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4"/>
  </p:notesMasterIdLst>
  <p:handoutMasterIdLst>
    <p:handoutMasterId r:id="rId75"/>
  </p:handoutMasterIdLst>
  <p:sldIdLst>
    <p:sldId id="256" r:id="rId2"/>
    <p:sldId id="655" r:id="rId3"/>
    <p:sldId id="657" r:id="rId4"/>
    <p:sldId id="660" r:id="rId5"/>
    <p:sldId id="661" r:id="rId6"/>
    <p:sldId id="481" r:id="rId7"/>
    <p:sldId id="409" r:id="rId8"/>
    <p:sldId id="471" r:id="rId9"/>
    <p:sldId id="410" r:id="rId10"/>
    <p:sldId id="411" r:id="rId11"/>
    <p:sldId id="413" r:id="rId12"/>
    <p:sldId id="424" r:id="rId13"/>
    <p:sldId id="426" r:id="rId14"/>
    <p:sldId id="412" r:id="rId15"/>
    <p:sldId id="425" r:id="rId16"/>
    <p:sldId id="427" r:id="rId17"/>
    <p:sldId id="429" r:id="rId18"/>
    <p:sldId id="414" r:id="rId19"/>
    <p:sldId id="415" r:id="rId20"/>
    <p:sldId id="417" r:id="rId21"/>
    <p:sldId id="418" r:id="rId22"/>
    <p:sldId id="420" r:id="rId23"/>
    <p:sldId id="422" r:id="rId24"/>
    <p:sldId id="421" r:id="rId25"/>
    <p:sldId id="423" r:id="rId26"/>
    <p:sldId id="482" r:id="rId27"/>
    <p:sldId id="477" r:id="rId28"/>
    <p:sldId id="434" r:id="rId29"/>
    <p:sldId id="483" r:id="rId30"/>
    <p:sldId id="478" r:id="rId31"/>
    <p:sldId id="484" r:id="rId32"/>
    <p:sldId id="450" r:id="rId33"/>
    <p:sldId id="452" r:id="rId34"/>
    <p:sldId id="485" r:id="rId35"/>
    <p:sldId id="454" r:id="rId36"/>
    <p:sldId id="455" r:id="rId37"/>
    <p:sldId id="457" r:id="rId38"/>
    <p:sldId id="436" r:id="rId39"/>
    <p:sldId id="487" r:id="rId40"/>
    <p:sldId id="437" r:id="rId41"/>
    <p:sldId id="439" r:id="rId42"/>
    <p:sldId id="435" r:id="rId43"/>
    <p:sldId id="440" r:id="rId44"/>
    <p:sldId id="446" r:id="rId45"/>
    <p:sldId id="438" r:id="rId46"/>
    <p:sldId id="456" r:id="rId47"/>
    <p:sldId id="447" r:id="rId48"/>
    <p:sldId id="442" r:id="rId49"/>
    <p:sldId id="448" r:id="rId50"/>
    <p:sldId id="443" r:id="rId51"/>
    <p:sldId id="444" r:id="rId52"/>
    <p:sldId id="445" r:id="rId53"/>
    <p:sldId id="582" r:id="rId54"/>
    <p:sldId id="449" r:id="rId55"/>
    <p:sldId id="458" r:id="rId56"/>
    <p:sldId id="460" r:id="rId57"/>
    <p:sldId id="464" r:id="rId58"/>
    <p:sldId id="480" r:id="rId59"/>
    <p:sldId id="476" r:id="rId60"/>
    <p:sldId id="472" r:id="rId61"/>
    <p:sldId id="473" r:id="rId62"/>
    <p:sldId id="474" r:id="rId63"/>
    <p:sldId id="475" r:id="rId64"/>
    <p:sldId id="461" r:id="rId65"/>
    <p:sldId id="462" r:id="rId66"/>
    <p:sldId id="463" r:id="rId67"/>
    <p:sldId id="465" r:id="rId68"/>
    <p:sldId id="466" r:id="rId69"/>
    <p:sldId id="470" r:id="rId70"/>
    <p:sldId id="529" r:id="rId71"/>
    <p:sldId id="662" r:id="rId72"/>
    <p:sldId id="663" r:id="rId73"/>
  </p:sldIdLst>
  <p:sldSz cx="9144000" cy="6858000" type="screen4x3"/>
  <p:notesSz cx="7099300" cy="10234613"/>
  <p:defaultTextStyle>
    <a:defPPr>
      <a:defRPr lang="ja-JP"/>
    </a:defPPr>
    <a:lvl1pPr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32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32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32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32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272">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00"/>
    <a:srgbClr val="FF33CC"/>
    <a:srgbClr val="FF66CC"/>
    <a:srgbClr val="FF3399"/>
    <a:srgbClr val="FF0066"/>
    <a:srgbClr val="FFFF00"/>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59" autoAdjust="0"/>
    <p:restoredTop sz="70472" autoAdjust="0"/>
  </p:normalViewPr>
  <p:slideViewPr>
    <p:cSldViewPr>
      <p:cViewPr varScale="1">
        <p:scale>
          <a:sx n="54" d="100"/>
          <a:sy n="54" d="100"/>
        </p:scale>
        <p:origin x="1374" y="66"/>
      </p:cViewPr>
      <p:guideLst>
        <p:guide orient="horz" pos="4272"/>
        <p:guide pos="5759"/>
      </p:guideLst>
    </p:cSldViewPr>
  </p:slideViewPr>
  <p:outlineViewPr>
    <p:cViewPr>
      <p:scale>
        <a:sx n="33" d="100"/>
        <a:sy n="33" d="100"/>
      </p:scale>
      <p:origin x="0" y="24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l" defTabSz="990600" eaLnBrk="1" hangingPunct="1">
              <a:defRPr sz="1300" i="0">
                <a:effectLst/>
                <a:latin typeface="Arial" charset="0"/>
              </a:defRPr>
            </a:lvl1pPr>
          </a:lstStyle>
          <a:p>
            <a:pPr>
              <a:defRPr/>
            </a:pPr>
            <a:endParaRPr lang="en-US" altLang="ja-JP"/>
          </a:p>
        </p:txBody>
      </p:sp>
      <p:sp>
        <p:nvSpPr>
          <p:cNvPr id="13005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r" defTabSz="990600" eaLnBrk="1" hangingPunct="1">
              <a:defRPr sz="1300" i="0">
                <a:effectLst/>
                <a:latin typeface="Arial" charset="0"/>
              </a:defRPr>
            </a:lvl1pPr>
          </a:lstStyle>
          <a:p>
            <a:pPr>
              <a:defRPr/>
            </a:pPr>
            <a:endParaRPr lang="en-US" altLang="ja-JP"/>
          </a:p>
        </p:txBody>
      </p:sp>
      <p:sp>
        <p:nvSpPr>
          <p:cNvPr id="13005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l" defTabSz="990600" eaLnBrk="1" hangingPunct="1">
              <a:defRPr sz="1300" i="0">
                <a:effectLst/>
                <a:latin typeface="Arial" charset="0"/>
              </a:defRPr>
            </a:lvl1pPr>
          </a:lstStyle>
          <a:p>
            <a:pPr>
              <a:defRPr/>
            </a:pPr>
            <a:endParaRPr lang="en-US" altLang="ja-JP"/>
          </a:p>
        </p:txBody>
      </p:sp>
      <p:sp>
        <p:nvSpPr>
          <p:cNvPr id="13005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r" defTabSz="990600" eaLnBrk="1" hangingPunct="1">
              <a:defRPr sz="1300">
                <a:latin typeface="Arial" panose="020B0604020202020204" pitchFamily="34" charset="0"/>
              </a:defRPr>
            </a:lvl1pPr>
          </a:lstStyle>
          <a:p>
            <a:pPr>
              <a:defRPr/>
            </a:pPr>
            <a:fld id="{D8BF983C-2881-4053-A9EA-8915E4D50E96}" type="slidenum">
              <a:rPr lang="en-US" altLang="ja-JP"/>
              <a:pPr>
                <a:defRPr/>
              </a:pPr>
              <a:t>‹#›</a:t>
            </a:fld>
            <a:endParaRPr lang="en-US" altLang="ja-JP"/>
          </a:p>
        </p:txBody>
      </p:sp>
    </p:spTree>
    <p:extLst>
      <p:ext uri="{BB962C8B-B14F-4D97-AF65-F5344CB8AC3E}">
        <p14:creationId xmlns:p14="http://schemas.microsoft.com/office/powerpoint/2010/main" val="877667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878DEB82-ECF8-4858-9883-17F686E69DAC}" type="datetimeFigureOut">
              <a:rPr kumimoji="1" lang="ja-JP" altLang="en-US" smtClean="0"/>
              <a:t>2023/4/2</a:t>
            </a:fld>
            <a:endParaRPr kumimoji="1" lang="ja-JP" altLang="en-US"/>
          </a:p>
        </p:txBody>
      </p:sp>
      <p:sp>
        <p:nvSpPr>
          <p:cNvPr id="4" name="スライド イメージ プレースホルダー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D0527270-D511-4978-98E8-09C7493F1FDB}" type="slidenum">
              <a:rPr kumimoji="1" lang="ja-JP" altLang="en-US" smtClean="0"/>
              <a:t>‹#›</a:t>
            </a:fld>
            <a:endParaRPr kumimoji="1" lang="ja-JP" altLang="en-US"/>
          </a:p>
        </p:txBody>
      </p:sp>
    </p:spTree>
    <p:extLst>
      <p:ext uri="{BB962C8B-B14F-4D97-AF65-F5344CB8AC3E}">
        <p14:creationId xmlns:p14="http://schemas.microsoft.com/office/powerpoint/2010/main" val="42283236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こんにちは。</a:t>
            </a:r>
            <a:endParaRPr kumimoji="1" lang="en-US" altLang="ja-JP" dirty="0"/>
          </a:p>
          <a:p>
            <a:r>
              <a:rPr kumimoji="1" lang="ja-JP" altLang="en-US" dirty="0"/>
              <a:t>これからコンパイラの第</a:t>
            </a:r>
            <a:r>
              <a:rPr kumimoji="1" lang="en-US" altLang="ja-JP" dirty="0"/>
              <a:t>2</a:t>
            </a:r>
            <a:r>
              <a:rPr kumimoji="1" lang="ja-JP" altLang="en-US" dirty="0"/>
              <a:t>回の授業を始めます。</a:t>
            </a:r>
            <a:endParaRPr kumimoji="1" lang="en-US" altLang="ja-JP" dirty="0"/>
          </a:p>
          <a:p>
            <a:r>
              <a:rPr kumimoji="1" lang="ja-JP" altLang="en-US" dirty="0"/>
              <a:t>よろしくお願いします。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1</a:t>
            </a:fld>
            <a:endParaRPr kumimoji="1" lang="ja-JP" altLang="en-US"/>
          </a:p>
        </p:txBody>
      </p:sp>
    </p:spTree>
    <p:extLst>
      <p:ext uri="{BB962C8B-B14F-4D97-AF65-F5344CB8AC3E}">
        <p14:creationId xmlns:p14="http://schemas.microsoft.com/office/powerpoint/2010/main" val="2532344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有限オートマトンの例として、文字列</a:t>
            </a:r>
            <a:r>
              <a:rPr kumimoji="1" lang="en-US" altLang="ja-JP" dirty="0"/>
              <a:t>in, int, info </a:t>
            </a:r>
            <a:r>
              <a:rPr kumimoji="1" lang="ja-JP" altLang="en-US" dirty="0"/>
              <a:t>のいずれかを受理するオートマトンを考えます。</a:t>
            </a:r>
            <a:endParaRPr kumimoji="1" lang="en-US" altLang="ja-JP" dirty="0"/>
          </a:p>
          <a:p>
            <a:r>
              <a:rPr kumimoji="1" lang="ja-JP" altLang="en-US" dirty="0"/>
              <a:t>この図の丸が状態を表します。</a:t>
            </a:r>
            <a:endParaRPr kumimoji="1" lang="en-US" altLang="ja-JP" dirty="0"/>
          </a:p>
          <a:p>
            <a:r>
              <a:rPr kumimoji="1" lang="ja-JP" altLang="en-US" dirty="0"/>
              <a:t>この図には</a:t>
            </a:r>
            <a:r>
              <a:rPr kumimoji="1" lang="en-US" altLang="ja-JP" dirty="0"/>
              <a:t>6</a:t>
            </a:r>
            <a:r>
              <a:rPr kumimoji="1" lang="ja-JP" altLang="en-US" dirty="0"/>
              <a:t>つの状態がありますので、状態集合 </a:t>
            </a:r>
            <a:r>
              <a:rPr kumimoji="1" lang="en-US" altLang="ja-JP" dirty="0"/>
              <a:t>Q </a:t>
            </a:r>
            <a:r>
              <a:rPr kumimoji="1" lang="ja-JP" altLang="en-US" dirty="0"/>
              <a:t>は</a:t>
            </a:r>
            <a:r>
              <a:rPr kumimoji="1" lang="en-US" altLang="ja-JP" dirty="0"/>
              <a:t> {q0,q1,q2,q3,q4,q5 }</a:t>
            </a:r>
            <a:r>
              <a:rPr kumimoji="1" lang="ja-JP" altLang="en-US" dirty="0"/>
              <a:t> の</a:t>
            </a:r>
            <a:r>
              <a:rPr kumimoji="1" lang="en-US" altLang="ja-JP" dirty="0"/>
              <a:t>6</a:t>
            </a:r>
            <a:r>
              <a:rPr kumimoji="1" lang="ja-JP" altLang="en-US" dirty="0"/>
              <a:t>つから成ります。</a:t>
            </a:r>
            <a:endParaRPr kumimoji="1" lang="en-US" altLang="ja-JP" dirty="0"/>
          </a:p>
          <a:p>
            <a:r>
              <a:rPr kumimoji="1" lang="ja-JP" altLang="en-US" dirty="0"/>
              <a:t>状態遷移の矢印の上に書かれているのが入力記号です。</a:t>
            </a:r>
            <a:endParaRPr kumimoji="1" lang="en-US" altLang="ja-JP" dirty="0"/>
          </a:p>
          <a:p>
            <a:r>
              <a:rPr kumimoji="1" lang="ja-JP" altLang="en-US" dirty="0"/>
              <a:t>ここでは入力記号は小文字の </a:t>
            </a:r>
            <a:r>
              <a:rPr kumimoji="1" lang="en-US" altLang="ja-JP" dirty="0"/>
              <a:t>a </a:t>
            </a:r>
            <a:r>
              <a:rPr kumimoji="1" lang="ja-JP" altLang="en-US" dirty="0"/>
              <a:t>から </a:t>
            </a:r>
            <a:r>
              <a:rPr kumimoji="1" lang="en-US" altLang="ja-JP" dirty="0"/>
              <a:t>z </a:t>
            </a:r>
            <a:r>
              <a:rPr kumimoji="1" lang="ja-JP" altLang="en-US" dirty="0"/>
              <a:t>ですので、</a:t>
            </a:r>
            <a:r>
              <a:rPr kumimoji="1" lang="en-US" altLang="ja-JP" dirty="0"/>
              <a:t>Σ</a:t>
            </a:r>
            <a:r>
              <a:rPr kumimoji="1" lang="ja-JP" altLang="en-US" dirty="0"/>
              <a:t> </a:t>
            </a:r>
            <a:r>
              <a:rPr kumimoji="1" lang="en-US" altLang="ja-JP" dirty="0"/>
              <a:t>= {</a:t>
            </a:r>
            <a:r>
              <a:rPr kumimoji="1" lang="en-US" altLang="ja-JP" dirty="0" err="1"/>
              <a:t>a,b,c</a:t>
            </a:r>
            <a:r>
              <a:rPr kumimoji="1" lang="en-US" altLang="ja-JP" dirty="0"/>
              <a:t>,…,z} </a:t>
            </a:r>
            <a:r>
              <a:rPr kumimoji="1" lang="ja-JP" altLang="en-US" dirty="0"/>
              <a:t>となります。</a:t>
            </a:r>
            <a:endParaRPr kumimoji="1" lang="en-US" altLang="ja-JP" dirty="0"/>
          </a:p>
          <a:p>
            <a:r>
              <a:rPr kumimoji="1" lang="ja-JP" altLang="en-US" dirty="0"/>
              <a:t>状態と入力記号から次の状態への遷移を表すのが状態遷移関数</a:t>
            </a:r>
            <a:r>
              <a:rPr kumimoji="1" lang="en-US" altLang="ja-JP" dirty="0"/>
              <a:t>δ</a:t>
            </a:r>
            <a:r>
              <a:rPr kumimoji="1" lang="ja-JP" altLang="en-US" dirty="0"/>
              <a:t>です。</a:t>
            </a:r>
            <a:endParaRPr kumimoji="1" lang="en-US" altLang="ja-JP" dirty="0"/>
          </a:p>
          <a:p>
            <a:r>
              <a:rPr kumimoji="1" lang="ja-JP" altLang="en-US" dirty="0"/>
              <a:t>状態 </a:t>
            </a:r>
            <a:r>
              <a:rPr kumimoji="1" lang="en-US" altLang="ja-JP" dirty="0"/>
              <a:t>q0 </a:t>
            </a:r>
            <a:r>
              <a:rPr kumimoji="1" lang="ja-JP" altLang="en-US" dirty="0"/>
              <a:t>で </a:t>
            </a:r>
            <a:r>
              <a:rPr kumimoji="1" lang="en-US" altLang="ja-JP" dirty="0" err="1"/>
              <a:t>i</a:t>
            </a:r>
            <a:r>
              <a:rPr kumimoji="1" lang="en-US" altLang="ja-JP" dirty="0"/>
              <a:t> </a:t>
            </a:r>
            <a:r>
              <a:rPr kumimoji="1" lang="ja-JP" altLang="en-US" dirty="0"/>
              <a:t>を読めば状態 </a:t>
            </a:r>
            <a:r>
              <a:rPr kumimoji="1" lang="en-US" altLang="ja-JP" dirty="0"/>
              <a:t>q1 </a:t>
            </a:r>
            <a:r>
              <a:rPr kumimoji="1" lang="ja-JP" altLang="en-US" dirty="0"/>
              <a:t>へ、状態 </a:t>
            </a:r>
            <a:r>
              <a:rPr kumimoji="1" lang="en-US" altLang="ja-JP" dirty="0"/>
              <a:t>q1 </a:t>
            </a:r>
            <a:r>
              <a:rPr kumimoji="1" lang="ja-JP" altLang="en-US" dirty="0"/>
              <a:t>で </a:t>
            </a:r>
            <a:r>
              <a:rPr kumimoji="1" lang="en-US" altLang="ja-JP" dirty="0"/>
              <a:t>n </a:t>
            </a:r>
            <a:r>
              <a:rPr kumimoji="1" lang="ja-JP" altLang="en-US" dirty="0"/>
              <a:t>を読めば </a:t>
            </a:r>
            <a:r>
              <a:rPr kumimoji="1" lang="en-US" altLang="ja-JP" dirty="0"/>
              <a:t>q2 </a:t>
            </a:r>
            <a:r>
              <a:rPr kumimoji="1" lang="ja-JP" altLang="en-US" dirty="0"/>
              <a:t>へ、と遷移します。</a:t>
            </a:r>
            <a:endParaRPr kumimoji="1" lang="en-US" altLang="ja-JP" dirty="0"/>
          </a:p>
          <a:p>
            <a:r>
              <a:rPr kumimoji="1" lang="ja-JP" altLang="en-US" dirty="0"/>
              <a:t>二重線で書かれた状態 </a:t>
            </a:r>
            <a:r>
              <a:rPr kumimoji="1" lang="en-US" altLang="ja-JP" dirty="0"/>
              <a:t>q2, q3, q5 </a:t>
            </a:r>
            <a:r>
              <a:rPr kumimoji="1" lang="ja-JP" altLang="en-US" dirty="0"/>
              <a:t>が最終状態です。</a:t>
            </a:r>
            <a:endParaRPr kumimoji="1" lang="en-US" altLang="ja-JP" dirty="0"/>
          </a:p>
          <a:p>
            <a:r>
              <a:rPr kumimoji="1" lang="en-US" altLang="ja-JP" dirty="0" err="1"/>
              <a:t>i</a:t>
            </a:r>
            <a:r>
              <a:rPr kumimoji="1" lang="ja-JP" altLang="en-US" dirty="0"/>
              <a:t> </a:t>
            </a:r>
            <a:r>
              <a:rPr kumimoji="1" lang="en-US" altLang="ja-JP" dirty="0"/>
              <a:t>n</a:t>
            </a:r>
            <a:r>
              <a:rPr kumimoji="1" lang="ja-JP" altLang="en-US" dirty="0"/>
              <a:t> と入れば状態</a:t>
            </a:r>
            <a:r>
              <a:rPr kumimoji="1" lang="en-US" altLang="ja-JP" dirty="0"/>
              <a:t>q2, </a:t>
            </a:r>
            <a:r>
              <a:rPr kumimoji="1" lang="en-US" altLang="ja-JP" dirty="0" err="1"/>
              <a:t>i</a:t>
            </a:r>
            <a:r>
              <a:rPr kumimoji="1" lang="en-US" altLang="ja-JP" dirty="0"/>
              <a:t> n t </a:t>
            </a:r>
            <a:r>
              <a:rPr kumimoji="1" lang="ja-JP" altLang="en-US" dirty="0"/>
              <a:t>と入れば　</a:t>
            </a:r>
            <a:r>
              <a:rPr kumimoji="1" lang="en-US" altLang="ja-JP" dirty="0"/>
              <a:t>q3</a:t>
            </a:r>
            <a:r>
              <a:rPr kumimoji="1" lang="ja-JP" altLang="en-US" dirty="0"/>
              <a:t>　へ、 </a:t>
            </a:r>
            <a:r>
              <a:rPr kumimoji="1" lang="en-US" altLang="ja-JP" dirty="0" err="1"/>
              <a:t>i</a:t>
            </a:r>
            <a:r>
              <a:rPr kumimoji="1" lang="en-US" altLang="ja-JP" dirty="0"/>
              <a:t> n f o </a:t>
            </a:r>
            <a:r>
              <a:rPr kumimoji="1" lang="ja-JP" altLang="en-US" dirty="0"/>
              <a:t>と入れば状態 </a:t>
            </a:r>
            <a:r>
              <a:rPr kumimoji="1" lang="en-US" altLang="ja-JP" dirty="0"/>
              <a:t>q5 </a:t>
            </a:r>
            <a:r>
              <a:rPr kumimoji="1" lang="ja-JP" altLang="en-US" dirty="0"/>
              <a:t>へ遷移します。</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10</a:t>
            </a:fld>
            <a:endParaRPr kumimoji="1" lang="ja-JP" altLang="en-US"/>
          </a:p>
        </p:txBody>
      </p:sp>
    </p:spTree>
    <p:extLst>
      <p:ext uri="{BB962C8B-B14F-4D97-AF65-F5344CB8AC3E}">
        <p14:creationId xmlns:p14="http://schemas.microsoft.com/office/powerpoint/2010/main" val="3083950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有限オートマトンの中で、現在の状態と入力が決まれば次の状態が一意に決まるものを</a:t>
            </a:r>
            <a:endParaRPr kumimoji="1" lang="en-US" altLang="ja-JP" dirty="0"/>
          </a:p>
          <a:p>
            <a:r>
              <a:rPr kumimoji="1" lang="ja-JP" altLang="en-US" dirty="0"/>
              <a:t>決定性有限オートマトン </a:t>
            </a:r>
            <a:r>
              <a:rPr kumimoji="1" lang="en-US" altLang="ja-JP" dirty="0"/>
              <a:t>deterministic finite automaton </a:t>
            </a:r>
            <a:r>
              <a:rPr kumimoji="1" lang="ja-JP" altLang="en-US" dirty="0"/>
              <a:t>と言います。</a:t>
            </a:r>
            <a:endParaRPr kumimoji="1" lang="en-US" altLang="ja-JP" dirty="0"/>
          </a:p>
          <a:p>
            <a:r>
              <a:rPr kumimoji="1" lang="ja-JP" altLang="en-US" dirty="0"/>
              <a:t>決定性有限オートマトンは、各状態から、</a:t>
            </a:r>
            <a:r>
              <a:rPr kumimoji="1" lang="en-US" altLang="ja-JP" dirty="0"/>
              <a:t>1</a:t>
            </a:r>
            <a:r>
              <a:rPr kumimoji="1" lang="ja-JP" altLang="en-US" dirty="0"/>
              <a:t>つの入力に対する出ていく矢印は</a:t>
            </a:r>
            <a:r>
              <a:rPr kumimoji="1" lang="en-US" altLang="ja-JP" dirty="0"/>
              <a:t>1</a:t>
            </a:r>
            <a:r>
              <a:rPr kumimoji="1" lang="ja-JP" altLang="en-US" dirty="0"/>
              <a:t>本のみです。</a:t>
            </a:r>
            <a:endParaRPr kumimoji="1" lang="en-US" altLang="ja-JP" dirty="0"/>
          </a:p>
          <a:p>
            <a:r>
              <a:rPr kumimoji="1" lang="ja-JP" altLang="en-US" dirty="0"/>
              <a:t>一方、ある状態から、同一の入力に対して複数の矢印が出ていくものを非決定性有限オートマトンと言います。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11</a:t>
            </a:fld>
            <a:endParaRPr kumimoji="1" lang="ja-JP" altLang="en-US"/>
          </a:p>
        </p:txBody>
      </p:sp>
    </p:spTree>
    <p:extLst>
      <p:ext uri="{BB962C8B-B14F-4D97-AF65-F5344CB8AC3E}">
        <p14:creationId xmlns:p14="http://schemas.microsoft.com/office/powerpoint/2010/main" val="50222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決定性オートマトンでは、状態遷移で最終状態に到達すれば受理です。</a:t>
            </a:r>
            <a:endParaRPr kumimoji="1" lang="en-US" altLang="ja-JP" dirty="0"/>
          </a:p>
          <a:p>
            <a:r>
              <a:rPr kumimoji="1" lang="ja-JP" altLang="en-US" dirty="0"/>
              <a:t>例えば、</a:t>
            </a:r>
            <a:r>
              <a:rPr kumimoji="1" lang="en-US" altLang="ja-JP" dirty="0"/>
              <a:t>c </a:t>
            </a:r>
            <a:r>
              <a:rPr kumimoji="1" lang="ja-JP" altLang="en-US" dirty="0"/>
              <a:t>終わる文字列を受理するオートマトンを考えてみましょう。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初期状態 </a:t>
            </a:r>
            <a:r>
              <a:rPr kumimoji="1" lang="en-US" altLang="ja-JP" dirty="0"/>
              <a:t>q0 </a:t>
            </a:r>
            <a:r>
              <a:rPr kumimoji="1" lang="ja-JP" altLang="en-US" dirty="0"/>
              <a:t>において、</a:t>
            </a:r>
            <a:r>
              <a:rPr kumimoji="1" lang="en-US" altLang="ja-JP" dirty="0"/>
              <a:t>a </a:t>
            </a:r>
            <a:r>
              <a:rPr kumimoji="1" lang="ja-JP" altLang="en-US" dirty="0"/>
              <a:t>または </a:t>
            </a:r>
            <a:r>
              <a:rPr kumimoji="1" lang="en-US" altLang="ja-JP" dirty="0"/>
              <a:t>b </a:t>
            </a:r>
            <a:r>
              <a:rPr kumimoji="1" lang="ja-JP" altLang="en-US" dirty="0"/>
              <a:t>が入力されれば </a:t>
            </a:r>
            <a:r>
              <a:rPr kumimoji="1" lang="en-US" altLang="ja-JP" dirty="0"/>
              <a:t>q0 </a:t>
            </a:r>
            <a:r>
              <a:rPr kumimoji="1" lang="ja-JP" altLang="en-US" dirty="0"/>
              <a:t>へ、</a:t>
            </a:r>
            <a:r>
              <a:rPr kumimoji="1" lang="en-US" altLang="ja-JP" dirty="0"/>
              <a:t>c </a:t>
            </a:r>
            <a:r>
              <a:rPr kumimoji="1" lang="ja-JP" altLang="en-US" dirty="0"/>
              <a:t>が入力されれば </a:t>
            </a:r>
            <a:r>
              <a:rPr kumimoji="1" lang="en-US" altLang="ja-JP" dirty="0"/>
              <a:t>q1 </a:t>
            </a:r>
            <a:r>
              <a:rPr kumimoji="1" lang="ja-JP" altLang="en-US" dirty="0"/>
              <a:t>へ遷移します。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状態 </a:t>
            </a:r>
            <a:r>
              <a:rPr kumimoji="1" lang="en-US" altLang="ja-JP" dirty="0"/>
              <a:t>q1 </a:t>
            </a:r>
            <a:r>
              <a:rPr kumimoji="1" lang="ja-JP" altLang="en-US" dirty="0"/>
              <a:t>で </a:t>
            </a:r>
            <a:r>
              <a:rPr kumimoji="1" lang="en-US" altLang="ja-JP" dirty="0"/>
              <a:t>a </a:t>
            </a:r>
            <a:r>
              <a:rPr kumimoji="1" lang="ja-JP" altLang="en-US" dirty="0"/>
              <a:t>または </a:t>
            </a:r>
            <a:r>
              <a:rPr kumimoji="1" lang="en-US" altLang="ja-JP" dirty="0"/>
              <a:t>b </a:t>
            </a:r>
            <a:r>
              <a:rPr kumimoji="1" lang="ja-JP" altLang="en-US" dirty="0"/>
              <a:t>が入力されれば </a:t>
            </a:r>
            <a:r>
              <a:rPr kumimoji="1" lang="en-US" altLang="ja-JP" dirty="0"/>
              <a:t>q0 </a:t>
            </a:r>
            <a:r>
              <a:rPr kumimoji="1" lang="ja-JP" altLang="en-US" dirty="0"/>
              <a:t>へ、</a:t>
            </a:r>
            <a:r>
              <a:rPr kumimoji="1" lang="en-US" altLang="ja-JP" dirty="0"/>
              <a:t>c </a:t>
            </a:r>
            <a:r>
              <a:rPr kumimoji="1" lang="ja-JP" altLang="en-US" dirty="0"/>
              <a:t>が入力されれば </a:t>
            </a:r>
            <a:r>
              <a:rPr kumimoji="1" lang="en-US" altLang="ja-JP" dirty="0"/>
              <a:t>q1 </a:t>
            </a:r>
            <a:r>
              <a:rPr kumimoji="1" lang="ja-JP" altLang="en-US" dirty="0"/>
              <a:t>へ遷移します。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12</a:t>
            </a:fld>
            <a:endParaRPr kumimoji="1" lang="ja-JP" altLang="en-US"/>
          </a:p>
        </p:txBody>
      </p:sp>
    </p:spTree>
    <p:extLst>
      <p:ext uri="{BB962C8B-B14F-4D97-AF65-F5344CB8AC3E}">
        <p14:creationId xmlns:p14="http://schemas.microsoft.com/office/powerpoint/2010/main" val="343862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このオートマトンに文字列 </a:t>
            </a:r>
            <a:r>
              <a:rPr kumimoji="1" lang="en-US" altLang="ja-JP" dirty="0"/>
              <a:t>acc </a:t>
            </a:r>
            <a:r>
              <a:rPr kumimoji="1" lang="ja-JP" altLang="en-US" dirty="0"/>
              <a:t>を入力してみます。</a:t>
            </a:r>
            <a:endParaRPr kumimoji="1" lang="en-US" altLang="ja-JP" dirty="0"/>
          </a:p>
          <a:p>
            <a:r>
              <a:rPr kumimoji="1" lang="ja-JP" altLang="en-US" dirty="0"/>
              <a:t>初期状態</a:t>
            </a:r>
            <a:r>
              <a:rPr kumimoji="1" lang="en-US" altLang="ja-JP" dirty="0"/>
              <a:t> q0 </a:t>
            </a:r>
            <a:r>
              <a:rPr kumimoji="1" lang="ja-JP" altLang="en-US" dirty="0"/>
              <a:t>から、</a:t>
            </a:r>
            <a:r>
              <a:rPr kumimoji="1" lang="en-US" altLang="ja-JP" dirty="0"/>
              <a:t>a c </a:t>
            </a:r>
            <a:r>
              <a:rPr kumimoji="1" lang="en-US" altLang="ja-JP" dirty="0" err="1"/>
              <a:t>c</a:t>
            </a:r>
            <a:r>
              <a:rPr kumimoji="1" lang="en-US" altLang="ja-JP" dirty="0"/>
              <a:t> </a:t>
            </a:r>
            <a:r>
              <a:rPr kumimoji="1" lang="ja-JP" altLang="en-US" dirty="0"/>
              <a:t>と矢印を辿ると、二重線の最終状態 </a:t>
            </a:r>
            <a:r>
              <a:rPr kumimoji="1" lang="en-US" altLang="ja-JP" dirty="0"/>
              <a:t>q1 </a:t>
            </a:r>
            <a:r>
              <a:rPr kumimoji="1" lang="ja-JP" altLang="en-US" dirty="0"/>
              <a:t>で終わります。</a:t>
            </a:r>
            <a:endParaRPr kumimoji="1" lang="en-US" altLang="ja-JP" dirty="0"/>
          </a:p>
          <a:p>
            <a:r>
              <a:rPr kumimoji="1" lang="ja-JP" altLang="en-US" dirty="0"/>
              <a:t>ですので、入力 </a:t>
            </a:r>
            <a:r>
              <a:rPr kumimoji="1" lang="en-US" altLang="ja-JP" dirty="0"/>
              <a:t>acc </a:t>
            </a:r>
            <a:r>
              <a:rPr kumimoji="1" lang="ja-JP" altLang="en-US" dirty="0"/>
              <a:t>は受理されます。</a:t>
            </a:r>
            <a:endParaRPr kumimoji="1" lang="en-US" altLang="ja-JP"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13</a:t>
            </a:fld>
            <a:endParaRPr kumimoji="1" lang="ja-JP" altLang="en-US"/>
          </a:p>
        </p:txBody>
      </p:sp>
    </p:spTree>
    <p:extLst>
      <p:ext uri="{BB962C8B-B14F-4D97-AF65-F5344CB8AC3E}">
        <p14:creationId xmlns:p14="http://schemas.microsoft.com/office/powerpoint/2010/main" val="3899211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非決定性有限オートマトン </a:t>
            </a:r>
            <a:r>
              <a:rPr kumimoji="1" lang="en-US" altLang="ja-JP" dirty="0"/>
              <a:t>non-deterministic finite automaton </a:t>
            </a:r>
            <a:r>
              <a:rPr kumimoji="1" lang="ja-JP" altLang="en-US" dirty="0"/>
              <a:t>は、</a:t>
            </a:r>
            <a:endParaRPr kumimoji="1" lang="en-US" altLang="ja-JP" dirty="0"/>
          </a:p>
          <a:p>
            <a:r>
              <a:rPr kumimoji="1" lang="ja-JP" altLang="en-US" dirty="0"/>
              <a:t>現在の状態と入力が決ったときに次の状態が複数ありえる有限オートマトンです。</a:t>
            </a:r>
            <a:endParaRPr kumimoji="1" lang="en-US" altLang="ja-JP" dirty="0"/>
          </a:p>
          <a:p>
            <a:r>
              <a:rPr kumimoji="1" lang="ja-JP" altLang="en-US" dirty="0"/>
              <a:t>例えば下図のオートマトンの場合、状態 </a:t>
            </a:r>
            <a:r>
              <a:rPr kumimoji="1" lang="en-US" altLang="ja-JP" dirty="0"/>
              <a:t>q0 </a:t>
            </a:r>
            <a:r>
              <a:rPr kumimoji="1" lang="ja-JP" altLang="en-US" dirty="0"/>
              <a:t>で </a:t>
            </a:r>
            <a:r>
              <a:rPr kumimoji="1" lang="en-US" altLang="ja-JP" dirty="0" err="1"/>
              <a:t>i</a:t>
            </a:r>
            <a:r>
              <a:rPr kumimoji="1" lang="en-US" altLang="ja-JP" dirty="0"/>
              <a:t> </a:t>
            </a:r>
            <a:r>
              <a:rPr kumimoji="1" lang="ja-JP" altLang="en-US" dirty="0"/>
              <a:t>が入力されると、遷移先が上と下の</a:t>
            </a:r>
            <a:r>
              <a:rPr kumimoji="1" lang="en-US" altLang="ja-JP" dirty="0"/>
              <a:t>2</a:t>
            </a:r>
            <a:r>
              <a:rPr kumimoji="1" lang="ja-JP" altLang="en-US" dirty="0"/>
              <a:t>通りあります。</a:t>
            </a:r>
            <a:endParaRPr kumimoji="1" lang="en-US" altLang="ja-JP" dirty="0"/>
          </a:p>
          <a:p>
            <a:r>
              <a:rPr kumimoji="1" lang="ja-JP" altLang="en-US" dirty="0"/>
              <a:t>状態 </a:t>
            </a:r>
            <a:r>
              <a:rPr kumimoji="1" lang="en-US" altLang="ja-JP" dirty="0"/>
              <a:t>q1-1 </a:t>
            </a:r>
            <a:r>
              <a:rPr kumimoji="1" lang="ja-JP" altLang="en-US" dirty="0"/>
              <a:t>でも、入力 </a:t>
            </a:r>
            <a:r>
              <a:rPr kumimoji="1" lang="en-US" altLang="ja-JP" dirty="0"/>
              <a:t>n </a:t>
            </a:r>
            <a:r>
              <a:rPr kumimoji="1" lang="ja-JP" altLang="en-US" dirty="0"/>
              <a:t>に対して遷移先が上と下の</a:t>
            </a:r>
            <a:r>
              <a:rPr kumimoji="1" lang="en-US" altLang="ja-JP" dirty="0"/>
              <a:t>2</a:t>
            </a:r>
            <a:r>
              <a:rPr kumimoji="1" lang="ja-JP" altLang="en-US" dirty="0"/>
              <a:t>通りあります。</a:t>
            </a:r>
            <a:endParaRPr kumimoji="1" lang="en-US" altLang="ja-JP" dirty="0"/>
          </a:p>
          <a:p>
            <a:r>
              <a:rPr kumimoji="1" lang="ja-JP" altLang="en-US" dirty="0"/>
              <a:t>このように、非決定性オートマトンでは、同じ入力に対して複数の矢印が出ている場合があります。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14</a:t>
            </a:fld>
            <a:endParaRPr kumimoji="1" lang="ja-JP" altLang="en-US"/>
          </a:p>
        </p:txBody>
      </p:sp>
    </p:spTree>
    <p:extLst>
      <p:ext uri="{BB962C8B-B14F-4D97-AF65-F5344CB8AC3E}">
        <p14:creationId xmlns:p14="http://schemas.microsoft.com/office/powerpoint/2010/main" val="3247050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非決定性オートマトンでは、同じ入力に対する状態遷移が複数あり得ます。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非決定性オートマトンでは、状態遷移のうち、どれか一つが最終状態に到達すれば受理です。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例えば </a:t>
            </a:r>
            <a:r>
              <a:rPr kumimoji="1" lang="en-US" altLang="ja-JP" dirty="0"/>
              <a:t>c </a:t>
            </a:r>
            <a:r>
              <a:rPr kumimoji="1" lang="ja-JP" altLang="en-US" dirty="0"/>
              <a:t>で終わる文字列を受理する下図のオートマトンを考えます。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このオートマトンでは、状態 </a:t>
            </a:r>
            <a:r>
              <a:rPr kumimoji="1" lang="en-US" altLang="ja-JP" dirty="0"/>
              <a:t>q0, q1 </a:t>
            </a:r>
            <a:r>
              <a:rPr kumimoji="1" lang="ja-JP" altLang="en-US" dirty="0"/>
              <a:t>から入力 </a:t>
            </a:r>
            <a:r>
              <a:rPr kumimoji="1" lang="en-US" altLang="ja-JP" dirty="0"/>
              <a:t>c </a:t>
            </a:r>
            <a:r>
              <a:rPr kumimoji="1" lang="ja-JP" altLang="en-US" dirty="0"/>
              <a:t>で遷移する矢印が複数出ています。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15</a:t>
            </a:fld>
            <a:endParaRPr kumimoji="1" lang="ja-JP" altLang="en-US"/>
          </a:p>
        </p:txBody>
      </p:sp>
    </p:spTree>
    <p:extLst>
      <p:ext uri="{BB962C8B-B14F-4D97-AF65-F5344CB8AC3E}">
        <p14:creationId xmlns:p14="http://schemas.microsoft.com/office/powerpoint/2010/main" val="3604637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このオートマトンに文字列 </a:t>
            </a:r>
            <a:r>
              <a:rPr kumimoji="1" lang="en-US" altLang="ja-JP" dirty="0"/>
              <a:t>acc </a:t>
            </a:r>
            <a:r>
              <a:rPr kumimoji="1" lang="ja-JP" altLang="en-US" dirty="0"/>
              <a:t>を入力してみます。</a:t>
            </a:r>
            <a:endParaRPr kumimoji="1" lang="en-US" altLang="ja-JP" dirty="0"/>
          </a:p>
          <a:p>
            <a:r>
              <a:rPr kumimoji="1" lang="ja-JP" altLang="en-US" dirty="0"/>
              <a:t>非決定性ですので、状態遷移は複数ありますが、例えば</a:t>
            </a:r>
            <a:endParaRPr kumimoji="1" lang="en-US" altLang="ja-JP" dirty="0"/>
          </a:p>
          <a:p>
            <a:r>
              <a:rPr kumimoji="1" lang="ja-JP" altLang="en-US" dirty="0"/>
              <a:t>初期状態</a:t>
            </a:r>
            <a:r>
              <a:rPr kumimoji="1" lang="en-US" altLang="ja-JP" dirty="0"/>
              <a:t> q0 </a:t>
            </a:r>
            <a:r>
              <a:rPr kumimoji="1" lang="ja-JP" altLang="en-US" dirty="0"/>
              <a:t>から、</a:t>
            </a:r>
            <a:r>
              <a:rPr kumimoji="1" lang="en-US" altLang="ja-JP" dirty="0"/>
              <a:t>a c </a:t>
            </a:r>
            <a:r>
              <a:rPr kumimoji="1" lang="en-US" altLang="ja-JP" dirty="0" err="1"/>
              <a:t>c</a:t>
            </a:r>
            <a:r>
              <a:rPr kumimoji="1" lang="en-US" altLang="ja-JP" dirty="0"/>
              <a:t> </a:t>
            </a:r>
            <a:r>
              <a:rPr kumimoji="1" lang="ja-JP" altLang="en-US" dirty="0"/>
              <a:t>と矢印を辿ると、状態 </a:t>
            </a:r>
            <a:r>
              <a:rPr kumimoji="1" lang="en-US" altLang="ja-JP" dirty="0"/>
              <a:t>q0 </a:t>
            </a:r>
            <a:r>
              <a:rPr kumimoji="1" lang="ja-JP" altLang="en-US" dirty="0"/>
              <a:t>で終わります。</a:t>
            </a:r>
            <a:endParaRPr kumimoji="1" lang="en-US" altLang="ja-JP" dirty="0"/>
          </a:p>
          <a:p>
            <a:r>
              <a:rPr kumimoji="1" lang="en-US" altLang="ja-JP" dirty="0"/>
              <a:t>q0 </a:t>
            </a:r>
            <a:r>
              <a:rPr kumimoji="1" lang="ja-JP" altLang="en-US" dirty="0"/>
              <a:t>は最終状態ではありませんが、この段階ではまだ受理するかどうかわかりません。</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16</a:t>
            </a:fld>
            <a:endParaRPr kumimoji="1" lang="ja-JP" altLang="en-US"/>
          </a:p>
        </p:txBody>
      </p:sp>
    </p:spTree>
    <p:extLst>
      <p:ext uri="{BB962C8B-B14F-4D97-AF65-F5344CB8AC3E}">
        <p14:creationId xmlns:p14="http://schemas.microsoft.com/office/powerpoint/2010/main" val="3244872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a:t>
            </a:r>
            <a:r>
              <a:rPr kumimoji="1" lang="en-US" altLang="ja-JP" dirty="0"/>
              <a:t>a c </a:t>
            </a:r>
            <a:r>
              <a:rPr kumimoji="1" lang="en-US" altLang="ja-JP" dirty="0" err="1"/>
              <a:t>c</a:t>
            </a:r>
            <a:r>
              <a:rPr kumimoji="1" lang="en-US" altLang="ja-JP" dirty="0"/>
              <a:t> </a:t>
            </a:r>
            <a:r>
              <a:rPr kumimoji="1" lang="ja-JP" altLang="en-US" dirty="0"/>
              <a:t>と辿ってみます。</a:t>
            </a:r>
            <a:endParaRPr kumimoji="1" lang="en-US" altLang="ja-JP" dirty="0"/>
          </a:p>
          <a:p>
            <a:r>
              <a:rPr kumimoji="1" lang="ja-JP" altLang="en-US" dirty="0"/>
              <a:t>このように状態遷移すると、最終状態 </a:t>
            </a:r>
            <a:r>
              <a:rPr kumimoji="1" lang="en-US" altLang="ja-JP" dirty="0"/>
              <a:t>q1 </a:t>
            </a:r>
            <a:r>
              <a:rPr kumimoji="1" lang="ja-JP" altLang="en-US" dirty="0"/>
              <a:t>で止まりました。</a:t>
            </a:r>
            <a:endParaRPr kumimoji="1" lang="en-US" altLang="ja-JP" dirty="0"/>
          </a:p>
          <a:p>
            <a:r>
              <a:rPr kumimoji="1" lang="ja-JP" altLang="en-US" dirty="0"/>
              <a:t>非決定性オートマトンでは、このように複数の状態遷移のうちどれか</a:t>
            </a:r>
            <a:r>
              <a:rPr kumimoji="1" lang="en-US" altLang="ja-JP" dirty="0"/>
              <a:t>1</a:t>
            </a:r>
            <a:r>
              <a:rPr kumimoji="1" lang="ja-JP" altLang="en-US" dirty="0"/>
              <a:t>つでも最終状態に止まれば受理となります。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17</a:t>
            </a:fld>
            <a:endParaRPr kumimoji="1" lang="ja-JP" altLang="en-US"/>
          </a:p>
        </p:txBody>
      </p:sp>
    </p:spTree>
    <p:extLst>
      <p:ext uri="{BB962C8B-B14F-4D97-AF65-F5344CB8AC3E}">
        <p14:creationId xmlns:p14="http://schemas.microsoft.com/office/powerpoint/2010/main" val="485206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オートマトン</a:t>
            </a:r>
            <a:r>
              <a:rPr kumimoji="1" lang="en-US" altLang="ja-JP" dirty="0"/>
              <a:t>M </a:t>
            </a:r>
            <a:r>
              <a:rPr kumimoji="1" lang="ja-JP" altLang="en-US" dirty="0"/>
              <a:t>に対して、状態 </a:t>
            </a:r>
            <a:r>
              <a:rPr kumimoji="1" lang="en-US" altLang="ja-JP" dirty="0"/>
              <a:t>p </a:t>
            </a:r>
            <a:r>
              <a:rPr kumimoji="1" lang="ja-JP" altLang="en-US" dirty="0"/>
              <a:t>で記号 </a:t>
            </a:r>
            <a:r>
              <a:rPr kumimoji="1" lang="en-US" altLang="ja-JP" dirty="0"/>
              <a:t>a </a:t>
            </a:r>
            <a:r>
              <a:rPr kumimoji="1" lang="ja-JP" altLang="en-US" dirty="0"/>
              <a:t>を読むと状態 </a:t>
            </a:r>
            <a:r>
              <a:rPr kumimoji="1" lang="en-US" altLang="ja-JP" dirty="0"/>
              <a:t>q </a:t>
            </a:r>
            <a:r>
              <a:rPr kumimoji="1" lang="ja-JP" altLang="en-US" dirty="0"/>
              <a:t>に遷移する、というのを</a:t>
            </a:r>
            <a:endParaRPr kumimoji="1" lang="en-US" altLang="ja-JP" dirty="0"/>
          </a:p>
          <a:p>
            <a:r>
              <a:rPr kumimoji="1" lang="ja-JP" altLang="en-US" dirty="0"/>
              <a:t>状態遷移図で表すとこうなります。</a:t>
            </a:r>
            <a:endParaRPr kumimoji="1" lang="en-US" altLang="ja-JP" dirty="0"/>
          </a:p>
          <a:p>
            <a:r>
              <a:rPr kumimoji="1" lang="ja-JP" altLang="en-US" dirty="0"/>
              <a:t>以降では、状態を表す丸は省略して、このように状態を表す文字だけ表します。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18</a:t>
            </a:fld>
            <a:endParaRPr kumimoji="1" lang="ja-JP" altLang="en-US"/>
          </a:p>
        </p:txBody>
      </p:sp>
    </p:spTree>
    <p:extLst>
      <p:ext uri="{BB962C8B-B14F-4D97-AF65-F5344CB8AC3E}">
        <p14:creationId xmlns:p14="http://schemas.microsoft.com/office/powerpoint/2010/main" val="193740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複数の記号から成る入力列に対して、状態遷移が連続して起こる場合を考えます。</a:t>
            </a:r>
            <a:endParaRPr kumimoji="1" lang="en-US" altLang="ja-JP" dirty="0"/>
          </a:p>
          <a:p>
            <a:r>
              <a:rPr kumimoji="1" lang="ja-JP" altLang="en-US" dirty="0"/>
              <a:t>たとえば、状態 </a:t>
            </a:r>
            <a:r>
              <a:rPr kumimoji="1" lang="en-US" altLang="ja-JP" dirty="0"/>
              <a:t>p </a:t>
            </a:r>
            <a:r>
              <a:rPr kumimoji="1" lang="ja-JP" altLang="en-US" dirty="0"/>
              <a:t>から、入力列 </a:t>
            </a:r>
            <a:r>
              <a:rPr kumimoji="1" lang="en-US" altLang="ja-JP" dirty="0"/>
              <a:t>a b c </a:t>
            </a:r>
            <a:r>
              <a:rPr kumimoji="1" lang="ja-JP" altLang="en-US" dirty="0"/>
              <a:t>に対して状態 </a:t>
            </a:r>
            <a:r>
              <a:rPr kumimoji="1" lang="en-US" altLang="ja-JP" dirty="0"/>
              <a:t>q, r, s </a:t>
            </a:r>
            <a:r>
              <a:rPr kumimoji="1" lang="ja-JP" altLang="en-US" dirty="0"/>
              <a:t>と辿るとします。</a:t>
            </a:r>
            <a:endParaRPr kumimoji="1" lang="en-US" altLang="ja-JP" dirty="0"/>
          </a:p>
          <a:p>
            <a:r>
              <a:rPr kumimoji="1" lang="ja-JP" altLang="en-US" dirty="0"/>
              <a:t>このとき、この状態をまとめて、</a:t>
            </a:r>
            <a:r>
              <a:rPr kumimoji="1" lang="en-US" altLang="ja-JP" dirty="0"/>
              <a:t>δ (p, </a:t>
            </a:r>
            <a:r>
              <a:rPr kumimoji="1" lang="en-US" altLang="ja-JP" dirty="0" err="1"/>
              <a:t>abc</a:t>
            </a:r>
            <a:r>
              <a:rPr kumimoji="1" lang="en-US" altLang="ja-JP" dirty="0"/>
              <a:t>) = s </a:t>
            </a:r>
            <a:r>
              <a:rPr kumimoji="1" lang="ja-JP" altLang="en-US" dirty="0"/>
              <a:t>と表します。</a:t>
            </a:r>
            <a:endParaRPr kumimoji="1" lang="en-US" altLang="ja-JP" dirty="0"/>
          </a:p>
          <a:p>
            <a:r>
              <a:rPr kumimoji="1" lang="ja-JP" altLang="en-US" dirty="0"/>
              <a:t>状態 </a:t>
            </a:r>
            <a:r>
              <a:rPr kumimoji="1" lang="en-US" altLang="ja-JP" dirty="0"/>
              <a:t>p </a:t>
            </a:r>
            <a:r>
              <a:rPr kumimoji="1" lang="ja-JP" altLang="en-US" dirty="0"/>
              <a:t>で入力列 </a:t>
            </a:r>
            <a:r>
              <a:rPr kumimoji="1" lang="en-US" altLang="ja-JP" dirty="0" err="1"/>
              <a:t>abc</a:t>
            </a:r>
            <a:r>
              <a:rPr kumimoji="1" lang="en-US" altLang="ja-JP" dirty="0"/>
              <a:t> </a:t>
            </a:r>
            <a:r>
              <a:rPr kumimoji="1" lang="ja-JP" altLang="en-US" dirty="0"/>
              <a:t>を読むと状態 </a:t>
            </a:r>
            <a:r>
              <a:rPr kumimoji="1" lang="en-US" altLang="ja-JP" dirty="0"/>
              <a:t>s </a:t>
            </a:r>
            <a:r>
              <a:rPr kumimoji="1" lang="ja-JP" altLang="en-US" dirty="0"/>
              <a:t>に遷移する、という意味です。</a:t>
            </a:r>
            <a:endParaRPr kumimoji="1" lang="en-US" altLang="ja-JP" dirty="0"/>
          </a:p>
          <a:p>
            <a:r>
              <a:rPr kumimoji="1" lang="ja-JP" altLang="en-US" dirty="0"/>
              <a:t>このような入力列に対しての状態遷移を、拡張状態遷移と言います。</a:t>
            </a:r>
            <a:endParaRPr kumimoji="1" lang="en-US" altLang="ja-JP" dirty="0"/>
          </a:p>
          <a:p>
            <a:r>
              <a:rPr kumimoji="1" lang="ja-JP" altLang="en-US" dirty="0"/>
              <a:t>拡張状態遷移では、状態遷移を表す矢印を二重線で書き、その上に入力列を書きます。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19</a:t>
            </a:fld>
            <a:endParaRPr kumimoji="1" lang="ja-JP" altLang="en-US"/>
          </a:p>
        </p:txBody>
      </p:sp>
    </p:spTree>
    <p:extLst>
      <p:ext uri="{BB962C8B-B14F-4D97-AF65-F5344CB8AC3E}">
        <p14:creationId xmlns:p14="http://schemas.microsoft.com/office/powerpoint/2010/main" val="303388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先週も説明しましたが、授業開始時には、まず </a:t>
            </a:r>
            <a:r>
              <a:rPr kumimoji="1" lang="en-US" altLang="ja-JP"/>
              <a:t>GoogleClassroom </a:t>
            </a:r>
            <a:r>
              <a:rPr kumimoji="1" lang="ja-JP" altLang="en-US"/>
              <a:t>のコンパイラに入ってください。</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2</a:t>
            </a:fld>
            <a:endParaRPr kumimoji="1" lang="ja-JP" altLang="en-US"/>
          </a:p>
        </p:txBody>
      </p:sp>
    </p:spTree>
    <p:extLst>
      <p:ext uri="{BB962C8B-B14F-4D97-AF65-F5344CB8AC3E}">
        <p14:creationId xmlns:p14="http://schemas.microsoft.com/office/powerpoint/2010/main" val="2015255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状態遷移は表で表すこともできます。</a:t>
            </a:r>
            <a:endParaRPr kumimoji="1" lang="en-US" altLang="ja-JP" dirty="0"/>
          </a:p>
          <a:p>
            <a:r>
              <a:rPr kumimoji="1" lang="ja-JP" altLang="en-US" dirty="0"/>
              <a:t>上記の状態遷移図を表にするとこうなります。</a:t>
            </a:r>
            <a:endParaRPr kumimoji="1" lang="en-US" altLang="ja-JP" dirty="0"/>
          </a:p>
          <a:p>
            <a:r>
              <a:rPr kumimoji="1" lang="ja-JP" altLang="en-US" dirty="0"/>
              <a:t>状態遷移表には、現状態と入力に対して次の状態が示されます。</a:t>
            </a:r>
            <a:endParaRPr kumimoji="1" lang="en-US" altLang="ja-JP" dirty="0"/>
          </a:p>
          <a:p>
            <a:r>
              <a:rPr kumimoji="1" lang="ja-JP" altLang="en-US" dirty="0"/>
              <a:t>状態遷移表は、本来なら状態数 </a:t>
            </a:r>
            <a:r>
              <a:rPr kumimoji="1" lang="en-US" altLang="ja-JP" dirty="0"/>
              <a:t>Q </a:t>
            </a:r>
            <a:r>
              <a:rPr kumimoji="1" lang="ja-JP" altLang="en-US" dirty="0"/>
              <a:t>掛ける 記号数 </a:t>
            </a:r>
            <a:r>
              <a:rPr kumimoji="1" lang="en-US" altLang="ja-JP" dirty="0"/>
              <a:t>Σ </a:t>
            </a:r>
            <a:r>
              <a:rPr kumimoji="1" lang="ja-JP" altLang="en-US" dirty="0"/>
              <a:t>行の表が必要となります。</a:t>
            </a:r>
            <a:endParaRPr kumimoji="1" lang="en-US" altLang="ja-JP" dirty="0"/>
          </a:p>
          <a:p>
            <a:r>
              <a:rPr kumimoji="1" lang="ja-JP" altLang="en-US" dirty="0"/>
              <a:t>しかし、大部分の行は、次の状態遷移無し、つまり不受理です。</a:t>
            </a:r>
            <a:endParaRPr kumimoji="1" lang="en-US" altLang="ja-JP" dirty="0"/>
          </a:p>
          <a:p>
            <a:r>
              <a:rPr kumimoji="1" lang="ja-JP" altLang="en-US" dirty="0"/>
              <a:t>そこで以降は、表に無い入力は全て不受理とします。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20</a:t>
            </a:fld>
            <a:endParaRPr kumimoji="1" lang="ja-JP" altLang="en-US"/>
          </a:p>
        </p:txBody>
      </p:sp>
    </p:spTree>
    <p:extLst>
      <p:ext uri="{BB962C8B-B14F-4D97-AF65-F5344CB8AC3E}">
        <p14:creationId xmlns:p14="http://schemas.microsoft.com/office/powerpoint/2010/main" val="1856048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状態遷移の中には、現状態と次状態が同じ、自分自身への遷移もあります。</a:t>
            </a:r>
            <a:endParaRPr kumimoji="1" lang="en-US" altLang="ja-JP" dirty="0"/>
          </a:p>
          <a:p>
            <a:r>
              <a:rPr kumimoji="1" lang="ja-JP" altLang="en-US" dirty="0"/>
              <a:t>状態遷移図では、このような遷移はループになります。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21</a:t>
            </a:fld>
            <a:endParaRPr kumimoji="1" lang="ja-JP" altLang="en-US"/>
          </a:p>
        </p:txBody>
      </p:sp>
    </p:spTree>
    <p:extLst>
      <p:ext uri="{BB962C8B-B14F-4D97-AF65-F5344CB8AC3E}">
        <p14:creationId xmlns:p14="http://schemas.microsoft.com/office/powerpoint/2010/main" val="741305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特殊な入力記号列として、空記号列、長さ</a:t>
            </a:r>
            <a:r>
              <a:rPr kumimoji="1" lang="en-US" altLang="ja-JP" dirty="0"/>
              <a:t>0</a:t>
            </a:r>
            <a:r>
              <a:rPr kumimoji="1" lang="ja-JP" altLang="en-US" dirty="0"/>
              <a:t>の記号列があります。</a:t>
            </a:r>
            <a:endParaRPr kumimoji="1" lang="en-US" altLang="ja-JP" dirty="0"/>
          </a:p>
          <a:p>
            <a:r>
              <a:rPr kumimoji="1" lang="ja-JP" altLang="en-US" dirty="0"/>
              <a:t>空記号列は </a:t>
            </a:r>
            <a:r>
              <a:rPr kumimoji="1" lang="en-US" altLang="ja-JP" dirty="0"/>
              <a:t>ε </a:t>
            </a:r>
            <a:r>
              <a:rPr kumimoji="1" lang="ja-JP" altLang="en-US" dirty="0"/>
              <a:t>と表記されます。</a:t>
            </a:r>
            <a:endParaRPr kumimoji="1" lang="en-US" altLang="ja-JP" dirty="0"/>
          </a:p>
          <a:p>
            <a:r>
              <a:rPr kumimoji="1" lang="en-US" altLang="ja-JP" dirty="0"/>
              <a:t>ε </a:t>
            </a:r>
            <a:r>
              <a:rPr kumimoji="1" lang="ja-JP" altLang="en-US" dirty="0"/>
              <a:t>は、 記号列の任意の場所に入ります。</a:t>
            </a:r>
            <a:endParaRPr kumimoji="1" lang="en-US" altLang="ja-JP" dirty="0"/>
          </a:p>
          <a:p>
            <a:r>
              <a:rPr kumimoji="1" lang="ja-JP" altLang="en-US" dirty="0"/>
              <a:t>例えば記号列 </a:t>
            </a:r>
            <a:r>
              <a:rPr kumimoji="1" lang="en-US" altLang="ja-JP" dirty="0"/>
              <a:t>ab </a:t>
            </a:r>
            <a:r>
              <a:rPr kumimoji="1" lang="ja-JP" altLang="en-US" dirty="0"/>
              <a:t>は、</a:t>
            </a:r>
            <a:r>
              <a:rPr kumimoji="1" lang="en-US" altLang="ja-JP" dirty="0" err="1"/>
              <a:t>εab</a:t>
            </a:r>
            <a:r>
              <a:rPr kumimoji="1" lang="en-US" altLang="ja-JP" dirty="0"/>
              <a:t> </a:t>
            </a:r>
            <a:r>
              <a:rPr kumimoji="1" lang="ja-JP" altLang="en-US" dirty="0"/>
              <a:t>であもり、</a:t>
            </a:r>
            <a:r>
              <a:rPr kumimoji="1" lang="en-US" altLang="ja-JP" dirty="0" err="1"/>
              <a:t>aεb</a:t>
            </a:r>
            <a:r>
              <a:rPr kumimoji="1" lang="en-US" altLang="ja-JP" dirty="0"/>
              <a:t> </a:t>
            </a:r>
            <a:r>
              <a:rPr kumimoji="1" lang="ja-JP" altLang="en-US" dirty="0"/>
              <a:t>でもあり、</a:t>
            </a:r>
            <a:r>
              <a:rPr kumimoji="1" lang="en-US" altLang="ja-JP" dirty="0" err="1"/>
              <a:t>abε</a:t>
            </a:r>
            <a:r>
              <a:rPr kumimoji="1" lang="en-US" altLang="ja-JP" dirty="0"/>
              <a:t> </a:t>
            </a:r>
            <a:r>
              <a:rPr kumimoji="1" lang="ja-JP" altLang="en-US" dirty="0"/>
              <a:t>でもあります。</a:t>
            </a:r>
            <a:r>
              <a:rPr kumimoji="1" lang="en-US" altLang="ja-JP" dirty="0"/>
              <a:t> </a:t>
            </a:r>
          </a:p>
          <a:p>
            <a:r>
              <a:rPr kumimoji="1" lang="ja-JP" altLang="en-US" dirty="0"/>
              <a:t>状態遷移図を描くと、このように自分自身に</a:t>
            </a:r>
            <a:r>
              <a:rPr kumimoji="1" lang="en-US" altLang="ja-JP" dirty="0"/>
              <a:t>ε</a:t>
            </a:r>
            <a:r>
              <a:rPr kumimoji="1" lang="ja-JP" altLang="en-US" dirty="0"/>
              <a:t>遷移します。</a:t>
            </a:r>
            <a:endParaRPr kumimoji="1" lang="en-US" altLang="ja-JP" dirty="0"/>
          </a:p>
          <a:p>
            <a:r>
              <a:rPr kumimoji="1" lang="ja-JP" altLang="en-US" dirty="0"/>
              <a:t>注意点として、</a:t>
            </a:r>
            <a:r>
              <a:rPr kumimoji="1" lang="en-US" altLang="ja-JP" dirty="0"/>
              <a:t>ε</a:t>
            </a:r>
            <a:r>
              <a:rPr kumimoji="1" lang="ja-JP" altLang="en-US" dirty="0"/>
              <a:t> は入力記号には含まれません。</a:t>
            </a:r>
            <a:endParaRPr kumimoji="1" lang="en-US" altLang="ja-JP" dirty="0"/>
          </a:p>
          <a:p>
            <a:r>
              <a:rPr kumimoji="1" lang="ja-JP" altLang="en-US" dirty="0"/>
              <a:t>また、</a:t>
            </a:r>
            <a:r>
              <a:rPr kumimoji="1" lang="en-US" altLang="ja-JP" dirty="0"/>
              <a:t>ε</a:t>
            </a:r>
            <a:r>
              <a:rPr kumimoji="1" lang="ja-JP" altLang="en-US" dirty="0"/>
              <a:t>でループ以外の状態遷移ですることもあります。</a:t>
            </a:r>
            <a:endParaRPr kumimoji="1" lang="en-US" altLang="ja-JP" dirty="0"/>
          </a:p>
          <a:p>
            <a:r>
              <a:rPr kumimoji="1" lang="en-US" altLang="ja-JP" dirty="0"/>
              <a:t>ε</a:t>
            </a:r>
            <a:r>
              <a:rPr kumimoji="1" lang="ja-JP" altLang="en-US" dirty="0"/>
              <a:t>で状態遷移するということは、何も入力されなくても状態が変わるということです。</a:t>
            </a:r>
            <a:endParaRPr kumimoji="1" lang="en-US" altLang="ja-JP" dirty="0"/>
          </a:p>
          <a:p>
            <a:r>
              <a:rPr kumimoji="1" lang="ja-JP" altLang="en-US" dirty="0"/>
              <a:t>ですので、自分自身へのループ以外の</a:t>
            </a:r>
            <a:r>
              <a:rPr kumimoji="1" lang="en-US" altLang="ja-JP" dirty="0"/>
              <a:t>ε</a:t>
            </a:r>
            <a:r>
              <a:rPr kumimoji="1" lang="ja-JP" altLang="en-US" dirty="0"/>
              <a:t>入力がある場合は、非決定性オートマトンになります。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22</a:t>
            </a:fld>
            <a:endParaRPr kumimoji="1" lang="ja-JP" altLang="en-US"/>
          </a:p>
        </p:txBody>
      </p:sp>
    </p:spTree>
    <p:extLst>
      <p:ext uri="{BB962C8B-B14F-4D97-AF65-F5344CB8AC3E}">
        <p14:creationId xmlns:p14="http://schemas.microsoft.com/office/powerpoint/2010/main" val="2527136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ここからは、入力記号列の表記について説明します。</a:t>
            </a:r>
            <a:endParaRPr kumimoji="1" lang="en-US" altLang="ja-JP" dirty="0"/>
          </a:p>
          <a:p>
            <a:r>
              <a:rPr kumimoji="1" lang="ja-JP" altLang="en-US" dirty="0"/>
              <a:t>入力記号 </a:t>
            </a:r>
            <a:r>
              <a:rPr kumimoji="1" lang="en-US" altLang="ja-JP" dirty="0"/>
              <a:t>a </a:t>
            </a:r>
            <a:r>
              <a:rPr kumimoji="1" lang="ja-JP" altLang="en-US" dirty="0"/>
              <a:t>に対して、累乗のように右肩に添え字を書いた場合、</a:t>
            </a:r>
            <a:endParaRPr kumimoji="1" lang="en-US" altLang="ja-JP" dirty="0"/>
          </a:p>
          <a:p>
            <a:r>
              <a:rPr kumimoji="1" lang="ja-JP" altLang="en-US" dirty="0"/>
              <a:t>その記号を添え字の個数だけ繰り返すことを表します。</a:t>
            </a:r>
            <a:endParaRPr kumimoji="1" lang="en-US" altLang="ja-JP" dirty="0"/>
          </a:p>
          <a:p>
            <a:r>
              <a:rPr kumimoji="1" lang="en-US" altLang="ja-JP" dirty="0"/>
              <a:t>a^0 </a:t>
            </a:r>
            <a:r>
              <a:rPr kumimoji="1" lang="ja-JP" altLang="en-US" dirty="0"/>
              <a:t>は </a:t>
            </a:r>
            <a:r>
              <a:rPr kumimoji="1" lang="en-US" altLang="ja-JP" dirty="0"/>
              <a:t>a </a:t>
            </a:r>
            <a:r>
              <a:rPr kumimoji="1" lang="ja-JP" altLang="en-US" dirty="0"/>
              <a:t>が</a:t>
            </a:r>
            <a:r>
              <a:rPr kumimoji="1" lang="en-US" altLang="ja-JP" dirty="0"/>
              <a:t>0</a:t>
            </a:r>
            <a:r>
              <a:rPr kumimoji="1" lang="ja-JP" altLang="en-US" dirty="0"/>
              <a:t>個ですので</a:t>
            </a:r>
            <a:r>
              <a:rPr kumimoji="1" lang="en-US" altLang="ja-JP" dirty="0"/>
              <a:t>ε</a:t>
            </a:r>
            <a:r>
              <a:rPr kumimoji="1" lang="ja-JP" altLang="en-US" dirty="0"/>
              <a:t>、</a:t>
            </a:r>
            <a:endParaRPr kumimoji="1" lang="en-US" altLang="ja-JP" dirty="0"/>
          </a:p>
          <a:p>
            <a:r>
              <a:rPr kumimoji="1" lang="en-US" altLang="ja-JP" dirty="0"/>
              <a:t>a^1</a:t>
            </a:r>
            <a:r>
              <a:rPr kumimoji="1" lang="ja-JP" altLang="en-US" dirty="0"/>
              <a:t> </a:t>
            </a:r>
            <a:r>
              <a:rPr kumimoji="1" lang="en-US" altLang="ja-JP" dirty="0"/>
              <a:t>=</a:t>
            </a:r>
            <a:r>
              <a:rPr kumimoji="1" lang="ja-JP" altLang="en-US" dirty="0"/>
              <a:t> </a:t>
            </a:r>
            <a:r>
              <a:rPr kumimoji="1" lang="en-US" altLang="ja-JP" dirty="0"/>
              <a:t>a, a^2 = aa, a^3 = </a:t>
            </a:r>
            <a:r>
              <a:rPr kumimoji="1" lang="en-US" altLang="ja-JP" dirty="0" err="1"/>
              <a:t>aaa</a:t>
            </a:r>
            <a:r>
              <a:rPr kumimoji="1" lang="en-US" altLang="ja-JP" dirty="0"/>
              <a:t> </a:t>
            </a:r>
            <a:r>
              <a:rPr kumimoji="1" lang="ja-JP" altLang="en-US" dirty="0"/>
              <a:t>です。</a:t>
            </a:r>
            <a:endParaRPr kumimoji="1" lang="en-US" altLang="ja-JP" dirty="0"/>
          </a:p>
          <a:p>
            <a:r>
              <a:rPr kumimoji="1" lang="ja-JP" altLang="en-US" dirty="0"/>
              <a:t>また、入力記号集合の右肩に添え字を書いた場合、</a:t>
            </a:r>
            <a:endParaRPr kumimoji="1" lang="en-US" altLang="ja-JP" dirty="0"/>
          </a:p>
          <a:p>
            <a:r>
              <a:rPr kumimoji="1" lang="ja-JP" altLang="en-US" dirty="0"/>
              <a:t>その集合に含まれる記号を添え字の回数だけ繰り返した記号列の集合を表します。</a:t>
            </a:r>
            <a:endParaRPr kumimoji="1" lang="en-US" altLang="ja-JP" dirty="0"/>
          </a:p>
          <a:p>
            <a:r>
              <a:rPr kumimoji="1" lang="en-US" altLang="ja-JP" dirty="0"/>
              <a:t>Σ={0,1}</a:t>
            </a:r>
            <a:r>
              <a:rPr kumimoji="1" lang="ja-JP" altLang="en-US" dirty="0"/>
              <a:t>のとき、</a:t>
            </a:r>
            <a:endParaRPr kumimoji="1" lang="en-US" altLang="ja-JP" dirty="0"/>
          </a:p>
          <a:p>
            <a:r>
              <a:rPr kumimoji="1" lang="en-US" altLang="ja-JP" dirty="0"/>
              <a:t>Σ^0 = φ </a:t>
            </a:r>
            <a:r>
              <a:rPr kumimoji="1" lang="ja-JP" altLang="en-US" dirty="0"/>
              <a:t>これは空集合を表します。</a:t>
            </a:r>
            <a:endParaRPr kumimoji="1" lang="en-US" altLang="ja-JP" dirty="0"/>
          </a:p>
          <a:p>
            <a:r>
              <a:rPr kumimoji="1" lang="en-US" altLang="ja-JP" dirty="0"/>
              <a:t>Σ^1 = {0, 1} </a:t>
            </a:r>
            <a:r>
              <a:rPr kumimoji="1" lang="ja-JP" altLang="en-US" dirty="0"/>
              <a:t>長さ</a:t>
            </a:r>
            <a:r>
              <a:rPr kumimoji="1" lang="en-US" altLang="ja-JP" dirty="0"/>
              <a:t>1</a:t>
            </a:r>
            <a:r>
              <a:rPr kumimoji="1" lang="ja-JP" altLang="en-US" dirty="0"/>
              <a:t>の記号列の集合です。</a:t>
            </a:r>
            <a:endParaRPr kumimoji="1" lang="en-US" altLang="ja-JP" dirty="0"/>
          </a:p>
          <a:p>
            <a:r>
              <a:rPr kumimoji="1" lang="en-US" altLang="ja-JP" dirty="0"/>
              <a:t>Σ^2 = {00, 01, 10, 11} </a:t>
            </a:r>
            <a:r>
              <a:rPr kumimoji="1" lang="ja-JP" altLang="en-US" dirty="0"/>
              <a:t>長さ</a:t>
            </a:r>
            <a:r>
              <a:rPr kumimoji="1" lang="en-US" altLang="ja-JP" dirty="0"/>
              <a:t>2</a:t>
            </a:r>
            <a:r>
              <a:rPr kumimoji="1" lang="ja-JP" altLang="en-US" dirty="0"/>
              <a:t>の記号列の集合になります。</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23</a:t>
            </a:fld>
            <a:endParaRPr kumimoji="1" lang="ja-JP" altLang="en-US"/>
          </a:p>
        </p:txBody>
      </p:sp>
    </p:spTree>
    <p:extLst>
      <p:ext uri="{BB962C8B-B14F-4D97-AF65-F5344CB8AC3E}">
        <p14:creationId xmlns:p14="http://schemas.microsoft.com/office/powerpoint/2010/main" val="4287416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添え字としてアスタリスクを書いた場合は、長さ</a:t>
            </a:r>
            <a:r>
              <a:rPr kumimoji="1" lang="en-US" altLang="ja-JP" dirty="0"/>
              <a:t>0</a:t>
            </a:r>
            <a:r>
              <a:rPr kumimoji="1" lang="ja-JP" altLang="en-US" dirty="0"/>
              <a:t>以上の文字列になります。</a:t>
            </a:r>
            <a:endParaRPr kumimoji="1" lang="en-US" altLang="ja-JP" dirty="0"/>
          </a:p>
          <a:p>
            <a:r>
              <a:rPr kumimoji="1" lang="en-US" altLang="ja-JP" dirty="0"/>
              <a:t>a^* </a:t>
            </a:r>
            <a:r>
              <a:rPr kumimoji="1" lang="ja-JP" altLang="en-US" dirty="0"/>
              <a:t>なら </a:t>
            </a:r>
            <a:r>
              <a:rPr kumimoji="1" lang="en-US" altLang="ja-JP" dirty="0"/>
              <a:t>ε, a, aa, </a:t>
            </a:r>
            <a:r>
              <a:rPr kumimoji="1" lang="en-US" altLang="ja-JP" dirty="0" err="1"/>
              <a:t>aaa</a:t>
            </a:r>
            <a:r>
              <a:rPr kumimoji="1" lang="en-US" altLang="ja-JP" dirty="0"/>
              <a:t> </a:t>
            </a:r>
            <a:r>
              <a:rPr kumimoji="1" lang="ja-JP" altLang="en-US" dirty="0"/>
              <a:t>となります。</a:t>
            </a:r>
            <a:endParaRPr kumimoji="1" lang="en-US" altLang="ja-JP" dirty="0"/>
          </a:p>
          <a:p>
            <a:r>
              <a:rPr kumimoji="1" lang="ja-JP" altLang="en-US" dirty="0"/>
              <a:t>添え字としてプラスを書いた場合は、長さ</a:t>
            </a:r>
            <a:r>
              <a:rPr kumimoji="1" lang="en-US" altLang="ja-JP" dirty="0"/>
              <a:t>1</a:t>
            </a:r>
            <a:r>
              <a:rPr kumimoji="1" lang="ja-JP" altLang="en-US" dirty="0"/>
              <a:t>硫黄の文字列になります。</a:t>
            </a:r>
            <a:endParaRPr kumimoji="1" lang="en-US" altLang="ja-JP" dirty="0"/>
          </a:p>
          <a:p>
            <a:r>
              <a:rPr kumimoji="1" lang="en-US" altLang="ja-JP" dirty="0"/>
              <a:t>a^+ </a:t>
            </a:r>
            <a:r>
              <a:rPr kumimoji="1" lang="ja-JP" altLang="en-US" dirty="0"/>
              <a:t>なら </a:t>
            </a:r>
            <a:r>
              <a:rPr kumimoji="1" lang="en-US" altLang="ja-JP" dirty="0"/>
              <a:t>a, aa, </a:t>
            </a:r>
            <a:r>
              <a:rPr kumimoji="1" lang="en-US" altLang="ja-JP" dirty="0" err="1"/>
              <a:t>aaa</a:t>
            </a:r>
            <a:r>
              <a:rPr kumimoji="1" lang="en-US" altLang="ja-JP" dirty="0"/>
              <a:t> </a:t>
            </a:r>
            <a:r>
              <a:rPr kumimoji="1" lang="ja-JP" altLang="en-US" dirty="0"/>
              <a:t>です。</a:t>
            </a:r>
            <a:endParaRPr kumimoji="1" lang="en-US" altLang="ja-JP" dirty="0"/>
          </a:p>
          <a:p>
            <a:r>
              <a:rPr kumimoji="1" lang="ja-JP" altLang="en-US" dirty="0"/>
              <a:t>同様に記号集合</a:t>
            </a:r>
            <a:r>
              <a:rPr kumimoji="1" lang="en-US" altLang="ja-JP" dirty="0"/>
              <a:t>Σ</a:t>
            </a:r>
            <a:r>
              <a:rPr kumimoji="1" lang="ja-JP" altLang="en-US" dirty="0"/>
              <a:t>にアスタリスクを付けると、長さ</a:t>
            </a:r>
            <a:r>
              <a:rPr kumimoji="1" lang="en-US" altLang="ja-JP" dirty="0"/>
              <a:t>0</a:t>
            </a:r>
            <a:r>
              <a:rPr kumimoji="1" lang="ja-JP" altLang="en-US" dirty="0"/>
              <a:t>以上の記号列の集合、</a:t>
            </a:r>
            <a:endParaRPr kumimoji="1" lang="en-US" altLang="ja-JP" dirty="0"/>
          </a:p>
          <a:p>
            <a:r>
              <a:rPr kumimoji="1" lang="ja-JP" altLang="en-US" dirty="0"/>
              <a:t>プラスを付けると長さ</a:t>
            </a:r>
            <a:r>
              <a:rPr kumimoji="1" lang="en-US" altLang="ja-JP" dirty="0"/>
              <a:t>1</a:t>
            </a:r>
            <a:r>
              <a:rPr kumimoji="1" lang="ja-JP" altLang="en-US" dirty="0"/>
              <a:t>以上の記号列の集合になります。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24</a:t>
            </a:fld>
            <a:endParaRPr kumimoji="1" lang="ja-JP" altLang="en-US"/>
          </a:p>
        </p:txBody>
      </p:sp>
    </p:spTree>
    <p:extLst>
      <p:ext uri="{BB962C8B-B14F-4D97-AF65-F5344CB8AC3E}">
        <p14:creationId xmlns:p14="http://schemas.microsoft.com/office/powerpoint/2010/main" val="2426964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a:t>
            </a:r>
            <a:r>
              <a:rPr kumimoji="1" lang="ja-JP" altLang="en-US" dirty="0"/>
              <a:t> </a:t>
            </a:r>
            <a:r>
              <a:rPr kumimoji="1" lang="en-US" altLang="ja-JP" dirty="0"/>
              <a:t>aa,</a:t>
            </a:r>
            <a:r>
              <a:rPr kumimoji="1" lang="ja-JP" altLang="en-US" dirty="0"/>
              <a:t> </a:t>
            </a:r>
            <a:r>
              <a:rPr kumimoji="1" lang="en-US" altLang="ja-JP" dirty="0" err="1"/>
              <a:t>aaa</a:t>
            </a:r>
            <a:r>
              <a:rPr kumimoji="1" lang="en-US" altLang="ja-JP" dirty="0"/>
              <a:t>,</a:t>
            </a:r>
            <a:r>
              <a:rPr kumimoji="1" lang="ja-JP" altLang="en-US" dirty="0"/>
              <a:t> </a:t>
            </a:r>
            <a:r>
              <a:rPr kumimoji="1" lang="en-US" altLang="ja-JP" dirty="0" err="1"/>
              <a:t>aaaa</a:t>
            </a:r>
            <a:r>
              <a:rPr kumimoji="1" lang="en-US" altLang="ja-JP" dirty="0"/>
              <a:t>,</a:t>
            </a:r>
            <a:r>
              <a:rPr kumimoji="1" lang="ja-JP" altLang="en-US" dirty="0"/>
              <a:t> のように同じ記号をの繰り返しは </a:t>
            </a:r>
            <a:r>
              <a:rPr kumimoji="1" lang="en-US" altLang="ja-JP" dirty="0" err="1"/>
              <a:t>a^i</a:t>
            </a:r>
            <a:r>
              <a:rPr kumimoji="1" lang="en-US" altLang="ja-JP" dirty="0"/>
              <a:t> </a:t>
            </a:r>
            <a:r>
              <a:rPr kumimoji="1" lang="en-US" altLang="ja-JP" dirty="0" err="1"/>
              <a:t>i</a:t>
            </a:r>
            <a:r>
              <a:rPr kumimoji="1" lang="ja-JP" altLang="en-US" dirty="0"/>
              <a:t>≧</a:t>
            </a:r>
            <a:r>
              <a:rPr kumimoji="1" lang="en-US" altLang="ja-JP" dirty="0"/>
              <a:t>1 </a:t>
            </a:r>
            <a:r>
              <a:rPr kumimoji="1" lang="ja-JP" altLang="en-US" dirty="0"/>
              <a:t>と表せます。</a:t>
            </a:r>
            <a:endParaRPr kumimoji="1" lang="en-US" altLang="ja-JP" dirty="0"/>
          </a:p>
          <a:p>
            <a:r>
              <a:rPr kumimoji="1" lang="ja-JP" altLang="en-US" dirty="0"/>
              <a:t>これは </a:t>
            </a:r>
            <a:r>
              <a:rPr kumimoji="1" lang="en-US" altLang="ja-JP" dirty="0"/>
              <a:t>a+ </a:t>
            </a:r>
            <a:r>
              <a:rPr kumimoji="1" lang="ja-JP" altLang="en-US" dirty="0"/>
              <a:t>と同じです。</a:t>
            </a:r>
            <a:endParaRPr kumimoji="1" lang="en-US" altLang="ja-JP" dirty="0"/>
          </a:p>
          <a:p>
            <a:r>
              <a:rPr kumimoji="1" lang="ja-JP" altLang="en-US" dirty="0"/>
              <a:t>また、</a:t>
            </a:r>
            <a:r>
              <a:rPr kumimoji="1" lang="en-US" altLang="ja-JP" dirty="0"/>
              <a:t>ε, a, aa, </a:t>
            </a:r>
            <a:r>
              <a:rPr kumimoji="1" lang="en-US" altLang="ja-JP" dirty="0" err="1"/>
              <a:t>aaa</a:t>
            </a:r>
            <a:r>
              <a:rPr kumimoji="1" lang="en-US" altLang="ja-JP" dirty="0"/>
              <a:t>, </a:t>
            </a:r>
            <a:r>
              <a:rPr kumimoji="1" lang="en-US" altLang="ja-JP" dirty="0" err="1"/>
              <a:t>aaaa</a:t>
            </a:r>
            <a:r>
              <a:rPr kumimoji="1" lang="en-US" altLang="ja-JP" dirty="0"/>
              <a:t> </a:t>
            </a:r>
            <a:r>
              <a:rPr kumimoji="1" lang="ja-JP" altLang="en-US" dirty="0"/>
              <a:t>なら </a:t>
            </a:r>
            <a:r>
              <a:rPr kumimoji="1" lang="en-US" altLang="ja-JP" dirty="0" err="1"/>
              <a:t>a^i</a:t>
            </a:r>
            <a:r>
              <a:rPr kumimoji="1" lang="en-US" altLang="ja-JP" dirty="0"/>
              <a:t> </a:t>
            </a:r>
            <a:r>
              <a:rPr kumimoji="1" lang="en-US" altLang="ja-JP" dirty="0" err="1"/>
              <a:t>i</a:t>
            </a:r>
            <a:r>
              <a:rPr kumimoji="1" lang="ja-JP" altLang="en-US" dirty="0"/>
              <a:t>≧</a:t>
            </a:r>
            <a:r>
              <a:rPr kumimoji="1" lang="en-US" altLang="ja-JP" dirty="0"/>
              <a:t>0</a:t>
            </a:r>
            <a:r>
              <a:rPr kumimoji="1" lang="ja-JP" altLang="en-US" dirty="0"/>
              <a:t> と表せます。</a:t>
            </a:r>
            <a:endParaRPr kumimoji="1" lang="en-US" altLang="ja-JP" dirty="0"/>
          </a:p>
          <a:p>
            <a:r>
              <a:rPr kumimoji="1" lang="ja-JP" altLang="en-US" dirty="0"/>
              <a:t>これは </a:t>
            </a:r>
            <a:r>
              <a:rPr kumimoji="1" lang="en-US" altLang="ja-JP" dirty="0"/>
              <a:t>a* </a:t>
            </a:r>
            <a:r>
              <a:rPr kumimoji="1" lang="ja-JP" altLang="en-US" dirty="0"/>
              <a:t>と同じです。</a:t>
            </a:r>
            <a:endParaRPr kumimoji="1" lang="en-US" altLang="ja-JP" dirty="0"/>
          </a:p>
          <a:p>
            <a:r>
              <a:rPr kumimoji="1" lang="en-US" altLang="ja-JP" dirty="0"/>
              <a:t>a</a:t>
            </a:r>
            <a:r>
              <a:rPr kumimoji="1" lang="ja-JP" altLang="en-US" dirty="0"/>
              <a:t> が </a:t>
            </a:r>
            <a:r>
              <a:rPr kumimoji="1" lang="en-US" altLang="ja-JP" dirty="0"/>
              <a:t>1</a:t>
            </a:r>
            <a:r>
              <a:rPr kumimoji="1" lang="ja-JP" altLang="en-US" dirty="0"/>
              <a:t>個以上続き、その後に </a:t>
            </a:r>
            <a:r>
              <a:rPr kumimoji="1" lang="en-US" altLang="ja-JP" dirty="0"/>
              <a:t>b </a:t>
            </a:r>
            <a:r>
              <a:rPr kumimoji="1" lang="ja-JP" altLang="en-US" dirty="0"/>
              <a:t>が</a:t>
            </a:r>
            <a:r>
              <a:rPr kumimoji="1" lang="en-US" altLang="ja-JP" dirty="0"/>
              <a:t>1</a:t>
            </a:r>
            <a:r>
              <a:rPr kumimoji="1" lang="ja-JP" altLang="en-US" dirty="0"/>
              <a:t>個以上続く場合は </a:t>
            </a:r>
            <a:r>
              <a:rPr kumimoji="1" lang="en-US" altLang="ja-JP" dirty="0" err="1"/>
              <a:t>a^i</a:t>
            </a:r>
            <a:r>
              <a:rPr kumimoji="1" lang="en-US" altLang="ja-JP" dirty="0"/>
              <a:t> </a:t>
            </a:r>
            <a:r>
              <a:rPr kumimoji="1" lang="en-US" altLang="ja-JP" dirty="0" err="1"/>
              <a:t>b^j</a:t>
            </a:r>
            <a:r>
              <a:rPr kumimoji="1" lang="en-US" altLang="ja-JP" dirty="0"/>
              <a:t>, </a:t>
            </a:r>
            <a:r>
              <a:rPr kumimoji="1" lang="en-US" altLang="ja-JP" dirty="0" err="1"/>
              <a:t>i</a:t>
            </a:r>
            <a:r>
              <a:rPr kumimoji="1" lang="ja-JP" altLang="en-US" dirty="0"/>
              <a:t>≧</a:t>
            </a:r>
            <a:r>
              <a:rPr kumimoji="1" lang="en-US" altLang="ja-JP" dirty="0"/>
              <a:t>1 j</a:t>
            </a:r>
            <a:r>
              <a:rPr kumimoji="1" lang="ja-JP" altLang="en-US" dirty="0"/>
              <a:t>≧</a:t>
            </a:r>
            <a:r>
              <a:rPr kumimoji="1" lang="en-US" altLang="ja-JP" dirty="0"/>
              <a:t>1 </a:t>
            </a:r>
            <a:r>
              <a:rPr kumimoji="1" lang="ja-JP" altLang="en-US" dirty="0"/>
              <a:t>です。</a:t>
            </a:r>
            <a:endParaRPr kumimoji="1" lang="en-US" altLang="ja-JP" dirty="0"/>
          </a:p>
          <a:p>
            <a:r>
              <a:rPr kumimoji="1" lang="ja-JP" altLang="en-US" dirty="0"/>
              <a:t>これは </a:t>
            </a:r>
            <a:r>
              <a:rPr kumimoji="1" lang="en-US" altLang="ja-JP" dirty="0" err="1"/>
              <a:t>a+b</a:t>
            </a:r>
            <a:r>
              <a:rPr kumimoji="1" lang="en-US" altLang="ja-JP" dirty="0"/>
              <a:t>+ </a:t>
            </a:r>
            <a:r>
              <a:rPr kumimoji="1" lang="ja-JP" altLang="en-US" dirty="0"/>
              <a:t>と同じです。</a:t>
            </a:r>
            <a:endParaRPr kumimoji="1" lang="en-US" altLang="ja-JP" dirty="0"/>
          </a:p>
          <a:p>
            <a:r>
              <a:rPr kumimoji="1" lang="en-US" altLang="ja-JP" dirty="0"/>
              <a:t>a </a:t>
            </a:r>
            <a:r>
              <a:rPr kumimoji="1" lang="ja-JP" altLang="en-US" dirty="0"/>
              <a:t>と </a:t>
            </a:r>
            <a:r>
              <a:rPr kumimoji="1" lang="en-US" altLang="ja-JP" dirty="0"/>
              <a:t>b </a:t>
            </a:r>
            <a:r>
              <a:rPr kumimoji="1" lang="ja-JP" altLang="en-US" dirty="0"/>
              <a:t>が同じ個数だけ並んでいるなら </a:t>
            </a:r>
            <a:r>
              <a:rPr kumimoji="1" lang="en-US" altLang="ja-JP" dirty="0" err="1"/>
              <a:t>a^i</a:t>
            </a:r>
            <a:r>
              <a:rPr kumimoji="1" lang="en-US" altLang="ja-JP" dirty="0"/>
              <a:t> </a:t>
            </a:r>
            <a:r>
              <a:rPr kumimoji="1" lang="en-US" altLang="ja-JP" dirty="0" err="1"/>
              <a:t>b^i</a:t>
            </a:r>
            <a:r>
              <a:rPr kumimoji="1" lang="en-US" altLang="ja-JP" dirty="0"/>
              <a:t> </a:t>
            </a:r>
            <a:r>
              <a:rPr kumimoji="1" lang="ja-JP" altLang="en-US" dirty="0"/>
              <a:t>です。これは </a:t>
            </a:r>
            <a:r>
              <a:rPr kumimoji="1" lang="en-US" altLang="ja-JP" dirty="0"/>
              <a:t>+ </a:t>
            </a:r>
            <a:r>
              <a:rPr kumimoji="1" lang="ja-JP" altLang="en-US" dirty="0"/>
              <a:t>では表せません。</a:t>
            </a:r>
            <a:endParaRPr kumimoji="1" lang="en-US" altLang="ja-JP" dirty="0"/>
          </a:p>
          <a:p>
            <a:r>
              <a:rPr kumimoji="1" lang="en-US" altLang="ja-JP" dirty="0"/>
              <a:t>ab </a:t>
            </a:r>
            <a:r>
              <a:rPr kumimoji="1" lang="ja-JP" altLang="en-US" dirty="0"/>
              <a:t>の繰り返し、等のように複数の文字列が繰り返される場合は括弧で囲んで表せます。</a:t>
            </a:r>
            <a:endParaRPr kumimoji="1" lang="en-US" altLang="ja-JP" dirty="0"/>
          </a:p>
          <a:p>
            <a:r>
              <a:rPr kumimoji="1" lang="ja-JP" altLang="en-US" dirty="0"/>
              <a:t>この場合は </a:t>
            </a:r>
            <a:r>
              <a:rPr kumimoji="1" lang="en-US" altLang="ja-JP" dirty="0"/>
              <a:t>(ab)^</a:t>
            </a:r>
            <a:r>
              <a:rPr kumimoji="1" lang="en-US" altLang="ja-JP" dirty="0" err="1"/>
              <a:t>i</a:t>
            </a:r>
            <a:r>
              <a:rPr kumimoji="1" lang="en-US" altLang="ja-JP" dirty="0"/>
              <a:t> </a:t>
            </a:r>
            <a:r>
              <a:rPr kumimoji="1" lang="en-US" altLang="ja-JP" dirty="0" err="1"/>
              <a:t>i</a:t>
            </a:r>
            <a:r>
              <a:rPr kumimoji="1" lang="ja-JP" altLang="en-US" dirty="0"/>
              <a:t>≧</a:t>
            </a:r>
            <a:r>
              <a:rPr kumimoji="1" lang="en-US" altLang="ja-JP" dirty="0"/>
              <a:t>1 </a:t>
            </a:r>
            <a:r>
              <a:rPr kumimoji="1" lang="ja-JP" altLang="en-US" dirty="0"/>
              <a:t>です。</a:t>
            </a:r>
            <a:endParaRPr kumimoji="1" lang="en-US" altLang="ja-JP" dirty="0"/>
          </a:p>
          <a:p>
            <a:r>
              <a:rPr kumimoji="1" lang="en-US" altLang="ja-JP" dirty="0"/>
              <a:t>(ab)+ </a:t>
            </a:r>
            <a:r>
              <a:rPr kumimoji="1" lang="ja-JP" altLang="en-US" dirty="0"/>
              <a:t>と表すこともできます。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25</a:t>
            </a:fld>
            <a:endParaRPr kumimoji="1" lang="ja-JP" altLang="en-US"/>
          </a:p>
        </p:txBody>
      </p:sp>
    </p:spTree>
    <p:extLst>
      <p:ext uri="{BB962C8B-B14F-4D97-AF65-F5344CB8AC3E}">
        <p14:creationId xmlns:p14="http://schemas.microsoft.com/office/powerpoint/2010/main" val="76944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字句解析系を作るには、有限オートマトンが必要です。</a:t>
            </a:r>
            <a:endParaRPr kumimoji="1" lang="en-US" altLang="ja-JP" dirty="0"/>
          </a:p>
          <a:p>
            <a:r>
              <a:rPr kumimoji="1" lang="ja-JP" altLang="en-US" dirty="0"/>
              <a:t>同様に、構文解析系を作るには、形式言語と形式文法が必要となります。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26</a:t>
            </a:fld>
            <a:endParaRPr kumimoji="1" lang="ja-JP" altLang="en-US"/>
          </a:p>
        </p:txBody>
      </p:sp>
    </p:spTree>
    <p:extLst>
      <p:ext uri="{BB962C8B-B14F-4D97-AF65-F5344CB8AC3E}">
        <p14:creationId xmlns:p14="http://schemas.microsoft.com/office/powerpoint/2010/main" val="1793457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まずは日本語の場合で考えてみましょう。</a:t>
            </a:r>
            <a:endParaRPr kumimoji="1" lang="en-US" altLang="ja-JP" dirty="0"/>
          </a:p>
          <a:p>
            <a:r>
              <a:rPr kumimoji="1" lang="ja-JP" altLang="en-US" dirty="0"/>
              <a:t>例えばこのような文法が考えられます。</a:t>
            </a:r>
            <a:endParaRPr kumimoji="1" lang="en-US" altLang="ja-JP" dirty="0"/>
          </a:p>
          <a:p>
            <a:r>
              <a:rPr kumimoji="1" lang="ja-JP" altLang="en-US" dirty="0"/>
              <a:t>「文」は「主語」「述語」から成る</a:t>
            </a:r>
            <a:endParaRPr kumimoji="1" lang="en-US" altLang="ja-JP" dirty="0"/>
          </a:p>
          <a:p>
            <a:r>
              <a:rPr kumimoji="1" lang="ja-JP" altLang="en-US" dirty="0"/>
              <a:t>「主語」は「名詞」「助詞」から成る</a:t>
            </a:r>
            <a:endParaRPr kumimoji="1" lang="en-US" altLang="ja-JP" dirty="0"/>
          </a:p>
          <a:p>
            <a:r>
              <a:rPr kumimoji="1" lang="ja-JP" altLang="en-US" dirty="0"/>
              <a:t>「述語」は「動詞」から成る</a:t>
            </a:r>
            <a:endParaRPr kumimoji="1" lang="en-US" altLang="ja-JP" dirty="0"/>
          </a:p>
          <a:p>
            <a:r>
              <a:rPr kumimoji="1" lang="ja-JP" altLang="en-US" dirty="0"/>
              <a:t>「名詞」は「私」または「君」である</a:t>
            </a:r>
            <a:endParaRPr kumimoji="1" lang="en-US" altLang="ja-JP" dirty="0"/>
          </a:p>
          <a:p>
            <a:r>
              <a:rPr kumimoji="1" lang="ja-JP" altLang="en-US" dirty="0"/>
              <a:t>「助詞」は「が」または「は」または「も」である</a:t>
            </a:r>
            <a:endParaRPr kumimoji="1" lang="en-US" altLang="ja-JP" dirty="0"/>
          </a:p>
          <a:p>
            <a:r>
              <a:rPr kumimoji="1" lang="ja-JP" altLang="en-US" dirty="0"/>
              <a:t>「動詞」は「笑う」または「歌う」である。</a:t>
            </a:r>
            <a:endParaRPr kumimoji="1" lang="en-US" altLang="ja-JP" dirty="0"/>
          </a:p>
          <a:p>
            <a:r>
              <a:rPr kumimoji="1" lang="ja-JP" altLang="en-US" dirty="0"/>
              <a:t>このような文法からは、私が歌う　君も笑う　などが「文」として作れます。</a:t>
            </a:r>
            <a:endParaRPr kumimoji="1" lang="en-US" altLang="ja-JP" dirty="0"/>
          </a:p>
          <a:p>
            <a:r>
              <a:rPr kumimoji="1" lang="ja-JP" altLang="en-US" dirty="0"/>
              <a:t>一方、私は踊る　は作れません。　この文法では「踊る」は「動詞」に含まれていません。</a:t>
            </a:r>
            <a:endParaRPr kumimoji="1" lang="en-US" altLang="ja-JP" dirty="0"/>
          </a:p>
          <a:p>
            <a:r>
              <a:rPr kumimoji="1" lang="ja-JP" altLang="en-US" dirty="0"/>
              <a:t>君も私も歌う　も作れません。　これは「主語」「主語」「述語」ですので「文」に含まれてません。</a:t>
            </a:r>
            <a:endParaRPr kumimoji="1" lang="en-US" altLang="ja-JP" dirty="0"/>
          </a:p>
          <a:p>
            <a:r>
              <a:rPr kumimoji="1" lang="ja-JP" altLang="en-US" dirty="0"/>
              <a:t>歌う君が　も作れません。「述語」「主語」は「文」ではありません。</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27</a:t>
            </a:fld>
            <a:endParaRPr kumimoji="1" lang="ja-JP" altLang="en-US"/>
          </a:p>
        </p:txBody>
      </p:sp>
    </p:spTree>
    <p:extLst>
      <p:ext uri="{BB962C8B-B14F-4D97-AF65-F5344CB8AC3E}">
        <p14:creationId xmlns:p14="http://schemas.microsoft.com/office/powerpoint/2010/main" val="3656256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まず形式文法 </a:t>
            </a:r>
            <a:r>
              <a:rPr kumimoji="1" lang="en-US" altLang="ja-JP" dirty="0"/>
              <a:t>formal grammar </a:t>
            </a:r>
            <a:r>
              <a:rPr kumimoji="1" lang="ja-JP" altLang="en-US" dirty="0"/>
              <a:t>を定義します。</a:t>
            </a:r>
            <a:endParaRPr kumimoji="1" lang="en-US" altLang="ja-JP" dirty="0"/>
          </a:p>
          <a:p>
            <a:r>
              <a:rPr kumimoji="1" lang="ja-JP" altLang="en-US" dirty="0"/>
              <a:t>形式文法 </a:t>
            </a:r>
            <a:r>
              <a:rPr kumimoji="1" lang="en-US" altLang="ja-JP" dirty="0"/>
              <a:t>G </a:t>
            </a:r>
            <a:r>
              <a:rPr kumimoji="1" lang="ja-JP" altLang="en-US" dirty="0"/>
              <a:t>は、 </a:t>
            </a:r>
            <a:r>
              <a:rPr kumimoji="1" lang="en-US" altLang="ja-JP" dirty="0"/>
              <a:t>N T S P </a:t>
            </a:r>
            <a:r>
              <a:rPr kumimoji="1" lang="ja-JP" altLang="en-US" dirty="0"/>
              <a:t>の</a:t>
            </a:r>
            <a:r>
              <a:rPr kumimoji="1" lang="en-US" altLang="ja-JP" dirty="0"/>
              <a:t>4</a:t>
            </a:r>
            <a:r>
              <a:rPr kumimoji="1" lang="ja-JP" altLang="en-US" dirty="0"/>
              <a:t>個組で表されます。</a:t>
            </a:r>
            <a:endParaRPr kumimoji="1" lang="en-US" altLang="ja-JP" dirty="0"/>
          </a:p>
          <a:p>
            <a:r>
              <a:rPr kumimoji="1" lang="en-US" altLang="ja-JP" dirty="0"/>
              <a:t>N </a:t>
            </a:r>
            <a:r>
              <a:rPr kumimoji="1" lang="ja-JP" altLang="en-US" dirty="0"/>
              <a:t>は非終端記号の有限集合です。</a:t>
            </a:r>
            <a:endParaRPr kumimoji="1" lang="en-US" altLang="ja-JP" dirty="0"/>
          </a:p>
          <a:p>
            <a:r>
              <a:rPr kumimoji="1" lang="ja-JP" altLang="en-US" dirty="0"/>
              <a:t>非終端記号とは、最終的に作られる文には出てこないものです。</a:t>
            </a:r>
            <a:endParaRPr kumimoji="1" lang="en-US" altLang="ja-JP" dirty="0"/>
          </a:p>
          <a:p>
            <a:r>
              <a:rPr kumimoji="1" lang="ja-JP" altLang="en-US" dirty="0"/>
              <a:t>先ほどの日本語の例ですと、「主語」「述語」や「名詞」「動詞」などにあたります。</a:t>
            </a:r>
            <a:endParaRPr kumimoji="1" lang="en-US" altLang="ja-JP" dirty="0"/>
          </a:p>
          <a:p>
            <a:r>
              <a:rPr kumimoji="1" lang="en-US" altLang="ja-JP" dirty="0"/>
              <a:t>T </a:t>
            </a:r>
            <a:r>
              <a:rPr kumimoji="1" lang="ja-JP" altLang="en-US" dirty="0"/>
              <a:t>は終端記号の有限集合です。</a:t>
            </a:r>
            <a:endParaRPr kumimoji="1" lang="en-US" altLang="ja-JP" dirty="0"/>
          </a:p>
          <a:p>
            <a:r>
              <a:rPr kumimoji="1" lang="ja-JP" altLang="en-US" dirty="0"/>
              <a:t>終端記号とは、最終的に作られる文に現れるものです。</a:t>
            </a:r>
            <a:endParaRPr kumimoji="1" lang="en-US" altLang="ja-JP" dirty="0"/>
          </a:p>
          <a:p>
            <a:r>
              <a:rPr kumimoji="1" lang="ja-JP" altLang="en-US" dirty="0"/>
              <a:t>先ほどの日本語の例ですと、「私」「君」「歌う」「笑う」などにあたります。</a:t>
            </a:r>
            <a:endParaRPr kumimoji="1" lang="en-US" altLang="ja-JP" dirty="0"/>
          </a:p>
          <a:p>
            <a:r>
              <a:rPr kumimoji="1" lang="ja-JP" altLang="en-US" dirty="0"/>
              <a:t>非終端記号と終端記号の両方に含まれる記号はありません。</a:t>
            </a:r>
            <a:endParaRPr kumimoji="1" lang="en-US" altLang="ja-JP" dirty="0"/>
          </a:p>
          <a:p>
            <a:r>
              <a:rPr kumimoji="1" lang="en-US" altLang="ja-JP" dirty="0"/>
              <a:t>S </a:t>
            </a:r>
            <a:r>
              <a:rPr kumimoji="1" lang="ja-JP" altLang="en-US" dirty="0"/>
              <a:t>は開始記号です。この</a:t>
            </a:r>
            <a:r>
              <a:rPr kumimoji="1" lang="en-US" altLang="ja-JP" dirty="0"/>
              <a:t>S</a:t>
            </a:r>
            <a:r>
              <a:rPr kumimoji="1" lang="ja-JP" altLang="en-US" dirty="0"/>
              <a:t>を起点に文が作られます。</a:t>
            </a:r>
            <a:endParaRPr kumimoji="1" lang="en-US" altLang="ja-JP" dirty="0"/>
          </a:p>
          <a:p>
            <a:r>
              <a:rPr kumimoji="1" lang="en-US" altLang="ja-JP" dirty="0"/>
              <a:t>P </a:t>
            </a:r>
            <a:r>
              <a:rPr kumimoji="1" lang="ja-JP" altLang="en-US" dirty="0"/>
              <a:t>は生成規則の有限集合です。</a:t>
            </a:r>
            <a:endParaRPr kumimoji="1" lang="en-US" altLang="ja-JP" dirty="0"/>
          </a:p>
          <a:p>
            <a:r>
              <a:rPr kumimoji="1" lang="ja-JP" altLang="en-US" dirty="0"/>
              <a:t>これは非終端記号と終端記号の列から、別の非終端記号と終端記号の列を作る規則です。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28</a:t>
            </a:fld>
            <a:endParaRPr kumimoji="1" lang="ja-JP" altLang="en-US"/>
          </a:p>
        </p:txBody>
      </p:sp>
    </p:spTree>
    <p:extLst>
      <p:ext uri="{BB962C8B-B14F-4D97-AF65-F5344CB8AC3E}">
        <p14:creationId xmlns:p14="http://schemas.microsoft.com/office/powerpoint/2010/main" val="3500951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先ほどの日本語の文の例で考えましょう。</a:t>
            </a:r>
            <a:endParaRPr kumimoji="1" lang="en-US" altLang="ja-JP" dirty="0"/>
          </a:p>
          <a:p>
            <a:r>
              <a:rPr kumimoji="1" lang="ja-JP" altLang="en-US" dirty="0"/>
              <a:t>非終端記号 </a:t>
            </a:r>
            <a:r>
              <a:rPr kumimoji="1" lang="en-US" altLang="ja-JP" dirty="0"/>
              <a:t>N </a:t>
            </a:r>
            <a:r>
              <a:rPr kumimoji="1" lang="ja-JP" altLang="en-US" dirty="0"/>
              <a:t>は 文、主語、述語、名詞、助詞、動詞 です。</a:t>
            </a:r>
            <a:endParaRPr kumimoji="1" lang="en-US" altLang="ja-JP" dirty="0"/>
          </a:p>
          <a:p>
            <a:r>
              <a:rPr kumimoji="1" lang="ja-JP" altLang="en-US" dirty="0"/>
              <a:t>終端記号 </a:t>
            </a:r>
            <a:r>
              <a:rPr kumimoji="1" lang="en-US" altLang="ja-JP" dirty="0"/>
              <a:t>T </a:t>
            </a:r>
            <a:r>
              <a:rPr kumimoji="1" lang="ja-JP" altLang="en-US" dirty="0"/>
              <a:t>は 私、君、が、は、も、笑う、歌う です。</a:t>
            </a:r>
            <a:endParaRPr kumimoji="1" lang="en-US" altLang="ja-JP" dirty="0"/>
          </a:p>
          <a:p>
            <a:r>
              <a:rPr kumimoji="1" lang="ja-JP" altLang="en-US" dirty="0"/>
              <a:t>開始記号</a:t>
            </a:r>
            <a:r>
              <a:rPr kumimoji="1" lang="en-US" altLang="ja-JP" dirty="0"/>
              <a:t> S </a:t>
            </a:r>
            <a:r>
              <a:rPr kumimoji="1" lang="ja-JP" altLang="en-US" dirty="0"/>
              <a:t>は 文 です。</a:t>
            </a:r>
            <a:endParaRPr kumimoji="1" lang="en-US" altLang="ja-JP" dirty="0"/>
          </a:p>
          <a:p>
            <a:r>
              <a:rPr kumimoji="1" lang="ja-JP" altLang="en-US" dirty="0"/>
              <a:t>生成規則 </a:t>
            </a:r>
            <a:r>
              <a:rPr kumimoji="1" lang="en-US" altLang="ja-JP" dirty="0"/>
              <a:t>P </a:t>
            </a:r>
            <a:r>
              <a:rPr kumimoji="1" lang="ja-JP" altLang="en-US" dirty="0"/>
              <a:t>は、 </a:t>
            </a:r>
            <a:endParaRPr kumimoji="1" lang="en-US" altLang="ja-JP" dirty="0"/>
          </a:p>
          <a:p>
            <a:r>
              <a:rPr kumimoji="1" lang="ja-JP" altLang="en-US" dirty="0"/>
              <a:t>文 から 主語 述語 が作られます。</a:t>
            </a:r>
            <a:endParaRPr kumimoji="1" lang="en-US" altLang="ja-JP" dirty="0"/>
          </a:p>
          <a:p>
            <a:r>
              <a:rPr kumimoji="1" lang="ja-JP" altLang="en-US" dirty="0"/>
              <a:t>主語 からは 名詞 助詞 が作られます。</a:t>
            </a:r>
            <a:endParaRPr kumimoji="1" lang="en-US" altLang="ja-JP" dirty="0"/>
          </a:p>
          <a:p>
            <a:r>
              <a:rPr kumimoji="1" lang="ja-JP" altLang="en-US" dirty="0"/>
              <a:t>述語 からは 動詞 が作られます。</a:t>
            </a:r>
            <a:endParaRPr kumimoji="1" lang="en-US" altLang="ja-JP" dirty="0"/>
          </a:p>
          <a:p>
            <a:r>
              <a:rPr kumimoji="1" lang="ja-JP" altLang="en-US" dirty="0"/>
              <a:t>名詞 からは 私 が作られます。また、名詞 からは 君 も作られます。</a:t>
            </a:r>
            <a:endParaRPr kumimoji="1" lang="en-US" altLang="ja-JP" dirty="0"/>
          </a:p>
          <a:p>
            <a:r>
              <a:rPr kumimoji="1" lang="ja-JP" altLang="en-US" dirty="0"/>
              <a:t>助詞 からは が または は または も が作られます。</a:t>
            </a:r>
            <a:endParaRPr kumimoji="1" lang="en-US" altLang="ja-JP" dirty="0"/>
          </a:p>
          <a:p>
            <a:r>
              <a:rPr kumimoji="1" lang="ja-JP" altLang="en-US" dirty="0"/>
              <a:t>動詞 からは 笑う または 歌う が作られます。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29</a:t>
            </a:fld>
            <a:endParaRPr kumimoji="1" lang="ja-JP" altLang="en-US"/>
          </a:p>
        </p:txBody>
      </p:sp>
    </p:spTree>
    <p:extLst>
      <p:ext uri="{BB962C8B-B14F-4D97-AF65-F5344CB8AC3E}">
        <p14:creationId xmlns:p14="http://schemas.microsoft.com/office/powerpoint/2010/main" val="209579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コンパイラをクリックするとコンパイラのページに入れます。</a:t>
            </a:r>
            <a:endParaRPr kumimoji="1" lang="en-US" altLang="ja-JP" dirty="0"/>
          </a:p>
          <a:p>
            <a:r>
              <a:rPr kumimoji="1" lang="ja-JP" altLang="en-US"/>
              <a:t>課題</a:t>
            </a:r>
            <a:r>
              <a:rPr kumimoji="1" lang="ja-JP" altLang="en-US" dirty="0"/>
              <a:t>提出はここ</a:t>
            </a:r>
            <a:r>
              <a:rPr kumimoji="1" lang="ja-JP" altLang="en-US"/>
              <a:t>からします。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a:t>
            </a:fld>
            <a:endParaRPr kumimoji="1" lang="ja-JP" altLang="en-US"/>
          </a:p>
        </p:txBody>
      </p:sp>
    </p:spTree>
    <p:extLst>
      <p:ext uri="{BB962C8B-B14F-4D97-AF65-F5344CB8AC3E}">
        <p14:creationId xmlns:p14="http://schemas.microsoft.com/office/powerpoint/2010/main" val="847842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形式文法の変換の例を見てみましょう。</a:t>
            </a:r>
            <a:endParaRPr kumimoji="1" lang="en-US" altLang="ja-JP" dirty="0"/>
          </a:p>
          <a:p>
            <a:r>
              <a:rPr kumimoji="1" lang="ja-JP" altLang="en-US" dirty="0"/>
              <a:t>例えばこのような生成規則があったとします。</a:t>
            </a:r>
            <a:endParaRPr kumimoji="1" lang="en-US" altLang="ja-JP" dirty="0"/>
          </a:p>
          <a:p>
            <a:r>
              <a:rPr kumimoji="1" lang="ja-JP" altLang="en-US" dirty="0"/>
              <a:t>非終端記号 </a:t>
            </a:r>
            <a:r>
              <a:rPr kumimoji="1" lang="en-US" altLang="ja-JP" dirty="0"/>
              <a:t>N</a:t>
            </a:r>
            <a:r>
              <a:rPr kumimoji="1" lang="ja-JP" altLang="en-US" dirty="0"/>
              <a:t>は </a:t>
            </a:r>
            <a:r>
              <a:rPr kumimoji="1" lang="en-US" altLang="ja-JP" dirty="0"/>
              <a:t>{S,B}</a:t>
            </a:r>
          </a:p>
          <a:p>
            <a:r>
              <a:rPr kumimoji="1" lang="ja-JP" altLang="en-US" dirty="0"/>
              <a:t>終端記号 </a:t>
            </a:r>
            <a:r>
              <a:rPr kumimoji="1" lang="en-US" altLang="ja-JP" dirty="0"/>
              <a:t>T </a:t>
            </a:r>
            <a:r>
              <a:rPr kumimoji="1" lang="ja-JP" altLang="en-US" dirty="0"/>
              <a:t>は </a:t>
            </a:r>
            <a:r>
              <a:rPr kumimoji="1" lang="en-US" altLang="ja-JP" dirty="0"/>
              <a:t>{</a:t>
            </a:r>
            <a:r>
              <a:rPr kumimoji="1" lang="en-US" altLang="ja-JP" dirty="0" err="1"/>
              <a:t>a,b,c</a:t>
            </a:r>
            <a:r>
              <a:rPr kumimoji="1" lang="en-US" altLang="ja-JP" dirty="0"/>
              <a:t>}</a:t>
            </a:r>
          </a:p>
          <a:p>
            <a:r>
              <a:rPr kumimoji="1" lang="ja-JP" altLang="en-US" dirty="0"/>
              <a:t>生成規則 </a:t>
            </a:r>
            <a:r>
              <a:rPr kumimoji="1" lang="en-US" altLang="ja-JP" dirty="0"/>
              <a:t>P </a:t>
            </a:r>
            <a:r>
              <a:rPr kumimoji="1" lang="ja-JP" altLang="en-US" dirty="0"/>
              <a:t>は </a:t>
            </a:r>
            <a:r>
              <a:rPr lang="en-US" altLang="ja-JP" dirty="0">
                <a:effectLst/>
              </a:rPr>
              <a:t>{S</a:t>
            </a:r>
            <a:r>
              <a:rPr lang="ja-JP" altLang="en-US" dirty="0">
                <a:effectLst/>
              </a:rPr>
              <a:t>→</a:t>
            </a:r>
            <a:r>
              <a:rPr lang="en-US" altLang="ja-JP" dirty="0" err="1">
                <a:effectLst/>
              </a:rPr>
              <a:t>abc</a:t>
            </a:r>
            <a:r>
              <a:rPr lang="en-US" altLang="ja-JP" dirty="0">
                <a:effectLst/>
              </a:rPr>
              <a:t>, S</a:t>
            </a:r>
            <a:r>
              <a:rPr lang="ja-JP" altLang="en-US" dirty="0">
                <a:effectLst/>
              </a:rPr>
              <a:t>→</a:t>
            </a:r>
            <a:r>
              <a:rPr lang="en-US" altLang="ja-JP" dirty="0" err="1">
                <a:effectLst/>
              </a:rPr>
              <a:t>aBSc</a:t>
            </a:r>
            <a:r>
              <a:rPr lang="en-US" altLang="ja-JP" dirty="0">
                <a:effectLst/>
              </a:rPr>
              <a:t>, Ba</a:t>
            </a:r>
            <a:r>
              <a:rPr lang="ja-JP" altLang="en-US" dirty="0">
                <a:effectLst/>
              </a:rPr>
              <a:t>→</a:t>
            </a:r>
            <a:r>
              <a:rPr lang="en-US" altLang="ja-JP" dirty="0" err="1">
                <a:effectLst/>
              </a:rPr>
              <a:t>aB</a:t>
            </a:r>
            <a:r>
              <a:rPr lang="en-US" altLang="ja-JP" dirty="0">
                <a:effectLst/>
              </a:rPr>
              <a:t>, Bb</a:t>
            </a:r>
            <a:r>
              <a:rPr lang="ja-JP" altLang="en-US" dirty="0">
                <a:effectLst/>
              </a:rPr>
              <a:t>→</a:t>
            </a:r>
            <a:r>
              <a:rPr lang="en-US" altLang="ja-JP" dirty="0">
                <a:effectLst/>
              </a:rPr>
              <a:t>bb, S</a:t>
            </a:r>
            <a:r>
              <a:rPr lang="ja-JP" altLang="en-US" dirty="0">
                <a:effectLst/>
              </a:rPr>
              <a:t>→</a:t>
            </a:r>
            <a:r>
              <a:rPr lang="en-US" altLang="ja-JP" dirty="0">
                <a:effectLst/>
              </a:rPr>
              <a:t>ε}</a:t>
            </a:r>
          </a:p>
          <a:p>
            <a:r>
              <a:rPr kumimoji="1" lang="ja-JP" altLang="en-US" dirty="0">
                <a:effectLst/>
              </a:rPr>
              <a:t>成績規則は、左辺の文字列</a:t>
            </a:r>
            <a:r>
              <a:rPr kumimoji="1" lang="en-US" altLang="ja-JP" dirty="0">
                <a:effectLst/>
              </a:rPr>
              <a:t>α</a:t>
            </a:r>
            <a:r>
              <a:rPr kumimoji="1" lang="ja-JP" altLang="en-US" dirty="0">
                <a:effectLst/>
              </a:rPr>
              <a:t>を右辺の文字列</a:t>
            </a:r>
            <a:r>
              <a:rPr kumimoji="1" lang="en-US" altLang="ja-JP" dirty="0">
                <a:effectLst/>
              </a:rPr>
              <a:t>β</a:t>
            </a:r>
            <a:r>
              <a:rPr kumimoji="1" lang="ja-JP" altLang="en-US" dirty="0">
                <a:effectLst/>
              </a:rPr>
              <a:t>に置き換えます。</a:t>
            </a:r>
            <a:endParaRPr kumimoji="1" lang="en-US" altLang="ja-JP" dirty="0">
              <a:effectLst/>
            </a:endParaRPr>
          </a:p>
          <a:p>
            <a:r>
              <a:rPr kumimoji="1" lang="ja-JP" altLang="en-US" dirty="0">
                <a:effectLst/>
              </a:rPr>
              <a:t>開始記号は </a:t>
            </a:r>
            <a:r>
              <a:rPr kumimoji="1" lang="en-US" altLang="ja-JP" dirty="0">
                <a:effectLst/>
              </a:rPr>
              <a:t>S </a:t>
            </a:r>
            <a:r>
              <a:rPr kumimoji="1" lang="ja-JP" altLang="en-US" dirty="0">
                <a:effectLst/>
              </a:rPr>
              <a:t>です。</a:t>
            </a:r>
            <a:endParaRPr kumimoji="1" lang="en-US" altLang="ja-JP" dirty="0">
              <a:effectLst/>
            </a:endParaRPr>
          </a:p>
          <a:p>
            <a:r>
              <a:rPr kumimoji="1" lang="ja-JP" altLang="en-US" dirty="0">
                <a:effectLst/>
              </a:rPr>
              <a:t>左辺に </a:t>
            </a:r>
            <a:r>
              <a:rPr kumimoji="1" lang="en-US" altLang="ja-JP" dirty="0">
                <a:effectLst/>
              </a:rPr>
              <a:t>S </a:t>
            </a:r>
            <a:r>
              <a:rPr kumimoji="1" lang="ja-JP" altLang="en-US" dirty="0">
                <a:effectLst/>
              </a:rPr>
              <a:t>が来る生成規則は </a:t>
            </a:r>
            <a:r>
              <a:rPr kumimoji="1" lang="en-US" altLang="ja-JP" dirty="0" err="1">
                <a:effectLst/>
              </a:rPr>
              <a:t>abc</a:t>
            </a:r>
            <a:r>
              <a:rPr kumimoji="1" lang="en-US" altLang="ja-JP" dirty="0">
                <a:effectLst/>
              </a:rPr>
              <a:t> </a:t>
            </a:r>
            <a:r>
              <a:rPr kumimoji="1" lang="ja-JP" altLang="en-US" dirty="0">
                <a:effectLst/>
              </a:rPr>
              <a:t>と </a:t>
            </a:r>
            <a:r>
              <a:rPr kumimoji="1" lang="en-US" altLang="ja-JP" dirty="0" err="1">
                <a:effectLst/>
              </a:rPr>
              <a:t>aBSc</a:t>
            </a:r>
            <a:r>
              <a:rPr kumimoji="1" lang="en-US" altLang="ja-JP" dirty="0">
                <a:effectLst/>
              </a:rPr>
              <a:t> </a:t>
            </a:r>
            <a:r>
              <a:rPr kumimoji="1" lang="ja-JP" altLang="en-US" dirty="0">
                <a:effectLst/>
              </a:rPr>
              <a:t>がありますので、ここでは </a:t>
            </a:r>
            <a:r>
              <a:rPr kumimoji="1" lang="en-US" altLang="ja-JP" dirty="0" err="1">
                <a:effectLst/>
              </a:rPr>
              <a:t>aBSc</a:t>
            </a:r>
            <a:r>
              <a:rPr kumimoji="1" lang="en-US" altLang="ja-JP" dirty="0">
                <a:effectLst/>
              </a:rPr>
              <a:t> </a:t>
            </a:r>
            <a:r>
              <a:rPr kumimoji="1" lang="ja-JP" altLang="en-US" dirty="0">
                <a:effectLst/>
              </a:rPr>
              <a:t>にしてみます。</a:t>
            </a:r>
            <a:endParaRPr kumimoji="1" lang="en-US" altLang="ja-JP" dirty="0">
              <a:effectLst/>
            </a:endParaRPr>
          </a:p>
          <a:p>
            <a:r>
              <a:rPr kumimoji="1" lang="en-US" altLang="ja-JP" dirty="0" err="1"/>
              <a:t>aBSc</a:t>
            </a:r>
            <a:r>
              <a:rPr kumimoji="1" lang="en-US" altLang="ja-JP" dirty="0"/>
              <a:t> </a:t>
            </a:r>
            <a:r>
              <a:rPr kumimoji="1" lang="ja-JP" altLang="en-US" dirty="0"/>
              <a:t>の </a:t>
            </a:r>
            <a:r>
              <a:rPr kumimoji="1" lang="en-US" altLang="ja-JP" dirty="0"/>
              <a:t>S </a:t>
            </a:r>
            <a:r>
              <a:rPr kumimoji="1" lang="ja-JP" altLang="en-US" dirty="0"/>
              <a:t>を</a:t>
            </a:r>
            <a:r>
              <a:rPr kumimoji="1" lang="en-US" altLang="ja-JP" dirty="0"/>
              <a:t> </a:t>
            </a:r>
            <a:r>
              <a:rPr kumimoji="1" lang="en-US" altLang="ja-JP" dirty="0" err="1"/>
              <a:t>abc</a:t>
            </a:r>
            <a:r>
              <a:rPr kumimoji="1" lang="en-US" altLang="ja-JP" dirty="0"/>
              <a:t> </a:t>
            </a:r>
            <a:r>
              <a:rPr kumimoji="1" lang="ja-JP" altLang="en-US" dirty="0"/>
              <a:t>に変換します。</a:t>
            </a:r>
            <a:endParaRPr kumimoji="1" lang="en-US" altLang="ja-JP" dirty="0"/>
          </a:p>
          <a:p>
            <a:r>
              <a:rPr kumimoji="1" lang="en-US" altLang="ja-JP" dirty="0"/>
              <a:t>Ba </a:t>
            </a:r>
            <a:r>
              <a:rPr kumimoji="1" lang="ja-JP" altLang="en-US" dirty="0"/>
              <a:t>を </a:t>
            </a:r>
            <a:r>
              <a:rPr kumimoji="1" lang="en-US" altLang="ja-JP" dirty="0" err="1"/>
              <a:t>aB</a:t>
            </a:r>
            <a:r>
              <a:rPr kumimoji="1" lang="en-US" altLang="ja-JP" dirty="0"/>
              <a:t> </a:t>
            </a:r>
            <a:r>
              <a:rPr kumimoji="1" lang="ja-JP" altLang="en-US" dirty="0"/>
              <a:t>にします。</a:t>
            </a:r>
            <a:endParaRPr kumimoji="1" lang="en-US" altLang="ja-JP" dirty="0"/>
          </a:p>
          <a:p>
            <a:r>
              <a:rPr kumimoji="1" lang="en-US" altLang="ja-JP" dirty="0"/>
              <a:t>Bb </a:t>
            </a:r>
            <a:r>
              <a:rPr kumimoji="1" lang="ja-JP" altLang="en-US" dirty="0"/>
              <a:t>を </a:t>
            </a:r>
            <a:r>
              <a:rPr kumimoji="1" lang="en-US" altLang="ja-JP" dirty="0"/>
              <a:t>bb </a:t>
            </a:r>
            <a:r>
              <a:rPr kumimoji="1" lang="ja-JP" altLang="en-US" dirty="0"/>
              <a:t>にします。</a:t>
            </a:r>
            <a:endParaRPr kumimoji="1" lang="en-US" altLang="ja-JP" dirty="0"/>
          </a:p>
          <a:p>
            <a:r>
              <a:rPr kumimoji="1" lang="ja-JP" altLang="en-US" dirty="0"/>
              <a:t>すると出てくる文字列は、</a:t>
            </a:r>
            <a:r>
              <a:rPr kumimoji="1" lang="en-US" altLang="ja-JP" dirty="0" err="1"/>
              <a:t>aabbcc</a:t>
            </a:r>
            <a:r>
              <a:rPr kumimoji="1" lang="en-US" altLang="ja-JP" dirty="0"/>
              <a:t> </a:t>
            </a:r>
            <a:r>
              <a:rPr kumimoji="1" lang="ja-JP" altLang="en-US" dirty="0"/>
              <a:t>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30</a:t>
            </a:fld>
            <a:endParaRPr kumimoji="1" lang="ja-JP" altLang="en-US"/>
          </a:p>
        </p:txBody>
      </p:sp>
    </p:spTree>
    <p:extLst>
      <p:ext uri="{BB962C8B-B14F-4D97-AF65-F5344CB8AC3E}">
        <p14:creationId xmlns:p14="http://schemas.microsoft.com/office/powerpoint/2010/main" val="1047170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今度は日本語の例を考えてみましょう。</a:t>
            </a:r>
            <a:endParaRPr kumimoji="1" lang="en-US" altLang="ja-JP" dirty="0"/>
          </a:p>
          <a:p>
            <a:r>
              <a:rPr kumimoji="1" lang="ja-JP" altLang="en-US" dirty="0"/>
              <a:t>こちらの形式文法からは、例えば</a:t>
            </a:r>
            <a:endParaRPr kumimoji="1" lang="en-US" altLang="ja-JP" dirty="0"/>
          </a:p>
          <a:p>
            <a:r>
              <a:rPr kumimoji="1" lang="ja-JP" altLang="en-US" dirty="0"/>
              <a:t>文 が 主語述語 になり、名詞助詞動詞 になり、私が笑う　が出てきます。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また、文 が 主語述語 になり、名詞助詞動詞 になり、君は笑う　が出てきます。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31</a:t>
            </a:fld>
            <a:endParaRPr kumimoji="1" lang="ja-JP" altLang="en-US"/>
          </a:p>
        </p:txBody>
      </p:sp>
    </p:spTree>
    <p:extLst>
      <p:ext uri="{BB962C8B-B14F-4D97-AF65-F5344CB8AC3E}">
        <p14:creationId xmlns:p14="http://schemas.microsoft.com/office/powerpoint/2010/main" val="2644102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生成規則を有限回用いてある記号列</a:t>
            </a:r>
            <a:r>
              <a:rPr kumimoji="1" lang="en-US" altLang="ja-JP" dirty="0"/>
              <a:t>α</a:t>
            </a:r>
            <a:r>
              <a:rPr kumimoji="1" lang="ja-JP" altLang="en-US" dirty="0"/>
              <a:t>から、文字列</a:t>
            </a:r>
            <a:r>
              <a:rPr kumimoji="1" lang="en-US" altLang="ja-JP" dirty="0"/>
              <a:t>β</a:t>
            </a:r>
            <a:r>
              <a:rPr kumimoji="1" lang="ja-JP" altLang="en-US" dirty="0"/>
              <a:t>を導きだすことを、導出と言います。</a:t>
            </a:r>
            <a:endParaRPr kumimoji="1" lang="en-US" altLang="ja-JP" dirty="0"/>
          </a:p>
          <a:p>
            <a:r>
              <a:rPr kumimoji="1" lang="ja-JP" altLang="en-US" dirty="0"/>
              <a:t>記号としては、</a:t>
            </a:r>
            <a:r>
              <a:rPr kumimoji="1" lang="en-US" altLang="ja-JP" dirty="0"/>
              <a:t>α </a:t>
            </a:r>
            <a:r>
              <a:rPr kumimoji="1" lang="ja-JP" altLang="en-US" dirty="0"/>
              <a:t>二重矢印 </a:t>
            </a:r>
            <a:r>
              <a:rPr kumimoji="1" lang="en-US" altLang="ja-JP" dirty="0"/>
              <a:t>β </a:t>
            </a:r>
            <a:r>
              <a:rPr kumimoji="1" lang="ja-JP" altLang="en-US" dirty="0"/>
              <a:t>と書きます。</a:t>
            </a:r>
            <a:endParaRPr kumimoji="1" lang="en-US" altLang="ja-JP" dirty="0"/>
          </a:p>
          <a:p>
            <a:r>
              <a:rPr kumimoji="1" lang="en-US" altLang="ja-JP" dirty="0"/>
              <a:t>α1</a:t>
            </a:r>
            <a:r>
              <a:rPr kumimoji="1" lang="ja-JP" altLang="en-US" dirty="0"/>
              <a:t>から、</a:t>
            </a:r>
            <a:r>
              <a:rPr kumimoji="1" lang="en-US" altLang="ja-JP" dirty="0"/>
              <a:t>α2</a:t>
            </a:r>
            <a:r>
              <a:rPr kumimoji="1" lang="ja-JP" altLang="en-US" dirty="0"/>
              <a:t>、</a:t>
            </a:r>
            <a:r>
              <a:rPr kumimoji="1" lang="en-US" altLang="ja-JP" dirty="0"/>
              <a:t>α3</a:t>
            </a:r>
            <a:r>
              <a:rPr kumimoji="1" lang="ja-JP" altLang="en-US" dirty="0"/>
              <a:t>、と辿って</a:t>
            </a:r>
            <a:r>
              <a:rPr kumimoji="1" lang="en-US" altLang="ja-JP" dirty="0"/>
              <a:t>αn </a:t>
            </a:r>
            <a:r>
              <a:rPr kumimoji="1" lang="ja-JP" altLang="en-US" dirty="0"/>
              <a:t>になるとき、</a:t>
            </a:r>
            <a:r>
              <a:rPr kumimoji="1" lang="en-US" altLang="ja-JP" dirty="0"/>
              <a:t>α1</a:t>
            </a:r>
            <a:r>
              <a:rPr kumimoji="1" lang="ja-JP" altLang="en-US" dirty="0"/>
              <a:t> 二重矢印 </a:t>
            </a:r>
            <a:r>
              <a:rPr kumimoji="1" lang="en-US" altLang="ja-JP" dirty="0"/>
              <a:t>αn </a:t>
            </a:r>
            <a:r>
              <a:rPr kumimoji="1" lang="ja-JP" altLang="en-US" dirty="0"/>
              <a:t>となります。</a:t>
            </a:r>
            <a:endParaRPr kumimoji="1" lang="en-US" altLang="ja-JP" dirty="0"/>
          </a:p>
          <a:p>
            <a:r>
              <a:rPr kumimoji="1" lang="en-US" altLang="ja-JP" dirty="0"/>
              <a:t>S </a:t>
            </a:r>
            <a:r>
              <a:rPr kumimoji="1" lang="ja-JP" altLang="en-US" dirty="0"/>
              <a:t>から </a:t>
            </a:r>
            <a:r>
              <a:rPr kumimoji="1" lang="en-US" altLang="ja-JP" dirty="0" err="1"/>
              <a:t>aBSc</a:t>
            </a:r>
            <a:r>
              <a:rPr kumimoji="1" lang="en-US" altLang="ja-JP" dirty="0"/>
              <a:t>, </a:t>
            </a:r>
            <a:r>
              <a:rPr kumimoji="1" lang="en-US" altLang="ja-JP" dirty="0" err="1"/>
              <a:t>aBabcc</a:t>
            </a:r>
            <a:r>
              <a:rPr kumimoji="1" lang="en-US" altLang="ja-JP" dirty="0"/>
              <a:t>, </a:t>
            </a:r>
            <a:r>
              <a:rPr kumimoji="1" lang="en-US" altLang="ja-JP" dirty="0" err="1"/>
              <a:t>aaBbcc</a:t>
            </a:r>
            <a:r>
              <a:rPr kumimoji="1" lang="ja-JP" altLang="en-US" dirty="0"/>
              <a:t> と辿って </a:t>
            </a:r>
            <a:r>
              <a:rPr kumimoji="1" lang="en-US" altLang="ja-JP" dirty="0" err="1"/>
              <a:t>aabbcc</a:t>
            </a:r>
            <a:r>
              <a:rPr kumimoji="1" lang="en-US" altLang="ja-JP" dirty="0"/>
              <a:t> </a:t>
            </a:r>
            <a:r>
              <a:rPr kumimoji="1" lang="ja-JP" altLang="en-US" dirty="0"/>
              <a:t>が導けますので、</a:t>
            </a:r>
            <a:endParaRPr kumimoji="1" lang="en-US" altLang="ja-JP" dirty="0"/>
          </a:p>
          <a:p>
            <a:r>
              <a:rPr kumimoji="1" lang="en-US" altLang="ja-JP" dirty="0"/>
              <a:t>S </a:t>
            </a:r>
            <a:r>
              <a:rPr kumimoji="1" lang="ja-JP" altLang="en-US" dirty="0"/>
              <a:t>二重矢印 </a:t>
            </a:r>
            <a:r>
              <a:rPr kumimoji="1" lang="en-US" altLang="ja-JP" dirty="0" err="1"/>
              <a:t>aabbcc</a:t>
            </a:r>
            <a:r>
              <a:rPr kumimoji="1" lang="en-US" altLang="ja-JP" dirty="0"/>
              <a:t> </a:t>
            </a:r>
            <a:r>
              <a:rPr kumimoji="1" lang="ja-JP" altLang="en-US" dirty="0"/>
              <a:t>となり、</a:t>
            </a:r>
            <a:r>
              <a:rPr kumimoji="1" lang="en-US" altLang="ja-JP" dirty="0"/>
              <a:t>S </a:t>
            </a:r>
            <a:r>
              <a:rPr kumimoji="1" lang="ja-JP" altLang="en-US" dirty="0"/>
              <a:t>から </a:t>
            </a:r>
            <a:r>
              <a:rPr kumimoji="1" lang="en-US" altLang="ja-JP" dirty="0" err="1"/>
              <a:t>aabbcc</a:t>
            </a:r>
            <a:r>
              <a:rPr kumimoji="1" lang="en-US" altLang="ja-JP" dirty="0"/>
              <a:t> </a:t>
            </a:r>
            <a:r>
              <a:rPr kumimoji="1" lang="ja-JP" altLang="en-US" dirty="0"/>
              <a:t>を導出したことになります。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32</a:t>
            </a:fld>
            <a:endParaRPr kumimoji="1" lang="ja-JP" altLang="en-US"/>
          </a:p>
        </p:txBody>
      </p:sp>
    </p:spTree>
    <p:extLst>
      <p:ext uri="{BB962C8B-B14F-4D97-AF65-F5344CB8AC3E}">
        <p14:creationId xmlns:p14="http://schemas.microsoft.com/office/powerpoint/2010/main" val="2307263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次は形式言語 </a:t>
            </a:r>
            <a:r>
              <a:rPr kumimoji="1" lang="en-US" altLang="ja-JP" dirty="0"/>
              <a:t>formal language </a:t>
            </a:r>
            <a:r>
              <a:rPr kumimoji="1" lang="ja-JP" altLang="en-US" dirty="0"/>
              <a:t>を定義します。</a:t>
            </a:r>
            <a:endParaRPr kumimoji="1" lang="en-US" altLang="ja-JP" dirty="0"/>
          </a:p>
          <a:p>
            <a:r>
              <a:rPr kumimoji="1" lang="ja-JP" altLang="en-US" dirty="0"/>
              <a:t>形式文法 </a:t>
            </a:r>
            <a:r>
              <a:rPr kumimoji="1" lang="en-US" altLang="ja-JP" dirty="0"/>
              <a:t>G </a:t>
            </a:r>
            <a:r>
              <a:rPr kumimoji="1" lang="ja-JP" altLang="en-US" dirty="0"/>
              <a:t>の形式言語 </a:t>
            </a:r>
            <a:r>
              <a:rPr kumimoji="1" lang="en-US" altLang="ja-JP" dirty="0"/>
              <a:t>L </a:t>
            </a:r>
            <a:r>
              <a:rPr kumimoji="1" lang="ja-JP" altLang="en-US" dirty="0"/>
              <a:t>は、</a:t>
            </a:r>
            <a:endParaRPr kumimoji="1" lang="en-US" altLang="ja-JP" dirty="0"/>
          </a:p>
          <a:p>
            <a:r>
              <a:rPr kumimoji="1" lang="ja-JP" altLang="en-US" dirty="0"/>
              <a:t>形式文法 </a:t>
            </a:r>
            <a:r>
              <a:rPr kumimoji="1" lang="en-US" altLang="ja-JP" dirty="0"/>
              <a:t>G </a:t>
            </a:r>
            <a:r>
              <a:rPr kumimoji="1" lang="ja-JP" altLang="en-US" dirty="0"/>
              <a:t>により開始記号 </a:t>
            </a:r>
            <a:r>
              <a:rPr kumimoji="1" lang="en-US" altLang="ja-JP" dirty="0"/>
              <a:t>S </a:t>
            </a:r>
            <a:r>
              <a:rPr kumimoji="1" lang="ja-JP" altLang="en-US" dirty="0"/>
              <a:t>から導出される終端記号から成る文字列の集合です。</a:t>
            </a:r>
            <a:endParaRPr kumimoji="1" lang="en-US" altLang="ja-JP" dirty="0"/>
          </a:p>
          <a:p>
            <a:r>
              <a:rPr kumimoji="1" lang="ja-JP" altLang="en-US" dirty="0"/>
              <a:t>これだけではわかりにくいので具体例を挙げて説明します。</a:t>
            </a:r>
            <a:endParaRPr kumimoji="1" lang="en-US" altLang="ja-JP" dirty="0"/>
          </a:p>
          <a:p>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33</a:t>
            </a:fld>
            <a:endParaRPr kumimoji="1" lang="ja-JP" altLang="en-US"/>
          </a:p>
        </p:txBody>
      </p:sp>
    </p:spTree>
    <p:extLst>
      <p:ext uri="{BB962C8B-B14F-4D97-AF65-F5344CB8AC3E}">
        <p14:creationId xmlns:p14="http://schemas.microsoft.com/office/powerpoint/2010/main" val="4202124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さきほどの日本語の文法の例で考えてみます。</a:t>
            </a:r>
            <a:endParaRPr kumimoji="1" lang="en-US" altLang="ja-JP" dirty="0"/>
          </a:p>
          <a:p>
            <a:r>
              <a:rPr kumimoji="1" lang="ja-JP" altLang="en-US" dirty="0"/>
              <a:t>こちらの形式文法 </a:t>
            </a:r>
            <a:r>
              <a:rPr kumimoji="1" lang="en-US" altLang="ja-JP" dirty="0"/>
              <a:t>G </a:t>
            </a:r>
            <a:r>
              <a:rPr kumimoji="1" lang="ja-JP" altLang="en-US" dirty="0"/>
              <a:t>から導出される文字列は、</a:t>
            </a:r>
            <a:endParaRPr kumimoji="1" lang="en-US" altLang="ja-JP" sz="1200" dirty="0"/>
          </a:p>
          <a:p>
            <a:r>
              <a:rPr lang="ja-JP" altLang="en-US" sz="1200" dirty="0"/>
              <a:t>私が笑う</a:t>
            </a:r>
            <a:r>
              <a:rPr lang="en-US" altLang="ja-JP" sz="1200" dirty="0"/>
              <a:t>, </a:t>
            </a:r>
            <a:r>
              <a:rPr lang="ja-JP" altLang="en-US" sz="1200" dirty="0"/>
              <a:t>私が歌う, 君が笑う, 君が歌う, </a:t>
            </a:r>
          </a:p>
          <a:p>
            <a:pPr eaLnBrk="1" hangingPunct="1">
              <a:spcBef>
                <a:spcPct val="0"/>
              </a:spcBef>
              <a:buClrTx/>
              <a:buSzTx/>
              <a:buFontTx/>
              <a:buNone/>
            </a:pPr>
            <a:r>
              <a:rPr lang="ja-JP" altLang="en-US" sz="1200" dirty="0"/>
              <a:t>私は笑う, 私は歌う, 君は笑う, 君は歌う,</a:t>
            </a:r>
          </a:p>
          <a:p>
            <a:pPr eaLnBrk="1" hangingPunct="1">
              <a:spcBef>
                <a:spcPct val="0"/>
              </a:spcBef>
              <a:buClrTx/>
              <a:buSzTx/>
              <a:buFontTx/>
              <a:buNone/>
            </a:pPr>
            <a:r>
              <a:rPr lang="ja-JP" altLang="en-US" sz="1200" dirty="0"/>
              <a:t>私も笑う, 私も歌う, 君も笑う, 君も歌う　の</a:t>
            </a:r>
            <a:r>
              <a:rPr lang="en-US" altLang="ja-JP" sz="1200" dirty="0"/>
              <a:t>12</a:t>
            </a:r>
            <a:r>
              <a:rPr lang="ja-JP" altLang="en-US" sz="1200" dirty="0"/>
              <a:t>通りです。</a:t>
            </a:r>
            <a:endParaRPr lang="en-US" altLang="ja-JP" sz="1200" dirty="0"/>
          </a:p>
          <a:p>
            <a:pPr eaLnBrk="1" hangingPunct="1">
              <a:spcBef>
                <a:spcPct val="0"/>
              </a:spcBef>
              <a:buClrTx/>
              <a:buSzTx/>
              <a:buFontTx/>
              <a:buNone/>
            </a:pPr>
            <a:r>
              <a:rPr kumimoji="1" lang="ja-JP" altLang="en-US" sz="1200" dirty="0"/>
              <a:t>最終的な文字列に出てくるのは終端記号のみで、非終端記号は含まれないことに注意してください。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34</a:t>
            </a:fld>
            <a:endParaRPr kumimoji="1" lang="ja-JP" altLang="en-US"/>
          </a:p>
        </p:txBody>
      </p:sp>
    </p:spTree>
    <p:extLst>
      <p:ext uri="{BB962C8B-B14F-4D97-AF65-F5344CB8AC3E}">
        <p14:creationId xmlns:p14="http://schemas.microsoft.com/office/powerpoint/2010/main" val="1751319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今後はこちらの形式文法 </a:t>
            </a:r>
            <a:r>
              <a:rPr kumimoji="1" lang="en-US" altLang="ja-JP" dirty="0"/>
              <a:t>G </a:t>
            </a:r>
            <a:r>
              <a:rPr kumimoji="1" lang="ja-JP" altLang="en-US" dirty="0"/>
              <a:t>で考えてみましょう。</a:t>
            </a:r>
            <a:endParaRPr kumimoji="1" lang="en-US" altLang="ja-JP" dirty="0"/>
          </a:p>
          <a:p>
            <a:r>
              <a:rPr kumimoji="1" lang="en-US" altLang="ja-JP" dirty="0"/>
              <a:t>S </a:t>
            </a:r>
            <a:r>
              <a:rPr kumimoji="1" lang="ja-JP" altLang="en-US" dirty="0"/>
              <a:t>から </a:t>
            </a:r>
            <a:r>
              <a:rPr kumimoji="1" lang="en-US" altLang="ja-JP" dirty="0"/>
              <a:t>ε </a:t>
            </a:r>
            <a:r>
              <a:rPr kumimoji="1" lang="ja-JP" altLang="en-US" dirty="0"/>
              <a:t>が導出されます。</a:t>
            </a:r>
            <a:endParaRPr kumimoji="1" lang="en-US" altLang="ja-JP" dirty="0"/>
          </a:p>
          <a:p>
            <a:r>
              <a:rPr kumimoji="1" lang="ja-JP" altLang="en-US" dirty="0"/>
              <a:t>また、</a:t>
            </a:r>
            <a:r>
              <a:rPr kumimoji="1" lang="en-US" altLang="ja-JP" dirty="0"/>
              <a:t>S </a:t>
            </a:r>
            <a:r>
              <a:rPr kumimoji="1" lang="ja-JP" altLang="en-US" dirty="0"/>
              <a:t>から </a:t>
            </a:r>
            <a:r>
              <a:rPr kumimoji="1" lang="en-US" altLang="ja-JP" dirty="0" err="1"/>
              <a:t>abc</a:t>
            </a:r>
            <a:r>
              <a:rPr kumimoji="1" lang="en-US" altLang="ja-JP" dirty="0"/>
              <a:t> </a:t>
            </a:r>
            <a:r>
              <a:rPr kumimoji="1" lang="ja-JP" altLang="en-US" dirty="0"/>
              <a:t>も導出されます。</a:t>
            </a:r>
            <a:endParaRPr kumimoji="1" lang="en-US" altLang="ja-JP" dirty="0"/>
          </a:p>
          <a:p>
            <a:r>
              <a:rPr kumimoji="1" lang="ja-JP" altLang="en-US" dirty="0"/>
              <a:t>さらに、</a:t>
            </a:r>
            <a:r>
              <a:rPr kumimoji="1" lang="en-US" altLang="ja-JP" dirty="0"/>
              <a:t>S </a:t>
            </a:r>
            <a:r>
              <a:rPr kumimoji="1" lang="ja-JP" altLang="en-US" dirty="0"/>
              <a:t>から </a:t>
            </a:r>
            <a:r>
              <a:rPr kumimoji="1" lang="en-US" altLang="ja-JP" dirty="0" err="1"/>
              <a:t>aBSc</a:t>
            </a:r>
            <a:r>
              <a:rPr kumimoji="1" lang="en-US" altLang="ja-JP" dirty="0"/>
              <a:t>, </a:t>
            </a:r>
            <a:r>
              <a:rPr kumimoji="1" lang="en-US" altLang="ja-JP" dirty="0" err="1"/>
              <a:t>ABabcc</a:t>
            </a:r>
            <a:r>
              <a:rPr kumimoji="1" lang="en-US" altLang="ja-JP" dirty="0"/>
              <a:t>, </a:t>
            </a:r>
            <a:r>
              <a:rPr kumimoji="1" lang="en-US" altLang="ja-JP" dirty="0" err="1"/>
              <a:t>aaBbcc</a:t>
            </a:r>
            <a:r>
              <a:rPr kumimoji="1" lang="en-US" altLang="ja-JP" dirty="0"/>
              <a:t> </a:t>
            </a:r>
            <a:r>
              <a:rPr kumimoji="1" lang="ja-JP" altLang="en-US" dirty="0"/>
              <a:t>と辿って </a:t>
            </a:r>
            <a:r>
              <a:rPr kumimoji="1" lang="en-US" altLang="ja-JP" dirty="0" err="1"/>
              <a:t>aabbcc</a:t>
            </a:r>
            <a:r>
              <a:rPr kumimoji="1" lang="en-US" altLang="ja-JP" dirty="0"/>
              <a:t> </a:t>
            </a:r>
            <a:r>
              <a:rPr kumimoji="1" lang="ja-JP" altLang="en-US" dirty="0"/>
              <a:t>が導出されます。</a:t>
            </a:r>
            <a:endParaRPr kumimoji="1" lang="en-US" altLang="ja-JP" dirty="0"/>
          </a:p>
          <a:p>
            <a:r>
              <a:rPr kumimoji="1" lang="en-US" altLang="ja-JP" dirty="0"/>
              <a:t>S </a:t>
            </a:r>
            <a:r>
              <a:rPr kumimoji="1" lang="ja-JP" altLang="en-US" dirty="0"/>
              <a:t>から 一番下の経路を辿ると、最終的には </a:t>
            </a:r>
            <a:r>
              <a:rPr kumimoji="1" lang="en-US" altLang="ja-JP" dirty="0" err="1"/>
              <a:t>aaabbbccc</a:t>
            </a:r>
            <a:r>
              <a:rPr kumimoji="1" lang="en-US" altLang="ja-JP" dirty="0"/>
              <a:t> </a:t>
            </a:r>
            <a:r>
              <a:rPr kumimoji="1" lang="ja-JP" altLang="en-US" dirty="0"/>
              <a:t>が導出されます。</a:t>
            </a:r>
            <a:endParaRPr kumimoji="1" lang="en-US" altLang="ja-JP" dirty="0"/>
          </a:p>
          <a:p>
            <a:r>
              <a:rPr kumimoji="1" lang="ja-JP" altLang="en-US" dirty="0"/>
              <a:t>以下、導出規則に従って文字列を生成していくと、</a:t>
            </a:r>
            <a:endParaRPr kumimoji="1" lang="en-US" altLang="ja-JP" dirty="0"/>
          </a:p>
          <a:p>
            <a:r>
              <a:rPr kumimoji="1" lang="ja-JP" altLang="en-US" dirty="0"/>
              <a:t>形式文法 </a:t>
            </a:r>
            <a:r>
              <a:rPr kumimoji="1" lang="en-US" altLang="ja-JP" dirty="0"/>
              <a:t>G </a:t>
            </a:r>
            <a:r>
              <a:rPr kumimoji="1" lang="ja-JP" altLang="en-US" dirty="0"/>
              <a:t>から導出される文字列は、</a:t>
            </a:r>
            <a:r>
              <a:rPr kumimoji="1" lang="en-US" altLang="ja-JP" dirty="0"/>
              <a:t>a </a:t>
            </a:r>
            <a:r>
              <a:rPr kumimoji="1" lang="ja-JP" altLang="en-US" dirty="0"/>
              <a:t>が </a:t>
            </a:r>
            <a:r>
              <a:rPr kumimoji="1" lang="en-US" altLang="ja-JP" dirty="0"/>
              <a:t>n </a:t>
            </a:r>
            <a:r>
              <a:rPr kumimoji="1" lang="ja-JP" altLang="en-US" dirty="0"/>
              <a:t>個 </a:t>
            </a:r>
            <a:r>
              <a:rPr kumimoji="1" lang="en-US" altLang="ja-JP" dirty="0"/>
              <a:t>b</a:t>
            </a:r>
            <a:r>
              <a:rPr kumimoji="1" lang="ja-JP" altLang="en-US" dirty="0"/>
              <a:t>が </a:t>
            </a:r>
            <a:r>
              <a:rPr kumimoji="1" lang="en-US" altLang="ja-JP" dirty="0"/>
              <a:t>n </a:t>
            </a:r>
            <a:r>
              <a:rPr kumimoji="1" lang="ja-JP" altLang="en-US" dirty="0"/>
              <a:t>個 </a:t>
            </a:r>
            <a:r>
              <a:rPr kumimoji="1" lang="en-US" altLang="ja-JP" dirty="0"/>
              <a:t>c </a:t>
            </a:r>
            <a:r>
              <a:rPr kumimoji="1" lang="ja-JP" altLang="en-US" dirty="0"/>
              <a:t>が　</a:t>
            </a:r>
            <a:r>
              <a:rPr kumimoji="1" lang="en-US" altLang="ja-JP" dirty="0"/>
              <a:t>n </a:t>
            </a:r>
            <a:r>
              <a:rPr kumimoji="1" lang="ja-JP" altLang="en-US" dirty="0"/>
              <a:t>個並んだ文字列です。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35</a:t>
            </a:fld>
            <a:endParaRPr kumimoji="1" lang="ja-JP" altLang="en-US"/>
          </a:p>
        </p:txBody>
      </p:sp>
    </p:spTree>
    <p:extLst>
      <p:ext uri="{BB962C8B-B14F-4D97-AF65-F5344CB8AC3E}">
        <p14:creationId xmlns:p14="http://schemas.microsoft.com/office/powerpoint/2010/main" val="2737339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導出では、左辺の文字列のうち、生成規則と一致する部分のどれかを右辺の文字列に変換します。</a:t>
            </a:r>
            <a:endParaRPr kumimoji="1" lang="en-US" altLang="ja-JP" dirty="0"/>
          </a:p>
          <a:p>
            <a:r>
              <a:rPr kumimoji="1" lang="ja-JP" altLang="en-US" dirty="0"/>
              <a:t>複数の選択肢があるときに、必ず一番左にある非終端記号を置き換える、という条件で</a:t>
            </a:r>
            <a:endParaRPr kumimoji="1" lang="en-US" altLang="ja-JP" dirty="0"/>
          </a:p>
          <a:p>
            <a:r>
              <a:rPr kumimoji="1" lang="ja-JP" altLang="en-US" dirty="0"/>
              <a:t>導出することを、最左導出 </a:t>
            </a:r>
            <a:r>
              <a:rPr kumimoji="1" lang="en-US" altLang="ja-JP" dirty="0"/>
              <a:t>left most derivation </a:t>
            </a:r>
            <a:r>
              <a:rPr kumimoji="1" lang="ja-JP" altLang="en-US" dirty="0"/>
              <a:t>と言います。</a:t>
            </a:r>
            <a:endParaRPr kumimoji="1" lang="en-US" altLang="ja-JP" dirty="0"/>
          </a:p>
          <a:p>
            <a:r>
              <a:rPr kumimoji="1" lang="ja-JP" altLang="en-US" dirty="0"/>
              <a:t>対して、最も右の非終端記号から置き換える導出を</a:t>
            </a:r>
            <a:endParaRPr kumimoji="1" lang="en-US" altLang="ja-JP" dirty="0"/>
          </a:p>
          <a:p>
            <a:r>
              <a:rPr kumimoji="1" lang="ja-JP" altLang="en-US" dirty="0"/>
              <a:t>最右導出 </a:t>
            </a:r>
            <a:r>
              <a:rPr kumimoji="1" lang="en-US" altLang="ja-JP" dirty="0"/>
              <a:t>right most derivation </a:t>
            </a:r>
            <a:r>
              <a:rPr kumimoji="1" lang="ja-JP" altLang="en-US" dirty="0"/>
              <a:t>と言います。</a:t>
            </a:r>
            <a:endParaRPr kumimoji="1" lang="en-US" altLang="ja-JP" dirty="0"/>
          </a:p>
          <a:p>
            <a:r>
              <a:rPr kumimoji="1" lang="ja-JP" altLang="en-US" dirty="0"/>
              <a:t>たとえばこのような文法が与えられたときの導出を考えてみます。</a:t>
            </a:r>
            <a:endParaRPr kumimoji="1" lang="en-US" altLang="ja-JP" dirty="0"/>
          </a:p>
          <a:p>
            <a:r>
              <a:rPr kumimoji="1" lang="ja-JP" altLang="en-US" dirty="0"/>
              <a:t>まず </a:t>
            </a:r>
            <a:r>
              <a:rPr kumimoji="1" lang="en-US" altLang="ja-JP" dirty="0"/>
              <a:t>S </a:t>
            </a:r>
            <a:r>
              <a:rPr kumimoji="1" lang="ja-JP" altLang="en-US" dirty="0"/>
              <a:t>から </a:t>
            </a:r>
            <a:r>
              <a:rPr kumimoji="1" lang="en-US" altLang="ja-JP" dirty="0"/>
              <a:t>ABC </a:t>
            </a:r>
            <a:r>
              <a:rPr kumimoji="1" lang="ja-JP" altLang="en-US" dirty="0"/>
              <a:t>が生成されます。</a:t>
            </a:r>
            <a:endParaRPr kumimoji="1" lang="en-US" altLang="ja-JP" dirty="0"/>
          </a:p>
          <a:p>
            <a:r>
              <a:rPr kumimoji="1" lang="ja-JP" altLang="en-US" dirty="0"/>
              <a:t>非終端記号は </a:t>
            </a:r>
            <a:r>
              <a:rPr kumimoji="1" lang="en-US" altLang="ja-JP" dirty="0"/>
              <a:t>A B C </a:t>
            </a:r>
            <a:r>
              <a:rPr kumimoji="1" lang="ja-JP" altLang="en-US" dirty="0"/>
              <a:t>の</a:t>
            </a:r>
            <a:r>
              <a:rPr kumimoji="1" lang="en-US" altLang="ja-JP" dirty="0"/>
              <a:t>3</a:t>
            </a:r>
            <a:r>
              <a:rPr kumimoji="1" lang="ja-JP" altLang="en-US" dirty="0"/>
              <a:t>つがありますが、最左導出では一番左にある </a:t>
            </a:r>
            <a:r>
              <a:rPr kumimoji="1" lang="en-US" altLang="ja-JP" dirty="0"/>
              <a:t>A </a:t>
            </a:r>
            <a:r>
              <a:rPr kumimoji="1" lang="ja-JP" altLang="en-US" dirty="0"/>
              <a:t>を右辺に変換します。</a:t>
            </a:r>
            <a:endParaRPr kumimoji="1" lang="en-US" altLang="ja-JP" dirty="0"/>
          </a:p>
          <a:p>
            <a:r>
              <a:rPr kumimoji="1" lang="en-US" altLang="ja-JP" dirty="0"/>
              <a:t>ABC </a:t>
            </a:r>
            <a:r>
              <a:rPr kumimoji="1" lang="ja-JP" altLang="en-US" dirty="0"/>
              <a:t>が </a:t>
            </a:r>
            <a:r>
              <a:rPr kumimoji="1" lang="en-US" altLang="ja-JP" dirty="0" err="1"/>
              <a:t>aBC</a:t>
            </a:r>
            <a:r>
              <a:rPr kumimoji="1" lang="en-US" altLang="ja-JP" dirty="0"/>
              <a:t> </a:t>
            </a:r>
            <a:r>
              <a:rPr kumimoji="1" lang="ja-JP" altLang="en-US" dirty="0"/>
              <a:t>になります。</a:t>
            </a:r>
            <a:endParaRPr kumimoji="1" lang="en-US" altLang="ja-JP" dirty="0"/>
          </a:p>
          <a:p>
            <a:r>
              <a:rPr kumimoji="1" lang="ja-JP" altLang="en-US" dirty="0"/>
              <a:t>次に一番左にある非終端記号は </a:t>
            </a:r>
            <a:r>
              <a:rPr kumimoji="1" lang="en-US" altLang="ja-JP" dirty="0"/>
              <a:t>B </a:t>
            </a:r>
            <a:r>
              <a:rPr kumimoji="1" lang="ja-JP" altLang="en-US" dirty="0"/>
              <a:t>ですので、これを </a:t>
            </a:r>
            <a:r>
              <a:rPr kumimoji="1" lang="en-US" altLang="ja-JP" dirty="0" err="1"/>
              <a:t>bD</a:t>
            </a:r>
            <a:r>
              <a:rPr kumimoji="1" lang="en-US" altLang="ja-JP" dirty="0"/>
              <a:t> </a:t>
            </a:r>
            <a:r>
              <a:rPr kumimoji="1" lang="ja-JP" altLang="en-US" dirty="0"/>
              <a:t>に変換します。</a:t>
            </a:r>
            <a:endParaRPr kumimoji="1" lang="en-US" altLang="ja-JP" dirty="0"/>
          </a:p>
          <a:p>
            <a:r>
              <a:rPr kumimoji="1" lang="ja-JP" altLang="en-US" dirty="0"/>
              <a:t>続いて </a:t>
            </a:r>
            <a:r>
              <a:rPr kumimoji="1" lang="en-US" altLang="ja-JP" dirty="0"/>
              <a:t>D </a:t>
            </a:r>
            <a:r>
              <a:rPr kumimoji="1" lang="ja-JP" altLang="en-US" dirty="0"/>
              <a:t>を変換し、最後に </a:t>
            </a:r>
            <a:r>
              <a:rPr kumimoji="1" lang="en-US" altLang="ja-JP" dirty="0"/>
              <a:t>C </a:t>
            </a:r>
            <a:r>
              <a:rPr kumimoji="1" lang="ja-JP" altLang="en-US" dirty="0"/>
              <a:t>を変換すると、文字列 </a:t>
            </a:r>
            <a:r>
              <a:rPr kumimoji="1" lang="en-US" altLang="ja-JP" dirty="0" err="1"/>
              <a:t>abdc</a:t>
            </a:r>
            <a:r>
              <a:rPr kumimoji="1" lang="en-US" altLang="ja-JP" dirty="0"/>
              <a:t> </a:t>
            </a:r>
            <a:r>
              <a:rPr kumimoji="1" lang="ja-JP" altLang="en-US" dirty="0"/>
              <a:t>が得られます。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36</a:t>
            </a:fld>
            <a:endParaRPr kumimoji="1" lang="ja-JP" altLang="en-US"/>
          </a:p>
        </p:txBody>
      </p:sp>
    </p:spTree>
    <p:extLst>
      <p:ext uri="{BB962C8B-B14F-4D97-AF65-F5344CB8AC3E}">
        <p14:creationId xmlns:p14="http://schemas.microsoft.com/office/powerpoint/2010/main" val="2204105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最左導出は左から右に順に置き換えていきます。</a:t>
            </a:r>
            <a:endParaRPr kumimoji="1" lang="en-US" altLang="ja-JP" dirty="0"/>
          </a:p>
          <a:p>
            <a:r>
              <a:rPr kumimoji="1" lang="ja-JP" altLang="en-US" dirty="0"/>
              <a:t>そのため、変換位置を左に戻す必要がありません。</a:t>
            </a:r>
            <a:endParaRPr kumimoji="1" lang="en-US" altLang="ja-JP" dirty="0"/>
          </a:p>
          <a:p>
            <a:r>
              <a:rPr kumimoji="1" lang="ja-JP" altLang="en-US" dirty="0"/>
              <a:t>例えば、</a:t>
            </a:r>
            <a:r>
              <a:rPr kumimoji="1" lang="en-US" altLang="ja-JP" dirty="0" err="1"/>
              <a:t>abcdEFGhIjK</a:t>
            </a:r>
            <a:r>
              <a:rPr kumimoji="1" lang="en-US" altLang="ja-JP" dirty="0"/>
              <a:t> </a:t>
            </a:r>
            <a:r>
              <a:rPr kumimoji="1" lang="ja-JP" altLang="en-US" dirty="0"/>
              <a:t>という文字列で、一番左にある非終端記号 </a:t>
            </a:r>
            <a:r>
              <a:rPr kumimoji="1" lang="en-US" altLang="ja-JP" dirty="0"/>
              <a:t>E </a:t>
            </a:r>
            <a:r>
              <a:rPr kumimoji="1" lang="ja-JP" altLang="en-US" dirty="0"/>
              <a:t>を変換したとします。</a:t>
            </a:r>
            <a:endParaRPr kumimoji="1" lang="en-US" altLang="ja-JP" dirty="0"/>
          </a:p>
          <a:p>
            <a:r>
              <a:rPr kumimoji="1" lang="ja-JP" altLang="en-US" dirty="0"/>
              <a:t>このとき、変換した </a:t>
            </a:r>
            <a:r>
              <a:rPr kumimoji="1" lang="en-US" altLang="ja-JP" dirty="0"/>
              <a:t>E </a:t>
            </a:r>
            <a:r>
              <a:rPr kumimoji="1" lang="ja-JP" altLang="en-US" dirty="0"/>
              <a:t>より前の部分は変化がありませんので、すでに変換済です。</a:t>
            </a:r>
            <a:endParaRPr kumimoji="1" lang="en-US" altLang="ja-JP" dirty="0"/>
          </a:p>
          <a:p>
            <a:r>
              <a:rPr kumimoji="1" lang="ja-JP" altLang="en-US" dirty="0"/>
              <a:t>ですので、</a:t>
            </a:r>
            <a:r>
              <a:rPr kumimoji="1" lang="en-US" altLang="ja-JP" dirty="0"/>
              <a:t>E </a:t>
            </a:r>
            <a:r>
              <a:rPr kumimoji="1" lang="ja-JP" altLang="en-US" dirty="0"/>
              <a:t>を変換したら、次の変換場所は </a:t>
            </a:r>
            <a:r>
              <a:rPr kumimoji="1" lang="en-US" altLang="ja-JP" dirty="0"/>
              <a:t>E </a:t>
            </a:r>
            <a:r>
              <a:rPr kumimoji="1" lang="ja-JP" altLang="en-US" dirty="0"/>
              <a:t>よりは右になります。</a:t>
            </a:r>
            <a:endParaRPr kumimoji="1" lang="en-US" altLang="ja-JP" dirty="0"/>
          </a:p>
          <a:p>
            <a:r>
              <a:rPr kumimoji="1" lang="ja-JP" altLang="en-US" dirty="0"/>
              <a:t>最左導出では、変換場所を左に戻す必要がありません。</a:t>
            </a:r>
            <a:endParaRPr kumimoji="1" lang="en-US" altLang="ja-JP" dirty="0"/>
          </a:p>
          <a:p>
            <a:r>
              <a:rPr kumimoji="1" lang="ja-JP" altLang="en-US" dirty="0"/>
              <a:t>このため、最左導出を用いれば、入力記号を</a:t>
            </a:r>
            <a:r>
              <a:rPr kumimoji="1" lang="en-US" altLang="ja-JP" dirty="0"/>
              <a:t>1</a:t>
            </a:r>
            <a:r>
              <a:rPr kumimoji="1" lang="ja-JP" altLang="en-US" dirty="0"/>
              <a:t>回だけ読めばすみます。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37</a:t>
            </a:fld>
            <a:endParaRPr kumimoji="1" lang="ja-JP" altLang="en-US"/>
          </a:p>
        </p:txBody>
      </p:sp>
    </p:spTree>
    <p:extLst>
      <p:ext uri="{BB962C8B-B14F-4D97-AF65-F5344CB8AC3E}">
        <p14:creationId xmlns:p14="http://schemas.microsoft.com/office/powerpoint/2010/main" val="140917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文法は、生成規則の制限により階層化されています。</a:t>
            </a:r>
            <a:endParaRPr kumimoji="1" lang="en-US" altLang="ja-JP" dirty="0"/>
          </a:p>
          <a:p>
            <a:r>
              <a:rPr kumimoji="1" lang="ja-JP" altLang="en-US" dirty="0"/>
              <a:t>ここではチョムスキー階層 </a:t>
            </a:r>
            <a:r>
              <a:rPr kumimoji="1" lang="en-US" altLang="ja-JP" dirty="0"/>
              <a:t>Chomsky hierarchy </a:t>
            </a:r>
            <a:r>
              <a:rPr kumimoji="1" lang="ja-JP" altLang="en-US" dirty="0"/>
              <a:t>を紹介します。</a:t>
            </a:r>
            <a:endParaRPr kumimoji="1" lang="en-US" altLang="ja-JP" dirty="0"/>
          </a:p>
          <a:p>
            <a:r>
              <a:rPr kumimoji="1" lang="ja-JP" altLang="en-US" dirty="0"/>
              <a:t>この表がチョムスキー階層です。</a:t>
            </a:r>
            <a:endParaRPr kumimoji="1" lang="en-US" altLang="ja-JP" dirty="0"/>
          </a:p>
          <a:p>
            <a:r>
              <a:rPr kumimoji="1" lang="ja-JP" altLang="en-US" dirty="0"/>
              <a:t>表の下に行くほど生成規則の条件が厳しくなり、導出可能な言語が狭くなります。</a:t>
            </a:r>
            <a:endParaRPr kumimoji="1" lang="en-US" altLang="ja-JP" dirty="0"/>
          </a:p>
          <a:p>
            <a:r>
              <a:rPr kumimoji="1" lang="en-US" altLang="ja-JP" dirty="0"/>
              <a:t>Type 0 </a:t>
            </a:r>
            <a:r>
              <a:rPr kumimoji="1" lang="ja-JP" altLang="en-US" dirty="0"/>
              <a:t>は生成規則に制限がありません。</a:t>
            </a:r>
            <a:endParaRPr kumimoji="1" lang="en-US" altLang="ja-JP" dirty="0"/>
          </a:p>
          <a:p>
            <a:r>
              <a:rPr kumimoji="1" lang="en-US" altLang="ja-JP" dirty="0"/>
              <a:t>Type 1 </a:t>
            </a:r>
            <a:r>
              <a:rPr kumimoji="1" lang="ja-JP" altLang="en-US" dirty="0"/>
              <a:t>は、非終端記号 </a:t>
            </a:r>
            <a:r>
              <a:rPr kumimoji="1" lang="en-US" altLang="ja-JP" dirty="0"/>
              <a:t>A </a:t>
            </a:r>
            <a:r>
              <a:rPr kumimoji="1" lang="ja-JP" altLang="en-US" dirty="0"/>
              <a:t>を変換が、</a:t>
            </a:r>
            <a:r>
              <a:rPr kumimoji="1" lang="en-US" altLang="ja-JP" dirty="0"/>
              <a:t>A </a:t>
            </a:r>
            <a:r>
              <a:rPr kumimoji="1" lang="ja-JP" altLang="en-US" dirty="0"/>
              <a:t>の前後の記号</a:t>
            </a:r>
            <a:r>
              <a:rPr kumimoji="1" lang="en-US" altLang="ja-JP" dirty="0"/>
              <a:t>αβ</a:t>
            </a:r>
            <a:r>
              <a:rPr kumimoji="1" lang="ja-JP" altLang="en-US" dirty="0"/>
              <a:t>に依存します。</a:t>
            </a:r>
            <a:endParaRPr kumimoji="1" lang="en-US" altLang="ja-JP" dirty="0"/>
          </a:p>
          <a:p>
            <a:r>
              <a:rPr kumimoji="1" lang="ja-JP" altLang="en-US" dirty="0"/>
              <a:t>つまり、変換する際はその前後も見ないと変換できません。</a:t>
            </a:r>
            <a:endParaRPr kumimoji="1" lang="en-US" altLang="ja-JP" dirty="0"/>
          </a:p>
          <a:p>
            <a:r>
              <a:rPr kumimoji="1" lang="ja-JP" altLang="en-US" dirty="0"/>
              <a:t>前後の文字列に依存しますので、</a:t>
            </a:r>
            <a:r>
              <a:rPr kumimoji="1" lang="en-US" altLang="ja-JP" dirty="0"/>
              <a:t>Type 1 </a:t>
            </a:r>
            <a:r>
              <a:rPr kumimoji="1" lang="ja-JP" altLang="en-US" dirty="0"/>
              <a:t>は文脈依存文法と言います。</a:t>
            </a:r>
            <a:endParaRPr kumimoji="1" lang="en-US" altLang="ja-JP" dirty="0"/>
          </a:p>
          <a:p>
            <a:r>
              <a:rPr kumimoji="1" lang="en-US" altLang="ja-JP" dirty="0"/>
              <a:t>Type 2 </a:t>
            </a:r>
            <a:r>
              <a:rPr kumimoji="1" lang="ja-JP" altLang="en-US" dirty="0"/>
              <a:t>は、非終端記号 </a:t>
            </a:r>
            <a:r>
              <a:rPr kumimoji="1" lang="en-US" altLang="ja-JP" dirty="0"/>
              <a:t>A </a:t>
            </a:r>
            <a:r>
              <a:rPr kumimoji="1" lang="ja-JP" altLang="en-US" dirty="0"/>
              <a:t>の変換を、</a:t>
            </a:r>
            <a:r>
              <a:rPr kumimoji="1" lang="en-US" altLang="ja-JP" dirty="0"/>
              <a:t>A</a:t>
            </a:r>
            <a:r>
              <a:rPr kumimoji="1" lang="ja-JP" altLang="en-US" dirty="0"/>
              <a:t>の前後の記号に無関係にすることができます。</a:t>
            </a:r>
            <a:endParaRPr kumimoji="1" lang="en-US" altLang="ja-JP" dirty="0"/>
          </a:p>
          <a:p>
            <a:r>
              <a:rPr kumimoji="1" lang="ja-JP" altLang="en-US" dirty="0"/>
              <a:t>前後の文字列に関係無く自由に変換できますので、</a:t>
            </a:r>
            <a:r>
              <a:rPr kumimoji="1" lang="en-US" altLang="ja-JP" dirty="0"/>
              <a:t>Type 2 </a:t>
            </a:r>
            <a:r>
              <a:rPr kumimoji="1" lang="ja-JP" altLang="en-US" dirty="0"/>
              <a:t>は文脈自由文法と言います。</a:t>
            </a:r>
            <a:endParaRPr kumimoji="1" lang="en-US" altLang="ja-JP" dirty="0"/>
          </a:p>
          <a:p>
            <a:r>
              <a:rPr kumimoji="1" lang="en-US" altLang="ja-JP" dirty="0"/>
              <a:t>Type 3 </a:t>
            </a:r>
            <a:r>
              <a:rPr kumimoji="1" lang="ja-JP" altLang="en-US" dirty="0"/>
              <a:t>は生成される右辺にも制約があります。</a:t>
            </a:r>
            <a:endParaRPr kumimoji="1" lang="en-US" altLang="ja-JP" dirty="0"/>
          </a:p>
          <a:p>
            <a:r>
              <a:rPr kumimoji="1" lang="en-US" altLang="ja-JP" dirty="0"/>
              <a:t>Type 3 </a:t>
            </a:r>
            <a:r>
              <a:rPr kumimoji="1" lang="ja-JP" altLang="en-US" dirty="0"/>
              <a:t>では、右辺は終端記号</a:t>
            </a:r>
            <a:r>
              <a:rPr kumimoji="1" lang="en-US" altLang="ja-JP" dirty="0"/>
              <a:t>1</a:t>
            </a:r>
            <a:r>
              <a:rPr kumimoji="1" lang="ja-JP" altLang="en-US" dirty="0"/>
              <a:t>個または終端記号</a:t>
            </a:r>
            <a:r>
              <a:rPr kumimoji="1" lang="en-US" altLang="ja-JP" dirty="0"/>
              <a:t>1</a:t>
            </a:r>
            <a:r>
              <a:rPr kumimoji="1" lang="ja-JP" altLang="en-US" dirty="0"/>
              <a:t>個非終端記号</a:t>
            </a:r>
            <a:r>
              <a:rPr kumimoji="1" lang="en-US" altLang="ja-JP" dirty="0"/>
              <a:t>1</a:t>
            </a:r>
            <a:r>
              <a:rPr kumimoji="1" lang="ja-JP" altLang="en-US" dirty="0"/>
              <a:t>個のみ認められています。</a:t>
            </a:r>
            <a:endParaRPr kumimoji="1" lang="en-US" altLang="ja-JP" dirty="0"/>
          </a:p>
          <a:p>
            <a:r>
              <a:rPr kumimoji="1" lang="en-US" altLang="ja-JP" dirty="0"/>
              <a:t>Type 3 </a:t>
            </a:r>
            <a:r>
              <a:rPr kumimoji="1" lang="ja-JP" altLang="en-US" dirty="0"/>
              <a:t>を正則文法と言います。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38</a:t>
            </a:fld>
            <a:endParaRPr kumimoji="1" lang="ja-JP" altLang="en-US"/>
          </a:p>
        </p:txBody>
      </p:sp>
    </p:spTree>
    <p:extLst>
      <p:ext uri="{BB962C8B-B14F-4D97-AF65-F5344CB8AC3E}">
        <p14:creationId xmlns:p14="http://schemas.microsoft.com/office/powerpoint/2010/main" val="4119354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チョムスキー階層では、下に来るほど受理可能な文法が狭くなります。</a:t>
            </a:r>
            <a:endParaRPr kumimoji="1" lang="en-US" altLang="ja-JP" dirty="0"/>
          </a:p>
          <a:p>
            <a:r>
              <a:rPr kumimoji="1" lang="ja-JP" altLang="en-US" dirty="0"/>
              <a:t>例えば、文脈依存文法では、</a:t>
            </a:r>
            <a:r>
              <a:rPr kumimoji="1" lang="en-US" altLang="ja-JP" dirty="0" err="1"/>
              <a:t>a,b,c</a:t>
            </a:r>
            <a:r>
              <a:rPr kumimoji="1" lang="en-US" altLang="ja-JP" dirty="0"/>
              <a:t> </a:t>
            </a:r>
            <a:r>
              <a:rPr kumimoji="1" lang="ja-JP" altLang="en-US" dirty="0"/>
              <a:t>の</a:t>
            </a:r>
            <a:r>
              <a:rPr kumimoji="1" lang="en-US" altLang="ja-JP" dirty="0"/>
              <a:t>3</a:t>
            </a:r>
            <a:r>
              <a:rPr kumimoji="1" lang="ja-JP" altLang="en-US" dirty="0"/>
              <a:t>つの記号が </a:t>
            </a:r>
            <a:r>
              <a:rPr kumimoji="1" lang="en-US" altLang="ja-JP" dirty="0"/>
              <a:t>n </a:t>
            </a:r>
            <a:r>
              <a:rPr kumimoji="1" lang="ja-JP" altLang="en-US" dirty="0"/>
              <a:t>個ずつ並ぶ文字列を生成可能です。</a:t>
            </a:r>
            <a:endParaRPr kumimoji="1" lang="en-US" altLang="ja-JP" dirty="0"/>
          </a:p>
          <a:p>
            <a:r>
              <a:rPr kumimoji="1" lang="ja-JP" altLang="en-US" dirty="0"/>
              <a:t>これが文脈自由文網になると、</a:t>
            </a:r>
            <a:r>
              <a:rPr kumimoji="1" lang="en-US" altLang="ja-JP" dirty="0" err="1"/>
              <a:t>a,b</a:t>
            </a:r>
            <a:r>
              <a:rPr kumimoji="1" lang="en-US" altLang="ja-JP" dirty="0"/>
              <a:t> </a:t>
            </a:r>
            <a:r>
              <a:rPr kumimoji="1" lang="ja-JP" altLang="en-US" dirty="0"/>
              <a:t>の</a:t>
            </a:r>
            <a:r>
              <a:rPr kumimoji="1" lang="en-US" altLang="ja-JP" dirty="0"/>
              <a:t>2</a:t>
            </a:r>
            <a:r>
              <a:rPr kumimoji="1" lang="ja-JP" altLang="en-US" dirty="0"/>
              <a:t>つの記号が </a:t>
            </a:r>
            <a:r>
              <a:rPr kumimoji="1" lang="en-US" altLang="ja-JP" dirty="0"/>
              <a:t>n </a:t>
            </a:r>
            <a:r>
              <a:rPr kumimoji="1" lang="ja-JP" altLang="en-US" dirty="0"/>
              <a:t>個ずつ並ぶ文字列は生成できますが、</a:t>
            </a:r>
            <a:endParaRPr kumimoji="1" lang="en-US" altLang="ja-JP" dirty="0"/>
          </a:p>
          <a:p>
            <a:r>
              <a:rPr kumimoji="1" lang="en-US" altLang="ja-JP" dirty="0"/>
              <a:t>3</a:t>
            </a:r>
            <a:r>
              <a:rPr kumimoji="1" lang="ja-JP" altLang="en-US" dirty="0"/>
              <a:t>つの記号が同じ数だけ並ぶ文字列は生成できません。</a:t>
            </a:r>
            <a:endParaRPr kumimoji="1" lang="en-US" altLang="ja-JP" dirty="0"/>
          </a:p>
          <a:p>
            <a:r>
              <a:rPr kumimoji="1" lang="ja-JP" altLang="en-US" dirty="0"/>
              <a:t>正規文法になると、</a:t>
            </a:r>
            <a:r>
              <a:rPr kumimoji="1" lang="en-US" altLang="ja-JP" dirty="0"/>
              <a:t>2</a:t>
            </a:r>
            <a:r>
              <a:rPr kumimoji="1" lang="ja-JP" altLang="en-US" dirty="0"/>
              <a:t>つの記号が同じ数だけ並ぶ文字列は生成不可能です。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39</a:t>
            </a:fld>
            <a:endParaRPr kumimoji="1" lang="ja-JP" altLang="en-US"/>
          </a:p>
        </p:txBody>
      </p:sp>
    </p:spTree>
    <p:extLst>
      <p:ext uri="{BB962C8B-B14F-4D97-AF65-F5344CB8AC3E}">
        <p14:creationId xmlns:p14="http://schemas.microsoft.com/office/powerpoint/2010/main" val="325309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先週も説明しましたが、講義資料は </a:t>
            </a:r>
            <a:r>
              <a:rPr kumimoji="1" lang="en-US" altLang="ja-JP"/>
              <a:t>GoogleClassroom </a:t>
            </a:r>
            <a:r>
              <a:rPr kumimoji="1" lang="ja-JP" altLang="en-US"/>
              <a:t>に置いてありますので、</a:t>
            </a:r>
            <a:endParaRPr kumimoji="1" lang="en-US" altLang="ja-JP"/>
          </a:p>
          <a:p>
            <a:r>
              <a:rPr kumimoji="1" lang="ja-JP" altLang="en-US"/>
              <a:t>必要なら見てください。</a:t>
            </a:r>
            <a:endParaRPr kumimoji="1" lang="en-US" altLang="ja-JP"/>
          </a:p>
          <a:p>
            <a:r>
              <a:rPr kumimoji="1" lang="ja-JP" altLang="en-US"/>
              <a:t>授業のページを下にスクロールします。</a:t>
            </a:r>
          </a:p>
          <a:p>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a:t>
            </a:fld>
            <a:endParaRPr kumimoji="1" lang="ja-JP" altLang="en-US"/>
          </a:p>
        </p:txBody>
      </p:sp>
    </p:spTree>
    <p:extLst>
      <p:ext uri="{BB962C8B-B14F-4D97-AF65-F5344CB8AC3E}">
        <p14:creationId xmlns:p14="http://schemas.microsoft.com/office/powerpoint/2010/main" val="3594729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文脈自由文法についてもう少し詳しく説明します。</a:t>
            </a:r>
            <a:endParaRPr kumimoji="1" lang="en-US" altLang="ja-JP" dirty="0"/>
          </a:p>
          <a:p>
            <a:r>
              <a:rPr kumimoji="1" lang="ja-JP" altLang="en-US" dirty="0"/>
              <a:t>文脈自由文法では、左辺に来るのは非終端記号が</a:t>
            </a:r>
            <a:r>
              <a:rPr kumimoji="1" lang="en-US" altLang="ja-JP" dirty="0"/>
              <a:t>1</a:t>
            </a:r>
            <a:r>
              <a:rPr kumimoji="1" lang="ja-JP" altLang="en-US" dirty="0"/>
              <a:t>つだけです。</a:t>
            </a:r>
            <a:endParaRPr kumimoji="1" lang="en-US" altLang="ja-JP" dirty="0"/>
          </a:p>
          <a:p>
            <a:r>
              <a:rPr kumimoji="1" lang="ja-JP" altLang="en-US" dirty="0"/>
              <a:t>右辺は開始記号 </a:t>
            </a:r>
            <a:r>
              <a:rPr kumimoji="1" lang="en-US" altLang="ja-JP" dirty="0"/>
              <a:t>S </a:t>
            </a:r>
            <a:r>
              <a:rPr kumimoji="1" lang="ja-JP" altLang="en-US" dirty="0"/>
              <a:t>以外の非終端記号と終端記号の列です。</a:t>
            </a:r>
            <a:endParaRPr kumimoji="1" lang="en-US" altLang="ja-JP" dirty="0"/>
          </a:p>
          <a:p>
            <a:r>
              <a:rPr kumimoji="1" lang="ja-JP" altLang="en-US" dirty="0"/>
              <a:t>ただし、例外として、開始記号 </a:t>
            </a:r>
            <a:r>
              <a:rPr kumimoji="1" lang="en-US" altLang="ja-JP" dirty="0"/>
              <a:t>S </a:t>
            </a:r>
            <a:r>
              <a:rPr kumimoji="1" lang="ja-JP" altLang="en-US" dirty="0"/>
              <a:t>のみ </a:t>
            </a:r>
            <a:r>
              <a:rPr kumimoji="1" lang="en-US" altLang="ja-JP" dirty="0"/>
              <a:t>ε </a:t>
            </a:r>
            <a:r>
              <a:rPr kumimoji="1" lang="ja-JP" altLang="en-US" dirty="0"/>
              <a:t>を生成可能です。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40</a:t>
            </a:fld>
            <a:endParaRPr kumimoji="1" lang="ja-JP" altLang="en-US"/>
          </a:p>
        </p:txBody>
      </p:sp>
    </p:spTree>
    <p:extLst>
      <p:ext uri="{BB962C8B-B14F-4D97-AF65-F5344CB8AC3E}">
        <p14:creationId xmlns:p14="http://schemas.microsoft.com/office/powerpoint/2010/main" val="1178764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文脈自由文法の例を挙げます。</a:t>
            </a:r>
            <a:endParaRPr kumimoji="1" lang="en-US" altLang="ja-JP" dirty="0"/>
          </a:p>
          <a:p>
            <a:r>
              <a:rPr kumimoji="1" lang="ja-JP" altLang="en-US" dirty="0"/>
              <a:t>こちらの文法</a:t>
            </a:r>
            <a:r>
              <a:rPr kumimoji="1" lang="en-US" altLang="ja-JP" dirty="0"/>
              <a:t>G</a:t>
            </a:r>
            <a:r>
              <a:rPr kumimoji="1" lang="ja-JP" altLang="en-US" dirty="0"/>
              <a:t>では、生成規則の左辺は全て非終端記号が</a:t>
            </a:r>
            <a:r>
              <a:rPr kumimoji="1" lang="en-US" altLang="ja-JP" dirty="0"/>
              <a:t>1</a:t>
            </a:r>
            <a:r>
              <a:rPr kumimoji="1" lang="ja-JP" altLang="en-US" dirty="0"/>
              <a:t>個だけです。</a:t>
            </a:r>
            <a:endParaRPr kumimoji="1" lang="en-US" altLang="ja-JP" dirty="0"/>
          </a:p>
          <a:p>
            <a:r>
              <a:rPr kumimoji="1" lang="ja-JP" altLang="en-US" dirty="0"/>
              <a:t>右辺は終端記号と非終端記号の列になります。</a:t>
            </a:r>
            <a:endParaRPr kumimoji="1" lang="en-US" altLang="ja-JP" dirty="0"/>
          </a:p>
          <a:p>
            <a:r>
              <a:rPr kumimoji="1" lang="ja-JP" altLang="en-US" dirty="0"/>
              <a:t>また例外として、開始記号 </a:t>
            </a:r>
            <a:r>
              <a:rPr kumimoji="1" lang="en-US" altLang="ja-JP" dirty="0"/>
              <a:t>S </a:t>
            </a:r>
            <a:r>
              <a:rPr kumimoji="1" lang="ja-JP" altLang="en-US" dirty="0"/>
              <a:t>からのみ </a:t>
            </a:r>
            <a:r>
              <a:rPr kumimoji="1" lang="en-US" altLang="ja-JP" dirty="0"/>
              <a:t>ε </a:t>
            </a:r>
            <a:r>
              <a:rPr kumimoji="1" lang="ja-JP" altLang="en-US" dirty="0"/>
              <a:t>を生成できます。</a:t>
            </a:r>
            <a:endParaRPr kumimoji="1" lang="en-US" altLang="ja-JP" dirty="0"/>
          </a:p>
          <a:p>
            <a:r>
              <a:rPr kumimoji="1" lang="ja-JP" altLang="en-US" dirty="0"/>
              <a:t>この文法からは、</a:t>
            </a:r>
            <a:endParaRPr kumimoji="1" lang="en-US" altLang="ja-JP" dirty="0"/>
          </a:p>
          <a:p>
            <a:r>
              <a:rPr kumimoji="1" lang="en-US" altLang="ja-JP" dirty="0"/>
              <a:t>S </a:t>
            </a:r>
            <a:r>
              <a:rPr kumimoji="1" lang="ja-JP" altLang="en-US" dirty="0"/>
              <a:t>から </a:t>
            </a:r>
            <a:r>
              <a:rPr kumimoji="1" lang="en-US" altLang="ja-JP" dirty="0"/>
              <a:t>ε </a:t>
            </a:r>
            <a:r>
              <a:rPr kumimoji="1" lang="ja-JP" altLang="en-US" dirty="0"/>
              <a:t>を導出できます。</a:t>
            </a:r>
            <a:endParaRPr kumimoji="1" lang="en-US" altLang="ja-JP" dirty="0"/>
          </a:p>
          <a:p>
            <a:r>
              <a:rPr kumimoji="1" lang="ja-JP" altLang="en-US" dirty="0"/>
              <a:t>また、</a:t>
            </a:r>
            <a:r>
              <a:rPr kumimoji="1" lang="en-US" altLang="ja-JP" dirty="0"/>
              <a:t>S </a:t>
            </a:r>
            <a:r>
              <a:rPr kumimoji="1" lang="ja-JP" altLang="en-US" dirty="0"/>
              <a:t>から </a:t>
            </a:r>
            <a:r>
              <a:rPr kumimoji="1" lang="en-US" altLang="ja-JP" dirty="0"/>
              <a:t>A, A </a:t>
            </a:r>
            <a:r>
              <a:rPr kumimoji="1" lang="ja-JP" altLang="en-US" dirty="0"/>
              <a:t>から </a:t>
            </a:r>
            <a:r>
              <a:rPr kumimoji="1" lang="en-US" altLang="ja-JP" dirty="0"/>
              <a:t>ab </a:t>
            </a:r>
            <a:r>
              <a:rPr kumimoji="1" lang="ja-JP" altLang="en-US" dirty="0"/>
              <a:t>を導出できます。</a:t>
            </a:r>
            <a:endParaRPr kumimoji="1" lang="en-US" altLang="ja-JP" dirty="0"/>
          </a:p>
          <a:p>
            <a:r>
              <a:rPr kumimoji="1" lang="ja-JP" altLang="en-US" dirty="0"/>
              <a:t>また、</a:t>
            </a:r>
            <a:r>
              <a:rPr kumimoji="1" lang="en-US" altLang="ja-JP" dirty="0"/>
              <a:t>S </a:t>
            </a:r>
            <a:r>
              <a:rPr kumimoji="1" lang="ja-JP" altLang="en-US" dirty="0"/>
              <a:t>から </a:t>
            </a:r>
            <a:r>
              <a:rPr kumimoji="1" lang="en-US" altLang="ja-JP" dirty="0"/>
              <a:t>A, </a:t>
            </a:r>
            <a:r>
              <a:rPr kumimoji="1" lang="en-US" altLang="ja-JP" dirty="0" err="1"/>
              <a:t>aAb</a:t>
            </a:r>
            <a:r>
              <a:rPr kumimoji="1" lang="en-US" altLang="ja-JP" dirty="0"/>
              <a:t> </a:t>
            </a:r>
            <a:r>
              <a:rPr kumimoji="1" lang="ja-JP" altLang="en-US" dirty="0"/>
              <a:t>と辿って </a:t>
            </a:r>
            <a:r>
              <a:rPr kumimoji="1" lang="en-US" altLang="ja-JP" dirty="0" err="1"/>
              <a:t>aabb</a:t>
            </a:r>
            <a:r>
              <a:rPr kumimoji="1" lang="en-US" altLang="ja-JP" dirty="0"/>
              <a:t> </a:t>
            </a:r>
            <a:r>
              <a:rPr kumimoji="1" lang="ja-JP" altLang="en-US" dirty="0"/>
              <a:t>を導出できます。</a:t>
            </a:r>
            <a:endParaRPr kumimoji="1" lang="en-US" altLang="ja-JP" dirty="0"/>
          </a:p>
          <a:p>
            <a:r>
              <a:rPr kumimoji="1" lang="ja-JP" altLang="en-US" dirty="0"/>
              <a:t>さらに、</a:t>
            </a:r>
            <a:r>
              <a:rPr kumimoji="1" lang="en-US" altLang="ja-JP" dirty="0"/>
              <a:t>S </a:t>
            </a:r>
            <a:r>
              <a:rPr kumimoji="1" lang="ja-JP" altLang="en-US" dirty="0"/>
              <a:t>から </a:t>
            </a:r>
            <a:r>
              <a:rPr kumimoji="1" lang="en-US" altLang="ja-JP" dirty="0"/>
              <a:t>A, </a:t>
            </a:r>
            <a:r>
              <a:rPr kumimoji="1" lang="en-US" altLang="ja-JP" dirty="0" err="1"/>
              <a:t>aAb</a:t>
            </a:r>
            <a:r>
              <a:rPr kumimoji="1" lang="en-US" altLang="ja-JP" dirty="0"/>
              <a:t>, </a:t>
            </a:r>
            <a:r>
              <a:rPr kumimoji="1" lang="en-US" altLang="ja-JP" dirty="0" err="1"/>
              <a:t>aaAbb</a:t>
            </a:r>
            <a:r>
              <a:rPr kumimoji="1" lang="en-US" altLang="ja-JP" dirty="0"/>
              <a:t> </a:t>
            </a:r>
            <a:r>
              <a:rPr kumimoji="1" lang="ja-JP" altLang="en-US" dirty="0"/>
              <a:t>と辿って </a:t>
            </a:r>
            <a:r>
              <a:rPr kumimoji="1" lang="en-US" altLang="ja-JP" dirty="0" err="1"/>
              <a:t>aaabbb</a:t>
            </a:r>
            <a:r>
              <a:rPr kumimoji="1" lang="en-US" altLang="ja-JP" dirty="0"/>
              <a:t> </a:t>
            </a:r>
            <a:r>
              <a:rPr kumimoji="1" lang="ja-JP" altLang="en-US" dirty="0"/>
              <a:t>を導出できます。</a:t>
            </a:r>
            <a:endParaRPr kumimoji="1" lang="en-US" altLang="ja-JP" dirty="0"/>
          </a:p>
          <a:p>
            <a:r>
              <a:rPr kumimoji="1" lang="ja-JP" altLang="en-US" dirty="0"/>
              <a:t>結局、この文法から導出可能な言語は、</a:t>
            </a:r>
            <a:r>
              <a:rPr kumimoji="1" lang="en-US" altLang="ja-JP" dirty="0"/>
              <a:t>a </a:t>
            </a:r>
            <a:r>
              <a:rPr kumimoji="1" lang="ja-JP" altLang="en-US" dirty="0"/>
              <a:t>と </a:t>
            </a:r>
            <a:r>
              <a:rPr kumimoji="1" lang="en-US" altLang="ja-JP" dirty="0"/>
              <a:t>b </a:t>
            </a:r>
            <a:r>
              <a:rPr kumimoji="1" lang="ja-JP" altLang="en-US" dirty="0"/>
              <a:t>が </a:t>
            </a:r>
            <a:r>
              <a:rPr kumimoji="1" lang="en-US" altLang="ja-JP" dirty="0"/>
              <a:t>n </a:t>
            </a:r>
            <a:r>
              <a:rPr kumimoji="1" lang="ja-JP" altLang="en-US" dirty="0"/>
              <a:t>個並んだ文字列です。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41</a:t>
            </a:fld>
            <a:endParaRPr kumimoji="1" lang="ja-JP" altLang="en-US"/>
          </a:p>
        </p:txBody>
      </p:sp>
    </p:spTree>
    <p:extLst>
      <p:ext uri="{BB962C8B-B14F-4D97-AF65-F5344CB8AC3E}">
        <p14:creationId xmlns:p14="http://schemas.microsoft.com/office/powerpoint/2010/main" val="3750319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次は正規文法について説明します。</a:t>
            </a:r>
            <a:endParaRPr kumimoji="1" lang="en-US" altLang="ja-JP" dirty="0"/>
          </a:p>
          <a:p>
            <a:r>
              <a:rPr kumimoji="1" lang="ja-JP" altLang="en-US" dirty="0"/>
              <a:t>正規文法は、左辺は非終端記号</a:t>
            </a:r>
            <a:r>
              <a:rPr kumimoji="1" lang="en-US" altLang="ja-JP" dirty="0"/>
              <a:t>1</a:t>
            </a:r>
            <a:r>
              <a:rPr kumimoji="1" lang="ja-JP" altLang="en-US" dirty="0"/>
              <a:t>個だけです。</a:t>
            </a:r>
            <a:endParaRPr kumimoji="1" lang="en-US" altLang="ja-JP" dirty="0"/>
          </a:p>
          <a:p>
            <a:r>
              <a:rPr kumimoji="1" lang="ja-JP" altLang="en-US" dirty="0"/>
              <a:t>右辺は、終端記号</a:t>
            </a:r>
            <a:r>
              <a:rPr kumimoji="1" lang="en-US" altLang="ja-JP" dirty="0"/>
              <a:t>1</a:t>
            </a:r>
            <a:r>
              <a:rPr kumimoji="1" lang="ja-JP" altLang="en-US" dirty="0"/>
              <a:t>個だけ、または終端記号</a:t>
            </a:r>
            <a:r>
              <a:rPr kumimoji="1" lang="en-US" altLang="ja-JP" dirty="0"/>
              <a:t>1</a:t>
            </a:r>
            <a:r>
              <a:rPr kumimoji="1" lang="ja-JP" altLang="en-US" dirty="0"/>
              <a:t>個と</a:t>
            </a:r>
            <a:r>
              <a:rPr kumimoji="1" lang="en-US" altLang="ja-JP" dirty="0"/>
              <a:t>S</a:t>
            </a:r>
            <a:r>
              <a:rPr kumimoji="1" lang="ja-JP" altLang="en-US" dirty="0"/>
              <a:t>以外の非終端記号</a:t>
            </a:r>
            <a:r>
              <a:rPr kumimoji="1" lang="en-US" altLang="ja-JP" dirty="0"/>
              <a:t>1</a:t>
            </a:r>
            <a:r>
              <a:rPr kumimoji="1" lang="ja-JP" altLang="en-US" dirty="0"/>
              <a:t>個だけのどちらかのみです。</a:t>
            </a:r>
            <a:endParaRPr kumimoji="1" lang="en-US" altLang="ja-JP" dirty="0"/>
          </a:p>
          <a:p>
            <a:r>
              <a:rPr kumimoji="1" lang="ja-JP" altLang="en-US" dirty="0"/>
              <a:t>ただし、例外として、開始記号 </a:t>
            </a:r>
            <a:r>
              <a:rPr kumimoji="1" lang="en-US" altLang="ja-JP" dirty="0"/>
              <a:t>S </a:t>
            </a:r>
            <a:r>
              <a:rPr kumimoji="1" lang="ja-JP" altLang="en-US" dirty="0"/>
              <a:t>のみ </a:t>
            </a:r>
            <a:r>
              <a:rPr kumimoji="1" lang="en-US" altLang="ja-JP" dirty="0"/>
              <a:t>ε </a:t>
            </a:r>
            <a:r>
              <a:rPr kumimoji="1" lang="ja-JP" altLang="en-US" dirty="0"/>
              <a:t>を生成可能です。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42</a:t>
            </a:fld>
            <a:endParaRPr kumimoji="1" lang="ja-JP" altLang="en-US"/>
          </a:p>
        </p:txBody>
      </p:sp>
    </p:spTree>
    <p:extLst>
      <p:ext uri="{BB962C8B-B14F-4D97-AF65-F5344CB8AC3E}">
        <p14:creationId xmlns:p14="http://schemas.microsoft.com/office/powerpoint/2010/main" val="3061591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正規文法の例を挙げます。</a:t>
            </a:r>
            <a:endParaRPr kumimoji="1" lang="en-US" altLang="ja-JP" dirty="0"/>
          </a:p>
          <a:p>
            <a:r>
              <a:rPr kumimoji="1" lang="ja-JP" altLang="en-US" dirty="0"/>
              <a:t>こちらの文法</a:t>
            </a:r>
            <a:r>
              <a:rPr kumimoji="1" lang="en-US" altLang="ja-JP" dirty="0"/>
              <a:t>G</a:t>
            </a:r>
            <a:r>
              <a:rPr kumimoji="1" lang="ja-JP" altLang="en-US" dirty="0"/>
              <a:t>では、生成規則の左辺は全て非終端記号が</a:t>
            </a:r>
            <a:r>
              <a:rPr kumimoji="1" lang="en-US" altLang="ja-JP" dirty="0"/>
              <a:t>1</a:t>
            </a:r>
            <a:r>
              <a:rPr kumimoji="1" lang="ja-JP" altLang="en-US" dirty="0"/>
              <a:t>個だけです。</a:t>
            </a:r>
            <a:endParaRPr kumimoji="1" lang="en-US" altLang="ja-JP" dirty="0"/>
          </a:p>
          <a:p>
            <a:r>
              <a:rPr kumimoji="1" lang="ja-JP" altLang="en-US" dirty="0"/>
              <a:t>右辺は終端記号</a:t>
            </a:r>
            <a:r>
              <a:rPr kumimoji="1" lang="en-US" altLang="ja-JP" dirty="0"/>
              <a:t>1</a:t>
            </a:r>
            <a:r>
              <a:rPr kumimoji="1" lang="ja-JP" altLang="en-US" dirty="0"/>
              <a:t>個だけ、または終端記号</a:t>
            </a:r>
            <a:r>
              <a:rPr kumimoji="1" lang="en-US" altLang="ja-JP" dirty="0"/>
              <a:t>1</a:t>
            </a:r>
            <a:r>
              <a:rPr kumimoji="1" lang="ja-JP" altLang="en-US" dirty="0"/>
              <a:t>個と非終端記号</a:t>
            </a:r>
            <a:r>
              <a:rPr kumimoji="1" lang="en-US" altLang="ja-JP" dirty="0"/>
              <a:t>1</a:t>
            </a:r>
            <a:r>
              <a:rPr kumimoji="1" lang="ja-JP" altLang="en-US" dirty="0"/>
              <a:t>個だけのどちらかのみです。</a:t>
            </a:r>
            <a:endParaRPr kumimoji="1" lang="en-US" altLang="ja-JP" dirty="0"/>
          </a:p>
          <a:p>
            <a:r>
              <a:rPr kumimoji="1" lang="ja-JP" altLang="en-US" dirty="0"/>
              <a:t>また例外として、開始記号 </a:t>
            </a:r>
            <a:r>
              <a:rPr kumimoji="1" lang="en-US" altLang="ja-JP" dirty="0"/>
              <a:t>S </a:t>
            </a:r>
            <a:r>
              <a:rPr kumimoji="1" lang="ja-JP" altLang="en-US" dirty="0"/>
              <a:t>からのみ </a:t>
            </a:r>
            <a:r>
              <a:rPr kumimoji="1" lang="en-US" altLang="ja-JP" dirty="0"/>
              <a:t>ε </a:t>
            </a:r>
            <a:r>
              <a:rPr kumimoji="1" lang="ja-JP" altLang="en-US" dirty="0"/>
              <a:t>を生成できます。</a:t>
            </a:r>
            <a:endParaRPr kumimoji="1" lang="en-US" altLang="ja-JP" dirty="0"/>
          </a:p>
          <a:p>
            <a:r>
              <a:rPr kumimoji="1" lang="ja-JP" altLang="en-US" dirty="0"/>
              <a:t>この文法からは、</a:t>
            </a:r>
            <a:endParaRPr kumimoji="1" lang="en-US" altLang="ja-JP" dirty="0"/>
          </a:p>
          <a:p>
            <a:r>
              <a:rPr kumimoji="1" lang="en-US" altLang="ja-JP" dirty="0"/>
              <a:t>S </a:t>
            </a:r>
            <a:r>
              <a:rPr kumimoji="1" lang="ja-JP" altLang="en-US" dirty="0"/>
              <a:t>から </a:t>
            </a:r>
            <a:r>
              <a:rPr kumimoji="1" lang="en-US" altLang="ja-JP" dirty="0"/>
              <a:t>ε </a:t>
            </a:r>
            <a:r>
              <a:rPr kumimoji="1" lang="ja-JP" altLang="en-US" dirty="0"/>
              <a:t>を導出できます。</a:t>
            </a:r>
            <a:endParaRPr kumimoji="1" lang="en-US" altLang="ja-JP" dirty="0"/>
          </a:p>
          <a:p>
            <a:r>
              <a:rPr kumimoji="1" lang="ja-JP" altLang="en-US" dirty="0"/>
              <a:t>また、</a:t>
            </a:r>
            <a:r>
              <a:rPr kumimoji="1" lang="en-US" altLang="ja-JP" dirty="0"/>
              <a:t>S </a:t>
            </a:r>
            <a:r>
              <a:rPr kumimoji="1" lang="ja-JP" altLang="en-US" dirty="0"/>
              <a:t>から </a:t>
            </a:r>
            <a:r>
              <a:rPr kumimoji="1" lang="en-US" altLang="ja-JP" dirty="0"/>
              <a:t>A, S </a:t>
            </a:r>
            <a:r>
              <a:rPr kumimoji="1" lang="ja-JP" altLang="en-US" dirty="0"/>
              <a:t>から </a:t>
            </a:r>
            <a:r>
              <a:rPr kumimoji="1" lang="en-US" altLang="ja-JP" dirty="0"/>
              <a:t>B </a:t>
            </a:r>
            <a:r>
              <a:rPr kumimoji="1" lang="ja-JP" altLang="en-US" dirty="0"/>
              <a:t>を導出できます。</a:t>
            </a:r>
            <a:endParaRPr kumimoji="1" lang="en-US" altLang="ja-JP" dirty="0"/>
          </a:p>
          <a:p>
            <a:r>
              <a:rPr kumimoji="1" lang="ja-JP" altLang="en-US" dirty="0"/>
              <a:t>また、 </a:t>
            </a:r>
            <a:r>
              <a:rPr kumimoji="1" lang="en-US" altLang="ja-JP" dirty="0"/>
              <a:t>S </a:t>
            </a:r>
            <a:r>
              <a:rPr kumimoji="1" lang="ja-JP" altLang="en-US" dirty="0"/>
              <a:t>から </a:t>
            </a:r>
            <a:r>
              <a:rPr kumimoji="1" lang="en-US" altLang="ja-JP" dirty="0"/>
              <a:t>aa, S </a:t>
            </a:r>
            <a:r>
              <a:rPr kumimoji="1" lang="ja-JP" altLang="en-US" dirty="0"/>
              <a:t>から </a:t>
            </a:r>
            <a:r>
              <a:rPr kumimoji="1" lang="en-US" altLang="ja-JP" dirty="0"/>
              <a:t>bb </a:t>
            </a:r>
            <a:r>
              <a:rPr kumimoji="1" lang="ja-JP" altLang="en-US" dirty="0"/>
              <a:t>を導出できます。</a:t>
            </a:r>
            <a:endParaRPr kumimoji="1" lang="en-US" altLang="ja-JP" dirty="0"/>
          </a:p>
          <a:p>
            <a:r>
              <a:rPr kumimoji="1" lang="ja-JP" altLang="en-US" dirty="0"/>
              <a:t>さらに、</a:t>
            </a:r>
            <a:r>
              <a:rPr kumimoji="1" lang="en-US" altLang="ja-JP" dirty="0"/>
              <a:t>S </a:t>
            </a:r>
            <a:r>
              <a:rPr kumimoji="1" lang="ja-JP" altLang="en-US" dirty="0"/>
              <a:t>から </a:t>
            </a:r>
            <a:r>
              <a:rPr kumimoji="1" lang="en-US" altLang="ja-JP" dirty="0" err="1"/>
              <a:t>aaa</a:t>
            </a:r>
            <a:r>
              <a:rPr kumimoji="1" lang="en-US" altLang="ja-JP" dirty="0"/>
              <a:t> </a:t>
            </a:r>
            <a:r>
              <a:rPr kumimoji="1" lang="ja-JP" altLang="en-US" dirty="0"/>
              <a:t>と </a:t>
            </a:r>
            <a:r>
              <a:rPr kumimoji="1" lang="en-US" altLang="ja-JP" dirty="0" err="1"/>
              <a:t>bbb</a:t>
            </a:r>
            <a:r>
              <a:rPr kumimoji="1" lang="en-US" altLang="ja-JP" dirty="0"/>
              <a:t> </a:t>
            </a:r>
            <a:r>
              <a:rPr kumimoji="1" lang="ja-JP" altLang="en-US" dirty="0"/>
              <a:t>を導出できます。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結局、この文法から導出可能な言語は、</a:t>
            </a:r>
            <a:r>
              <a:rPr kumimoji="1" lang="en-US" altLang="ja-JP" dirty="0"/>
              <a:t>a </a:t>
            </a:r>
            <a:r>
              <a:rPr kumimoji="1" lang="ja-JP" altLang="en-US" dirty="0"/>
              <a:t>が </a:t>
            </a:r>
            <a:r>
              <a:rPr kumimoji="1" lang="en-US" altLang="ja-JP" dirty="0"/>
              <a:t>n </a:t>
            </a:r>
            <a:r>
              <a:rPr kumimoji="1" lang="ja-JP" altLang="en-US" dirty="0"/>
              <a:t>個または </a:t>
            </a:r>
            <a:r>
              <a:rPr kumimoji="1" lang="en-US" altLang="ja-JP" dirty="0"/>
              <a:t>b </a:t>
            </a:r>
            <a:r>
              <a:rPr kumimoji="1" lang="ja-JP" altLang="en-US" dirty="0"/>
              <a:t>が　</a:t>
            </a:r>
            <a:r>
              <a:rPr kumimoji="1" lang="en-US" altLang="ja-JP" dirty="0"/>
              <a:t>n </a:t>
            </a:r>
            <a:r>
              <a:rPr kumimoji="1" lang="ja-JP" altLang="en-US" dirty="0"/>
              <a:t>個並んだ文字列です。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43</a:t>
            </a:fld>
            <a:endParaRPr kumimoji="1" lang="ja-JP" altLang="en-US"/>
          </a:p>
        </p:txBody>
      </p:sp>
    </p:spTree>
    <p:extLst>
      <p:ext uri="{BB962C8B-B14F-4D97-AF65-F5344CB8AC3E}">
        <p14:creationId xmlns:p14="http://schemas.microsoft.com/office/powerpoint/2010/main" val="314344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int, info </a:t>
            </a:r>
            <a:r>
              <a:rPr kumimoji="1" lang="ja-JP" altLang="en-US" dirty="0"/>
              <a:t>を受理する正則文法を考えてみましょう。</a:t>
            </a:r>
            <a:endParaRPr kumimoji="1" lang="en-US" altLang="ja-JP" dirty="0"/>
          </a:p>
          <a:p>
            <a:r>
              <a:rPr kumimoji="1" lang="ja-JP" altLang="en-US" dirty="0"/>
              <a:t>このような正則文法を与えると </a:t>
            </a:r>
            <a:r>
              <a:rPr kumimoji="1" lang="en-US" altLang="ja-JP" dirty="0"/>
              <a:t>in, int, info </a:t>
            </a:r>
            <a:r>
              <a:rPr kumimoji="1" lang="ja-JP" altLang="en-US" dirty="0"/>
              <a:t>を導出可能です。</a:t>
            </a:r>
            <a:endParaRPr kumimoji="1" lang="en-US" altLang="ja-JP" dirty="0"/>
          </a:p>
          <a:p>
            <a:r>
              <a:rPr kumimoji="1" lang="en-US" altLang="ja-JP" dirty="0"/>
              <a:t>S </a:t>
            </a:r>
            <a:r>
              <a:rPr kumimoji="1" lang="ja-JP" altLang="en-US" dirty="0"/>
              <a:t>から </a:t>
            </a:r>
            <a:r>
              <a:rPr kumimoji="1" lang="en-US" altLang="ja-JP" dirty="0" err="1"/>
              <a:t>iN</a:t>
            </a:r>
            <a:r>
              <a:rPr kumimoji="1" lang="en-US" altLang="ja-JP" dirty="0"/>
              <a:t> </a:t>
            </a:r>
            <a:r>
              <a:rPr kumimoji="1" lang="en-US" altLang="ja-JP" dirty="0" err="1"/>
              <a:t>iN</a:t>
            </a:r>
            <a:r>
              <a:rPr kumimoji="1" lang="en-US" altLang="ja-JP" dirty="0"/>
              <a:t> </a:t>
            </a:r>
            <a:r>
              <a:rPr kumimoji="1" lang="ja-JP" altLang="en-US" dirty="0"/>
              <a:t>から </a:t>
            </a:r>
            <a:r>
              <a:rPr kumimoji="1" lang="en-US" altLang="ja-JP" dirty="0"/>
              <a:t>in </a:t>
            </a:r>
            <a:r>
              <a:rPr kumimoji="1" lang="ja-JP" altLang="en-US" dirty="0"/>
              <a:t>が導出されます。</a:t>
            </a:r>
            <a:endParaRPr kumimoji="1" lang="en-US" altLang="ja-JP" dirty="0"/>
          </a:p>
          <a:p>
            <a:r>
              <a:rPr kumimoji="1" lang="ja-JP" altLang="en-US" dirty="0"/>
              <a:t>また、</a:t>
            </a:r>
            <a:r>
              <a:rPr kumimoji="1" lang="en-US" altLang="ja-JP" dirty="0"/>
              <a:t>S </a:t>
            </a:r>
            <a:r>
              <a:rPr kumimoji="1" lang="ja-JP" altLang="en-US" dirty="0"/>
              <a:t>から </a:t>
            </a:r>
            <a:r>
              <a:rPr kumimoji="1" lang="en-US" altLang="ja-JP" dirty="0" err="1"/>
              <a:t>iN</a:t>
            </a:r>
            <a:r>
              <a:rPr kumimoji="1" lang="en-US" altLang="ja-JP" dirty="0"/>
              <a:t>, </a:t>
            </a:r>
            <a:r>
              <a:rPr kumimoji="1" lang="en-US" altLang="ja-JP" dirty="0" err="1"/>
              <a:t>inT</a:t>
            </a:r>
            <a:r>
              <a:rPr kumimoji="1" lang="en-US" altLang="ja-JP" dirty="0"/>
              <a:t> </a:t>
            </a:r>
            <a:r>
              <a:rPr kumimoji="1" lang="ja-JP" altLang="en-US" dirty="0"/>
              <a:t>と辿って</a:t>
            </a:r>
            <a:r>
              <a:rPr kumimoji="1" lang="en-US" altLang="ja-JP" dirty="0"/>
              <a:t> int </a:t>
            </a:r>
            <a:r>
              <a:rPr kumimoji="1" lang="ja-JP" altLang="en-US" dirty="0"/>
              <a:t>が導出されます。</a:t>
            </a:r>
            <a:endParaRPr kumimoji="1" lang="en-US" altLang="ja-JP" dirty="0"/>
          </a:p>
          <a:p>
            <a:r>
              <a:rPr kumimoji="1" lang="ja-JP" altLang="en-US" dirty="0"/>
              <a:t>さらに、</a:t>
            </a:r>
            <a:r>
              <a:rPr kumimoji="1" lang="en-US" altLang="ja-JP" dirty="0"/>
              <a:t>S </a:t>
            </a:r>
            <a:r>
              <a:rPr kumimoji="1" lang="ja-JP" altLang="en-US" dirty="0"/>
              <a:t>から </a:t>
            </a:r>
            <a:r>
              <a:rPr kumimoji="1" lang="en-US" altLang="ja-JP" dirty="0" err="1"/>
              <a:t>iN</a:t>
            </a:r>
            <a:r>
              <a:rPr kumimoji="1" lang="en-US" altLang="ja-JP" dirty="0"/>
              <a:t>, </a:t>
            </a:r>
            <a:r>
              <a:rPr kumimoji="1" lang="en-US" altLang="ja-JP" dirty="0" err="1"/>
              <a:t>inF</a:t>
            </a:r>
            <a:r>
              <a:rPr kumimoji="1" lang="en-US" altLang="ja-JP" dirty="0"/>
              <a:t>, </a:t>
            </a:r>
            <a:r>
              <a:rPr kumimoji="1" lang="en-US" altLang="ja-JP" dirty="0" err="1"/>
              <a:t>infO</a:t>
            </a:r>
            <a:r>
              <a:rPr kumimoji="1" lang="ja-JP" altLang="en-US" dirty="0"/>
              <a:t> と辿って </a:t>
            </a:r>
            <a:r>
              <a:rPr kumimoji="1" lang="en-US" altLang="ja-JP" dirty="0"/>
              <a:t>info </a:t>
            </a:r>
            <a:r>
              <a:rPr kumimoji="1" lang="ja-JP" altLang="en-US" dirty="0"/>
              <a:t>が導出されます。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44</a:t>
            </a:fld>
            <a:endParaRPr kumimoji="1" lang="ja-JP" altLang="en-US"/>
          </a:p>
        </p:txBody>
      </p:sp>
    </p:spTree>
    <p:extLst>
      <p:ext uri="{BB962C8B-B14F-4D97-AF65-F5344CB8AC3E}">
        <p14:creationId xmlns:p14="http://schemas.microsoft.com/office/powerpoint/2010/main" val="3233233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正規文法から導出される文字列の集合と正規言語と言います。</a:t>
            </a:r>
            <a:endParaRPr kumimoji="1" lang="en-US" altLang="ja-JP" dirty="0"/>
          </a:p>
          <a:p>
            <a:r>
              <a:rPr kumimoji="1" lang="ja-JP" altLang="en-US" dirty="0"/>
              <a:t>正規言語は、有限オートマトンで受理することができます。</a:t>
            </a:r>
            <a:endParaRPr kumimoji="1" lang="en-US" altLang="ja-JP" dirty="0"/>
          </a:p>
          <a:p>
            <a:r>
              <a:rPr kumimoji="1" lang="ja-JP" altLang="en-US" dirty="0"/>
              <a:t>正規言語としては、例えば 記号 </a:t>
            </a:r>
            <a:r>
              <a:rPr kumimoji="1" lang="en-US" altLang="ja-JP" dirty="0"/>
              <a:t>a </a:t>
            </a:r>
            <a:r>
              <a:rPr kumimoji="1" lang="ja-JP" altLang="en-US" dirty="0"/>
              <a:t>が奇数個並ぶ、</a:t>
            </a:r>
            <a:endParaRPr kumimoji="1" lang="en-US" altLang="ja-JP" dirty="0"/>
          </a:p>
          <a:p>
            <a:r>
              <a:rPr kumimoji="1" lang="en-US" altLang="ja-JP" dirty="0"/>
              <a:t>a</a:t>
            </a:r>
            <a:r>
              <a:rPr kumimoji="1" lang="ja-JP" altLang="en-US" dirty="0"/>
              <a:t> の後に </a:t>
            </a:r>
            <a:r>
              <a:rPr kumimoji="1" lang="en-US" altLang="ja-JP" dirty="0"/>
              <a:t>b </a:t>
            </a:r>
            <a:r>
              <a:rPr kumimoji="1" lang="ja-JP" altLang="en-US" dirty="0"/>
              <a:t>または </a:t>
            </a:r>
            <a:r>
              <a:rPr kumimoji="1" lang="en-US" altLang="ja-JP" dirty="0"/>
              <a:t>c </a:t>
            </a:r>
            <a:r>
              <a:rPr kumimoji="1" lang="ja-JP" altLang="en-US" dirty="0"/>
              <a:t>が複数個並ぶ、と言った言語があります。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45</a:t>
            </a:fld>
            <a:endParaRPr kumimoji="1" lang="ja-JP" altLang="en-US"/>
          </a:p>
        </p:txBody>
      </p:sp>
    </p:spTree>
    <p:extLst>
      <p:ext uri="{BB962C8B-B14F-4D97-AF65-F5344CB8AC3E}">
        <p14:creationId xmlns:p14="http://schemas.microsoft.com/office/powerpoint/2010/main" val="1421643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それでは整数を受理する正規言語を考えてみましょう。</a:t>
            </a:r>
            <a:endParaRPr kumimoji="1" lang="en-US" altLang="ja-JP" dirty="0"/>
          </a:p>
          <a:p>
            <a:r>
              <a:rPr kumimoji="1" lang="ja-JP" altLang="en-US" dirty="0"/>
              <a:t>整数を受理するオートマトンが作れれば、整数を生成する正規文法を作れます。</a:t>
            </a:r>
            <a:endParaRPr kumimoji="1" lang="en-US" altLang="ja-JP" dirty="0"/>
          </a:p>
          <a:p>
            <a:r>
              <a:rPr kumimoji="1" lang="ja-JP" altLang="en-US" dirty="0"/>
              <a:t>例えば、このようなオートマトンを考えます。</a:t>
            </a:r>
            <a:endParaRPr kumimoji="1" lang="en-US" altLang="ja-JP" dirty="0"/>
          </a:p>
          <a:p>
            <a:r>
              <a:rPr kumimoji="1" lang="ja-JP" altLang="en-US" dirty="0"/>
              <a:t>このオートマトンからは、矢印を上に辿ると </a:t>
            </a:r>
            <a:r>
              <a:rPr kumimoji="1" lang="en-US" altLang="ja-JP" dirty="0"/>
              <a:t>0 </a:t>
            </a:r>
            <a:r>
              <a:rPr kumimoji="1" lang="ja-JP" altLang="en-US" dirty="0"/>
              <a:t>が生成されます。</a:t>
            </a:r>
            <a:endParaRPr kumimoji="1" lang="en-US" altLang="ja-JP" dirty="0"/>
          </a:p>
          <a:p>
            <a:r>
              <a:rPr kumimoji="1" lang="ja-JP" altLang="en-US" dirty="0"/>
              <a:t>矢印を右に辿ると  </a:t>
            </a:r>
            <a:r>
              <a:rPr kumimoji="1" lang="en-US" altLang="ja-JP" dirty="0"/>
              <a:t>1 </a:t>
            </a:r>
            <a:r>
              <a:rPr kumimoji="1" lang="ja-JP" altLang="en-US" dirty="0"/>
              <a:t>から </a:t>
            </a:r>
            <a:r>
              <a:rPr kumimoji="1" lang="en-US" altLang="ja-JP" dirty="0"/>
              <a:t>9 </a:t>
            </a:r>
            <a:r>
              <a:rPr kumimoji="1" lang="ja-JP" altLang="en-US" dirty="0"/>
              <a:t>が生成されます。</a:t>
            </a:r>
            <a:endParaRPr kumimoji="1" lang="en-US" altLang="ja-JP" dirty="0"/>
          </a:p>
          <a:p>
            <a:r>
              <a:rPr kumimoji="1" lang="ja-JP" altLang="en-US" dirty="0"/>
              <a:t>また、矢印を下に辿り、その後上に辿ると </a:t>
            </a:r>
            <a:r>
              <a:rPr kumimoji="1" lang="en-US" altLang="ja-JP" dirty="0"/>
              <a:t>-1 </a:t>
            </a:r>
            <a:r>
              <a:rPr kumimoji="1" lang="ja-JP" altLang="en-US" dirty="0"/>
              <a:t>から </a:t>
            </a:r>
            <a:r>
              <a:rPr kumimoji="1" lang="en-US" altLang="ja-JP" dirty="0"/>
              <a:t>-9 </a:t>
            </a:r>
            <a:r>
              <a:rPr kumimoji="1" lang="ja-JP" altLang="en-US" dirty="0"/>
              <a:t>が生成されます。</a:t>
            </a:r>
            <a:endParaRPr kumimoji="1" lang="en-US" altLang="ja-JP" dirty="0"/>
          </a:p>
          <a:p>
            <a:r>
              <a:rPr kumimoji="1" lang="ja-JP" altLang="en-US" dirty="0"/>
              <a:t>さらに、</a:t>
            </a:r>
            <a:r>
              <a:rPr kumimoji="1" lang="en-US" altLang="ja-JP" dirty="0"/>
              <a:t>q3 </a:t>
            </a:r>
            <a:r>
              <a:rPr kumimoji="1" lang="ja-JP" altLang="en-US" dirty="0"/>
              <a:t>でループを</a:t>
            </a:r>
            <a:r>
              <a:rPr kumimoji="1" lang="en-US" altLang="ja-JP" dirty="0"/>
              <a:t>1</a:t>
            </a:r>
            <a:r>
              <a:rPr kumimoji="1" lang="ja-JP" altLang="en-US" dirty="0"/>
              <a:t>回辿ると </a:t>
            </a:r>
            <a:r>
              <a:rPr kumimoji="1" lang="en-US" altLang="ja-JP" dirty="0"/>
              <a:t>10 </a:t>
            </a:r>
            <a:r>
              <a:rPr kumimoji="1" lang="ja-JP" altLang="en-US" dirty="0"/>
              <a:t>から </a:t>
            </a:r>
            <a:r>
              <a:rPr kumimoji="1" lang="en-US" altLang="ja-JP" dirty="0"/>
              <a:t>99 </a:t>
            </a:r>
            <a:r>
              <a:rPr kumimoji="1" lang="ja-JP" altLang="en-US" dirty="0"/>
              <a:t>までの</a:t>
            </a:r>
            <a:r>
              <a:rPr kumimoji="1" lang="en-US" altLang="ja-JP" dirty="0"/>
              <a:t>2</a:t>
            </a:r>
            <a:r>
              <a:rPr kumimoji="1" lang="ja-JP" altLang="en-US" dirty="0"/>
              <a:t>桁の整数が、</a:t>
            </a:r>
            <a:endParaRPr kumimoji="1" lang="en-US" altLang="ja-JP" dirty="0"/>
          </a:p>
          <a:p>
            <a:r>
              <a:rPr kumimoji="1" lang="ja-JP" altLang="en-US" dirty="0"/>
              <a:t>ループを </a:t>
            </a:r>
            <a:r>
              <a:rPr kumimoji="1" lang="en-US" altLang="ja-JP" dirty="0"/>
              <a:t>2</a:t>
            </a:r>
            <a:r>
              <a:rPr kumimoji="1" lang="ja-JP" altLang="en-US" dirty="0"/>
              <a:t>回辿ると </a:t>
            </a:r>
            <a:r>
              <a:rPr kumimoji="1" lang="en-US" altLang="ja-JP" dirty="0"/>
              <a:t>100 </a:t>
            </a:r>
            <a:r>
              <a:rPr kumimoji="1" lang="ja-JP" altLang="en-US" dirty="0"/>
              <a:t>から </a:t>
            </a:r>
            <a:r>
              <a:rPr kumimoji="1" lang="en-US" altLang="ja-JP" dirty="0"/>
              <a:t>999</a:t>
            </a:r>
            <a:r>
              <a:rPr kumimoji="1" lang="ja-JP" altLang="en-US" dirty="0"/>
              <a:t> までの整数が生成されます。</a:t>
            </a:r>
            <a:endParaRPr kumimoji="1" lang="en-US" altLang="ja-JP" dirty="0"/>
          </a:p>
          <a:p>
            <a:r>
              <a:rPr kumimoji="1" lang="ja-JP" altLang="en-US" dirty="0"/>
              <a:t>なお、皆さんが情報システムプロジェクト</a:t>
            </a:r>
            <a:r>
              <a:rPr kumimoji="1" lang="en-US" altLang="ja-JP" dirty="0"/>
              <a:t>1</a:t>
            </a:r>
            <a:r>
              <a:rPr kumimoji="1" lang="ja-JP" altLang="en-US" dirty="0"/>
              <a:t>で使う文法では、</a:t>
            </a:r>
            <a:endParaRPr kumimoji="1" lang="en-US" altLang="ja-JP" dirty="0"/>
          </a:p>
          <a:p>
            <a:r>
              <a:rPr kumimoji="1" lang="en-US" altLang="ja-JP" dirty="0"/>
              <a:t>-1 </a:t>
            </a:r>
            <a:r>
              <a:rPr kumimoji="1" lang="ja-JP" altLang="en-US" dirty="0"/>
              <a:t>という</a:t>
            </a:r>
            <a:r>
              <a:rPr kumimoji="1" lang="en-US" altLang="ja-JP" dirty="0"/>
              <a:t>1</a:t>
            </a:r>
            <a:r>
              <a:rPr kumimoji="1" lang="ja-JP" altLang="en-US" dirty="0"/>
              <a:t>つの整数ではなく、符号</a:t>
            </a:r>
            <a:r>
              <a:rPr kumimoji="1" lang="en-US" altLang="ja-JP" dirty="0"/>
              <a:t>- </a:t>
            </a:r>
            <a:r>
              <a:rPr kumimoji="1" lang="ja-JP" altLang="en-US" dirty="0"/>
              <a:t>と 整数</a:t>
            </a:r>
            <a:r>
              <a:rPr kumimoji="1" lang="en-US" altLang="ja-JP" dirty="0"/>
              <a:t>1 </a:t>
            </a:r>
            <a:r>
              <a:rPr kumimoji="1" lang="ja-JP" altLang="en-US" dirty="0"/>
              <a:t>の</a:t>
            </a:r>
            <a:r>
              <a:rPr kumimoji="1" lang="en-US" altLang="ja-JP" dirty="0"/>
              <a:t>2</a:t>
            </a:r>
            <a:r>
              <a:rPr kumimoji="1" lang="ja-JP" altLang="en-US" dirty="0"/>
              <a:t>つの単語として判別します。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46</a:t>
            </a:fld>
            <a:endParaRPr kumimoji="1" lang="ja-JP" altLang="en-US"/>
          </a:p>
        </p:txBody>
      </p:sp>
    </p:spTree>
    <p:extLst>
      <p:ext uri="{BB962C8B-B14F-4D97-AF65-F5344CB8AC3E}">
        <p14:creationId xmlns:p14="http://schemas.microsoft.com/office/powerpoint/2010/main" val="4073185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整数を生成する正規文法は、例えばこのようになります。</a:t>
            </a:r>
            <a:endParaRPr kumimoji="1" lang="en-US" altLang="ja-JP" dirty="0"/>
          </a:p>
          <a:p>
            <a:r>
              <a:rPr kumimoji="1" lang="ja-JP" altLang="en-US" dirty="0"/>
              <a:t>オートマトンでは視覚的に分かりやすかったのですが、</a:t>
            </a:r>
            <a:endParaRPr kumimoji="1" lang="en-US" altLang="ja-JP" dirty="0"/>
          </a:p>
          <a:p>
            <a:r>
              <a:rPr kumimoji="1" lang="ja-JP" altLang="en-US" dirty="0"/>
              <a:t>文法で書くと少し分かり辛いですね。</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47</a:t>
            </a:fld>
            <a:endParaRPr kumimoji="1" lang="ja-JP" altLang="en-US"/>
          </a:p>
        </p:txBody>
      </p:sp>
    </p:spTree>
    <p:extLst>
      <p:ext uri="{BB962C8B-B14F-4D97-AF65-F5344CB8AC3E}">
        <p14:creationId xmlns:p14="http://schemas.microsoft.com/office/powerpoint/2010/main" val="36756279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文法の記述法としては、生成規則以外にも </a:t>
            </a:r>
            <a:endParaRPr kumimoji="1" lang="en-US" altLang="ja-JP" dirty="0"/>
          </a:p>
          <a:p>
            <a:r>
              <a:rPr kumimoji="1" lang="en-US" altLang="ja-JP" dirty="0"/>
              <a:t>BNF </a:t>
            </a:r>
            <a:r>
              <a:rPr kumimoji="1" lang="en-US" altLang="ja-JP" dirty="0" err="1"/>
              <a:t>Buckus</a:t>
            </a:r>
            <a:r>
              <a:rPr kumimoji="1" lang="en-US" altLang="ja-JP" dirty="0"/>
              <a:t> </a:t>
            </a:r>
            <a:r>
              <a:rPr kumimoji="1" lang="en-US" altLang="ja-JP" dirty="0" err="1"/>
              <a:t>Naur</a:t>
            </a:r>
            <a:r>
              <a:rPr kumimoji="1" lang="en-US" altLang="ja-JP" dirty="0"/>
              <a:t> form </a:t>
            </a:r>
            <a:r>
              <a:rPr kumimoji="1" lang="ja-JP" altLang="en-US" dirty="0"/>
              <a:t>と呼ばれるものも用いられます。</a:t>
            </a:r>
            <a:endParaRPr kumimoji="1" lang="en-US" altLang="ja-JP" dirty="0"/>
          </a:p>
          <a:p>
            <a:r>
              <a:rPr kumimoji="1" lang="ja-JP" altLang="en-US" dirty="0"/>
              <a:t>生成規則の矢印は、</a:t>
            </a:r>
            <a:r>
              <a:rPr kumimoji="1" lang="en-US" altLang="ja-JP" dirty="0"/>
              <a:t>BNF</a:t>
            </a:r>
            <a:r>
              <a:rPr kumimoji="1" lang="ja-JP" altLang="en-US" dirty="0"/>
              <a:t>記法では、</a:t>
            </a:r>
            <a:r>
              <a:rPr kumimoji="1" lang="en-US" altLang="ja-JP" dirty="0"/>
              <a:t>::= </a:t>
            </a:r>
            <a:r>
              <a:rPr kumimoji="1" lang="ja-JP" altLang="en-US" dirty="0"/>
              <a:t>と書かれます。</a:t>
            </a:r>
            <a:endParaRPr kumimoji="1" lang="en-US" altLang="ja-JP" dirty="0"/>
          </a:p>
          <a:p>
            <a:r>
              <a:rPr kumimoji="1" lang="ja-JP" altLang="en-US" dirty="0"/>
              <a:t>また、</a:t>
            </a:r>
            <a:r>
              <a:rPr kumimoji="1" lang="en-US" altLang="ja-JP" dirty="0"/>
              <a:t>BNF</a:t>
            </a:r>
            <a:r>
              <a:rPr kumimoji="1" lang="ja-JP" altLang="en-US" dirty="0"/>
              <a:t>記法では、ダブルクォートで囲んだものが終端記号、</a:t>
            </a:r>
            <a:endParaRPr kumimoji="1" lang="en-US" altLang="ja-JP" dirty="0"/>
          </a:p>
          <a:p>
            <a:r>
              <a:rPr kumimoji="1" lang="ja-JP" altLang="en-US" dirty="0"/>
              <a:t>＜と＞で囲んだものが非終端記号となります。</a:t>
            </a:r>
            <a:endParaRPr kumimoji="1" lang="en-US" altLang="ja-JP" dirty="0"/>
          </a:p>
          <a:p>
            <a:r>
              <a:rPr kumimoji="1" lang="ja-JP" altLang="en-US" dirty="0"/>
              <a:t>例えば、</a:t>
            </a:r>
            <a:r>
              <a:rPr kumimoji="1" lang="en-US" altLang="ja-JP" dirty="0"/>
              <a:t>E</a:t>
            </a:r>
            <a:r>
              <a:rPr kumimoji="1" lang="ja-JP" altLang="en-US" dirty="0"/>
              <a:t> から </a:t>
            </a:r>
            <a:r>
              <a:rPr kumimoji="1" lang="en-US" altLang="ja-JP" dirty="0"/>
              <a:t>T</a:t>
            </a:r>
            <a:r>
              <a:rPr kumimoji="1" lang="ja-JP" altLang="en-US" dirty="0"/>
              <a:t>、</a:t>
            </a:r>
            <a:r>
              <a:rPr kumimoji="1" lang="en-US" altLang="ja-JP" dirty="0"/>
              <a:t>T </a:t>
            </a:r>
            <a:r>
              <a:rPr kumimoji="1" lang="ja-JP" altLang="en-US" dirty="0"/>
              <a:t>から </a:t>
            </a:r>
            <a:r>
              <a:rPr kumimoji="1" lang="en-US" altLang="ja-JP" dirty="0"/>
              <a:t>0 </a:t>
            </a:r>
            <a:r>
              <a:rPr kumimoji="1" lang="ja-JP" altLang="en-US" dirty="0"/>
              <a:t>を生成する規則を</a:t>
            </a:r>
            <a:r>
              <a:rPr kumimoji="1" lang="en-US" altLang="ja-JP" dirty="0"/>
              <a:t>BNF</a:t>
            </a:r>
            <a:r>
              <a:rPr kumimoji="1" lang="ja-JP" altLang="en-US" dirty="0"/>
              <a:t>記法で書くと、</a:t>
            </a:r>
            <a:endParaRPr kumimoji="1" lang="en-US" altLang="ja-JP" dirty="0"/>
          </a:p>
          <a:p>
            <a:r>
              <a:rPr kumimoji="1" lang="en-US" altLang="ja-JP" dirty="0"/>
              <a:t>&lt;ex&gt; ::= &lt;term&gt;”+” &lt;term&gt;</a:t>
            </a:r>
          </a:p>
          <a:p>
            <a:r>
              <a:rPr kumimoji="1" lang="en-US" altLang="ja-JP" dirty="0"/>
              <a:t>&lt;term&gt; ::= “0” </a:t>
            </a:r>
            <a:r>
              <a:rPr kumimoji="1" lang="ja-JP" altLang="en-US" dirty="0"/>
              <a:t>と表されます。</a:t>
            </a:r>
            <a:endParaRPr kumimoji="1" lang="en-US" altLang="ja-JP" dirty="0"/>
          </a:p>
          <a:p>
            <a:r>
              <a:rPr kumimoji="1" lang="en-US" altLang="ja-JP" dirty="0"/>
              <a:t>“” </a:t>
            </a:r>
            <a:r>
              <a:rPr kumimoji="1" lang="ja-JP" altLang="en-US" dirty="0"/>
              <a:t>で囲んだものが終端記号、</a:t>
            </a:r>
            <a:r>
              <a:rPr kumimoji="1" lang="en-US" altLang="ja-JP" dirty="0"/>
              <a:t>&lt;&gt;</a:t>
            </a:r>
            <a:r>
              <a:rPr kumimoji="1" lang="ja-JP" altLang="en-US" dirty="0"/>
              <a:t>で囲んだものが非終端記号です。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48</a:t>
            </a:fld>
            <a:endParaRPr kumimoji="1" lang="ja-JP" altLang="en-US"/>
          </a:p>
        </p:txBody>
      </p:sp>
    </p:spTree>
    <p:extLst>
      <p:ext uri="{BB962C8B-B14F-4D97-AF65-F5344CB8AC3E}">
        <p14:creationId xmlns:p14="http://schemas.microsoft.com/office/powerpoint/2010/main" val="3723145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BNF</a:t>
            </a:r>
            <a:r>
              <a:rPr kumimoji="1" lang="ja-JP" altLang="en-US" dirty="0"/>
              <a:t>記法の例を挙げておきましょう。</a:t>
            </a:r>
            <a:endParaRPr kumimoji="1" lang="en-US" altLang="ja-JP" dirty="0"/>
          </a:p>
          <a:p>
            <a:r>
              <a:rPr kumimoji="1" lang="en-US" altLang="ja-JP" dirty="0"/>
              <a:t>BNF</a:t>
            </a:r>
            <a:r>
              <a:rPr kumimoji="1" lang="ja-JP" altLang="en-US" dirty="0"/>
              <a:t>記法では、縦棒は「または」を表します</a:t>
            </a:r>
            <a:endParaRPr kumimoji="1" lang="en-US" altLang="ja-JP" dirty="0"/>
          </a:p>
          <a:p>
            <a:r>
              <a:rPr kumimoji="1" lang="ja-JP" altLang="en-US" dirty="0"/>
              <a:t>例えば、整数は、</a:t>
            </a:r>
            <a:endParaRPr kumimoji="1" lang="en-US" altLang="ja-JP" dirty="0"/>
          </a:p>
          <a:p>
            <a:r>
              <a:rPr kumimoji="1" lang="en-US" altLang="ja-JP" dirty="0"/>
              <a:t>&lt;Integer&gt; </a:t>
            </a:r>
            <a:r>
              <a:rPr kumimoji="1" lang="ja-JP" altLang="en-US" dirty="0"/>
              <a:t>は </a:t>
            </a:r>
            <a:r>
              <a:rPr kumimoji="1" lang="en-US" altLang="ja-JP" dirty="0"/>
              <a:t>“0” </a:t>
            </a:r>
            <a:r>
              <a:rPr kumimoji="1" lang="ja-JP" altLang="en-US" dirty="0"/>
              <a:t>または </a:t>
            </a:r>
            <a:r>
              <a:rPr kumimoji="1" lang="en-US" altLang="ja-JP" dirty="0"/>
              <a:t>&lt;</a:t>
            </a:r>
            <a:r>
              <a:rPr kumimoji="1" lang="en-US" altLang="ja-JP" dirty="0" err="1"/>
              <a:t>Pdeclist</a:t>
            </a:r>
            <a:r>
              <a:rPr kumimoji="1" lang="en-US" altLang="ja-JP" dirty="0"/>
              <a:t>&gt; </a:t>
            </a:r>
            <a:r>
              <a:rPr kumimoji="1" lang="ja-JP" altLang="en-US" dirty="0"/>
              <a:t>または </a:t>
            </a:r>
            <a:r>
              <a:rPr kumimoji="1" lang="en-US" altLang="ja-JP" dirty="0"/>
              <a:t>“-” &lt;</a:t>
            </a:r>
            <a:r>
              <a:rPr kumimoji="1" lang="en-US" altLang="ja-JP" dirty="0" err="1"/>
              <a:t>Pdeclist</a:t>
            </a:r>
            <a:r>
              <a:rPr kumimoji="1" lang="en-US" altLang="ja-JP" dirty="0"/>
              <a:t>&gt; </a:t>
            </a:r>
            <a:r>
              <a:rPr kumimoji="1" lang="ja-JP" altLang="en-US" dirty="0"/>
              <a:t>です。</a:t>
            </a:r>
            <a:endParaRPr kumimoji="1" lang="en-US" altLang="ja-JP" dirty="0"/>
          </a:p>
          <a:p>
            <a:r>
              <a:rPr kumimoji="1" lang="en-US" altLang="ja-JP" dirty="0"/>
              <a:t>&lt;</a:t>
            </a:r>
            <a:r>
              <a:rPr kumimoji="1" lang="en-US" altLang="ja-JP" dirty="0" err="1"/>
              <a:t>Declist</a:t>
            </a:r>
            <a:r>
              <a:rPr kumimoji="1" lang="en-US" altLang="ja-JP" dirty="0"/>
              <a:t>&gt; </a:t>
            </a:r>
            <a:r>
              <a:rPr kumimoji="1" lang="ja-JP" altLang="en-US" dirty="0"/>
              <a:t>の右辺を見ると、</a:t>
            </a:r>
            <a:r>
              <a:rPr kumimoji="1" lang="en-US" altLang="ja-JP" dirty="0"/>
              <a:t>&lt;</a:t>
            </a:r>
            <a:r>
              <a:rPr kumimoji="1" lang="en-US" altLang="ja-JP" dirty="0" err="1"/>
              <a:t>Declist</a:t>
            </a:r>
            <a:r>
              <a:rPr kumimoji="1" lang="en-US" altLang="ja-JP" dirty="0"/>
              <a:t>&gt;</a:t>
            </a:r>
            <a:r>
              <a:rPr kumimoji="1" lang="ja-JP" altLang="en-US" dirty="0"/>
              <a:t>自身が再帰的に使われています。</a:t>
            </a:r>
            <a:endParaRPr kumimoji="1" lang="en-US" altLang="ja-JP" dirty="0"/>
          </a:p>
          <a:p>
            <a:r>
              <a:rPr kumimoji="1" lang="en-US" altLang="ja-JP" dirty="0"/>
              <a:t>BNF</a:t>
            </a:r>
            <a:r>
              <a:rPr kumimoji="1" lang="ja-JP" altLang="en-US" dirty="0"/>
              <a:t>記法では、繰り返しを定義するには、再帰が必要になります。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49</a:t>
            </a:fld>
            <a:endParaRPr kumimoji="1" lang="ja-JP" altLang="en-US"/>
          </a:p>
        </p:txBody>
      </p:sp>
    </p:spTree>
    <p:extLst>
      <p:ext uri="{BB962C8B-B14F-4D97-AF65-F5344CB8AC3E}">
        <p14:creationId xmlns:p14="http://schemas.microsoft.com/office/powerpoint/2010/main" val="68448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下の方にスクロールしていくと、各週の資料が置いてあります。</a:t>
            </a:r>
            <a:endParaRPr kumimoji="1" lang="en-US" altLang="ja-JP"/>
          </a:p>
          <a:p>
            <a:r>
              <a:rPr kumimoji="1" lang="ja-JP" altLang="en-US"/>
              <a:t>今回の資料は、ここにあります。今回ですと、第</a:t>
            </a:r>
            <a:r>
              <a:rPr kumimoji="1" lang="en-US" altLang="ja-JP"/>
              <a:t>2</a:t>
            </a:r>
            <a:r>
              <a:rPr kumimoji="1" lang="ja-JP" altLang="en-US"/>
              <a:t>回形式言語と形式文法です。</a:t>
            </a:r>
            <a:endParaRPr kumimoji="1" lang="en-US" altLang="ja-JP"/>
          </a:p>
          <a:p>
            <a:r>
              <a:rPr kumimoji="1" lang="ja-JP" altLang="en-US"/>
              <a:t>ここに今回の授業資料があります。</a:t>
            </a:r>
            <a:endParaRPr kumimoji="1" lang="en-US" altLang="ja-JP"/>
          </a:p>
          <a:p>
            <a:r>
              <a:rPr kumimoji="1" lang="ja-JP" altLang="en-US"/>
              <a:t>ここから必要な人はダウンロードしてください。</a:t>
            </a:r>
          </a:p>
          <a:p>
            <a:endParaRPr kumimoji="1" lang="ja-JP" altLang="en-US"/>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a:t>
            </a:fld>
            <a:endParaRPr kumimoji="1" lang="ja-JP" altLang="en-US"/>
          </a:p>
        </p:txBody>
      </p:sp>
    </p:spTree>
    <p:extLst>
      <p:ext uri="{BB962C8B-B14F-4D97-AF65-F5344CB8AC3E}">
        <p14:creationId xmlns:p14="http://schemas.microsoft.com/office/powerpoint/2010/main" val="29810560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BNF</a:t>
            </a:r>
            <a:r>
              <a:rPr kumimoji="1" lang="ja-JP" altLang="en-US" dirty="0"/>
              <a:t>記法を繰り返し等を表せるように拡張したのが</a:t>
            </a:r>
            <a:endParaRPr kumimoji="1" lang="en-US" altLang="ja-JP" dirty="0"/>
          </a:p>
          <a:p>
            <a:r>
              <a:rPr kumimoji="1" lang="en-US" altLang="ja-JP" dirty="0"/>
              <a:t>EBNF </a:t>
            </a:r>
            <a:r>
              <a:rPr kumimoji="1" lang="ja-JP" altLang="en-US" dirty="0"/>
              <a:t>記法 </a:t>
            </a:r>
            <a:r>
              <a:rPr kumimoji="1" lang="en-US" altLang="ja-JP"/>
              <a:t>a</a:t>
            </a:r>
            <a:r>
              <a:rPr kumimoji="1" lang="ja-JP" altLang="en-US"/>
              <a:t>です</a:t>
            </a:r>
            <a:r>
              <a:rPr kumimoji="1" lang="ja-JP" altLang="en-US" dirty="0"/>
              <a:t>。</a:t>
            </a:r>
            <a:endParaRPr kumimoji="1" lang="en-US" altLang="ja-JP" dirty="0"/>
          </a:p>
          <a:p>
            <a:r>
              <a:rPr kumimoji="1" lang="en-US" altLang="ja-JP" dirty="0"/>
              <a:t>EBNF </a:t>
            </a:r>
            <a:r>
              <a:rPr kumimoji="1" lang="ja-JP" altLang="en-US" dirty="0"/>
              <a:t>記法では、この表の記号を用いることができます。</a:t>
            </a:r>
            <a:endParaRPr kumimoji="1" lang="en-US" altLang="ja-JP" dirty="0"/>
          </a:p>
          <a:p>
            <a:r>
              <a:rPr kumimoji="1" lang="ja-JP" altLang="en-US" dirty="0"/>
              <a:t>コンマは、コンマの前後の記号が続いて現れるという意味です。</a:t>
            </a:r>
            <a:endParaRPr kumimoji="1" lang="en-US" altLang="ja-JP" dirty="0"/>
          </a:p>
          <a:p>
            <a:r>
              <a:rPr kumimoji="1" lang="en-US" altLang="ja-JP" dirty="0"/>
              <a:t>α,β </a:t>
            </a:r>
            <a:r>
              <a:rPr kumimoji="1" lang="ja-JP" altLang="en-US" dirty="0"/>
              <a:t>と書くと、</a:t>
            </a:r>
            <a:r>
              <a:rPr kumimoji="1" lang="en-US" altLang="ja-JP" dirty="0"/>
              <a:t>α</a:t>
            </a:r>
            <a:r>
              <a:rPr kumimoji="1" lang="ja-JP" altLang="en-US" dirty="0"/>
              <a:t>の後に</a:t>
            </a:r>
            <a:r>
              <a:rPr kumimoji="1" lang="en-US" altLang="ja-JP" dirty="0"/>
              <a:t>β</a:t>
            </a:r>
            <a:r>
              <a:rPr kumimoji="1" lang="ja-JP" altLang="en-US" dirty="0"/>
              <a:t>が来るという意味になります。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コンマは省略される場合もあります。</a:t>
            </a:r>
            <a:endParaRPr kumimoji="1" lang="en-US" altLang="ja-JP" dirty="0"/>
          </a:p>
          <a:p>
            <a:r>
              <a:rPr kumimoji="1" lang="ja-JP" altLang="en-US" dirty="0"/>
              <a:t>縦棒は「または」を表します。</a:t>
            </a:r>
            <a:endParaRPr kumimoji="1" lang="en-US" altLang="ja-JP" dirty="0"/>
          </a:p>
          <a:p>
            <a:r>
              <a:rPr kumimoji="1" lang="en-US" altLang="ja-JP" dirty="0"/>
              <a:t>α|β </a:t>
            </a:r>
            <a:r>
              <a:rPr kumimoji="1" lang="ja-JP" altLang="en-US" dirty="0"/>
              <a:t>と書くと、</a:t>
            </a:r>
            <a:r>
              <a:rPr kumimoji="1" lang="en-US" altLang="ja-JP" dirty="0"/>
              <a:t>α</a:t>
            </a:r>
            <a:r>
              <a:rPr kumimoji="1" lang="ja-JP" altLang="en-US" dirty="0"/>
              <a:t>または</a:t>
            </a:r>
            <a:r>
              <a:rPr kumimoji="1" lang="en-US" altLang="ja-JP" dirty="0"/>
              <a:t>β</a:t>
            </a:r>
            <a:r>
              <a:rPr kumimoji="1" lang="ja-JP" altLang="en-US" dirty="0"/>
              <a:t>という意味です。</a:t>
            </a:r>
            <a:endParaRPr kumimoji="1" lang="en-US" altLang="ja-JP" dirty="0"/>
          </a:p>
          <a:p>
            <a:r>
              <a:rPr kumimoji="1" lang="ja-JP" altLang="en-US" dirty="0"/>
              <a:t>大括弧は、括弧内は省略可能、括弧内は</a:t>
            </a:r>
            <a:r>
              <a:rPr kumimoji="1" lang="en-US" altLang="ja-JP" dirty="0"/>
              <a:t>0</a:t>
            </a:r>
            <a:r>
              <a:rPr kumimoji="1" lang="ja-JP" altLang="en-US" dirty="0"/>
              <a:t>回または</a:t>
            </a:r>
            <a:r>
              <a:rPr kumimoji="1" lang="en-US" altLang="ja-JP" dirty="0"/>
              <a:t>1</a:t>
            </a:r>
            <a:r>
              <a:rPr kumimoji="1" lang="ja-JP" altLang="en-US" dirty="0"/>
              <a:t>回現れるという意味です。</a:t>
            </a:r>
            <a:endParaRPr kumimoji="1" lang="en-US" altLang="ja-JP" dirty="0"/>
          </a:p>
          <a:p>
            <a:r>
              <a:rPr kumimoji="1" lang="en-US" altLang="ja-JP" dirty="0"/>
              <a:t>[α] </a:t>
            </a:r>
            <a:r>
              <a:rPr kumimoji="1" lang="ja-JP" altLang="en-US" dirty="0"/>
              <a:t>と書くと、</a:t>
            </a:r>
            <a:r>
              <a:rPr kumimoji="1" lang="en-US" altLang="ja-JP" dirty="0"/>
              <a:t>α</a:t>
            </a:r>
            <a:r>
              <a:rPr kumimoji="1" lang="ja-JP" altLang="en-US" dirty="0"/>
              <a:t>はあってもいいし無くてもいい、ということです。</a:t>
            </a:r>
            <a:endParaRPr kumimoji="1" lang="en-US" altLang="ja-JP" dirty="0"/>
          </a:p>
          <a:p>
            <a:r>
              <a:rPr kumimoji="1" lang="ja-JP" altLang="en-US" dirty="0"/>
              <a:t>中括弧は、省略可能な繰り返し、</a:t>
            </a:r>
            <a:r>
              <a:rPr kumimoji="1" lang="en-US" altLang="ja-JP" dirty="0"/>
              <a:t>0</a:t>
            </a:r>
            <a:r>
              <a:rPr kumimoji="1" lang="ja-JP" altLang="en-US" dirty="0"/>
              <a:t>回以上の繰り返しを表します。</a:t>
            </a:r>
            <a:endParaRPr kumimoji="1" lang="en-US" altLang="ja-JP" dirty="0"/>
          </a:p>
          <a:p>
            <a:r>
              <a:rPr kumimoji="1" lang="en-US" altLang="ja-JP" dirty="0"/>
              <a:t>{α}</a:t>
            </a:r>
            <a:r>
              <a:rPr kumimoji="1" lang="ja-JP" altLang="en-US" dirty="0"/>
              <a:t>を書くと、</a:t>
            </a:r>
            <a:r>
              <a:rPr kumimoji="1" lang="en-US" altLang="ja-JP" dirty="0"/>
              <a:t>α</a:t>
            </a:r>
            <a:r>
              <a:rPr kumimoji="1" lang="ja-JP" altLang="en-US" dirty="0"/>
              <a:t>が</a:t>
            </a:r>
            <a:r>
              <a:rPr kumimoji="1" lang="en-US" altLang="ja-JP" dirty="0"/>
              <a:t>0</a:t>
            </a:r>
            <a:r>
              <a:rPr kumimoji="1" lang="ja-JP" altLang="en-US" dirty="0"/>
              <a:t>回以上繰り返されるということです。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50</a:t>
            </a:fld>
            <a:endParaRPr kumimoji="1" lang="ja-JP" altLang="en-US"/>
          </a:p>
        </p:txBody>
      </p:sp>
    </p:spTree>
    <p:extLst>
      <p:ext uri="{BB962C8B-B14F-4D97-AF65-F5344CB8AC3E}">
        <p14:creationId xmlns:p14="http://schemas.microsoft.com/office/powerpoint/2010/main" val="1465279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EBNF</a:t>
            </a:r>
            <a:r>
              <a:rPr kumimoji="1" lang="ja-JP" altLang="en-US" dirty="0"/>
              <a:t>記法を用いて整数を定義すると例えばこうなります。</a:t>
            </a:r>
            <a:endParaRPr kumimoji="1" lang="en-US" altLang="ja-JP" dirty="0"/>
          </a:p>
          <a:p>
            <a:r>
              <a:rPr kumimoji="1" lang="ja-JP" altLang="en-US" dirty="0"/>
              <a:t>大括弧は、</a:t>
            </a:r>
            <a:r>
              <a:rPr kumimoji="1" lang="en-US" altLang="ja-JP" dirty="0"/>
              <a:t>0</a:t>
            </a:r>
            <a:r>
              <a:rPr kumimoji="1" lang="ja-JP" altLang="en-US" dirty="0"/>
              <a:t>回または</a:t>
            </a:r>
            <a:r>
              <a:rPr kumimoji="1" lang="en-US" altLang="ja-JP" dirty="0"/>
              <a:t>1</a:t>
            </a:r>
            <a:r>
              <a:rPr kumimoji="1" lang="ja-JP" altLang="en-US" dirty="0"/>
              <a:t>回ですので、マイナスはあってもいいし無くてもいい、ということになります。</a:t>
            </a:r>
            <a:endParaRPr kumimoji="1" lang="en-US" altLang="ja-JP" dirty="0"/>
          </a:p>
          <a:p>
            <a:r>
              <a:rPr kumimoji="1" lang="ja-JP" altLang="en-US" dirty="0"/>
              <a:t>中括弧は、</a:t>
            </a:r>
            <a:r>
              <a:rPr kumimoji="1" lang="en-US" altLang="ja-JP" dirty="0"/>
              <a:t>0</a:t>
            </a:r>
            <a:r>
              <a:rPr kumimoji="1" lang="ja-JP" altLang="en-US" dirty="0"/>
              <a:t>回以上の繰り返しですので、</a:t>
            </a:r>
            <a:r>
              <a:rPr kumimoji="1" lang="en-US" altLang="ja-JP" dirty="0"/>
              <a:t>&lt;Dec&gt;</a:t>
            </a:r>
            <a:r>
              <a:rPr kumimoji="1" lang="ja-JP" altLang="en-US" dirty="0"/>
              <a:t>の部分は</a:t>
            </a:r>
            <a:endParaRPr kumimoji="1" lang="en-US" altLang="ja-JP" dirty="0"/>
          </a:p>
          <a:p>
            <a:r>
              <a:rPr kumimoji="1" lang="ja-JP" altLang="en-US" dirty="0"/>
              <a:t>無くてもいいし、何回繰り返してもいいということです。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51</a:t>
            </a:fld>
            <a:endParaRPr kumimoji="1" lang="ja-JP" altLang="en-US"/>
          </a:p>
        </p:txBody>
      </p:sp>
    </p:spTree>
    <p:extLst>
      <p:ext uri="{BB962C8B-B14F-4D97-AF65-F5344CB8AC3E}">
        <p14:creationId xmlns:p14="http://schemas.microsoft.com/office/powerpoint/2010/main" val="1894010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整数を定義する</a:t>
            </a:r>
            <a:r>
              <a:rPr kumimoji="1" lang="en-US" altLang="ja-JP" dirty="0"/>
              <a:t>EBNF</a:t>
            </a:r>
            <a:r>
              <a:rPr kumimoji="1" lang="ja-JP" altLang="en-US" dirty="0"/>
              <a:t>記法をオートマトンで描くとこうなります。</a:t>
            </a:r>
            <a:endParaRPr kumimoji="1" lang="en-US" altLang="ja-JP" dirty="0"/>
          </a:p>
          <a:p>
            <a:r>
              <a:rPr kumimoji="1" lang="ja-JP" altLang="en-US" dirty="0"/>
              <a:t>またはを表す縦棒は、オートマトンでは出ていく矢印が分岐します。</a:t>
            </a:r>
            <a:endParaRPr kumimoji="1" lang="en-US" altLang="ja-JP" dirty="0"/>
          </a:p>
          <a:p>
            <a:r>
              <a:rPr kumimoji="1" lang="ja-JP" altLang="en-US" dirty="0"/>
              <a:t>大括弧は、オートマトンでは括弧内を通るものと通らないものの</a:t>
            </a:r>
            <a:r>
              <a:rPr kumimoji="1" lang="en-US" altLang="ja-JP" dirty="0"/>
              <a:t>2</a:t>
            </a:r>
            <a:r>
              <a:rPr kumimoji="1" lang="ja-JP" altLang="en-US" dirty="0"/>
              <a:t>つに分岐し、合流する、という形になります。</a:t>
            </a:r>
            <a:endParaRPr kumimoji="1" lang="en-US" altLang="ja-JP" dirty="0"/>
          </a:p>
          <a:p>
            <a:r>
              <a:rPr kumimoji="1" lang="ja-JP" altLang="en-US" dirty="0"/>
              <a:t>例えば大括弧マイナスの部分ですと、マイナスを通るものと通らないものに一旦分岐し、</a:t>
            </a:r>
            <a:endParaRPr kumimoji="1" lang="en-US" altLang="ja-JP" dirty="0"/>
          </a:p>
          <a:p>
            <a:r>
              <a:rPr kumimoji="1" lang="en-US" altLang="ja-JP" dirty="0"/>
              <a:t>1</a:t>
            </a:r>
            <a:r>
              <a:rPr kumimoji="1" lang="ja-JP" altLang="en-US" dirty="0"/>
              <a:t>から</a:t>
            </a:r>
            <a:r>
              <a:rPr kumimoji="1" lang="en-US" altLang="ja-JP" dirty="0"/>
              <a:t>9</a:t>
            </a:r>
            <a:r>
              <a:rPr kumimoji="1" lang="ja-JP" altLang="en-US" dirty="0"/>
              <a:t>を読む矢印で合流します。</a:t>
            </a:r>
            <a:endParaRPr kumimoji="1" lang="en-US" altLang="ja-JP" dirty="0"/>
          </a:p>
          <a:p>
            <a:r>
              <a:rPr kumimoji="1" lang="ja-JP" altLang="en-US" dirty="0"/>
              <a:t>中括弧は、ループで表されます。</a:t>
            </a:r>
            <a:endParaRPr kumimoji="1" lang="en-US" altLang="ja-JP" dirty="0"/>
          </a:p>
          <a:p>
            <a:r>
              <a:rPr kumimoji="1" lang="ja-JP" altLang="en-US" dirty="0"/>
              <a:t>ループの矢印は、通らなくてもかまいませんし、何回通ってもかまいません。</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52</a:t>
            </a:fld>
            <a:endParaRPr kumimoji="1" lang="ja-JP" altLang="en-US"/>
          </a:p>
        </p:txBody>
      </p:sp>
    </p:spTree>
    <p:extLst>
      <p:ext uri="{BB962C8B-B14F-4D97-AF65-F5344CB8AC3E}">
        <p14:creationId xmlns:p14="http://schemas.microsoft.com/office/powerpoint/2010/main" val="13861227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正規表現と</a:t>
            </a:r>
            <a:r>
              <a:rPr kumimoji="1" lang="en-US" altLang="ja-JP" dirty="0"/>
              <a:t>EBNF</a:t>
            </a:r>
            <a:r>
              <a:rPr kumimoji="1" lang="ja-JP" altLang="en-US" dirty="0"/>
              <a:t>記法の対応表がこちらです。</a:t>
            </a:r>
            <a:endParaRPr kumimoji="1" lang="en-US" altLang="ja-JP" dirty="0"/>
          </a:p>
          <a:p>
            <a:r>
              <a:rPr kumimoji="1" lang="ja-JP" altLang="en-US" dirty="0"/>
              <a:t>正規表現と</a:t>
            </a:r>
            <a:r>
              <a:rPr kumimoji="1" lang="en-US" altLang="ja-JP" dirty="0"/>
              <a:t>EBNF</a:t>
            </a:r>
            <a:r>
              <a:rPr kumimoji="1" lang="ja-JP" altLang="en-US" dirty="0"/>
              <a:t>記法とでは同じ意味でも表記が違いますので、注意してください。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53</a:t>
            </a:fld>
            <a:endParaRPr kumimoji="1" lang="ja-JP" altLang="en-US"/>
          </a:p>
        </p:txBody>
      </p:sp>
    </p:spTree>
    <p:extLst>
      <p:ext uri="{BB962C8B-B14F-4D97-AF65-F5344CB8AC3E}">
        <p14:creationId xmlns:p14="http://schemas.microsoft.com/office/powerpoint/2010/main" val="26774693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情報システムプロジェクト</a:t>
            </a:r>
            <a:r>
              <a:rPr kumimoji="1" lang="en-US" altLang="ja-JP" dirty="0"/>
              <a:t>1</a:t>
            </a:r>
            <a:r>
              <a:rPr kumimoji="1" lang="ja-JP" altLang="en-US" dirty="0"/>
              <a:t>では、字句解析はオートマトンを作成します。</a:t>
            </a:r>
            <a:endParaRPr kumimoji="1" lang="en-US" altLang="ja-JP" dirty="0"/>
          </a:p>
          <a:p>
            <a:r>
              <a:rPr kumimoji="1" lang="ja-JP" altLang="en-US" dirty="0"/>
              <a:t>たとえば、</a:t>
            </a:r>
            <a:r>
              <a:rPr kumimoji="1" lang="en-US" altLang="ja-JP" dirty="0"/>
              <a:t>(, +, ++, +=, </a:t>
            </a:r>
            <a:r>
              <a:rPr kumimoji="1" lang="ja-JP" altLang="en-US" dirty="0"/>
              <a:t>整数</a:t>
            </a:r>
            <a:r>
              <a:rPr kumimoji="1" lang="en-US" altLang="ja-JP" dirty="0"/>
              <a:t>, </a:t>
            </a:r>
            <a:r>
              <a:rPr kumimoji="1" lang="ja-JP" altLang="en-US" dirty="0"/>
              <a:t>変数名のいずれかを受理するオートマトンを考えます。</a:t>
            </a:r>
            <a:endParaRPr kumimoji="1" lang="en-US" altLang="ja-JP" dirty="0"/>
          </a:p>
          <a:p>
            <a:r>
              <a:rPr kumimoji="1" lang="ja-JP" altLang="en-US" dirty="0"/>
              <a:t>まずスペースや改行等の空白は読み飛ばします。</a:t>
            </a:r>
            <a:endParaRPr kumimoji="1" lang="en-US" altLang="ja-JP" dirty="0"/>
          </a:p>
          <a:p>
            <a:r>
              <a:rPr kumimoji="1" lang="en-US" altLang="ja-JP" dirty="0"/>
              <a:t>( </a:t>
            </a:r>
            <a:r>
              <a:rPr kumimoji="1" lang="ja-JP" altLang="en-US" dirty="0"/>
              <a:t>が来れば </a:t>
            </a:r>
            <a:r>
              <a:rPr kumimoji="1" lang="en-US" altLang="ja-JP" dirty="0"/>
              <a:t>LPAREN </a:t>
            </a:r>
            <a:r>
              <a:rPr kumimoji="1" lang="ja-JP" altLang="en-US" dirty="0"/>
              <a:t>という単語です。</a:t>
            </a:r>
            <a:endParaRPr kumimoji="1" lang="en-US" altLang="ja-JP" dirty="0"/>
          </a:p>
          <a:p>
            <a:r>
              <a:rPr kumimoji="1" lang="en-US" altLang="ja-JP" dirty="0"/>
              <a:t>+ </a:t>
            </a:r>
            <a:r>
              <a:rPr kumimoji="1" lang="ja-JP" altLang="en-US" dirty="0"/>
              <a:t>が来れば </a:t>
            </a:r>
            <a:r>
              <a:rPr kumimoji="1" lang="en-US" altLang="ja-JP" dirty="0"/>
              <a:t>ADD</a:t>
            </a:r>
            <a:r>
              <a:rPr kumimoji="1" lang="ja-JP" altLang="en-US" dirty="0"/>
              <a:t>、</a:t>
            </a:r>
            <a:endParaRPr kumimoji="1" lang="en-US" altLang="ja-JP" dirty="0"/>
          </a:p>
          <a:p>
            <a:r>
              <a:rPr kumimoji="1" lang="en-US" altLang="ja-JP" dirty="0"/>
              <a:t>+ </a:t>
            </a:r>
            <a:r>
              <a:rPr kumimoji="1" lang="ja-JP" altLang="en-US" dirty="0"/>
              <a:t>の後にまた </a:t>
            </a:r>
            <a:r>
              <a:rPr kumimoji="1" lang="en-US" altLang="ja-JP" dirty="0"/>
              <a:t>+ </a:t>
            </a:r>
            <a:r>
              <a:rPr kumimoji="1" lang="ja-JP" altLang="en-US" dirty="0"/>
              <a:t>が来れば </a:t>
            </a:r>
            <a:r>
              <a:rPr kumimoji="1" lang="en-US" altLang="ja-JP" dirty="0"/>
              <a:t>INC</a:t>
            </a:r>
            <a:r>
              <a:rPr kumimoji="1" lang="ja-JP" altLang="en-US" dirty="0"/>
              <a:t>、</a:t>
            </a:r>
            <a:r>
              <a:rPr kumimoji="1" lang="en-US" altLang="ja-JP" dirty="0"/>
              <a:t>+ </a:t>
            </a:r>
            <a:r>
              <a:rPr kumimoji="1" lang="ja-JP" altLang="en-US" dirty="0"/>
              <a:t>の後ｎ</a:t>
            </a:r>
            <a:r>
              <a:rPr kumimoji="1" lang="en-US" altLang="ja-JP" dirty="0"/>
              <a:t>= </a:t>
            </a:r>
            <a:r>
              <a:rPr kumimoji="1" lang="ja-JP" altLang="en-US" dirty="0"/>
              <a:t>が来れば </a:t>
            </a:r>
            <a:r>
              <a:rPr kumimoji="1" lang="en-US" altLang="ja-JP" dirty="0"/>
              <a:t>ASSGNADD </a:t>
            </a:r>
            <a:r>
              <a:rPr kumimoji="1" lang="ja-JP" altLang="en-US" dirty="0"/>
              <a:t>という単語です。</a:t>
            </a:r>
            <a:endParaRPr kumimoji="1" lang="en-US" altLang="ja-JP" dirty="0"/>
          </a:p>
          <a:p>
            <a:r>
              <a:rPr kumimoji="1" lang="ja-JP" altLang="en-US" dirty="0"/>
              <a:t>まず数字が来て、その後に数字が</a:t>
            </a:r>
            <a:r>
              <a:rPr kumimoji="1" lang="en-US" altLang="ja-JP" dirty="0"/>
              <a:t>0</a:t>
            </a:r>
            <a:r>
              <a:rPr kumimoji="1" lang="ja-JP" altLang="en-US" dirty="0"/>
              <a:t>個以上来れば整数です。</a:t>
            </a:r>
            <a:endParaRPr kumimoji="1" lang="en-US" altLang="ja-JP" dirty="0"/>
          </a:p>
          <a:p>
            <a:r>
              <a:rPr kumimoji="1" lang="ja-JP" altLang="en-US" dirty="0"/>
              <a:t>まず英字が来て、その後に英数字が</a:t>
            </a:r>
            <a:r>
              <a:rPr kumimoji="1" lang="en-US" altLang="ja-JP" dirty="0"/>
              <a:t>0</a:t>
            </a:r>
            <a:r>
              <a:rPr kumimoji="1" lang="ja-JP" altLang="en-US" dirty="0"/>
              <a:t>個以上来れば変数名です。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54</a:t>
            </a:fld>
            <a:endParaRPr kumimoji="1" lang="ja-JP" altLang="en-US"/>
          </a:p>
        </p:txBody>
      </p:sp>
    </p:spTree>
    <p:extLst>
      <p:ext uri="{BB962C8B-B14F-4D97-AF65-F5344CB8AC3E}">
        <p14:creationId xmlns:p14="http://schemas.microsoft.com/office/powerpoint/2010/main" val="21463715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導出の過程を木の形で視覚的に表したものを導出木 </a:t>
            </a:r>
            <a:r>
              <a:rPr kumimoji="1" lang="en-US" altLang="ja-JP" dirty="0"/>
              <a:t>derivation tree </a:t>
            </a:r>
            <a:r>
              <a:rPr kumimoji="1" lang="ja-JP" altLang="en-US" dirty="0"/>
              <a:t>と言います。</a:t>
            </a:r>
            <a:endParaRPr kumimoji="1" lang="en-US" altLang="ja-JP" dirty="0"/>
          </a:p>
          <a:p>
            <a:r>
              <a:rPr kumimoji="1" lang="ja-JP" altLang="en-US" dirty="0"/>
              <a:t>例えば、このような文法に対して、</a:t>
            </a:r>
            <a:endParaRPr kumimoji="1" lang="en-US" altLang="ja-JP" dirty="0"/>
          </a:p>
          <a:p>
            <a:r>
              <a:rPr kumimoji="1" lang="en-US" altLang="ja-JP" dirty="0"/>
              <a:t>S </a:t>
            </a:r>
            <a:r>
              <a:rPr kumimoji="1" lang="ja-JP" altLang="en-US" dirty="0"/>
              <a:t>から </a:t>
            </a:r>
            <a:r>
              <a:rPr kumimoji="1" lang="en-US" altLang="ja-JP" dirty="0"/>
              <a:t>E, E+E, 2+E, 2+E*E, 2+5*E, 2+5*7 </a:t>
            </a:r>
            <a:r>
              <a:rPr kumimoji="1" lang="ja-JP" altLang="en-US" dirty="0"/>
              <a:t>と導出した場合の</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導出木はこうなります。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導出木では、非終端記号を長方形で、終端記号を円で表します。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55</a:t>
            </a:fld>
            <a:endParaRPr kumimoji="1" lang="ja-JP" altLang="en-US"/>
          </a:p>
        </p:txBody>
      </p:sp>
    </p:spTree>
    <p:extLst>
      <p:ext uri="{BB962C8B-B14F-4D97-AF65-F5344CB8AC3E}">
        <p14:creationId xmlns:p14="http://schemas.microsoft.com/office/powerpoint/2010/main" val="21655726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構文解析で導出木を作るとき、上から、木の根の方から作る方法と、</a:t>
            </a:r>
            <a:endParaRPr kumimoji="1" lang="en-US" altLang="ja-JP" dirty="0"/>
          </a:p>
          <a:p>
            <a:r>
              <a:rPr kumimoji="1" lang="ja-JP" altLang="en-US" dirty="0"/>
              <a:t>下から、木の葉の方から作るやり方の</a:t>
            </a:r>
            <a:r>
              <a:rPr kumimoji="1" lang="en-US" altLang="ja-JP" dirty="0"/>
              <a:t>2</a:t>
            </a:r>
            <a:r>
              <a:rPr kumimoji="1" lang="ja-JP" altLang="en-US" dirty="0"/>
              <a:t>通りがあります。</a:t>
            </a:r>
            <a:endParaRPr kumimoji="1" lang="en-US" altLang="ja-JP" dirty="0"/>
          </a:p>
          <a:p>
            <a:r>
              <a:rPr kumimoji="1" lang="ja-JP" altLang="en-US" dirty="0"/>
              <a:t>根から葉に向かって、つまり開始記号から終端記号に向かって解析していくやり方を下降型解析と言います。</a:t>
            </a:r>
            <a:endParaRPr kumimoji="1" lang="en-US" altLang="ja-JP" dirty="0"/>
          </a:p>
          <a:p>
            <a:r>
              <a:rPr kumimoji="1" lang="ja-JP" altLang="en-US" dirty="0"/>
              <a:t>逆に、葉から根に向かって、つまり終端記号から開始記号に向かって解析していくやり方を上昇型解析と言います。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56</a:t>
            </a:fld>
            <a:endParaRPr kumimoji="1" lang="ja-JP" altLang="en-US"/>
          </a:p>
        </p:txBody>
      </p:sp>
    </p:spTree>
    <p:extLst>
      <p:ext uri="{BB962C8B-B14F-4D97-AF65-F5344CB8AC3E}">
        <p14:creationId xmlns:p14="http://schemas.microsoft.com/office/powerpoint/2010/main" val="39572648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導出木が同じれあれば、導出の順番が違っても最終的には同じ文字列が得られます。</a:t>
            </a:r>
            <a:endParaRPr kumimoji="1" lang="en-US" altLang="ja-JP" dirty="0"/>
          </a:p>
          <a:p>
            <a:r>
              <a:rPr kumimoji="1" lang="ja-JP" altLang="en-US" dirty="0"/>
              <a:t>例えば、このような導出木となる導出として、</a:t>
            </a:r>
            <a:endParaRPr kumimoji="1" lang="en-US" altLang="ja-JP" dirty="0"/>
          </a:p>
          <a:p>
            <a:r>
              <a:rPr kumimoji="1" lang="en-US" altLang="ja-JP" dirty="0"/>
              <a:t>S </a:t>
            </a:r>
            <a:r>
              <a:rPr kumimoji="1" lang="ja-JP" altLang="en-US" dirty="0"/>
              <a:t>から </a:t>
            </a:r>
            <a:r>
              <a:rPr kumimoji="1" lang="en-US" altLang="ja-JP" dirty="0"/>
              <a:t>E, E+E, 2+E, 2+E*E, 2+5*E </a:t>
            </a:r>
            <a:r>
              <a:rPr kumimoji="1" lang="ja-JP" altLang="en-US" dirty="0"/>
              <a:t>と辿って </a:t>
            </a:r>
            <a:r>
              <a:rPr kumimoji="1" lang="en-US" altLang="ja-JP" dirty="0"/>
              <a:t>2+5*7</a:t>
            </a:r>
            <a:r>
              <a:rPr kumimoji="1" lang="ja-JP" altLang="en-US" dirty="0"/>
              <a:t> が得られます。</a:t>
            </a:r>
            <a:endParaRPr kumimoji="1" lang="en-US" altLang="ja-JP" dirty="0"/>
          </a:p>
          <a:p>
            <a:r>
              <a:rPr kumimoji="1" lang="ja-JP" altLang="en-US" dirty="0"/>
              <a:t>また </a:t>
            </a:r>
            <a:r>
              <a:rPr kumimoji="1" lang="en-US" altLang="ja-JP" dirty="0"/>
              <a:t>S </a:t>
            </a:r>
            <a:r>
              <a:rPr kumimoji="1" lang="ja-JP" altLang="en-US" dirty="0"/>
              <a:t>から </a:t>
            </a:r>
            <a:r>
              <a:rPr kumimoji="1" lang="en-US" altLang="ja-JP" dirty="0"/>
              <a:t>E, E+E, E+E*E, E+E*7, E+5*7 </a:t>
            </a:r>
            <a:r>
              <a:rPr kumimoji="1" lang="ja-JP" altLang="en-US" dirty="0"/>
              <a:t>と辿っても </a:t>
            </a:r>
            <a:r>
              <a:rPr kumimoji="1" lang="en-US" altLang="ja-JP" dirty="0"/>
              <a:t>2+5*7 </a:t>
            </a:r>
            <a:r>
              <a:rPr kumimoji="1" lang="ja-JP" altLang="en-US" dirty="0"/>
              <a:t>が得られます。　</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57</a:t>
            </a:fld>
            <a:endParaRPr kumimoji="1" lang="ja-JP" altLang="en-US"/>
          </a:p>
        </p:txBody>
      </p:sp>
    </p:spTree>
    <p:extLst>
      <p:ext uri="{BB962C8B-B14F-4D97-AF65-F5344CB8AC3E}">
        <p14:creationId xmlns:p14="http://schemas.microsoft.com/office/powerpoint/2010/main" val="1983824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逆に、最終的に得られる文字列が同じでも、導出木が同じとは限りません。</a:t>
            </a:r>
            <a:endParaRPr kumimoji="1" lang="en-US" altLang="ja-JP" dirty="0"/>
          </a:p>
          <a:p>
            <a:r>
              <a:rPr kumimoji="1" lang="ja-JP" altLang="en-US" dirty="0"/>
              <a:t>例えば</a:t>
            </a:r>
            <a:endParaRPr kumimoji="1" lang="en-US" altLang="ja-JP" dirty="0"/>
          </a:p>
          <a:p>
            <a:r>
              <a:rPr kumimoji="1" lang="en-US" altLang="ja-JP" dirty="0"/>
              <a:t>S </a:t>
            </a:r>
            <a:r>
              <a:rPr kumimoji="1" lang="ja-JP" altLang="en-US" dirty="0"/>
              <a:t>から </a:t>
            </a:r>
            <a:r>
              <a:rPr kumimoji="1" lang="en-US" altLang="ja-JP" dirty="0"/>
              <a:t>E, E+E, E+E*E, 2+E*E, 2+5*E </a:t>
            </a:r>
            <a:r>
              <a:rPr kumimoji="1" lang="ja-JP" altLang="en-US" dirty="0"/>
              <a:t>と辿って </a:t>
            </a:r>
            <a:r>
              <a:rPr kumimoji="1" lang="en-US" altLang="ja-JP" dirty="0"/>
              <a:t>2+5*7 </a:t>
            </a:r>
            <a:r>
              <a:rPr kumimoji="1" lang="ja-JP" altLang="en-US" dirty="0"/>
              <a:t>を得た場合と、</a:t>
            </a:r>
            <a:endParaRPr kumimoji="1" lang="en-US" altLang="ja-JP" dirty="0"/>
          </a:p>
          <a:p>
            <a:r>
              <a:rPr kumimoji="1" lang="en-US" altLang="ja-JP" dirty="0"/>
              <a:t>S </a:t>
            </a:r>
            <a:r>
              <a:rPr kumimoji="1" lang="ja-JP" altLang="en-US" dirty="0"/>
              <a:t>から </a:t>
            </a:r>
            <a:r>
              <a:rPr kumimoji="1" lang="en-US" altLang="ja-JP" dirty="0"/>
              <a:t>E, E*E, E+E*E, 2+E*E, 2+5*E</a:t>
            </a:r>
            <a:r>
              <a:rPr kumimoji="1" lang="ja-JP" altLang="en-US" dirty="0"/>
              <a:t>　と辿って </a:t>
            </a:r>
            <a:r>
              <a:rPr kumimoji="1" lang="en-US" altLang="ja-JP" dirty="0"/>
              <a:t>2+5*7 </a:t>
            </a:r>
            <a:r>
              <a:rPr kumimoji="1" lang="ja-JP" altLang="en-US" dirty="0"/>
              <a:t>を得た場合を考えます。</a:t>
            </a:r>
            <a:endParaRPr kumimoji="1" lang="en-US" altLang="ja-JP" dirty="0"/>
          </a:p>
          <a:p>
            <a:r>
              <a:rPr kumimoji="1" lang="ja-JP" altLang="en-US" dirty="0"/>
              <a:t>この導出木を作ると、上側の導出からは左側の導出木が作られます。</a:t>
            </a:r>
            <a:endParaRPr kumimoji="1" lang="en-US" altLang="ja-JP" dirty="0"/>
          </a:p>
          <a:p>
            <a:r>
              <a:rPr kumimoji="1" lang="ja-JP" altLang="en-US" dirty="0"/>
              <a:t>また、下側の導出からは右側の導出木が作られます。</a:t>
            </a:r>
            <a:endParaRPr kumimoji="1" lang="en-US" altLang="ja-JP" dirty="0"/>
          </a:p>
          <a:p>
            <a:r>
              <a:rPr kumimoji="1" lang="ja-JP" altLang="en-US" dirty="0"/>
              <a:t>左側の導出木は、</a:t>
            </a:r>
            <a:r>
              <a:rPr kumimoji="1" lang="en-US" altLang="ja-JP" dirty="0"/>
              <a:t>2+(5*7) </a:t>
            </a:r>
            <a:r>
              <a:rPr kumimoji="1" lang="ja-JP" altLang="en-US" dirty="0"/>
              <a:t>に対応し、右側の導出木は </a:t>
            </a:r>
            <a:r>
              <a:rPr kumimoji="1" lang="en-US" altLang="ja-JP" dirty="0"/>
              <a:t>(2+5)*7 </a:t>
            </a:r>
            <a:r>
              <a:rPr kumimoji="1" lang="ja-JP" altLang="en-US" dirty="0"/>
              <a:t>に対応します。</a:t>
            </a:r>
            <a:endParaRPr kumimoji="1" lang="en-US" altLang="ja-JP" dirty="0"/>
          </a:p>
          <a:p>
            <a:r>
              <a:rPr kumimoji="1" lang="ja-JP" altLang="en-US" dirty="0"/>
              <a:t>このように、同じ文字列でも導出の順番により異なる導出木ができる文法を、曖昧な文法と言います。</a:t>
            </a:r>
            <a:r>
              <a:rPr kumimoji="1" lang="en-US" altLang="ja-JP" dirty="0"/>
              <a:t> </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58</a:t>
            </a:fld>
            <a:endParaRPr kumimoji="1" lang="ja-JP" altLang="en-US"/>
          </a:p>
        </p:txBody>
      </p:sp>
    </p:spTree>
    <p:extLst>
      <p:ext uri="{BB962C8B-B14F-4D97-AF65-F5344CB8AC3E}">
        <p14:creationId xmlns:p14="http://schemas.microsoft.com/office/powerpoint/2010/main" val="15228321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曖昧な文法としては、</a:t>
            </a:r>
            <a:r>
              <a:rPr kumimoji="1" lang="en-US" altLang="ja-JP" dirty="0"/>
              <a:t>if </a:t>
            </a:r>
            <a:r>
              <a:rPr kumimoji="1" lang="ja-JP" altLang="en-US" dirty="0"/>
              <a:t>文があります。</a:t>
            </a:r>
            <a:endParaRPr kumimoji="1" lang="en-US" altLang="ja-JP" dirty="0"/>
          </a:p>
          <a:p>
            <a:r>
              <a:rPr kumimoji="1" lang="en-US" altLang="ja-JP" dirty="0"/>
              <a:t>if </a:t>
            </a:r>
            <a:r>
              <a:rPr kumimoji="1" lang="ja-JP" altLang="en-US" dirty="0"/>
              <a:t>文がこのように</a:t>
            </a:r>
            <a:r>
              <a:rPr kumimoji="1" lang="en-US" altLang="ja-JP" dirty="0"/>
              <a:t>2</a:t>
            </a:r>
            <a:r>
              <a:rPr kumimoji="1" lang="ja-JP" altLang="en-US" dirty="0"/>
              <a:t>重なってる場合を考えます。</a:t>
            </a:r>
            <a:endParaRPr kumimoji="1" lang="en-US" altLang="ja-JP" dirty="0"/>
          </a:p>
          <a:p>
            <a:r>
              <a:rPr kumimoji="1" lang="ja-JP" altLang="en-US" dirty="0"/>
              <a:t>この</a:t>
            </a:r>
            <a:r>
              <a:rPr kumimoji="1" lang="en-US" altLang="ja-JP" dirty="0"/>
              <a:t>if</a:t>
            </a:r>
            <a:r>
              <a:rPr kumimoji="1" lang="ja-JP" altLang="en-US" dirty="0"/>
              <a:t>文から得られる導出木としてこのような木が考えられます。</a:t>
            </a:r>
            <a:endParaRPr kumimoji="1" lang="en-US" altLang="ja-JP" dirty="0"/>
          </a:p>
          <a:p>
            <a:r>
              <a:rPr kumimoji="1" lang="ja-JP" altLang="en-US" dirty="0"/>
              <a:t>この木の場合、</a:t>
            </a:r>
            <a:r>
              <a:rPr kumimoji="1" lang="en-US" altLang="ja-JP" dirty="0"/>
              <a:t>else </a:t>
            </a:r>
            <a:r>
              <a:rPr kumimoji="1" lang="ja-JP" altLang="en-US" dirty="0"/>
              <a:t>節は内側の </a:t>
            </a:r>
            <a:r>
              <a:rPr kumimoji="1" lang="en-US" altLang="ja-JP" dirty="0"/>
              <a:t>if </a:t>
            </a:r>
            <a:r>
              <a:rPr kumimoji="1" lang="ja-JP" altLang="en-US" dirty="0"/>
              <a:t>に対応しています。</a:t>
            </a:r>
            <a:endParaRPr kumimoji="1" lang="en-US" altLang="ja-JP" dirty="0"/>
          </a:p>
          <a:p>
            <a:r>
              <a:rPr kumimoji="1" lang="ja-JP" altLang="en-US" dirty="0"/>
              <a:t>一方、このような木も作れます。</a:t>
            </a:r>
            <a:endParaRPr kumimoji="1" lang="en-US" altLang="ja-JP" dirty="0"/>
          </a:p>
          <a:p>
            <a:r>
              <a:rPr kumimoji="1" lang="ja-JP" altLang="en-US" dirty="0"/>
              <a:t>この木の場合、</a:t>
            </a:r>
            <a:r>
              <a:rPr kumimoji="1" lang="en-US" altLang="ja-JP" dirty="0"/>
              <a:t>else </a:t>
            </a:r>
            <a:r>
              <a:rPr kumimoji="1" lang="ja-JP" altLang="en-US" dirty="0"/>
              <a:t>節は外側の </a:t>
            </a:r>
            <a:r>
              <a:rPr kumimoji="1" lang="en-US" altLang="ja-JP" dirty="0"/>
              <a:t>if </a:t>
            </a:r>
            <a:r>
              <a:rPr kumimoji="1" lang="ja-JP" altLang="en-US" dirty="0"/>
              <a:t>に対応しています。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59</a:t>
            </a:fld>
            <a:endParaRPr kumimoji="1" lang="ja-JP" altLang="en-US"/>
          </a:p>
        </p:txBody>
      </p:sp>
    </p:spTree>
    <p:extLst>
      <p:ext uri="{BB962C8B-B14F-4D97-AF65-F5344CB8AC3E}">
        <p14:creationId xmlns:p14="http://schemas.microsoft.com/office/powerpoint/2010/main" val="166833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前回も説明しましたが、コンパイラの構造は以下の通りです。</a:t>
            </a:r>
            <a:endParaRPr kumimoji="1" lang="en-US" altLang="ja-JP" dirty="0"/>
          </a:p>
          <a:p>
            <a:r>
              <a:rPr kumimoji="1" lang="ja-JP" altLang="en-US" dirty="0"/>
              <a:t>字句解析系、構文解析系、制約検査系、中間コード生成系、最適化系、目的コード生成系です。</a:t>
            </a:r>
            <a:endParaRPr kumimoji="1" lang="en-US" altLang="ja-JP" dirty="0"/>
          </a:p>
          <a:p>
            <a:r>
              <a:rPr kumimoji="1" lang="ja-JP" altLang="en-US" dirty="0"/>
              <a:t>今回から、これらの詳しい構造、作り方を順番に説明していきます。</a:t>
            </a:r>
            <a:endParaRPr kumimoji="1" lang="en-US" altLang="ja-JP" dirty="0"/>
          </a:p>
          <a:p>
            <a:r>
              <a:rPr kumimoji="1" lang="ja-JP" altLang="en-US" dirty="0"/>
              <a:t>まず最初は字句解析系です。</a:t>
            </a:r>
            <a:endParaRPr kumimoji="1" lang="en-US" altLang="ja-JP" dirty="0"/>
          </a:p>
          <a:p>
            <a:r>
              <a:rPr kumimoji="1" lang="ja-JP" altLang="en-US" dirty="0"/>
              <a:t>これには有限オートマトンが使われます、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6</a:t>
            </a:fld>
            <a:endParaRPr kumimoji="1" lang="ja-JP" altLang="en-US"/>
          </a:p>
        </p:txBody>
      </p:sp>
    </p:spTree>
    <p:extLst>
      <p:ext uri="{BB962C8B-B14F-4D97-AF65-F5344CB8AC3E}">
        <p14:creationId xmlns:p14="http://schemas.microsoft.com/office/powerpoint/2010/main" val="22055610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曖昧な文法 </a:t>
            </a:r>
            <a:r>
              <a:rPr kumimoji="1" lang="en-US" altLang="ja-JP" dirty="0"/>
              <a:t>ambiguous </a:t>
            </a:r>
            <a:r>
              <a:rPr kumimoji="1" lang="ja-JP" altLang="en-US" dirty="0"/>
              <a:t>とは、同一の文字列に対して異なる導出木が出る文法です。</a:t>
            </a:r>
            <a:endParaRPr kumimoji="1" lang="en-US" altLang="ja-JP" dirty="0"/>
          </a:p>
          <a:p>
            <a:r>
              <a:rPr kumimoji="1" lang="ja-JP" altLang="en-US" dirty="0"/>
              <a:t>この例の場合ですと、最終的に </a:t>
            </a:r>
            <a:r>
              <a:rPr kumimoji="1" lang="en-US" altLang="ja-JP" dirty="0"/>
              <a:t>2+5*7 </a:t>
            </a:r>
            <a:r>
              <a:rPr kumimoji="1" lang="ja-JP" altLang="en-US" dirty="0"/>
              <a:t>が出ますが、</a:t>
            </a:r>
            <a:endParaRPr kumimoji="1" lang="en-US" altLang="ja-JP" dirty="0"/>
          </a:p>
          <a:p>
            <a:r>
              <a:rPr kumimoji="1" lang="en-US" altLang="ja-JP" dirty="0"/>
              <a:t>5*7 </a:t>
            </a:r>
            <a:r>
              <a:rPr kumimoji="1" lang="ja-JP" altLang="en-US" dirty="0"/>
              <a:t>を先にするのか </a:t>
            </a:r>
            <a:r>
              <a:rPr kumimoji="1" lang="en-US" altLang="ja-JP" dirty="0"/>
              <a:t>2+5 </a:t>
            </a:r>
            <a:r>
              <a:rPr kumimoji="1" lang="ja-JP" altLang="en-US" dirty="0"/>
              <a:t>を先にするのか区別できません。</a:t>
            </a:r>
            <a:endParaRPr kumimoji="1" lang="en-US" altLang="ja-JP" dirty="0"/>
          </a:p>
          <a:p>
            <a:r>
              <a:rPr kumimoji="1" lang="ja-JP" altLang="en-US" dirty="0"/>
              <a:t>どちらかわからないようでは解析できませんので、曖昧性の除去が必要です。 </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60</a:t>
            </a:fld>
            <a:endParaRPr kumimoji="1" lang="ja-JP" altLang="en-US"/>
          </a:p>
        </p:txBody>
      </p:sp>
    </p:spTree>
    <p:extLst>
      <p:ext uri="{BB962C8B-B14F-4D97-AF65-F5344CB8AC3E}">
        <p14:creationId xmlns:p14="http://schemas.microsoft.com/office/powerpoint/2010/main" val="23785758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曖昧性を除去するための方法として、</a:t>
            </a:r>
            <a:endParaRPr kumimoji="1" lang="en-US" altLang="ja-JP" dirty="0"/>
          </a:p>
          <a:p>
            <a:r>
              <a:rPr kumimoji="1" lang="ja-JP" altLang="en-US" dirty="0"/>
              <a:t>まず一つは、曖昧性が無いように文法を書き換える、という方法があります。</a:t>
            </a:r>
            <a:endParaRPr kumimoji="1" lang="en-US" altLang="ja-JP" dirty="0"/>
          </a:p>
          <a:p>
            <a:r>
              <a:rPr kumimoji="1" lang="ja-JP" altLang="en-US" dirty="0"/>
              <a:t>もう一つは、文法とは別に新たなる制約を加える、という方法もあります。</a:t>
            </a:r>
            <a:endParaRPr kumimoji="1" lang="en-US" altLang="ja-JP" dirty="0"/>
          </a:p>
          <a:p>
            <a:r>
              <a:rPr kumimoji="1" lang="ja-JP" altLang="en-US" dirty="0"/>
              <a:t>これは演算子の優先順位や、結合性等を制約として加えるという方法です。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61</a:t>
            </a:fld>
            <a:endParaRPr kumimoji="1" lang="ja-JP" altLang="en-US"/>
          </a:p>
        </p:txBody>
      </p:sp>
    </p:spTree>
    <p:extLst>
      <p:ext uri="{BB962C8B-B14F-4D97-AF65-F5344CB8AC3E}">
        <p14:creationId xmlns:p14="http://schemas.microsoft.com/office/powerpoint/2010/main" val="4813986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曖昧性が無いように文法を書き換える場合、</a:t>
            </a:r>
            <a:endParaRPr kumimoji="1" lang="en-US" altLang="ja-JP" dirty="0"/>
          </a:p>
          <a:p>
            <a:r>
              <a:rPr kumimoji="1" lang="ja-JP" altLang="en-US" dirty="0"/>
              <a:t>例えばこのような文法は、</a:t>
            </a:r>
            <a:endParaRPr kumimoji="1" lang="en-US" altLang="ja-JP" dirty="0"/>
          </a:p>
          <a:p>
            <a:r>
              <a:rPr kumimoji="1" lang="ja-JP" altLang="en-US" dirty="0"/>
              <a:t>このように描き替えることで曖昧性が無くなります。</a:t>
            </a:r>
            <a:endParaRPr kumimoji="1" lang="en-US" altLang="ja-JP" dirty="0"/>
          </a:p>
          <a:p>
            <a:r>
              <a:rPr kumimoji="1" lang="ja-JP" altLang="en-US" dirty="0"/>
              <a:t>曖昧性を無くすために新たな非終端記号 </a:t>
            </a:r>
            <a:r>
              <a:rPr kumimoji="1" lang="en-US" altLang="ja-JP" dirty="0"/>
              <a:t>T </a:t>
            </a:r>
            <a:r>
              <a:rPr kumimoji="1" lang="ja-JP" altLang="en-US" dirty="0"/>
              <a:t>と </a:t>
            </a:r>
            <a:r>
              <a:rPr kumimoji="1" lang="en-US" altLang="ja-JP" dirty="0"/>
              <a:t>F </a:t>
            </a:r>
            <a:r>
              <a:rPr kumimoji="1" lang="ja-JP" altLang="en-US" dirty="0"/>
              <a:t>を加えました。</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62</a:t>
            </a:fld>
            <a:endParaRPr kumimoji="1" lang="ja-JP" altLang="en-US"/>
          </a:p>
        </p:txBody>
      </p:sp>
    </p:spTree>
    <p:extLst>
      <p:ext uri="{BB962C8B-B14F-4D97-AF65-F5344CB8AC3E}">
        <p14:creationId xmlns:p14="http://schemas.microsoft.com/office/powerpoint/2010/main" val="12647968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曖昧性が無くなるように新たな制約を加える場合、</a:t>
            </a:r>
            <a:endParaRPr kumimoji="1" lang="en-US" altLang="ja-JP" dirty="0"/>
          </a:p>
          <a:p>
            <a:r>
              <a:rPr kumimoji="1" lang="ja-JP" altLang="en-US" dirty="0"/>
              <a:t>例えば、掛け算は足し算より先に計算する、</a:t>
            </a:r>
            <a:endParaRPr kumimoji="1" lang="en-US" altLang="ja-JP" dirty="0"/>
          </a:p>
          <a:p>
            <a:r>
              <a:rPr kumimoji="1" lang="ja-JP" altLang="en-US" dirty="0"/>
              <a:t>掛け算同士、足し算同士なら左から先に計算する、という制約が考えられんす。</a:t>
            </a:r>
            <a:endParaRPr kumimoji="1" lang="en-US" altLang="ja-JP" dirty="0"/>
          </a:p>
          <a:p>
            <a:r>
              <a:rPr kumimoji="1" lang="en-US" altLang="ja-JP" dirty="0"/>
              <a:t>2+5*7 </a:t>
            </a:r>
            <a:r>
              <a:rPr kumimoji="1" lang="ja-JP" altLang="en-US" dirty="0"/>
              <a:t>であれば、掛け算は足し算より先にしますので、このような導出木になります。</a:t>
            </a:r>
            <a:endParaRPr kumimoji="1" lang="en-US" altLang="ja-JP" dirty="0"/>
          </a:p>
          <a:p>
            <a:r>
              <a:rPr kumimoji="1" lang="en-US" altLang="ja-JP" dirty="0"/>
              <a:t>2*5*7</a:t>
            </a:r>
            <a:r>
              <a:rPr kumimoji="1" lang="ja-JP" altLang="en-US" dirty="0"/>
              <a:t> であれば、掛け算同士は左側の掛け算を先にするので、このような導出木になります。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63</a:t>
            </a:fld>
            <a:endParaRPr kumimoji="1" lang="ja-JP" altLang="en-US"/>
          </a:p>
        </p:txBody>
      </p:sp>
    </p:spTree>
    <p:extLst>
      <p:ext uri="{BB962C8B-B14F-4D97-AF65-F5344CB8AC3E}">
        <p14:creationId xmlns:p14="http://schemas.microsoft.com/office/powerpoint/2010/main" val="10610376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導出する際に、最も左にある非終端記号から置き換える最左導出のみに制限すると、</a:t>
            </a:r>
            <a:endParaRPr kumimoji="1" lang="en-US" altLang="ja-JP" dirty="0"/>
          </a:p>
          <a:p>
            <a:r>
              <a:rPr kumimoji="1" lang="ja-JP" altLang="en-US" dirty="0"/>
              <a:t>得られる導出木は一意に定まります。</a:t>
            </a:r>
            <a:endParaRPr kumimoji="1" lang="en-US" altLang="ja-JP" dirty="0"/>
          </a:p>
          <a:p>
            <a:r>
              <a:rPr kumimoji="1" lang="ja-JP" altLang="en-US" dirty="0"/>
              <a:t>言い換えると、一つの導出木は、一つの最左導出に対応します。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64</a:t>
            </a:fld>
            <a:endParaRPr kumimoji="1" lang="ja-JP" altLang="en-US"/>
          </a:p>
        </p:txBody>
      </p:sp>
    </p:spTree>
    <p:extLst>
      <p:ext uri="{BB962C8B-B14F-4D97-AF65-F5344CB8AC3E}">
        <p14:creationId xmlns:p14="http://schemas.microsoft.com/office/powerpoint/2010/main" val="36115151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構文解析の流れを表した図を構文図と言います。</a:t>
            </a:r>
            <a:endParaRPr kumimoji="1" lang="en-US" altLang="ja-JP" dirty="0"/>
          </a:p>
          <a:p>
            <a:r>
              <a:rPr kumimoji="1" lang="ja-JP" altLang="en-US" dirty="0"/>
              <a:t>構文図では、非終端記号を長方形、終端記号を円で表し、解析の流れを矢印で表します。</a:t>
            </a:r>
            <a:endParaRPr kumimoji="1" lang="en-US" altLang="ja-JP" dirty="0"/>
          </a:p>
          <a:p>
            <a:r>
              <a:rPr kumimoji="1" lang="ja-JP" altLang="en-US" dirty="0"/>
              <a:t>例えば、このような </a:t>
            </a:r>
            <a:r>
              <a:rPr kumimoji="1" lang="en-US" altLang="ja-JP" dirty="0"/>
              <a:t>exp :== &lt;term&gt; “+” &lt;term&gt; </a:t>
            </a:r>
            <a:r>
              <a:rPr kumimoji="1" lang="ja-JP" altLang="en-US" dirty="0"/>
              <a:t>を構文図にするとこうなります。</a:t>
            </a:r>
            <a:endParaRPr kumimoji="1" lang="en-US" altLang="ja-JP" dirty="0"/>
          </a:p>
          <a:p>
            <a:r>
              <a:rPr kumimoji="1" lang="ja-JP" altLang="en-US" dirty="0"/>
              <a:t>また、</a:t>
            </a:r>
            <a:r>
              <a:rPr kumimoji="1" lang="en-US" altLang="ja-JP" dirty="0"/>
              <a:t>&lt;</a:t>
            </a:r>
            <a:r>
              <a:rPr kumimoji="1" lang="en-US" altLang="ja-JP" dirty="0" err="1"/>
              <a:t>ter</a:t>
            </a:r>
            <a:r>
              <a:rPr kumimoji="1" lang="en-US" altLang="ja-JP" dirty="0"/>
              <a:t>&gt; ::= &lt;factor&gt; “*” &lt;factor&gt; </a:t>
            </a:r>
            <a:r>
              <a:rPr kumimoji="1" lang="ja-JP" altLang="en-US" dirty="0"/>
              <a:t>を構文図にするとこうなります。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65</a:t>
            </a:fld>
            <a:endParaRPr kumimoji="1" lang="ja-JP" altLang="en-US"/>
          </a:p>
        </p:txBody>
      </p:sp>
    </p:spTree>
    <p:extLst>
      <p:ext uri="{BB962C8B-B14F-4D97-AF65-F5344CB8AC3E}">
        <p14:creationId xmlns:p14="http://schemas.microsoft.com/office/powerpoint/2010/main" val="33646240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構文図では、または、を表す縦棒は、矢印が分岐します。</a:t>
            </a:r>
            <a:endParaRPr kumimoji="1" lang="en-US" altLang="ja-JP" dirty="0"/>
          </a:p>
          <a:p>
            <a:r>
              <a:rPr kumimoji="1" lang="ja-JP" altLang="en-US" dirty="0"/>
              <a:t>例えば、</a:t>
            </a:r>
            <a:r>
              <a:rPr kumimoji="1" lang="en-US" altLang="ja-JP" dirty="0"/>
              <a:t>&lt;exp&gt; ::= &lt;term&gt; | &lt;term&gt; “+” &lt;term&gt; </a:t>
            </a:r>
            <a:r>
              <a:rPr kumimoji="1" lang="ja-JP" altLang="en-US" dirty="0"/>
              <a:t>は、</a:t>
            </a:r>
            <a:endParaRPr kumimoji="1" lang="en-US" altLang="ja-JP" dirty="0"/>
          </a:p>
          <a:p>
            <a:r>
              <a:rPr kumimoji="1" lang="ja-JP" altLang="en-US" dirty="0"/>
              <a:t>矢印が上下に分岐し、</a:t>
            </a:r>
            <a:r>
              <a:rPr kumimoji="1" lang="en-US" altLang="ja-JP" dirty="0"/>
              <a:t>&lt;</a:t>
            </a:r>
            <a:r>
              <a:rPr kumimoji="1" lang="en-US" altLang="ja-JP" dirty="0" err="1"/>
              <a:t>tem</a:t>
            </a:r>
            <a:r>
              <a:rPr kumimoji="1" lang="en-US" altLang="ja-JP" dirty="0"/>
              <a:t>&gt; </a:t>
            </a:r>
            <a:r>
              <a:rPr kumimoji="1" lang="ja-JP" altLang="en-US" dirty="0"/>
              <a:t>と辿る流れと </a:t>
            </a:r>
            <a:r>
              <a:rPr kumimoji="1" lang="en-US" altLang="ja-JP" dirty="0"/>
              <a:t>&lt;term&gt; “+”  &lt;tern&gt; </a:t>
            </a:r>
            <a:r>
              <a:rPr kumimoji="1" lang="ja-JP" altLang="en-US" dirty="0"/>
              <a:t>を辿る流れを通った後合流します。</a:t>
            </a:r>
            <a:endParaRPr kumimoji="1" lang="en-US" altLang="ja-JP" dirty="0"/>
          </a:p>
          <a:p>
            <a:r>
              <a:rPr kumimoji="1" lang="ja-JP" altLang="en-US" dirty="0"/>
              <a:t>また、</a:t>
            </a:r>
            <a:r>
              <a:rPr kumimoji="1" lang="en-US" altLang="ja-JP" dirty="0"/>
              <a:t>”0” | “1” | … | “9” </a:t>
            </a:r>
            <a:r>
              <a:rPr kumimoji="1" lang="ja-JP" altLang="en-US" dirty="0"/>
              <a:t>であれば、矢印が</a:t>
            </a:r>
            <a:r>
              <a:rPr kumimoji="1" lang="en-US" altLang="ja-JP" dirty="0"/>
              <a:t>10</a:t>
            </a:r>
            <a:r>
              <a:rPr kumimoji="1" lang="ja-JP" altLang="en-US" dirty="0"/>
              <a:t>通りに分岐します。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66</a:t>
            </a:fld>
            <a:endParaRPr kumimoji="1" lang="ja-JP" altLang="en-US"/>
          </a:p>
        </p:txBody>
      </p:sp>
    </p:spTree>
    <p:extLst>
      <p:ext uri="{BB962C8B-B14F-4D97-AF65-F5344CB8AC3E}">
        <p14:creationId xmlns:p14="http://schemas.microsoft.com/office/powerpoint/2010/main" val="38332869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0</a:t>
            </a:r>
            <a:r>
              <a:rPr kumimoji="1" lang="ja-JP" altLang="en-US" dirty="0"/>
              <a:t>回以上の繰り返しを表す中括弧がある場合は、矢印をループさせます。</a:t>
            </a:r>
            <a:endParaRPr kumimoji="1" lang="en-US" altLang="ja-JP" dirty="0"/>
          </a:p>
          <a:p>
            <a:r>
              <a:rPr kumimoji="1" lang="ja-JP" altLang="en-US" dirty="0"/>
              <a:t>このとき、 </a:t>
            </a:r>
            <a:r>
              <a:rPr kumimoji="1" lang="en-US" altLang="ja-JP" dirty="0"/>
              <a:t>{ </a:t>
            </a:r>
            <a:r>
              <a:rPr kumimoji="1" lang="ja-JP" altLang="en-US" dirty="0"/>
              <a:t>と </a:t>
            </a:r>
            <a:r>
              <a:rPr kumimoji="1" lang="en-US" altLang="ja-JP" dirty="0"/>
              <a:t>“{“ </a:t>
            </a:r>
            <a:r>
              <a:rPr kumimoji="1" lang="ja-JP" altLang="en-US" dirty="0"/>
              <a:t>の違いに注意してください。</a:t>
            </a:r>
            <a:endParaRPr kumimoji="1" lang="en-US" altLang="ja-JP" dirty="0"/>
          </a:p>
          <a:p>
            <a:r>
              <a:rPr kumimoji="1" lang="en-US" altLang="ja-JP" dirty="0"/>
              <a:t>“{“ </a:t>
            </a:r>
            <a:r>
              <a:rPr kumimoji="1" lang="ja-JP" altLang="en-US" dirty="0"/>
              <a:t>は終端記号です。</a:t>
            </a:r>
            <a:endParaRPr kumimoji="1" lang="en-US" altLang="ja-JP" dirty="0"/>
          </a:p>
          <a:p>
            <a:r>
              <a:rPr kumimoji="1" lang="en-US" altLang="ja-JP" dirty="0"/>
              <a:t>&lt;term&gt; { “+” &lt;term&gt; } </a:t>
            </a:r>
            <a:r>
              <a:rPr kumimoji="1" lang="ja-JP" altLang="en-US" dirty="0"/>
              <a:t>の場合構文図はこうなります。</a:t>
            </a:r>
            <a:endParaRPr kumimoji="1" lang="en-US" altLang="ja-JP" dirty="0"/>
          </a:p>
          <a:p>
            <a:r>
              <a:rPr kumimoji="1" lang="en-US" altLang="ja-JP" dirty="0"/>
              <a:t>&lt;term&gt;</a:t>
            </a:r>
            <a:r>
              <a:rPr kumimoji="1" lang="ja-JP" altLang="en-US" dirty="0"/>
              <a:t>を通った後、</a:t>
            </a:r>
            <a:r>
              <a:rPr kumimoji="1" lang="en-US" altLang="ja-JP" dirty="0"/>
              <a:t>”+” &lt;term&gt; </a:t>
            </a:r>
            <a:r>
              <a:rPr kumimoji="1" lang="ja-JP" altLang="en-US" dirty="0"/>
              <a:t>を通るループがあります。</a:t>
            </a:r>
            <a:endParaRPr kumimoji="1" lang="en-US" altLang="ja-JP" dirty="0"/>
          </a:p>
          <a:p>
            <a:r>
              <a:rPr kumimoji="1" lang="ja-JP" altLang="en-US" dirty="0"/>
              <a:t>このループを何回辿ってもかまいませんし、</a:t>
            </a:r>
            <a:r>
              <a:rPr kumimoji="1" lang="en-US" altLang="ja-JP" dirty="0"/>
              <a:t>1</a:t>
            </a:r>
            <a:r>
              <a:rPr kumimoji="1" lang="ja-JP" altLang="en-US" dirty="0"/>
              <a:t>回もループを通らすそのまま右へ抜けてもかまいません。</a:t>
            </a:r>
            <a:endParaRPr kumimoji="1" lang="en-US" altLang="ja-JP" dirty="0"/>
          </a:p>
          <a:p>
            <a:r>
              <a:rPr kumimoji="1" lang="en-US" altLang="ja-JP" dirty="0"/>
              <a:t>&lt;</a:t>
            </a:r>
            <a:r>
              <a:rPr kumimoji="1" lang="en-US" altLang="ja-JP" dirty="0" err="1"/>
              <a:t>statement_list</a:t>
            </a:r>
            <a:r>
              <a:rPr kumimoji="1" lang="en-US" altLang="ja-JP" dirty="0"/>
              <a:t>&gt; </a:t>
            </a:r>
            <a:r>
              <a:rPr kumimoji="1" lang="ja-JP" altLang="en-US" dirty="0"/>
              <a:t>ならこうなります。</a:t>
            </a:r>
            <a:endParaRPr kumimoji="1" lang="en-US" altLang="ja-JP" dirty="0"/>
          </a:p>
          <a:p>
            <a:r>
              <a:rPr kumimoji="1" lang="en-US" altLang="ja-JP" dirty="0"/>
              <a:t>“{“</a:t>
            </a:r>
            <a:r>
              <a:rPr kumimoji="1" lang="ja-JP" altLang="en-US" dirty="0"/>
              <a:t> は終端記号ですので、円の中に中括弧かかかれあます。</a:t>
            </a:r>
            <a:endParaRPr kumimoji="1" lang="en-US" altLang="ja-JP" dirty="0"/>
          </a:p>
          <a:p>
            <a:r>
              <a:rPr kumimoji="1" lang="en-US" altLang="ja-JP" dirty="0"/>
              <a:t>&lt;statement&gt; </a:t>
            </a:r>
            <a:r>
              <a:rPr kumimoji="1" lang="ja-JP" altLang="en-US" dirty="0"/>
              <a:t>の部分はループです。</a:t>
            </a:r>
            <a:endParaRPr kumimoji="1" lang="en-US" altLang="ja-JP" dirty="0"/>
          </a:p>
          <a:p>
            <a:r>
              <a:rPr kumimoji="1" lang="ja-JP" altLang="en-US" dirty="0"/>
              <a:t>ループを通ってもかまいませんし、</a:t>
            </a:r>
            <a:r>
              <a:rPr kumimoji="1" lang="en-US" altLang="ja-JP" dirty="0"/>
              <a:t>1</a:t>
            </a:r>
            <a:r>
              <a:rPr kumimoji="1" lang="ja-JP" altLang="en-US" dirty="0"/>
              <a:t>度も通らなくても構いません。</a:t>
            </a:r>
            <a:endParaRPr kumimoji="1" lang="en-US" altLang="ja-JP"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67</a:t>
            </a:fld>
            <a:endParaRPr kumimoji="1" lang="ja-JP" altLang="en-US"/>
          </a:p>
        </p:txBody>
      </p:sp>
    </p:spTree>
    <p:extLst>
      <p:ext uri="{BB962C8B-B14F-4D97-AF65-F5344CB8AC3E}">
        <p14:creationId xmlns:p14="http://schemas.microsoft.com/office/powerpoint/2010/main" val="19269776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省略を表す大括弧がある場合、矢印を括弧内で通る流れと何も通らない流れに分岐します。</a:t>
            </a:r>
            <a:endParaRPr kumimoji="1" lang="en-US" altLang="ja-JP" dirty="0"/>
          </a:p>
          <a:p>
            <a:r>
              <a:rPr kumimoji="1" lang="ja-JP" altLang="en-US" dirty="0"/>
              <a:t>このときも。</a:t>
            </a:r>
            <a:r>
              <a:rPr kumimoji="1" lang="en-US" altLang="ja-JP" dirty="0"/>
              <a:t>[ </a:t>
            </a:r>
            <a:r>
              <a:rPr kumimoji="1" lang="ja-JP" altLang="en-US" dirty="0"/>
              <a:t>と </a:t>
            </a:r>
            <a:r>
              <a:rPr kumimoji="1" lang="en-US" altLang="ja-JP" dirty="0"/>
              <a:t>“[“ </a:t>
            </a:r>
            <a:r>
              <a:rPr kumimoji="1" lang="ja-JP" altLang="en-US" dirty="0"/>
              <a:t>の違いに注意してください。</a:t>
            </a:r>
            <a:endParaRPr kumimoji="1" lang="en-US" altLang="ja-JP" dirty="0"/>
          </a:p>
          <a:p>
            <a:r>
              <a:rPr kumimoji="1" lang="en-US" altLang="ja-JP" dirty="0"/>
              <a:t>“[“ </a:t>
            </a:r>
            <a:r>
              <a:rPr kumimoji="1" lang="ja-JP" altLang="en-US" dirty="0"/>
              <a:t>は終端記号です。</a:t>
            </a:r>
            <a:endParaRPr kumimoji="1" lang="en-US" altLang="ja-JP" dirty="0"/>
          </a:p>
          <a:p>
            <a:r>
              <a:rPr kumimoji="1" lang="en-US" altLang="ja-JP" dirty="0"/>
              <a:t>&lt;</a:t>
            </a:r>
            <a:r>
              <a:rPr kumimoji="1" lang="en-US" altLang="ja-JP" dirty="0" err="1"/>
              <a:t>if_state</a:t>
            </a:r>
            <a:r>
              <a:rPr kumimoji="1" lang="en-US" altLang="ja-JP" dirty="0"/>
              <a:t>&gt; </a:t>
            </a:r>
            <a:r>
              <a:rPr kumimoji="1" lang="ja-JP" altLang="en-US" dirty="0"/>
              <a:t>の場合、</a:t>
            </a:r>
            <a:endParaRPr kumimoji="1" lang="en-US" altLang="ja-JP" dirty="0"/>
          </a:p>
          <a:p>
            <a:r>
              <a:rPr kumimoji="1" lang="en-US" altLang="ja-JP" dirty="0"/>
              <a:t>“if” &lt;exp&gt; &lt;state&gt; </a:t>
            </a:r>
            <a:r>
              <a:rPr kumimoji="1" lang="ja-JP" altLang="en-US" dirty="0"/>
              <a:t>と来て、</a:t>
            </a:r>
            <a:r>
              <a:rPr kumimoji="1" lang="en-US" altLang="ja-JP" dirty="0"/>
              <a:t>”else” &lt;state&gt; </a:t>
            </a:r>
            <a:r>
              <a:rPr kumimoji="1" lang="ja-JP" altLang="en-US" dirty="0"/>
              <a:t>を通るものと通らないものに分岐します。</a:t>
            </a:r>
            <a:endParaRPr kumimoji="1" lang="en-US" altLang="ja-JP" dirty="0"/>
          </a:p>
          <a:p>
            <a:r>
              <a:rPr kumimoji="1" lang="ja-JP" altLang="en-US" dirty="0"/>
              <a:t>同様に、</a:t>
            </a:r>
            <a:r>
              <a:rPr kumimoji="1" lang="en-US" altLang="ja-JP" dirty="0"/>
              <a:t>&lt;var&gt;</a:t>
            </a:r>
            <a:r>
              <a:rPr kumimoji="1" lang="ja-JP" altLang="en-US" dirty="0"/>
              <a:t> の場合、</a:t>
            </a:r>
            <a:endParaRPr kumimoji="1" lang="en-US" altLang="ja-JP" dirty="0"/>
          </a:p>
          <a:p>
            <a:r>
              <a:rPr kumimoji="1" lang="en-US" altLang="ja-JP" dirty="0"/>
              <a:t>&lt;name&gt; </a:t>
            </a:r>
            <a:r>
              <a:rPr kumimoji="1" lang="ja-JP" altLang="en-US" dirty="0"/>
              <a:t>が来て、</a:t>
            </a:r>
            <a:r>
              <a:rPr kumimoji="1" lang="en-US" altLang="ja-JP" dirty="0"/>
              <a:t>”[“ &lt;exp&gt; “]” </a:t>
            </a:r>
            <a:r>
              <a:rPr kumimoji="1" lang="ja-JP" altLang="en-US" dirty="0"/>
              <a:t>を通るものと通らないものに分岐します。</a:t>
            </a:r>
            <a:endParaRPr kumimoji="1" lang="en-US" altLang="ja-JP"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68</a:t>
            </a:fld>
            <a:endParaRPr kumimoji="1" lang="ja-JP" altLang="en-US"/>
          </a:p>
        </p:txBody>
      </p:sp>
    </p:spTree>
    <p:extLst>
      <p:ext uri="{BB962C8B-B14F-4D97-AF65-F5344CB8AC3E}">
        <p14:creationId xmlns:p14="http://schemas.microsoft.com/office/powerpoint/2010/main" val="16201467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小括弧は結合の優先順位を表すために用います。</a:t>
            </a:r>
            <a:endParaRPr kumimoji="1" lang="en-US" altLang="ja-JP" dirty="0"/>
          </a:p>
          <a:p>
            <a:r>
              <a:rPr kumimoji="1" lang="en-US" altLang="ja-JP" dirty="0"/>
              <a:t>&lt;term&gt; </a:t>
            </a:r>
            <a:r>
              <a:rPr kumimoji="1" lang="ja-JP" altLang="en-US" dirty="0"/>
              <a:t>の場合、</a:t>
            </a:r>
            <a:r>
              <a:rPr kumimoji="1" lang="en-US" altLang="ja-JP" dirty="0"/>
              <a:t>&lt;factor&gt; </a:t>
            </a:r>
            <a:r>
              <a:rPr kumimoji="1" lang="ja-JP" altLang="en-US" dirty="0"/>
              <a:t>が来て、</a:t>
            </a:r>
            <a:endParaRPr kumimoji="1" lang="en-US" altLang="ja-JP" dirty="0"/>
          </a:p>
          <a:p>
            <a:r>
              <a:rPr kumimoji="1" lang="en-US" altLang="ja-JP" dirty="0"/>
              <a:t>“*” </a:t>
            </a:r>
            <a:r>
              <a:rPr kumimoji="1" lang="ja-JP" altLang="en-US" dirty="0"/>
              <a:t>または </a:t>
            </a:r>
            <a:r>
              <a:rPr kumimoji="1" lang="en-US" altLang="ja-JP" dirty="0"/>
              <a:t>“/” </a:t>
            </a:r>
            <a:r>
              <a:rPr kumimoji="1" lang="ja-JP" altLang="en-US" dirty="0"/>
              <a:t>の後に </a:t>
            </a:r>
            <a:r>
              <a:rPr kumimoji="1" lang="en-US" altLang="ja-JP" dirty="0"/>
              <a:t>&lt;factor&gt; </a:t>
            </a:r>
            <a:r>
              <a:rPr kumimoji="1" lang="ja-JP" altLang="en-US" dirty="0"/>
              <a:t>を通るループがあります。</a:t>
            </a:r>
            <a:endParaRPr kumimoji="1" lang="en-US" altLang="ja-JP" dirty="0"/>
          </a:p>
          <a:p>
            <a:r>
              <a:rPr kumimoji="1" lang="ja-JP" altLang="en-US" dirty="0"/>
              <a:t>これも </a:t>
            </a:r>
            <a:r>
              <a:rPr kumimoji="1" lang="en-US" altLang="ja-JP" dirty="0"/>
              <a:t>( </a:t>
            </a:r>
            <a:r>
              <a:rPr kumimoji="1" lang="ja-JP" altLang="en-US" dirty="0"/>
              <a:t>と </a:t>
            </a:r>
            <a:r>
              <a:rPr kumimoji="1" lang="en-US" altLang="ja-JP" dirty="0"/>
              <a:t>“(“ </a:t>
            </a:r>
            <a:r>
              <a:rPr kumimoji="1" lang="ja-JP" altLang="en-US" dirty="0"/>
              <a:t>の違いに注意してください。</a:t>
            </a:r>
            <a:endParaRPr kumimoji="1" lang="en-US" altLang="ja-JP" dirty="0"/>
          </a:p>
          <a:p>
            <a:r>
              <a:rPr kumimoji="1" lang="en-US" altLang="ja-JP" dirty="0"/>
              <a:t>“(“ </a:t>
            </a:r>
            <a:r>
              <a:rPr kumimoji="1" lang="ja-JP" altLang="en-US" dirty="0"/>
              <a:t>は終端記号です。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69</a:t>
            </a:fld>
            <a:endParaRPr kumimoji="1" lang="ja-JP" altLang="en-US"/>
          </a:p>
        </p:txBody>
      </p:sp>
    </p:spTree>
    <p:extLst>
      <p:ext uri="{BB962C8B-B14F-4D97-AF65-F5344CB8AC3E}">
        <p14:creationId xmlns:p14="http://schemas.microsoft.com/office/powerpoint/2010/main" val="30974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有限状態オートマトン </a:t>
            </a:r>
            <a:r>
              <a:rPr kumimoji="1" lang="en-US" altLang="ja-JP" dirty="0"/>
              <a:t>finite state automaton </a:t>
            </a:r>
            <a:r>
              <a:rPr kumimoji="1" lang="ja-JP" altLang="en-US" dirty="0"/>
              <a:t>とは、特定の入力列を受理する状態遷移機械です。</a:t>
            </a:r>
            <a:endParaRPr kumimoji="1" lang="en-US" altLang="ja-JP" dirty="0"/>
          </a:p>
          <a:p>
            <a:r>
              <a:rPr kumimoji="1" lang="ja-JP" altLang="en-US" dirty="0"/>
              <a:t>例えば、文字列 </a:t>
            </a:r>
            <a:r>
              <a:rPr kumimoji="1" lang="en-US" altLang="ja-JP" dirty="0"/>
              <a:t>in int info </a:t>
            </a:r>
            <a:r>
              <a:rPr kumimoji="1" lang="ja-JP" altLang="en-US" dirty="0"/>
              <a:t>を受理するオートマトンを考えてみましょう。</a:t>
            </a:r>
            <a:endParaRPr kumimoji="1" lang="en-US" altLang="ja-JP" dirty="0"/>
          </a:p>
          <a:p>
            <a:r>
              <a:rPr kumimoji="1" lang="ja-JP" altLang="en-US" dirty="0"/>
              <a:t>オートマトンは下のような図で表されます。</a:t>
            </a:r>
            <a:endParaRPr kumimoji="1" lang="en-US" altLang="ja-JP" dirty="0"/>
          </a:p>
          <a:p>
            <a:r>
              <a:rPr kumimoji="1" lang="ja-JP" altLang="en-US" dirty="0"/>
              <a:t>この図の丸が状態、矢印が状態遷移です。</a:t>
            </a:r>
            <a:endParaRPr kumimoji="1" lang="en-US" altLang="ja-JP" dirty="0"/>
          </a:p>
          <a:p>
            <a:r>
              <a:rPr kumimoji="1" lang="ja-JP" altLang="en-US" dirty="0"/>
              <a:t>入力文字列が、</a:t>
            </a:r>
            <a:r>
              <a:rPr kumimoji="1" lang="en-US" altLang="ja-JP" dirty="0" err="1"/>
              <a:t>i</a:t>
            </a:r>
            <a:r>
              <a:rPr kumimoji="1" lang="en-US" altLang="ja-JP" dirty="0"/>
              <a:t>, n </a:t>
            </a:r>
            <a:r>
              <a:rPr kumimoji="1" lang="ja-JP" altLang="en-US" dirty="0"/>
              <a:t>と入ると矢印に従って状態遷移していきます。</a:t>
            </a:r>
            <a:endParaRPr kumimoji="1" lang="en-US" altLang="ja-JP" dirty="0"/>
          </a:p>
          <a:p>
            <a:r>
              <a:rPr kumimoji="1" lang="ja-JP" altLang="en-US" dirty="0"/>
              <a:t>状態遷移終了時に、二重線の丸で止まれば受理です。</a:t>
            </a:r>
            <a:endParaRPr kumimoji="1" lang="en-US" altLang="ja-JP" dirty="0"/>
          </a:p>
          <a:p>
            <a:r>
              <a:rPr kumimoji="1" lang="ja-JP" altLang="en-US" dirty="0"/>
              <a:t>また、矢印に無い入力、それ以外が来た場合は不受理になります。</a:t>
            </a:r>
            <a:endParaRPr kumimoji="1" lang="en-US" altLang="ja-JP" dirty="0"/>
          </a:p>
          <a:p>
            <a:r>
              <a:rPr kumimoji="1" lang="ja-JP" altLang="en-US" dirty="0"/>
              <a:t>以降、それ以外、は省略します。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7</a:t>
            </a:fld>
            <a:endParaRPr kumimoji="1" lang="ja-JP" altLang="en-US"/>
          </a:p>
        </p:txBody>
      </p:sp>
    </p:spTree>
    <p:extLst>
      <p:ext uri="{BB962C8B-B14F-4D97-AF65-F5344CB8AC3E}">
        <p14:creationId xmlns:p14="http://schemas.microsoft.com/office/powerpoint/2010/main" val="7036233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a:t>
            </a:r>
            <a:r>
              <a:rPr kumimoji="1" lang="ja-JP" altLang="en-US" dirty="0"/>
              <a:t>回講義で説明しましたが、この授業では、毎週 </a:t>
            </a:r>
            <a:r>
              <a:rPr kumimoji="1" lang="en-US" altLang="ja-JP" dirty="0" err="1"/>
              <a:t>GoogleClassroom</a:t>
            </a:r>
            <a:r>
              <a:rPr kumimoji="1" lang="en-US" altLang="ja-JP" dirty="0"/>
              <a:t> </a:t>
            </a:r>
            <a:r>
              <a:rPr kumimoji="1" lang="ja-JP" altLang="en-US" dirty="0"/>
              <a:t>上で課題テストをします。</a:t>
            </a:r>
            <a:endParaRPr kumimoji="1" lang="en-US" altLang="ja-JP" dirty="0"/>
          </a:p>
          <a:p>
            <a:r>
              <a:rPr kumimoji="1" lang="ja-JP" altLang="en-US" dirty="0"/>
              <a:t>テストの期限は、授業終了後から翌週の授業開始時までです。</a:t>
            </a:r>
            <a:endParaRPr kumimoji="1" lang="en-US" altLang="ja-JP" dirty="0"/>
          </a:p>
          <a:p>
            <a:r>
              <a:rPr kumimoji="1" lang="ja-JP" altLang="en-US" dirty="0"/>
              <a:t>課題テストを受けるには、</a:t>
            </a:r>
            <a:r>
              <a:rPr kumimoji="1" lang="en-US" altLang="ja-JP" dirty="0" err="1"/>
              <a:t>GoogleClassroom</a:t>
            </a:r>
            <a:r>
              <a:rPr kumimoji="1" lang="en-US" altLang="ja-JP" dirty="0"/>
              <a:t> </a:t>
            </a:r>
            <a:r>
              <a:rPr kumimoji="1" lang="ja-JP" altLang="en-US" dirty="0"/>
              <a:t>のコンパイラに入り、</a:t>
            </a:r>
            <a:endParaRPr kumimoji="1" lang="en-US" altLang="ja-JP" dirty="0"/>
          </a:p>
          <a:p>
            <a:r>
              <a:rPr kumimoji="1" lang="ja-JP" altLang="en-US" dirty="0"/>
              <a:t>授業、その回の課題、と辿って受けてください。</a:t>
            </a:r>
            <a:endParaRPr kumimoji="1" lang="en-US" altLang="ja-JP" dirty="0"/>
          </a:p>
          <a:p>
            <a:r>
              <a:rPr kumimoji="1" lang="ja-JP" altLang="en-US" dirty="0"/>
              <a:t>今回は第</a:t>
            </a:r>
            <a:r>
              <a:rPr kumimoji="1" lang="en-US" altLang="ja-JP" dirty="0"/>
              <a:t>2</a:t>
            </a:r>
            <a:r>
              <a:rPr kumimoji="1" lang="ja-JP" altLang="en-US" dirty="0"/>
              <a:t>回形式文法</a:t>
            </a:r>
            <a:r>
              <a:rPr kumimoji="1" lang="ja-JP" altLang="en-US"/>
              <a:t>です。</a:t>
            </a:r>
            <a:endParaRPr kumimoji="1" lang="en-US" altLang="ja-JP" dirty="0"/>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70</a:t>
            </a:fld>
            <a:endParaRPr kumimoji="1" lang="ja-JP" altLang="en-US"/>
          </a:p>
        </p:txBody>
      </p:sp>
    </p:spTree>
    <p:extLst>
      <p:ext uri="{BB962C8B-B14F-4D97-AF65-F5344CB8AC3E}">
        <p14:creationId xmlns:p14="http://schemas.microsoft.com/office/powerpoint/2010/main" val="39267394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それでは、最後に課題テストを受けてください。</a:t>
            </a:r>
            <a:endParaRPr kumimoji="1" lang="en-US" altLang="ja-JP"/>
          </a:p>
          <a:p>
            <a:r>
              <a:rPr kumimoji="1" lang="en-US" altLang="ja-JP"/>
              <a:t>GoogleClassroom </a:t>
            </a:r>
            <a:r>
              <a:rPr kumimoji="1" lang="ja-JP" altLang="en-US"/>
              <a:t>のコンパイラ に入って、</a:t>
            </a:r>
            <a:endParaRPr kumimoji="1" lang="en-US" altLang="ja-JP"/>
          </a:p>
          <a:p>
            <a:r>
              <a:rPr kumimoji="1" lang="ja-JP" altLang="en-US"/>
              <a:t>授業のページを見てください。</a:t>
            </a:r>
          </a:p>
          <a:p>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71</a:t>
            </a:fld>
            <a:endParaRPr kumimoji="1" lang="ja-JP" altLang="en-US"/>
          </a:p>
        </p:txBody>
      </p:sp>
    </p:spTree>
    <p:extLst>
      <p:ext uri="{BB962C8B-B14F-4D97-AF65-F5344CB8AC3E}">
        <p14:creationId xmlns:p14="http://schemas.microsoft.com/office/powerpoint/2010/main" val="3851383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下の方にスクロールすると、各回の課題が置いてあります。</a:t>
            </a:r>
            <a:endParaRPr kumimoji="1" lang="en-US" altLang="ja-JP"/>
          </a:p>
          <a:p>
            <a:r>
              <a:rPr kumimoji="1" lang="ja-JP" altLang="en-US"/>
              <a:t>今回でしたら、第</a:t>
            </a:r>
            <a:r>
              <a:rPr kumimoji="1" lang="en-US" altLang="ja-JP"/>
              <a:t>2</a:t>
            </a:r>
            <a:r>
              <a:rPr kumimoji="1" lang="ja-JP" altLang="en-US"/>
              <a:t>回形式言語と形式文法 の下にある第</a:t>
            </a:r>
            <a:r>
              <a:rPr kumimoji="1" lang="en-US" altLang="ja-JP"/>
              <a:t>2</a:t>
            </a:r>
            <a:r>
              <a:rPr kumimoji="1" lang="ja-JP" altLang="en-US"/>
              <a:t>回 課題です。</a:t>
            </a:r>
            <a:endParaRPr kumimoji="1" lang="en-US" altLang="ja-JP"/>
          </a:p>
          <a:p>
            <a:r>
              <a:rPr kumimoji="1" lang="ja-JP" altLang="en-US"/>
              <a:t>それでは、今回の講義はこれで終了します。</a:t>
            </a:r>
            <a:endParaRPr kumimoji="1" lang="en-US" altLang="ja-JP"/>
          </a:p>
          <a:p>
            <a:r>
              <a:rPr kumimoji="1" lang="ja-JP" altLang="en-US"/>
              <a:t>お疲れ様でした。</a:t>
            </a:r>
          </a:p>
          <a:p>
            <a:endParaRPr kumimoji="1" lang="ja-JP" altLang="en-US"/>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72</a:t>
            </a:fld>
            <a:endParaRPr kumimoji="1" lang="ja-JP" altLang="en-US"/>
          </a:p>
        </p:txBody>
      </p:sp>
    </p:spTree>
    <p:extLst>
      <p:ext uri="{BB962C8B-B14F-4D97-AF65-F5344CB8AC3E}">
        <p14:creationId xmlns:p14="http://schemas.microsoft.com/office/powerpoint/2010/main" val="40716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こちらの図は、有限オートマトンの概念図です。</a:t>
            </a:r>
            <a:endParaRPr kumimoji="1" lang="en-US" altLang="ja-JP" dirty="0"/>
          </a:p>
          <a:p>
            <a:r>
              <a:rPr kumimoji="1" lang="ja-JP" altLang="en-US" dirty="0"/>
              <a:t>有限オートマトンは、状態を制御する有限状態制御部と入力テープから成ります。</a:t>
            </a:r>
            <a:endParaRPr kumimoji="1" lang="en-US" altLang="ja-JP" dirty="0"/>
          </a:p>
          <a:p>
            <a:r>
              <a:rPr kumimoji="1" lang="ja-JP" altLang="en-US" dirty="0"/>
              <a:t>入力テープには、</a:t>
            </a:r>
            <a:r>
              <a:rPr kumimoji="1" lang="en-US" altLang="ja-JP" dirty="0"/>
              <a:t>1</a:t>
            </a:r>
            <a:r>
              <a:rPr kumimoji="1" lang="ja-JP" altLang="en-US" dirty="0"/>
              <a:t>マスにつき</a:t>
            </a:r>
            <a:r>
              <a:rPr kumimoji="1" lang="en-US" altLang="ja-JP" dirty="0"/>
              <a:t>1</a:t>
            </a:r>
            <a:r>
              <a:rPr kumimoji="1" lang="ja-JP" altLang="en-US" dirty="0"/>
              <a:t>つの入力記号が書かれており、</a:t>
            </a:r>
            <a:endParaRPr kumimoji="1" lang="en-US" altLang="ja-JP" dirty="0"/>
          </a:p>
          <a:p>
            <a:r>
              <a:rPr kumimoji="1" lang="ja-JP" altLang="en-US" dirty="0"/>
              <a:t>有限状態制御部は入力ヘッドの位置にある入力テープの入力記号を読み取り</a:t>
            </a:r>
            <a:endParaRPr kumimoji="1" lang="en-US" altLang="ja-JP" dirty="0"/>
          </a:p>
          <a:p>
            <a:r>
              <a:rPr kumimoji="1" lang="ja-JP" altLang="en-US" dirty="0"/>
              <a:t>状態遷移し、入力ヘッドを一つ進めます。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8</a:t>
            </a:fld>
            <a:endParaRPr kumimoji="1" lang="ja-JP" altLang="en-US"/>
          </a:p>
        </p:txBody>
      </p:sp>
    </p:spTree>
    <p:extLst>
      <p:ext uri="{BB962C8B-B14F-4D97-AF65-F5344CB8AC3E}">
        <p14:creationId xmlns:p14="http://schemas.microsoft.com/office/powerpoint/2010/main" val="3877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有限オートマトンは以下の</a:t>
            </a:r>
            <a:r>
              <a:rPr kumimoji="1" lang="en-US" altLang="ja-JP" dirty="0"/>
              <a:t>5</a:t>
            </a:r>
            <a:r>
              <a:rPr kumimoji="1" lang="ja-JP" altLang="en-US" dirty="0"/>
              <a:t>個組で表されます。</a:t>
            </a:r>
            <a:endParaRPr kumimoji="1" lang="en-US" altLang="ja-JP" dirty="0"/>
          </a:p>
          <a:p>
            <a:r>
              <a:rPr kumimoji="1" lang="ja-JP" altLang="en-US" dirty="0"/>
              <a:t>有限状態の集合</a:t>
            </a:r>
            <a:r>
              <a:rPr kumimoji="1" lang="en-US" altLang="ja-JP" dirty="0"/>
              <a:t>Q</a:t>
            </a:r>
            <a:r>
              <a:rPr kumimoji="1" lang="ja-JP" altLang="en-US" dirty="0"/>
              <a:t>、入力記号の有限集合</a:t>
            </a:r>
            <a:r>
              <a:rPr kumimoji="1" lang="en-US" altLang="ja-JP" dirty="0"/>
              <a:t>Σ</a:t>
            </a:r>
            <a:r>
              <a:rPr kumimoji="1" lang="ja-JP" altLang="en-US" dirty="0"/>
              <a:t>、状態遷移関数</a:t>
            </a:r>
            <a:r>
              <a:rPr kumimoji="1" lang="en-US" altLang="ja-JP" dirty="0"/>
              <a:t>δ</a:t>
            </a:r>
            <a:r>
              <a:rPr kumimoji="1" lang="ja-JP" altLang="en-US" dirty="0"/>
              <a:t>、</a:t>
            </a:r>
            <a:endParaRPr kumimoji="1" lang="en-US" altLang="ja-JP" dirty="0"/>
          </a:p>
          <a:p>
            <a:r>
              <a:rPr kumimoji="1" lang="ja-JP" altLang="en-US" dirty="0"/>
              <a:t>これは現在の状態と入力記号から、次の状態への遷移を表します。</a:t>
            </a:r>
            <a:endParaRPr kumimoji="1" lang="en-US" altLang="ja-JP" dirty="0"/>
          </a:p>
          <a:p>
            <a:r>
              <a:rPr kumimoji="1" lang="ja-JP" altLang="en-US" dirty="0"/>
              <a:t>初期状態</a:t>
            </a:r>
            <a:r>
              <a:rPr kumimoji="1" lang="en-US" altLang="ja-JP" dirty="0"/>
              <a:t>q0</a:t>
            </a:r>
            <a:r>
              <a:rPr kumimoji="1" lang="ja-JP" altLang="en-US" dirty="0"/>
              <a:t>、最終状態の有限集合</a:t>
            </a:r>
            <a:r>
              <a:rPr kumimoji="1" lang="en-US" altLang="ja-JP" dirty="0"/>
              <a:t>F </a:t>
            </a:r>
            <a:r>
              <a:rPr kumimoji="1" lang="ja-JP" altLang="en-US" dirty="0"/>
              <a:t>です。</a:t>
            </a:r>
            <a:endParaRPr kumimoji="1" lang="en-US" altLang="ja-JP" dirty="0"/>
          </a:p>
          <a:p>
            <a:r>
              <a:rPr kumimoji="1" lang="ja-JP" altLang="en-US" dirty="0"/>
              <a:t>これだけ分かりにくいかと思いますので、例を挙げて説明します。</a:t>
            </a:r>
          </a:p>
        </p:txBody>
      </p:sp>
      <p:sp>
        <p:nvSpPr>
          <p:cNvPr id="4" name="スライド番号プレースホルダー 3"/>
          <p:cNvSpPr>
            <a:spLocks noGrp="1"/>
          </p:cNvSpPr>
          <p:nvPr>
            <p:ph type="sldNum" sz="quarter" idx="5"/>
          </p:nvPr>
        </p:nvSpPr>
        <p:spPr/>
        <p:txBody>
          <a:bodyPr/>
          <a:lstStyle/>
          <a:p>
            <a:fld id="{D0527270-D511-4978-98E8-09C7493F1FDB}" type="slidenum">
              <a:rPr kumimoji="1" lang="ja-JP" altLang="en-US" smtClean="0"/>
              <a:t>9</a:t>
            </a:fld>
            <a:endParaRPr kumimoji="1" lang="ja-JP" altLang="en-US"/>
          </a:p>
        </p:txBody>
      </p:sp>
    </p:spTree>
    <p:extLst>
      <p:ext uri="{BB962C8B-B14F-4D97-AF65-F5344CB8AC3E}">
        <p14:creationId xmlns:p14="http://schemas.microsoft.com/office/powerpoint/2010/main" val="178754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grpSp>
      <p:sp>
        <p:nvSpPr>
          <p:cNvPr id="8208" name="Rectangle 16"/>
          <p:cNvSpPr>
            <a:spLocks noGrp="1" noChangeArrowheads="1"/>
          </p:cNvSpPr>
          <p:nvPr>
            <p:ph type="ctrTitle" sz="quarter"/>
          </p:nvPr>
        </p:nvSpPr>
        <p:spPr>
          <a:xfrm>
            <a:off x="1066800" y="1997075"/>
            <a:ext cx="7086600" cy="1431925"/>
          </a:xfrm>
        </p:spPr>
        <p:txBody>
          <a:bodyPr anchor="b"/>
          <a:lstStyle>
            <a:lvl1pPr>
              <a:defRPr/>
            </a:lvl1pPr>
          </a:lstStyle>
          <a:p>
            <a:r>
              <a:rPr lang="ja-JP" altLang="en-US"/>
              <a:t>マスタ タイトルの書式設定</a:t>
            </a:r>
          </a:p>
        </p:txBody>
      </p:sp>
      <p:sp>
        <p:nvSpPr>
          <p:cNvPr id="820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ja-JP" altLang="en-US"/>
              <a:t>マスタ サブタイトルの書式設定</a:t>
            </a:r>
          </a:p>
        </p:txBody>
      </p:sp>
      <p:sp>
        <p:nvSpPr>
          <p:cNvPr id="18" name="Rectangle 18"/>
          <p:cNvSpPr>
            <a:spLocks noGrp="1" noChangeArrowheads="1"/>
          </p:cNvSpPr>
          <p:nvPr>
            <p:ph type="dt" sz="quarter" idx="10"/>
          </p:nvPr>
        </p:nvSpPr>
        <p:spPr/>
        <p:txBody>
          <a:bodyPr/>
          <a:lstStyle>
            <a:lvl1pPr>
              <a:defRPr/>
            </a:lvl1pPr>
          </a:lstStyle>
          <a:p>
            <a:pPr>
              <a:defRPr/>
            </a:pPr>
            <a:endParaRPr lang="en-US" altLang="ja-JP"/>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ltLang="ja-JP"/>
          </a:p>
        </p:txBody>
      </p:sp>
      <p:sp>
        <p:nvSpPr>
          <p:cNvPr id="20" name="Rectangle 20"/>
          <p:cNvSpPr>
            <a:spLocks noGrp="1" noChangeArrowheads="1"/>
          </p:cNvSpPr>
          <p:nvPr>
            <p:ph type="sldNum" sz="quarter" idx="12"/>
          </p:nvPr>
        </p:nvSpPr>
        <p:spPr/>
        <p:txBody>
          <a:bodyPr/>
          <a:lstStyle>
            <a:lvl1pPr>
              <a:defRPr/>
            </a:lvl1pPr>
          </a:lstStyle>
          <a:p>
            <a:pPr>
              <a:defRPr/>
            </a:pPr>
            <a:fld id="{46BA7170-7442-4451-8000-12F5724F751F}" type="slidenum">
              <a:rPr lang="en-US" altLang="ja-JP"/>
              <a:pPr>
                <a:defRPr/>
              </a:pPr>
              <a:t>‹#›</a:t>
            </a:fld>
            <a:endParaRPr lang="en-US" altLang="ja-JP"/>
          </a:p>
        </p:txBody>
      </p:sp>
    </p:spTree>
    <p:extLst>
      <p:ext uri="{BB962C8B-B14F-4D97-AF65-F5344CB8AC3E}">
        <p14:creationId xmlns:p14="http://schemas.microsoft.com/office/powerpoint/2010/main" val="2314162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40F77DB6-BC14-4D0E-88A0-33735B31922C}" type="slidenum">
              <a:rPr lang="en-US" altLang="ja-JP"/>
              <a:pPr>
                <a:defRPr/>
              </a:pPr>
              <a:t>‹#›</a:t>
            </a:fld>
            <a:endParaRPr lang="en-US" altLang="ja-JP"/>
          </a:p>
        </p:txBody>
      </p:sp>
    </p:spTree>
    <p:extLst>
      <p:ext uri="{BB962C8B-B14F-4D97-AF65-F5344CB8AC3E}">
        <p14:creationId xmlns:p14="http://schemas.microsoft.com/office/powerpoint/2010/main" val="192557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4650" y="304800"/>
            <a:ext cx="1885950" cy="5791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066800" y="304800"/>
            <a:ext cx="5505450" cy="5791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C1E50B28-1237-4682-B48F-B0CA34A9708A}" type="slidenum">
              <a:rPr lang="en-US" altLang="ja-JP"/>
              <a:pPr>
                <a:defRPr/>
              </a:pPr>
              <a:t>‹#›</a:t>
            </a:fld>
            <a:endParaRPr lang="en-US" altLang="ja-JP"/>
          </a:p>
        </p:txBody>
      </p:sp>
    </p:spTree>
    <p:extLst>
      <p:ext uri="{BB962C8B-B14F-4D97-AF65-F5344CB8AC3E}">
        <p14:creationId xmlns:p14="http://schemas.microsoft.com/office/powerpoint/2010/main" val="695066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543800" cy="1431925"/>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0668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914900" y="1981200"/>
            <a:ext cx="36957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914900" y="4114800"/>
            <a:ext cx="36957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19"/>
          <p:cNvSpPr>
            <a:spLocks noGrp="1" noChangeArrowheads="1"/>
          </p:cNvSpPr>
          <p:nvPr>
            <p:ph type="sldNum" sz="quarter" idx="12"/>
          </p:nvPr>
        </p:nvSpPr>
        <p:spPr>
          <a:ln/>
        </p:spPr>
        <p:txBody>
          <a:bodyPr/>
          <a:lstStyle>
            <a:lvl1pPr>
              <a:defRPr/>
            </a:lvl1pPr>
          </a:lstStyle>
          <a:p>
            <a:pPr>
              <a:defRPr/>
            </a:pPr>
            <a:fld id="{4FF183AE-EB20-4505-8F29-4949A15C514E}" type="slidenum">
              <a:rPr lang="en-US" altLang="ja-JP"/>
              <a:pPr>
                <a:defRPr/>
              </a:pPr>
              <a:t>‹#›</a:t>
            </a:fld>
            <a:endParaRPr lang="en-US" altLang="ja-JP"/>
          </a:p>
        </p:txBody>
      </p:sp>
    </p:spTree>
    <p:extLst>
      <p:ext uri="{BB962C8B-B14F-4D97-AF65-F5344CB8AC3E}">
        <p14:creationId xmlns:p14="http://schemas.microsoft.com/office/powerpoint/2010/main" val="1495706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543800" cy="1431925"/>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0668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149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F6434B21-6D08-4868-A461-58E4397F9236}" type="slidenum">
              <a:rPr lang="en-US" altLang="ja-JP"/>
              <a:pPr>
                <a:defRPr/>
              </a:pPr>
              <a:t>‹#›</a:t>
            </a:fld>
            <a:endParaRPr lang="en-US" altLang="ja-JP"/>
          </a:p>
        </p:txBody>
      </p:sp>
    </p:spTree>
    <p:extLst>
      <p:ext uri="{BB962C8B-B14F-4D97-AF65-F5344CB8AC3E}">
        <p14:creationId xmlns:p14="http://schemas.microsoft.com/office/powerpoint/2010/main" val="73494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58F8E24C-7A31-4BCD-9CF3-3E8C67F0F290}" type="slidenum">
              <a:rPr lang="en-US" altLang="ja-JP"/>
              <a:pPr>
                <a:defRPr/>
              </a:pPr>
              <a:t>‹#›</a:t>
            </a:fld>
            <a:endParaRPr lang="en-US" altLang="ja-JP"/>
          </a:p>
        </p:txBody>
      </p:sp>
    </p:spTree>
    <p:extLst>
      <p:ext uri="{BB962C8B-B14F-4D97-AF65-F5344CB8AC3E}">
        <p14:creationId xmlns:p14="http://schemas.microsoft.com/office/powerpoint/2010/main" val="78273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9FC5EF32-DDD6-49DF-9230-82EA520A6B94}" type="slidenum">
              <a:rPr lang="en-US" altLang="ja-JP"/>
              <a:pPr>
                <a:defRPr/>
              </a:pPr>
              <a:t>‹#›</a:t>
            </a:fld>
            <a:endParaRPr lang="en-US" altLang="ja-JP"/>
          </a:p>
        </p:txBody>
      </p:sp>
    </p:spTree>
    <p:extLst>
      <p:ext uri="{BB962C8B-B14F-4D97-AF65-F5344CB8AC3E}">
        <p14:creationId xmlns:p14="http://schemas.microsoft.com/office/powerpoint/2010/main" val="376238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82E1E1E4-0D2C-45E1-9B12-FEF71E5E3F3C}" type="slidenum">
              <a:rPr lang="en-US" altLang="ja-JP"/>
              <a:pPr>
                <a:defRPr/>
              </a:pPr>
              <a:t>‹#›</a:t>
            </a:fld>
            <a:endParaRPr lang="en-US" altLang="ja-JP"/>
          </a:p>
        </p:txBody>
      </p:sp>
    </p:spTree>
    <p:extLst>
      <p:ext uri="{BB962C8B-B14F-4D97-AF65-F5344CB8AC3E}">
        <p14:creationId xmlns:p14="http://schemas.microsoft.com/office/powerpoint/2010/main" val="133427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9"/>
          <p:cNvSpPr>
            <a:spLocks noGrp="1" noChangeArrowheads="1"/>
          </p:cNvSpPr>
          <p:nvPr>
            <p:ph type="sldNum" sz="quarter" idx="12"/>
          </p:nvPr>
        </p:nvSpPr>
        <p:spPr>
          <a:ln/>
        </p:spPr>
        <p:txBody>
          <a:bodyPr/>
          <a:lstStyle>
            <a:lvl1pPr>
              <a:defRPr/>
            </a:lvl1pPr>
          </a:lstStyle>
          <a:p>
            <a:pPr>
              <a:defRPr/>
            </a:pPr>
            <a:fld id="{5D9D8DA1-5A02-40B8-A4D5-32C8C3943100}" type="slidenum">
              <a:rPr lang="en-US" altLang="ja-JP"/>
              <a:pPr>
                <a:defRPr/>
              </a:pPr>
              <a:t>‹#›</a:t>
            </a:fld>
            <a:endParaRPr lang="en-US" altLang="ja-JP"/>
          </a:p>
        </p:txBody>
      </p:sp>
    </p:spTree>
    <p:extLst>
      <p:ext uri="{BB962C8B-B14F-4D97-AF65-F5344CB8AC3E}">
        <p14:creationId xmlns:p14="http://schemas.microsoft.com/office/powerpoint/2010/main" val="145440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9"/>
          <p:cNvSpPr>
            <a:spLocks noGrp="1" noChangeArrowheads="1"/>
          </p:cNvSpPr>
          <p:nvPr>
            <p:ph type="sldNum" sz="quarter" idx="12"/>
          </p:nvPr>
        </p:nvSpPr>
        <p:spPr>
          <a:ln/>
        </p:spPr>
        <p:txBody>
          <a:bodyPr/>
          <a:lstStyle>
            <a:lvl1pPr>
              <a:defRPr/>
            </a:lvl1pPr>
          </a:lstStyle>
          <a:p>
            <a:pPr>
              <a:defRPr/>
            </a:pPr>
            <a:fld id="{D0415640-7D28-4856-ACA5-D2D8E028C0BE}" type="slidenum">
              <a:rPr lang="en-US" altLang="ja-JP"/>
              <a:pPr>
                <a:defRPr/>
              </a:pPr>
              <a:t>‹#›</a:t>
            </a:fld>
            <a:endParaRPr lang="en-US" altLang="ja-JP"/>
          </a:p>
        </p:txBody>
      </p:sp>
    </p:spTree>
    <p:extLst>
      <p:ext uri="{BB962C8B-B14F-4D97-AF65-F5344CB8AC3E}">
        <p14:creationId xmlns:p14="http://schemas.microsoft.com/office/powerpoint/2010/main" val="248427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9"/>
          <p:cNvSpPr>
            <a:spLocks noGrp="1" noChangeArrowheads="1"/>
          </p:cNvSpPr>
          <p:nvPr>
            <p:ph type="sldNum" sz="quarter" idx="12"/>
          </p:nvPr>
        </p:nvSpPr>
        <p:spPr>
          <a:ln/>
        </p:spPr>
        <p:txBody>
          <a:bodyPr/>
          <a:lstStyle>
            <a:lvl1pPr>
              <a:defRPr/>
            </a:lvl1pPr>
          </a:lstStyle>
          <a:p>
            <a:pPr>
              <a:defRPr/>
            </a:pPr>
            <a:fld id="{C75A1A50-6194-4774-8091-4320EE058D92}" type="slidenum">
              <a:rPr lang="en-US" altLang="ja-JP"/>
              <a:pPr>
                <a:defRPr/>
              </a:pPr>
              <a:t>‹#›</a:t>
            </a:fld>
            <a:endParaRPr lang="en-US" altLang="ja-JP"/>
          </a:p>
        </p:txBody>
      </p:sp>
    </p:spTree>
    <p:extLst>
      <p:ext uri="{BB962C8B-B14F-4D97-AF65-F5344CB8AC3E}">
        <p14:creationId xmlns:p14="http://schemas.microsoft.com/office/powerpoint/2010/main" val="87130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144B048D-FFFC-49EE-8812-CDAA83365960}" type="slidenum">
              <a:rPr lang="en-US" altLang="ja-JP"/>
              <a:pPr>
                <a:defRPr/>
              </a:pPr>
              <a:t>‹#›</a:t>
            </a:fld>
            <a:endParaRPr lang="en-US" altLang="ja-JP"/>
          </a:p>
        </p:txBody>
      </p:sp>
    </p:spTree>
    <p:extLst>
      <p:ext uri="{BB962C8B-B14F-4D97-AF65-F5344CB8AC3E}">
        <p14:creationId xmlns:p14="http://schemas.microsoft.com/office/powerpoint/2010/main" val="420960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E60FA3B6-5DD6-4309-B3C6-3A47A2E8F5B7}" type="slidenum">
              <a:rPr lang="en-US" altLang="ja-JP"/>
              <a:pPr>
                <a:defRPr/>
              </a:pPr>
              <a:t>‹#›</a:t>
            </a:fld>
            <a:endParaRPr lang="en-US" altLang="ja-JP"/>
          </a:p>
        </p:txBody>
      </p:sp>
    </p:spTree>
    <p:extLst>
      <p:ext uri="{BB962C8B-B14F-4D97-AF65-F5344CB8AC3E}">
        <p14:creationId xmlns:p14="http://schemas.microsoft.com/office/powerpoint/2010/main" val="96221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717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nvGrpSpPr>
            <p:cNvPr id="1034" name="Group 5"/>
            <p:cNvGrpSpPr>
              <a:grpSpLocks/>
            </p:cNvGrpSpPr>
            <p:nvPr userDrawn="1"/>
          </p:nvGrpSpPr>
          <p:grpSpPr bwMode="auto">
            <a:xfrm>
              <a:off x="0" y="4"/>
              <a:ext cx="5758" cy="4316"/>
              <a:chOff x="0" y="4"/>
              <a:chExt cx="5758" cy="4316"/>
            </a:xfrm>
          </p:grpSpPr>
          <p:sp>
            <p:nvSpPr>
              <p:cNvPr id="717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8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8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8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grpSp>
      <p:sp>
        <p:nvSpPr>
          <p:cNvPr id="718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8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18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sz="1000" i="0">
                <a:effectLst>
                  <a:outerShdw blurRad="38100" dist="38100" dir="2700000" algn="tl">
                    <a:srgbClr val="000000"/>
                  </a:outerShdw>
                </a:effectLst>
                <a:latin typeface="+mn-lt"/>
              </a:defRPr>
            </a:lvl1pPr>
          </a:lstStyle>
          <a:p>
            <a:pPr>
              <a:defRPr/>
            </a:pPr>
            <a:endParaRPr lang="en-US" altLang="ja-JP"/>
          </a:p>
        </p:txBody>
      </p:sp>
      <p:sp>
        <p:nvSpPr>
          <p:cNvPr id="718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000" i="0">
                <a:effectLst>
                  <a:outerShdw blurRad="38100" dist="38100" dir="2700000" algn="tl">
                    <a:srgbClr val="000000"/>
                  </a:outerShdw>
                </a:effectLst>
                <a:latin typeface="+mn-lt"/>
              </a:defRPr>
            </a:lvl1pPr>
          </a:lstStyle>
          <a:p>
            <a:pPr>
              <a:defRPr/>
            </a:pPr>
            <a:endParaRPr lang="en-US" altLang="ja-JP"/>
          </a:p>
        </p:txBody>
      </p:sp>
      <p:sp>
        <p:nvSpPr>
          <p:cNvPr id="718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000">
                <a:effectLst>
                  <a:outerShdw blurRad="38100" dist="38100" dir="2700000" algn="tl">
                    <a:srgbClr val="000000"/>
                  </a:outerShdw>
                </a:effectLst>
              </a:defRPr>
            </a:lvl1pPr>
          </a:lstStyle>
          <a:p>
            <a:pPr>
              <a:defRPr/>
            </a:pPr>
            <a:fld id="{6A267DE2-F740-4545-A821-21AB22023C3C}"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46"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5pPr>
      <a:lvl6pPr marL="4572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kindai.ac.jp/compil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90600" y="1676400"/>
            <a:ext cx="7086600" cy="898525"/>
          </a:xfrm>
        </p:spPr>
        <p:txBody>
          <a:bodyPr/>
          <a:lstStyle/>
          <a:p>
            <a:pPr eaLnBrk="1" hangingPunct="1"/>
            <a:r>
              <a:rPr lang="ja-JP" altLang="en-US">
                <a:effectLst/>
              </a:rPr>
              <a:t>コンパイラ</a:t>
            </a:r>
          </a:p>
        </p:txBody>
      </p:sp>
      <p:sp>
        <p:nvSpPr>
          <p:cNvPr id="4099" name="Rectangle 3"/>
          <p:cNvSpPr>
            <a:spLocks noGrp="1" noChangeArrowheads="1"/>
          </p:cNvSpPr>
          <p:nvPr>
            <p:ph type="subTitle" idx="1"/>
          </p:nvPr>
        </p:nvSpPr>
        <p:spPr>
          <a:xfrm>
            <a:off x="990600" y="2743200"/>
            <a:ext cx="7162800" cy="3124200"/>
          </a:xfrm>
        </p:spPr>
        <p:txBody>
          <a:bodyPr/>
          <a:lstStyle/>
          <a:p>
            <a:pPr eaLnBrk="1" hangingPunct="1"/>
            <a:r>
              <a:rPr lang="ja-JP" altLang="en-US" dirty="0">
                <a:effectLst/>
              </a:rPr>
              <a:t>第2回 形式言語と形式文法</a:t>
            </a:r>
            <a:endParaRPr lang="en-US" altLang="ja-JP" dirty="0">
              <a:effectLst/>
            </a:endParaRPr>
          </a:p>
          <a:p>
            <a:pPr eaLnBrk="1" hangingPunct="1"/>
            <a:r>
              <a:rPr lang="ja-JP" altLang="en-US" dirty="0">
                <a:effectLst/>
              </a:rPr>
              <a:t>	― 有限オートマトンの復習 ―</a:t>
            </a:r>
          </a:p>
          <a:p>
            <a:pPr algn="r" eaLnBrk="1" hangingPunct="1"/>
            <a:r>
              <a:rPr lang="en-US" altLang="ja-JP" dirty="0">
                <a:effectLst/>
                <a:hlinkClick r:id="rId3"/>
              </a:rPr>
              <a:t>http://www.info.kindai.ac.jp/compiler</a:t>
            </a:r>
            <a:endParaRPr lang="en-US" altLang="ja-JP" dirty="0">
              <a:effectLst/>
            </a:endParaRPr>
          </a:p>
          <a:p>
            <a:pPr algn="r" eaLnBrk="1" hangingPunct="1"/>
            <a:r>
              <a:rPr lang="en-US" altLang="ja-JP" dirty="0">
                <a:effectLst/>
              </a:rPr>
              <a:t>E</a:t>
            </a:r>
            <a:r>
              <a:rPr lang="ja-JP" altLang="en-US" dirty="0">
                <a:effectLst/>
              </a:rPr>
              <a:t>館</a:t>
            </a:r>
            <a:r>
              <a:rPr lang="en-US" altLang="ja-JP" dirty="0">
                <a:effectLst/>
              </a:rPr>
              <a:t>3</a:t>
            </a:r>
            <a:r>
              <a:rPr lang="ja-JP" altLang="en-US" dirty="0">
                <a:effectLst/>
              </a:rPr>
              <a:t>階</a:t>
            </a:r>
            <a:r>
              <a:rPr lang="en-US" altLang="ja-JP" dirty="0">
                <a:effectLst/>
              </a:rPr>
              <a:t>E-331 </a:t>
            </a:r>
            <a:r>
              <a:rPr lang="ja-JP" altLang="en-US" dirty="0">
                <a:effectLst/>
              </a:rPr>
              <a:t>内線</a:t>
            </a:r>
            <a:r>
              <a:rPr lang="en-US" altLang="ja-JP" dirty="0">
                <a:effectLst/>
              </a:rPr>
              <a:t>5459</a:t>
            </a:r>
          </a:p>
          <a:p>
            <a:pPr algn="r" eaLnBrk="1" hangingPunct="1"/>
            <a:r>
              <a:rPr lang="en-US" altLang="ja-JP" dirty="0">
                <a:effectLst/>
              </a:rPr>
              <a:t>takasi-i@info.kindai.ac.jp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a:effectLst/>
              </a:rPr>
              <a:t>有限オートマトンの例</a:t>
            </a:r>
          </a:p>
        </p:txBody>
      </p:sp>
      <p:sp>
        <p:nvSpPr>
          <p:cNvPr id="9219" name="Oval 2052"/>
          <p:cNvSpPr>
            <a:spLocks noChangeArrowheads="1"/>
          </p:cNvSpPr>
          <p:nvPr/>
        </p:nvSpPr>
        <p:spPr bwMode="auto">
          <a:xfrm>
            <a:off x="990600" y="54102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0</a:t>
            </a:r>
            <a:endParaRPr lang="ja-JP" altLang="en-US" sz="2400" baseline="-25000"/>
          </a:p>
        </p:txBody>
      </p:sp>
      <p:grpSp>
        <p:nvGrpSpPr>
          <p:cNvPr id="9220" name="グループ化 5"/>
          <p:cNvGrpSpPr>
            <a:grpSpLocks/>
          </p:cNvGrpSpPr>
          <p:nvPr/>
        </p:nvGrpSpPr>
        <p:grpSpPr bwMode="auto">
          <a:xfrm>
            <a:off x="1828800" y="5257800"/>
            <a:ext cx="1600200" cy="990600"/>
            <a:chOff x="1828800" y="4191000"/>
            <a:chExt cx="1600200" cy="990600"/>
          </a:xfrm>
        </p:grpSpPr>
        <p:sp>
          <p:nvSpPr>
            <p:cNvPr id="9245" name="Line 2055"/>
            <p:cNvSpPr>
              <a:spLocks noChangeShapeType="1"/>
            </p:cNvSpPr>
            <p:nvPr/>
          </p:nvSpPr>
          <p:spPr bwMode="auto">
            <a:xfrm>
              <a:off x="1828800" y="4799013"/>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9246" name="Text Box 2056"/>
            <p:cNvSpPr txBox="1">
              <a:spLocks noChangeArrowheads="1"/>
            </p:cNvSpPr>
            <p:nvPr/>
          </p:nvSpPr>
          <p:spPr bwMode="auto">
            <a:xfrm>
              <a:off x="2057400" y="41910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i</a:t>
              </a:r>
            </a:p>
          </p:txBody>
        </p:sp>
        <p:sp>
          <p:nvSpPr>
            <p:cNvPr id="9247" name="Oval 2052"/>
            <p:cNvSpPr>
              <a:spLocks noChangeArrowheads="1"/>
            </p:cNvSpPr>
            <p:nvPr/>
          </p:nvSpPr>
          <p:spPr bwMode="auto">
            <a:xfrm>
              <a:off x="2590800" y="43434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1</a:t>
              </a:r>
              <a:endParaRPr lang="ja-JP" altLang="en-US" sz="2400" baseline="-25000"/>
            </a:p>
          </p:txBody>
        </p:sp>
      </p:grpSp>
      <p:grpSp>
        <p:nvGrpSpPr>
          <p:cNvPr id="9221" name="グループ化 9"/>
          <p:cNvGrpSpPr>
            <a:grpSpLocks/>
          </p:cNvGrpSpPr>
          <p:nvPr/>
        </p:nvGrpSpPr>
        <p:grpSpPr bwMode="auto">
          <a:xfrm>
            <a:off x="3429000" y="5257800"/>
            <a:ext cx="1600200" cy="990600"/>
            <a:chOff x="3429000" y="4191000"/>
            <a:chExt cx="1600200" cy="990600"/>
          </a:xfrm>
        </p:grpSpPr>
        <p:sp>
          <p:nvSpPr>
            <p:cNvPr id="9241" name="Line 2058"/>
            <p:cNvSpPr>
              <a:spLocks noChangeShapeType="1"/>
            </p:cNvSpPr>
            <p:nvPr/>
          </p:nvSpPr>
          <p:spPr bwMode="auto">
            <a:xfrm>
              <a:off x="3429000" y="4799013"/>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9242" name="Text Box 2059"/>
            <p:cNvSpPr txBox="1">
              <a:spLocks noChangeArrowheads="1"/>
            </p:cNvSpPr>
            <p:nvPr/>
          </p:nvSpPr>
          <p:spPr bwMode="auto">
            <a:xfrm>
              <a:off x="3657600" y="41910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n</a:t>
              </a:r>
            </a:p>
          </p:txBody>
        </p:sp>
        <p:sp>
          <p:nvSpPr>
            <p:cNvPr id="9243" name="Oval 2066"/>
            <p:cNvSpPr>
              <a:spLocks noChangeArrowheads="1"/>
            </p:cNvSpPr>
            <p:nvPr/>
          </p:nvSpPr>
          <p:spPr bwMode="auto">
            <a:xfrm>
              <a:off x="4343400" y="4495800"/>
              <a:ext cx="5334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9244" name="Oval 2052"/>
            <p:cNvSpPr>
              <a:spLocks noChangeArrowheads="1"/>
            </p:cNvSpPr>
            <p:nvPr/>
          </p:nvSpPr>
          <p:spPr bwMode="auto">
            <a:xfrm>
              <a:off x="4191000" y="43434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2</a:t>
              </a:r>
              <a:endParaRPr lang="ja-JP" altLang="en-US" sz="2400" baseline="-25000"/>
            </a:p>
          </p:txBody>
        </p:sp>
      </p:grpSp>
      <p:grpSp>
        <p:nvGrpSpPr>
          <p:cNvPr id="9222" name="グループ化 14"/>
          <p:cNvGrpSpPr>
            <a:grpSpLocks/>
          </p:cNvGrpSpPr>
          <p:nvPr/>
        </p:nvGrpSpPr>
        <p:grpSpPr bwMode="auto">
          <a:xfrm>
            <a:off x="4953000" y="5638800"/>
            <a:ext cx="1600200" cy="1066800"/>
            <a:chOff x="4953000" y="4572000"/>
            <a:chExt cx="1600200" cy="1066800"/>
          </a:xfrm>
        </p:grpSpPr>
        <p:sp>
          <p:nvSpPr>
            <p:cNvPr id="9238" name="Oval 2052"/>
            <p:cNvSpPr>
              <a:spLocks noChangeArrowheads="1"/>
            </p:cNvSpPr>
            <p:nvPr/>
          </p:nvSpPr>
          <p:spPr bwMode="auto">
            <a:xfrm>
              <a:off x="5715000" y="48006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4</a:t>
              </a:r>
              <a:endParaRPr lang="ja-JP" altLang="en-US" sz="2400" baseline="-25000"/>
            </a:p>
          </p:txBody>
        </p:sp>
        <p:sp>
          <p:nvSpPr>
            <p:cNvPr id="9239" name="Line 2061"/>
            <p:cNvSpPr>
              <a:spLocks noChangeShapeType="1"/>
            </p:cNvSpPr>
            <p:nvPr/>
          </p:nvSpPr>
          <p:spPr bwMode="auto">
            <a:xfrm>
              <a:off x="4953000" y="4953000"/>
              <a:ext cx="7620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9240" name="Text Box 2062"/>
            <p:cNvSpPr txBox="1">
              <a:spLocks noChangeArrowheads="1"/>
            </p:cNvSpPr>
            <p:nvPr/>
          </p:nvSpPr>
          <p:spPr bwMode="auto">
            <a:xfrm>
              <a:off x="5257800" y="4572000"/>
              <a:ext cx="3209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f</a:t>
              </a:r>
            </a:p>
          </p:txBody>
        </p:sp>
      </p:grpSp>
      <p:grpSp>
        <p:nvGrpSpPr>
          <p:cNvPr id="9223" name="グループ化 18"/>
          <p:cNvGrpSpPr>
            <a:grpSpLocks/>
          </p:cNvGrpSpPr>
          <p:nvPr/>
        </p:nvGrpSpPr>
        <p:grpSpPr bwMode="auto">
          <a:xfrm>
            <a:off x="6553200" y="5791200"/>
            <a:ext cx="1600200" cy="914400"/>
            <a:chOff x="6553200" y="4724400"/>
            <a:chExt cx="1600200" cy="914400"/>
          </a:xfrm>
        </p:grpSpPr>
        <p:sp>
          <p:nvSpPr>
            <p:cNvPr id="9234" name="Line 2064"/>
            <p:cNvSpPr>
              <a:spLocks noChangeShapeType="1"/>
            </p:cNvSpPr>
            <p:nvPr/>
          </p:nvSpPr>
          <p:spPr bwMode="auto">
            <a:xfrm>
              <a:off x="6553200" y="5256213"/>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9235" name="Text Box 2065"/>
            <p:cNvSpPr txBox="1">
              <a:spLocks noChangeArrowheads="1"/>
            </p:cNvSpPr>
            <p:nvPr/>
          </p:nvSpPr>
          <p:spPr bwMode="auto">
            <a:xfrm>
              <a:off x="6705600" y="47244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o</a:t>
              </a:r>
            </a:p>
          </p:txBody>
        </p:sp>
        <p:sp>
          <p:nvSpPr>
            <p:cNvPr id="9236" name="Oval 2067"/>
            <p:cNvSpPr>
              <a:spLocks noChangeArrowheads="1"/>
            </p:cNvSpPr>
            <p:nvPr/>
          </p:nvSpPr>
          <p:spPr bwMode="auto">
            <a:xfrm>
              <a:off x="7467600" y="4953000"/>
              <a:ext cx="5334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9237" name="Oval 2052"/>
            <p:cNvSpPr>
              <a:spLocks noChangeArrowheads="1"/>
            </p:cNvSpPr>
            <p:nvPr/>
          </p:nvSpPr>
          <p:spPr bwMode="auto">
            <a:xfrm>
              <a:off x="7315200" y="48006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5</a:t>
              </a:r>
              <a:endParaRPr lang="ja-JP" altLang="en-US" sz="2400" baseline="-25000"/>
            </a:p>
          </p:txBody>
        </p:sp>
      </p:grpSp>
      <p:grpSp>
        <p:nvGrpSpPr>
          <p:cNvPr id="9224" name="グループ化 23"/>
          <p:cNvGrpSpPr>
            <a:grpSpLocks/>
          </p:cNvGrpSpPr>
          <p:nvPr/>
        </p:nvGrpSpPr>
        <p:grpSpPr bwMode="auto">
          <a:xfrm>
            <a:off x="4953000" y="4648200"/>
            <a:ext cx="1600200" cy="914400"/>
            <a:chOff x="4953000" y="3581400"/>
            <a:chExt cx="1600200" cy="914400"/>
          </a:xfrm>
        </p:grpSpPr>
        <p:sp>
          <p:nvSpPr>
            <p:cNvPr id="9230" name="Line 2061"/>
            <p:cNvSpPr>
              <a:spLocks noChangeShapeType="1"/>
            </p:cNvSpPr>
            <p:nvPr/>
          </p:nvSpPr>
          <p:spPr bwMode="auto">
            <a:xfrm flipV="1">
              <a:off x="4953000" y="4114800"/>
              <a:ext cx="7620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9231" name="Text Box 2062"/>
            <p:cNvSpPr txBox="1">
              <a:spLocks noChangeArrowheads="1"/>
            </p:cNvSpPr>
            <p:nvPr/>
          </p:nvSpPr>
          <p:spPr bwMode="auto">
            <a:xfrm>
              <a:off x="5181600" y="36576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t</a:t>
              </a:r>
            </a:p>
          </p:txBody>
        </p:sp>
        <p:sp>
          <p:nvSpPr>
            <p:cNvPr id="9232" name="Oval 2052"/>
            <p:cNvSpPr>
              <a:spLocks noChangeArrowheads="1"/>
            </p:cNvSpPr>
            <p:nvPr/>
          </p:nvSpPr>
          <p:spPr bwMode="auto">
            <a:xfrm>
              <a:off x="5715000" y="35814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3</a:t>
              </a:r>
              <a:endParaRPr lang="ja-JP" altLang="en-US" sz="2400" baseline="-25000"/>
            </a:p>
          </p:txBody>
        </p:sp>
        <p:sp>
          <p:nvSpPr>
            <p:cNvPr id="9233" name="Oval 2067"/>
            <p:cNvSpPr>
              <a:spLocks noChangeArrowheads="1"/>
            </p:cNvSpPr>
            <p:nvPr/>
          </p:nvSpPr>
          <p:spPr bwMode="auto">
            <a:xfrm>
              <a:off x="5867400" y="3733800"/>
              <a:ext cx="5334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sp>
        <p:nvSpPr>
          <p:cNvPr id="13321" name="テキスト ボックス 37"/>
          <p:cNvSpPr txBox="1">
            <a:spLocks noChangeArrowheads="1"/>
          </p:cNvSpPr>
          <p:nvPr/>
        </p:nvSpPr>
        <p:spPr bwMode="auto">
          <a:xfrm>
            <a:off x="1447800" y="20574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b="1"/>
              <a:t>Q</a:t>
            </a:r>
            <a:r>
              <a:rPr lang="en-US" altLang="ja-JP"/>
              <a:t> = {</a:t>
            </a:r>
            <a:r>
              <a:rPr lang="en-US" altLang="ja-JP" i="1"/>
              <a:t>q</a:t>
            </a:r>
            <a:r>
              <a:rPr lang="en-US" altLang="ja-JP" baseline="-25000"/>
              <a:t>0</a:t>
            </a:r>
            <a:r>
              <a:rPr lang="en-US" altLang="ja-JP"/>
              <a:t>, </a:t>
            </a:r>
            <a:r>
              <a:rPr lang="en-US" altLang="ja-JP" i="1"/>
              <a:t>q</a:t>
            </a:r>
            <a:r>
              <a:rPr lang="en-US" altLang="ja-JP" baseline="-25000"/>
              <a:t>1</a:t>
            </a:r>
            <a:r>
              <a:rPr lang="en-US" altLang="ja-JP"/>
              <a:t>, </a:t>
            </a:r>
            <a:r>
              <a:rPr lang="en-US" altLang="ja-JP" i="1"/>
              <a:t>q</a:t>
            </a:r>
            <a:r>
              <a:rPr lang="en-US" altLang="ja-JP" baseline="-25000"/>
              <a:t>2</a:t>
            </a:r>
            <a:r>
              <a:rPr lang="en-US" altLang="ja-JP"/>
              <a:t>, </a:t>
            </a:r>
            <a:r>
              <a:rPr lang="en-US" altLang="ja-JP" i="1"/>
              <a:t>q</a:t>
            </a:r>
            <a:r>
              <a:rPr lang="en-US" altLang="ja-JP" baseline="-25000"/>
              <a:t>3</a:t>
            </a:r>
            <a:r>
              <a:rPr lang="en-US" altLang="ja-JP"/>
              <a:t>, </a:t>
            </a:r>
            <a:r>
              <a:rPr lang="en-US" altLang="ja-JP" i="1"/>
              <a:t>q</a:t>
            </a:r>
            <a:r>
              <a:rPr lang="en-US" altLang="ja-JP" baseline="-25000"/>
              <a:t>4</a:t>
            </a:r>
            <a:r>
              <a:rPr lang="en-US" altLang="ja-JP"/>
              <a:t> , </a:t>
            </a:r>
            <a:r>
              <a:rPr lang="en-US" altLang="ja-JP" i="1"/>
              <a:t>q</a:t>
            </a:r>
            <a:r>
              <a:rPr lang="en-US" altLang="ja-JP" baseline="-25000"/>
              <a:t>5</a:t>
            </a:r>
            <a:r>
              <a:rPr lang="en-US" altLang="ja-JP"/>
              <a:t>}</a:t>
            </a:r>
            <a:endParaRPr lang="ja-JP" altLang="en-US"/>
          </a:p>
        </p:txBody>
      </p:sp>
      <p:sp>
        <p:nvSpPr>
          <p:cNvPr id="13322" name="テキスト ボックス 38"/>
          <p:cNvSpPr txBox="1">
            <a:spLocks noChangeArrowheads="1"/>
          </p:cNvSpPr>
          <p:nvPr/>
        </p:nvSpPr>
        <p:spPr bwMode="auto">
          <a:xfrm>
            <a:off x="1371600" y="26670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b="1"/>
              <a:t>Σ</a:t>
            </a:r>
            <a:r>
              <a:rPr lang="en-US" altLang="ja-JP"/>
              <a:t> = {a</a:t>
            </a:r>
            <a:r>
              <a:rPr lang="en-US" altLang="ja-JP" i="1"/>
              <a:t>,</a:t>
            </a:r>
            <a:r>
              <a:rPr lang="en-US" altLang="ja-JP"/>
              <a:t>b</a:t>
            </a:r>
            <a:r>
              <a:rPr lang="en-US" altLang="ja-JP" i="1"/>
              <a:t>,</a:t>
            </a:r>
            <a:r>
              <a:rPr lang="en-US" altLang="ja-JP"/>
              <a:t>c</a:t>
            </a:r>
            <a:r>
              <a:rPr lang="en-US" altLang="ja-JP" i="1"/>
              <a:t>,…, </a:t>
            </a:r>
            <a:r>
              <a:rPr lang="en-US" altLang="ja-JP"/>
              <a:t>z}</a:t>
            </a:r>
            <a:endParaRPr lang="ja-JP" altLang="en-US"/>
          </a:p>
        </p:txBody>
      </p:sp>
      <p:sp>
        <p:nvSpPr>
          <p:cNvPr id="13323" name="テキスト ボックス 39"/>
          <p:cNvSpPr txBox="1">
            <a:spLocks noChangeArrowheads="1"/>
          </p:cNvSpPr>
          <p:nvPr/>
        </p:nvSpPr>
        <p:spPr bwMode="auto">
          <a:xfrm>
            <a:off x="1447800" y="43434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b="1"/>
              <a:t>F</a:t>
            </a:r>
            <a:r>
              <a:rPr lang="en-US" altLang="ja-JP"/>
              <a:t> = {</a:t>
            </a:r>
            <a:r>
              <a:rPr lang="en-US" altLang="ja-JP" i="1"/>
              <a:t>q</a:t>
            </a:r>
            <a:r>
              <a:rPr lang="en-US" altLang="ja-JP" baseline="-25000"/>
              <a:t>2</a:t>
            </a:r>
            <a:r>
              <a:rPr lang="en-US" altLang="ja-JP"/>
              <a:t>, </a:t>
            </a:r>
            <a:r>
              <a:rPr lang="en-US" altLang="ja-JP" i="1"/>
              <a:t>q</a:t>
            </a:r>
            <a:r>
              <a:rPr lang="en-US" altLang="ja-JP" baseline="-25000"/>
              <a:t>3</a:t>
            </a:r>
            <a:r>
              <a:rPr lang="en-US" altLang="ja-JP"/>
              <a:t>, </a:t>
            </a:r>
            <a:r>
              <a:rPr lang="en-US" altLang="ja-JP" i="1"/>
              <a:t>q</a:t>
            </a:r>
            <a:r>
              <a:rPr lang="en-US" altLang="ja-JP" baseline="-25000"/>
              <a:t>5</a:t>
            </a:r>
            <a:r>
              <a:rPr lang="en-US" altLang="ja-JP"/>
              <a:t>}</a:t>
            </a:r>
            <a:endParaRPr lang="ja-JP" altLang="en-US"/>
          </a:p>
        </p:txBody>
      </p:sp>
      <p:sp>
        <p:nvSpPr>
          <p:cNvPr id="13324" name="テキスト ボックス 41"/>
          <p:cNvSpPr txBox="1">
            <a:spLocks noChangeArrowheads="1"/>
          </p:cNvSpPr>
          <p:nvPr/>
        </p:nvSpPr>
        <p:spPr bwMode="auto">
          <a:xfrm>
            <a:off x="1295400" y="3200400"/>
            <a:ext cx="723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i="1"/>
              <a:t>δ</a:t>
            </a:r>
            <a:r>
              <a:rPr lang="en-US" altLang="ja-JP"/>
              <a:t> (</a:t>
            </a:r>
            <a:r>
              <a:rPr lang="en-US" altLang="ja-JP" i="1"/>
              <a:t>q</a:t>
            </a:r>
            <a:r>
              <a:rPr lang="en-US" altLang="ja-JP" baseline="-25000"/>
              <a:t>0</a:t>
            </a:r>
            <a:r>
              <a:rPr lang="en-US" altLang="ja-JP"/>
              <a:t>, i) = </a:t>
            </a:r>
            <a:r>
              <a:rPr lang="en-US" altLang="ja-JP" i="1"/>
              <a:t>q</a:t>
            </a:r>
            <a:r>
              <a:rPr lang="en-US" altLang="ja-JP" baseline="-25000"/>
              <a:t>1</a:t>
            </a:r>
            <a:r>
              <a:rPr lang="en-US" altLang="ja-JP"/>
              <a:t>, </a:t>
            </a:r>
            <a:r>
              <a:rPr lang="en-US" altLang="ja-JP" i="1"/>
              <a:t>δ</a:t>
            </a:r>
            <a:r>
              <a:rPr lang="en-US" altLang="ja-JP"/>
              <a:t>(</a:t>
            </a:r>
            <a:r>
              <a:rPr lang="en-US" altLang="ja-JP" i="1"/>
              <a:t>q</a:t>
            </a:r>
            <a:r>
              <a:rPr lang="en-US" altLang="ja-JP" baseline="-25000"/>
              <a:t>1</a:t>
            </a:r>
            <a:r>
              <a:rPr lang="en-US" altLang="ja-JP"/>
              <a:t>, n) = </a:t>
            </a:r>
            <a:r>
              <a:rPr lang="en-US" altLang="ja-JP" i="1"/>
              <a:t>q</a:t>
            </a:r>
            <a:r>
              <a:rPr lang="en-US" altLang="ja-JP" baseline="-25000"/>
              <a:t>2</a:t>
            </a:r>
            <a:r>
              <a:rPr lang="en-US" altLang="ja-JP"/>
              <a:t>, </a:t>
            </a:r>
            <a:r>
              <a:rPr lang="en-US" altLang="ja-JP" i="1"/>
              <a:t>δ</a:t>
            </a:r>
            <a:r>
              <a:rPr lang="en-US" altLang="ja-JP"/>
              <a:t>(</a:t>
            </a:r>
            <a:r>
              <a:rPr lang="en-US" altLang="ja-JP" i="1"/>
              <a:t>q</a:t>
            </a:r>
            <a:r>
              <a:rPr lang="en-US" altLang="ja-JP" baseline="-25000"/>
              <a:t>2</a:t>
            </a:r>
            <a:r>
              <a:rPr lang="en-US" altLang="ja-JP"/>
              <a:t>, t) =  </a:t>
            </a:r>
            <a:r>
              <a:rPr lang="en-US" altLang="ja-JP" i="1"/>
              <a:t>q</a:t>
            </a:r>
            <a:r>
              <a:rPr lang="en-US" altLang="ja-JP" baseline="-25000"/>
              <a:t>3</a:t>
            </a:r>
            <a:r>
              <a:rPr lang="en-US" altLang="ja-JP"/>
              <a:t>,</a:t>
            </a:r>
          </a:p>
          <a:p>
            <a:pPr eaLnBrk="1" hangingPunct="1">
              <a:spcBef>
                <a:spcPct val="0"/>
              </a:spcBef>
              <a:buClrTx/>
              <a:buSzTx/>
              <a:buFontTx/>
              <a:buNone/>
            </a:pPr>
            <a:r>
              <a:rPr lang="en-US" altLang="ja-JP" i="1"/>
              <a:t>δ</a:t>
            </a:r>
            <a:r>
              <a:rPr lang="en-US" altLang="ja-JP"/>
              <a:t> (</a:t>
            </a:r>
            <a:r>
              <a:rPr lang="en-US" altLang="ja-JP" i="1"/>
              <a:t>q</a:t>
            </a:r>
            <a:r>
              <a:rPr lang="en-US" altLang="ja-JP" baseline="-25000"/>
              <a:t>2</a:t>
            </a:r>
            <a:r>
              <a:rPr lang="en-US" altLang="ja-JP"/>
              <a:t>, f) = </a:t>
            </a:r>
            <a:r>
              <a:rPr lang="en-US" altLang="ja-JP" i="1"/>
              <a:t>q</a:t>
            </a:r>
            <a:r>
              <a:rPr lang="en-US" altLang="ja-JP" baseline="-25000"/>
              <a:t>4</a:t>
            </a:r>
            <a:r>
              <a:rPr lang="en-US" altLang="ja-JP"/>
              <a:t>, </a:t>
            </a:r>
            <a:r>
              <a:rPr lang="en-US" altLang="ja-JP" i="1"/>
              <a:t>δ</a:t>
            </a:r>
            <a:r>
              <a:rPr lang="en-US" altLang="ja-JP"/>
              <a:t>(</a:t>
            </a:r>
            <a:r>
              <a:rPr lang="en-US" altLang="ja-JP" i="1"/>
              <a:t>q</a:t>
            </a:r>
            <a:r>
              <a:rPr lang="en-US" altLang="ja-JP" baseline="-25000"/>
              <a:t>4</a:t>
            </a:r>
            <a:r>
              <a:rPr lang="en-US" altLang="ja-JP"/>
              <a:t>, o) =  </a:t>
            </a:r>
            <a:r>
              <a:rPr lang="en-US" altLang="ja-JP" i="1"/>
              <a:t>q</a:t>
            </a:r>
            <a:r>
              <a:rPr lang="en-US" altLang="ja-JP" baseline="-25000"/>
              <a:t>5</a:t>
            </a:r>
            <a:r>
              <a:rPr lang="en-US" altLang="ja-JP"/>
              <a:t> </a:t>
            </a:r>
            <a:endParaRPr lang="ja-JP" altLang="en-US"/>
          </a:p>
        </p:txBody>
      </p:sp>
      <p:sp>
        <p:nvSpPr>
          <p:cNvPr id="9229" name="Rectangle 1027"/>
          <p:cNvSpPr txBox="1">
            <a:spLocks noChangeArrowheads="1"/>
          </p:cNvSpPr>
          <p:nvPr/>
        </p:nvSpPr>
        <p:spPr bwMode="auto">
          <a:xfrm>
            <a:off x="1066800" y="1447800"/>
            <a:ext cx="754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r>
              <a:rPr lang="en-US" altLang="ja-JP"/>
              <a:t>M = (</a:t>
            </a:r>
            <a:r>
              <a:rPr lang="en-US" altLang="ja-JP" b="1"/>
              <a:t>Q</a:t>
            </a:r>
            <a:r>
              <a:rPr lang="en-US" altLang="ja-JP"/>
              <a:t>, </a:t>
            </a:r>
            <a:r>
              <a:rPr lang="en-US" altLang="ja-JP" b="1"/>
              <a:t>Σ</a:t>
            </a:r>
            <a:r>
              <a:rPr lang="en-US" altLang="ja-JP"/>
              <a:t>, </a:t>
            </a:r>
            <a:r>
              <a:rPr lang="en-US" altLang="ja-JP" i="1"/>
              <a:t>δ</a:t>
            </a:r>
            <a:r>
              <a:rPr lang="en-US" altLang="ja-JP"/>
              <a:t>, </a:t>
            </a:r>
            <a:r>
              <a:rPr lang="en-US" altLang="ja-JP" i="1"/>
              <a:t>q</a:t>
            </a:r>
            <a:r>
              <a:rPr lang="en-US" altLang="ja-JP" baseline="-25000"/>
              <a:t>0</a:t>
            </a:r>
            <a:r>
              <a:rPr lang="en-US" altLang="ja-JP"/>
              <a:t>, </a:t>
            </a:r>
            <a:r>
              <a:rPr lang="en-US" altLang="ja-JP" b="1"/>
              <a:t>F</a:t>
            </a:r>
            <a:r>
              <a:rPr lang="en-US" altLang="ja-JP"/>
              <a:t>)</a:t>
            </a:r>
            <a:r>
              <a:rPr lang="en-US" altLang="ja-JP"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checkerboard(across)">
                                      <p:cBhvr>
                                        <p:cTn id="7" dur="5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checkerboard(across)">
                                      <p:cBhvr>
                                        <p:cTn id="12" dur="500"/>
                                        <p:tgtEl>
                                          <p:spTgt spid="133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24"/>
                                        </p:tgtEl>
                                        <p:attrNameLst>
                                          <p:attrName>style.visibility</p:attrName>
                                        </p:attrNameLst>
                                      </p:cBhvr>
                                      <p:to>
                                        <p:strVal val="visible"/>
                                      </p:to>
                                    </p:set>
                                    <p:animEffect transition="in" filter="checkerboard(across)">
                                      <p:cBhvr>
                                        <p:cTn id="17" dur="500"/>
                                        <p:tgtEl>
                                          <p:spTgt spid="133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23"/>
                                        </p:tgtEl>
                                        <p:attrNameLst>
                                          <p:attrName>style.visibility</p:attrName>
                                        </p:attrNameLst>
                                      </p:cBhvr>
                                      <p:to>
                                        <p:strVal val="visible"/>
                                      </p:to>
                                    </p:set>
                                    <p:animEffect transition="in" filter="checkerboard(across)">
                                      <p:cBhvr>
                                        <p:cTn id="22"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utoUpdateAnimBg="0"/>
      <p:bldP spid="13322" grpId="0" autoUpdateAnimBg="0"/>
      <p:bldP spid="13323" grpId="0" autoUpdateAnimBg="0"/>
      <p:bldP spid="1332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a:effectLst/>
              </a:rPr>
              <a:t>決定性有限オートマトン</a:t>
            </a:r>
            <a:br>
              <a:rPr lang="ja-JP" altLang="en-US">
                <a:effectLst/>
              </a:rPr>
            </a:br>
            <a:r>
              <a:rPr lang="ja-JP" altLang="en-US" sz="4000">
                <a:effectLst/>
              </a:rPr>
              <a:t>(</a:t>
            </a:r>
            <a:r>
              <a:rPr lang="en-US" altLang="ja-JP" sz="4000">
                <a:effectLst/>
              </a:rPr>
              <a:t>deterministic finite automaton)</a:t>
            </a:r>
            <a:endParaRPr lang="ja-JP" altLang="en-US" sz="4000">
              <a:effectLst/>
            </a:endParaRPr>
          </a:p>
        </p:txBody>
      </p:sp>
      <p:sp>
        <p:nvSpPr>
          <p:cNvPr id="3" name="コンテンツ プレースホルダ 2"/>
          <p:cNvSpPr>
            <a:spLocks noGrp="1"/>
          </p:cNvSpPr>
          <p:nvPr>
            <p:ph idx="1"/>
          </p:nvPr>
        </p:nvSpPr>
        <p:spPr/>
        <p:txBody>
          <a:bodyPr/>
          <a:lstStyle/>
          <a:p>
            <a:pPr>
              <a:defRPr/>
            </a:pPr>
            <a:r>
              <a:rPr lang="ja-JP" altLang="en-US"/>
              <a:t>現在の状態と入力が決定</a:t>
            </a:r>
            <a:endParaRPr lang="en-US" altLang="ja-JP"/>
          </a:p>
          <a:p>
            <a:pPr>
              <a:buFont typeface="Wingdings" panose="05000000000000000000" pitchFamily="2" charset="2"/>
              <a:buNone/>
              <a:defRPr/>
            </a:pPr>
            <a:r>
              <a:rPr lang="ja-JP" altLang="en-US"/>
              <a:t>  ⇒次状態が一意に決まる</a:t>
            </a:r>
          </a:p>
        </p:txBody>
      </p:sp>
      <p:sp>
        <p:nvSpPr>
          <p:cNvPr id="10244" name="Oval 2052"/>
          <p:cNvSpPr>
            <a:spLocks noChangeArrowheads="1"/>
          </p:cNvSpPr>
          <p:nvPr/>
        </p:nvSpPr>
        <p:spPr bwMode="auto">
          <a:xfrm>
            <a:off x="1066800" y="38100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0</a:t>
            </a:r>
            <a:endParaRPr lang="ja-JP" altLang="en-US" sz="2400" baseline="-25000"/>
          </a:p>
        </p:txBody>
      </p:sp>
      <p:grpSp>
        <p:nvGrpSpPr>
          <p:cNvPr id="10245" name="グループ化 4"/>
          <p:cNvGrpSpPr>
            <a:grpSpLocks/>
          </p:cNvGrpSpPr>
          <p:nvPr/>
        </p:nvGrpSpPr>
        <p:grpSpPr bwMode="auto">
          <a:xfrm>
            <a:off x="1905000" y="3657600"/>
            <a:ext cx="1600200" cy="990600"/>
            <a:chOff x="1828800" y="4191000"/>
            <a:chExt cx="1600200" cy="990600"/>
          </a:xfrm>
        </p:grpSpPr>
        <p:sp>
          <p:nvSpPr>
            <p:cNvPr id="10267" name="Line 2055"/>
            <p:cNvSpPr>
              <a:spLocks noChangeShapeType="1"/>
            </p:cNvSpPr>
            <p:nvPr/>
          </p:nvSpPr>
          <p:spPr bwMode="auto">
            <a:xfrm>
              <a:off x="1828800" y="4799013"/>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10268" name="Text Box 2056"/>
            <p:cNvSpPr txBox="1">
              <a:spLocks noChangeArrowheads="1"/>
            </p:cNvSpPr>
            <p:nvPr/>
          </p:nvSpPr>
          <p:spPr bwMode="auto">
            <a:xfrm>
              <a:off x="2057400" y="41910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i</a:t>
              </a:r>
            </a:p>
          </p:txBody>
        </p:sp>
        <p:sp>
          <p:nvSpPr>
            <p:cNvPr id="10269" name="Oval 2052"/>
            <p:cNvSpPr>
              <a:spLocks noChangeArrowheads="1"/>
            </p:cNvSpPr>
            <p:nvPr/>
          </p:nvSpPr>
          <p:spPr bwMode="auto">
            <a:xfrm>
              <a:off x="2590800" y="43434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1</a:t>
              </a:r>
              <a:endParaRPr lang="ja-JP" altLang="en-US" sz="2400" baseline="-25000"/>
            </a:p>
          </p:txBody>
        </p:sp>
      </p:grpSp>
      <p:grpSp>
        <p:nvGrpSpPr>
          <p:cNvPr id="10246" name="グループ化 8"/>
          <p:cNvGrpSpPr>
            <a:grpSpLocks/>
          </p:cNvGrpSpPr>
          <p:nvPr/>
        </p:nvGrpSpPr>
        <p:grpSpPr bwMode="auto">
          <a:xfrm>
            <a:off x="3505200" y="3657600"/>
            <a:ext cx="1600200" cy="990600"/>
            <a:chOff x="3429000" y="4191000"/>
            <a:chExt cx="1600200" cy="990600"/>
          </a:xfrm>
        </p:grpSpPr>
        <p:sp>
          <p:nvSpPr>
            <p:cNvPr id="10263" name="Line 2058"/>
            <p:cNvSpPr>
              <a:spLocks noChangeShapeType="1"/>
            </p:cNvSpPr>
            <p:nvPr/>
          </p:nvSpPr>
          <p:spPr bwMode="auto">
            <a:xfrm>
              <a:off x="3429000" y="4799013"/>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10264" name="Text Box 2059"/>
            <p:cNvSpPr txBox="1">
              <a:spLocks noChangeArrowheads="1"/>
            </p:cNvSpPr>
            <p:nvPr/>
          </p:nvSpPr>
          <p:spPr bwMode="auto">
            <a:xfrm>
              <a:off x="3657600" y="41910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n</a:t>
              </a:r>
            </a:p>
          </p:txBody>
        </p:sp>
        <p:sp>
          <p:nvSpPr>
            <p:cNvPr id="10265" name="Oval 2066"/>
            <p:cNvSpPr>
              <a:spLocks noChangeArrowheads="1"/>
            </p:cNvSpPr>
            <p:nvPr/>
          </p:nvSpPr>
          <p:spPr bwMode="auto">
            <a:xfrm>
              <a:off x="4343400" y="4495800"/>
              <a:ext cx="5334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0266" name="Oval 2052"/>
            <p:cNvSpPr>
              <a:spLocks noChangeArrowheads="1"/>
            </p:cNvSpPr>
            <p:nvPr/>
          </p:nvSpPr>
          <p:spPr bwMode="auto">
            <a:xfrm>
              <a:off x="4191000" y="43434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2</a:t>
              </a:r>
              <a:endParaRPr lang="ja-JP" altLang="en-US" sz="2400" baseline="-25000"/>
            </a:p>
          </p:txBody>
        </p:sp>
      </p:grpSp>
      <p:grpSp>
        <p:nvGrpSpPr>
          <p:cNvPr id="10247" name="グループ化 13"/>
          <p:cNvGrpSpPr>
            <a:grpSpLocks/>
          </p:cNvGrpSpPr>
          <p:nvPr/>
        </p:nvGrpSpPr>
        <p:grpSpPr bwMode="auto">
          <a:xfrm>
            <a:off x="5029200" y="4038600"/>
            <a:ext cx="1600200" cy="1066800"/>
            <a:chOff x="4953000" y="4572000"/>
            <a:chExt cx="1600200" cy="1066800"/>
          </a:xfrm>
        </p:grpSpPr>
        <p:sp>
          <p:nvSpPr>
            <p:cNvPr id="10260" name="Oval 2052"/>
            <p:cNvSpPr>
              <a:spLocks noChangeArrowheads="1"/>
            </p:cNvSpPr>
            <p:nvPr/>
          </p:nvSpPr>
          <p:spPr bwMode="auto">
            <a:xfrm>
              <a:off x="5715000" y="48006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4</a:t>
              </a:r>
              <a:endParaRPr lang="ja-JP" altLang="en-US" sz="2400" baseline="-25000"/>
            </a:p>
          </p:txBody>
        </p:sp>
        <p:sp>
          <p:nvSpPr>
            <p:cNvPr id="10261" name="Line 2061"/>
            <p:cNvSpPr>
              <a:spLocks noChangeShapeType="1"/>
            </p:cNvSpPr>
            <p:nvPr/>
          </p:nvSpPr>
          <p:spPr bwMode="auto">
            <a:xfrm>
              <a:off x="4953000" y="4953000"/>
              <a:ext cx="7620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0262" name="Text Box 2062"/>
            <p:cNvSpPr txBox="1">
              <a:spLocks noChangeArrowheads="1"/>
            </p:cNvSpPr>
            <p:nvPr/>
          </p:nvSpPr>
          <p:spPr bwMode="auto">
            <a:xfrm>
              <a:off x="5257800" y="4572000"/>
              <a:ext cx="3209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f</a:t>
              </a:r>
            </a:p>
          </p:txBody>
        </p:sp>
      </p:grpSp>
      <p:grpSp>
        <p:nvGrpSpPr>
          <p:cNvPr id="10248" name="グループ化 17"/>
          <p:cNvGrpSpPr>
            <a:grpSpLocks/>
          </p:cNvGrpSpPr>
          <p:nvPr/>
        </p:nvGrpSpPr>
        <p:grpSpPr bwMode="auto">
          <a:xfrm>
            <a:off x="6629400" y="4191000"/>
            <a:ext cx="1600200" cy="914400"/>
            <a:chOff x="6553200" y="4724400"/>
            <a:chExt cx="1600200" cy="914400"/>
          </a:xfrm>
        </p:grpSpPr>
        <p:sp>
          <p:nvSpPr>
            <p:cNvPr id="10256" name="Line 2064"/>
            <p:cNvSpPr>
              <a:spLocks noChangeShapeType="1"/>
            </p:cNvSpPr>
            <p:nvPr/>
          </p:nvSpPr>
          <p:spPr bwMode="auto">
            <a:xfrm>
              <a:off x="6553200" y="5256213"/>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10257" name="Text Box 2065"/>
            <p:cNvSpPr txBox="1">
              <a:spLocks noChangeArrowheads="1"/>
            </p:cNvSpPr>
            <p:nvPr/>
          </p:nvSpPr>
          <p:spPr bwMode="auto">
            <a:xfrm>
              <a:off x="6705600" y="47244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o</a:t>
              </a:r>
            </a:p>
          </p:txBody>
        </p:sp>
        <p:sp>
          <p:nvSpPr>
            <p:cNvPr id="10258" name="Oval 2067"/>
            <p:cNvSpPr>
              <a:spLocks noChangeArrowheads="1"/>
            </p:cNvSpPr>
            <p:nvPr/>
          </p:nvSpPr>
          <p:spPr bwMode="auto">
            <a:xfrm>
              <a:off x="7467600" y="4953000"/>
              <a:ext cx="5334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0259" name="Oval 2052"/>
            <p:cNvSpPr>
              <a:spLocks noChangeArrowheads="1"/>
            </p:cNvSpPr>
            <p:nvPr/>
          </p:nvSpPr>
          <p:spPr bwMode="auto">
            <a:xfrm>
              <a:off x="7315200" y="48006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5</a:t>
              </a:r>
              <a:endParaRPr lang="ja-JP" altLang="en-US" sz="2400" baseline="-25000"/>
            </a:p>
          </p:txBody>
        </p:sp>
      </p:grpSp>
      <p:grpSp>
        <p:nvGrpSpPr>
          <p:cNvPr id="10249" name="グループ化 22"/>
          <p:cNvGrpSpPr>
            <a:grpSpLocks/>
          </p:cNvGrpSpPr>
          <p:nvPr/>
        </p:nvGrpSpPr>
        <p:grpSpPr bwMode="auto">
          <a:xfrm>
            <a:off x="5029200" y="3048000"/>
            <a:ext cx="1600200" cy="914400"/>
            <a:chOff x="4953000" y="3581400"/>
            <a:chExt cx="1600200" cy="914400"/>
          </a:xfrm>
        </p:grpSpPr>
        <p:sp>
          <p:nvSpPr>
            <p:cNvPr id="10252" name="Line 2061"/>
            <p:cNvSpPr>
              <a:spLocks noChangeShapeType="1"/>
            </p:cNvSpPr>
            <p:nvPr/>
          </p:nvSpPr>
          <p:spPr bwMode="auto">
            <a:xfrm flipV="1">
              <a:off x="4953000" y="4114800"/>
              <a:ext cx="7620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0253" name="Text Box 2062"/>
            <p:cNvSpPr txBox="1">
              <a:spLocks noChangeArrowheads="1"/>
            </p:cNvSpPr>
            <p:nvPr/>
          </p:nvSpPr>
          <p:spPr bwMode="auto">
            <a:xfrm>
              <a:off x="5181600" y="36576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t</a:t>
              </a:r>
            </a:p>
          </p:txBody>
        </p:sp>
        <p:sp>
          <p:nvSpPr>
            <p:cNvPr id="10254" name="Oval 2052"/>
            <p:cNvSpPr>
              <a:spLocks noChangeArrowheads="1"/>
            </p:cNvSpPr>
            <p:nvPr/>
          </p:nvSpPr>
          <p:spPr bwMode="auto">
            <a:xfrm>
              <a:off x="5715000" y="35814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3</a:t>
              </a:r>
              <a:endParaRPr lang="ja-JP" altLang="en-US" sz="2400" baseline="-25000"/>
            </a:p>
          </p:txBody>
        </p:sp>
        <p:sp>
          <p:nvSpPr>
            <p:cNvPr id="10255" name="Oval 2067"/>
            <p:cNvSpPr>
              <a:spLocks noChangeArrowheads="1"/>
            </p:cNvSpPr>
            <p:nvPr/>
          </p:nvSpPr>
          <p:spPr bwMode="auto">
            <a:xfrm>
              <a:off x="5867400" y="3733800"/>
              <a:ext cx="5334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sp>
        <p:nvSpPr>
          <p:cNvPr id="18460" name="AutoShape 28"/>
          <p:cNvSpPr>
            <a:spLocks noChangeArrowheads="1"/>
          </p:cNvSpPr>
          <p:nvPr/>
        </p:nvSpPr>
        <p:spPr bwMode="auto">
          <a:xfrm>
            <a:off x="2743200" y="4953000"/>
            <a:ext cx="3200400" cy="914400"/>
          </a:xfrm>
          <a:prstGeom prst="wedgeRoundRectCallout">
            <a:avLst>
              <a:gd name="adj1" fmla="val 27431"/>
              <a:gd name="adj2" fmla="val -97222"/>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dirty="0"/>
              <a:t>1つの入力に対する矢印は1本のみ</a:t>
            </a:r>
          </a:p>
        </p:txBody>
      </p:sp>
      <p:sp>
        <p:nvSpPr>
          <p:cNvPr id="18461" name="Text Box 29"/>
          <p:cNvSpPr txBox="1">
            <a:spLocks noChangeArrowheads="1"/>
          </p:cNvSpPr>
          <p:nvPr/>
        </p:nvSpPr>
        <p:spPr bwMode="auto">
          <a:xfrm>
            <a:off x="1143000" y="5867400"/>
            <a:ext cx="4227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⇔非決定性オートマトン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60"/>
                                        </p:tgtEl>
                                        <p:attrNameLst>
                                          <p:attrName>style.visibility</p:attrName>
                                        </p:attrNameLst>
                                      </p:cBhvr>
                                      <p:to>
                                        <p:strVal val="visible"/>
                                      </p:to>
                                    </p:set>
                                    <p:animEffect transition="in" filter="checkerboard(across)">
                                      <p:cBhvr>
                                        <p:cTn id="7" dur="500"/>
                                        <p:tgtEl>
                                          <p:spTgt spid="18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61"/>
                                        </p:tgtEl>
                                        <p:attrNameLst>
                                          <p:attrName>style.visibility</p:attrName>
                                        </p:attrNameLst>
                                      </p:cBhvr>
                                      <p:to>
                                        <p:strVal val="visible"/>
                                      </p:to>
                                    </p:set>
                                    <p:animEffect transition="in" filter="checkerboard(across)">
                                      <p:cBhvr>
                                        <p:cTn id="12" dur="500"/>
                                        <p:tgtEl>
                                          <p:spTgt spid="18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0" grpId="0" animBg="1" autoUpdateAnimBg="0"/>
      <p:bldP spid="1846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決定性オートマトンの</a:t>
            </a:r>
            <a:br>
              <a:rPr lang="ja-JP" altLang="en-US">
                <a:effectLst/>
              </a:rPr>
            </a:br>
            <a:r>
              <a:rPr lang="ja-JP" altLang="en-US">
                <a:effectLst/>
              </a:rPr>
              <a:t>入力の受理</a:t>
            </a:r>
          </a:p>
        </p:txBody>
      </p:sp>
      <p:sp>
        <p:nvSpPr>
          <p:cNvPr id="11267" name="Rectangle 3"/>
          <p:cNvSpPr>
            <a:spLocks noGrp="1" noChangeArrowheads="1"/>
          </p:cNvSpPr>
          <p:nvPr>
            <p:ph type="body" idx="1"/>
          </p:nvPr>
        </p:nvSpPr>
        <p:spPr>
          <a:xfrm>
            <a:off x="1066800" y="1981200"/>
            <a:ext cx="7543800" cy="7620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状態遷移で最終状態に到達すれば受理</a:t>
            </a:r>
          </a:p>
        </p:txBody>
      </p:sp>
      <p:sp>
        <p:nvSpPr>
          <p:cNvPr id="11268" name="Text Box 4"/>
          <p:cNvSpPr txBox="1">
            <a:spLocks noChangeArrowheads="1"/>
          </p:cNvSpPr>
          <p:nvPr/>
        </p:nvSpPr>
        <p:spPr bwMode="auto">
          <a:xfrm>
            <a:off x="1066800" y="2895600"/>
            <a:ext cx="726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例 : </a:t>
            </a:r>
            <a:r>
              <a:rPr lang="en-US" altLang="ja-JP"/>
              <a:t>c </a:t>
            </a:r>
            <a:r>
              <a:rPr lang="ja-JP" altLang="en-US"/>
              <a:t>で終わる文字列を受理 (</a:t>
            </a:r>
            <a:r>
              <a:rPr lang="en-US" altLang="ja-JP" b="1"/>
              <a:t>Σ</a:t>
            </a:r>
            <a:r>
              <a:rPr lang="en-US" altLang="ja-JP"/>
              <a:t>={a,b,c})</a:t>
            </a:r>
          </a:p>
        </p:txBody>
      </p:sp>
      <p:sp>
        <p:nvSpPr>
          <p:cNvPr id="47109" name="Oval 5"/>
          <p:cNvSpPr>
            <a:spLocks noChangeArrowheads="1"/>
          </p:cNvSpPr>
          <p:nvPr/>
        </p:nvSpPr>
        <p:spPr bwMode="auto">
          <a:xfrm>
            <a:off x="1905000" y="4679950"/>
            <a:ext cx="838200" cy="8016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0</a:t>
            </a:r>
          </a:p>
        </p:txBody>
      </p:sp>
      <p:grpSp>
        <p:nvGrpSpPr>
          <p:cNvPr id="2" name="Group 9"/>
          <p:cNvGrpSpPr>
            <a:grpSpLocks/>
          </p:cNvGrpSpPr>
          <p:nvPr/>
        </p:nvGrpSpPr>
        <p:grpSpPr bwMode="auto">
          <a:xfrm>
            <a:off x="2667000" y="4343400"/>
            <a:ext cx="1676400" cy="579438"/>
            <a:chOff x="1680" y="2736"/>
            <a:chExt cx="1056" cy="365"/>
          </a:xfrm>
        </p:grpSpPr>
        <p:sp>
          <p:nvSpPr>
            <p:cNvPr id="11291" name="Line 7"/>
            <p:cNvSpPr>
              <a:spLocks noChangeShapeType="1"/>
            </p:cNvSpPr>
            <p:nvPr/>
          </p:nvSpPr>
          <p:spPr bwMode="auto">
            <a:xfrm>
              <a:off x="1680" y="3072"/>
              <a:ext cx="105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1292" name="Text Box 8"/>
            <p:cNvSpPr txBox="1">
              <a:spLocks noChangeArrowheads="1"/>
            </p:cNvSpPr>
            <p:nvPr/>
          </p:nvSpPr>
          <p:spPr bwMode="auto">
            <a:xfrm>
              <a:off x="2064" y="2736"/>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3" name="Group 12"/>
          <p:cNvGrpSpPr>
            <a:grpSpLocks/>
          </p:cNvGrpSpPr>
          <p:nvPr/>
        </p:nvGrpSpPr>
        <p:grpSpPr bwMode="auto">
          <a:xfrm>
            <a:off x="4267200" y="4665663"/>
            <a:ext cx="809625" cy="801687"/>
            <a:chOff x="2688" y="2939"/>
            <a:chExt cx="510" cy="505"/>
          </a:xfrm>
        </p:grpSpPr>
        <p:sp>
          <p:nvSpPr>
            <p:cNvPr id="11289" name="Oval 6"/>
            <p:cNvSpPr>
              <a:spLocks noChangeArrowheads="1"/>
            </p:cNvSpPr>
            <p:nvPr/>
          </p:nvSpPr>
          <p:spPr bwMode="auto">
            <a:xfrm>
              <a:off x="2688" y="2939"/>
              <a:ext cx="510"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1</a:t>
              </a:r>
            </a:p>
          </p:txBody>
        </p:sp>
        <p:sp>
          <p:nvSpPr>
            <p:cNvPr id="11290" name="Oval 11"/>
            <p:cNvSpPr>
              <a:spLocks noChangeArrowheads="1"/>
            </p:cNvSpPr>
            <p:nvPr/>
          </p:nvSpPr>
          <p:spPr bwMode="auto">
            <a:xfrm>
              <a:off x="2784" y="3024"/>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grpSp>
        <p:nvGrpSpPr>
          <p:cNvPr id="4" name="Group 28"/>
          <p:cNvGrpSpPr>
            <a:grpSpLocks/>
          </p:cNvGrpSpPr>
          <p:nvPr/>
        </p:nvGrpSpPr>
        <p:grpSpPr bwMode="auto">
          <a:xfrm>
            <a:off x="2667000" y="4800600"/>
            <a:ext cx="1600200" cy="579438"/>
            <a:chOff x="1680" y="3024"/>
            <a:chExt cx="1008" cy="365"/>
          </a:xfrm>
        </p:grpSpPr>
        <p:sp>
          <p:nvSpPr>
            <p:cNvPr id="11287" name="Line 13"/>
            <p:cNvSpPr>
              <a:spLocks noChangeShapeType="1"/>
            </p:cNvSpPr>
            <p:nvPr/>
          </p:nvSpPr>
          <p:spPr bwMode="auto">
            <a:xfrm flipH="1">
              <a:off x="1680" y="3312"/>
              <a:ext cx="100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1288" name="Text Box 14"/>
            <p:cNvSpPr txBox="1">
              <a:spLocks noChangeArrowheads="1"/>
            </p:cNvSpPr>
            <p:nvPr/>
          </p:nvSpPr>
          <p:spPr bwMode="auto">
            <a:xfrm>
              <a:off x="1968" y="3024"/>
              <a:ext cx="4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a|b</a:t>
              </a:r>
            </a:p>
          </p:txBody>
        </p:sp>
      </p:grpSp>
      <p:grpSp>
        <p:nvGrpSpPr>
          <p:cNvPr id="5" name="Group 30"/>
          <p:cNvGrpSpPr>
            <a:grpSpLocks/>
          </p:cNvGrpSpPr>
          <p:nvPr/>
        </p:nvGrpSpPr>
        <p:grpSpPr bwMode="auto">
          <a:xfrm>
            <a:off x="4343400" y="4038600"/>
            <a:ext cx="974725" cy="609600"/>
            <a:chOff x="2736" y="2544"/>
            <a:chExt cx="614" cy="384"/>
          </a:xfrm>
        </p:grpSpPr>
        <p:grpSp>
          <p:nvGrpSpPr>
            <p:cNvPr id="11281" name="Group 20"/>
            <p:cNvGrpSpPr>
              <a:grpSpLocks/>
            </p:cNvGrpSpPr>
            <p:nvPr/>
          </p:nvGrpSpPr>
          <p:grpSpPr bwMode="auto">
            <a:xfrm>
              <a:off x="2736" y="2544"/>
              <a:ext cx="384" cy="384"/>
              <a:chOff x="2736" y="2544"/>
              <a:chExt cx="384" cy="384"/>
            </a:xfrm>
          </p:grpSpPr>
          <p:sp>
            <p:nvSpPr>
              <p:cNvPr id="11283" name="Arc 16"/>
              <p:cNvSpPr>
                <a:spLocks/>
              </p:cNvSpPr>
              <p:nvPr/>
            </p:nvSpPr>
            <p:spPr bwMode="auto">
              <a:xfrm>
                <a:off x="2928"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1284" name="Arc 17"/>
              <p:cNvSpPr>
                <a:spLocks/>
              </p:cNvSpPr>
              <p:nvPr/>
            </p:nvSpPr>
            <p:spPr bwMode="auto">
              <a:xfrm rot="5400000">
                <a:off x="2928"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1285" name="Arc 18"/>
              <p:cNvSpPr>
                <a:spLocks/>
              </p:cNvSpPr>
              <p:nvPr/>
            </p:nvSpPr>
            <p:spPr bwMode="auto">
              <a:xfrm rot="10800000">
                <a:off x="2736"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1286" name="Arc 19"/>
              <p:cNvSpPr>
                <a:spLocks/>
              </p:cNvSpPr>
              <p:nvPr/>
            </p:nvSpPr>
            <p:spPr bwMode="auto">
              <a:xfrm rot="-5400000">
                <a:off x="2736"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1282" name="Text Box 26"/>
            <p:cNvSpPr txBox="1">
              <a:spLocks noChangeArrowheads="1"/>
            </p:cNvSpPr>
            <p:nvPr/>
          </p:nvSpPr>
          <p:spPr bwMode="auto">
            <a:xfrm>
              <a:off x="3120" y="254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7" name="Group 29"/>
          <p:cNvGrpSpPr>
            <a:grpSpLocks/>
          </p:cNvGrpSpPr>
          <p:nvPr/>
        </p:nvGrpSpPr>
        <p:grpSpPr bwMode="auto">
          <a:xfrm>
            <a:off x="1371600" y="4038600"/>
            <a:ext cx="1295400" cy="609600"/>
            <a:chOff x="864" y="2544"/>
            <a:chExt cx="816" cy="384"/>
          </a:xfrm>
        </p:grpSpPr>
        <p:grpSp>
          <p:nvGrpSpPr>
            <p:cNvPr id="11275" name="Group 21"/>
            <p:cNvGrpSpPr>
              <a:grpSpLocks/>
            </p:cNvGrpSpPr>
            <p:nvPr/>
          </p:nvGrpSpPr>
          <p:grpSpPr bwMode="auto">
            <a:xfrm>
              <a:off x="1296" y="2544"/>
              <a:ext cx="384" cy="384"/>
              <a:chOff x="2736" y="2544"/>
              <a:chExt cx="384" cy="384"/>
            </a:xfrm>
          </p:grpSpPr>
          <p:sp>
            <p:nvSpPr>
              <p:cNvPr id="11277" name="Arc 22"/>
              <p:cNvSpPr>
                <a:spLocks/>
              </p:cNvSpPr>
              <p:nvPr/>
            </p:nvSpPr>
            <p:spPr bwMode="auto">
              <a:xfrm>
                <a:off x="2928"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1278" name="Arc 23"/>
              <p:cNvSpPr>
                <a:spLocks/>
              </p:cNvSpPr>
              <p:nvPr/>
            </p:nvSpPr>
            <p:spPr bwMode="auto">
              <a:xfrm rot="5400000">
                <a:off x="2928"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1279" name="Arc 24"/>
              <p:cNvSpPr>
                <a:spLocks/>
              </p:cNvSpPr>
              <p:nvPr/>
            </p:nvSpPr>
            <p:spPr bwMode="auto">
              <a:xfrm rot="10800000">
                <a:off x="2736"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1280" name="Arc 25"/>
              <p:cNvSpPr>
                <a:spLocks/>
              </p:cNvSpPr>
              <p:nvPr/>
            </p:nvSpPr>
            <p:spPr bwMode="auto">
              <a:xfrm rot="-5400000">
                <a:off x="2736"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1276" name="Text Box 27"/>
            <p:cNvSpPr txBox="1">
              <a:spLocks noChangeArrowheads="1"/>
            </p:cNvSpPr>
            <p:nvPr/>
          </p:nvSpPr>
          <p:spPr bwMode="auto">
            <a:xfrm>
              <a:off x="864" y="2544"/>
              <a:ext cx="4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checkerboard(across)">
                                      <p:cBhvr>
                                        <p:cTn id="7" dur="500"/>
                                        <p:tgtEl>
                                          <p:spTgt spid="47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nodeType="afterGroup">
                            <p:stCondLst>
                              <p:cond delay="500"/>
                            </p:stCondLst>
                            <p:childTnLst>
                              <p:par>
                                <p:cTn id="19" presetID="5" presetClass="entr" presetSubtype="1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決定性オートマトンの</a:t>
            </a:r>
            <a:br>
              <a:rPr lang="ja-JP" altLang="en-US">
                <a:effectLst/>
              </a:rPr>
            </a:br>
            <a:r>
              <a:rPr lang="ja-JP" altLang="en-US">
                <a:effectLst/>
              </a:rPr>
              <a:t>入力の受理</a:t>
            </a:r>
          </a:p>
        </p:txBody>
      </p:sp>
      <p:sp>
        <p:nvSpPr>
          <p:cNvPr id="12291" name="Rectangle 3"/>
          <p:cNvSpPr>
            <a:spLocks noGrp="1" noChangeArrowheads="1"/>
          </p:cNvSpPr>
          <p:nvPr>
            <p:ph type="body" idx="1"/>
          </p:nvPr>
        </p:nvSpPr>
        <p:spPr>
          <a:xfrm>
            <a:off x="1066800" y="1981200"/>
            <a:ext cx="7543800" cy="7620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状態遷移で最終状態に到達すれば受理</a:t>
            </a:r>
          </a:p>
        </p:txBody>
      </p:sp>
      <p:sp>
        <p:nvSpPr>
          <p:cNvPr id="12292" name="Text Box 4"/>
          <p:cNvSpPr txBox="1">
            <a:spLocks noChangeArrowheads="1"/>
          </p:cNvSpPr>
          <p:nvPr/>
        </p:nvSpPr>
        <p:spPr bwMode="auto">
          <a:xfrm>
            <a:off x="1066800" y="2895600"/>
            <a:ext cx="726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例 : </a:t>
            </a:r>
            <a:r>
              <a:rPr lang="en-US" altLang="ja-JP"/>
              <a:t>c </a:t>
            </a:r>
            <a:r>
              <a:rPr lang="ja-JP" altLang="en-US"/>
              <a:t>で終わる文字列を受理 (</a:t>
            </a:r>
            <a:r>
              <a:rPr lang="en-US" altLang="ja-JP" b="1"/>
              <a:t>Σ</a:t>
            </a:r>
            <a:r>
              <a:rPr lang="en-US" altLang="ja-JP"/>
              <a:t>={a,b,c})</a:t>
            </a:r>
          </a:p>
        </p:txBody>
      </p:sp>
      <p:sp>
        <p:nvSpPr>
          <p:cNvPr id="12293" name="Oval 5"/>
          <p:cNvSpPr>
            <a:spLocks noChangeArrowheads="1"/>
          </p:cNvSpPr>
          <p:nvPr/>
        </p:nvSpPr>
        <p:spPr bwMode="auto">
          <a:xfrm>
            <a:off x="1905000" y="4679950"/>
            <a:ext cx="838200" cy="8016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0</a:t>
            </a:r>
          </a:p>
        </p:txBody>
      </p:sp>
      <p:grpSp>
        <p:nvGrpSpPr>
          <p:cNvPr id="12294" name="Group 6"/>
          <p:cNvGrpSpPr>
            <a:grpSpLocks/>
          </p:cNvGrpSpPr>
          <p:nvPr/>
        </p:nvGrpSpPr>
        <p:grpSpPr bwMode="auto">
          <a:xfrm>
            <a:off x="2667000" y="4343400"/>
            <a:ext cx="1676400" cy="579438"/>
            <a:chOff x="1680" y="2736"/>
            <a:chExt cx="1056" cy="365"/>
          </a:xfrm>
        </p:grpSpPr>
        <p:sp>
          <p:nvSpPr>
            <p:cNvPr id="12326" name="Line 7"/>
            <p:cNvSpPr>
              <a:spLocks noChangeShapeType="1"/>
            </p:cNvSpPr>
            <p:nvPr/>
          </p:nvSpPr>
          <p:spPr bwMode="auto">
            <a:xfrm>
              <a:off x="1680" y="3072"/>
              <a:ext cx="105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2327" name="Text Box 8"/>
            <p:cNvSpPr txBox="1">
              <a:spLocks noChangeArrowheads="1"/>
            </p:cNvSpPr>
            <p:nvPr/>
          </p:nvSpPr>
          <p:spPr bwMode="auto">
            <a:xfrm>
              <a:off x="2064" y="2736"/>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12295" name="Group 9"/>
          <p:cNvGrpSpPr>
            <a:grpSpLocks/>
          </p:cNvGrpSpPr>
          <p:nvPr/>
        </p:nvGrpSpPr>
        <p:grpSpPr bwMode="auto">
          <a:xfrm>
            <a:off x="4267200" y="4665663"/>
            <a:ext cx="809625" cy="801687"/>
            <a:chOff x="2688" y="2939"/>
            <a:chExt cx="510" cy="505"/>
          </a:xfrm>
        </p:grpSpPr>
        <p:sp>
          <p:nvSpPr>
            <p:cNvPr id="12324" name="Oval 10"/>
            <p:cNvSpPr>
              <a:spLocks noChangeArrowheads="1"/>
            </p:cNvSpPr>
            <p:nvPr/>
          </p:nvSpPr>
          <p:spPr bwMode="auto">
            <a:xfrm>
              <a:off x="2688" y="2939"/>
              <a:ext cx="510"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1</a:t>
              </a:r>
            </a:p>
          </p:txBody>
        </p:sp>
        <p:sp>
          <p:nvSpPr>
            <p:cNvPr id="12325" name="Oval 11"/>
            <p:cNvSpPr>
              <a:spLocks noChangeArrowheads="1"/>
            </p:cNvSpPr>
            <p:nvPr/>
          </p:nvSpPr>
          <p:spPr bwMode="auto">
            <a:xfrm>
              <a:off x="2784" y="3024"/>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grpSp>
        <p:nvGrpSpPr>
          <p:cNvPr id="12296" name="Group 12"/>
          <p:cNvGrpSpPr>
            <a:grpSpLocks/>
          </p:cNvGrpSpPr>
          <p:nvPr/>
        </p:nvGrpSpPr>
        <p:grpSpPr bwMode="auto">
          <a:xfrm>
            <a:off x="2667000" y="4800600"/>
            <a:ext cx="1600200" cy="579438"/>
            <a:chOff x="1680" y="3024"/>
            <a:chExt cx="1008" cy="365"/>
          </a:xfrm>
        </p:grpSpPr>
        <p:sp>
          <p:nvSpPr>
            <p:cNvPr id="12322" name="Line 13"/>
            <p:cNvSpPr>
              <a:spLocks noChangeShapeType="1"/>
            </p:cNvSpPr>
            <p:nvPr/>
          </p:nvSpPr>
          <p:spPr bwMode="auto">
            <a:xfrm flipH="1">
              <a:off x="1680" y="3312"/>
              <a:ext cx="100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2323" name="Text Box 14"/>
            <p:cNvSpPr txBox="1">
              <a:spLocks noChangeArrowheads="1"/>
            </p:cNvSpPr>
            <p:nvPr/>
          </p:nvSpPr>
          <p:spPr bwMode="auto">
            <a:xfrm>
              <a:off x="1968" y="3024"/>
              <a:ext cx="4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a|b</a:t>
              </a:r>
            </a:p>
          </p:txBody>
        </p:sp>
      </p:grpSp>
      <p:grpSp>
        <p:nvGrpSpPr>
          <p:cNvPr id="12297" name="Group 15"/>
          <p:cNvGrpSpPr>
            <a:grpSpLocks/>
          </p:cNvGrpSpPr>
          <p:nvPr/>
        </p:nvGrpSpPr>
        <p:grpSpPr bwMode="auto">
          <a:xfrm>
            <a:off x="4343400" y="4038600"/>
            <a:ext cx="974725" cy="609600"/>
            <a:chOff x="2736" y="2544"/>
            <a:chExt cx="614" cy="384"/>
          </a:xfrm>
        </p:grpSpPr>
        <p:grpSp>
          <p:nvGrpSpPr>
            <p:cNvPr id="12316" name="Group 16"/>
            <p:cNvGrpSpPr>
              <a:grpSpLocks/>
            </p:cNvGrpSpPr>
            <p:nvPr/>
          </p:nvGrpSpPr>
          <p:grpSpPr bwMode="auto">
            <a:xfrm>
              <a:off x="2736" y="2544"/>
              <a:ext cx="384" cy="384"/>
              <a:chOff x="2736" y="2544"/>
              <a:chExt cx="384" cy="384"/>
            </a:xfrm>
          </p:grpSpPr>
          <p:sp>
            <p:nvSpPr>
              <p:cNvPr id="12318" name="Arc 17"/>
              <p:cNvSpPr>
                <a:spLocks/>
              </p:cNvSpPr>
              <p:nvPr/>
            </p:nvSpPr>
            <p:spPr bwMode="auto">
              <a:xfrm>
                <a:off x="2928"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2319" name="Arc 18"/>
              <p:cNvSpPr>
                <a:spLocks/>
              </p:cNvSpPr>
              <p:nvPr/>
            </p:nvSpPr>
            <p:spPr bwMode="auto">
              <a:xfrm rot="5400000">
                <a:off x="2928"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2320" name="Arc 19"/>
              <p:cNvSpPr>
                <a:spLocks/>
              </p:cNvSpPr>
              <p:nvPr/>
            </p:nvSpPr>
            <p:spPr bwMode="auto">
              <a:xfrm rot="10800000">
                <a:off x="2736"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2321" name="Arc 20"/>
              <p:cNvSpPr>
                <a:spLocks/>
              </p:cNvSpPr>
              <p:nvPr/>
            </p:nvSpPr>
            <p:spPr bwMode="auto">
              <a:xfrm rot="-5400000">
                <a:off x="2736"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2317" name="Text Box 21"/>
            <p:cNvSpPr txBox="1">
              <a:spLocks noChangeArrowheads="1"/>
            </p:cNvSpPr>
            <p:nvPr/>
          </p:nvSpPr>
          <p:spPr bwMode="auto">
            <a:xfrm>
              <a:off x="3120" y="254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12298" name="Group 22"/>
          <p:cNvGrpSpPr>
            <a:grpSpLocks/>
          </p:cNvGrpSpPr>
          <p:nvPr/>
        </p:nvGrpSpPr>
        <p:grpSpPr bwMode="auto">
          <a:xfrm>
            <a:off x="1371600" y="4038600"/>
            <a:ext cx="1295400" cy="609600"/>
            <a:chOff x="864" y="2544"/>
            <a:chExt cx="816" cy="384"/>
          </a:xfrm>
        </p:grpSpPr>
        <p:grpSp>
          <p:nvGrpSpPr>
            <p:cNvPr id="12310" name="Group 23"/>
            <p:cNvGrpSpPr>
              <a:grpSpLocks/>
            </p:cNvGrpSpPr>
            <p:nvPr/>
          </p:nvGrpSpPr>
          <p:grpSpPr bwMode="auto">
            <a:xfrm>
              <a:off x="1296" y="2544"/>
              <a:ext cx="384" cy="384"/>
              <a:chOff x="2736" y="2544"/>
              <a:chExt cx="384" cy="384"/>
            </a:xfrm>
          </p:grpSpPr>
          <p:sp>
            <p:nvSpPr>
              <p:cNvPr id="12312" name="Arc 24"/>
              <p:cNvSpPr>
                <a:spLocks/>
              </p:cNvSpPr>
              <p:nvPr/>
            </p:nvSpPr>
            <p:spPr bwMode="auto">
              <a:xfrm>
                <a:off x="2928"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2313" name="Arc 25"/>
              <p:cNvSpPr>
                <a:spLocks/>
              </p:cNvSpPr>
              <p:nvPr/>
            </p:nvSpPr>
            <p:spPr bwMode="auto">
              <a:xfrm rot="5400000">
                <a:off x="2928"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2314" name="Arc 26"/>
              <p:cNvSpPr>
                <a:spLocks/>
              </p:cNvSpPr>
              <p:nvPr/>
            </p:nvSpPr>
            <p:spPr bwMode="auto">
              <a:xfrm rot="10800000">
                <a:off x="2736"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2315" name="Arc 27"/>
              <p:cNvSpPr>
                <a:spLocks/>
              </p:cNvSpPr>
              <p:nvPr/>
            </p:nvSpPr>
            <p:spPr bwMode="auto">
              <a:xfrm rot="-5400000">
                <a:off x="2736"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2311" name="Text Box 28"/>
            <p:cNvSpPr txBox="1">
              <a:spLocks noChangeArrowheads="1"/>
            </p:cNvSpPr>
            <p:nvPr/>
          </p:nvSpPr>
          <p:spPr bwMode="auto">
            <a:xfrm>
              <a:off x="864" y="2544"/>
              <a:ext cx="4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a|b</a:t>
              </a:r>
            </a:p>
          </p:txBody>
        </p:sp>
      </p:grpSp>
      <p:sp>
        <p:nvSpPr>
          <p:cNvPr id="12299" name="Text Box 29"/>
          <p:cNvSpPr txBox="1">
            <a:spLocks noChangeArrowheads="1"/>
          </p:cNvSpPr>
          <p:nvPr/>
        </p:nvSpPr>
        <p:spPr bwMode="auto">
          <a:xfrm>
            <a:off x="5562600" y="3810000"/>
            <a:ext cx="1641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入力 </a:t>
            </a:r>
            <a:r>
              <a:rPr lang="en-US" altLang="ja-JP"/>
              <a:t>acc</a:t>
            </a:r>
          </a:p>
        </p:txBody>
      </p:sp>
      <p:sp>
        <p:nvSpPr>
          <p:cNvPr id="49182" name="Line 30"/>
          <p:cNvSpPr>
            <a:spLocks noChangeShapeType="1"/>
          </p:cNvSpPr>
          <p:nvPr/>
        </p:nvSpPr>
        <p:spPr bwMode="auto">
          <a:xfrm>
            <a:off x="2667000" y="4876800"/>
            <a:ext cx="1676400" cy="0"/>
          </a:xfrm>
          <a:prstGeom prst="line">
            <a:avLst/>
          </a:prstGeom>
          <a:noFill/>
          <a:ln w="50800">
            <a:solidFill>
              <a:srgbClr val="00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9183" name="Arc 31"/>
          <p:cNvSpPr>
            <a:spLocks/>
          </p:cNvSpPr>
          <p:nvPr/>
        </p:nvSpPr>
        <p:spPr bwMode="auto">
          <a:xfrm>
            <a:off x="4648200" y="40386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49184" name="Arc 32"/>
          <p:cNvSpPr>
            <a:spLocks/>
          </p:cNvSpPr>
          <p:nvPr/>
        </p:nvSpPr>
        <p:spPr bwMode="auto">
          <a:xfrm rot="5400000">
            <a:off x="4648200" y="43434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49185" name="Arc 33"/>
          <p:cNvSpPr>
            <a:spLocks/>
          </p:cNvSpPr>
          <p:nvPr/>
        </p:nvSpPr>
        <p:spPr bwMode="auto">
          <a:xfrm rot="10800000">
            <a:off x="4343400" y="43434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49186" name="Arc 34"/>
          <p:cNvSpPr>
            <a:spLocks/>
          </p:cNvSpPr>
          <p:nvPr/>
        </p:nvSpPr>
        <p:spPr bwMode="auto">
          <a:xfrm rot="-5400000">
            <a:off x="4343400" y="40386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49187" name="Arc 35"/>
          <p:cNvSpPr>
            <a:spLocks/>
          </p:cNvSpPr>
          <p:nvPr/>
        </p:nvSpPr>
        <p:spPr bwMode="auto">
          <a:xfrm>
            <a:off x="2362200" y="40386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49188" name="Arc 36"/>
          <p:cNvSpPr>
            <a:spLocks/>
          </p:cNvSpPr>
          <p:nvPr/>
        </p:nvSpPr>
        <p:spPr bwMode="auto">
          <a:xfrm rot="5400000">
            <a:off x="2362200" y="43434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49189" name="Arc 37"/>
          <p:cNvSpPr>
            <a:spLocks/>
          </p:cNvSpPr>
          <p:nvPr/>
        </p:nvSpPr>
        <p:spPr bwMode="auto">
          <a:xfrm rot="10800000">
            <a:off x="2057400" y="43434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49190" name="Arc 38"/>
          <p:cNvSpPr>
            <a:spLocks/>
          </p:cNvSpPr>
          <p:nvPr/>
        </p:nvSpPr>
        <p:spPr bwMode="auto">
          <a:xfrm rot="-5400000">
            <a:off x="2057400" y="40386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49191" name="Text Box 39"/>
          <p:cNvSpPr txBox="1">
            <a:spLocks noChangeArrowheads="1"/>
          </p:cNvSpPr>
          <p:nvPr/>
        </p:nvSpPr>
        <p:spPr bwMode="auto">
          <a:xfrm>
            <a:off x="5486400" y="4800600"/>
            <a:ext cx="996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受理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9189"/>
                                        </p:tgtEl>
                                        <p:attrNameLst>
                                          <p:attrName>style.visibility</p:attrName>
                                        </p:attrNameLst>
                                      </p:cBhvr>
                                      <p:to>
                                        <p:strVal val="visible"/>
                                      </p:to>
                                    </p:set>
                                    <p:animEffect transition="in" filter="wipe(right)">
                                      <p:cBhvr>
                                        <p:cTn id="7" dur="500"/>
                                        <p:tgtEl>
                                          <p:spTgt spid="4918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190"/>
                                        </p:tgtEl>
                                        <p:attrNameLst>
                                          <p:attrName>style.visibility</p:attrName>
                                        </p:attrNameLst>
                                      </p:cBhvr>
                                      <p:to>
                                        <p:strVal val="visible"/>
                                      </p:to>
                                    </p:set>
                                    <p:animEffect transition="in" filter="wipe(down)">
                                      <p:cBhvr>
                                        <p:cTn id="11" dur="500"/>
                                        <p:tgtEl>
                                          <p:spTgt spid="4919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9187"/>
                                        </p:tgtEl>
                                        <p:attrNameLst>
                                          <p:attrName>style.visibility</p:attrName>
                                        </p:attrNameLst>
                                      </p:cBhvr>
                                      <p:to>
                                        <p:strVal val="visible"/>
                                      </p:to>
                                    </p:set>
                                    <p:animEffect transition="in" filter="wipe(left)">
                                      <p:cBhvr>
                                        <p:cTn id="15" dur="500"/>
                                        <p:tgtEl>
                                          <p:spTgt spid="49187"/>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188"/>
                                        </p:tgtEl>
                                        <p:attrNameLst>
                                          <p:attrName>style.visibility</p:attrName>
                                        </p:attrNameLst>
                                      </p:cBhvr>
                                      <p:to>
                                        <p:strVal val="visible"/>
                                      </p:to>
                                    </p:set>
                                    <p:animEffect transition="in" filter="wipe(up)">
                                      <p:cBhvr>
                                        <p:cTn id="19" dur="500"/>
                                        <p:tgtEl>
                                          <p:spTgt spid="491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9182"/>
                                        </p:tgtEl>
                                        <p:attrNameLst>
                                          <p:attrName>style.visibility</p:attrName>
                                        </p:attrNameLst>
                                      </p:cBhvr>
                                      <p:to>
                                        <p:strVal val="visible"/>
                                      </p:to>
                                    </p:set>
                                    <p:animEffect transition="in" filter="wipe(left)">
                                      <p:cBhvr>
                                        <p:cTn id="24" dur="500"/>
                                        <p:tgtEl>
                                          <p:spTgt spid="4918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49185"/>
                                        </p:tgtEl>
                                        <p:attrNameLst>
                                          <p:attrName>style.visibility</p:attrName>
                                        </p:attrNameLst>
                                      </p:cBhvr>
                                      <p:to>
                                        <p:strVal val="visible"/>
                                      </p:to>
                                    </p:set>
                                    <p:animEffect transition="in" filter="wipe(right)">
                                      <p:cBhvr>
                                        <p:cTn id="29" dur="500"/>
                                        <p:tgtEl>
                                          <p:spTgt spid="49185"/>
                                        </p:tgtEl>
                                      </p:cBhvr>
                                    </p:animEffec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49186"/>
                                        </p:tgtEl>
                                        <p:attrNameLst>
                                          <p:attrName>style.visibility</p:attrName>
                                        </p:attrNameLst>
                                      </p:cBhvr>
                                      <p:to>
                                        <p:strVal val="visible"/>
                                      </p:to>
                                    </p:set>
                                    <p:animEffect transition="in" filter="wipe(down)">
                                      <p:cBhvr>
                                        <p:cTn id="33" dur="500"/>
                                        <p:tgtEl>
                                          <p:spTgt spid="49186"/>
                                        </p:tgtEl>
                                      </p:cBhvr>
                                    </p:animEffect>
                                  </p:childTnLst>
                                </p:cTn>
                              </p:par>
                            </p:childTnLst>
                          </p:cTn>
                        </p:par>
                        <p:par>
                          <p:cTn id="34" fill="hold" nodeType="afterGroup">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9183"/>
                                        </p:tgtEl>
                                        <p:attrNameLst>
                                          <p:attrName>style.visibility</p:attrName>
                                        </p:attrNameLst>
                                      </p:cBhvr>
                                      <p:to>
                                        <p:strVal val="visible"/>
                                      </p:to>
                                    </p:set>
                                    <p:animEffect transition="in" filter="wipe(left)">
                                      <p:cBhvr>
                                        <p:cTn id="37" dur="500"/>
                                        <p:tgtEl>
                                          <p:spTgt spid="49183"/>
                                        </p:tgtEl>
                                      </p:cBhvr>
                                    </p:animEffect>
                                  </p:childTnLst>
                                </p:cTn>
                              </p:par>
                            </p:childTnLst>
                          </p:cTn>
                        </p:par>
                        <p:par>
                          <p:cTn id="38" fill="hold" nodeType="afterGroup">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49184"/>
                                        </p:tgtEl>
                                        <p:attrNameLst>
                                          <p:attrName>style.visibility</p:attrName>
                                        </p:attrNameLst>
                                      </p:cBhvr>
                                      <p:to>
                                        <p:strVal val="visible"/>
                                      </p:to>
                                    </p:set>
                                    <p:animEffect transition="in" filter="wipe(up)">
                                      <p:cBhvr>
                                        <p:cTn id="41" dur="500"/>
                                        <p:tgtEl>
                                          <p:spTgt spid="4918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49191"/>
                                        </p:tgtEl>
                                        <p:attrNameLst>
                                          <p:attrName>style.visibility</p:attrName>
                                        </p:attrNameLst>
                                      </p:cBhvr>
                                      <p:to>
                                        <p:strVal val="visible"/>
                                      </p:to>
                                    </p:set>
                                    <p:animEffect transition="in" filter="checkerboard(across)">
                                      <p:cBhvr>
                                        <p:cTn id="46" dur="500"/>
                                        <p:tgtEl>
                                          <p:spTgt spid="49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2" grpId="0" animBg="1"/>
      <p:bldP spid="49183" grpId="0" animBg="1"/>
      <p:bldP spid="49184" grpId="0" animBg="1"/>
      <p:bldP spid="49185" grpId="0" animBg="1"/>
      <p:bldP spid="49186" grpId="0" animBg="1"/>
      <p:bldP spid="49187" grpId="0" animBg="1"/>
      <p:bldP spid="49188" grpId="0" animBg="1"/>
      <p:bldP spid="49189" grpId="0" animBg="1"/>
      <p:bldP spid="49190" grpId="0" animBg="1"/>
      <p:bldP spid="4919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r>
              <a:rPr lang="ja-JP" altLang="en-US">
                <a:effectLst/>
              </a:rPr>
              <a:t>非決定性有限オートマトン</a:t>
            </a:r>
            <a:br>
              <a:rPr lang="ja-JP" altLang="en-US">
                <a:effectLst/>
              </a:rPr>
            </a:br>
            <a:r>
              <a:rPr lang="ja-JP" altLang="en-US" sz="3600">
                <a:effectLst/>
              </a:rPr>
              <a:t>(</a:t>
            </a:r>
            <a:r>
              <a:rPr lang="en-US" altLang="ja-JP" sz="3600">
                <a:effectLst/>
              </a:rPr>
              <a:t>non-deterministic finite automaton)</a:t>
            </a:r>
            <a:endParaRPr lang="ja-JP" altLang="en-US" sz="3600">
              <a:effectLst/>
            </a:endParaRPr>
          </a:p>
        </p:txBody>
      </p:sp>
      <p:sp>
        <p:nvSpPr>
          <p:cNvPr id="3" name="コンテンツ プレースホルダ 2"/>
          <p:cNvSpPr>
            <a:spLocks noGrp="1"/>
          </p:cNvSpPr>
          <p:nvPr>
            <p:ph idx="1"/>
          </p:nvPr>
        </p:nvSpPr>
        <p:spPr/>
        <p:txBody>
          <a:bodyPr/>
          <a:lstStyle/>
          <a:p>
            <a:pPr>
              <a:defRPr/>
            </a:pPr>
            <a:r>
              <a:rPr lang="ja-JP" altLang="en-US" dirty="0"/>
              <a:t>現在の状態と入力が決定</a:t>
            </a:r>
            <a:endParaRPr lang="en-US" altLang="ja-JP" dirty="0"/>
          </a:p>
          <a:p>
            <a:pPr>
              <a:buFont typeface="Wingdings" panose="05000000000000000000" pitchFamily="2" charset="2"/>
              <a:buNone/>
              <a:defRPr/>
            </a:pPr>
            <a:r>
              <a:rPr lang="ja-JP" altLang="en-US" dirty="0"/>
              <a:t>　⇒次状態が複数あり得る</a:t>
            </a:r>
            <a:endParaRPr lang="en-US" altLang="ja-JP" dirty="0"/>
          </a:p>
        </p:txBody>
      </p:sp>
      <p:sp>
        <p:nvSpPr>
          <p:cNvPr id="13316" name="Oval 2052"/>
          <p:cNvSpPr>
            <a:spLocks noChangeArrowheads="1"/>
          </p:cNvSpPr>
          <p:nvPr/>
        </p:nvSpPr>
        <p:spPr bwMode="auto">
          <a:xfrm>
            <a:off x="1066800" y="42672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0</a:t>
            </a:r>
            <a:endParaRPr lang="ja-JP" altLang="en-US" sz="2400" baseline="-25000"/>
          </a:p>
        </p:txBody>
      </p:sp>
      <p:grpSp>
        <p:nvGrpSpPr>
          <p:cNvPr id="13317" name="グループ化 33"/>
          <p:cNvGrpSpPr>
            <a:grpSpLocks/>
          </p:cNvGrpSpPr>
          <p:nvPr/>
        </p:nvGrpSpPr>
        <p:grpSpPr bwMode="auto">
          <a:xfrm>
            <a:off x="1828800" y="3276600"/>
            <a:ext cx="1676400" cy="1143000"/>
            <a:chOff x="1828800" y="3429000"/>
            <a:chExt cx="1676400" cy="1142999"/>
          </a:xfrm>
        </p:grpSpPr>
        <p:sp>
          <p:nvSpPr>
            <p:cNvPr id="13352" name="Line 2055"/>
            <p:cNvSpPr>
              <a:spLocks noChangeShapeType="1"/>
            </p:cNvSpPr>
            <p:nvPr/>
          </p:nvSpPr>
          <p:spPr bwMode="auto">
            <a:xfrm flipV="1">
              <a:off x="1828800" y="3962398"/>
              <a:ext cx="838200" cy="60960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3353" name="Text Box 2056"/>
            <p:cNvSpPr txBox="1">
              <a:spLocks noChangeArrowheads="1"/>
            </p:cNvSpPr>
            <p:nvPr/>
          </p:nvSpPr>
          <p:spPr bwMode="auto">
            <a:xfrm>
              <a:off x="2133600" y="35814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i</a:t>
              </a:r>
            </a:p>
          </p:txBody>
        </p:sp>
        <p:sp>
          <p:nvSpPr>
            <p:cNvPr id="13354" name="Oval 2052"/>
            <p:cNvSpPr>
              <a:spLocks noChangeArrowheads="1"/>
            </p:cNvSpPr>
            <p:nvPr/>
          </p:nvSpPr>
          <p:spPr bwMode="auto">
            <a:xfrm>
              <a:off x="2667000" y="34290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1-0</a:t>
              </a:r>
              <a:endParaRPr lang="ja-JP" altLang="en-US" sz="2400" baseline="-25000"/>
            </a:p>
          </p:txBody>
        </p:sp>
      </p:grpSp>
      <p:grpSp>
        <p:nvGrpSpPr>
          <p:cNvPr id="13318" name="グループ化 8"/>
          <p:cNvGrpSpPr>
            <a:grpSpLocks/>
          </p:cNvGrpSpPr>
          <p:nvPr/>
        </p:nvGrpSpPr>
        <p:grpSpPr bwMode="auto">
          <a:xfrm>
            <a:off x="3505200" y="3124200"/>
            <a:ext cx="1600200" cy="990600"/>
            <a:chOff x="3429000" y="4191000"/>
            <a:chExt cx="1600200" cy="990600"/>
          </a:xfrm>
        </p:grpSpPr>
        <p:sp>
          <p:nvSpPr>
            <p:cNvPr id="13348" name="Line 2058"/>
            <p:cNvSpPr>
              <a:spLocks noChangeShapeType="1"/>
            </p:cNvSpPr>
            <p:nvPr/>
          </p:nvSpPr>
          <p:spPr bwMode="auto">
            <a:xfrm>
              <a:off x="3429000" y="4799013"/>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13349" name="Text Box 2059"/>
            <p:cNvSpPr txBox="1">
              <a:spLocks noChangeArrowheads="1"/>
            </p:cNvSpPr>
            <p:nvPr/>
          </p:nvSpPr>
          <p:spPr bwMode="auto">
            <a:xfrm>
              <a:off x="3657600" y="41910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n</a:t>
              </a:r>
            </a:p>
          </p:txBody>
        </p:sp>
        <p:sp>
          <p:nvSpPr>
            <p:cNvPr id="13350" name="Oval 2066"/>
            <p:cNvSpPr>
              <a:spLocks noChangeArrowheads="1"/>
            </p:cNvSpPr>
            <p:nvPr/>
          </p:nvSpPr>
          <p:spPr bwMode="auto">
            <a:xfrm>
              <a:off x="4343400" y="4495800"/>
              <a:ext cx="5334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3351" name="Oval 2052"/>
            <p:cNvSpPr>
              <a:spLocks noChangeArrowheads="1"/>
            </p:cNvSpPr>
            <p:nvPr/>
          </p:nvSpPr>
          <p:spPr bwMode="auto">
            <a:xfrm>
              <a:off x="4191000" y="43434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2-0</a:t>
              </a:r>
              <a:endParaRPr lang="ja-JP" altLang="en-US" sz="2400" baseline="-25000"/>
            </a:p>
          </p:txBody>
        </p:sp>
      </p:grpSp>
      <p:grpSp>
        <p:nvGrpSpPr>
          <p:cNvPr id="13319" name="グループ化 45"/>
          <p:cNvGrpSpPr>
            <a:grpSpLocks/>
          </p:cNvGrpSpPr>
          <p:nvPr/>
        </p:nvGrpSpPr>
        <p:grpSpPr bwMode="auto">
          <a:xfrm>
            <a:off x="5105400" y="5105400"/>
            <a:ext cx="1600200" cy="990600"/>
            <a:chOff x="5181600" y="5486400"/>
            <a:chExt cx="1600200" cy="990600"/>
          </a:xfrm>
        </p:grpSpPr>
        <p:sp>
          <p:nvSpPr>
            <p:cNvPr id="13345" name="Oval 2052"/>
            <p:cNvSpPr>
              <a:spLocks noChangeArrowheads="1"/>
            </p:cNvSpPr>
            <p:nvPr/>
          </p:nvSpPr>
          <p:spPr bwMode="auto">
            <a:xfrm>
              <a:off x="5943600" y="56388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4</a:t>
              </a:r>
              <a:endParaRPr lang="ja-JP" altLang="en-US" sz="2400" baseline="-25000"/>
            </a:p>
          </p:txBody>
        </p:sp>
        <p:sp>
          <p:nvSpPr>
            <p:cNvPr id="13346" name="Line 2061"/>
            <p:cNvSpPr>
              <a:spLocks noChangeShapeType="1"/>
            </p:cNvSpPr>
            <p:nvPr/>
          </p:nvSpPr>
          <p:spPr bwMode="auto">
            <a:xfrm>
              <a:off x="5181600" y="6096000"/>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3347" name="Text Box 2062"/>
            <p:cNvSpPr txBox="1">
              <a:spLocks noChangeArrowheads="1"/>
            </p:cNvSpPr>
            <p:nvPr/>
          </p:nvSpPr>
          <p:spPr bwMode="auto">
            <a:xfrm>
              <a:off x="5486400" y="5486400"/>
              <a:ext cx="3209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f</a:t>
              </a:r>
            </a:p>
          </p:txBody>
        </p:sp>
      </p:grpSp>
      <p:grpSp>
        <p:nvGrpSpPr>
          <p:cNvPr id="13320" name="グループ化 17"/>
          <p:cNvGrpSpPr>
            <a:grpSpLocks/>
          </p:cNvGrpSpPr>
          <p:nvPr/>
        </p:nvGrpSpPr>
        <p:grpSpPr bwMode="auto">
          <a:xfrm>
            <a:off x="6705600" y="5181600"/>
            <a:ext cx="1600200" cy="914400"/>
            <a:chOff x="6553200" y="4724400"/>
            <a:chExt cx="1600200" cy="914400"/>
          </a:xfrm>
        </p:grpSpPr>
        <p:sp>
          <p:nvSpPr>
            <p:cNvPr id="13341" name="Line 2064"/>
            <p:cNvSpPr>
              <a:spLocks noChangeShapeType="1"/>
            </p:cNvSpPr>
            <p:nvPr/>
          </p:nvSpPr>
          <p:spPr bwMode="auto">
            <a:xfrm>
              <a:off x="6553200" y="5256213"/>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13342" name="Text Box 2065"/>
            <p:cNvSpPr txBox="1">
              <a:spLocks noChangeArrowheads="1"/>
            </p:cNvSpPr>
            <p:nvPr/>
          </p:nvSpPr>
          <p:spPr bwMode="auto">
            <a:xfrm>
              <a:off x="6705600" y="47244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o</a:t>
              </a:r>
            </a:p>
          </p:txBody>
        </p:sp>
        <p:sp>
          <p:nvSpPr>
            <p:cNvPr id="13343" name="Oval 2067"/>
            <p:cNvSpPr>
              <a:spLocks noChangeArrowheads="1"/>
            </p:cNvSpPr>
            <p:nvPr/>
          </p:nvSpPr>
          <p:spPr bwMode="auto">
            <a:xfrm>
              <a:off x="7467600" y="4953000"/>
              <a:ext cx="5334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3344" name="Oval 2052"/>
            <p:cNvSpPr>
              <a:spLocks noChangeArrowheads="1"/>
            </p:cNvSpPr>
            <p:nvPr/>
          </p:nvSpPr>
          <p:spPr bwMode="auto">
            <a:xfrm>
              <a:off x="7315200" y="48006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5</a:t>
              </a:r>
              <a:endParaRPr lang="ja-JP" altLang="en-US" sz="2400" baseline="-25000"/>
            </a:p>
          </p:txBody>
        </p:sp>
      </p:grpSp>
      <p:grpSp>
        <p:nvGrpSpPr>
          <p:cNvPr id="13321" name="グループ化 46"/>
          <p:cNvGrpSpPr>
            <a:grpSpLocks/>
          </p:cNvGrpSpPr>
          <p:nvPr/>
        </p:nvGrpSpPr>
        <p:grpSpPr bwMode="auto">
          <a:xfrm>
            <a:off x="5105400" y="4114800"/>
            <a:ext cx="1600200" cy="990600"/>
            <a:chOff x="5105400" y="4267200"/>
            <a:chExt cx="1600200" cy="990600"/>
          </a:xfrm>
        </p:grpSpPr>
        <p:sp>
          <p:nvSpPr>
            <p:cNvPr id="13337" name="Line 2061"/>
            <p:cNvSpPr>
              <a:spLocks noChangeShapeType="1"/>
            </p:cNvSpPr>
            <p:nvPr/>
          </p:nvSpPr>
          <p:spPr bwMode="auto">
            <a:xfrm flipV="1">
              <a:off x="5105400" y="4876800"/>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3338" name="Text Box 2062"/>
            <p:cNvSpPr txBox="1">
              <a:spLocks noChangeArrowheads="1"/>
            </p:cNvSpPr>
            <p:nvPr/>
          </p:nvSpPr>
          <p:spPr bwMode="auto">
            <a:xfrm>
              <a:off x="5410200" y="42672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t</a:t>
              </a:r>
            </a:p>
          </p:txBody>
        </p:sp>
        <p:sp>
          <p:nvSpPr>
            <p:cNvPr id="13339" name="Oval 2052"/>
            <p:cNvSpPr>
              <a:spLocks noChangeArrowheads="1"/>
            </p:cNvSpPr>
            <p:nvPr/>
          </p:nvSpPr>
          <p:spPr bwMode="auto">
            <a:xfrm>
              <a:off x="5867400" y="44196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3</a:t>
              </a:r>
              <a:endParaRPr lang="ja-JP" altLang="en-US" sz="2400" baseline="-25000"/>
            </a:p>
          </p:txBody>
        </p:sp>
        <p:sp>
          <p:nvSpPr>
            <p:cNvPr id="13340" name="Oval 2067"/>
            <p:cNvSpPr>
              <a:spLocks noChangeArrowheads="1"/>
            </p:cNvSpPr>
            <p:nvPr/>
          </p:nvSpPr>
          <p:spPr bwMode="auto">
            <a:xfrm>
              <a:off x="6019800" y="4572000"/>
              <a:ext cx="5334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grpSp>
        <p:nvGrpSpPr>
          <p:cNvPr id="13322" name="Group 46"/>
          <p:cNvGrpSpPr>
            <a:grpSpLocks/>
          </p:cNvGrpSpPr>
          <p:nvPr/>
        </p:nvGrpSpPr>
        <p:grpSpPr bwMode="auto">
          <a:xfrm>
            <a:off x="1905000" y="4267200"/>
            <a:ext cx="1600200" cy="1295400"/>
            <a:chOff x="1200" y="2688"/>
            <a:chExt cx="1008" cy="816"/>
          </a:xfrm>
        </p:grpSpPr>
        <p:sp>
          <p:nvSpPr>
            <p:cNvPr id="13334" name="Line 2055"/>
            <p:cNvSpPr>
              <a:spLocks noChangeShapeType="1"/>
            </p:cNvSpPr>
            <p:nvPr/>
          </p:nvSpPr>
          <p:spPr bwMode="auto">
            <a:xfrm>
              <a:off x="1200" y="2975"/>
              <a:ext cx="480" cy="24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3335" name="Text Box 2056"/>
            <p:cNvSpPr txBox="1">
              <a:spLocks noChangeArrowheads="1"/>
            </p:cNvSpPr>
            <p:nvPr/>
          </p:nvSpPr>
          <p:spPr bwMode="auto">
            <a:xfrm>
              <a:off x="1344" y="2688"/>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i</a:t>
              </a:r>
            </a:p>
          </p:txBody>
        </p:sp>
        <p:sp>
          <p:nvSpPr>
            <p:cNvPr id="13336" name="Oval 2052"/>
            <p:cNvSpPr>
              <a:spLocks noChangeArrowheads="1"/>
            </p:cNvSpPr>
            <p:nvPr/>
          </p:nvSpPr>
          <p:spPr bwMode="auto">
            <a:xfrm>
              <a:off x="1680" y="2976"/>
              <a:ext cx="528" cy="52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1-1</a:t>
              </a:r>
              <a:endParaRPr lang="ja-JP" altLang="en-US" sz="2400" baseline="-25000"/>
            </a:p>
          </p:txBody>
        </p:sp>
      </p:grpSp>
      <p:grpSp>
        <p:nvGrpSpPr>
          <p:cNvPr id="13323" name="Group 47"/>
          <p:cNvGrpSpPr>
            <a:grpSpLocks/>
          </p:cNvGrpSpPr>
          <p:nvPr/>
        </p:nvGrpSpPr>
        <p:grpSpPr bwMode="auto">
          <a:xfrm>
            <a:off x="3505200" y="4267200"/>
            <a:ext cx="1600200" cy="838200"/>
            <a:chOff x="2208" y="2688"/>
            <a:chExt cx="1008" cy="528"/>
          </a:xfrm>
        </p:grpSpPr>
        <p:sp>
          <p:nvSpPr>
            <p:cNvPr id="13331" name="Line 2058"/>
            <p:cNvSpPr>
              <a:spLocks noChangeShapeType="1"/>
            </p:cNvSpPr>
            <p:nvPr/>
          </p:nvSpPr>
          <p:spPr bwMode="auto">
            <a:xfrm flipV="1">
              <a:off x="2208" y="2975"/>
              <a:ext cx="480" cy="19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3332" name="Text Box 2059"/>
            <p:cNvSpPr txBox="1">
              <a:spLocks noChangeArrowheads="1"/>
            </p:cNvSpPr>
            <p:nvPr/>
          </p:nvSpPr>
          <p:spPr bwMode="auto">
            <a:xfrm>
              <a:off x="2352" y="2688"/>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n</a:t>
              </a:r>
            </a:p>
          </p:txBody>
        </p:sp>
        <p:sp>
          <p:nvSpPr>
            <p:cNvPr id="13333" name="Oval 2052"/>
            <p:cNvSpPr>
              <a:spLocks noChangeArrowheads="1"/>
            </p:cNvSpPr>
            <p:nvPr/>
          </p:nvSpPr>
          <p:spPr bwMode="auto">
            <a:xfrm>
              <a:off x="2688" y="2688"/>
              <a:ext cx="528" cy="52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2-1</a:t>
              </a:r>
              <a:endParaRPr lang="ja-JP" altLang="en-US" sz="2400" baseline="-25000"/>
            </a:p>
          </p:txBody>
        </p:sp>
      </p:grpSp>
      <p:grpSp>
        <p:nvGrpSpPr>
          <p:cNvPr id="13324" name="Group 48"/>
          <p:cNvGrpSpPr>
            <a:grpSpLocks/>
          </p:cNvGrpSpPr>
          <p:nvPr/>
        </p:nvGrpSpPr>
        <p:grpSpPr bwMode="auto">
          <a:xfrm>
            <a:off x="3505200" y="4953000"/>
            <a:ext cx="1600200" cy="1143000"/>
            <a:chOff x="2208" y="3120"/>
            <a:chExt cx="1008" cy="720"/>
          </a:xfrm>
        </p:grpSpPr>
        <p:sp>
          <p:nvSpPr>
            <p:cNvPr id="13328" name="Line 2058"/>
            <p:cNvSpPr>
              <a:spLocks noChangeShapeType="1"/>
            </p:cNvSpPr>
            <p:nvPr/>
          </p:nvSpPr>
          <p:spPr bwMode="auto">
            <a:xfrm>
              <a:off x="2208" y="3360"/>
              <a:ext cx="480" cy="23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3329" name="Text Box 2059"/>
            <p:cNvSpPr txBox="1">
              <a:spLocks noChangeArrowheads="1"/>
            </p:cNvSpPr>
            <p:nvPr/>
          </p:nvSpPr>
          <p:spPr bwMode="auto">
            <a:xfrm>
              <a:off x="2352" y="3120"/>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n</a:t>
              </a:r>
            </a:p>
          </p:txBody>
        </p:sp>
        <p:sp>
          <p:nvSpPr>
            <p:cNvPr id="13330" name="Oval 2052"/>
            <p:cNvSpPr>
              <a:spLocks noChangeArrowheads="1"/>
            </p:cNvSpPr>
            <p:nvPr/>
          </p:nvSpPr>
          <p:spPr bwMode="auto">
            <a:xfrm>
              <a:off x="2688" y="3312"/>
              <a:ext cx="528" cy="52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2-2</a:t>
              </a:r>
              <a:endParaRPr lang="ja-JP" altLang="en-US" sz="2400" baseline="-25000"/>
            </a:p>
          </p:txBody>
        </p:sp>
      </p:grpSp>
      <p:sp>
        <p:nvSpPr>
          <p:cNvPr id="15404" name="AutoShape 44"/>
          <p:cNvSpPr>
            <a:spLocks noChangeArrowheads="1"/>
          </p:cNvSpPr>
          <p:nvPr/>
        </p:nvSpPr>
        <p:spPr bwMode="auto">
          <a:xfrm>
            <a:off x="1752600" y="3352800"/>
            <a:ext cx="838200" cy="1905000"/>
          </a:xfrm>
          <a:prstGeom prst="roundRect">
            <a:avLst>
              <a:gd name="adj" fmla="val 16667"/>
            </a:avLst>
          </a:prstGeom>
          <a:noFill/>
          <a:ln w="4762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15405" name="Text Box 45"/>
          <p:cNvSpPr txBox="1">
            <a:spLocks noChangeArrowheads="1"/>
          </p:cNvSpPr>
          <p:nvPr/>
        </p:nvSpPr>
        <p:spPr bwMode="auto">
          <a:xfrm>
            <a:off x="1066800" y="6069013"/>
            <a:ext cx="5683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同じ入力に対する次状態が複数</a:t>
            </a:r>
          </a:p>
        </p:txBody>
      </p:sp>
      <p:sp>
        <p:nvSpPr>
          <p:cNvPr id="15409" name="AutoShape 49"/>
          <p:cNvSpPr>
            <a:spLocks noChangeArrowheads="1"/>
          </p:cNvSpPr>
          <p:nvPr/>
        </p:nvSpPr>
        <p:spPr bwMode="auto">
          <a:xfrm>
            <a:off x="3429000" y="4267200"/>
            <a:ext cx="838200" cy="1600200"/>
          </a:xfrm>
          <a:prstGeom prst="roundRect">
            <a:avLst>
              <a:gd name="adj" fmla="val 16667"/>
            </a:avLst>
          </a:prstGeom>
          <a:noFill/>
          <a:ln w="4762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404"/>
                                        </p:tgtEl>
                                        <p:attrNameLst>
                                          <p:attrName>style.visibility</p:attrName>
                                        </p:attrNameLst>
                                      </p:cBhvr>
                                      <p:to>
                                        <p:strVal val="visible"/>
                                      </p:to>
                                    </p:set>
                                    <p:animEffect transition="in" filter="checkerboard(across)">
                                      <p:cBhvr>
                                        <p:cTn id="7" dur="500"/>
                                        <p:tgtEl>
                                          <p:spTgt spid="15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409"/>
                                        </p:tgtEl>
                                        <p:attrNameLst>
                                          <p:attrName>style.visibility</p:attrName>
                                        </p:attrNameLst>
                                      </p:cBhvr>
                                      <p:to>
                                        <p:strVal val="visible"/>
                                      </p:to>
                                    </p:set>
                                    <p:animEffect transition="in" filter="checkerboard(across)">
                                      <p:cBhvr>
                                        <p:cTn id="12" dur="500"/>
                                        <p:tgtEl>
                                          <p:spTgt spid="154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405"/>
                                        </p:tgtEl>
                                        <p:attrNameLst>
                                          <p:attrName>style.visibility</p:attrName>
                                        </p:attrNameLst>
                                      </p:cBhvr>
                                      <p:to>
                                        <p:strVal val="visible"/>
                                      </p:to>
                                    </p:set>
                                    <p:animEffect transition="in" filter="checkerboard(across)">
                                      <p:cBhvr>
                                        <p:cTn id="17" dur="500"/>
                                        <p:tgtEl>
                                          <p:spTgt spid="15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animBg="1"/>
      <p:bldP spid="15405" grpId="0" autoUpdateAnimBg="0"/>
      <p:bldP spid="1540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非決定性オートマトンの</a:t>
            </a:r>
            <a:br>
              <a:rPr lang="ja-JP" altLang="en-US">
                <a:effectLst/>
              </a:rPr>
            </a:br>
            <a:r>
              <a:rPr lang="ja-JP" altLang="en-US">
                <a:effectLst/>
              </a:rPr>
              <a:t>入力の受理</a:t>
            </a:r>
          </a:p>
        </p:txBody>
      </p:sp>
      <p:sp>
        <p:nvSpPr>
          <p:cNvPr id="14339" name="Rectangle 3"/>
          <p:cNvSpPr>
            <a:spLocks noGrp="1" noChangeArrowheads="1"/>
          </p:cNvSpPr>
          <p:nvPr>
            <p:ph type="body" idx="1"/>
          </p:nvPr>
        </p:nvSpPr>
        <p:spPr>
          <a:xfrm>
            <a:off x="1066800" y="1981200"/>
            <a:ext cx="7391400" cy="10668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状態遷移のうち</a:t>
            </a:r>
            <a:r>
              <a:rPr lang="ja-JP" altLang="en-US" b="1">
                <a:solidFill>
                  <a:srgbClr val="FFFF66"/>
                </a:solidFill>
                <a:effectLst/>
              </a:rPr>
              <a:t>どれか一つ</a:t>
            </a:r>
            <a:r>
              <a:rPr lang="ja-JP" altLang="en-US">
                <a:effectLst/>
              </a:rPr>
              <a:t>が最終状態に到達すれば受理</a:t>
            </a:r>
          </a:p>
        </p:txBody>
      </p:sp>
      <p:sp>
        <p:nvSpPr>
          <p:cNvPr id="14340" name="Text Box 4"/>
          <p:cNvSpPr txBox="1">
            <a:spLocks noChangeArrowheads="1"/>
          </p:cNvSpPr>
          <p:nvPr/>
        </p:nvSpPr>
        <p:spPr bwMode="auto">
          <a:xfrm>
            <a:off x="1066800" y="3200400"/>
            <a:ext cx="726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例 : </a:t>
            </a:r>
            <a:r>
              <a:rPr lang="en-US" altLang="ja-JP"/>
              <a:t>c </a:t>
            </a:r>
            <a:r>
              <a:rPr lang="ja-JP" altLang="en-US"/>
              <a:t>で終わる文字列を受理 (</a:t>
            </a:r>
            <a:r>
              <a:rPr lang="en-US" altLang="ja-JP" b="1"/>
              <a:t>Σ</a:t>
            </a:r>
            <a:r>
              <a:rPr lang="en-US" altLang="ja-JP"/>
              <a:t>={a,b,c})</a:t>
            </a:r>
          </a:p>
        </p:txBody>
      </p:sp>
      <p:sp>
        <p:nvSpPr>
          <p:cNvPr id="48133" name="Oval 5"/>
          <p:cNvSpPr>
            <a:spLocks noChangeArrowheads="1"/>
          </p:cNvSpPr>
          <p:nvPr/>
        </p:nvSpPr>
        <p:spPr bwMode="auto">
          <a:xfrm>
            <a:off x="1905000" y="4679950"/>
            <a:ext cx="838200" cy="8016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0</a:t>
            </a:r>
          </a:p>
        </p:txBody>
      </p:sp>
      <p:grpSp>
        <p:nvGrpSpPr>
          <p:cNvPr id="2" name="Group 6"/>
          <p:cNvGrpSpPr>
            <a:grpSpLocks/>
          </p:cNvGrpSpPr>
          <p:nvPr/>
        </p:nvGrpSpPr>
        <p:grpSpPr bwMode="auto">
          <a:xfrm>
            <a:off x="2667000" y="4343400"/>
            <a:ext cx="1676400" cy="579438"/>
            <a:chOff x="1680" y="2736"/>
            <a:chExt cx="1056" cy="365"/>
          </a:xfrm>
        </p:grpSpPr>
        <p:sp>
          <p:nvSpPr>
            <p:cNvPr id="14375" name="Line 7"/>
            <p:cNvSpPr>
              <a:spLocks noChangeShapeType="1"/>
            </p:cNvSpPr>
            <p:nvPr/>
          </p:nvSpPr>
          <p:spPr bwMode="auto">
            <a:xfrm>
              <a:off x="1680" y="3072"/>
              <a:ext cx="105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4376" name="Text Box 8"/>
            <p:cNvSpPr txBox="1">
              <a:spLocks noChangeArrowheads="1"/>
            </p:cNvSpPr>
            <p:nvPr/>
          </p:nvSpPr>
          <p:spPr bwMode="auto">
            <a:xfrm>
              <a:off x="2064" y="2736"/>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3" name="Group 9"/>
          <p:cNvGrpSpPr>
            <a:grpSpLocks/>
          </p:cNvGrpSpPr>
          <p:nvPr/>
        </p:nvGrpSpPr>
        <p:grpSpPr bwMode="auto">
          <a:xfrm>
            <a:off x="4267200" y="4665663"/>
            <a:ext cx="809625" cy="801687"/>
            <a:chOff x="2688" y="2939"/>
            <a:chExt cx="510" cy="505"/>
          </a:xfrm>
        </p:grpSpPr>
        <p:sp>
          <p:nvSpPr>
            <p:cNvPr id="14373" name="Oval 10"/>
            <p:cNvSpPr>
              <a:spLocks noChangeArrowheads="1"/>
            </p:cNvSpPr>
            <p:nvPr/>
          </p:nvSpPr>
          <p:spPr bwMode="auto">
            <a:xfrm>
              <a:off x="2688" y="2939"/>
              <a:ext cx="510"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1</a:t>
              </a:r>
            </a:p>
          </p:txBody>
        </p:sp>
        <p:sp>
          <p:nvSpPr>
            <p:cNvPr id="14374" name="Oval 11"/>
            <p:cNvSpPr>
              <a:spLocks noChangeArrowheads="1"/>
            </p:cNvSpPr>
            <p:nvPr/>
          </p:nvSpPr>
          <p:spPr bwMode="auto">
            <a:xfrm>
              <a:off x="2784" y="3024"/>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grpSp>
        <p:nvGrpSpPr>
          <p:cNvPr id="4" name="Group 12"/>
          <p:cNvGrpSpPr>
            <a:grpSpLocks/>
          </p:cNvGrpSpPr>
          <p:nvPr/>
        </p:nvGrpSpPr>
        <p:grpSpPr bwMode="auto">
          <a:xfrm>
            <a:off x="2667000" y="4800600"/>
            <a:ext cx="1600200" cy="579438"/>
            <a:chOff x="1680" y="3024"/>
            <a:chExt cx="1008" cy="365"/>
          </a:xfrm>
        </p:grpSpPr>
        <p:sp>
          <p:nvSpPr>
            <p:cNvPr id="14371" name="Line 13"/>
            <p:cNvSpPr>
              <a:spLocks noChangeShapeType="1"/>
            </p:cNvSpPr>
            <p:nvPr/>
          </p:nvSpPr>
          <p:spPr bwMode="auto">
            <a:xfrm flipH="1">
              <a:off x="1680" y="3312"/>
              <a:ext cx="100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4372" name="Text Box 14"/>
            <p:cNvSpPr txBox="1">
              <a:spLocks noChangeArrowheads="1"/>
            </p:cNvSpPr>
            <p:nvPr/>
          </p:nvSpPr>
          <p:spPr bwMode="auto">
            <a:xfrm>
              <a:off x="1968" y="3024"/>
              <a:ext cx="4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a|b</a:t>
              </a:r>
            </a:p>
          </p:txBody>
        </p:sp>
      </p:grpSp>
      <p:grpSp>
        <p:nvGrpSpPr>
          <p:cNvPr id="5" name="Group 15"/>
          <p:cNvGrpSpPr>
            <a:grpSpLocks/>
          </p:cNvGrpSpPr>
          <p:nvPr/>
        </p:nvGrpSpPr>
        <p:grpSpPr bwMode="auto">
          <a:xfrm>
            <a:off x="4343400" y="4038600"/>
            <a:ext cx="974725" cy="609600"/>
            <a:chOff x="2736" y="2544"/>
            <a:chExt cx="614" cy="384"/>
          </a:xfrm>
        </p:grpSpPr>
        <p:grpSp>
          <p:nvGrpSpPr>
            <p:cNvPr id="14365" name="Group 16"/>
            <p:cNvGrpSpPr>
              <a:grpSpLocks/>
            </p:cNvGrpSpPr>
            <p:nvPr/>
          </p:nvGrpSpPr>
          <p:grpSpPr bwMode="auto">
            <a:xfrm>
              <a:off x="2736" y="2544"/>
              <a:ext cx="384" cy="384"/>
              <a:chOff x="2736" y="2544"/>
              <a:chExt cx="384" cy="384"/>
            </a:xfrm>
          </p:grpSpPr>
          <p:sp>
            <p:nvSpPr>
              <p:cNvPr id="14367" name="Arc 17"/>
              <p:cNvSpPr>
                <a:spLocks/>
              </p:cNvSpPr>
              <p:nvPr/>
            </p:nvSpPr>
            <p:spPr bwMode="auto">
              <a:xfrm>
                <a:off x="2928"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4368" name="Arc 18"/>
              <p:cNvSpPr>
                <a:spLocks/>
              </p:cNvSpPr>
              <p:nvPr/>
            </p:nvSpPr>
            <p:spPr bwMode="auto">
              <a:xfrm rot="5400000">
                <a:off x="2928"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4369" name="Arc 19"/>
              <p:cNvSpPr>
                <a:spLocks/>
              </p:cNvSpPr>
              <p:nvPr/>
            </p:nvSpPr>
            <p:spPr bwMode="auto">
              <a:xfrm rot="10800000">
                <a:off x="2736"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4370" name="Arc 20"/>
              <p:cNvSpPr>
                <a:spLocks/>
              </p:cNvSpPr>
              <p:nvPr/>
            </p:nvSpPr>
            <p:spPr bwMode="auto">
              <a:xfrm rot="-5400000">
                <a:off x="2736"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4366" name="Text Box 21"/>
            <p:cNvSpPr txBox="1">
              <a:spLocks noChangeArrowheads="1"/>
            </p:cNvSpPr>
            <p:nvPr/>
          </p:nvSpPr>
          <p:spPr bwMode="auto">
            <a:xfrm>
              <a:off x="3120" y="254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7" name="Group 22"/>
          <p:cNvGrpSpPr>
            <a:grpSpLocks/>
          </p:cNvGrpSpPr>
          <p:nvPr/>
        </p:nvGrpSpPr>
        <p:grpSpPr bwMode="auto">
          <a:xfrm>
            <a:off x="1371600" y="4038600"/>
            <a:ext cx="1295400" cy="609600"/>
            <a:chOff x="864" y="2544"/>
            <a:chExt cx="816" cy="384"/>
          </a:xfrm>
        </p:grpSpPr>
        <p:grpSp>
          <p:nvGrpSpPr>
            <p:cNvPr id="14359" name="Group 23"/>
            <p:cNvGrpSpPr>
              <a:grpSpLocks/>
            </p:cNvGrpSpPr>
            <p:nvPr/>
          </p:nvGrpSpPr>
          <p:grpSpPr bwMode="auto">
            <a:xfrm>
              <a:off x="1296" y="2544"/>
              <a:ext cx="384" cy="384"/>
              <a:chOff x="2736" y="2544"/>
              <a:chExt cx="384" cy="384"/>
            </a:xfrm>
          </p:grpSpPr>
          <p:sp>
            <p:nvSpPr>
              <p:cNvPr id="14361" name="Arc 24"/>
              <p:cNvSpPr>
                <a:spLocks/>
              </p:cNvSpPr>
              <p:nvPr/>
            </p:nvSpPr>
            <p:spPr bwMode="auto">
              <a:xfrm>
                <a:off x="2928"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4362" name="Arc 25"/>
              <p:cNvSpPr>
                <a:spLocks/>
              </p:cNvSpPr>
              <p:nvPr/>
            </p:nvSpPr>
            <p:spPr bwMode="auto">
              <a:xfrm rot="5400000">
                <a:off x="2928"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4363" name="Arc 26"/>
              <p:cNvSpPr>
                <a:spLocks/>
              </p:cNvSpPr>
              <p:nvPr/>
            </p:nvSpPr>
            <p:spPr bwMode="auto">
              <a:xfrm rot="10800000">
                <a:off x="2736"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4364" name="Arc 27"/>
              <p:cNvSpPr>
                <a:spLocks/>
              </p:cNvSpPr>
              <p:nvPr/>
            </p:nvSpPr>
            <p:spPr bwMode="auto">
              <a:xfrm rot="-5400000">
                <a:off x="2736"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4360" name="Text Box 28"/>
            <p:cNvSpPr txBox="1">
              <a:spLocks noChangeArrowheads="1"/>
            </p:cNvSpPr>
            <p:nvPr/>
          </p:nvSpPr>
          <p:spPr bwMode="auto">
            <a:xfrm>
              <a:off x="864" y="2544"/>
              <a:ext cx="4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a|b</a:t>
              </a:r>
            </a:p>
          </p:txBody>
        </p:sp>
      </p:grpSp>
      <p:grpSp>
        <p:nvGrpSpPr>
          <p:cNvPr id="9" name="Group 37"/>
          <p:cNvGrpSpPr>
            <a:grpSpLocks/>
          </p:cNvGrpSpPr>
          <p:nvPr/>
        </p:nvGrpSpPr>
        <p:grpSpPr bwMode="auto">
          <a:xfrm>
            <a:off x="914400" y="4800600"/>
            <a:ext cx="990600" cy="609600"/>
            <a:chOff x="4128" y="3264"/>
            <a:chExt cx="624" cy="384"/>
          </a:xfrm>
        </p:grpSpPr>
        <p:grpSp>
          <p:nvGrpSpPr>
            <p:cNvPr id="14353" name="Group 36"/>
            <p:cNvGrpSpPr>
              <a:grpSpLocks/>
            </p:cNvGrpSpPr>
            <p:nvPr/>
          </p:nvGrpSpPr>
          <p:grpSpPr bwMode="auto">
            <a:xfrm>
              <a:off x="4368" y="3264"/>
              <a:ext cx="384" cy="384"/>
              <a:chOff x="4368" y="3264"/>
              <a:chExt cx="384" cy="384"/>
            </a:xfrm>
          </p:grpSpPr>
          <p:sp>
            <p:nvSpPr>
              <p:cNvPr id="14355" name="Arc 31"/>
              <p:cNvSpPr>
                <a:spLocks/>
              </p:cNvSpPr>
              <p:nvPr/>
            </p:nvSpPr>
            <p:spPr bwMode="auto">
              <a:xfrm>
                <a:off x="4560" y="326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4356" name="Arc 32"/>
              <p:cNvSpPr>
                <a:spLocks/>
              </p:cNvSpPr>
              <p:nvPr/>
            </p:nvSpPr>
            <p:spPr bwMode="auto">
              <a:xfrm rot="5400000">
                <a:off x="4560" y="345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4357" name="Arc 33"/>
              <p:cNvSpPr>
                <a:spLocks/>
              </p:cNvSpPr>
              <p:nvPr/>
            </p:nvSpPr>
            <p:spPr bwMode="auto">
              <a:xfrm rot="10800000">
                <a:off x="4368" y="345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4358" name="Arc 34"/>
              <p:cNvSpPr>
                <a:spLocks/>
              </p:cNvSpPr>
              <p:nvPr/>
            </p:nvSpPr>
            <p:spPr bwMode="auto">
              <a:xfrm rot="-5400000">
                <a:off x="4368" y="326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4354" name="Text Box 35"/>
            <p:cNvSpPr txBox="1">
              <a:spLocks noChangeArrowheads="1"/>
            </p:cNvSpPr>
            <p:nvPr/>
          </p:nvSpPr>
          <p:spPr bwMode="auto">
            <a:xfrm>
              <a:off x="4128" y="326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11" name="Group 42"/>
          <p:cNvGrpSpPr>
            <a:grpSpLocks/>
          </p:cNvGrpSpPr>
          <p:nvPr/>
        </p:nvGrpSpPr>
        <p:grpSpPr bwMode="auto">
          <a:xfrm>
            <a:off x="2590800" y="5410200"/>
            <a:ext cx="1828800" cy="731838"/>
            <a:chOff x="1632" y="3408"/>
            <a:chExt cx="1152" cy="461"/>
          </a:xfrm>
        </p:grpSpPr>
        <p:grpSp>
          <p:nvGrpSpPr>
            <p:cNvPr id="14349" name="Group 40"/>
            <p:cNvGrpSpPr>
              <a:grpSpLocks/>
            </p:cNvGrpSpPr>
            <p:nvPr/>
          </p:nvGrpSpPr>
          <p:grpSpPr bwMode="auto">
            <a:xfrm>
              <a:off x="1632" y="3408"/>
              <a:ext cx="1152" cy="192"/>
              <a:chOff x="1632" y="3552"/>
              <a:chExt cx="1152" cy="192"/>
            </a:xfrm>
          </p:grpSpPr>
          <p:sp>
            <p:nvSpPr>
              <p:cNvPr id="14351" name="Arc 38"/>
              <p:cNvSpPr>
                <a:spLocks/>
              </p:cNvSpPr>
              <p:nvPr/>
            </p:nvSpPr>
            <p:spPr bwMode="auto">
              <a:xfrm flipV="1">
                <a:off x="2208" y="3552"/>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4352" name="Arc 39"/>
              <p:cNvSpPr>
                <a:spLocks/>
              </p:cNvSpPr>
              <p:nvPr/>
            </p:nvSpPr>
            <p:spPr bwMode="auto">
              <a:xfrm flipH="1" flipV="1">
                <a:off x="1632" y="3552"/>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4350" name="Text Box 41"/>
            <p:cNvSpPr txBox="1">
              <a:spLocks noChangeArrowheads="1"/>
            </p:cNvSpPr>
            <p:nvPr/>
          </p:nvSpPr>
          <p:spPr bwMode="auto">
            <a:xfrm>
              <a:off x="2064" y="350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heckerboard(across)">
                                      <p:cBhvr>
                                        <p:cTn id="7" dur="500"/>
                                        <p:tgtEl>
                                          <p:spTgt spid="48133"/>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childTnLst>
                          </p:cTn>
                        </p:par>
                        <p:par>
                          <p:cTn id="32" fill="hold" nodeType="afterGroup">
                            <p:stCondLst>
                              <p:cond delay="3500"/>
                            </p:stCondLst>
                            <p:childTnLst>
                              <p:par>
                                <p:cTn id="33" presetID="2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非決定性オートマトンの</a:t>
            </a:r>
            <a:br>
              <a:rPr lang="ja-JP" altLang="en-US">
                <a:effectLst/>
              </a:rPr>
            </a:br>
            <a:r>
              <a:rPr lang="ja-JP" altLang="en-US">
                <a:effectLst/>
              </a:rPr>
              <a:t>入力の受理</a:t>
            </a:r>
          </a:p>
        </p:txBody>
      </p:sp>
      <p:sp>
        <p:nvSpPr>
          <p:cNvPr id="15363" name="Rectangle 3"/>
          <p:cNvSpPr>
            <a:spLocks noGrp="1" noChangeArrowheads="1"/>
          </p:cNvSpPr>
          <p:nvPr>
            <p:ph type="body" idx="1"/>
          </p:nvPr>
        </p:nvSpPr>
        <p:spPr>
          <a:xfrm>
            <a:off x="1066800" y="1981200"/>
            <a:ext cx="7391400" cy="10668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状態遷移のうち</a:t>
            </a:r>
            <a:r>
              <a:rPr lang="ja-JP" altLang="en-US" b="1">
                <a:solidFill>
                  <a:srgbClr val="FFFF66"/>
                </a:solidFill>
                <a:effectLst/>
              </a:rPr>
              <a:t>どれか一つ</a:t>
            </a:r>
            <a:r>
              <a:rPr lang="ja-JP" altLang="en-US">
                <a:effectLst/>
              </a:rPr>
              <a:t>が最終状態に到達すれば受理</a:t>
            </a:r>
          </a:p>
        </p:txBody>
      </p:sp>
      <p:sp>
        <p:nvSpPr>
          <p:cNvPr id="15364" name="Text Box 4"/>
          <p:cNvSpPr txBox="1">
            <a:spLocks noChangeArrowheads="1"/>
          </p:cNvSpPr>
          <p:nvPr/>
        </p:nvSpPr>
        <p:spPr bwMode="auto">
          <a:xfrm>
            <a:off x="1066800" y="3200400"/>
            <a:ext cx="726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例 : </a:t>
            </a:r>
            <a:r>
              <a:rPr lang="en-US" altLang="ja-JP"/>
              <a:t>c </a:t>
            </a:r>
            <a:r>
              <a:rPr lang="ja-JP" altLang="en-US"/>
              <a:t>で終わる文字列を受理 (</a:t>
            </a:r>
            <a:r>
              <a:rPr lang="en-US" altLang="ja-JP" b="1"/>
              <a:t>Σ</a:t>
            </a:r>
            <a:r>
              <a:rPr lang="en-US" altLang="ja-JP"/>
              <a:t>={a,b,c})</a:t>
            </a:r>
          </a:p>
        </p:txBody>
      </p:sp>
      <p:sp>
        <p:nvSpPr>
          <p:cNvPr id="15365" name="Oval 5"/>
          <p:cNvSpPr>
            <a:spLocks noChangeArrowheads="1"/>
          </p:cNvSpPr>
          <p:nvPr/>
        </p:nvSpPr>
        <p:spPr bwMode="auto">
          <a:xfrm>
            <a:off x="1905000" y="4679950"/>
            <a:ext cx="838200" cy="8016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0</a:t>
            </a:r>
          </a:p>
        </p:txBody>
      </p:sp>
      <p:grpSp>
        <p:nvGrpSpPr>
          <p:cNvPr id="15366" name="Group 6"/>
          <p:cNvGrpSpPr>
            <a:grpSpLocks/>
          </p:cNvGrpSpPr>
          <p:nvPr/>
        </p:nvGrpSpPr>
        <p:grpSpPr bwMode="auto">
          <a:xfrm>
            <a:off x="2667000" y="4343400"/>
            <a:ext cx="1676400" cy="579438"/>
            <a:chOff x="1680" y="2736"/>
            <a:chExt cx="1056" cy="365"/>
          </a:xfrm>
        </p:grpSpPr>
        <p:sp>
          <p:nvSpPr>
            <p:cNvPr id="15408" name="Line 7"/>
            <p:cNvSpPr>
              <a:spLocks noChangeShapeType="1"/>
            </p:cNvSpPr>
            <p:nvPr/>
          </p:nvSpPr>
          <p:spPr bwMode="auto">
            <a:xfrm>
              <a:off x="1680" y="3072"/>
              <a:ext cx="105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5409" name="Text Box 8"/>
            <p:cNvSpPr txBox="1">
              <a:spLocks noChangeArrowheads="1"/>
            </p:cNvSpPr>
            <p:nvPr/>
          </p:nvSpPr>
          <p:spPr bwMode="auto">
            <a:xfrm>
              <a:off x="2064" y="2736"/>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15367" name="Group 9"/>
          <p:cNvGrpSpPr>
            <a:grpSpLocks/>
          </p:cNvGrpSpPr>
          <p:nvPr/>
        </p:nvGrpSpPr>
        <p:grpSpPr bwMode="auto">
          <a:xfrm>
            <a:off x="4267200" y="4665663"/>
            <a:ext cx="809625" cy="801687"/>
            <a:chOff x="2688" y="2939"/>
            <a:chExt cx="510" cy="505"/>
          </a:xfrm>
        </p:grpSpPr>
        <p:sp>
          <p:nvSpPr>
            <p:cNvPr id="15406" name="Oval 10"/>
            <p:cNvSpPr>
              <a:spLocks noChangeArrowheads="1"/>
            </p:cNvSpPr>
            <p:nvPr/>
          </p:nvSpPr>
          <p:spPr bwMode="auto">
            <a:xfrm>
              <a:off x="2688" y="2939"/>
              <a:ext cx="510"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1</a:t>
              </a:r>
            </a:p>
          </p:txBody>
        </p:sp>
        <p:sp>
          <p:nvSpPr>
            <p:cNvPr id="15407" name="Oval 11"/>
            <p:cNvSpPr>
              <a:spLocks noChangeArrowheads="1"/>
            </p:cNvSpPr>
            <p:nvPr/>
          </p:nvSpPr>
          <p:spPr bwMode="auto">
            <a:xfrm>
              <a:off x="2784" y="3024"/>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grpSp>
        <p:nvGrpSpPr>
          <p:cNvPr id="15368" name="Group 12"/>
          <p:cNvGrpSpPr>
            <a:grpSpLocks/>
          </p:cNvGrpSpPr>
          <p:nvPr/>
        </p:nvGrpSpPr>
        <p:grpSpPr bwMode="auto">
          <a:xfrm>
            <a:off x="2667000" y="4800600"/>
            <a:ext cx="1600200" cy="579438"/>
            <a:chOff x="1680" y="3024"/>
            <a:chExt cx="1008" cy="365"/>
          </a:xfrm>
        </p:grpSpPr>
        <p:sp>
          <p:nvSpPr>
            <p:cNvPr id="15404" name="Line 13"/>
            <p:cNvSpPr>
              <a:spLocks noChangeShapeType="1"/>
            </p:cNvSpPr>
            <p:nvPr/>
          </p:nvSpPr>
          <p:spPr bwMode="auto">
            <a:xfrm flipH="1">
              <a:off x="1680" y="3312"/>
              <a:ext cx="100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5405" name="Text Box 14"/>
            <p:cNvSpPr txBox="1">
              <a:spLocks noChangeArrowheads="1"/>
            </p:cNvSpPr>
            <p:nvPr/>
          </p:nvSpPr>
          <p:spPr bwMode="auto">
            <a:xfrm>
              <a:off x="1968" y="3024"/>
              <a:ext cx="4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a|b</a:t>
              </a:r>
            </a:p>
          </p:txBody>
        </p:sp>
      </p:grpSp>
      <p:grpSp>
        <p:nvGrpSpPr>
          <p:cNvPr id="15369" name="Group 15"/>
          <p:cNvGrpSpPr>
            <a:grpSpLocks/>
          </p:cNvGrpSpPr>
          <p:nvPr/>
        </p:nvGrpSpPr>
        <p:grpSpPr bwMode="auto">
          <a:xfrm>
            <a:off x="4343400" y="4038600"/>
            <a:ext cx="974725" cy="609600"/>
            <a:chOff x="2736" y="2544"/>
            <a:chExt cx="614" cy="384"/>
          </a:xfrm>
        </p:grpSpPr>
        <p:grpSp>
          <p:nvGrpSpPr>
            <p:cNvPr id="15398" name="Group 16"/>
            <p:cNvGrpSpPr>
              <a:grpSpLocks/>
            </p:cNvGrpSpPr>
            <p:nvPr/>
          </p:nvGrpSpPr>
          <p:grpSpPr bwMode="auto">
            <a:xfrm>
              <a:off x="2736" y="2544"/>
              <a:ext cx="384" cy="384"/>
              <a:chOff x="2736" y="2544"/>
              <a:chExt cx="384" cy="384"/>
            </a:xfrm>
          </p:grpSpPr>
          <p:sp>
            <p:nvSpPr>
              <p:cNvPr id="15400" name="Arc 17"/>
              <p:cNvSpPr>
                <a:spLocks/>
              </p:cNvSpPr>
              <p:nvPr/>
            </p:nvSpPr>
            <p:spPr bwMode="auto">
              <a:xfrm>
                <a:off x="2928"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5401" name="Arc 18"/>
              <p:cNvSpPr>
                <a:spLocks/>
              </p:cNvSpPr>
              <p:nvPr/>
            </p:nvSpPr>
            <p:spPr bwMode="auto">
              <a:xfrm rot="5400000">
                <a:off x="2928"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5402" name="Arc 19"/>
              <p:cNvSpPr>
                <a:spLocks/>
              </p:cNvSpPr>
              <p:nvPr/>
            </p:nvSpPr>
            <p:spPr bwMode="auto">
              <a:xfrm rot="10800000">
                <a:off x="2736"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5403" name="Arc 20"/>
              <p:cNvSpPr>
                <a:spLocks/>
              </p:cNvSpPr>
              <p:nvPr/>
            </p:nvSpPr>
            <p:spPr bwMode="auto">
              <a:xfrm rot="-5400000">
                <a:off x="2736"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5399" name="Text Box 21"/>
            <p:cNvSpPr txBox="1">
              <a:spLocks noChangeArrowheads="1"/>
            </p:cNvSpPr>
            <p:nvPr/>
          </p:nvSpPr>
          <p:spPr bwMode="auto">
            <a:xfrm>
              <a:off x="3120" y="254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15370" name="Group 22"/>
          <p:cNvGrpSpPr>
            <a:grpSpLocks/>
          </p:cNvGrpSpPr>
          <p:nvPr/>
        </p:nvGrpSpPr>
        <p:grpSpPr bwMode="auto">
          <a:xfrm>
            <a:off x="1371600" y="4038600"/>
            <a:ext cx="1295400" cy="609600"/>
            <a:chOff x="864" y="2544"/>
            <a:chExt cx="816" cy="384"/>
          </a:xfrm>
        </p:grpSpPr>
        <p:grpSp>
          <p:nvGrpSpPr>
            <p:cNvPr id="15392" name="Group 23"/>
            <p:cNvGrpSpPr>
              <a:grpSpLocks/>
            </p:cNvGrpSpPr>
            <p:nvPr/>
          </p:nvGrpSpPr>
          <p:grpSpPr bwMode="auto">
            <a:xfrm>
              <a:off x="1296" y="2544"/>
              <a:ext cx="384" cy="384"/>
              <a:chOff x="2736" y="2544"/>
              <a:chExt cx="384" cy="384"/>
            </a:xfrm>
          </p:grpSpPr>
          <p:sp>
            <p:nvSpPr>
              <p:cNvPr id="15394" name="Arc 24"/>
              <p:cNvSpPr>
                <a:spLocks/>
              </p:cNvSpPr>
              <p:nvPr/>
            </p:nvSpPr>
            <p:spPr bwMode="auto">
              <a:xfrm>
                <a:off x="2928"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5395" name="Arc 25"/>
              <p:cNvSpPr>
                <a:spLocks/>
              </p:cNvSpPr>
              <p:nvPr/>
            </p:nvSpPr>
            <p:spPr bwMode="auto">
              <a:xfrm rot="5400000">
                <a:off x="2928"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5396" name="Arc 26"/>
              <p:cNvSpPr>
                <a:spLocks/>
              </p:cNvSpPr>
              <p:nvPr/>
            </p:nvSpPr>
            <p:spPr bwMode="auto">
              <a:xfrm rot="10800000">
                <a:off x="2736"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5397" name="Arc 27"/>
              <p:cNvSpPr>
                <a:spLocks/>
              </p:cNvSpPr>
              <p:nvPr/>
            </p:nvSpPr>
            <p:spPr bwMode="auto">
              <a:xfrm rot="-5400000">
                <a:off x="2736"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5393" name="Text Box 28"/>
            <p:cNvSpPr txBox="1">
              <a:spLocks noChangeArrowheads="1"/>
            </p:cNvSpPr>
            <p:nvPr/>
          </p:nvSpPr>
          <p:spPr bwMode="auto">
            <a:xfrm>
              <a:off x="864" y="2544"/>
              <a:ext cx="4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a|b</a:t>
              </a:r>
            </a:p>
          </p:txBody>
        </p:sp>
      </p:grpSp>
      <p:grpSp>
        <p:nvGrpSpPr>
          <p:cNvPr id="15371" name="Group 29"/>
          <p:cNvGrpSpPr>
            <a:grpSpLocks/>
          </p:cNvGrpSpPr>
          <p:nvPr/>
        </p:nvGrpSpPr>
        <p:grpSpPr bwMode="auto">
          <a:xfrm>
            <a:off x="914400" y="4800600"/>
            <a:ext cx="990600" cy="609600"/>
            <a:chOff x="4128" y="3264"/>
            <a:chExt cx="624" cy="384"/>
          </a:xfrm>
        </p:grpSpPr>
        <p:grpSp>
          <p:nvGrpSpPr>
            <p:cNvPr id="15386" name="Group 30"/>
            <p:cNvGrpSpPr>
              <a:grpSpLocks/>
            </p:cNvGrpSpPr>
            <p:nvPr/>
          </p:nvGrpSpPr>
          <p:grpSpPr bwMode="auto">
            <a:xfrm>
              <a:off x="4368" y="3264"/>
              <a:ext cx="384" cy="384"/>
              <a:chOff x="4368" y="3264"/>
              <a:chExt cx="384" cy="384"/>
            </a:xfrm>
          </p:grpSpPr>
          <p:sp>
            <p:nvSpPr>
              <p:cNvPr id="15388" name="Arc 31"/>
              <p:cNvSpPr>
                <a:spLocks/>
              </p:cNvSpPr>
              <p:nvPr/>
            </p:nvSpPr>
            <p:spPr bwMode="auto">
              <a:xfrm>
                <a:off x="4560" y="326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5389" name="Arc 32"/>
              <p:cNvSpPr>
                <a:spLocks/>
              </p:cNvSpPr>
              <p:nvPr/>
            </p:nvSpPr>
            <p:spPr bwMode="auto">
              <a:xfrm rot="5400000">
                <a:off x="4560" y="345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5390" name="Arc 33"/>
              <p:cNvSpPr>
                <a:spLocks/>
              </p:cNvSpPr>
              <p:nvPr/>
            </p:nvSpPr>
            <p:spPr bwMode="auto">
              <a:xfrm rot="10800000">
                <a:off x="4368" y="345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5391" name="Arc 34"/>
              <p:cNvSpPr>
                <a:spLocks/>
              </p:cNvSpPr>
              <p:nvPr/>
            </p:nvSpPr>
            <p:spPr bwMode="auto">
              <a:xfrm rot="-5400000">
                <a:off x="4368" y="326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5387" name="Text Box 35"/>
            <p:cNvSpPr txBox="1">
              <a:spLocks noChangeArrowheads="1"/>
            </p:cNvSpPr>
            <p:nvPr/>
          </p:nvSpPr>
          <p:spPr bwMode="auto">
            <a:xfrm>
              <a:off x="4128" y="326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15372" name="Group 36"/>
          <p:cNvGrpSpPr>
            <a:grpSpLocks/>
          </p:cNvGrpSpPr>
          <p:nvPr/>
        </p:nvGrpSpPr>
        <p:grpSpPr bwMode="auto">
          <a:xfrm>
            <a:off x="2590800" y="5410200"/>
            <a:ext cx="1828800" cy="731838"/>
            <a:chOff x="1632" y="3408"/>
            <a:chExt cx="1152" cy="461"/>
          </a:xfrm>
        </p:grpSpPr>
        <p:grpSp>
          <p:nvGrpSpPr>
            <p:cNvPr id="15382" name="Group 37"/>
            <p:cNvGrpSpPr>
              <a:grpSpLocks/>
            </p:cNvGrpSpPr>
            <p:nvPr/>
          </p:nvGrpSpPr>
          <p:grpSpPr bwMode="auto">
            <a:xfrm>
              <a:off x="1632" y="3408"/>
              <a:ext cx="1152" cy="192"/>
              <a:chOff x="1632" y="3552"/>
              <a:chExt cx="1152" cy="192"/>
            </a:xfrm>
          </p:grpSpPr>
          <p:sp>
            <p:nvSpPr>
              <p:cNvPr id="15384" name="Arc 38"/>
              <p:cNvSpPr>
                <a:spLocks/>
              </p:cNvSpPr>
              <p:nvPr/>
            </p:nvSpPr>
            <p:spPr bwMode="auto">
              <a:xfrm flipV="1">
                <a:off x="2208" y="3552"/>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5385" name="Arc 39"/>
              <p:cNvSpPr>
                <a:spLocks/>
              </p:cNvSpPr>
              <p:nvPr/>
            </p:nvSpPr>
            <p:spPr bwMode="auto">
              <a:xfrm flipH="1" flipV="1">
                <a:off x="1632" y="3552"/>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5383" name="Text Box 40"/>
            <p:cNvSpPr txBox="1">
              <a:spLocks noChangeArrowheads="1"/>
            </p:cNvSpPr>
            <p:nvPr/>
          </p:nvSpPr>
          <p:spPr bwMode="auto">
            <a:xfrm>
              <a:off x="2064" y="350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sp>
        <p:nvSpPr>
          <p:cNvPr id="15373" name="Text Box 41"/>
          <p:cNvSpPr txBox="1">
            <a:spLocks noChangeArrowheads="1"/>
          </p:cNvSpPr>
          <p:nvPr/>
        </p:nvSpPr>
        <p:spPr bwMode="auto">
          <a:xfrm>
            <a:off x="5562600" y="3810000"/>
            <a:ext cx="1641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入力 </a:t>
            </a:r>
            <a:r>
              <a:rPr lang="en-US" altLang="ja-JP"/>
              <a:t>acc</a:t>
            </a:r>
          </a:p>
        </p:txBody>
      </p:sp>
      <p:sp>
        <p:nvSpPr>
          <p:cNvPr id="51242" name="Arc 42"/>
          <p:cNvSpPr>
            <a:spLocks/>
          </p:cNvSpPr>
          <p:nvPr/>
        </p:nvSpPr>
        <p:spPr bwMode="auto">
          <a:xfrm>
            <a:off x="2362200" y="40386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1243" name="Arc 43"/>
          <p:cNvSpPr>
            <a:spLocks/>
          </p:cNvSpPr>
          <p:nvPr/>
        </p:nvSpPr>
        <p:spPr bwMode="auto">
          <a:xfrm rot="5400000">
            <a:off x="2362200" y="43434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1244" name="Arc 44"/>
          <p:cNvSpPr>
            <a:spLocks/>
          </p:cNvSpPr>
          <p:nvPr/>
        </p:nvSpPr>
        <p:spPr bwMode="auto">
          <a:xfrm rot="10800000">
            <a:off x="2057400" y="43434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1245" name="Arc 45"/>
          <p:cNvSpPr>
            <a:spLocks/>
          </p:cNvSpPr>
          <p:nvPr/>
        </p:nvSpPr>
        <p:spPr bwMode="auto">
          <a:xfrm rot="-5400000">
            <a:off x="2057400" y="40386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dirty="0"/>
          </a:p>
        </p:txBody>
      </p:sp>
      <p:sp>
        <p:nvSpPr>
          <p:cNvPr id="51246" name="Line 46"/>
          <p:cNvSpPr>
            <a:spLocks noChangeShapeType="1"/>
          </p:cNvSpPr>
          <p:nvPr/>
        </p:nvSpPr>
        <p:spPr bwMode="auto">
          <a:xfrm>
            <a:off x="2667000" y="4876800"/>
            <a:ext cx="1676400" cy="0"/>
          </a:xfrm>
          <a:prstGeom prst="line">
            <a:avLst/>
          </a:prstGeom>
          <a:noFill/>
          <a:ln w="50800">
            <a:solidFill>
              <a:srgbClr val="00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grpSp>
        <p:nvGrpSpPr>
          <p:cNvPr id="13" name="Group 47"/>
          <p:cNvGrpSpPr>
            <a:grpSpLocks/>
          </p:cNvGrpSpPr>
          <p:nvPr/>
        </p:nvGrpSpPr>
        <p:grpSpPr bwMode="auto">
          <a:xfrm>
            <a:off x="2590800" y="5410200"/>
            <a:ext cx="1828800" cy="304800"/>
            <a:chOff x="1632" y="3552"/>
            <a:chExt cx="1152" cy="192"/>
          </a:xfrm>
        </p:grpSpPr>
        <p:sp>
          <p:nvSpPr>
            <p:cNvPr id="15380" name="Arc 48"/>
            <p:cNvSpPr>
              <a:spLocks/>
            </p:cNvSpPr>
            <p:nvPr/>
          </p:nvSpPr>
          <p:spPr bwMode="auto">
            <a:xfrm flipV="1">
              <a:off x="2208" y="3552"/>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5381" name="Arc 49"/>
            <p:cNvSpPr>
              <a:spLocks/>
            </p:cNvSpPr>
            <p:nvPr/>
          </p:nvSpPr>
          <p:spPr bwMode="auto">
            <a:xfrm flipH="1" flipV="1">
              <a:off x="1632" y="3552"/>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1244"/>
                                        </p:tgtEl>
                                        <p:attrNameLst>
                                          <p:attrName>style.visibility</p:attrName>
                                        </p:attrNameLst>
                                      </p:cBhvr>
                                      <p:to>
                                        <p:strVal val="visible"/>
                                      </p:to>
                                    </p:set>
                                    <p:animEffect transition="in" filter="wipe(right)">
                                      <p:cBhvr>
                                        <p:cTn id="7" dur="500"/>
                                        <p:tgtEl>
                                          <p:spTgt spid="5124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1245"/>
                                        </p:tgtEl>
                                        <p:attrNameLst>
                                          <p:attrName>style.visibility</p:attrName>
                                        </p:attrNameLst>
                                      </p:cBhvr>
                                      <p:to>
                                        <p:strVal val="visible"/>
                                      </p:to>
                                    </p:set>
                                    <p:animEffect transition="in" filter="wipe(down)">
                                      <p:cBhvr>
                                        <p:cTn id="11" dur="500"/>
                                        <p:tgtEl>
                                          <p:spTgt spid="5124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242"/>
                                        </p:tgtEl>
                                        <p:attrNameLst>
                                          <p:attrName>style.visibility</p:attrName>
                                        </p:attrNameLst>
                                      </p:cBhvr>
                                      <p:to>
                                        <p:strVal val="visible"/>
                                      </p:to>
                                    </p:set>
                                    <p:animEffect transition="in" filter="wipe(left)">
                                      <p:cBhvr>
                                        <p:cTn id="15" dur="500"/>
                                        <p:tgtEl>
                                          <p:spTgt spid="5124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1243"/>
                                        </p:tgtEl>
                                        <p:attrNameLst>
                                          <p:attrName>style.visibility</p:attrName>
                                        </p:attrNameLst>
                                      </p:cBhvr>
                                      <p:to>
                                        <p:strVal val="visible"/>
                                      </p:to>
                                    </p:set>
                                    <p:animEffect transition="in" filter="wipe(up)">
                                      <p:cBhvr>
                                        <p:cTn id="19" dur="500"/>
                                        <p:tgtEl>
                                          <p:spTgt spid="5124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246"/>
                                        </p:tgtEl>
                                        <p:attrNameLst>
                                          <p:attrName>style.visibility</p:attrName>
                                        </p:attrNameLst>
                                      </p:cBhvr>
                                      <p:to>
                                        <p:strVal val="visible"/>
                                      </p:to>
                                    </p:set>
                                    <p:animEffect transition="in" filter="wipe(left)">
                                      <p:cBhvr>
                                        <p:cTn id="24" dur="500"/>
                                        <p:tgtEl>
                                          <p:spTgt spid="5124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2" grpId="0" animBg="1"/>
      <p:bldP spid="51243" grpId="0" animBg="1"/>
      <p:bldP spid="51244" grpId="0" animBg="1"/>
      <p:bldP spid="51245" grpId="0" animBg="1"/>
      <p:bldP spid="512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非決定性オートマトンの</a:t>
            </a:r>
            <a:br>
              <a:rPr lang="ja-JP" altLang="en-US">
                <a:effectLst/>
              </a:rPr>
            </a:br>
            <a:r>
              <a:rPr lang="ja-JP" altLang="en-US">
                <a:effectLst/>
              </a:rPr>
              <a:t>入力の受理</a:t>
            </a:r>
          </a:p>
        </p:txBody>
      </p:sp>
      <p:sp>
        <p:nvSpPr>
          <p:cNvPr id="16387" name="Rectangle 3"/>
          <p:cNvSpPr>
            <a:spLocks noGrp="1" noChangeArrowheads="1"/>
          </p:cNvSpPr>
          <p:nvPr>
            <p:ph type="body" idx="1"/>
          </p:nvPr>
        </p:nvSpPr>
        <p:spPr>
          <a:xfrm>
            <a:off x="1066800" y="1981200"/>
            <a:ext cx="7391400" cy="10668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状態遷移のうち</a:t>
            </a:r>
            <a:r>
              <a:rPr lang="ja-JP" altLang="en-US" b="1">
                <a:solidFill>
                  <a:srgbClr val="FFFF66"/>
                </a:solidFill>
                <a:effectLst/>
              </a:rPr>
              <a:t>どれか一つ</a:t>
            </a:r>
            <a:r>
              <a:rPr lang="ja-JP" altLang="en-US">
                <a:effectLst/>
              </a:rPr>
              <a:t>が最終状態に到達すれば受理</a:t>
            </a:r>
          </a:p>
        </p:txBody>
      </p:sp>
      <p:sp>
        <p:nvSpPr>
          <p:cNvPr id="16388" name="Text Box 4"/>
          <p:cNvSpPr txBox="1">
            <a:spLocks noChangeArrowheads="1"/>
          </p:cNvSpPr>
          <p:nvPr/>
        </p:nvSpPr>
        <p:spPr bwMode="auto">
          <a:xfrm>
            <a:off x="1066800" y="3200400"/>
            <a:ext cx="726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例 : </a:t>
            </a:r>
            <a:r>
              <a:rPr lang="en-US" altLang="ja-JP"/>
              <a:t>c </a:t>
            </a:r>
            <a:r>
              <a:rPr lang="ja-JP" altLang="en-US"/>
              <a:t>で終わる文字列を受理 (</a:t>
            </a:r>
            <a:r>
              <a:rPr lang="en-US" altLang="ja-JP" b="1"/>
              <a:t>Σ</a:t>
            </a:r>
            <a:r>
              <a:rPr lang="en-US" altLang="ja-JP"/>
              <a:t>={a,b,c})</a:t>
            </a:r>
          </a:p>
        </p:txBody>
      </p:sp>
      <p:sp>
        <p:nvSpPr>
          <p:cNvPr id="16389" name="Oval 5"/>
          <p:cNvSpPr>
            <a:spLocks noChangeArrowheads="1"/>
          </p:cNvSpPr>
          <p:nvPr/>
        </p:nvSpPr>
        <p:spPr bwMode="auto">
          <a:xfrm>
            <a:off x="1905000" y="4679950"/>
            <a:ext cx="838200" cy="8016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0</a:t>
            </a:r>
          </a:p>
        </p:txBody>
      </p:sp>
      <p:grpSp>
        <p:nvGrpSpPr>
          <p:cNvPr id="16390" name="Group 6"/>
          <p:cNvGrpSpPr>
            <a:grpSpLocks/>
          </p:cNvGrpSpPr>
          <p:nvPr/>
        </p:nvGrpSpPr>
        <p:grpSpPr bwMode="auto">
          <a:xfrm>
            <a:off x="2667000" y="4343400"/>
            <a:ext cx="1676400" cy="579438"/>
            <a:chOff x="1680" y="2736"/>
            <a:chExt cx="1056" cy="365"/>
          </a:xfrm>
        </p:grpSpPr>
        <p:sp>
          <p:nvSpPr>
            <p:cNvPr id="16434" name="Line 7"/>
            <p:cNvSpPr>
              <a:spLocks noChangeShapeType="1"/>
            </p:cNvSpPr>
            <p:nvPr/>
          </p:nvSpPr>
          <p:spPr bwMode="auto">
            <a:xfrm>
              <a:off x="1680" y="3072"/>
              <a:ext cx="105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6435" name="Text Box 8"/>
            <p:cNvSpPr txBox="1">
              <a:spLocks noChangeArrowheads="1"/>
            </p:cNvSpPr>
            <p:nvPr/>
          </p:nvSpPr>
          <p:spPr bwMode="auto">
            <a:xfrm>
              <a:off x="2064" y="2736"/>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16391" name="Group 9"/>
          <p:cNvGrpSpPr>
            <a:grpSpLocks/>
          </p:cNvGrpSpPr>
          <p:nvPr/>
        </p:nvGrpSpPr>
        <p:grpSpPr bwMode="auto">
          <a:xfrm>
            <a:off x="4267200" y="4665663"/>
            <a:ext cx="809625" cy="801687"/>
            <a:chOff x="2688" y="2939"/>
            <a:chExt cx="510" cy="505"/>
          </a:xfrm>
        </p:grpSpPr>
        <p:sp>
          <p:nvSpPr>
            <p:cNvPr id="16432" name="Oval 10"/>
            <p:cNvSpPr>
              <a:spLocks noChangeArrowheads="1"/>
            </p:cNvSpPr>
            <p:nvPr/>
          </p:nvSpPr>
          <p:spPr bwMode="auto">
            <a:xfrm>
              <a:off x="2688" y="2939"/>
              <a:ext cx="510"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1</a:t>
              </a:r>
            </a:p>
          </p:txBody>
        </p:sp>
        <p:sp>
          <p:nvSpPr>
            <p:cNvPr id="16433" name="Oval 11"/>
            <p:cNvSpPr>
              <a:spLocks noChangeArrowheads="1"/>
            </p:cNvSpPr>
            <p:nvPr/>
          </p:nvSpPr>
          <p:spPr bwMode="auto">
            <a:xfrm>
              <a:off x="2784" y="3024"/>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grpSp>
        <p:nvGrpSpPr>
          <p:cNvPr id="16392" name="Group 12"/>
          <p:cNvGrpSpPr>
            <a:grpSpLocks/>
          </p:cNvGrpSpPr>
          <p:nvPr/>
        </p:nvGrpSpPr>
        <p:grpSpPr bwMode="auto">
          <a:xfrm>
            <a:off x="2667000" y="4800600"/>
            <a:ext cx="1600200" cy="579438"/>
            <a:chOff x="1680" y="3024"/>
            <a:chExt cx="1008" cy="365"/>
          </a:xfrm>
        </p:grpSpPr>
        <p:sp>
          <p:nvSpPr>
            <p:cNvPr id="16430" name="Line 13"/>
            <p:cNvSpPr>
              <a:spLocks noChangeShapeType="1"/>
            </p:cNvSpPr>
            <p:nvPr/>
          </p:nvSpPr>
          <p:spPr bwMode="auto">
            <a:xfrm flipH="1">
              <a:off x="1680" y="3312"/>
              <a:ext cx="100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6431" name="Text Box 14"/>
            <p:cNvSpPr txBox="1">
              <a:spLocks noChangeArrowheads="1"/>
            </p:cNvSpPr>
            <p:nvPr/>
          </p:nvSpPr>
          <p:spPr bwMode="auto">
            <a:xfrm>
              <a:off x="1968" y="3024"/>
              <a:ext cx="4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a|b</a:t>
              </a:r>
            </a:p>
          </p:txBody>
        </p:sp>
      </p:grpSp>
      <p:grpSp>
        <p:nvGrpSpPr>
          <p:cNvPr id="16393" name="Group 15"/>
          <p:cNvGrpSpPr>
            <a:grpSpLocks/>
          </p:cNvGrpSpPr>
          <p:nvPr/>
        </p:nvGrpSpPr>
        <p:grpSpPr bwMode="auto">
          <a:xfrm>
            <a:off x="4343400" y="4038600"/>
            <a:ext cx="974725" cy="609600"/>
            <a:chOff x="2736" y="2544"/>
            <a:chExt cx="614" cy="384"/>
          </a:xfrm>
        </p:grpSpPr>
        <p:grpSp>
          <p:nvGrpSpPr>
            <p:cNvPr id="16424" name="Group 16"/>
            <p:cNvGrpSpPr>
              <a:grpSpLocks/>
            </p:cNvGrpSpPr>
            <p:nvPr/>
          </p:nvGrpSpPr>
          <p:grpSpPr bwMode="auto">
            <a:xfrm>
              <a:off x="2736" y="2544"/>
              <a:ext cx="384" cy="384"/>
              <a:chOff x="2736" y="2544"/>
              <a:chExt cx="384" cy="384"/>
            </a:xfrm>
          </p:grpSpPr>
          <p:sp>
            <p:nvSpPr>
              <p:cNvPr id="16426" name="Arc 17"/>
              <p:cNvSpPr>
                <a:spLocks/>
              </p:cNvSpPr>
              <p:nvPr/>
            </p:nvSpPr>
            <p:spPr bwMode="auto">
              <a:xfrm>
                <a:off x="2928"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6427" name="Arc 18"/>
              <p:cNvSpPr>
                <a:spLocks/>
              </p:cNvSpPr>
              <p:nvPr/>
            </p:nvSpPr>
            <p:spPr bwMode="auto">
              <a:xfrm rot="5400000">
                <a:off x="2928"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6428" name="Arc 19"/>
              <p:cNvSpPr>
                <a:spLocks/>
              </p:cNvSpPr>
              <p:nvPr/>
            </p:nvSpPr>
            <p:spPr bwMode="auto">
              <a:xfrm rot="10800000">
                <a:off x="2736"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6429" name="Arc 20"/>
              <p:cNvSpPr>
                <a:spLocks/>
              </p:cNvSpPr>
              <p:nvPr/>
            </p:nvSpPr>
            <p:spPr bwMode="auto">
              <a:xfrm rot="-5400000">
                <a:off x="2736"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6425" name="Text Box 21"/>
            <p:cNvSpPr txBox="1">
              <a:spLocks noChangeArrowheads="1"/>
            </p:cNvSpPr>
            <p:nvPr/>
          </p:nvSpPr>
          <p:spPr bwMode="auto">
            <a:xfrm>
              <a:off x="3120" y="254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16394" name="Group 22"/>
          <p:cNvGrpSpPr>
            <a:grpSpLocks/>
          </p:cNvGrpSpPr>
          <p:nvPr/>
        </p:nvGrpSpPr>
        <p:grpSpPr bwMode="auto">
          <a:xfrm>
            <a:off x="1371600" y="4038600"/>
            <a:ext cx="1295400" cy="609600"/>
            <a:chOff x="864" y="2544"/>
            <a:chExt cx="816" cy="384"/>
          </a:xfrm>
        </p:grpSpPr>
        <p:grpSp>
          <p:nvGrpSpPr>
            <p:cNvPr id="16418" name="Group 23"/>
            <p:cNvGrpSpPr>
              <a:grpSpLocks/>
            </p:cNvGrpSpPr>
            <p:nvPr/>
          </p:nvGrpSpPr>
          <p:grpSpPr bwMode="auto">
            <a:xfrm>
              <a:off x="1296" y="2544"/>
              <a:ext cx="384" cy="384"/>
              <a:chOff x="2736" y="2544"/>
              <a:chExt cx="384" cy="384"/>
            </a:xfrm>
          </p:grpSpPr>
          <p:sp>
            <p:nvSpPr>
              <p:cNvPr id="16420" name="Arc 24"/>
              <p:cNvSpPr>
                <a:spLocks/>
              </p:cNvSpPr>
              <p:nvPr/>
            </p:nvSpPr>
            <p:spPr bwMode="auto">
              <a:xfrm>
                <a:off x="2928"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6421" name="Arc 25"/>
              <p:cNvSpPr>
                <a:spLocks/>
              </p:cNvSpPr>
              <p:nvPr/>
            </p:nvSpPr>
            <p:spPr bwMode="auto">
              <a:xfrm rot="5400000">
                <a:off x="2928"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6422" name="Arc 26"/>
              <p:cNvSpPr>
                <a:spLocks/>
              </p:cNvSpPr>
              <p:nvPr/>
            </p:nvSpPr>
            <p:spPr bwMode="auto">
              <a:xfrm rot="10800000">
                <a:off x="2736" y="273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6423" name="Arc 27"/>
              <p:cNvSpPr>
                <a:spLocks/>
              </p:cNvSpPr>
              <p:nvPr/>
            </p:nvSpPr>
            <p:spPr bwMode="auto">
              <a:xfrm rot="-5400000">
                <a:off x="2736" y="254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6419" name="Text Box 28"/>
            <p:cNvSpPr txBox="1">
              <a:spLocks noChangeArrowheads="1"/>
            </p:cNvSpPr>
            <p:nvPr/>
          </p:nvSpPr>
          <p:spPr bwMode="auto">
            <a:xfrm>
              <a:off x="864" y="2544"/>
              <a:ext cx="4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a|b</a:t>
              </a:r>
            </a:p>
          </p:txBody>
        </p:sp>
      </p:grpSp>
      <p:grpSp>
        <p:nvGrpSpPr>
          <p:cNvPr id="16395" name="Group 29"/>
          <p:cNvGrpSpPr>
            <a:grpSpLocks/>
          </p:cNvGrpSpPr>
          <p:nvPr/>
        </p:nvGrpSpPr>
        <p:grpSpPr bwMode="auto">
          <a:xfrm>
            <a:off x="914400" y="4800600"/>
            <a:ext cx="990600" cy="609600"/>
            <a:chOff x="4128" y="3264"/>
            <a:chExt cx="624" cy="384"/>
          </a:xfrm>
        </p:grpSpPr>
        <p:grpSp>
          <p:nvGrpSpPr>
            <p:cNvPr id="16412" name="Group 30"/>
            <p:cNvGrpSpPr>
              <a:grpSpLocks/>
            </p:cNvGrpSpPr>
            <p:nvPr/>
          </p:nvGrpSpPr>
          <p:grpSpPr bwMode="auto">
            <a:xfrm>
              <a:off x="4368" y="3264"/>
              <a:ext cx="384" cy="384"/>
              <a:chOff x="4368" y="3264"/>
              <a:chExt cx="384" cy="384"/>
            </a:xfrm>
          </p:grpSpPr>
          <p:sp>
            <p:nvSpPr>
              <p:cNvPr id="16414" name="Arc 31"/>
              <p:cNvSpPr>
                <a:spLocks/>
              </p:cNvSpPr>
              <p:nvPr/>
            </p:nvSpPr>
            <p:spPr bwMode="auto">
              <a:xfrm>
                <a:off x="4560" y="326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6415" name="Arc 32"/>
              <p:cNvSpPr>
                <a:spLocks/>
              </p:cNvSpPr>
              <p:nvPr/>
            </p:nvSpPr>
            <p:spPr bwMode="auto">
              <a:xfrm rot="5400000">
                <a:off x="4560" y="345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6416" name="Arc 33"/>
              <p:cNvSpPr>
                <a:spLocks/>
              </p:cNvSpPr>
              <p:nvPr/>
            </p:nvSpPr>
            <p:spPr bwMode="auto">
              <a:xfrm rot="10800000">
                <a:off x="4368" y="345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6417" name="Arc 34"/>
              <p:cNvSpPr>
                <a:spLocks/>
              </p:cNvSpPr>
              <p:nvPr/>
            </p:nvSpPr>
            <p:spPr bwMode="auto">
              <a:xfrm rot="-5400000">
                <a:off x="4368" y="326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6413" name="Text Box 35"/>
            <p:cNvSpPr txBox="1">
              <a:spLocks noChangeArrowheads="1"/>
            </p:cNvSpPr>
            <p:nvPr/>
          </p:nvSpPr>
          <p:spPr bwMode="auto">
            <a:xfrm>
              <a:off x="4128" y="326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grpSp>
        <p:nvGrpSpPr>
          <p:cNvPr id="16396" name="Group 36"/>
          <p:cNvGrpSpPr>
            <a:grpSpLocks/>
          </p:cNvGrpSpPr>
          <p:nvPr/>
        </p:nvGrpSpPr>
        <p:grpSpPr bwMode="auto">
          <a:xfrm>
            <a:off x="2590800" y="5410200"/>
            <a:ext cx="1828800" cy="731838"/>
            <a:chOff x="1632" y="3408"/>
            <a:chExt cx="1152" cy="461"/>
          </a:xfrm>
        </p:grpSpPr>
        <p:grpSp>
          <p:nvGrpSpPr>
            <p:cNvPr id="16408" name="Group 37"/>
            <p:cNvGrpSpPr>
              <a:grpSpLocks/>
            </p:cNvGrpSpPr>
            <p:nvPr/>
          </p:nvGrpSpPr>
          <p:grpSpPr bwMode="auto">
            <a:xfrm>
              <a:off x="1632" y="3408"/>
              <a:ext cx="1152" cy="192"/>
              <a:chOff x="1632" y="3552"/>
              <a:chExt cx="1152" cy="192"/>
            </a:xfrm>
          </p:grpSpPr>
          <p:sp>
            <p:nvSpPr>
              <p:cNvPr id="16410" name="Arc 38"/>
              <p:cNvSpPr>
                <a:spLocks/>
              </p:cNvSpPr>
              <p:nvPr/>
            </p:nvSpPr>
            <p:spPr bwMode="auto">
              <a:xfrm flipV="1">
                <a:off x="2208" y="3552"/>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6411" name="Arc 39"/>
              <p:cNvSpPr>
                <a:spLocks/>
              </p:cNvSpPr>
              <p:nvPr/>
            </p:nvSpPr>
            <p:spPr bwMode="auto">
              <a:xfrm flipH="1" flipV="1">
                <a:off x="1632" y="3552"/>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6409" name="Text Box 40"/>
            <p:cNvSpPr txBox="1">
              <a:spLocks noChangeArrowheads="1"/>
            </p:cNvSpPr>
            <p:nvPr/>
          </p:nvSpPr>
          <p:spPr bwMode="auto">
            <a:xfrm>
              <a:off x="2064" y="3504"/>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c</a:t>
              </a:r>
            </a:p>
          </p:txBody>
        </p:sp>
      </p:grpSp>
      <p:sp>
        <p:nvSpPr>
          <p:cNvPr id="16397" name="Text Box 41"/>
          <p:cNvSpPr txBox="1">
            <a:spLocks noChangeArrowheads="1"/>
          </p:cNvSpPr>
          <p:nvPr/>
        </p:nvSpPr>
        <p:spPr bwMode="auto">
          <a:xfrm>
            <a:off x="5562600" y="3810000"/>
            <a:ext cx="1641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入力 </a:t>
            </a:r>
            <a:r>
              <a:rPr lang="en-US" altLang="ja-JP"/>
              <a:t>acc</a:t>
            </a:r>
          </a:p>
        </p:txBody>
      </p:sp>
      <p:sp>
        <p:nvSpPr>
          <p:cNvPr id="53290" name="Arc 42"/>
          <p:cNvSpPr>
            <a:spLocks/>
          </p:cNvSpPr>
          <p:nvPr/>
        </p:nvSpPr>
        <p:spPr bwMode="auto">
          <a:xfrm>
            <a:off x="2362200" y="40386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291" name="Arc 43"/>
          <p:cNvSpPr>
            <a:spLocks/>
          </p:cNvSpPr>
          <p:nvPr/>
        </p:nvSpPr>
        <p:spPr bwMode="auto">
          <a:xfrm rot="5400000">
            <a:off x="2362200" y="43434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292" name="Arc 44"/>
          <p:cNvSpPr>
            <a:spLocks/>
          </p:cNvSpPr>
          <p:nvPr/>
        </p:nvSpPr>
        <p:spPr bwMode="auto">
          <a:xfrm rot="10800000">
            <a:off x="2057400" y="43434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293" name="Arc 45"/>
          <p:cNvSpPr>
            <a:spLocks/>
          </p:cNvSpPr>
          <p:nvPr/>
        </p:nvSpPr>
        <p:spPr bwMode="auto">
          <a:xfrm rot="-5400000">
            <a:off x="2057400" y="40386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294" name="Line 46"/>
          <p:cNvSpPr>
            <a:spLocks noChangeShapeType="1"/>
          </p:cNvSpPr>
          <p:nvPr/>
        </p:nvSpPr>
        <p:spPr bwMode="auto">
          <a:xfrm>
            <a:off x="2667000" y="4876800"/>
            <a:ext cx="1676400" cy="0"/>
          </a:xfrm>
          <a:prstGeom prst="line">
            <a:avLst/>
          </a:prstGeom>
          <a:noFill/>
          <a:ln w="50800">
            <a:solidFill>
              <a:srgbClr val="00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53298" name="Arc 50"/>
          <p:cNvSpPr>
            <a:spLocks/>
          </p:cNvSpPr>
          <p:nvPr/>
        </p:nvSpPr>
        <p:spPr bwMode="auto">
          <a:xfrm>
            <a:off x="1600200" y="48006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299" name="Arc 51"/>
          <p:cNvSpPr>
            <a:spLocks/>
          </p:cNvSpPr>
          <p:nvPr/>
        </p:nvSpPr>
        <p:spPr bwMode="auto">
          <a:xfrm rot="5400000">
            <a:off x="1600200" y="51054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300" name="Arc 52"/>
          <p:cNvSpPr>
            <a:spLocks/>
          </p:cNvSpPr>
          <p:nvPr/>
        </p:nvSpPr>
        <p:spPr bwMode="auto">
          <a:xfrm rot="10800000">
            <a:off x="1295400" y="51054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301" name="Arc 53"/>
          <p:cNvSpPr>
            <a:spLocks/>
          </p:cNvSpPr>
          <p:nvPr/>
        </p:nvSpPr>
        <p:spPr bwMode="auto">
          <a:xfrm rot="-5400000">
            <a:off x="1295400" y="48006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302" name="Text Box 54"/>
          <p:cNvSpPr txBox="1">
            <a:spLocks noChangeArrowheads="1"/>
          </p:cNvSpPr>
          <p:nvPr/>
        </p:nvSpPr>
        <p:spPr bwMode="auto">
          <a:xfrm>
            <a:off x="5486400" y="4800600"/>
            <a:ext cx="996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受理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3292"/>
                                        </p:tgtEl>
                                        <p:attrNameLst>
                                          <p:attrName>style.visibility</p:attrName>
                                        </p:attrNameLst>
                                      </p:cBhvr>
                                      <p:to>
                                        <p:strVal val="visible"/>
                                      </p:to>
                                    </p:set>
                                    <p:animEffect transition="in" filter="wipe(right)">
                                      <p:cBhvr>
                                        <p:cTn id="7" dur="500"/>
                                        <p:tgtEl>
                                          <p:spTgt spid="5329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3293"/>
                                        </p:tgtEl>
                                        <p:attrNameLst>
                                          <p:attrName>style.visibility</p:attrName>
                                        </p:attrNameLst>
                                      </p:cBhvr>
                                      <p:to>
                                        <p:strVal val="visible"/>
                                      </p:to>
                                    </p:set>
                                    <p:animEffect transition="in" filter="wipe(down)">
                                      <p:cBhvr>
                                        <p:cTn id="11" dur="500"/>
                                        <p:tgtEl>
                                          <p:spTgt spid="5329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3290"/>
                                        </p:tgtEl>
                                        <p:attrNameLst>
                                          <p:attrName>style.visibility</p:attrName>
                                        </p:attrNameLst>
                                      </p:cBhvr>
                                      <p:to>
                                        <p:strVal val="visible"/>
                                      </p:to>
                                    </p:set>
                                    <p:animEffect transition="in" filter="wipe(left)">
                                      <p:cBhvr>
                                        <p:cTn id="15" dur="500"/>
                                        <p:tgtEl>
                                          <p:spTgt spid="5329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3291"/>
                                        </p:tgtEl>
                                        <p:attrNameLst>
                                          <p:attrName>style.visibility</p:attrName>
                                        </p:attrNameLst>
                                      </p:cBhvr>
                                      <p:to>
                                        <p:strVal val="visible"/>
                                      </p:to>
                                    </p:set>
                                    <p:animEffect transition="in" filter="wipe(up)">
                                      <p:cBhvr>
                                        <p:cTn id="19" dur="500"/>
                                        <p:tgtEl>
                                          <p:spTgt spid="5329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3299"/>
                                        </p:tgtEl>
                                        <p:attrNameLst>
                                          <p:attrName>style.visibility</p:attrName>
                                        </p:attrNameLst>
                                      </p:cBhvr>
                                      <p:to>
                                        <p:strVal val="visible"/>
                                      </p:to>
                                    </p:set>
                                    <p:animEffect transition="in" filter="wipe(up)">
                                      <p:cBhvr>
                                        <p:cTn id="24" dur="500"/>
                                        <p:tgtEl>
                                          <p:spTgt spid="53299"/>
                                        </p:tgtEl>
                                      </p:cBhvr>
                                    </p:animEffect>
                                  </p:childTnLst>
                                </p:cTn>
                              </p:par>
                            </p:childTnLst>
                          </p:cTn>
                        </p:par>
                        <p:par>
                          <p:cTn id="25" fill="hold" nodeType="afterGroup">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53300"/>
                                        </p:tgtEl>
                                        <p:attrNameLst>
                                          <p:attrName>style.visibility</p:attrName>
                                        </p:attrNameLst>
                                      </p:cBhvr>
                                      <p:to>
                                        <p:strVal val="visible"/>
                                      </p:to>
                                    </p:set>
                                    <p:animEffect transition="in" filter="wipe(right)">
                                      <p:cBhvr>
                                        <p:cTn id="28" dur="500"/>
                                        <p:tgtEl>
                                          <p:spTgt spid="53300"/>
                                        </p:tgtEl>
                                      </p:cBhvr>
                                    </p:animEffect>
                                  </p:childTnLst>
                                </p:cTn>
                              </p:par>
                            </p:childTnLst>
                          </p:cTn>
                        </p:par>
                        <p:par>
                          <p:cTn id="29" fill="hold" nodeType="afterGroup">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53301"/>
                                        </p:tgtEl>
                                        <p:attrNameLst>
                                          <p:attrName>style.visibility</p:attrName>
                                        </p:attrNameLst>
                                      </p:cBhvr>
                                      <p:to>
                                        <p:strVal val="visible"/>
                                      </p:to>
                                    </p:set>
                                    <p:animEffect transition="in" filter="wipe(down)">
                                      <p:cBhvr>
                                        <p:cTn id="32" dur="500"/>
                                        <p:tgtEl>
                                          <p:spTgt spid="53301"/>
                                        </p:tgtEl>
                                      </p:cBhvr>
                                    </p:animEffect>
                                  </p:childTnLst>
                                </p:cTn>
                              </p:par>
                            </p:childTnLst>
                          </p:cTn>
                        </p:par>
                        <p:par>
                          <p:cTn id="33" fill="hold" nodeType="afterGroup">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53298"/>
                                        </p:tgtEl>
                                        <p:attrNameLst>
                                          <p:attrName>style.visibility</p:attrName>
                                        </p:attrNameLst>
                                      </p:cBhvr>
                                      <p:to>
                                        <p:strVal val="visible"/>
                                      </p:to>
                                    </p:set>
                                    <p:animEffect transition="in" filter="wipe(left)">
                                      <p:cBhvr>
                                        <p:cTn id="36" dur="500"/>
                                        <p:tgtEl>
                                          <p:spTgt spid="5329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3294"/>
                                        </p:tgtEl>
                                        <p:attrNameLst>
                                          <p:attrName>style.visibility</p:attrName>
                                        </p:attrNameLst>
                                      </p:cBhvr>
                                      <p:to>
                                        <p:strVal val="visible"/>
                                      </p:to>
                                    </p:set>
                                    <p:animEffect transition="in" filter="wipe(left)">
                                      <p:cBhvr>
                                        <p:cTn id="41" dur="500"/>
                                        <p:tgtEl>
                                          <p:spTgt spid="5329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53302"/>
                                        </p:tgtEl>
                                        <p:attrNameLst>
                                          <p:attrName>style.visibility</p:attrName>
                                        </p:attrNameLst>
                                      </p:cBhvr>
                                      <p:to>
                                        <p:strVal val="visible"/>
                                      </p:to>
                                    </p:set>
                                    <p:animEffect transition="in" filter="checkerboard(across)">
                                      <p:cBhvr>
                                        <p:cTn id="46" dur="500"/>
                                        <p:tgtEl>
                                          <p:spTgt spid="53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90" grpId="0" animBg="1"/>
      <p:bldP spid="53291" grpId="0" animBg="1"/>
      <p:bldP spid="53292" grpId="0" animBg="1"/>
      <p:bldP spid="53293" grpId="0" animBg="1"/>
      <p:bldP spid="53294" grpId="0" animBg="1"/>
      <p:bldP spid="53298" grpId="0" animBg="1"/>
      <p:bldP spid="53299" grpId="0" animBg="1"/>
      <p:bldP spid="53300" grpId="0" animBg="1"/>
      <p:bldP spid="53301" grpId="0" animBg="1"/>
      <p:bldP spid="5330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r>
              <a:rPr lang="ja-JP" altLang="en-US">
                <a:effectLst/>
              </a:rPr>
              <a:t>オートマトンの状態遷移</a:t>
            </a:r>
          </a:p>
        </p:txBody>
      </p:sp>
      <p:sp>
        <p:nvSpPr>
          <p:cNvPr id="3" name="コンテンツ プレースホルダ 2"/>
          <p:cNvSpPr>
            <a:spLocks noGrp="1"/>
          </p:cNvSpPr>
          <p:nvPr>
            <p:ph idx="1"/>
          </p:nvPr>
        </p:nvSpPr>
        <p:spPr/>
        <p:txBody>
          <a:bodyPr/>
          <a:lstStyle/>
          <a:p>
            <a:pPr>
              <a:defRPr/>
            </a:pPr>
            <a:r>
              <a:rPr lang="en-US" altLang="ja-JP">
                <a:effectLst/>
              </a:rPr>
              <a:t>M = (</a:t>
            </a:r>
            <a:r>
              <a:rPr lang="en-US" altLang="ja-JP" b="1">
                <a:effectLst/>
              </a:rPr>
              <a:t>Q</a:t>
            </a:r>
            <a:r>
              <a:rPr lang="en-US" altLang="ja-JP">
                <a:effectLst/>
              </a:rPr>
              <a:t>, </a:t>
            </a:r>
            <a:r>
              <a:rPr lang="en-US" altLang="ja-JP" b="1">
                <a:effectLst/>
              </a:rPr>
              <a:t>Σ</a:t>
            </a:r>
            <a:r>
              <a:rPr lang="en-US" altLang="ja-JP">
                <a:effectLst/>
              </a:rPr>
              <a:t>, </a:t>
            </a:r>
            <a:r>
              <a:rPr lang="en-US" altLang="ja-JP" i="1">
                <a:effectLst/>
              </a:rPr>
              <a:t>δ</a:t>
            </a:r>
            <a:r>
              <a:rPr lang="en-US" altLang="ja-JP">
                <a:effectLst/>
              </a:rPr>
              <a:t>, </a:t>
            </a:r>
            <a:r>
              <a:rPr lang="en-US" altLang="ja-JP" i="1">
                <a:effectLst/>
              </a:rPr>
              <a:t>q</a:t>
            </a:r>
            <a:r>
              <a:rPr lang="en-US" altLang="ja-JP" baseline="-25000">
                <a:effectLst/>
              </a:rPr>
              <a:t>0</a:t>
            </a:r>
            <a:r>
              <a:rPr lang="en-US" altLang="ja-JP">
                <a:effectLst/>
              </a:rPr>
              <a:t>, </a:t>
            </a:r>
            <a:r>
              <a:rPr lang="en-US" altLang="ja-JP" b="1">
                <a:effectLst/>
              </a:rPr>
              <a:t>F</a:t>
            </a:r>
            <a:r>
              <a:rPr lang="en-US" altLang="ja-JP">
                <a:effectLst/>
              </a:rPr>
              <a:t>)</a:t>
            </a:r>
          </a:p>
          <a:p>
            <a:pPr lvl="1">
              <a:defRPr/>
            </a:pPr>
            <a:r>
              <a:rPr lang="en-US" altLang="ja-JP" sz="3200" i="1"/>
              <a:t>δ</a:t>
            </a:r>
            <a:r>
              <a:rPr lang="en-US" altLang="ja-JP" sz="3200"/>
              <a:t>( </a:t>
            </a:r>
            <a:r>
              <a:rPr lang="en-US" altLang="ja-JP" sz="3200" i="1"/>
              <a:t>p</a:t>
            </a:r>
            <a:r>
              <a:rPr lang="en-US" altLang="ja-JP" sz="3200"/>
              <a:t>, </a:t>
            </a:r>
            <a:r>
              <a:rPr lang="en-US" altLang="ja-JP" sz="3200" i="1"/>
              <a:t>a</a:t>
            </a:r>
            <a:r>
              <a:rPr lang="en-US" altLang="ja-JP" sz="3200"/>
              <a:t> ) = </a:t>
            </a:r>
            <a:r>
              <a:rPr lang="en-US" altLang="ja-JP" sz="3200" i="1"/>
              <a:t>q</a:t>
            </a:r>
            <a:endParaRPr lang="ja-JP" altLang="en-US" sz="3200" i="1"/>
          </a:p>
        </p:txBody>
      </p:sp>
      <p:grpSp>
        <p:nvGrpSpPr>
          <p:cNvPr id="4" name="グループ化 9"/>
          <p:cNvGrpSpPr>
            <a:grpSpLocks/>
          </p:cNvGrpSpPr>
          <p:nvPr/>
        </p:nvGrpSpPr>
        <p:grpSpPr bwMode="auto">
          <a:xfrm>
            <a:off x="2590800" y="3352800"/>
            <a:ext cx="2438400" cy="1189038"/>
            <a:chOff x="4343400" y="2514600"/>
            <a:chExt cx="2438400" cy="1189610"/>
          </a:xfrm>
        </p:grpSpPr>
        <p:sp>
          <p:nvSpPr>
            <p:cNvPr id="17417" name="Oval 2052"/>
            <p:cNvSpPr>
              <a:spLocks noChangeArrowheads="1"/>
            </p:cNvSpPr>
            <p:nvPr/>
          </p:nvSpPr>
          <p:spPr bwMode="auto">
            <a:xfrm>
              <a:off x="4343400" y="26670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p</a:t>
              </a:r>
              <a:endParaRPr lang="ja-JP" altLang="en-US" sz="2400" baseline="-25000"/>
            </a:p>
          </p:txBody>
        </p:sp>
        <p:sp>
          <p:nvSpPr>
            <p:cNvPr id="17418" name="Line 2055"/>
            <p:cNvSpPr>
              <a:spLocks noChangeShapeType="1"/>
            </p:cNvSpPr>
            <p:nvPr/>
          </p:nvSpPr>
          <p:spPr bwMode="auto">
            <a:xfrm>
              <a:off x="5181600" y="3122613"/>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17419" name="Text Box 2056"/>
            <p:cNvSpPr txBox="1">
              <a:spLocks noChangeArrowheads="1"/>
            </p:cNvSpPr>
            <p:nvPr/>
          </p:nvSpPr>
          <p:spPr bwMode="auto">
            <a:xfrm>
              <a:off x="5410200" y="2514600"/>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i="1"/>
                <a:t>a</a:t>
              </a:r>
            </a:p>
          </p:txBody>
        </p:sp>
        <p:sp>
          <p:nvSpPr>
            <p:cNvPr id="17420" name="Oval 2052"/>
            <p:cNvSpPr>
              <a:spLocks noChangeArrowheads="1"/>
            </p:cNvSpPr>
            <p:nvPr/>
          </p:nvSpPr>
          <p:spPr bwMode="auto">
            <a:xfrm>
              <a:off x="5943600" y="26670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endParaRPr lang="ja-JP" altLang="en-US" sz="2400" baseline="-25000"/>
            </a:p>
          </p:txBody>
        </p:sp>
        <p:sp>
          <p:nvSpPr>
            <p:cNvPr id="17421" name="テキスト ボックス 8"/>
            <p:cNvSpPr txBox="1">
              <a:spLocks noChangeArrowheads="1"/>
            </p:cNvSpPr>
            <p:nvPr/>
          </p:nvSpPr>
          <p:spPr bwMode="auto">
            <a:xfrm>
              <a:off x="5334000" y="3124494"/>
              <a:ext cx="546100" cy="57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M</a:t>
              </a:r>
              <a:endParaRPr lang="ja-JP" altLang="en-US"/>
            </a:p>
          </p:txBody>
        </p:sp>
      </p:grpSp>
      <p:sp>
        <p:nvSpPr>
          <p:cNvPr id="16389" name="テキスト ボックス 10"/>
          <p:cNvSpPr txBox="1">
            <a:spLocks noChangeArrowheads="1"/>
          </p:cNvSpPr>
          <p:nvPr/>
        </p:nvSpPr>
        <p:spPr bwMode="auto">
          <a:xfrm>
            <a:off x="3886200" y="4419600"/>
            <a:ext cx="2614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以下 </a:t>
            </a:r>
            <a:r>
              <a:rPr lang="en-US" altLang="ja-JP" sz="2400"/>
              <a:t>M, </a:t>
            </a:r>
            <a:r>
              <a:rPr lang="ja-JP" altLang="en-US">
                <a:latin typeface="ＭＳ Ｐ明朝" panose="02020600040205080304" pitchFamily="18" charset="-128"/>
                <a:ea typeface="ＭＳ Ｐ明朝" panose="02020600040205080304" pitchFamily="18" charset="-128"/>
              </a:rPr>
              <a:t>○</a:t>
            </a:r>
            <a:r>
              <a:rPr lang="ja-JP" altLang="en-US" sz="2400"/>
              <a:t>は省略</a:t>
            </a:r>
          </a:p>
        </p:txBody>
      </p:sp>
      <p:grpSp>
        <p:nvGrpSpPr>
          <p:cNvPr id="5" name="グループ化 15"/>
          <p:cNvGrpSpPr>
            <a:grpSpLocks/>
          </p:cNvGrpSpPr>
          <p:nvPr/>
        </p:nvGrpSpPr>
        <p:grpSpPr bwMode="auto">
          <a:xfrm>
            <a:off x="2895600" y="4876800"/>
            <a:ext cx="1338263" cy="950913"/>
            <a:chOff x="2895600" y="5029200"/>
            <a:chExt cx="1338828" cy="951131"/>
          </a:xfrm>
        </p:grpSpPr>
        <p:sp>
          <p:nvSpPr>
            <p:cNvPr id="17415" name="テキスト ボックス 13"/>
            <p:cNvSpPr txBox="1">
              <a:spLocks noChangeArrowheads="1"/>
            </p:cNvSpPr>
            <p:nvPr/>
          </p:nvSpPr>
          <p:spPr bwMode="auto">
            <a:xfrm>
              <a:off x="2895600" y="5334000"/>
              <a:ext cx="13388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i="1"/>
                <a:t>p</a:t>
              </a:r>
              <a:r>
                <a:rPr lang="en-US" altLang="ja-JP" sz="3600"/>
                <a:t> </a:t>
              </a:r>
              <a:r>
                <a:rPr lang="ja-JP" altLang="en-US" sz="3600"/>
                <a:t>→ </a:t>
              </a:r>
              <a:r>
                <a:rPr lang="en-US" altLang="ja-JP" sz="3600" i="1"/>
                <a:t>q</a:t>
              </a:r>
              <a:endParaRPr lang="ja-JP" altLang="en-US" sz="3600" i="1"/>
            </a:p>
          </p:txBody>
        </p:sp>
        <p:sp>
          <p:nvSpPr>
            <p:cNvPr id="17416" name="テキスト ボックス 14"/>
            <p:cNvSpPr txBox="1">
              <a:spLocks noChangeArrowheads="1"/>
            </p:cNvSpPr>
            <p:nvPr/>
          </p:nvSpPr>
          <p:spPr bwMode="auto">
            <a:xfrm>
              <a:off x="3276600" y="5029200"/>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i="1"/>
                <a:t>a</a:t>
              </a:r>
              <a:endParaRPr lang="ja-JP" altLang="en-US" sz="3600" i="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checkerboard(across)">
                                      <p:cBhvr>
                                        <p:cTn id="12" dur="500"/>
                                        <p:tgtEl>
                                          <p:spTgt spid="163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ja-JP" altLang="en-US">
                <a:effectLst/>
              </a:rPr>
              <a:t>拡張状態遷移</a:t>
            </a:r>
          </a:p>
        </p:txBody>
      </p:sp>
      <p:sp>
        <p:nvSpPr>
          <p:cNvPr id="3" name="コンテンツ プレースホルダ 2"/>
          <p:cNvSpPr>
            <a:spLocks noGrp="1"/>
          </p:cNvSpPr>
          <p:nvPr>
            <p:ph idx="1"/>
          </p:nvPr>
        </p:nvSpPr>
        <p:spPr>
          <a:xfrm>
            <a:off x="1066800" y="1981200"/>
            <a:ext cx="7467600" cy="1447800"/>
          </a:xfrm>
        </p:spPr>
        <p:txBody>
          <a:bodyPr/>
          <a:lstStyle/>
          <a:p>
            <a:pPr>
              <a:defRPr/>
            </a:pPr>
            <a:r>
              <a:rPr lang="ja-JP" altLang="en-US"/>
              <a:t>入力列に対する状態遷移</a:t>
            </a:r>
            <a:endParaRPr lang="en-US" altLang="ja-JP"/>
          </a:p>
        </p:txBody>
      </p:sp>
      <p:grpSp>
        <p:nvGrpSpPr>
          <p:cNvPr id="18436" name="Group 14"/>
          <p:cNvGrpSpPr>
            <a:grpSpLocks/>
          </p:cNvGrpSpPr>
          <p:nvPr/>
        </p:nvGrpSpPr>
        <p:grpSpPr bwMode="auto">
          <a:xfrm>
            <a:off x="1676400" y="3276600"/>
            <a:ext cx="3168650" cy="946150"/>
            <a:chOff x="1296" y="1680"/>
            <a:chExt cx="1996" cy="596"/>
          </a:xfrm>
        </p:grpSpPr>
        <p:sp>
          <p:nvSpPr>
            <p:cNvPr id="18447" name="テキスト ボックス 3"/>
            <p:cNvSpPr txBox="1">
              <a:spLocks noChangeArrowheads="1"/>
            </p:cNvSpPr>
            <p:nvPr/>
          </p:nvSpPr>
          <p:spPr bwMode="auto">
            <a:xfrm>
              <a:off x="1296" y="1872"/>
              <a:ext cx="19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i="1"/>
                <a:t>p</a:t>
              </a:r>
              <a:r>
                <a:rPr lang="en-US" altLang="ja-JP" sz="3600"/>
                <a:t> </a:t>
              </a:r>
              <a:r>
                <a:rPr lang="ja-JP" altLang="en-US" sz="3600"/>
                <a:t>→ </a:t>
              </a:r>
              <a:r>
                <a:rPr lang="en-US" altLang="ja-JP" sz="3600" i="1"/>
                <a:t>q </a:t>
              </a:r>
              <a:r>
                <a:rPr lang="ja-JP" altLang="en-US" sz="3600"/>
                <a:t>→ </a:t>
              </a:r>
              <a:r>
                <a:rPr lang="en-US" altLang="ja-JP" sz="3600" i="1"/>
                <a:t>r </a:t>
              </a:r>
              <a:r>
                <a:rPr lang="ja-JP" altLang="en-US" sz="3600"/>
                <a:t>→ </a:t>
              </a:r>
              <a:r>
                <a:rPr lang="en-US" altLang="ja-JP" sz="3600" i="1"/>
                <a:t>s </a:t>
              </a:r>
              <a:endParaRPr lang="ja-JP" altLang="en-US" sz="3600" i="1"/>
            </a:p>
          </p:txBody>
        </p:sp>
        <p:sp>
          <p:nvSpPr>
            <p:cNvPr id="18448" name="テキスト ボックス 4"/>
            <p:cNvSpPr txBox="1">
              <a:spLocks noChangeArrowheads="1"/>
            </p:cNvSpPr>
            <p:nvPr/>
          </p:nvSpPr>
          <p:spPr bwMode="auto">
            <a:xfrm>
              <a:off x="1584" y="1680"/>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i="1"/>
                <a:t>a</a:t>
              </a:r>
              <a:endParaRPr lang="ja-JP" altLang="en-US" sz="3600" i="1"/>
            </a:p>
          </p:txBody>
        </p:sp>
        <p:sp>
          <p:nvSpPr>
            <p:cNvPr id="18449" name="テキスト ボックス 5"/>
            <p:cNvSpPr txBox="1">
              <a:spLocks noChangeArrowheads="1"/>
            </p:cNvSpPr>
            <p:nvPr/>
          </p:nvSpPr>
          <p:spPr bwMode="auto">
            <a:xfrm>
              <a:off x="2160" y="1680"/>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i="1"/>
                <a:t>b</a:t>
              </a:r>
              <a:endParaRPr lang="ja-JP" altLang="en-US" sz="3600" i="1"/>
            </a:p>
          </p:txBody>
        </p:sp>
        <p:sp>
          <p:nvSpPr>
            <p:cNvPr id="18450" name="テキスト ボックス 6"/>
            <p:cNvSpPr txBox="1">
              <a:spLocks noChangeArrowheads="1"/>
            </p:cNvSpPr>
            <p:nvPr/>
          </p:nvSpPr>
          <p:spPr bwMode="auto">
            <a:xfrm>
              <a:off x="2688" y="1680"/>
              <a:ext cx="24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i="1"/>
                <a:t>c</a:t>
              </a:r>
              <a:endParaRPr lang="ja-JP" altLang="en-US" sz="3600" i="1"/>
            </a:p>
          </p:txBody>
        </p:sp>
      </p:grpSp>
      <p:grpSp>
        <p:nvGrpSpPr>
          <p:cNvPr id="5" name="Group 12"/>
          <p:cNvGrpSpPr>
            <a:grpSpLocks/>
          </p:cNvGrpSpPr>
          <p:nvPr/>
        </p:nvGrpSpPr>
        <p:grpSpPr bwMode="auto">
          <a:xfrm>
            <a:off x="4246563" y="4572000"/>
            <a:ext cx="1276350" cy="1022350"/>
            <a:chOff x="1344" y="2736"/>
            <a:chExt cx="804" cy="644"/>
          </a:xfrm>
        </p:grpSpPr>
        <p:sp>
          <p:nvSpPr>
            <p:cNvPr id="18445" name="テキスト ボックス 9"/>
            <p:cNvSpPr txBox="1">
              <a:spLocks noChangeArrowheads="1"/>
            </p:cNvSpPr>
            <p:nvPr/>
          </p:nvSpPr>
          <p:spPr bwMode="auto">
            <a:xfrm>
              <a:off x="1344" y="2976"/>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i="1"/>
                <a:t>p</a:t>
              </a:r>
              <a:r>
                <a:rPr lang="en-US" altLang="ja-JP" sz="3600"/>
                <a:t> </a:t>
              </a:r>
              <a:r>
                <a:rPr lang="ja-JP" altLang="en-US" sz="3600"/>
                <a:t>⇒ </a:t>
              </a:r>
              <a:r>
                <a:rPr lang="en-US" altLang="ja-JP" sz="3600" i="1"/>
                <a:t>s</a:t>
              </a:r>
              <a:endParaRPr lang="ja-JP" altLang="en-US" sz="3600" i="1"/>
            </a:p>
          </p:txBody>
        </p:sp>
        <p:sp>
          <p:nvSpPr>
            <p:cNvPr id="18446" name="テキスト ボックス 10"/>
            <p:cNvSpPr txBox="1">
              <a:spLocks noChangeArrowheads="1"/>
            </p:cNvSpPr>
            <p:nvPr/>
          </p:nvSpPr>
          <p:spPr bwMode="auto">
            <a:xfrm>
              <a:off x="1536" y="2736"/>
              <a:ext cx="5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i="1"/>
                <a:t>abc</a:t>
              </a:r>
            </a:p>
          </p:txBody>
        </p:sp>
      </p:grpSp>
      <p:sp>
        <p:nvSpPr>
          <p:cNvPr id="18438" name="Text Box 13"/>
          <p:cNvSpPr txBox="1">
            <a:spLocks noChangeArrowheads="1"/>
          </p:cNvSpPr>
          <p:nvPr/>
        </p:nvSpPr>
        <p:spPr bwMode="auto">
          <a:xfrm>
            <a:off x="1295400" y="2667000"/>
            <a:ext cx="7359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i="1"/>
              <a:t>δ</a:t>
            </a:r>
            <a:r>
              <a:rPr lang="en-US" altLang="ja-JP"/>
              <a:t>(</a:t>
            </a:r>
            <a:r>
              <a:rPr lang="en-US" altLang="ja-JP" i="1"/>
              <a:t>p</a:t>
            </a:r>
            <a:r>
              <a:rPr lang="en-US" altLang="ja-JP"/>
              <a:t>, </a:t>
            </a:r>
            <a:r>
              <a:rPr lang="en-US" altLang="ja-JP" i="1"/>
              <a:t>a</a:t>
            </a:r>
            <a:r>
              <a:rPr lang="en-US" altLang="ja-JP"/>
              <a:t>) = </a:t>
            </a:r>
            <a:r>
              <a:rPr lang="en-US" altLang="ja-JP" i="1"/>
              <a:t>q</a:t>
            </a:r>
            <a:r>
              <a:rPr lang="en-US" altLang="ja-JP"/>
              <a:t>, </a:t>
            </a:r>
            <a:r>
              <a:rPr lang="en-US" altLang="ja-JP" i="1"/>
              <a:t>δ</a:t>
            </a:r>
            <a:r>
              <a:rPr lang="en-US" altLang="ja-JP"/>
              <a:t>(</a:t>
            </a:r>
            <a:r>
              <a:rPr lang="en-US" altLang="ja-JP" i="1"/>
              <a:t>q</a:t>
            </a:r>
            <a:r>
              <a:rPr lang="en-US" altLang="ja-JP"/>
              <a:t>, </a:t>
            </a:r>
            <a:r>
              <a:rPr lang="en-US" altLang="ja-JP" i="1"/>
              <a:t>b</a:t>
            </a:r>
            <a:r>
              <a:rPr lang="en-US" altLang="ja-JP"/>
              <a:t>) = </a:t>
            </a:r>
            <a:r>
              <a:rPr lang="en-US" altLang="ja-JP" i="1"/>
              <a:t>r</a:t>
            </a:r>
            <a:r>
              <a:rPr lang="en-US" altLang="ja-JP"/>
              <a:t>,</a:t>
            </a:r>
            <a:r>
              <a:rPr lang="en-US" altLang="ja-JP" i="1"/>
              <a:t> δ</a:t>
            </a:r>
            <a:r>
              <a:rPr lang="en-US" altLang="ja-JP"/>
              <a:t>(</a:t>
            </a:r>
            <a:r>
              <a:rPr lang="en-US" altLang="ja-JP" i="1"/>
              <a:t>r</a:t>
            </a:r>
            <a:r>
              <a:rPr lang="en-US" altLang="ja-JP"/>
              <a:t>, </a:t>
            </a:r>
            <a:r>
              <a:rPr lang="en-US" altLang="ja-JP" i="1"/>
              <a:t>c</a:t>
            </a:r>
            <a:r>
              <a:rPr lang="en-US" altLang="ja-JP"/>
              <a:t>) = </a:t>
            </a:r>
            <a:r>
              <a:rPr lang="en-US" altLang="ja-JP" i="1"/>
              <a:t>s</a:t>
            </a:r>
          </a:p>
        </p:txBody>
      </p:sp>
      <p:sp>
        <p:nvSpPr>
          <p:cNvPr id="17423" name="Text Box 15"/>
          <p:cNvSpPr txBox="1">
            <a:spLocks noChangeArrowheads="1"/>
          </p:cNvSpPr>
          <p:nvPr/>
        </p:nvSpPr>
        <p:spPr bwMode="auto">
          <a:xfrm>
            <a:off x="1503363" y="50292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i="1"/>
              <a:t>δ</a:t>
            </a:r>
            <a:r>
              <a:rPr lang="en-US" altLang="ja-JP"/>
              <a:t>(</a:t>
            </a:r>
            <a:r>
              <a:rPr lang="en-US" altLang="ja-JP" i="1"/>
              <a:t>p</a:t>
            </a:r>
            <a:r>
              <a:rPr lang="en-US" altLang="ja-JP"/>
              <a:t>, </a:t>
            </a:r>
            <a:r>
              <a:rPr lang="en-US" altLang="ja-JP" i="1"/>
              <a:t>abc</a:t>
            </a:r>
            <a:r>
              <a:rPr lang="en-US" altLang="ja-JP"/>
              <a:t>) = </a:t>
            </a:r>
            <a:r>
              <a:rPr lang="en-US" altLang="ja-JP" i="1"/>
              <a:t>s</a:t>
            </a:r>
          </a:p>
        </p:txBody>
      </p:sp>
      <p:grpSp>
        <p:nvGrpSpPr>
          <p:cNvPr id="6" name="Group 20"/>
          <p:cNvGrpSpPr>
            <a:grpSpLocks/>
          </p:cNvGrpSpPr>
          <p:nvPr/>
        </p:nvGrpSpPr>
        <p:grpSpPr bwMode="auto">
          <a:xfrm>
            <a:off x="6096000" y="4572000"/>
            <a:ext cx="2397125" cy="1030288"/>
            <a:chOff x="3853" y="3072"/>
            <a:chExt cx="1510" cy="649"/>
          </a:xfrm>
        </p:grpSpPr>
        <p:sp>
          <p:nvSpPr>
            <p:cNvPr id="18441" name="Oval 16"/>
            <p:cNvSpPr>
              <a:spLocks noChangeArrowheads="1"/>
            </p:cNvSpPr>
            <p:nvPr/>
          </p:nvSpPr>
          <p:spPr bwMode="auto">
            <a:xfrm>
              <a:off x="3853" y="3213"/>
              <a:ext cx="515"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p</a:t>
              </a:r>
            </a:p>
          </p:txBody>
        </p:sp>
        <p:sp>
          <p:nvSpPr>
            <p:cNvPr id="18442" name="Oval 17"/>
            <p:cNvSpPr>
              <a:spLocks noChangeArrowheads="1"/>
            </p:cNvSpPr>
            <p:nvPr/>
          </p:nvSpPr>
          <p:spPr bwMode="auto">
            <a:xfrm>
              <a:off x="4848" y="3216"/>
              <a:ext cx="515"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s</a:t>
              </a:r>
            </a:p>
          </p:txBody>
        </p:sp>
        <p:sp>
          <p:nvSpPr>
            <p:cNvPr id="18443" name="Line 18"/>
            <p:cNvSpPr>
              <a:spLocks noChangeShapeType="1"/>
            </p:cNvSpPr>
            <p:nvPr/>
          </p:nvSpPr>
          <p:spPr bwMode="auto">
            <a:xfrm>
              <a:off x="4368" y="3456"/>
              <a:ext cx="480" cy="0"/>
            </a:xfrm>
            <a:prstGeom prst="line">
              <a:avLst/>
            </a:prstGeom>
            <a:noFill/>
            <a:ln w="50800" cmpd="dbl">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p>
          </p:txBody>
        </p:sp>
        <p:sp>
          <p:nvSpPr>
            <p:cNvPr id="18444" name="Text Box 19"/>
            <p:cNvSpPr txBox="1">
              <a:spLocks noChangeArrowheads="1"/>
            </p:cNvSpPr>
            <p:nvPr/>
          </p:nvSpPr>
          <p:spPr bwMode="auto">
            <a:xfrm>
              <a:off x="4311" y="3072"/>
              <a:ext cx="4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abc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23"/>
                                        </p:tgtEl>
                                        <p:attrNameLst>
                                          <p:attrName>style.visibility</p:attrName>
                                        </p:attrNameLst>
                                      </p:cBhvr>
                                      <p:to>
                                        <p:strVal val="visible"/>
                                      </p:to>
                                    </p:set>
                                    <p:animEffect transition="in" filter="checkerboard(across)">
                                      <p:cBhvr>
                                        <p:cTn id="7" dur="500"/>
                                        <p:tgtEl>
                                          <p:spTgt spid="174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10;&#10;自動的に生成された説明">
            <a:extLst>
              <a:ext uri="{FF2B5EF4-FFF2-40B4-BE49-F238E27FC236}">
                <a16:creationId xmlns:a16="http://schemas.microsoft.com/office/drawing/2014/main" id="{CE491B45-8703-1759-634F-52811FBAE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四角形: 角を丸くする 3">
            <a:extLst>
              <a:ext uri="{FF2B5EF4-FFF2-40B4-BE49-F238E27FC236}">
                <a16:creationId xmlns:a16="http://schemas.microsoft.com/office/drawing/2014/main" id="{FB1C90BD-9675-4D17-804F-BE302D39D918}"/>
              </a:ext>
            </a:extLst>
          </p:cNvPr>
          <p:cNvSpPr/>
          <p:nvPr/>
        </p:nvSpPr>
        <p:spPr bwMode="auto">
          <a:xfrm>
            <a:off x="2895600" y="1828800"/>
            <a:ext cx="2819400" cy="2819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91554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状態遷移表</a:t>
            </a:r>
          </a:p>
        </p:txBody>
      </p:sp>
      <p:sp>
        <p:nvSpPr>
          <p:cNvPr id="19459" name="Oval 1027"/>
          <p:cNvSpPr>
            <a:spLocks noChangeArrowheads="1"/>
          </p:cNvSpPr>
          <p:nvPr/>
        </p:nvSpPr>
        <p:spPr bwMode="auto">
          <a:xfrm>
            <a:off x="3965575" y="1436688"/>
            <a:ext cx="760413" cy="8016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0</a:t>
            </a:r>
          </a:p>
        </p:txBody>
      </p:sp>
      <p:sp>
        <p:nvSpPr>
          <p:cNvPr id="19460" name="Oval 1028"/>
          <p:cNvSpPr>
            <a:spLocks noChangeArrowheads="1"/>
          </p:cNvSpPr>
          <p:nvPr/>
        </p:nvSpPr>
        <p:spPr bwMode="auto">
          <a:xfrm>
            <a:off x="5638800" y="762000"/>
            <a:ext cx="760413" cy="8016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1</a:t>
            </a:r>
          </a:p>
        </p:txBody>
      </p:sp>
      <p:sp>
        <p:nvSpPr>
          <p:cNvPr id="19461" name="Oval 1029"/>
          <p:cNvSpPr>
            <a:spLocks noChangeArrowheads="1"/>
          </p:cNvSpPr>
          <p:nvPr/>
        </p:nvSpPr>
        <p:spPr bwMode="auto">
          <a:xfrm>
            <a:off x="5638800" y="2209800"/>
            <a:ext cx="760413" cy="8016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2</a:t>
            </a:r>
          </a:p>
        </p:txBody>
      </p:sp>
      <p:sp>
        <p:nvSpPr>
          <p:cNvPr id="19462" name="Oval 1030"/>
          <p:cNvSpPr>
            <a:spLocks noChangeArrowheads="1"/>
          </p:cNvSpPr>
          <p:nvPr/>
        </p:nvSpPr>
        <p:spPr bwMode="auto">
          <a:xfrm>
            <a:off x="7315200" y="1524000"/>
            <a:ext cx="760413" cy="8016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3</a:t>
            </a:r>
          </a:p>
        </p:txBody>
      </p:sp>
      <p:sp>
        <p:nvSpPr>
          <p:cNvPr id="19463" name="Oval 1032"/>
          <p:cNvSpPr>
            <a:spLocks noChangeArrowheads="1"/>
          </p:cNvSpPr>
          <p:nvPr/>
        </p:nvSpPr>
        <p:spPr bwMode="auto">
          <a:xfrm>
            <a:off x="7467600" y="1676400"/>
            <a:ext cx="4445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19464" name="Line 1034"/>
          <p:cNvSpPr>
            <a:spLocks noChangeShapeType="1"/>
          </p:cNvSpPr>
          <p:nvPr/>
        </p:nvSpPr>
        <p:spPr bwMode="auto">
          <a:xfrm flipV="1">
            <a:off x="4648200" y="1295400"/>
            <a:ext cx="9906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19465" name="Line 1035"/>
          <p:cNvSpPr>
            <a:spLocks noChangeShapeType="1"/>
          </p:cNvSpPr>
          <p:nvPr/>
        </p:nvSpPr>
        <p:spPr bwMode="auto">
          <a:xfrm>
            <a:off x="4648200" y="2133600"/>
            <a:ext cx="9906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19466" name="Line 1036"/>
          <p:cNvSpPr>
            <a:spLocks noChangeShapeType="1"/>
          </p:cNvSpPr>
          <p:nvPr/>
        </p:nvSpPr>
        <p:spPr bwMode="auto">
          <a:xfrm>
            <a:off x="6400800" y="1295400"/>
            <a:ext cx="9906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19467" name="Line 1037"/>
          <p:cNvSpPr>
            <a:spLocks noChangeShapeType="1"/>
          </p:cNvSpPr>
          <p:nvPr/>
        </p:nvSpPr>
        <p:spPr bwMode="auto">
          <a:xfrm flipV="1">
            <a:off x="6400800" y="2133600"/>
            <a:ext cx="9906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19468" name="Text Box 1038"/>
          <p:cNvSpPr txBox="1">
            <a:spLocks noChangeArrowheads="1"/>
          </p:cNvSpPr>
          <p:nvPr/>
        </p:nvSpPr>
        <p:spPr bwMode="auto">
          <a:xfrm>
            <a:off x="5029200" y="838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i</a:t>
            </a:r>
          </a:p>
        </p:txBody>
      </p:sp>
      <p:sp>
        <p:nvSpPr>
          <p:cNvPr id="19469" name="Text Box 1039"/>
          <p:cNvSpPr txBox="1">
            <a:spLocks noChangeArrowheads="1"/>
          </p:cNvSpPr>
          <p:nvPr/>
        </p:nvSpPr>
        <p:spPr bwMode="auto">
          <a:xfrm>
            <a:off x="5029200" y="16764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o</a:t>
            </a:r>
          </a:p>
        </p:txBody>
      </p:sp>
      <p:sp>
        <p:nvSpPr>
          <p:cNvPr id="19470" name="Text Box 1040"/>
          <p:cNvSpPr txBox="1">
            <a:spLocks noChangeArrowheads="1"/>
          </p:cNvSpPr>
          <p:nvPr/>
        </p:nvSpPr>
        <p:spPr bwMode="auto">
          <a:xfrm>
            <a:off x="6705600" y="9144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n</a:t>
            </a:r>
          </a:p>
        </p:txBody>
      </p:sp>
      <p:sp>
        <p:nvSpPr>
          <p:cNvPr id="19471" name="Text Box 1041"/>
          <p:cNvSpPr txBox="1">
            <a:spLocks noChangeArrowheads="1"/>
          </p:cNvSpPr>
          <p:nvPr/>
        </p:nvSpPr>
        <p:spPr bwMode="auto">
          <a:xfrm>
            <a:off x="6705600" y="17526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n</a:t>
            </a:r>
          </a:p>
        </p:txBody>
      </p:sp>
      <p:graphicFrame>
        <p:nvGraphicFramePr>
          <p:cNvPr id="35928" name="Group 1112"/>
          <p:cNvGraphicFramePr>
            <a:graphicFrameLocks noGrp="1"/>
          </p:cNvGraphicFramePr>
          <p:nvPr/>
        </p:nvGraphicFramePr>
        <p:xfrm>
          <a:off x="457200" y="3276600"/>
          <a:ext cx="4629150" cy="3276602"/>
        </p:xfrm>
        <a:graphic>
          <a:graphicData uri="http://schemas.openxmlformats.org/drawingml/2006/table">
            <a:tbl>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tblGrid>
              <a:tr h="655638">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現状態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入力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次状態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405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0</a:t>
                      </a:r>
                      <a:endParaRPr kumimoji="1" lang="ja-JP" altLang="en-US"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2</a:t>
                      </a:r>
                      <a:endParaRPr kumimoji="1" lang="ja-JP" altLang="en-US"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5638">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3</a:t>
                      </a:r>
                      <a:endParaRPr kumimoji="1" lang="ja-JP" altLang="en-US"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5638">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2</a:t>
                      </a:r>
                      <a:endParaRPr kumimoji="1" lang="ja-JP" altLang="en-US"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3</a:t>
                      </a:r>
                      <a:endParaRPr kumimoji="1" lang="ja-JP" altLang="en-US"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5929" name="Text Box 1113"/>
          <p:cNvSpPr txBox="1">
            <a:spLocks noChangeArrowheads="1"/>
          </p:cNvSpPr>
          <p:nvPr/>
        </p:nvSpPr>
        <p:spPr bwMode="auto">
          <a:xfrm>
            <a:off x="5562600" y="5486400"/>
            <a:ext cx="29829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表に無い入力は</a:t>
            </a:r>
          </a:p>
          <a:p>
            <a:pPr eaLnBrk="1" hangingPunct="1">
              <a:spcBef>
                <a:spcPct val="0"/>
              </a:spcBef>
              <a:buClrTx/>
              <a:buSzTx/>
              <a:buFontTx/>
              <a:buNone/>
            </a:pPr>
            <a:r>
              <a:rPr lang="ja-JP" altLang="en-US"/>
              <a:t>不受理</a:t>
            </a:r>
          </a:p>
        </p:txBody>
      </p:sp>
      <p:sp>
        <p:nvSpPr>
          <p:cNvPr id="27691" name="Text Box 43"/>
          <p:cNvSpPr txBox="1">
            <a:spLocks noChangeArrowheads="1"/>
          </p:cNvSpPr>
          <p:nvPr/>
        </p:nvSpPr>
        <p:spPr bwMode="auto">
          <a:xfrm>
            <a:off x="5410200" y="3276600"/>
            <a:ext cx="350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本来なら |</a:t>
            </a:r>
            <a:r>
              <a:rPr lang="en-US" altLang="ja-JP" sz="2800"/>
              <a:t>Q|*|Σ|</a:t>
            </a:r>
            <a:r>
              <a:rPr lang="ja-JP" altLang="en-US" sz="2800"/>
              <a:t>行の</a:t>
            </a:r>
          </a:p>
          <a:p>
            <a:pPr eaLnBrk="1" hangingPunct="1">
              <a:spcBef>
                <a:spcPct val="0"/>
              </a:spcBef>
              <a:buClrTx/>
              <a:buSzTx/>
              <a:buFontTx/>
              <a:buNone/>
            </a:pPr>
            <a:r>
              <a:rPr lang="ja-JP" altLang="en-US" sz="2800"/>
              <a:t>表が必要</a:t>
            </a:r>
          </a:p>
        </p:txBody>
      </p:sp>
      <p:sp>
        <p:nvSpPr>
          <p:cNvPr id="27692" name="Text Box 44"/>
          <p:cNvSpPr txBox="1">
            <a:spLocks noChangeArrowheads="1"/>
          </p:cNvSpPr>
          <p:nvPr/>
        </p:nvSpPr>
        <p:spPr bwMode="auto">
          <a:xfrm>
            <a:off x="5410200" y="4267200"/>
            <a:ext cx="32162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しかし大部分の行は</a:t>
            </a:r>
          </a:p>
          <a:p>
            <a:pPr eaLnBrk="1" hangingPunct="1">
              <a:spcBef>
                <a:spcPct val="0"/>
              </a:spcBef>
              <a:buClrTx/>
              <a:buSzTx/>
              <a:buFontTx/>
              <a:buNone/>
            </a:pPr>
            <a:r>
              <a:rPr lang="ja-JP" altLang="en-US" sz="2800"/>
              <a:t>次状態無し(不受理)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928"/>
                                        </p:tgtEl>
                                        <p:attrNameLst>
                                          <p:attrName>style.visibility</p:attrName>
                                        </p:attrNameLst>
                                      </p:cBhvr>
                                      <p:to>
                                        <p:strVal val="visible"/>
                                      </p:to>
                                    </p:set>
                                    <p:animEffect transition="in" filter="checkerboard(across)">
                                      <p:cBhvr>
                                        <p:cTn id="7" dur="500"/>
                                        <p:tgtEl>
                                          <p:spTgt spid="359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91"/>
                                        </p:tgtEl>
                                        <p:attrNameLst>
                                          <p:attrName>style.visibility</p:attrName>
                                        </p:attrNameLst>
                                      </p:cBhvr>
                                      <p:to>
                                        <p:strVal val="visible"/>
                                      </p:to>
                                    </p:set>
                                    <p:animEffect transition="in" filter="checkerboard(across)">
                                      <p:cBhvr>
                                        <p:cTn id="12" dur="500"/>
                                        <p:tgtEl>
                                          <p:spTgt spid="276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692"/>
                                        </p:tgtEl>
                                        <p:attrNameLst>
                                          <p:attrName>style.visibility</p:attrName>
                                        </p:attrNameLst>
                                      </p:cBhvr>
                                      <p:to>
                                        <p:strVal val="visible"/>
                                      </p:to>
                                    </p:set>
                                    <p:animEffect transition="in" filter="checkerboard(across)">
                                      <p:cBhvr>
                                        <p:cTn id="17" dur="500"/>
                                        <p:tgtEl>
                                          <p:spTgt spid="276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5929"/>
                                        </p:tgtEl>
                                        <p:attrNameLst>
                                          <p:attrName>style.visibility</p:attrName>
                                        </p:attrNameLst>
                                      </p:cBhvr>
                                      <p:to>
                                        <p:strVal val="visible"/>
                                      </p:to>
                                    </p:set>
                                    <p:animEffect transition="in" filter="checkerboard(across)">
                                      <p:cBhvr>
                                        <p:cTn id="22" dur="500"/>
                                        <p:tgtEl>
                                          <p:spTgt spid="35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29" grpId="0" autoUpdateAnimBg="0"/>
      <p:bldP spid="27691" grpId="0" autoUpdateAnimBg="0"/>
      <p:bldP spid="2769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状態遷移表</a:t>
            </a:r>
          </a:p>
        </p:txBody>
      </p:sp>
      <p:graphicFrame>
        <p:nvGraphicFramePr>
          <p:cNvPr id="38955" name="Group 43"/>
          <p:cNvGraphicFramePr>
            <a:graphicFrameLocks noGrp="1"/>
          </p:cNvGraphicFramePr>
          <p:nvPr/>
        </p:nvGraphicFramePr>
        <p:xfrm>
          <a:off x="838200" y="1752600"/>
          <a:ext cx="4629150" cy="2620964"/>
        </p:xfrm>
        <a:graphic>
          <a:graphicData uri="http://schemas.openxmlformats.org/drawingml/2006/table">
            <a:tbl>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tblGrid>
              <a:tr h="655638">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現状態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入力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次状態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405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5638">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1</a:t>
                      </a:r>
                      <a:endParaRPr kumimoji="1" lang="ja-JP" altLang="en-US"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q</a:t>
                      </a:r>
                      <a:r>
                        <a:rPr kumimoji="1" lang="en-US" altLang="ja-JP"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rPr>
                        <a:t>2</a:t>
                      </a:r>
                      <a:endParaRPr kumimoji="1" lang="ja-JP" altLang="en-US" sz="3200" b="0" i="0" u="none" strike="noStrike" cap="none" normalizeH="0" baseline="-2500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Group 46"/>
          <p:cNvGrpSpPr>
            <a:grpSpLocks/>
          </p:cNvGrpSpPr>
          <p:nvPr/>
        </p:nvGrpSpPr>
        <p:grpSpPr bwMode="auto">
          <a:xfrm>
            <a:off x="1219200" y="3048000"/>
            <a:ext cx="3810000" cy="685800"/>
            <a:chOff x="768" y="2880"/>
            <a:chExt cx="2400" cy="432"/>
          </a:xfrm>
        </p:grpSpPr>
        <p:sp>
          <p:nvSpPr>
            <p:cNvPr id="20524" name="Oval 44"/>
            <p:cNvSpPr>
              <a:spLocks noChangeArrowheads="1"/>
            </p:cNvSpPr>
            <p:nvPr/>
          </p:nvSpPr>
          <p:spPr bwMode="auto">
            <a:xfrm>
              <a:off x="768" y="2880"/>
              <a:ext cx="432" cy="432"/>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0525" name="Oval 45"/>
            <p:cNvSpPr>
              <a:spLocks noChangeArrowheads="1"/>
            </p:cNvSpPr>
            <p:nvPr/>
          </p:nvSpPr>
          <p:spPr bwMode="auto">
            <a:xfrm>
              <a:off x="2736" y="2880"/>
              <a:ext cx="432" cy="432"/>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sp>
        <p:nvSpPr>
          <p:cNvPr id="38959" name="Text Box 47"/>
          <p:cNvSpPr txBox="1">
            <a:spLocks noChangeArrowheads="1"/>
          </p:cNvSpPr>
          <p:nvPr/>
        </p:nvSpPr>
        <p:spPr bwMode="auto">
          <a:xfrm>
            <a:off x="5638800" y="2667000"/>
            <a:ext cx="285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現状態=次状態</a:t>
            </a:r>
          </a:p>
          <a:p>
            <a:pPr eaLnBrk="1" hangingPunct="1">
              <a:spcBef>
                <a:spcPct val="0"/>
              </a:spcBef>
              <a:buClrTx/>
              <a:buSzTx/>
              <a:buFontTx/>
              <a:buNone/>
            </a:pPr>
            <a:r>
              <a:rPr lang="ja-JP" altLang="en-US"/>
              <a:t>⇔ループ</a:t>
            </a:r>
          </a:p>
        </p:txBody>
      </p:sp>
      <p:sp>
        <p:nvSpPr>
          <p:cNvPr id="38968" name="Oval 56"/>
          <p:cNvSpPr>
            <a:spLocks noChangeArrowheads="1"/>
          </p:cNvSpPr>
          <p:nvPr/>
        </p:nvSpPr>
        <p:spPr bwMode="auto">
          <a:xfrm>
            <a:off x="1600200" y="5434013"/>
            <a:ext cx="760413" cy="8016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0</a:t>
            </a:r>
          </a:p>
        </p:txBody>
      </p:sp>
      <p:grpSp>
        <p:nvGrpSpPr>
          <p:cNvPr id="3" name="Group 72"/>
          <p:cNvGrpSpPr>
            <a:grpSpLocks/>
          </p:cNvGrpSpPr>
          <p:nvPr/>
        </p:nvGrpSpPr>
        <p:grpSpPr bwMode="auto">
          <a:xfrm>
            <a:off x="2362200" y="5257800"/>
            <a:ext cx="1674813" cy="954088"/>
            <a:chOff x="1488" y="3312"/>
            <a:chExt cx="1055" cy="601"/>
          </a:xfrm>
        </p:grpSpPr>
        <p:sp>
          <p:nvSpPr>
            <p:cNvPr id="20521" name="Oval 57"/>
            <p:cNvSpPr>
              <a:spLocks noChangeArrowheads="1"/>
            </p:cNvSpPr>
            <p:nvPr/>
          </p:nvSpPr>
          <p:spPr bwMode="auto">
            <a:xfrm>
              <a:off x="2064" y="3408"/>
              <a:ext cx="479"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1</a:t>
              </a:r>
            </a:p>
          </p:txBody>
        </p:sp>
        <p:sp>
          <p:nvSpPr>
            <p:cNvPr id="20522" name="Line 59"/>
            <p:cNvSpPr>
              <a:spLocks noChangeShapeType="1"/>
            </p:cNvSpPr>
            <p:nvPr/>
          </p:nvSpPr>
          <p:spPr bwMode="auto">
            <a:xfrm flipV="1">
              <a:off x="1488" y="3696"/>
              <a:ext cx="57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0523" name="Text Box 61"/>
            <p:cNvSpPr txBox="1">
              <a:spLocks noChangeArrowheads="1"/>
            </p:cNvSpPr>
            <p:nvPr/>
          </p:nvSpPr>
          <p:spPr bwMode="auto">
            <a:xfrm>
              <a:off x="1632" y="331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n</a:t>
              </a:r>
            </a:p>
          </p:txBody>
        </p:sp>
      </p:grpSp>
      <p:grpSp>
        <p:nvGrpSpPr>
          <p:cNvPr id="4" name="Group 74"/>
          <p:cNvGrpSpPr>
            <a:grpSpLocks/>
          </p:cNvGrpSpPr>
          <p:nvPr/>
        </p:nvGrpSpPr>
        <p:grpSpPr bwMode="auto">
          <a:xfrm>
            <a:off x="3352800" y="4724400"/>
            <a:ext cx="1143000" cy="685800"/>
            <a:chOff x="2112" y="2976"/>
            <a:chExt cx="720" cy="432"/>
          </a:xfrm>
        </p:grpSpPr>
        <p:sp>
          <p:nvSpPr>
            <p:cNvPr id="20515" name="Text Box 62"/>
            <p:cNvSpPr txBox="1">
              <a:spLocks noChangeArrowheads="1"/>
            </p:cNvSpPr>
            <p:nvPr/>
          </p:nvSpPr>
          <p:spPr bwMode="auto">
            <a:xfrm>
              <a:off x="2496" y="2976"/>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o</a:t>
              </a:r>
            </a:p>
          </p:txBody>
        </p:sp>
        <p:grpSp>
          <p:nvGrpSpPr>
            <p:cNvPr id="20516" name="Group 67"/>
            <p:cNvGrpSpPr>
              <a:grpSpLocks/>
            </p:cNvGrpSpPr>
            <p:nvPr/>
          </p:nvGrpSpPr>
          <p:grpSpPr bwMode="auto">
            <a:xfrm>
              <a:off x="2112" y="3024"/>
              <a:ext cx="384" cy="384"/>
              <a:chOff x="720" y="3312"/>
              <a:chExt cx="384" cy="384"/>
            </a:xfrm>
          </p:grpSpPr>
          <p:sp>
            <p:nvSpPr>
              <p:cNvPr id="20517" name="Arc 63"/>
              <p:cNvSpPr>
                <a:spLocks/>
              </p:cNvSpPr>
              <p:nvPr/>
            </p:nvSpPr>
            <p:spPr bwMode="auto">
              <a:xfrm>
                <a:off x="912" y="331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20518" name="Arc 64"/>
              <p:cNvSpPr>
                <a:spLocks/>
              </p:cNvSpPr>
              <p:nvPr/>
            </p:nvSpPr>
            <p:spPr bwMode="auto">
              <a:xfrm rot="5400000">
                <a:off x="912" y="350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20519" name="Arc 65"/>
              <p:cNvSpPr>
                <a:spLocks/>
              </p:cNvSpPr>
              <p:nvPr/>
            </p:nvSpPr>
            <p:spPr bwMode="auto">
              <a:xfrm rot="10800000">
                <a:off x="720" y="3504"/>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20520" name="Arc 66"/>
              <p:cNvSpPr>
                <a:spLocks/>
              </p:cNvSpPr>
              <p:nvPr/>
            </p:nvSpPr>
            <p:spPr bwMode="auto">
              <a:xfrm rot="-5400000">
                <a:off x="720" y="331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grpSp>
      <p:grpSp>
        <p:nvGrpSpPr>
          <p:cNvPr id="6" name="Group 73"/>
          <p:cNvGrpSpPr>
            <a:grpSpLocks/>
          </p:cNvGrpSpPr>
          <p:nvPr/>
        </p:nvGrpSpPr>
        <p:grpSpPr bwMode="auto">
          <a:xfrm>
            <a:off x="4038600" y="5257800"/>
            <a:ext cx="1751013" cy="954088"/>
            <a:chOff x="2544" y="3312"/>
            <a:chExt cx="1103" cy="601"/>
          </a:xfrm>
        </p:grpSpPr>
        <p:sp>
          <p:nvSpPr>
            <p:cNvPr id="20512" name="Oval 58"/>
            <p:cNvSpPr>
              <a:spLocks noChangeArrowheads="1"/>
            </p:cNvSpPr>
            <p:nvPr/>
          </p:nvSpPr>
          <p:spPr bwMode="auto">
            <a:xfrm>
              <a:off x="3168" y="3408"/>
              <a:ext cx="479"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2</a:t>
              </a:r>
            </a:p>
          </p:txBody>
        </p:sp>
        <p:sp>
          <p:nvSpPr>
            <p:cNvPr id="20513" name="Line 60"/>
            <p:cNvSpPr>
              <a:spLocks noChangeShapeType="1"/>
            </p:cNvSpPr>
            <p:nvPr/>
          </p:nvSpPr>
          <p:spPr bwMode="auto">
            <a:xfrm>
              <a:off x="2544" y="3696"/>
              <a:ext cx="62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0514" name="Text Box 68"/>
            <p:cNvSpPr txBox="1">
              <a:spLocks noChangeArrowheads="1"/>
            </p:cNvSpPr>
            <p:nvPr/>
          </p:nvSpPr>
          <p:spPr bwMode="auto">
            <a:xfrm>
              <a:off x="2688" y="3312"/>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h</a:t>
              </a:r>
            </a:p>
          </p:txBody>
        </p:sp>
      </p:grpSp>
      <p:sp>
        <p:nvSpPr>
          <p:cNvPr id="38982" name="AutoShape 70"/>
          <p:cNvSpPr>
            <a:spLocks noChangeArrowheads="1"/>
          </p:cNvSpPr>
          <p:nvPr/>
        </p:nvSpPr>
        <p:spPr bwMode="auto">
          <a:xfrm>
            <a:off x="1219200" y="4572000"/>
            <a:ext cx="1981200" cy="609600"/>
          </a:xfrm>
          <a:prstGeom prst="wedgeRoundRectCallout">
            <a:avLst>
              <a:gd name="adj1" fmla="val 55690"/>
              <a:gd name="adj2" fmla="val 36718"/>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ループ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959"/>
                                        </p:tgtEl>
                                        <p:attrNameLst>
                                          <p:attrName>style.visibility</p:attrName>
                                        </p:attrNameLst>
                                      </p:cBhvr>
                                      <p:to>
                                        <p:strVal val="visible"/>
                                      </p:to>
                                    </p:set>
                                    <p:animEffect transition="in" filter="checkerboard(across)">
                                      <p:cBhvr>
                                        <p:cTn id="12" dur="500"/>
                                        <p:tgtEl>
                                          <p:spTgt spid="389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8968"/>
                                        </p:tgtEl>
                                        <p:attrNameLst>
                                          <p:attrName>style.visibility</p:attrName>
                                        </p:attrNameLst>
                                      </p:cBhvr>
                                      <p:to>
                                        <p:strVal val="visible"/>
                                      </p:to>
                                    </p:set>
                                    <p:animEffect transition="in" filter="checkerboard(across)">
                                      <p:cBhvr>
                                        <p:cTn id="17" dur="500"/>
                                        <p:tgtEl>
                                          <p:spTgt spid="389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8982"/>
                                        </p:tgtEl>
                                        <p:attrNameLst>
                                          <p:attrName>style.visibility</p:attrName>
                                        </p:attrNameLst>
                                      </p:cBhvr>
                                      <p:to>
                                        <p:strVal val="visible"/>
                                      </p:to>
                                    </p:set>
                                    <p:animEffect transition="in" filter="checkerboard(across)">
                                      <p:cBhvr>
                                        <p:cTn id="37" dur="500"/>
                                        <p:tgtEl>
                                          <p:spTgt spid="38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59" grpId="0" autoUpdateAnimBg="0"/>
      <p:bldP spid="38968" grpId="0" animBg="1" autoUpdateAnimBg="0"/>
      <p:bldP spid="3898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dirty="0">
                <a:effectLst/>
              </a:rPr>
              <a:t>空記号列, 空系列</a:t>
            </a:r>
          </a:p>
        </p:txBody>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ja-JP" dirty="0">
                <a:effectLst/>
              </a:rPr>
              <a:t>ε : </a:t>
            </a:r>
            <a:r>
              <a:rPr lang="ja-JP" altLang="en-US" dirty="0">
                <a:effectLst/>
              </a:rPr>
              <a:t>空記号列, 空系列(長さ0の記号列)</a:t>
            </a:r>
          </a:p>
          <a:p>
            <a:pPr lvl="1"/>
            <a:r>
              <a:rPr lang="en-US" altLang="ja-JP" sz="3000" i="1" dirty="0">
                <a:effectLst/>
              </a:rPr>
              <a:t>ab</a:t>
            </a:r>
            <a:r>
              <a:rPr lang="ja-JP" altLang="en-US" sz="3000" dirty="0">
                <a:effectLst/>
              </a:rPr>
              <a:t> = </a:t>
            </a:r>
            <a:r>
              <a:rPr lang="en-US" altLang="ja-JP" sz="3000" dirty="0" err="1">
                <a:effectLst/>
              </a:rPr>
              <a:t>ε</a:t>
            </a:r>
            <a:r>
              <a:rPr lang="en-US" altLang="ja-JP" sz="3000" i="1" dirty="0" err="1">
                <a:effectLst/>
              </a:rPr>
              <a:t>ab</a:t>
            </a:r>
            <a:r>
              <a:rPr lang="en-US" altLang="ja-JP" sz="3000" dirty="0">
                <a:effectLst/>
              </a:rPr>
              <a:t> =</a:t>
            </a:r>
            <a:r>
              <a:rPr lang="en-US" altLang="ja-JP" sz="3000" i="1" dirty="0">
                <a:effectLst/>
              </a:rPr>
              <a:t> </a:t>
            </a:r>
            <a:r>
              <a:rPr lang="en-US" altLang="ja-JP" sz="3000" i="1" dirty="0" err="1">
                <a:effectLst/>
              </a:rPr>
              <a:t>a</a:t>
            </a:r>
            <a:r>
              <a:rPr lang="en-US" altLang="ja-JP" sz="3000" dirty="0" err="1">
                <a:effectLst/>
              </a:rPr>
              <a:t>ε</a:t>
            </a:r>
            <a:r>
              <a:rPr lang="en-US" altLang="ja-JP" sz="3000" i="1" dirty="0" err="1">
                <a:effectLst/>
              </a:rPr>
              <a:t>b</a:t>
            </a:r>
            <a:r>
              <a:rPr lang="en-US" altLang="ja-JP" sz="3000" dirty="0">
                <a:effectLst/>
              </a:rPr>
              <a:t> = </a:t>
            </a:r>
            <a:r>
              <a:rPr lang="en-US" altLang="ja-JP" sz="3000" i="1" dirty="0" err="1">
                <a:effectLst/>
              </a:rPr>
              <a:t>ab</a:t>
            </a:r>
            <a:r>
              <a:rPr lang="en-US" altLang="ja-JP" sz="3000" dirty="0" err="1">
                <a:effectLst/>
              </a:rPr>
              <a:t>ε</a:t>
            </a:r>
            <a:endParaRPr lang="en-US" altLang="ja-JP" sz="3000" dirty="0">
              <a:effectLst/>
            </a:endParaRPr>
          </a:p>
        </p:txBody>
      </p:sp>
      <p:grpSp>
        <p:nvGrpSpPr>
          <p:cNvPr id="2" name="Group 36"/>
          <p:cNvGrpSpPr>
            <a:grpSpLocks/>
          </p:cNvGrpSpPr>
          <p:nvPr/>
        </p:nvGrpSpPr>
        <p:grpSpPr bwMode="auto">
          <a:xfrm>
            <a:off x="2057400" y="3876175"/>
            <a:ext cx="4189413" cy="977900"/>
            <a:chOff x="1392" y="2640"/>
            <a:chExt cx="2639" cy="616"/>
          </a:xfrm>
        </p:grpSpPr>
        <p:sp>
          <p:nvSpPr>
            <p:cNvPr id="21537" name="Oval 5"/>
            <p:cNvSpPr>
              <a:spLocks noChangeArrowheads="1"/>
            </p:cNvSpPr>
            <p:nvPr/>
          </p:nvSpPr>
          <p:spPr bwMode="auto">
            <a:xfrm>
              <a:off x="1392" y="2751"/>
              <a:ext cx="479"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0</a:t>
              </a:r>
            </a:p>
          </p:txBody>
        </p:sp>
        <p:sp>
          <p:nvSpPr>
            <p:cNvPr id="21538" name="Oval 6"/>
            <p:cNvSpPr>
              <a:spLocks noChangeArrowheads="1"/>
            </p:cNvSpPr>
            <p:nvPr/>
          </p:nvSpPr>
          <p:spPr bwMode="auto">
            <a:xfrm>
              <a:off x="2448" y="2736"/>
              <a:ext cx="479"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1</a:t>
              </a:r>
            </a:p>
          </p:txBody>
        </p:sp>
        <p:sp>
          <p:nvSpPr>
            <p:cNvPr id="21539" name="Oval 7"/>
            <p:cNvSpPr>
              <a:spLocks noChangeArrowheads="1"/>
            </p:cNvSpPr>
            <p:nvPr/>
          </p:nvSpPr>
          <p:spPr bwMode="auto">
            <a:xfrm>
              <a:off x="3552" y="2736"/>
              <a:ext cx="479"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2</a:t>
              </a:r>
            </a:p>
          </p:txBody>
        </p:sp>
        <p:sp>
          <p:nvSpPr>
            <p:cNvPr id="21540" name="Line 8"/>
            <p:cNvSpPr>
              <a:spLocks noChangeShapeType="1"/>
            </p:cNvSpPr>
            <p:nvPr/>
          </p:nvSpPr>
          <p:spPr bwMode="auto">
            <a:xfrm flipV="1">
              <a:off x="1872" y="3024"/>
              <a:ext cx="57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1541" name="Line 9"/>
            <p:cNvSpPr>
              <a:spLocks noChangeShapeType="1"/>
            </p:cNvSpPr>
            <p:nvPr/>
          </p:nvSpPr>
          <p:spPr bwMode="auto">
            <a:xfrm>
              <a:off x="2928" y="3024"/>
              <a:ext cx="62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1542" name="Text Box 10"/>
            <p:cNvSpPr txBox="1">
              <a:spLocks noChangeArrowheads="1"/>
            </p:cNvSpPr>
            <p:nvPr/>
          </p:nvSpPr>
          <p:spPr bwMode="auto">
            <a:xfrm>
              <a:off x="2016" y="264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i="1"/>
                <a:t>a</a:t>
              </a:r>
            </a:p>
          </p:txBody>
        </p:sp>
        <p:sp>
          <p:nvSpPr>
            <p:cNvPr id="21543" name="Text Box 17"/>
            <p:cNvSpPr txBox="1">
              <a:spLocks noChangeArrowheads="1"/>
            </p:cNvSpPr>
            <p:nvPr/>
          </p:nvSpPr>
          <p:spPr bwMode="auto">
            <a:xfrm>
              <a:off x="3072" y="2640"/>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i="1"/>
                <a:t>b</a:t>
              </a:r>
            </a:p>
          </p:txBody>
        </p:sp>
      </p:grpSp>
      <p:grpSp>
        <p:nvGrpSpPr>
          <p:cNvPr id="3" name="Group 54"/>
          <p:cNvGrpSpPr>
            <a:grpSpLocks/>
          </p:cNvGrpSpPr>
          <p:nvPr/>
        </p:nvGrpSpPr>
        <p:grpSpPr bwMode="auto">
          <a:xfrm>
            <a:off x="2133600" y="3418975"/>
            <a:ext cx="4495800" cy="609600"/>
            <a:chOff x="1296" y="2208"/>
            <a:chExt cx="2832" cy="384"/>
          </a:xfrm>
        </p:grpSpPr>
        <p:grpSp>
          <p:nvGrpSpPr>
            <p:cNvPr id="21516" name="Group 39"/>
            <p:cNvGrpSpPr>
              <a:grpSpLocks/>
            </p:cNvGrpSpPr>
            <p:nvPr/>
          </p:nvGrpSpPr>
          <p:grpSpPr bwMode="auto">
            <a:xfrm>
              <a:off x="3456" y="2208"/>
              <a:ext cx="672" cy="384"/>
              <a:chOff x="3504" y="2160"/>
              <a:chExt cx="672" cy="384"/>
            </a:xfrm>
          </p:grpSpPr>
          <p:sp>
            <p:nvSpPr>
              <p:cNvPr id="21531" name="Text Box 28"/>
              <p:cNvSpPr txBox="1">
                <a:spLocks noChangeArrowheads="1"/>
              </p:cNvSpPr>
              <p:nvPr/>
            </p:nvSpPr>
            <p:spPr bwMode="auto">
              <a:xfrm>
                <a:off x="3840" y="2160"/>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ε</a:t>
                </a:r>
              </a:p>
            </p:txBody>
          </p:sp>
          <p:grpSp>
            <p:nvGrpSpPr>
              <p:cNvPr id="21532" name="Group 38"/>
              <p:cNvGrpSpPr>
                <a:grpSpLocks/>
              </p:cNvGrpSpPr>
              <p:nvPr/>
            </p:nvGrpSpPr>
            <p:grpSpPr bwMode="auto">
              <a:xfrm>
                <a:off x="3504" y="2160"/>
                <a:ext cx="384" cy="384"/>
                <a:chOff x="3504" y="2160"/>
                <a:chExt cx="384" cy="384"/>
              </a:xfrm>
            </p:grpSpPr>
            <p:sp>
              <p:nvSpPr>
                <p:cNvPr id="21533" name="Arc 30"/>
                <p:cNvSpPr>
                  <a:spLocks/>
                </p:cNvSpPr>
                <p:nvPr/>
              </p:nvSpPr>
              <p:spPr bwMode="auto">
                <a:xfrm>
                  <a:off x="3696" y="2160"/>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21534" name="Arc 31"/>
                <p:cNvSpPr>
                  <a:spLocks/>
                </p:cNvSpPr>
                <p:nvPr/>
              </p:nvSpPr>
              <p:spPr bwMode="auto">
                <a:xfrm rot="5400000">
                  <a:off x="3696" y="235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21535" name="Arc 32"/>
                <p:cNvSpPr>
                  <a:spLocks/>
                </p:cNvSpPr>
                <p:nvPr/>
              </p:nvSpPr>
              <p:spPr bwMode="auto">
                <a:xfrm rot="10800000">
                  <a:off x="3504" y="235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21536" name="Arc 37"/>
                <p:cNvSpPr>
                  <a:spLocks/>
                </p:cNvSpPr>
                <p:nvPr/>
              </p:nvSpPr>
              <p:spPr bwMode="auto">
                <a:xfrm rot="-5400000">
                  <a:off x="3504" y="2160"/>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grpSp>
        <p:grpSp>
          <p:nvGrpSpPr>
            <p:cNvPr id="21517" name="Group 40"/>
            <p:cNvGrpSpPr>
              <a:grpSpLocks/>
            </p:cNvGrpSpPr>
            <p:nvPr/>
          </p:nvGrpSpPr>
          <p:grpSpPr bwMode="auto">
            <a:xfrm>
              <a:off x="2352" y="2208"/>
              <a:ext cx="672" cy="384"/>
              <a:chOff x="3504" y="2160"/>
              <a:chExt cx="672" cy="384"/>
            </a:xfrm>
          </p:grpSpPr>
          <p:sp>
            <p:nvSpPr>
              <p:cNvPr id="21525" name="Text Box 41"/>
              <p:cNvSpPr txBox="1">
                <a:spLocks noChangeArrowheads="1"/>
              </p:cNvSpPr>
              <p:nvPr/>
            </p:nvSpPr>
            <p:spPr bwMode="auto">
              <a:xfrm>
                <a:off x="3840" y="2160"/>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ε</a:t>
                </a:r>
              </a:p>
            </p:txBody>
          </p:sp>
          <p:grpSp>
            <p:nvGrpSpPr>
              <p:cNvPr id="21526" name="Group 42"/>
              <p:cNvGrpSpPr>
                <a:grpSpLocks/>
              </p:cNvGrpSpPr>
              <p:nvPr/>
            </p:nvGrpSpPr>
            <p:grpSpPr bwMode="auto">
              <a:xfrm>
                <a:off x="3504" y="2160"/>
                <a:ext cx="384" cy="384"/>
                <a:chOff x="3504" y="2160"/>
                <a:chExt cx="384" cy="384"/>
              </a:xfrm>
            </p:grpSpPr>
            <p:sp>
              <p:nvSpPr>
                <p:cNvPr id="21527" name="Arc 43"/>
                <p:cNvSpPr>
                  <a:spLocks/>
                </p:cNvSpPr>
                <p:nvPr/>
              </p:nvSpPr>
              <p:spPr bwMode="auto">
                <a:xfrm>
                  <a:off x="3696" y="2160"/>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21528" name="Arc 44"/>
                <p:cNvSpPr>
                  <a:spLocks/>
                </p:cNvSpPr>
                <p:nvPr/>
              </p:nvSpPr>
              <p:spPr bwMode="auto">
                <a:xfrm rot="5400000">
                  <a:off x="3696" y="235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21529" name="Arc 45"/>
                <p:cNvSpPr>
                  <a:spLocks/>
                </p:cNvSpPr>
                <p:nvPr/>
              </p:nvSpPr>
              <p:spPr bwMode="auto">
                <a:xfrm rot="10800000">
                  <a:off x="3504" y="235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21530" name="Arc 46"/>
                <p:cNvSpPr>
                  <a:spLocks/>
                </p:cNvSpPr>
                <p:nvPr/>
              </p:nvSpPr>
              <p:spPr bwMode="auto">
                <a:xfrm rot="-5400000">
                  <a:off x="3504" y="2160"/>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grpSp>
        <p:grpSp>
          <p:nvGrpSpPr>
            <p:cNvPr id="21518" name="Group 47"/>
            <p:cNvGrpSpPr>
              <a:grpSpLocks/>
            </p:cNvGrpSpPr>
            <p:nvPr/>
          </p:nvGrpSpPr>
          <p:grpSpPr bwMode="auto">
            <a:xfrm>
              <a:off x="1296" y="2208"/>
              <a:ext cx="672" cy="384"/>
              <a:chOff x="3504" y="2160"/>
              <a:chExt cx="672" cy="384"/>
            </a:xfrm>
          </p:grpSpPr>
          <p:sp>
            <p:nvSpPr>
              <p:cNvPr id="21519" name="Text Box 48"/>
              <p:cNvSpPr txBox="1">
                <a:spLocks noChangeArrowheads="1"/>
              </p:cNvSpPr>
              <p:nvPr/>
            </p:nvSpPr>
            <p:spPr bwMode="auto">
              <a:xfrm>
                <a:off x="3840" y="2160"/>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ε</a:t>
                </a:r>
              </a:p>
            </p:txBody>
          </p:sp>
          <p:grpSp>
            <p:nvGrpSpPr>
              <p:cNvPr id="21520" name="Group 49"/>
              <p:cNvGrpSpPr>
                <a:grpSpLocks/>
              </p:cNvGrpSpPr>
              <p:nvPr/>
            </p:nvGrpSpPr>
            <p:grpSpPr bwMode="auto">
              <a:xfrm>
                <a:off x="3504" y="2160"/>
                <a:ext cx="384" cy="384"/>
                <a:chOff x="3504" y="2160"/>
                <a:chExt cx="384" cy="384"/>
              </a:xfrm>
            </p:grpSpPr>
            <p:sp>
              <p:nvSpPr>
                <p:cNvPr id="21521" name="Arc 50"/>
                <p:cNvSpPr>
                  <a:spLocks/>
                </p:cNvSpPr>
                <p:nvPr/>
              </p:nvSpPr>
              <p:spPr bwMode="auto">
                <a:xfrm>
                  <a:off x="3696" y="2160"/>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21522" name="Arc 51"/>
                <p:cNvSpPr>
                  <a:spLocks/>
                </p:cNvSpPr>
                <p:nvPr/>
              </p:nvSpPr>
              <p:spPr bwMode="auto">
                <a:xfrm rot="5400000">
                  <a:off x="3696" y="235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21523" name="Arc 52"/>
                <p:cNvSpPr>
                  <a:spLocks/>
                </p:cNvSpPr>
                <p:nvPr/>
              </p:nvSpPr>
              <p:spPr bwMode="auto">
                <a:xfrm rot="10800000">
                  <a:off x="3504" y="235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21524" name="Arc 53"/>
                <p:cNvSpPr>
                  <a:spLocks/>
                </p:cNvSpPr>
                <p:nvPr/>
              </p:nvSpPr>
              <p:spPr bwMode="auto">
                <a:xfrm rot="-5400000">
                  <a:off x="3504" y="2160"/>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grpSp>
      </p:grpSp>
      <p:sp>
        <p:nvSpPr>
          <p:cNvPr id="41015" name="Text Box 55"/>
          <p:cNvSpPr txBox="1">
            <a:spLocks noChangeArrowheads="1"/>
          </p:cNvSpPr>
          <p:nvPr/>
        </p:nvSpPr>
        <p:spPr bwMode="auto">
          <a:xfrm>
            <a:off x="1232168" y="5027654"/>
            <a:ext cx="48638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dirty="0"/>
              <a:t>ループ以外の</a:t>
            </a:r>
            <a:r>
              <a:rPr lang="en-US" altLang="ja-JP" dirty="0"/>
              <a:t>ε</a:t>
            </a:r>
            <a:r>
              <a:rPr lang="en-US" altLang="ja-JP" i="1" dirty="0"/>
              <a:t>-</a:t>
            </a:r>
            <a:r>
              <a:rPr lang="ja-JP" altLang="en-US" dirty="0"/>
              <a:t>動作がある</a:t>
            </a:r>
          </a:p>
        </p:txBody>
      </p:sp>
      <p:sp>
        <p:nvSpPr>
          <p:cNvPr id="41016" name="Text Box 56"/>
          <p:cNvSpPr txBox="1">
            <a:spLocks noChangeArrowheads="1"/>
          </p:cNvSpPr>
          <p:nvPr/>
        </p:nvSpPr>
        <p:spPr bwMode="auto">
          <a:xfrm>
            <a:off x="2361406" y="5568353"/>
            <a:ext cx="469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dirty="0"/>
              <a:t>= 入力が無くても状態遷移</a:t>
            </a:r>
          </a:p>
        </p:txBody>
      </p:sp>
      <p:sp>
        <p:nvSpPr>
          <p:cNvPr id="41017" name="Text Box 57"/>
          <p:cNvSpPr txBox="1">
            <a:spLocks noChangeArrowheads="1"/>
          </p:cNvSpPr>
          <p:nvPr/>
        </p:nvSpPr>
        <p:spPr bwMode="auto">
          <a:xfrm>
            <a:off x="2361406" y="6063471"/>
            <a:ext cx="5330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dirty="0"/>
              <a:t>⇒非決定性オートマトンになる</a:t>
            </a:r>
          </a:p>
        </p:txBody>
      </p:sp>
      <mc:AlternateContent xmlns:mc="http://schemas.openxmlformats.org/markup-compatibility/2006" xmlns:a14="http://schemas.microsoft.com/office/drawing/2010/main">
        <mc:Choice Requires="a14">
          <p:sp>
            <p:nvSpPr>
              <p:cNvPr id="21515" name="Text Box 60"/>
              <p:cNvSpPr txBox="1">
                <a:spLocks noChangeArrowheads="1"/>
              </p:cNvSpPr>
              <p:nvPr/>
            </p:nvSpPr>
            <p:spPr bwMode="auto">
              <a:xfrm>
                <a:off x="5601033" y="2619377"/>
                <a:ext cx="2137701" cy="584775"/>
              </a:xfrm>
              <a:prstGeom prst="rect">
                <a:avLst/>
              </a:prstGeom>
              <a:noFill/>
              <a:ln>
                <a:noFill/>
              </a:ln>
              <a:extLst>
                <a:ext uri="{909E8E84-426E-40DD-AFC4-6F175D3DCCD1}">
                  <a14:hiddenFill>
                    <a:solidFill>
                      <a:srgbClr val="FFFFFF"/>
                    </a:solidFill>
                  </a14:hiddenFill>
                </a:ext>
                <a:ext uri="{91240B29-F687-4F45-9708-019B960494DF}">
                  <a14:hiddenLine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dirty="0"/>
                  <a:t>注意: </a:t>
                </a:r>
                <a14:m>
                  <m:oMath xmlns:m="http://schemas.openxmlformats.org/officeDocument/2006/math">
                    <m:r>
                      <a:rPr lang="ja-JP" altLang="en-US" i="1" smtClean="0">
                        <a:latin typeface="Cambria Math" panose="02040503050406030204" pitchFamily="18" charset="0"/>
                      </a:rPr>
                      <m:t>𝜀</m:t>
                    </m:r>
                    <m:r>
                      <a:rPr lang="ja-JP" altLang="en-US" i="1" smtClean="0">
                        <a:latin typeface="Cambria Math" panose="02040503050406030204" pitchFamily="18" charset="0"/>
                      </a:rPr>
                      <m:t>∉</m:t>
                    </m:r>
                    <m:r>
                      <m:rPr>
                        <m:sty m:val="p"/>
                      </m:rPr>
                      <a:rPr lang="el-GR" altLang="ja-JP" i="1" smtClean="0">
                        <a:latin typeface="Cambria Math" panose="02040503050406030204" pitchFamily="18" charset="0"/>
                        <a:ea typeface="Cambria Math" panose="02040503050406030204" pitchFamily="18" charset="0"/>
                      </a:rPr>
                      <m:t>Σ</m:t>
                    </m:r>
                  </m:oMath>
                </a14:m>
                <a:endParaRPr lang="ja-JP" altLang="en-US" dirty="0"/>
              </a:p>
            </p:txBody>
          </p:sp>
        </mc:Choice>
        <mc:Fallback xmlns="">
          <p:sp>
            <p:nvSpPr>
              <p:cNvPr id="21515" name="Text Box 60"/>
              <p:cNvSpPr txBox="1">
                <a:spLocks noRot="1" noChangeAspect="1" noMove="1" noResize="1" noEditPoints="1" noAdjustHandles="1" noChangeArrowheads="1" noChangeShapeType="1" noTextEdit="1"/>
              </p:cNvSpPr>
              <p:nvPr/>
            </p:nvSpPr>
            <p:spPr bwMode="auto">
              <a:xfrm>
                <a:off x="5601033" y="2619377"/>
                <a:ext cx="2137701" cy="584775"/>
              </a:xfrm>
              <a:prstGeom prst="rect">
                <a:avLst/>
              </a:prstGeom>
              <a:blipFill rotWithShape="0">
                <a:blip r:embed="rId3"/>
                <a:stretch>
                  <a:fillRect l="-6857" t="-17708"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Effect transition="in" filter="checkerboard(across)">
                                      <p:cBhvr>
                                        <p:cTn id="7" dur="500"/>
                                        <p:tgtEl>
                                          <p:spTgt spid="215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015"/>
                                        </p:tgtEl>
                                        <p:attrNameLst>
                                          <p:attrName>style.visibility</p:attrName>
                                        </p:attrNameLst>
                                      </p:cBhvr>
                                      <p:to>
                                        <p:strVal val="visible"/>
                                      </p:to>
                                    </p:set>
                                    <p:animEffect transition="in" filter="checkerboard(across)">
                                      <p:cBhvr>
                                        <p:cTn id="22" dur="500"/>
                                        <p:tgtEl>
                                          <p:spTgt spid="410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016"/>
                                        </p:tgtEl>
                                        <p:attrNameLst>
                                          <p:attrName>style.visibility</p:attrName>
                                        </p:attrNameLst>
                                      </p:cBhvr>
                                      <p:to>
                                        <p:strVal val="visible"/>
                                      </p:to>
                                    </p:set>
                                    <p:animEffect transition="in" filter="checkerboard(across)">
                                      <p:cBhvr>
                                        <p:cTn id="27" dur="500"/>
                                        <p:tgtEl>
                                          <p:spTgt spid="410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1017"/>
                                        </p:tgtEl>
                                        <p:attrNameLst>
                                          <p:attrName>style.visibility</p:attrName>
                                        </p:attrNameLst>
                                      </p:cBhvr>
                                      <p:to>
                                        <p:strVal val="visible"/>
                                      </p:to>
                                    </p:set>
                                    <p:animEffect transition="in" filter="checkerboard(across)">
                                      <p:cBhvr>
                                        <p:cTn id="32" dur="500"/>
                                        <p:tgtEl>
                                          <p:spTgt spid="41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5" grpId="0" autoUpdateAnimBg="0"/>
      <p:bldP spid="41016" grpId="0" autoUpdateAnimBg="0"/>
      <p:bldP spid="41017" grpId="0" autoUpdateAnimBg="0"/>
      <p:bldP spid="215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繰り返し</a:t>
            </a:r>
          </a:p>
        </p:txBody>
      </p:sp>
      <p:sp>
        <p:nvSpPr>
          <p:cNvPr id="22531" name="Rectangle 3"/>
          <p:cNvSpPr>
            <a:spLocks noGrp="1" noChangeArrowheads="1"/>
          </p:cNvSpPr>
          <p:nvPr>
            <p:ph type="body" idx="1"/>
          </p:nvPr>
        </p:nvSpPr>
        <p:spPr>
          <a:xfrm>
            <a:off x="457200" y="1981200"/>
            <a:ext cx="8382000" cy="4648200"/>
          </a:xfrm>
          <a:noFill/>
          <a:extLst>
            <a:ext uri="{909E8E84-426E-40DD-AFC4-6F175D3DCCD1}">
              <a14:hiddenFill xmlns:a14="http://schemas.microsoft.com/office/drawing/2010/main">
                <a:solidFill>
                  <a:srgbClr val="FFFFFF"/>
                </a:solidFill>
              </a14:hiddenFill>
            </a:ext>
          </a:extLst>
        </p:spPr>
        <p:txBody>
          <a:bodyPr/>
          <a:lstStyle/>
          <a:p>
            <a:r>
              <a:rPr lang="en-US" altLang="ja-JP" i="1">
                <a:effectLst/>
              </a:rPr>
              <a:t>a</a:t>
            </a:r>
            <a:r>
              <a:rPr lang="ja-JP" altLang="en-US">
                <a:effectLst/>
              </a:rPr>
              <a:t>∈</a:t>
            </a:r>
            <a:r>
              <a:rPr lang="en-US" altLang="ja-JP" b="1">
                <a:effectLst/>
              </a:rPr>
              <a:t>Σ</a:t>
            </a:r>
            <a:r>
              <a:rPr lang="ja-JP" altLang="en-US">
                <a:effectLst/>
              </a:rPr>
              <a:t>に対して</a:t>
            </a:r>
          </a:p>
          <a:p>
            <a:pPr lvl="1"/>
            <a:r>
              <a:rPr lang="en-US" altLang="ja-JP" sz="3200" i="1">
                <a:effectLst/>
              </a:rPr>
              <a:t>a</a:t>
            </a:r>
            <a:r>
              <a:rPr lang="en-US" altLang="ja-JP" sz="3200" baseline="30000">
                <a:effectLst/>
              </a:rPr>
              <a:t>0</a:t>
            </a:r>
            <a:r>
              <a:rPr lang="en-US" altLang="ja-JP" sz="3200">
                <a:effectLst/>
              </a:rPr>
              <a:t> = ε, </a:t>
            </a:r>
            <a:r>
              <a:rPr lang="en-US" altLang="ja-JP" sz="3200" i="1">
                <a:effectLst/>
              </a:rPr>
              <a:t>a</a:t>
            </a:r>
            <a:r>
              <a:rPr lang="en-US" altLang="ja-JP" sz="3200" baseline="30000">
                <a:effectLst/>
              </a:rPr>
              <a:t>1</a:t>
            </a:r>
            <a:r>
              <a:rPr lang="en-US" altLang="ja-JP" sz="3200">
                <a:effectLst/>
              </a:rPr>
              <a:t> = </a:t>
            </a:r>
            <a:r>
              <a:rPr lang="en-US" altLang="ja-JP" sz="3200" i="1">
                <a:effectLst/>
              </a:rPr>
              <a:t>a</a:t>
            </a:r>
            <a:r>
              <a:rPr lang="en-US" altLang="ja-JP" sz="3200">
                <a:effectLst/>
              </a:rPr>
              <a:t>, </a:t>
            </a:r>
            <a:r>
              <a:rPr lang="en-US" altLang="ja-JP" sz="3200" i="1">
                <a:effectLst/>
              </a:rPr>
              <a:t>a</a:t>
            </a:r>
            <a:r>
              <a:rPr lang="en-US" altLang="ja-JP" sz="3200" baseline="30000">
                <a:effectLst/>
              </a:rPr>
              <a:t>2</a:t>
            </a:r>
            <a:r>
              <a:rPr lang="en-US" altLang="ja-JP" sz="3200">
                <a:effectLst/>
              </a:rPr>
              <a:t> = </a:t>
            </a:r>
            <a:r>
              <a:rPr lang="en-US" altLang="ja-JP" sz="3200" i="1">
                <a:effectLst/>
              </a:rPr>
              <a:t>aa</a:t>
            </a:r>
            <a:r>
              <a:rPr lang="en-US" altLang="ja-JP" sz="3200">
                <a:effectLst/>
              </a:rPr>
              <a:t>, </a:t>
            </a:r>
            <a:r>
              <a:rPr lang="en-US" altLang="ja-JP" sz="3200" i="1">
                <a:effectLst/>
              </a:rPr>
              <a:t>a</a:t>
            </a:r>
            <a:r>
              <a:rPr lang="en-US" altLang="ja-JP" sz="3200" baseline="30000">
                <a:effectLst/>
              </a:rPr>
              <a:t>3</a:t>
            </a:r>
            <a:r>
              <a:rPr lang="en-US" altLang="ja-JP" sz="3200">
                <a:effectLst/>
              </a:rPr>
              <a:t> = </a:t>
            </a:r>
            <a:r>
              <a:rPr lang="en-US" altLang="ja-JP" sz="3200" i="1">
                <a:effectLst/>
              </a:rPr>
              <a:t>aaa</a:t>
            </a:r>
            <a:r>
              <a:rPr lang="en-US" altLang="ja-JP" sz="3200">
                <a:effectLst/>
              </a:rPr>
              <a:t>, …</a:t>
            </a:r>
          </a:p>
          <a:p>
            <a:r>
              <a:rPr lang="en-US" altLang="ja-JP" b="1">
                <a:effectLst/>
              </a:rPr>
              <a:t>Σ</a:t>
            </a:r>
            <a:r>
              <a:rPr lang="en-US" altLang="ja-JP">
                <a:effectLst/>
              </a:rPr>
              <a:t>= {0, 1} </a:t>
            </a:r>
            <a:r>
              <a:rPr lang="ja-JP" altLang="en-US">
                <a:effectLst/>
              </a:rPr>
              <a:t>のとき</a:t>
            </a:r>
            <a:r>
              <a:rPr lang="en-US" altLang="ja-JP">
                <a:effectLst/>
              </a:rPr>
              <a:t>Σ</a:t>
            </a:r>
            <a:r>
              <a:rPr lang="ja-JP" altLang="en-US">
                <a:effectLst/>
              </a:rPr>
              <a:t>に対して</a:t>
            </a:r>
          </a:p>
          <a:p>
            <a:pPr lvl="1"/>
            <a:r>
              <a:rPr lang="en-US" altLang="ja-JP" sz="3000">
                <a:effectLst/>
              </a:rPr>
              <a:t>Σ</a:t>
            </a:r>
            <a:r>
              <a:rPr lang="en-US" altLang="ja-JP" sz="3000" baseline="30000">
                <a:effectLst/>
              </a:rPr>
              <a:t>0</a:t>
            </a:r>
            <a:r>
              <a:rPr lang="en-US" altLang="ja-JP" sz="3000">
                <a:effectLst/>
              </a:rPr>
              <a:t> = φ,</a:t>
            </a:r>
            <a:endParaRPr lang="en-US" altLang="ja-JP">
              <a:effectLst/>
            </a:endParaRPr>
          </a:p>
          <a:p>
            <a:pPr lvl="1"/>
            <a:r>
              <a:rPr lang="en-US" altLang="ja-JP" sz="3000">
                <a:effectLst/>
              </a:rPr>
              <a:t>Σ</a:t>
            </a:r>
            <a:r>
              <a:rPr lang="en-US" altLang="ja-JP" sz="3000" baseline="30000">
                <a:effectLst/>
              </a:rPr>
              <a:t>1</a:t>
            </a:r>
            <a:r>
              <a:rPr lang="en-US" altLang="ja-JP" sz="3000">
                <a:effectLst/>
              </a:rPr>
              <a:t> = {0, 1}, </a:t>
            </a:r>
          </a:p>
          <a:p>
            <a:pPr lvl="1"/>
            <a:r>
              <a:rPr lang="en-US" altLang="ja-JP" sz="3000">
                <a:effectLst/>
              </a:rPr>
              <a:t>Σ</a:t>
            </a:r>
            <a:r>
              <a:rPr lang="en-US" altLang="ja-JP" sz="3000" baseline="30000">
                <a:effectLst/>
              </a:rPr>
              <a:t>2</a:t>
            </a:r>
            <a:r>
              <a:rPr lang="en-US" altLang="ja-JP" sz="3000">
                <a:effectLst/>
              </a:rPr>
              <a:t> = {00, 01, 10, 11}, </a:t>
            </a:r>
          </a:p>
          <a:p>
            <a:pPr lvl="1"/>
            <a:r>
              <a:rPr lang="en-US" altLang="ja-JP" sz="3000">
                <a:effectLst/>
              </a:rPr>
              <a:t>Σ</a:t>
            </a:r>
            <a:r>
              <a:rPr lang="en-US" altLang="ja-JP" sz="3000" baseline="30000">
                <a:effectLst/>
              </a:rPr>
              <a:t>3</a:t>
            </a:r>
            <a:r>
              <a:rPr lang="en-US" altLang="ja-JP" sz="3000">
                <a:effectLst/>
              </a:rPr>
              <a:t> = {000, 001, 010, 011, 100, 101, 110, 111},</a:t>
            </a:r>
            <a:r>
              <a:rPr lang="en-US" altLang="ja-JP" sz="3200">
                <a:effectLst/>
              </a:rPr>
              <a:t> </a:t>
            </a:r>
          </a:p>
          <a:p>
            <a:pPr lvl="1"/>
            <a:r>
              <a:rPr lang="en-US" altLang="ja-JP" sz="3200">
                <a:effectLst/>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閉包</a:t>
            </a:r>
          </a:p>
        </p:txBody>
      </p:sp>
      <p:graphicFrame>
        <p:nvGraphicFramePr>
          <p:cNvPr id="23555" name="Object 4"/>
          <p:cNvGraphicFramePr>
            <a:graphicFrameLocks noChangeAspect="1"/>
          </p:cNvGraphicFramePr>
          <p:nvPr/>
        </p:nvGraphicFramePr>
        <p:xfrm>
          <a:off x="990600" y="1524000"/>
          <a:ext cx="5986463" cy="2097088"/>
        </p:xfrm>
        <a:graphic>
          <a:graphicData uri="http://schemas.openxmlformats.org/presentationml/2006/ole">
            <mc:AlternateContent xmlns:mc="http://schemas.openxmlformats.org/markup-compatibility/2006">
              <mc:Choice xmlns:v="urn:schemas-microsoft-com:vml" Requires="v">
                <p:oleObj name="数式" r:id="rId3" imgW="1971743" imgH="676365" progId="Equation.3">
                  <p:embed/>
                </p:oleObj>
              </mc:Choice>
              <mc:Fallback>
                <p:oleObj name="数式" r:id="rId3" imgW="1971743" imgH="67636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24000"/>
                        <a:ext cx="5986463" cy="209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6"/>
          <p:cNvGraphicFramePr>
            <a:graphicFrameLocks noChangeAspect="1"/>
          </p:cNvGraphicFramePr>
          <p:nvPr/>
        </p:nvGraphicFramePr>
        <p:xfrm>
          <a:off x="914400" y="3581400"/>
          <a:ext cx="6253163" cy="3011488"/>
        </p:xfrm>
        <a:graphic>
          <a:graphicData uri="http://schemas.openxmlformats.org/presentationml/2006/ole">
            <mc:AlternateContent xmlns:mc="http://schemas.openxmlformats.org/markup-compatibility/2006">
              <mc:Choice xmlns:v="urn:schemas-microsoft-com:vml" Requires="v">
                <p:oleObj name="数式" r:id="rId5" imgW="2066857" imgH="980985" progId="Equation.3">
                  <p:embed/>
                </p:oleObj>
              </mc:Choice>
              <mc:Fallback>
                <p:oleObj name="数式" r:id="rId5" imgW="2066857" imgH="980985"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581400"/>
                        <a:ext cx="6253163" cy="301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7" name="Text Box 7"/>
          <p:cNvSpPr txBox="1">
            <a:spLocks noChangeArrowheads="1"/>
          </p:cNvSpPr>
          <p:nvPr/>
        </p:nvSpPr>
        <p:spPr bwMode="auto">
          <a:xfrm>
            <a:off x="6477000" y="6172200"/>
            <a:ext cx="2332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a:t>
            </a:r>
            <a:r>
              <a:rPr lang="en-US" altLang="ja-JP" sz="2400" b="1"/>
              <a:t>Σ</a:t>
            </a:r>
            <a:r>
              <a:rPr lang="en-US" altLang="ja-JP" sz="2400"/>
              <a:t>={0,1}</a:t>
            </a:r>
            <a:r>
              <a:rPr lang="ja-JP" altLang="en-US" sz="2400"/>
              <a:t>のとき)</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集合表現</a:t>
            </a:r>
          </a:p>
        </p:txBody>
      </p:sp>
      <p:sp>
        <p:nvSpPr>
          <p:cNvPr id="24579" name="Rectangle 3"/>
          <p:cNvSpPr>
            <a:spLocks noGrp="1" noChangeArrowheads="1"/>
          </p:cNvSpPr>
          <p:nvPr>
            <p:ph type="body" idx="1"/>
          </p:nvPr>
        </p:nvSpPr>
        <p:spPr>
          <a:xfrm>
            <a:off x="1066800" y="1600200"/>
            <a:ext cx="7772400" cy="4953000"/>
          </a:xfrm>
          <a:noFill/>
          <a:extLst>
            <a:ext uri="{909E8E84-426E-40DD-AFC4-6F175D3DCCD1}">
              <a14:hiddenFill xmlns:a14="http://schemas.microsoft.com/office/drawing/2010/main">
                <a:solidFill>
                  <a:srgbClr val="FFFFFF"/>
                </a:solidFill>
              </a14:hiddenFill>
            </a:ext>
          </a:extLst>
        </p:spPr>
        <p:txBody>
          <a:bodyPr/>
          <a:lstStyle/>
          <a:p>
            <a:r>
              <a:rPr lang="en-US" altLang="ja-JP">
                <a:effectLst/>
              </a:rPr>
              <a:t>{</a:t>
            </a:r>
            <a:r>
              <a:rPr lang="en-US" altLang="ja-JP" i="1">
                <a:effectLst/>
              </a:rPr>
              <a:t>a</a:t>
            </a:r>
            <a:r>
              <a:rPr lang="en-US" altLang="ja-JP">
                <a:effectLst/>
              </a:rPr>
              <a:t>, </a:t>
            </a:r>
            <a:r>
              <a:rPr lang="en-US" altLang="ja-JP" i="1">
                <a:effectLst/>
              </a:rPr>
              <a:t>aa</a:t>
            </a:r>
            <a:r>
              <a:rPr lang="en-US" altLang="ja-JP">
                <a:effectLst/>
              </a:rPr>
              <a:t>, </a:t>
            </a:r>
            <a:r>
              <a:rPr lang="en-US" altLang="ja-JP" i="1">
                <a:effectLst/>
              </a:rPr>
              <a:t>aaa</a:t>
            </a:r>
            <a:r>
              <a:rPr lang="en-US" altLang="ja-JP">
                <a:effectLst/>
              </a:rPr>
              <a:t>, </a:t>
            </a:r>
            <a:r>
              <a:rPr lang="en-US" altLang="ja-JP" i="1">
                <a:effectLst/>
              </a:rPr>
              <a:t>aaaa</a:t>
            </a:r>
            <a:r>
              <a:rPr lang="en-US" altLang="ja-JP">
                <a:effectLst/>
              </a:rPr>
              <a:t>, …} = {</a:t>
            </a:r>
            <a:r>
              <a:rPr lang="en-US" altLang="ja-JP" i="1">
                <a:effectLst/>
              </a:rPr>
              <a:t>a</a:t>
            </a:r>
            <a:r>
              <a:rPr lang="en-US" altLang="ja-JP" i="1" baseline="30000">
                <a:effectLst/>
              </a:rPr>
              <a:t>i</a:t>
            </a:r>
            <a:r>
              <a:rPr lang="en-US" altLang="ja-JP">
                <a:effectLst/>
              </a:rPr>
              <a:t> | </a:t>
            </a:r>
            <a:r>
              <a:rPr lang="en-US" altLang="ja-JP" i="1">
                <a:effectLst/>
              </a:rPr>
              <a:t>i</a:t>
            </a:r>
            <a:r>
              <a:rPr lang="en-US" altLang="ja-JP">
                <a:effectLst/>
              </a:rPr>
              <a:t>≧1} = </a:t>
            </a:r>
            <a:r>
              <a:rPr lang="en-US" altLang="ja-JP" i="1">
                <a:effectLst/>
              </a:rPr>
              <a:t>a</a:t>
            </a:r>
            <a:r>
              <a:rPr lang="en-US" altLang="ja-JP" baseline="30000">
                <a:effectLst/>
              </a:rPr>
              <a:t>+</a:t>
            </a:r>
            <a:endParaRPr lang="en-US" altLang="ja-JP">
              <a:effectLst/>
            </a:endParaRPr>
          </a:p>
          <a:p>
            <a:r>
              <a:rPr lang="en-US" altLang="ja-JP">
                <a:effectLst/>
              </a:rPr>
              <a:t>{ε, </a:t>
            </a:r>
            <a:r>
              <a:rPr lang="en-US" altLang="ja-JP" i="1">
                <a:effectLst/>
              </a:rPr>
              <a:t>a</a:t>
            </a:r>
            <a:r>
              <a:rPr lang="en-US" altLang="ja-JP">
                <a:effectLst/>
              </a:rPr>
              <a:t>, </a:t>
            </a:r>
            <a:r>
              <a:rPr lang="en-US" altLang="ja-JP" i="1">
                <a:effectLst/>
              </a:rPr>
              <a:t>aa</a:t>
            </a:r>
            <a:r>
              <a:rPr lang="en-US" altLang="ja-JP">
                <a:effectLst/>
              </a:rPr>
              <a:t>, </a:t>
            </a:r>
            <a:r>
              <a:rPr lang="en-US" altLang="ja-JP" i="1">
                <a:effectLst/>
              </a:rPr>
              <a:t>aaa</a:t>
            </a:r>
            <a:r>
              <a:rPr lang="en-US" altLang="ja-JP">
                <a:effectLst/>
              </a:rPr>
              <a:t>, </a:t>
            </a:r>
            <a:r>
              <a:rPr lang="en-US" altLang="ja-JP" i="1">
                <a:effectLst/>
              </a:rPr>
              <a:t>aaaa</a:t>
            </a:r>
            <a:r>
              <a:rPr lang="en-US" altLang="ja-JP">
                <a:effectLst/>
              </a:rPr>
              <a:t>, …} = {</a:t>
            </a:r>
            <a:r>
              <a:rPr lang="en-US" altLang="ja-JP" i="1">
                <a:effectLst/>
              </a:rPr>
              <a:t>a</a:t>
            </a:r>
            <a:r>
              <a:rPr lang="en-US" altLang="ja-JP" i="1" baseline="30000">
                <a:effectLst/>
              </a:rPr>
              <a:t>i</a:t>
            </a:r>
            <a:r>
              <a:rPr lang="en-US" altLang="ja-JP">
                <a:effectLst/>
              </a:rPr>
              <a:t> | </a:t>
            </a:r>
            <a:r>
              <a:rPr lang="en-US" altLang="ja-JP" i="1">
                <a:effectLst/>
              </a:rPr>
              <a:t>i</a:t>
            </a:r>
            <a:r>
              <a:rPr lang="en-US" altLang="ja-JP">
                <a:effectLst/>
              </a:rPr>
              <a:t>≧0} = </a:t>
            </a:r>
            <a:r>
              <a:rPr lang="en-US" altLang="ja-JP" i="1">
                <a:effectLst/>
              </a:rPr>
              <a:t>a</a:t>
            </a:r>
            <a:r>
              <a:rPr lang="en-US" altLang="ja-JP">
                <a:effectLst/>
              </a:rPr>
              <a:t>*</a:t>
            </a:r>
          </a:p>
          <a:p>
            <a:r>
              <a:rPr lang="en-US" altLang="ja-JP">
                <a:effectLst/>
              </a:rPr>
              <a:t>{</a:t>
            </a:r>
            <a:r>
              <a:rPr lang="en-US" altLang="ja-JP" i="1">
                <a:effectLst/>
              </a:rPr>
              <a:t>ab</a:t>
            </a:r>
            <a:r>
              <a:rPr lang="en-US" altLang="ja-JP">
                <a:effectLst/>
              </a:rPr>
              <a:t>, </a:t>
            </a:r>
            <a:r>
              <a:rPr lang="en-US" altLang="ja-JP" i="1">
                <a:effectLst/>
              </a:rPr>
              <a:t>aab</a:t>
            </a:r>
            <a:r>
              <a:rPr lang="en-US" altLang="ja-JP">
                <a:effectLst/>
              </a:rPr>
              <a:t>, </a:t>
            </a:r>
            <a:r>
              <a:rPr lang="en-US" altLang="ja-JP" i="1">
                <a:effectLst/>
              </a:rPr>
              <a:t>abb</a:t>
            </a:r>
            <a:r>
              <a:rPr lang="en-US" altLang="ja-JP">
                <a:effectLst/>
              </a:rPr>
              <a:t>, </a:t>
            </a:r>
            <a:r>
              <a:rPr lang="en-US" altLang="ja-JP" i="1">
                <a:effectLst/>
              </a:rPr>
              <a:t>aaab</a:t>
            </a:r>
            <a:r>
              <a:rPr lang="en-US" altLang="ja-JP">
                <a:effectLst/>
              </a:rPr>
              <a:t>, </a:t>
            </a:r>
            <a:r>
              <a:rPr lang="en-US" altLang="ja-JP" i="1">
                <a:effectLst/>
              </a:rPr>
              <a:t>aabb</a:t>
            </a:r>
            <a:r>
              <a:rPr lang="en-US" altLang="ja-JP">
                <a:effectLst/>
              </a:rPr>
              <a:t>, </a:t>
            </a:r>
            <a:r>
              <a:rPr lang="en-US" altLang="ja-JP" i="1">
                <a:effectLst/>
              </a:rPr>
              <a:t>abbb</a:t>
            </a:r>
            <a:r>
              <a:rPr lang="en-US" altLang="ja-JP">
                <a:effectLst/>
              </a:rPr>
              <a:t>, …} </a:t>
            </a:r>
          </a:p>
          <a:p>
            <a:pPr lvl="1">
              <a:buFontTx/>
              <a:buNone/>
            </a:pPr>
            <a:r>
              <a:rPr lang="en-US" altLang="ja-JP" sz="3200">
                <a:effectLst/>
              </a:rPr>
              <a:t>= {</a:t>
            </a:r>
            <a:r>
              <a:rPr lang="en-US" altLang="ja-JP" sz="3200" i="1">
                <a:effectLst/>
              </a:rPr>
              <a:t>a</a:t>
            </a:r>
            <a:r>
              <a:rPr lang="en-US" altLang="ja-JP" sz="3200" i="1" baseline="30000">
                <a:effectLst/>
              </a:rPr>
              <a:t>i</a:t>
            </a:r>
            <a:r>
              <a:rPr lang="en-US" altLang="ja-JP" sz="3200" i="1">
                <a:effectLst/>
              </a:rPr>
              <a:t>b</a:t>
            </a:r>
            <a:r>
              <a:rPr lang="en-US" altLang="ja-JP" sz="3200" i="1" baseline="30000">
                <a:effectLst/>
              </a:rPr>
              <a:t>j</a:t>
            </a:r>
            <a:r>
              <a:rPr lang="en-US" altLang="ja-JP" sz="3200">
                <a:effectLst/>
              </a:rPr>
              <a:t> | </a:t>
            </a:r>
            <a:r>
              <a:rPr lang="en-US" altLang="ja-JP" sz="3200" i="1">
                <a:effectLst/>
              </a:rPr>
              <a:t>i</a:t>
            </a:r>
            <a:r>
              <a:rPr lang="en-US" altLang="ja-JP" sz="3200">
                <a:effectLst/>
              </a:rPr>
              <a:t>≧1, </a:t>
            </a:r>
            <a:r>
              <a:rPr lang="en-US" altLang="ja-JP" sz="3200" i="1">
                <a:effectLst/>
              </a:rPr>
              <a:t>j</a:t>
            </a:r>
            <a:r>
              <a:rPr lang="en-US" altLang="ja-JP" sz="3200">
                <a:effectLst/>
              </a:rPr>
              <a:t>≧1} = </a:t>
            </a:r>
            <a:r>
              <a:rPr lang="en-US" altLang="ja-JP" sz="3200" i="1">
                <a:effectLst/>
              </a:rPr>
              <a:t>a</a:t>
            </a:r>
            <a:r>
              <a:rPr lang="en-US" altLang="ja-JP" sz="3200" baseline="30000">
                <a:effectLst/>
              </a:rPr>
              <a:t>+</a:t>
            </a:r>
            <a:r>
              <a:rPr lang="en-US" altLang="ja-JP" sz="3200" i="1">
                <a:effectLst/>
              </a:rPr>
              <a:t>b</a:t>
            </a:r>
            <a:r>
              <a:rPr lang="en-US" altLang="ja-JP" sz="3200" baseline="30000">
                <a:effectLst/>
              </a:rPr>
              <a:t>+</a:t>
            </a:r>
            <a:endParaRPr lang="en-US" altLang="ja-JP" sz="3200">
              <a:effectLst/>
            </a:endParaRPr>
          </a:p>
          <a:p>
            <a:r>
              <a:rPr lang="en-US" altLang="ja-JP">
                <a:effectLst/>
              </a:rPr>
              <a:t>{</a:t>
            </a:r>
            <a:r>
              <a:rPr lang="en-US" altLang="ja-JP" i="1">
                <a:effectLst/>
              </a:rPr>
              <a:t>ab</a:t>
            </a:r>
            <a:r>
              <a:rPr lang="en-US" altLang="ja-JP">
                <a:effectLst/>
              </a:rPr>
              <a:t>, </a:t>
            </a:r>
            <a:r>
              <a:rPr lang="en-US" altLang="ja-JP" i="1">
                <a:effectLst/>
              </a:rPr>
              <a:t>aabb</a:t>
            </a:r>
            <a:r>
              <a:rPr lang="en-US" altLang="ja-JP">
                <a:effectLst/>
              </a:rPr>
              <a:t>, </a:t>
            </a:r>
            <a:r>
              <a:rPr lang="en-US" altLang="ja-JP" i="1">
                <a:effectLst/>
              </a:rPr>
              <a:t>aaabbb</a:t>
            </a:r>
            <a:r>
              <a:rPr lang="en-US" altLang="ja-JP">
                <a:effectLst/>
              </a:rPr>
              <a:t>, </a:t>
            </a:r>
            <a:r>
              <a:rPr lang="en-US" altLang="ja-JP" i="1">
                <a:effectLst/>
              </a:rPr>
              <a:t>aaaabbbb</a:t>
            </a:r>
            <a:r>
              <a:rPr lang="en-US" altLang="ja-JP">
                <a:effectLst/>
              </a:rPr>
              <a:t>, ….}</a:t>
            </a:r>
          </a:p>
          <a:p>
            <a:pPr lvl="1">
              <a:buFontTx/>
              <a:buNone/>
            </a:pPr>
            <a:r>
              <a:rPr lang="en-US" altLang="ja-JP">
                <a:effectLst/>
              </a:rPr>
              <a:t> </a:t>
            </a:r>
            <a:r>
              <a:rPr lang="en-US" altLang="ja-JP" sz="3200">
                <a:effectLst/>
              </a:rPr>
              <a:t>= {</a:t>
            </a:r>
            <a:r>
              <a:rPr lang="en-US" altLang="ja-JP" sz="3200" i="1">
                <a:effectLst/>
              </a:rPr>
              <a:t>a</a:t>
            </a:r>
            <a:r>
              <a:rPr lang="en-US" altLang="ja-JP" sz="3200" i="1" baseline="30000">
                <a:effectLst/>
              </a:rPr>
              <a:t>i</a:t>
            </a:r>
            <a:r>
              <a:rPr lang="en-US" altLang="ja-JP" sz="3200" i="1">
                <a:effectLst/>
              </a:rPr>
              <a:t>b</a:t>
            </a:r>
            <a:r>
              <a:rPr lang="en-US" altLang="ja-JP" sz="3200" i="1" baseline="30000">
                <a:effectLst/>
              </a:rPr>
              <a:t>i</a:t>
            </a:r>
            <a:r>
              <a:rPr lang="en-US" altLang="ja-JP" sz="3200">
                <a:effectLst/>
              </a:rPr>
              <a:t> | </a:t>
            </a:r>
            <a:r>
              <a:rPr lang="en-US" altLang="ja-JP" sz="3200" i="1">
                <a:effectLst/>
              </a:rPr>
              <a:t>i</a:t>
            </a:r>
            <a:r>
              <a:rPr lang="en-US" altLang="ja-JP" sz="3200">
                <a:effectLst/>
              </a:rPr>
              <a:t>≧1}</a:t>
            </a:r>
          </a:p>
          <a:p>
            <a:r>
              <a:rPr lang="en-US" altLang="ja-JP">
                <a:effectLst/>
              </a:rPr>
              <a:t>{</a:t>
            </a:r>
            <a:r>
              <a:rPr lang="en-US" altLang="ja-JP" i="1">
                <a:effectLst/>
              </a:rPr>
              <a:t>ab</a:t>
            </a:r>
            <a:r>
              <a:rPr lang="en-US" altLang="ja-JP">
                <a:effectLst/>
              </a:rPr>
              <a:t>, </a:t>
            </a:r>
            <a:r>
              <a:rPr lang="en-US" altLang="ja-JP" i="1">
                <a:effectLst/>
              </a:rPr>
              <a:t>abab</a:t>
            </a:r>
            <a:r>
              <a:rPr lang="en-US" altLang="ja-JP">
                <a:effectLst/>
              </a:rPr>
              <a:t>, </a:t>
            </a:r>
            <a:r>
              <a:rPr lang="en-US" altLang="ja-JP" i="1">
                <a:effectLst/>
              </a:rPr>
              <a:t>ababab</a:t>
            </a:r>
            <a:r>
              <a:rPr lang="en-US" altLang="ja-JP">
                <a:effectLst/>
              </a:rPr>
              <a:t>, </a:t>
            </a:r>
            <a:r>
              <a:rPr lang="en-US" altLang="ja-JP" i="1">
                <a:effectLst/>
              </a:rPr>
              <a:t>abababab</a:t>
            </a:r>
            <a:r>
              <a:rPr lang="en-US" altLang="ja-JP">
                <a:effectLst/>
              </a:rPr>
              <a:t>, …}</a:t>
            </a:r>
          </a:p>
          <a:p>
            <a:pPr lvl="1">
              <a:buFontTx/>
              <a:buNone/>
            </a:pPr>
            <a:r>
              <a:rPr lang="en-US" altLang="ja-JP">
                <a:effectLst/>
              </a:rPr>
              <a:t> </a:t>
            </a:r>
            <a:r>
              <a:rPr lang="en-US" altLang="ja-JP" sz="3200">
                <a:effectLst/>
              </a:rPr>
              <a:t>= {(</a:t>
            </a:r>
            <a:r>
              <a:rPr lang="en-US" altLang="ja-JP" sz="3200" i="1">
                <a:effectLst/>
              </a:rPr>
              <a:t>ab</a:t>
            </a:r>
            <a:r>
              <a:rPr lang="en-US" altLang="ja-JP" sz="3200">
                <a:effectLst/>
              </a:rPr>
              <a:t>)</a:t>
            </a:r>
            <a:r>
              <a:rPr lang="en-US" altLang="ja-JP" sz="3200" i="1" baseline="30000">
                <a:effectLst/>
              </a:rPr>
              <a:t>i</a:t>
            </a:r>
            <a:r>
              <a:rPr lang="en-US" altLang="ja-JP" sz="3200">
                <a:effectLst/>
              </a:rPr>
              <a:t> | </a:t>
            </a:r>
            <a:r>
              <a:rPr lang="en-US" altLang="ja-JP" sz="3200" i="1">
                <a:effectLst/>
              </a:rPr>
              <a:t>i</a:t>
            </a:r>
            <a:r>
              <a:rPr lang="en-US" altLang="ja-JP" sz="3200">
                <a:effectLst/>
              </a:rPr>
              <a:t>≧1} = (</a:t>
            </a:r>
            <a:r>
              <a:rPr lang="en-US" altLang="ja-JP" sz="3200" i="1">
                <a:effectLst/>
              </a:rPr>
              <a:t>ab</a:t>
            </a:r>
            <a:r>
              <a:rPr lang="en-US" altLang="ja-JP" sz="3200">
                <a:effectLst/>
              </a:rPr>
              <a:t>)</a:t>
            </a:r>
            <a:r>
              <a:rPr lang="en-US" altLang="ja-JP" sz="3200" baseline="30000">
                <a:effectLst/>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コンパイラの構造</a:t>
            </a:r>
          </a:p>
        </p:txBody>
      </p:sp>
      <p:sp>
        <p:nvSpPr>
          <p:cNvPr id="256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字句解析系</a:t>
            </a:r>
          </a:p>
          <a:p>
            <a:r>
              <a:rPr lang="ja-JP" altLang="en-US">
                <a:effectLst/>
              </a:rPr>
              <a:t>構文解析系</a:t>
            </a:r>
          </a:p>
          <a:p>
            <a:r>
              <a:rPr lang="ja-JP" altLang="en-US">
                <a:effectLst/>
              </a:rPr>
              <a:t>制約検査系</a:t>
            </a:r>
          </a:p>
          <a:p>
            <a:r>
              <a:rPr lang="ja-JP" altLang="en-US">
                <a:effectLst/>
              </a:rPr>
              <a:t>中間コード生成系</a:t>
            </a:r>
          </a:p>
          <a:p>
            <a:r>
              <a:rPr lang="ja-JP" altLang="en-US">
                <a:effectLst/>
              </a:rPr>
              <a:t>最適化系</a:t>
            </a:r>
          </a:p>
          <a:p>
            <a:r>
              <a:rPr lang="ja-JP" altLang="en-US">
                <a:effectLst/>
              </a:rPr>
              <a:t>目的コード生成系</a:t>
            </a:r>
          </a:p>
        </p:txBody>
      </p:sp>
      <p:sp>
        <p:nvSpPr>
          <p:cNvPr id="25604" name="Text Box 4"/>
          <p:cNvSpPr txBox="1">
            <a:spLocks noChangeArrowheads="1"/>
          </p:cNvSpPr>
          <p:nvPr/>
        </p:nvSpPr>
        <p:spPr bwMode="auto">
          <a:xfrm>
            <a:off x="4038600" y="2008188"/>
            <a:ext cx="35163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 有限オートマトン</a:t>
            </a:r>
          </a:p>
        </p:txBody>
      </p:sp>
      <p:sp>
        <p:nvSpPr>
          <p:cNvPr id="192517" name="Text Box 5"/>
          <p:cNvSpPr txBox="1">
            <a:spLocks noChangeArrowheads="1"/>
          </p:cNvSpPr>
          <p:nvPr/>
        </p:nvSpPr>
        <p:spPr bwMode="auto">
          <a:xfrm>
            <a:off x="4038600" y="2617788"/>
            <a:ext cx="4251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 形式言語と形式文法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2517"/>
                                        </p:tgtEl>
                                        <p:attrNameLst>
                                          <p:attrName>style.visibility</p:attrName>
                                        </p:attrNameLst>
                                      </p:cBhvr>
                                      <p:to>
                                        <p:strVal val="visible"/>
                                      </p:to>
                                    </p:set>
                                    <p:animEffect transition="in" filter="checkerboard(across)">
                                      <p:cBhvr>
                                        <p:cTn id="7" dur="500"/>
                                        <p:tgtEl>
                                          <p:spTgt spid="192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304800"/>
            <a:ext cx="7543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文法</a:t>
            </a:r>
          </a:p>
        </p:txBody>
      </p:sp>
      <p:sp>
        <p:nvSpPr>
          <p:cNvPr id="26627" name="Rectangle 3"/>
          <p:cNvSpPr>
            <a:spLocks noGrp="1" noChangeArrowheads="1"/>
          </p:cNvSpPr>
          <p:nvPr>
            <p:ph type="body" idx="1"/>
          </p:nvPr>
        </p:nvSpPr>
        <p:spPr>
          <a:xfrm>
            <a:off x="990600" y="1066800"/>
            <a:ext cx="75438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文法の例 </a:t>
            </a:r>
            <a:r>
              <a:rPr lang="ja-JP" altLang="en-US" sz="2800">
                <a:effectLst/>
              </a:rPr>
              <a:t>日本語の場合</a:t>
            </a:r>
          </a:p>
          <a:p>
            <a:pPr lvl="1"/>
            <a:r>
              <a:rPr lang="ja-JP" altLang="en-US">
                <a:effectLst/>
              </a:rPr>
              <a:t>「文」</a:t>
            </a:r>
            <a:r>
              <a:rPr lang="ja-JP" altLang="en-US" sz="2400">
                <a:effectLst/>
              </a:rPr>
              <a:t>は</a:t>
            </a:r>
            <a:r>
              <a:rPr lang="ja-JP" altLang="en-US">
                <a:effectLst/>
              </a:rPr>
              <a:t>「主語</a:t>
            </a:r>
            <a:r>
              <a:rPr lang="en-US" altLang="ja-JP">
                <a:effectLst/>
              </a:rPr>
              <a:t>」「</a:t>
            </a:r>
            <a:r>
              <a:rPr lang="ja-JP" altLang="en-US">
                <a:effectLst/>
              </a:rPr>
              <a:t>述語」</a:t>
            </a:r>
            <a:r>
              <a:rPr lang="ja-JP" altLang="en-US" sz="2400">
                <a:effectLst/>
              </a:rPr>
              <a:t>から成る</a:t>
            </a:r>
          </a:p>
          <a:p>
            <a:pPr lvl="1"/>
            <a:r>
              <a:rPr lang="ja-JP" altLang="en-US">
                <a:effectLst/>
              </a:rPr>
              <a:t>「主語」</a:t>
            </a:r>
            <a:r>
              <a:rPr lang="ja-JP" altLang="en-US" sz="2400">
                <a:effectLst/>
              </a:rPr>
              <a:t>は</a:t>
            </a:r>
            <a:r>
              <a:rPr lang="ja-JP" altLang="en-US">
                <a:effectLst/>
              </a:rPr>
              <a:t>「名詞」「助詞」</a:t>
            </a:r>
            <a:r>
              <a:rPr lang="ja-JP" altLang="en-US" sz="2400">
                <a:effectLst/>
              </a:rPr>
              <a:t>から成る</a:t>
            </a:r>
          </a:p>
          <a:p>
            <a:pPr lvl="1"/>
            <a:r>
              <a:rPr lang="ja-JP" altLang="en-US">
                <a:effectLst/>
              </a:rPr>
              <a:t>「述語」</a:t>
            </a:r>
            <a:r>
              <a:rPr lang="ja-JP" altLang="en-US" sz="2400">
                <a:effectLst/>
              </a:rPr>
              <a:t>は</a:t>
            </a:r>
            <a:r>
              <a:rPr lang="ja-JP" altLang="en-US">
                <a:effectLst/>
              </a:rPr>
              <a:t>「動詞」</a:t>
            </a:r>
            <a:r>
              <a:rPr lang="ja-JP" altLang="en-US" sz="2400">
                <a:effectLst/>
              </a:rPr>
              <a:t>から成る</a:t>
            </a:r>
          </a:p>
          <a:p>
            <a:pPr lvl="1"/>
            <a:r>
              <a:rPr lang="ja-JP" altLang="en-US">
                <a:effectLst/>
              </a:rPr>
              <a:t>「名詞」</a:t>
            </a:r>
            <a:r>
              <a:rPr lang="ja-JP" altLang="en-US" sz="2400">
                <a:effectLst/>
              </a:rPr>
              <a:t>は</a:t>
            </a:r>
            <a:r>
              <a:rPr lang="ja-JP" altLang="en-US">
                <a:effectLst/>
              </a:rPr>
              <a:t>「私」</a:t>
            </a:r>
            <a:r>
              <a:rPr lang="ja-JP" altLang="en-US" sz="2400">
                <a:effectLst/>
              </a:rPr>
              <a:t>または</a:t>
            </a:r>
            <a:r>
              <a:rPr lang="ja-JP" altLang="en-US">
                <a:effectLst/>
              </a:rPr>
              <a:t>「君</a:t>
            </a:r>
            <a:r>
              <a:rPr lang="en-US" altLang="ja-JP">
                <a:effectLst/>
              </a:rPr>
              <a:t>」</a:t>
            </a:r>
            <a:r>
              <a:rPr lang="ja-JP" altLang="en-US" sz="2400">
                <a:effectLst/>
              </a:rPr>
              <a:t>である</a:t>
            </a:r>
          </a:p>
          <a:p>
            <a:pPr lvl="1"/>
            <a:r>
              <a:rPr lang="ja-JP" altLang="en-US">
                <a:effectLst/>
              </a:rPr>
              <a:t>「助詞」</a:t>
            </a:r>
            <a:r>
              <a:rPr lang="ja-JP" altLang="en-US" sz="2400">
                <a:effectLst/>
              </a:rPr>
              <a:t>は</a:t>
            </a:r>
            <a:r>
              <a:rPr lang="ja-JP" altLang="en-US">
                <a:effectLst/>
              </a:rPr>
              <a:t>「が」</a:t>
            </a:r>
            <a:r>
              <a:rPr lang="ja-JP" altLang="en-US" sz="2400">
                <a:effectLst/>
              </a:rPr>
              <a:t>または</a:t>
            </a:r>
            <a:r>
              <a:rPr lang="ja-JP" altLang="en-US">
                <a:effectLst/>
              </a:rPr>
              <a:t>「は」</a:t>
            </a:r>
            <a:r>
              <a:rPr lang="ja-JP" altLang="en-US" sz="2400">
                <a:effectLst/>
              </a:rPr>
              <a:t>または</a:t>
            </a:r>
            <a:r>
              <a:rPr lang="ja-JP" altLang="en-US">
                <a:effectLst/>
              </a:rPr>
              <a:t>「も」</a:t>
            </a:r>
            <a:r>
              <a:rPr lang="ja-JP" altLang="en-US" sz="2400">
                <a:effectLst/>
              </a:rPr>
              <a:t>である</a:t>
            </a:r>
          </a:p>
          <a:p>
            <a:pPr lvl="1"/>
            <a:r>
              <a:rPr lang="ja-JP" altLang="en-US">
                <a:effectLst/>
              </a:rPr>
              <a:t>「動詞」</a:t>
            </a:r>
            <a:r>
              <a:rPr lang="ja-JP" altLang="en-US" sz="2400">
                <a:effectLst/>
              </a:rPr>
              <a:t>は</a:t>
            </a:r>
            <a:r>
              <a:rPr lang="ja-JP" altLang="en-US">
                <a:effectLst/>
              </a:rPr>
              <a:t>「笑う」</a:t>
            </a:r>
            <a:r>
              <a:rPr lang="ja-JP" altLang="en-US" sz="2400">
                <a:effectLst/>
              </a:rPr>
              <a:t>または</a:t>
            </a:r>
            <a:r>
              <a:rPr lang="ja-JP" altLang="en-US">
                <a:effectLst/>
              </a:rPr>
              <a:t>「歌う」</a:t>
            </a:r>
            <a:r>
              <a:rPr lang="ja-JP" altLang="en-US" sz="2400">
                <a:effectLst/>
              </a:rPr>
              <a:t>である</a:t>
            </a:r>
          </a:p>
        </p:txBody>
      </p:sp>
      <p:sp>
        <p:nvSpPr>
          <p:cNvPr id="184324" name="Text Box 4"/>
          <p:cNvSpPr txBox="1">
            <a:spLocks noChangeArrowheads="1"/>
          </p:cNvSpPr>
          <p:nvPr/>
        </p:nvSpPr>
        <p:spPr bwMode="auto">
          <a:xfrm>
            <a:off x="457200" y="5334000"/>
            <a:ext cx="1608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君も笑う</a:t>
            </a:r>
          </a:p>
        </p:txBody>
      </p:sp>
      <p:sp>
        <p:nvSpPr>
          <p:cNvPr id="184325" name="Text Box 5"/>
          <p:cNvSpPr txBox="1">
            <a:spLocks noChangeArrowheads="1"/>
          </p:cNvSpPr>
          <p:nvPr/>
        </p:nvSpPr>
        <p:spPr bwMode="auto">
          <a:xfrm>
            <a:off x="457200" y="4724400"/>
            <a:ext cx="1687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私が歌う</a:t>
            </a:r>
          </a:p>
        </p:txBody>
      </p:sp>
      <p:sp>
        <p:nvSpPr>
          <p:cNvPr id="184326" name="Text Box 6"/>
          <p:cNvSpPr txBox="1">
            <a:spLocks noChangeArrowheads="1"/>
          </p:cNvSpPr>
          <p:nvPr/>
        </p:nvSpPr>
        <p:spPr bwMode="auto">
          <a:xfrm>
            <a:off x="2438400" y="5334000"/>
            <a:ext cx="23415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君も私も歌う</a:t>
            </a:r>
          </a:p>
        </p:txBody>
      </p:sp>
      <p:sp>
        <p:nvSpPr>
          <p:cNvPr id="184327" name="Text Box 7"/>
          <p:cNvSpPr txBox="1">
            <a:spLocks noChangeArrowheads="1"/>
          </p:cNvSpPr>
          <p:nvPr/>
        </p:nvSpPr>
        <p:spPr bwMode="auto">
          <a:xfrm>
            <a:off x="2438400" y="4724400"/>
            <a:ext cx="1751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私は踊る</a:t>
            </a:r>
          </a:p>
        </p:txBody>
      </p:sp>
      <p:grpSp>
        <p:nvGrpSpPr>
          <p:cNvPr id="184333" name="Group 13"/>
          <p:cNvGrpSpPr>
            <a:grpSpLocks/>
          </p:cNvGrpSpPr>
          <p:nvPr/>
        </p:nvGrpSpPr>
        <p:grpSpPr bwMode="auto">
          <a:xfrm>
            <a:off x="3352800" y="4876800"/>
            <a:ext cx="4271963" cy="396875"/>
            <a:chOff x="2544" y="3456"/>
            <a:chExt cx="2691" cy="250"/>
          </a:xfrm>
        </p:grpSpPr>
        <p:sp>
          <p:nvSpPr>
            <p:cNvPr id="26640" name="Text Box 8"/>
            <p:cNvSpPr txBox="1">
              <a:spLocks noChangeArrowheads="1"/>
            </p:cNvSpPr>
            <p:nvPr/>
          </p:nvSpPr>
          <p:spPr bwMode="auto">
            <a:xfrm>
              <a:off x="3408" y="3456"/>
              <a:ext cx="18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「踊る」は「動詞」では無い</a:t>
              </a:r>
            </a:p>
          </p:txBody>
        </p:sp>
        <p:sp>
          <p:nvSpPr>
            <p:cNvPr id="26641" name="Line 10"/>
            <p:cNvSpPr>
              <a:spLocks noChangeShapeType="1"/>
            </p:cNvSpPr>
            <p:nvPr/>
          </p:nvSpPr>
          <p:spPr bwMode="auto">
            <a:xfrm>
              <a:off x="2544" y="3600"/>
              <a:ext cx="480"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84332" name="Group 12"/>
          <p:cNvGrpSpPr>
            <a:grpSpLocks/>
          </p:cNvGrpSpPr>
          <p:nvPr/>
        </p:nvGrpSpPr>
        <p:grpSpPr bwMode="auto">
          <a:xfrm>
            <a:off x="2514600" y="5486400"/>
            <a:ext cx="6367463" cy="396875"/>
            <a:chOff x="2016" y="3840"/>
            <a:chExt cx="4011" cy="250"/>
          </a:xfrm>
        </p:grpSpPr>
        <p:sp>
          <p:nvSpPr>
            <p:cNvPr id="26638" name="Text Box 9"/>
            <p:cNvSpPr txBox="1">
              <a:spLocks noChangeArrowheads="1"/>
            </p:cNvSpPr>
            <p:nvPr/>
          </p:nvSpPr>
          <p:spPr bwMode="auto">
            <a:xfrm>
              <a:off x="3394" y="3840"/>
              <a:ext cx="2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「主語」「主語」「述語」は「文」ではない</a:t>
              </a:r>
            </a:p>
          </p:txBody>
        </p:sp>
        <p:sp>
          <p:nvSpPr>
            <p:cNvPr id="26639" name="Line 11"/>
            <p:cNvSpPr>
              <a:spLocks noChangeShapeType="1"/>
            </p:cNvSpPr>
            <p:nvPr/>
          </p:nvSpPr>
          <p:spPr bwMode="auto">
            <a:xfrm flipV="1">
              <a:off x="2016" y="3936"/>
              <a:ext cx="912"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84334" name="Text Box 14"/>
          <p:cNvSpPr txBox="1">
            <a:spLocks noChangeArrowheads="1"/>
          </p:cNvSpPr>
          <p:nvPr/>
        </p:nvSpPr>
        <p:spPr bwMode="auto">
          <a:xfrm>
            <a:off x="2438400" y="5943600"/>
            <a:ext cx="1687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歌う君が</a:t>
            </a:r>
          </a:p>
        </p:txBody>
      </p:sp>
      <p:grpSp>
        <p:nvGrpSpPr>
          <p:cNvPr id="184335" name="Group 15"/>
          <p:cNvGrpSpPr>
            <a:grpSpLocks/>
          </p:cNvGrpSpPr>
          <p:nvPr/>
        </p:nvGrpSpPr>
        <p:grpSpPr bwMode="auto">
          <a:xfrm>
            <a:off x="2514600" y="6096000"/>
            <a:ext cx="5605463" cy="396875"/>
            <a:chOff x="2016" y="3840"/>
            <a:chExt cx="3531" cy="250"/>
          </a:xfrm>
        </p:grpSpPr>
        <p:sp>
          <p:nvSpPr>
            <p:cNvPr id="26636" name="Text Box 16"/>
            <p:cNvSpPr txBox="1">
              <a:spLocks noChangeArrowheads="1"/>
            </p:cNvSpPr>
            <p:nvPr/>
          </p:nvSpPr>
          <p:spPr bwMode="auto">
            <a:xfrm>
              <a:off x="3394" y="3840"/>
              <a:ext cx="215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「述語」「主語」は「文」ではない</a:t>
              </a:r>
            </a:p>
          </p:txBody>
        </p:sp>
        <p:sp>
          <p:nvSpPr>
            <p:cNvPr id="26637" name="Line 17"/>
            <p:cNvSpPr>
              <a:spLocks noChangeShapeType="1"/>
            </p:cNvSpPr>
            <p:nvPr/>
          </p:nvSpPr>
          <p:spPr bwMode="auto">
            <a:xfrm flipV="1">
              <a:off x="2016" y="3936"/>
              <a:ext cx="912"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25"/>
                                        </p:tgtEl>
                                        <p:attrNameLst>
                                          <p:attrName>style.visibility</p:attrName>
                                        </p:attrNameLst>
                                      </p:cBhvr>
                                      <p:to>
                                        <p:strVal val="visible"/>
                                      </p:to>
                                    </p:set>
                                    <p:anim calcmode="lin" valueType="num">
                                      <p:cBhvr additive="base">
                                        <p:cTn id="7" dur="500" fill="hold"/>
                                        <p:tgtEl>
                                          <p:spTgt spid="184325"/>
                                        </p:tgtEl>
                                        <p:attrNameLst>
                                          <p:attrName>ppt_x</p:attrName>
                                        </p:attrNameLst>
                                      </p:cBhvr>
                                      <p:tavLst>
                                        <p:tav tm="0">
                                          <p:val>
                                            <p:strVal val="#ppt_x"/>
                                          </p:val>
                                        </p:tav>
                                        <p:tav tm="100000">
                                          <p:val>
                                            <p:strVal val="#ppt_x"/>
                                          </p:val>
                                        </p:tav>
                                      </p:tavLst>
                                    </p:anim>
                                    <p:anim calcmode="lin" valueType="num">
                                      <p:cBhvr additive="base">
                                        <p:cTn id="8" dur="500" fill="hold"/>
                                        <p:tgtEl>
                                          <p:spTgt spid="1843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24"/>
                                        </p:tgtEl>
                                        <p:attrNameLst>
                                          <p:attrName>style.visibility</p:attrName>
                                        </p:attrNameLst>
                                      </p:cBhvr>
                                      <p:to>
                                        <p:strVal val="visible"/>
                                      </p:to>
                                    </p:set>
                                    <p:anim calcmode="lin" valueType="num">
                                      <p:cBhvr additive="base">
                                        <p:cTn id="13" dur="500" fill="hold"/>
                                        <p:tgtEl>
                                          <p:spTgt spid="184324"/>
                                        </p:tgtEl>
                                        <p:attrNameLst>
                                          <p:attrName>ppt_x</p:attrName>
                                        </p:attrNameLst>
                                      </p:cBhvr>
                                      <p:tavLst>
                                        <p:tav tm="0">
                                          <p:val>
                                            <p:strVal val="#ppt_x"/>
                                          </p:val>
                                        </p:tav>
                                        <p:tav tm="100000">
                                          <p:val>
                                            <p:strVal val="#ppt_x"/>
                                          </p:val>
                                        </p:tav>
                                      </p:tavLst>
                                    </p:anim>
                                    <p:anim calcmode="lin" valueType="num">
                                      <p:cBhvr additive="base">
                                        <p:cTn id="14" dur="500" fill="hold"/>
                                        <p:tgtEl>
                                          <p:spTgt spid="1843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27"/>
                                        </p:tgtEl>
                                        <p:attrNameLst>
                                          <p:attrName>style.visibility</p:attrName>
                                        </p:attrNameLst>
                                      </p:cBhvr>
                                      <p:to>
                                        <p:strVal val="visible"/>
                                      </p:to>
                                    </p:set>
                                    <p:anim calcmode="lin" valueType="num">
                                      <p:cBhvr additive="base">
                                        <p:cTn id="19" dur="500" fill="hold"/>
                                        <p:tgtEl>
                                          <p:spTgt spid="184327"/>
                                        </p:tgtEl>
                                        <p:attrNameLst>
                                          <p:attrName>ppt_x</p:attrName>
                                        </p:attrNameLst>
                                      </p:cBhvr>
                                      <p:tavLst>
                                        <p:tav tm="0">
                                          <p:val>
                                            <p:strVal val="#ppt_x"/>
                                          </p:val>
                                        </p:tav>
                                        <p:tav tm="100000">
                                          <p:val>
                                            <p:strVal val="#ppt_x"/>
                                          </p:val>
                                        </p:tav>
                                      </p:tavLst>
                                    </p:anim>
                                    <p:anim calcmode="lin" valueType="num">
                                      <p:cBhvr additive="base">
                                        <p:cTn id="20" dur="500" fill="hold"/>
                                        <p:tgtEl>
                                          <p:spTgt spid="18432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84333"/>
                                        </p:tgtEl>
                                        <p:attrNameLst>
                                          <p:attrName>style.visibility</p:attrName>
                                        </p:attrNameLst>
                                      </p:cBhvr>
                                      <p:to>
                                        <p:strVal val="visible"/>
                                      </p:to>
                                    </p:set>
                                    <p:animEffect transition="in" filter="checkerboard(across)">
                                      <p:cBhvr>
                                        <p:cTn id="25" dur="500"/>
                                        <p:tgtEl>
                                          <p:spTgt spid="1843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4326"/>
                                        </p:tgtEl>
                                        <p:attrNameLst>
                                          <p:attrName>style.visibility</p:attrName>
                                        </p:attrNameLst>
                                      </p:cBhvr>
                                      <p:to>
                                        <p:strVal val="visible"/>
                                      </p:to>
                                    </p:set>
                                    <p:anim calcmode="lin" valueType="num">
                                      <p:cBhvr additive="base">
                                        <p:cTn id="30" dur="500" fill="hold"/>
                                        <p:tgtEl>
                                          <p:spTgt spid="184326"/>
                                        </p:tgtEl>
                                        <p:attrNameLst>
                                          <p:attrName>ppt_x</p:attrName>
                                        </p:attrNameLst>
                                      </p:cBhvr>
                                      <p:tavLst>
                                        <p:tav tm="0">
                                          <p:val>
                                            <p:strVal val="#ppt_x"/>
                                          </p:val>
                                        </p:tav>
                                        <p:tav tm="100000">
                                          <p:val>
                                            <p:strVal val="#ppt_x"/>
                                          </p:val>
                                        </p:tav>
                                      </p:tavLst>
                                    </p:anim>
                                    <p:anim calcmode="lin" valueType="num">
                                      <p:cBhvr additive="base">
                                        <p:cTn id="31" dur="500" fill="hold"/>
                                        <p:tgtEl>
                                          <p:spTgt spid="18432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84332"/>
                                        </p:tgtEl>
                                        <p:attrNameLst>
                                          <p:attrName>style.visibility</p:attrName>
                                        </p:attrNameLst>
                                      </p:cBhvr>
                                      <p:to>
                                        <p:strVal val="visible"/>
                                      </p:to>
                                    </p:set>
                                    <p:animEffect transition="in" filter="checkerboard(across)">
                                      <p:cBhvr>
                                        <p:cTn id="36" dur="500"/>
                                        <p:tgtEl>
                                          <p:spTgt spid="18433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4334"/>
                                        </p:tgtEl>
                                        <p:attrNameLst>
                                          <p:attrName>style.visibility</p:attrName>
                                        </p:attrNameLst>
                                      </p:cBhvr>
                                      <p:to>
                                        <p:strVal val="visible"/>
                                      </p:to>
                                    </p:set>
                                    <p:anim calcmode="lin" valueType="num">
                                      <p:cBhvr additive="base">
                                        <p:cTn id="41" dur="500" fill="hold"/>
                                        <p:tgtEl>
                                          <p:spTgt spid="184334"/>
                                        </p:tgtEl>
                                        <p:attrNameLst>
                                          <p:attrName>ppt_x</p:attrName>
                                        </p:attrNameLst>
                                      </p:cBhvr>
                                      <p:tavLst>
                                        <p:tav tm="0">
                                          <p:val>
                                            <p:strVal val="#ppt_x"/>
                                          </p:val>
                                        </p:tav>
                                        <p:tav tm="100000">
                                          <p:val>
                                            <p:strVal val="#ppt_x"/>
                                          </p:val>
                                        </p:tav>
                                      </p:tavLst>
                                    </p:anim>
                                    <p:anim calcmode="lin" valueType="num">
                                      <p:cBhvr additive="base">
                                        <p:cTn id="42" dur="500" fill="hold"/>
                                        <p:tgtEl>
                                          <p:spTgt spid="18433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84335"/>
                                        </p:tgtEl>
                                        <p:attrNameLst>
                                          <p:attrName>style.visibility</p:attrName>
                                        </p:attrNameLst>
                                      </p:cBhvr>
                                      <p:to>
                                        <p:strVal val="visible"/>
                                      </p:to>
                                    </p:set>
                                    <p:animEffect transition="in" filter="checkerboard(across)">
                                      <p:cBhvr>
                                        <p:cTn id="47" dur="500"/>
                                        <p:tgtEl>
                                          <p:spTgt spid="184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utoUpdateAnimBg="0"/>
      <p:bldP spid="184325" grpId="0" autoUpdateAnimBg="0"/>
      <p:bldP spid="184326" grpId="0" autoUpdateAnimBg="0"/>
      <p:bldP spid="184327" grpId="0" autoUpdateAnimBg="0"/>
      <p:bldP spid="18433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形式文法(</a:t>
            </a:r>
            <a:r>
              <a:rPr lang="en-US" altLang="ja-JP">
                <a:effectLst/>
              </a:rPr>
              <a:t>formal grammer)</a:t>
            </a:r>
          </a:p>
        </p:txBody>
      </p:sp>
      <p:sp>
        <p:nvSpPr>
          <p:cNvPr id="27651" name="Rectangle 3"/>
          <p:cNvSpPr>
            <a:spLocks noGrp="1" noChangeArrowheads="1"/>
          </p:cNvSpPr>
          <p:nvPr>
            <p:ph type="body" idx="1"/>
          </p:nvPr>
        </p:nvSpPr>
        <p:spPr>
          <a:xfrm>
            <a:off x="1066800" y="1981200"/>
            <a:ext cx="7696200" cy="46482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形式文法 </a:t>
            </a:r>
            <a:r>
              <a:rPr lang="en-US" altLang="ja-JP">
                <a:effectLst/>
              </a:rPr>
              <a:t>G = (</a:t>
            </a:r>
            <a:r>
              <a:rPr lang="en-US" altLang="ja-JP" b="1">
                <a:effectLst/>
              </a:rPr>
              <a:t>N</a:t>
            </a:r>
            <a:r>
              <a:rPr lang="en-US" altLang="ja-JP">
                <a:effectLst/>
              </a:rPr>
              <a:t>, </a:t>
            </a:r>
            <a:r>
              <a:rPr lang="en-US" altLang="ja-JP" b="1">
                <a:effectLst/>
              </a:rPr>
              <a:t>T</a:t>
            </a:r>
            <a:r>
              <a:rPr lang="en-US" altLang="ja-JP">
                <a:effectLst/>
              </a:rPr>
              <a:t>, S, </a:t>
            </a:r>
            <a:r>
              <a:rPr lang="en-US" altLang="ja-JP" b="1">
                <a:effectLst/>
              </a:rPr>
              <a:t>P</a:t>
            </a:r>
            <a:r>
              <a:rPr lang="en-US" altLang="ja-JP">
                <a:effectLst/>
              </a:rPr>
              <a:t>)</a:t>
            </a:r>
          </a:p>
          <a:p>
            <a:pPr lvl="1"/>
            <a:r>
              <a:rPr lang="en-US" altLang="ja-JP" b="1">
                <a:effectLst/>
              </a:rPr>
              <a:t>N</a:t>
            </a:r>
            <a:r>
              <a:rPr lang="en-US" altLang="ja-JP">
                <a:effectLst/>
              </a:rPr>
              <a:t> : </a:t>
            </a:r>
            <a:r>
              <a:rPr lang="ja-JP" altLang="en-US">
                <a:effectLst/>
              </a:rPr>
              <a:t>非終端記号の有限集合</a:t>
            </a:r>
          </a:p>
          <a:p>
            <a:pPr lvl="1"/>
            <a:r>
              <a:rPr lang="en-US" altLang="ja-JP" b="1">
                <a:effectLst/>
              </a:rPr>
              <a:t>T</a:t>
            </a:r>
            <a:r>
              <a:rPr lang="en-US" altLang="ja-JP">
                <a:effectLst/>
              </a:rPr>
              <a:t>: </a:t>
            </a:r>
            <a:r>
              <a:rPr lang="ja-JP" altLang="en-US">
                <a:effectLst/>
              </a:rPr>
              <a:t>終端記号の有限集合 </a:t>
            </a:r>
            <a:r>
              <a:rPr lang="ja-JP" altLang="en-US" sz="2400">
                <a:effectLst/>
              </a:rPr>
              <a:t>(</a:t>
            </a:r>
            <a:r>
              <a:rPr lang="en-US" altLang="ja-JP" sz="2400" b="1">
                <a:effectLst/>
              </a:rPr>
              <a:t>N</a:t>
            </a:r>
            <a:r>
              <a:rPr lang="en-US" altLang="ja-JP" sz="2400">
                <a:effectLst/>
              </a:rPr>
              <a:t>∩</a:t>
            </a:r>
            <a:r>
              <a:rPr lang="en-US" altLang="ja-JP" sz="2400" b="1">
                <a:effectLst/>
              </a:rPr>
              <a:t>T</a:t>
            </a:r>
            <a:r>
              <a:rPr lang="en-US" altLang="ja-JP" sz="2400">
                <a:effectLst/>
              </a:rPr>
              <a:t>=φ)</a:t>
            </a:r>
          </a:p>
          <a:p>
            <a:pPr lvl="1"/>
            <a:r>
              <a:rPr lang="en-US" altLang="ja-JP">
                <a:effectLst/>
              </a:rPr>
              <a:t>S : </a:t>
            </a:r>
            <a:r>
              <a:rPr lang="ja-JP" altLang="en-US">
                <a:effectLst/>
              </a:rPr>
              <a:t>開始記号 </a:t>
            </a:r>
            <a:r>
              <a:rPr lang="ja-JP" altLang="en-US" sz="2400">
                <a:effectLst/>
              </a:rPr>
              <a:t>(</a:t>
            </a:r>
            <a:r>
              <a:rPr lang="en-US" altLang="ja-JP" sz="2400">
                <a:effectLst/>
              </a:rPr>
              <a:t>S</a:t>
            </a:r>
            <a:r>
              <a:rPr lang="ja-JP" altLang="en-US" sz="2400">
                <a:effectLst/>
              </a:rPr>
              <a:t>∈</a:t>
            </a:r>
            <a:r>
              <a:rPr lang="en-US" altLang="ja-JP" sz="2400" b="1">
                <a:effectLst/>
              </a:rPr>
              <a:t>N</a:t>
            </a:r>
            <a:r>
              <a:rPr lang="en-US" altLang="ja-JP" sz="2400">
                <a:effectLst/>
              </a:rPr>
              <a:t>)</a:t>
            </a:r>
            <a:endParaRPr lang="en-US" altLang="ja-JP">
              <a:effectLst/>
            </a:endParaRPr>
          </a:p>
          <a:p>
            <a:pPr lvl="1"/>
            <a:r>
              <a:rPr lang="en-US" altLang="ja-JP" b="1">
                <a:effectLst/>
              </a:rPr>
              <a:t>P</a:t>
            </a:r>
            <a:r>
              <a:rPr lang="en-US" altLang="ja-JP">
                <a:effectLst/>
              </a:rPr>
              <a:t> : </a:t>
            </a:r>
            <a:r>
              <a:rPr lang="ja-JP" altLang="en-US">
                <a:effectLst/>
              </a:rPr>
              <a:t>生成規則の有限集合</a:t>
            </a:r>
          </a:p>
          <a:p>
            <a:pPr lvl="2"/>
            <a:r>
              <a:rPr lang="en-US" altLang="ja-JP">
                <a:effectLst/>
              </a:rPr>
              <a:t>α</a:t>
            </a:r>
            <a:r>
              <a:rPr lang="ja-JP" altLang="en-US">
                <a:effectLst/>
              </a:rPr>
              <a:t>→</a:t>
            </a:r>
            <a:r>
              <a:rPr lang="en-US" altLang="ja-JP">
                <a:effectLst/>
              </a:rPr>
              <a:t>β  (α,β</a:t>
            </a:r>
            <a:r>
              <a:rPr lang="ja-JP" altLang="en-US">
                <a:effectLst/>
              </a:rPr>
              <a:t>∈(</a:t>
            </a:r>
            <a:r>
              <a:rPr lang="en-US" altLang="ja-JP" b="1">
                <a:effectLst/>
              </a:rPr>
              <a:t>N</a:t>
            </a:r>
            <a:r>
              <a:rPr lang="ja-JP" altLang="en-US">
                <a:effectLst/>
              </a:rPr>
              <a:t>∪</a:t>
            </a:r>
            <a:r>
              <a:rPr lang="en-US" altLang="ja-JP" b="1">
                <a:effectLst/>
              </a:rPr>
              <a:t>T</a:t>
            </a:r>
            <a:r>
              <a:rPr lang="en-US" altLang="ja-JP">
                <a:effectLst/>
              </a:rPr>
              <a:t>)</a:t>
            </a:r>
            <a:r>
              <a:rPr lang="en-US" altLang="ja-JP" baseline="30000">
                <a:effectLst/>
              </a:rPr>
              <a:t>*</a:t>
            </a:r>
            <a:r>
              <a:rPr lang="en-US" altLang="ja-JP">
                <a:effectLst/>
              </a:rPr>
              <a:t>)</a:t>
            </a:r>
          </a:p>
          <a:p>
            <a:pPr lvl="4">
              <a:buFont typeface="Wingdings" panose="05000000000000000000" pitchFamily="2" charset="2"/>
              <a:buNone/>
            </a:pPr>
            <a:r>
              <a:rPr lang="ja-JP" altLang="en-US">
                <a:effectLst/>
              </a:rPr>
              <a:t>(非終端記号と終端記号とから成る文字列)</a:t>
            </a:r>
          </a:p>
          <a:p>
            <a:pPr lvl="1"/>
            <a:endParaRPr lang="en-US" altLang="ja-JP" sz="2400">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形式文法の例</a:t>
            </a:r>
          </a:p>
        </p:txBody>
      </p:sp>
      <p:sp>
        <p:nvSpPr>
          <p:cNvPr id="28675" name="Rectangle 3"/>
          <p:cNvSpPr>
            <a:spLocks noGrp="1" noChangeArrowheads="1"/>
          </p:cNvSpPr>
          <p:nvPr>
            <p:ph type="body" idx="4294967295"/>
          </p:nvPr>
        </p:nvSpPr>
        <p:spPr>
          <a:xfrm>
            <a:off x="838200" y="1447800"/>
            <a:ext cx="7924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673100" algn="l"/>
              </a:tabLst>
            </a:pPr>
            <a:r>
              <a:rPr lang="en-US" altLang="ja-JP">
                <a:effectLst/>
              </a:rPr>
              <a:t>G = (</a:t>
            </a:r>
            <a:r>
              <a:rPr lang="en-US" altLang="ja-JP" b="1">
                <a:effectLst/>
              </a:rPr>
              <a:t>N</a:t>
            </a:r>
            <a:r>
              <a:rPr lang="en-US" altLang="ja-JP">
                <a:effectLst/>
              </a:rPr>
              <a:t>, </a:t>
            </a:r>
            <a:r>
              <a:rPr lang="en-US" altLang="ja-JP" b="1">
                <a:effectLst/>
              </a:rPr>
              <a:t>T</a:t>
            </a:r>
            <a:r>
              <a:rPr lang="en-US" altLang="ja-JP">
                <a:effectLst/>
              </a:rPr>
              <a:t>, </a:t>
            </a:r>
            <a:r>
              <a:rPr lang="ja-JP" altLang="en-US">
                <a:effectLst/>
              </a:rPr>
              <a:t>文, </a:t>
            </a:r>
            <a:r>
              <a:rPr lang="en-US" altLang="ja-JP" b="1">
                <a:effectLst/>
              </a:rPr>
              <a:t>P</a:t>
            </a:r>
            <a:r>
              <a:rPr lang="ja-JP" altLang="en-US">
                <a:effectLst/>
              </a:rPr>
              <a:t>)</a:t>
            </a:r>
          </a:p>
          <a:p>
            <a:pPr lvl="1">
              <a:tabLst>
                <a:tab pos="673100" algn="l"/>
              </a:tabLst>
            </a:pPr>
            <a:r>
              <a:rPr lang="en-US" altLang="ja-JP" b="1">
                <a:effectLst/>
              </a:rPr>
              <a:t>N</a:t>
            </a:r>
            <a:r>
              <a:rPr lang="en-US" altLang="ja-JP">
                <a:effectLst/>
              </a:rPr>
              <a:t> = {</a:t>
            </a:r>
            <a:r>
              <a:rPr lang="ja-JP" altLang="en-US">
                <a:effectLst/>
              </a:rPr>
              <a:t>文, 主語, 述語, 名詞, 助詞, 動詞</a:t>
            </a:r>
            <a:r>
              <a:rPr lang="en-US" altLang="ja-JP">
                <a:effectLst/>
              </a:rPr>
              <a:t>}</a:t>
            </a:r>
            <a:endParaRPr lang="ja-JP" altLang="en-US">
              <a:effectLst/>
            </a:endParaRPr>
          </a:p>
          <a:p>
            <a:pPr lvl="1">
              <a:tabLst>
                <a:tab pos="673100" algn="l"/>
              </a:tabLst>
            </a:pPr>
            <a:r>
              <a:rPr lang="en-US" altLang="ja-JP" b="1">
                <a:effectLst/>
              </a:rPr>
              <a:t>T</a:t>
            </a:r>
            <a:r>
              <a:rPr lang="en-US" altLang="ja-JP">
                <a:effectLst/>
              </a:rPr>
              <a:t> = {</a:t>
            </a:r>
            <a:r>
              <a:rPr lang="ja-JP" altLang="en-US">
                <a:effectLst/>
              </a:rPr>
              <a:t>私, 君, が, は, も, 笑う, 歌う}</a:t>
            </a:r>
          </a:p>
          <a:p>
            <a:pPr lvl="1">
              <a:tabLst>
                <a:tab pos="673100" algn="l"/>
              </a:tabLst>
            </a:pPr>
            <a:r>
              <a:rPr lang="en-US" altLang="ja-JP" b="1">
                <a:effectLst/>
              </a:rPr>
              <a:t>P</a:t>
            </a:r>
            <a:r>
              <a:rPr lang="en-US" altLang="ja-JP">
                <a:effectLst/>
              </a:rPr>
              <a:t> = {</a:t>
            </a:r>
            <a:r>
              <a:rPr lang="ja-JP" altLang="en-US">
                <a:effectLst/>
              </a:rPr>
              <a:t>文→主語述語</a:t>
            </a:r>
            <a:r>
              <a:rPr lang="en-US" altLang="ja-JP">
                <a:effectLst/>
              </a:rPr>
              <a:t>, </a:t>
            </a:r>
          </a:p>
          <a:p>
            <a:pPr lvl="1">
              <a:buFontTx/>
              <a:buNone/>
              <a:tabLst>
                <a:tab pos="673100" algn="l"/>
              </a:tabLst>
            </a:pPr>
            <a:r>
              <a:rPr lang="ja-JP" altLang="en-US">
                <a:effectLst/>
              </a:rPr>
              <a:t>　　　 　主語→名詞助詞</a:t>
            </a:r>
          </a:p>
          <a:p>
            <a:pPr lvl="1">
              <a:buFontTx/>
              <a:buNone/>
              <a:tabLst>
                <a:tab pos="673100" algn="l"/>
              </a:tabLst>
            </a:pPr>
            <a:r>
              <a:rPr lang="ja-JP" altLang="en-US">
                <a:effectLst/>
              </a:rPr>
              <a:t>　　　 　述語→動詞</a:t>
            </a:r>
            <a:r>
              <a:rPr lang="en-US" altLang="ja-JP">
                <a:effectLst/>
              </a:rPr>
              <a:t>,</a:t>
            </a:r>
          </a:p>
          <a:p>
            <a:pPr lvl="1">
              <a:buFontTx/>
              <a:buNone/>
              <a:tabLst>
                <a:tab pos="673100" algn="l"/>
              </a:tabLst>
            </a:pPr>
            <a:r>
              <a:rPr lang="ja-JP" altLang="en-US">
                <a:effectLst/>
              </a:rPr>
              <a:t>　　　 　名詞 →私</a:t>
            </a:r>
            <a:r>
              <a:rPr lang="en-US" altLang="ja-JP">
                <a:effectLst/>
              </a:rPr>
              <a:t>, </a:t>
            </a:r>
            <a:r>
              <a:rPr lang="ja-JP" altLang="en-US">
                <a:effectLst/>
              </a:rPr>
              <a:t>名詞→君,</a:t>
            </a:r>
          </a:p>
          <a:p>
            <a:pPr lvl="1">
              <a:buFontTx/>
              <a:buNone/>
              <a:tabLst>
                <a:tab pos="673100" algn="l"/>
              </a:tabLst>
            </a:pPr>
            <a:r>
              <a:rPr lang="ja-JP" altLang="en-US">
                <a:effectLst/>
              </a:rPr>
              <a:t>　　　 　助詞→が, 助詞→は, 助詞→も</a:t>
            </a:r>
          </a:p>
          <a:p>
            <a:pPr lvl="1">
              <a:buFontTx/>
              <a:buNone/>
              <a:tabLst>
                <a:tab pos="673100" algn="l"/>
              </a:tabLst>
            </a:pPr>
            <a:r>
              <a:rPr lang="ja-JP" altLang="en-US">
                <a:effectLst/>
              </a:rPr>
              <a:t>　　　 　動詞→笑う, 動詞→歌う}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C0517CD5-B1A5-EC91-9B0D-3DA1D6C75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Tree>
    <p:custDataLst>
      <p:tags r:id="rId1"/>
    </p:custDataLst>
    <p:extLst>
      <p:ext uri="{BB962C8B-B14F-4D97-AF65-F5344CB8AC3E}">
        <p14:creationId xmlns:p14="http://schemas.microsoft.com/office/powerpoint/2010/main" val="1810949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形式文法の例</a:t>
            </a:r>
          </a:p>
        </p:txBody>
      </p:sp>
      <p:sp>
        <p:nvSpPr>
          <p:cNvPr id="29699" name="Rectangle 3"/>
          <p:cNvSpPr>
            <a:spLocks noGrp="1" noChangeArrowheads="1"/>
          </p:cNvSpPr>
          <p:nvPr>
            <p:ph type="body" idx="4294967295"/>
          </p:nvPr>
        </p:nvSpPr>
        <p:spPr>
          <a:xfrm>
            <a:off x="838200" y="1447800"/>
            <a:ext cx="82296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G = (</a:t>
            </a:r>
            <a:r>
              <a:rPr lang="en-US" altLang="ja-JP" b="1" dirty="0">
                <a:effectLst/>
              </a:rPr>
              <a:t>N</a:t>
            </a:r>
            <a:r>
              <a:rPr lang="en-US" altLang="ja-JP" dirty="0">
                <a:effectLst/>
              </a:rPr>
              <a:t>, </a:t>
            </a:r>
            <a:r>
              <a:rPr lang="en-US" altLang="ja-JP" b="1" dirty="0">
                <a:effectLst/>
              </a:rPr>
              <a:t>T</a:t>
            </a:r>
            <a:r>
              <a:rPr lang="en-US" altLang="ja-JP" dirty="0">
                <a:effectLst/>
              </a:rPr>
              <a:t>, S, </a:t>
            </a:r>
            <a:r>
              <a:rPr lang="en-US" altLang="ja-JP" b="1" dirty="0">
                <a:effectLst/>
              </a:rPr>
              <a:t>P</a:t>
            </a:r>
            <a:r>
              <a:rPr lang="en-US" altLang="ja-JP" dirty="0">
                <a:effectLst/>
              </a:rPr>
              <a:t>)</a:t>
            </a:r>
          </a:p>
          <a:p>
            <a:pPr lvl="1"/>
            <a:r>
              <a:rPr lang="en-US" altLang="ja-JP" b="1" dirty="0">
                <a:effectLst/>
              </a:rPr>
              <a:t>N</a:t>
            </a:r>
            <a:r>
              <a:rPr lang="en-US" altLang="ja-JP" dirty="0">
                <a:effectLst/>
              </a:rPr>
              <a:t> = {S, B}</a:t>
            </a:r>
            <a:endParaRPr lang="ja-JP" altLang="en-US" dirty="0">
              <a:effectLst/>
            </a:endParaRPr>
          </a:p>
          <a:p>
            <a:pPr lvl="1"/>
            <a:r>
              <a:rPr lang="en-US" altLang="ja-JP" b="1" dirty="0">
                <a:effectLst/>
              </a:rPr>
              <a:t>T</a:t>
            </a:r>
            <a:r>
              <a:rPr lang="en-US" altLang="ja-JP" dirty="0">
                <a:effectLst/>
              </a:rPr>
              <a:t> = {</a:t>
            </a:r>
            <a:r>
              <a:rPr lang="en-US" altLang="ja-JP" dirty="0" err="1">
                <a:effectLst/>
              </a:rPr>
              <a:t>a,b,c</a:t>
            </a:r>
            <a:r>
              <a:rPr lang="en-US" altLang="ja-JP" dirty="0">
                <a:effectLst/>
              </a:rPr>
              <a:t>}</a:t>
            </a:r>
            <a:endParaRPr lang="ja-JP" altLang="en-US" dirty="0">
              <a:effectLst/>
            </a:endParaRPr>
          </a:p>
          <a:p>
            <a:pPr lvl="1"/>
            <a:r>
              <a:rPr lang="en-US" altLang="ja-JP" b="1" dirty="0">
                <a:effectLst/>
              </a:rPr>
              <a:t>P</a:t>
            </a:r>
            <a:r>
              <a:rPr lang="en-US" altLang="ja-JP" dirty="0">
                <a:effectLst/>
              </a:rPr>
              <a:t> = {S</a:t>
            </a:r>
            <a:r>
              <a:rPr lang="ja-JP" altLang="en-US" dirty="0">
                <a:effectLst/>
              </a:rPr>
              <a:t>→</a:t>
            </a:r>
            <a:r>
              <a:rPr lang="en-US" altLang="ja-JP" dirty="0" err="1">
                <a:effectLst/>
              </a:rPr>
              <a:t>abc</a:t>
            </a:r>
            <a:r>
              <a:rPr lang="en-US" altLang="ja-JP" dirty="0">
                <a:effectLst/>
              </a:rPr>
              <a:t>, S</a:t>
            </a:r>
            <a:r>
              <a:rPr lang="ja-JP" altLang="en-US" dirty="0">
                <a:effectLst/>
              </a:rPr>
              <a:t>→</a:t>
            </a:r>
            <a:r>
              <a:rPr lang="en-US" altLang="ja-JP" dirty="0" err="1">
                <a:effectLst/>
              </a:rPr>
              <a:t>aBSc</a:t>
            </a:r>
            <a:r>
              <a:rPr lang="en-US" altLang="ja-JP" dirty="0">
                <a:effectLst/>
              </a:rPr>
              <a:t>, Ba</a:t>
            </a:r>
            <a:r>
              <a:rPr lang="ja-JP" altLang="en-US" dirty="0">
                <a:effectLst/>
              </a:rPr>
              <a:t>→</a:t>
            </a:r>
            <a:r>
              <a:rPr lang="en-US" altLang="ja-JP" dirty="0" err="1">
                <a:effectLst/>
              </a:rPr>
              <a:t>aB</a:t>
            </a:r>
            <a:r>
              <a:rPr lang="en-US" altLang="ja-JP" dirty="0">
                <a:effectLst/>
              </a:rPr>
              <a:t>, Bb</a:t>
            </a:r>
            <a:r>
              <a:rPr lang="ja-JP" altLang="en-US" dirty="0">
                <a:effectLst/>
              </a:rPr>
              <a:t>→</a:t>
            </a:r>
            <a:r>
              <a:rPr lang="en-US" altLang="ja-JP" dirty="0">
                <a:effectLst/>
              </a:rPr>
              <a:t>bb, S</a:t>
            </a:r>
            <a:r>
              <a:rPr lang="ja-JP" altLang="en-US" dirty="0">
                <a:effectLst/>
              </a:rPr>
              <a:t>→</a:t>
            </a:r>
            <a:r>
              <a:rPr lang="en-US" altLang="ja-JP" dirty="0">
                <a:effectLst/>
              </a:rPr>
              <a:t>ε}</a:t>
            </a:r>
          </a:p>
        </p:txBody>
      </p:sp>
      <p:sp>
        <p:nvSpPr>
          <p:cNvPr id="87051" name="Text Box 11"/>
          <p:cNvSpPr txBox="1">
            <a:spLocks noChangeArrowheads="1"/>
          </p:cNvSpPr>
          <p:nvPr/>
        </p:nvSpPr>
        <p:spPr bwMode="auto">
          <a:xfrm>
            <a:off x="1676400" y="3733800"/>
            <a:ext cx="678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生成規則</a:t>
            </a:r>
            <a:r>
              <a:rPr lang="en-US" altLang="ja-JP" sz="2400"/>
              <a:t>α</a:t>
            </a:r>
            <a:r>
              <a:rPr lang="ja-JP" altLang="en-US" sz="2400"/>
              <a:t>→</a:t>
            </a:r>
            <a:r>
              <a:rPr lang="en-US" altLang="ja-JP" sz="2400"/>
              <a:t>β:</a:t>
            </a:r>
            <a:r>
              <a:rPr lang="ja-JP" altLang="en-US" sz="2400"/>
              <a:t>文字列</a:t>
            </a:r>
            <a:r>
              <a:rPr lang="en-US" altLang="ja-JP" sz="2400"/>
              <a:t>α</a:t>
            </a:r>
            <a:r>
              <a:rPr lang="ja-JP" altLang="en-US" sz="2400"/>
              <a:t>を文字列</a:t>
            </a:r>
            <a:r>
              <a:rPr lang="en-US" altLang="ja-JP" sz="2400"/>
              <a:t>β</a:t>
            </a:r>
            <a:r>
              <a:rPr lang="ja-JP" altLang="en-US" sz="2400"/>
              <a:t>に置き換える</a:t>
            </a:r>
          </a:p>
        </p:txBody>
      </p:sp>
      <p:sp>
        <p:nvSpPr>
          <p:cNvPr id="87052" name="Text Box 12"/>
          <p:cNvSpPr txBox="1">
            <a:spLocks noChangeArrowheads="1"/>
          </p:cNvSpPr>
          <p:nvPr/>
        </p:nvSpPr>
        <p:spPr bwMode="auto">
          <a:xfrm>
            <a:off x="1259047" y="4600575"/>
            <a:ext cx="170942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b="1" dirty="0">
                <a:solidFill>
                  <a:srgbClr val="00FF00"/>
                </a:solidFill>
              </a:rPr>
              <a:t>S</a:t>
            </a:r>
            <a:r>
              <a:rPr lang="ja-JP" altLang="en-US" dirty="0"/>
              <a:t>→</a:t>
            </a:r>
            <a:r>
              <a:rPr lang="en-US" altLang="ja-JP" b="1" dirty="0" err="1">
                <a:solidFill>
                  <a:srgbClr val="00FF00"/>
                </a:solidFill>
              </a:rPr>
              <a:t>aBSc</a:t>
            </a:r>
            <a:endParaRPr lang="en-US" altLang="ja-JP" b="1" dirty="0">
              <a:solidFill>
                <a:srgbClr val="00FF00"/>
              </a:solidFill>
            </a:endParaRPr>
          </a:p>
        </p:txBody>
      </p:sp>
      <p:sp>
        <p:nvSpPr>
          <p:cNvPr id="87053" name="Text Box 13"/>
          <p:cNvSpPr txBox="1">
            <a:spLocks noChangeArrowheads="1"/>
          </p:cNvSpPr>
          <p:nvPr/>
        </p:nvSpPr>
        <p:spPr bwMode="auto">
          <a:xfrm>
            <a:off x="1905000" y="5029200"/>
            <a:ext cx="2714502"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err="1"/>
              <a:t>aB</a:t>
            </a:r>
            <a:r>
              <a:rPr lang="en-US" altLang="ja-JP" b="1" dirty="0" err="1">
                <a:solidFill>
                  <a:srgbClr val="00FF00"/>
                </a:solidFill>
              </a:rPr>
              <a:t>S</a:t>
            </a:r>
            <a:r>
              <a:rPr lang="en-US" altLang="ja-JP" dirty="0" err="1"/>
              <a:t>c→aB</a:t>
            </a:r>
            <a:r>
              <a:rPr lang="en-US" altLang="ja-JP" b="1" dirty="0" err="1">
                <a:solidFill>
                  <a:srgbClr val="00FF00"/>
                </a:solidFill>
              </a:rPr>
              <a:t>abc</a:t>
            </a:r>
            <a:r>
              <a:rPr lang="en-US" altLang="ja-JP" dirty="0" err="1"/>
              <a:t>c</a:t>
            </a:r>
            <a:endParaRPr lang="en-US" altLang="ja-JP" dirty="0"/>
          </a:p>
        </p:txBody>
      </p:sp>
      <p:sp>
        <p:nvSpPr>
          <p:cNvPr id="87055" name="Text Box 15"/>
          <p:cNvSpPr txBox="1">
            <a:spLocks noChangeArrowheads="1"/>
          </p:cNvSpPr>
          <p:nvPr/>
        </p:nvSpPr>
        <p:spPr bwMode="auto">
          <a:xfrm>
            <a:off x="1295400" y="4191000"/>
            <a:ext cx="40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S</a:t>
            </a:r>
          </a:p>
        </p:txBody>
      </p:sp>
      <p:sp>
        <p:nvSpPr>
          <p:cNvPr id="87056" name="Text Box 16"/>
          <p:cNvSpPr txBox="1">
            <a:spLocks noChangeArrowheads="1"/>
          </p:cNvSpPr>
          <p:nvPr/>
        </p:nvSpPr>
        <p:spPr bwMode="auto">
          <a:xfrm>
            <a:off x="3200400" y="5410200"/>
            <a:ext cx="3057545"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err="1"/>
              <a:t>a</a:t>
            </a:r>
            <a:r>
              <a:rPr lang="en-US" altLang="ja-JP" b="1" dirty="0" err="1">
                <a:solidFill>
                  <a:srgbClr val="00FF00"/>
                </a:solidFill>
              </a:rPr>
              <a:t>Ba</a:t>
            </a:r>
            <a:r>
              <a:rPr lang="en-US" altLang="ja-JP" dirty="0" err="1"/>
              <a:t>bcc</a:t>
            </a:r>
            <a:r>
              <a:rPr lang="ja-JP" altLang="en-US" dirty="0"/>
              <a:t>→</a:t>
            </a:r>
            <a:r>
              <a:rPr lang="en-US" altLang="ja-JP" dirty="0" err="1"/>
              <a:t>a</a:t>
            </a:r>
            <a:r>
              <a:rPr lang="en-US" altLang="ja-JP" b="1" dirty="0" err="1">
                <a:solidFill>
                  <a:srgbClr val="00FF00"/>
                </a:solidFill>
              </a:rPr>
              <a:t>aB</a:t>
            </a:r>
            <a:r>
              <a:rPr lang="en-US" altLang="ja-JP" dirty="0" err="1"/>
              <a:t>bcc</a:t>
            </a:r>
            <a:endParaRPr lang="en-US" altLang="ja-JP" dirty="0"/>
          </a:p>
        </p:txBody>
      </p:sp>
      <p:sp>
        <p:nvSpPr>
          <p:cNvPr id="87057" name="Text Box 17"/>
          <p:cNvSpPr txBox="1">
            <a:spLocks noChangeArrowheads="1"/>
          </p:cNvSpPr>
          <p:nvPr/>
        </p:nvSpPr>
        <p:spPr bwMode="auto">
          <a:xfrm>
            <a:off x="4800600" y="5867400"/>
            <a:ext cx="3011058"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err="1"/>
              <a:t>aa</a:t>
            </a:r>
            <a:r>
              <a:rPr lang="en-US" altLang="ja-JP" b="1" dirty="0" err="1">
                <a:solidFill>
                  <a:srgbClr val="00FF00"/>
                </a:solidFill>
              </a:rPr>
              <a:t>Bb</a:t>
            </a:r>
            <a:r>
              <a:rPr lang="en-US" altLang="ja-JP" dirty="0" err="1"/>
              <a:t>cc</a:t>
            </a:r>
            <a:r>
              <a:rPr lang="ja-JP" altLang="en-US" dirty="0"/>
              <a:t>→</a:t>
            </a:r>
            <a:r>
              <a:rPr lang="en-US" altLang="ja-JP" dirty="0" err="1"/>
              <a:t>aa</a:t>
            </a:r>
            <a:r>
              <a:rPr lang="en-US" altLang="ja-JP" b="1" dirty="0" err="1">
                <a:solidFill>
                  <a:srgbClr val="00FF00"/>
                </a:solidFill>
              </a:rPr>
              <a:t>bb</a:t>
            </a:r>
            <a:r>
              <a:rPr lang="en-US" altLang="ja-JP" dirty="0" err="1"/>
              <a:t>cc</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7051"/>
                                        </p:tgtEl>
                                        <p:attrNameLst>
                                          <p:attrName>style.visibility</p:attrName>
                                        </p:attrNameLst>
                                      </p:cBhvr>
                                      <p:to>
                                        <p:strVal val="visible"/>
                                      </p:to>
                                    </p:set>
                                    <p:animEffect transition="in" filter="checkerboard(across)">
                                      <p:cBhvr>
                                        <p:cTn id="7" dur="500"/>
                                        <p:tgtEl>
                                          <p:spTgt spid="87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7055"/>
                                        </p:tgtEl>
                                        <p:attrNameLst>
                                          <p:attrName>style.visibility</p:attrName>
                                        </p:attrNameLst>
                                      </p:cBhvr>
                                      <p:to>
                                        <p:strVal val="visible"/>
                                      </p:to>
                                    </p:set>
                                    <p:anim calcmode="lin" valueType="num">
                                      <p:cBhvr additive="base">
                                        <p:cTn id="12" dur="500" fill="hold"/>
                                        <p:tgtEl>
                                          <p:spTgt spid="87055"/>
                                        </p:tgtEl>
                                        <p:attrNameLst>
                                          <p:attrName>ppt_x</p:attrName>
                                        </p:attrNameLst>
                                      </p:cBhvr>
                                      <p:tavLst>
                                        <p:tav tm="0">
                                          <p:val>
                                            <p:strVal val="#ppt_x"/>
                                          </p:val>
                                        </p:tav>
                                        <p:tav tm="100000">
                                          <p:val>
                                            <p:strVal val="#ppt_x"/>
                                          </p:val>
                                        </p:tav>
                                      </p:tavLst>
                                    </p:anim>
                                    <p:anim calcmode="lin" valueType="num">
                                      <p:cBhvr additive="base">
                                        <p:cTn id="13" dur="500" fill="hold"/>
                                        <p:tgtEl>
                                          <p:spTgt spid="8705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7052"/>
                                        </p:tgtEl>
                                        <p:attrNameLst>
                                          <p:attrName>style.visibility</p:attrName>
                                        </p:attrNameLst>
                                      </p:cBhvr>
                                      <p:to>
                                        <p:strVal val="visible"/>
                                      </p:to>
                                    </p:set>
                                    <p:anim calcmode="lin" valueType="num">
                                      <p:cBhvr additive="base">
                                        <p:cTn id="18" dur="500" fill="hold"/>
                                        <p:tgtEl>
                                          <p:spTgt spid="87052"/>
                                        </p:tgtEl>
                                        <p:attrNameLst>
                                          <p:attrName>ppt_x</p:attrName>
                                        </p:attrNameLst>
                                      </p:cBhvr>
                                      <p:tavLst>
                                        <p:tav tm="0">
                                          <p:val>
                                            <p:strVal val="#ppt_x"/>
                                          </p:val>
                                        </p:tav>
                                        <p:tav tm="100000">
                                          <p:val>
                                            <p:strVal val="#ppt_x"/>
                                          </p:val>
                                        </p:tav>
                                      </p:tavLst>
                                    </p:anim>
                                    <p:anim calcmode="lin" valueType="num">
                                      <p:cBhvr additive="base">
                                        <p:cTn id="19" dur="500" fill="hold"/>
                                        <p:tgtEl>
                                          <p:spTgt spid="8705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7053"/>
                                        </p:tgtEl>
                                        <p:attrNameLst>
                                          <p:attrName>style.visibility</p:attrName>
                                        </p:attrNameLst>
                                      </p:cBhvr>
                                      <p:to>
                                        <p:strVal val="visible"/>
                                      </p:to>
                                    </p:set>
                                    <p:anim calcmode="lin" valueType="num">
                                      <p:cBhvr additive="base">
                                        <p:cTn id="24" dur="500" fill="hold"/>
                                        <p:tgtEl>
                                          <p:spTgt spid="87053"/>
                                        </p:tgtEl>
                                        <p:attrNameLst>
                                          <p:attrName>ppt_x</p:attrName>
                                        </p:attrNameLst>
                                      </p:cBhvr>
                                      <p:tavLst>
                                        <p:tav tm="0">
                                          <p:val>
                                            <p:strVal val="#ppt_x"/>
                                          </p:val>
                                        </p:tav>
                                        <p:tav tm="100000">
                                          <p:val>
                                            <p:strVal val="#ppt_x"/>
                                          </p:val>
                                        </p:tav>
                                      </p:tavLst>
                                    </p:anim>
                                    <p:anim calcmode="lin" valueType="num">
                                      <p:cBhvr additive="base">
                                        <p:cTn id="25" dur="500" fill="hold"/>
                                        <p:tgtEl>
                                          <p:spTgt spid="8705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7056"/>
                                        </p:tgtEl>
                                        <p:attrNameLst>
                                          <p:attrName>style.visibility</p:attrName>
                                        </p:attrNameLst>
                                      </p:cBhvr>
                                      <p:to>
                                        <p:strVal val="visible"/>
                                      </p:to>
                                    </p:set>
                                    <p:anim calcmode="lin" valueType="num">
                                      <p:cBhvr additive="base">
                                        <p:cTn id="30" dur="500" fill="hold"/>
                                        <p:tgtEl>
                                          <p:spTgt spid="87056"/>
                                        </p:tgtEl>
                                        <p:attrNameLst>
                                          <p:attrName>ppt_x</p:attrName>
                                        </p:attrNameLst>
                                      </p:cBhvr>
                                      <p:tavLst>
                                        <p:tav tm="0">
                                          <p:val>
                                            <p:strVal val="#ppt_x"/>
                                          </p:val>
                                        </p:tav>
                                        <p:tav tm="100000">
                                          <p:val>
                                            <p:strVal val="#ppt_x"/>
                                          </p:val>
                                        </p:tav>
                                      </p:tavLst>
                                    </p:anim>
                                    <p:anim calcmode="lin" valueType="num">
                                      <p:cBhvr additive="base">
                                        <p:cTn id="31" dur="500" fill="hold"/>
                                        <p:tgtEl>
                                          <p:spTgt spid="8705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7057"/>
                                        </p:tgtEl>
                                        <p:attrNameLst>
                                          <p:attrName>style.visibility</p:attrName>
                                        </p:attrNameLst>
                                      </p:cBhvr>
                                      <p:to>
                                        <p:strVal val="visible"/>
                                      </p:to>
                                    </p:set>
                                    <p:anim calcmode="lin" valueType="num">
                                      <p:cBhvr additive="base">
                                        <p:cTn id="36" dur="500" fill="hold"/>
                                        <p:tgtEl>
                                          <p:spTgt spid="87057"/>
                                        </p:tgtEl>
                                        <p:attrNameLst>
                                          <p:attrName>ppt_x</p:attrName>
                                        </p:attrNameLst>
                                      </p:cBhvr>
                                      <p:tavLst>
                                        <p:tav tm="0">
                                          <p:val>
                                            <p:strVal val="#ppt_x"/>
                                          </p:val>
                                        </p:tav>
                                        <p:tav tm="100000">
                                          <p:val>
                                            <p:strVal val="#ppt_x"/>
                                          </p:val>
                                        </p:tav>
                                      </p:tavLst>
                                    </p:anim>
                                    <p:anim calcmode="lin" valueType="num">
                                      <p:cBhvr additive="base">
                                        <p:cTn id="37" dur="500" fill="hold"/>
                                        <p:tgtEl>
                                          <p:spTgt spid="87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1" grpId="0" autoUpdateAnimBg="0"/>
      <p:bldP spid="87052" grpId="0" autoUpdateAnimBg="0"/>
      <p:bldP spid="87053" grpId="0" autoUpdateAnimBg="0"/>
      <p:bldP spid="87055" grpId="0" autoUpdateAnimBg="0"/>
      <p:bldP spid="87056" grpId="0" autoUpdateAnimBg="0"/>
      <p:bldP spid="8705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形式文法の例</a:t>
            </a:r>
          </a:p>
        </p:txBody>
      </p:sp>
      <p:sp>
        <p:nvSpPr>
          <p:cNvPr id="30723" name="Rectangle 3"/>
          <p:cNvSpPr>
            <a:spLocks noGrp="1" noChangeArrowheads="1"/>
          </p:cNvSpPr>
          <p:nvPr>
            <p:ph type="body" idx="4294967295"/>
          </p:nvPr>
        </p:nvSpPr>
        <p:spPr>
          <a:xfrm>
            <a:off x="838200" y="1447800"/>
            <a:ext cx="79248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2800">
                <a:effectLst/>
              </a:rPr>
              <a:t>G = (</a:t>
            </a:r>
            <a:r>
              <a:rPr lang="en-US" altLang="ja-JP" sz="2800" b="1">
                <a:effectLst/>
              </a:rPr>
              <a:t>N</a:t>
            </a:r>
            <a:r>
              <a:rPr lang="en-US" altLang="ja-JP" sz="2800">
                <a:effectLst/>
              </a:rPr>
              <a:t>, </a:t>
            </a:r>
            <a:r>
              <a:rPr lang="en-US" altLang="ja-JP" sz="2800" b="1">
                <a:effectLst/>
              </a:rPr>
              <a:t>T</a:t>
            </a:r>
            <a:r>
              <a:rPr lang="en-US" altLang="ja-JP" sz="2800">
                <a:effectLst/>
              </a:rPr>
              <a:t>, </a:t>
            </a:r>
            <a:r>
              <a:rPr lang="ja-JP" altLang="en-US" sz="2800">
                <a:effectLst/>
              </a:rPr>
              <a:t>文, </a:t>
            </a:r>
            <a:r>
              <a:rPr lang="en-US" altLang="ja-JP" sz="2800" b="1">
                <a:effectLst/>
              </a:rPr>
              <a:t>P</a:t>
            </a:r>
            <a:r>
              <a:rPr lang="ja-JP" altLang="en-US" sz="2800">
                <a:effectLst/>
              </a:rPr>
              <a:t>)</a:t>
            </a:r>
          </a:p>
          <a:p>
            <a:pPr lvl="1"/>
            <a:r>
              <a:rPr lang="en-US" altLang="ja-JP" sz="2400" b="1">
                <a:effectLst/>
              </a:rPr>
              <a:t>N</a:t>
            </a:r>
            <a:r>
              <a:rPr lang="en-US" altLang="ja-JP" sz="2400">
                <a:effectLst/>
              </a:rPr>
              <a:t> = {</a:t>
            </a:r>
            <a:r>
              <a:rPr lang="ja-JP" altLang="en-US" sz="2400">
                <a:effectLst/>
              </a:rPr>
              <a:t>文, 主語, 述語, 名詞, 助詞, 動詞</a:t>
            </a:r>
            <a:r>
              <a:rPr lang="en-US" altLang="ja-JP" sz="2400">
                <a:effectLst/>
              </a:rPr>
              <a:t>}</a:t>
            </a:r>
            <a:endParaRPr lang="ja-JP" altLang="en-US" sz="2400">
              <a:effectLst/>
            </a:endParaRPr>
          </a:p>
          <a:p>
            <a:pPr lvl="1"/>
            <a:r>
              <a:rPr lang="en-US" altLang="ja-JP" sz="2400" b="1">
                <a:effectLst/>
              </a:rPr>
              <a:t>T</a:t>
            </a:r>
            <a:r>
              <a:rPr lang="en-US" altLang="ja-JP" sz="2400">
                <a:effectLst/>
              </a:rPr>
              <a:t> = {</a:t>
            </a:r>
            <a:r>
              <a:rPr lang="ja-JP" altLang="en-US" sz="2400">
                <a:effectLst/>
              </a:rPr>
              <a:t>私, 君, が, は, も, 笑う, 歌う}</a:t>
            </a:r>
          </a:p>
          <a:p>
            <a:pPr lvl="1"/>
            <a:r>
              <a:rPr lang="en-US" altLang="ja-JP" sz="2400" b="1">
                <a:effectLst/>
              </a:rPr>
              <a:t>P</a:t>
            </a:r>
            <a:r>
              <a:rPr lang="en-US" altLang="ja-JP" sz="2400">
                <a:effectLst/>
              </a:rPr>
              <a:t> = {</a:t>
            </a:r>
            <a:r>
              <a:rPr lang="ja-JP" altLang="en-US" sz="2400">
                <a:effectLst/>
              </a:rPr>
              <a:t>文→主語述語</a:t>
            </a:r>
            <a:r>
              <a:rPr lang="en-US" altLang="ja-JP" sz="2400">
                <a:effectLst/>
              </a:rPr>
              <a:t>, </a:t>
            </a:r>
            <a:r>
              <a:rPr lang="ja-JP" altLang="en-US" sz="2400">
                <a:effectLst/>
              </a:rPr>
              <a:t>主語→名詞助詞</a:t>
            </a:r>
            <a:r>
              <a:rPr lang="en-US" altLang="ja-JP" sz="2400">
                <a:effectLst/>
              </a:rPr>
              <a:t>, </a:t>
            </a:r>
            <a:r>
              <a:rPr lang="ja-JP" altLang="en-US" sz="2400">
                <a:effectLst/>
              </a:rPr>
              <a:t>述語→動詞</a:t>
            </a:r>
            <a:r>
              <a:rPr lang="en-US" altLang="ja-JP" sz="2400">
                <a:effectLst/>
              </a:rPr>
              <a:t>,</a:t>
            </a:r>
          </a:p>
          <a:p>
            <a:pPr lvl="1">
              <a:buFontTx/>
              <a:buNone/>
            </a:pPr>
            <a:r>
              <a:rPr lang="ja-JP" altLang="en-US" sz="2400">
                <a:effectLst/>
              </a:rPr>
              <a:t>　　 　　名詞 →私</a:t>
            </a:r>
            <a:r>
              <a:rPr lang="en-US" altLang="ja-JP" sz="2400">
                <a:effectLst/>
              </a:rPr>
              <a:t>, </a:t>
            </a:r>
            <a:r>
              <a:rPr lang="ja-JP" altLang="en-US" sz="2400">
                <a:effectLst/>
              </a:rPr>
              <a:t>名詞→君,</a:t>
            </a:r>
          </a:p>
          <a:p>
            <a:pPr lvl="1">
              <a:buFontTx/>
              <a:buNone/>
            </a:pPr>
            <a:r>
              <a:rPr lang="ja-JP" altLang="en-US" sz="2400">
                <a:effectLst/>
              </a:rPr>
              <a:t>　　　 　助詞→が, 助詞→は, 助詞→も</a:t>
            </a:r>
          </a:p>
          <a:p>
            <a:pPr lvl="1">
              <a:buFontTx/>
              <a:buNone/>
            </a:pPr>
            <a:r>
              <a:rPr lang="ja-JP" altLang="en-US" sz="2400">
                <a:effectLst/>
              </a:rPr>
              <a:t>　　　 　動詞→笑う, 動詞→歌う}</a:t>
            </a:r>
          </a:p>
        </p:txBody>
      </p:sp>
      <p:sp>
        <p:nvSpPr>
          <p:cNvPr id="195588" name="Text Box 4"/>
          <p:cNvSpPr txBox="1">
            <a:spLocks noChangeArrowheads="1"/>
          </p:cNvSpPr>
          <p:nvPr/>
        </p:nvSpPr>
        <p:spPr bwMode="auto">
          <a:xfrm>
            <a:off x="1219200" y="4953000"/>
            <a:ext cx="53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文</a:t>
            </a:r>
          </a:p>
        </p:txBody>
      </p:sp>
      <p:sp>
        <p:nvSpPr>
          <p:cNvPr id="195589" name="Text Box 5"/>
          <p:cNvSpPr txBox="1">
            <a:spLocks noChangeArrowheads="1"/>
          </p:cNvSpPr>
          <p:nvPr/>
        </p:nvSpPr>
        <p:spPr bwMode="auto">
          <a:xfrm>
            <a:off x="1600200" y="4953000"/>
            <a:ext cx="1958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→主語述語</a:t>
            </a:r>
          </a:p>
        </p:txBody>
      </p:sp>
      <p:sp>
        <p:nvSpPr>
          <p:cNvPr id="195590" name="Text Box 6"/>
          <p:cNvSpPr txBox="1">
            <a:spLocks noChangeArrowheads="1"/>
          </p:cNvSpPr>
          <p:nvPr/>
        </p:nvSpPr>
        <p:spPr bwMode="auto">
          <a:xfrm>
            <a:off x="3505200" y="4953000"/>
            <a:ext cx="2670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→名詞助詞動詞</a:t>
            </a:r>
          </a:p>
        </p:txBody>
      </p:sp>
      <p:sp>
        <p:nvSpPr>
          <p:cNvPr id="195591" name="Text Box 7"/>
          <p:cNvSpPr txBox="1">
            <a:spLocks noChangeArrowheads="1"/>
          </p:cNvSpPr>
          <p:nvPr/>
        </p:nvSpPr>
        <p:spPr bwMode="auto">
          <a:xfrm>
            <a:off x="6096000" y="4953000"/>
            <a:ext cx="185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→私が笑う</a:t>
            </a:r>
            <a:endParaRPr lang="en-US" altLang="ja-JP" sz="2800"/>
          </a:p>
        </p:txBody>
      </p:sp>
      <p:grpSp>
        <p:nvGrpSpPr>
          <p:cNvPr id="195592" name="Group 8"/>
          <p:cNvGrpSpPr>
            <a:grpSpLocks/>
          </p:cNvGrpSpPr>
          <p:nvPr/>
        </p:nvGrpSpPr>
        <p:grpSpPr bwMode="auto">
          <a:xfrm>
            <a:off x="1219200" y="5486400"/>
            <a:ext cx="6731000" cy="519113"/>
            <a:chOff x="768" y="3504"/>
            <a:chExt cx="4240" cy="327"/>
          </a:xfrm>
        </p:grpSpPr>
        <p:sp>
          <p:nvSpPr>
            <p:cNvPr id="30729" name="Text Box 9"/>
            <p:cNvSpPr txBox="1">
              <a:spLocks noChangeArrowheads="1"/>
            </p:cNvSpPr>
            <p:nvPr/>
          </p:nvSpPr>
          <p:spPr bwMode="auto">
            <a:xfrm>
              <a:off x="768" y="3504"/>
              <a:ext cx="33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文</a:t>
              </a:r>
            </a:p>
          </p:txBody>
        </p:sp>
        <p:sp>
          <p:nvSpPr>
            <p:cNvPr id="30730" name="Text Box 10"/>
            <p:cNvSpPr txBox="1">
              <a:spLocks noChangeArrowheads="1"/>
            </p:cNvSpPr>
            <p:nvPr/>
          </p:nvSpPr>
          <p:spPr bwMode="auto">
            <a:xfrm>
              <a:off x="1008" y="3504"/>
              <a:ext cx="123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→主語述語</a:t>
              </a:r>
            </a:p>
          </p:txBody>
        </p:sp>
        <p:sp>
          <p:nvSpPr>
            <p:cNvPr id="30731" name="Text Box 11"/>
            <p:cNvSpPr txBox="1">
              <a:spLocks noChangeArrowheads="1"/>
            </p:cNvSpPr>
            <p:nvPr/>
          </p:nvSpPr>
          <p:spPr bwMode="auto">
            <a:xfrm>
              <a:off x="2208" y="3504"/>
              <a:ext cx="16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→名詞助詞動詞</a:t>
              </a:r>
            </a:p>
          </p:txBody>
        </p:sp>
        <p:sp>
          <p:nvSpPr>
            <p:cNvPr id="30732" name="Text Box 12"/>
            <p:cNvSpPr txBox="1">
              <a:spLocks noChangeArrowheads="1"/>
            </p:cNvSpPr>
            <p:nvPr/>
          </p:nvSpPr>
          <p:spPr bwMode="auto">
            <a:xfrm>
              <a:off x="3840" y="3504"/>
              <a:ext cx="11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→君は歌う</a:t>
              </a:r>
              <a:endParaRPr lang="en-US" altLang="ja-JP" sz="2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wipe(left)">
                                      <p:cBhvr>
                                        <p:cTn id="7" dur="500"/>
                                        <p:tgtEl>
                                          <p:spTgt spid="195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5589"/>
                                        </p:tgtEl>
                                        <p:attrNameLst>
                                          <p:attrName>style.visibility</p:attrName>
                                        </p:attrNameLst>
                                      </p:cBhvr>
                                      <p:to>
                                        <p:strVal val="visible"/>
                                      </p:to>
                                    </p:set>
                                    <p:animEffect transition="in" filter="wipe(left)">
                                      <p:cBhvr>
                                        <p:cTn id="12" dur="500"/>
                                        <p:tgtEl>
                                          <p:spTgt spid="1955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5590"/>
                                        </p:tgtEl>
                                        <p:attrNameLst>
                                          <p:attrName>style.visibility</p:attrName>
                                        </p:attrNameLst>
                                      </p:cBhvr>
                                      <p:to>
                                        <p:strVal val="visible"/>
                                      </p:to>
                                    </p:set>
                                    <p:animEffect transition="in" filter="wipe(left)">
                                      <p:cBhvr>
                                        <p:cTn id="17" dur="500"/>
                                        <p:tgtEl>
                                          <p:spTgt spid="1955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5591"/>
                                        </p:tgtEl>
                                        <p:attrNameLst>
                                          <p:attrName>style.visibility</p:attrName>
                                        </p:attrNameLst>
                                      </p:cBhvr>
                                      <p:to>
                                        <p:strVal val="visible"/>
                                      </p:to>
                                    </p:set>
                                    <p:animEffect transition="in" filter="wipe(left)">
                                      <p:cBhvr>
                                        <p:cTn id="22" dur="500"/>
                                        <p:tgtEl>
                                          <p:spTgt spid="1955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95592"/>
                                        </p:tgtEl>
                                        <p:attrNameLst>
                                          <p:attrName>style.visibility</p:attrName>
                                        </p:attrNameLst>
                                      </p:cBhvr>
                                      <p:to>
                                        <p:strVal val="visible"/>
                                      </p:to>
                                    </p:set>
                                    <p:animEffect transition="in" filter="wipe(left)">
                                      <p:cBhvr>
                                        <p:cTn id="27" dur="500"/>
                                        <p:tgtEl>
                                          <p:spTgt spid="195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autoUpdateAnimBg="0"/>
      <p:bldP spid="195589" grpId="0" autoUpdateAnimBg="0"/>
      <p:bldP spid="195590" grpId="0" autoUpdateAnimBg="0"/>
      <p:bldP spid="19559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導出(</a:t>
            </a:r>
            <a:r>
              <a:rPr lang="en-US" altLang="ja-JP">
                <a:effectLst/>
              </a:rPr>
              <a:t>derivation)</a:t>
            </a:r>
          </a:p>
        </p:txBody>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導出</a:t>
            </a:r>
          </a:p>
          <a:p>
            <a:pPr lvl="1"/>
            <a:r>
              <a:rPr lang="ja-JP" altLang="en-US">
                <a:effectLst/>
              </a:rPr>
              <a:t>ある</a:t>
            </a:r>
            <a:r>
              <a:rPr lang="en-US" altLang="ja-JP">
                <a:effectLst/>
              </a:rPr>
              <a:t>α</a:t>
            </a:r>
            <a:r>
              <a:rPr lang="ja-JP" altLang="en-US" sz="2000">
                <a:effectLst/>
              </a:rPr>
              <a:t>∈(</a:t>
            </a:r>
            <a:r>
              <a:rPr lang="en-US" altLang="ja-JP" sz="2000">
                <a:effectLst/>
              </a:rPr>
              <a:t>N</a:t>
            </a:r>
            <a:r>
              <a:rPr lang="ja-JP" altLang="en-US" sz="2000">
                <a:effectLst/>
              </a:rPr>
              <a:t>∪</a:t>
            </a:r>
            <a:r>
              <a:rPr lang="en-US" altLang="ja-JP" sz="2000">
                <a:effectLst/>
              </a:rPr>
              <a:t>T)</a:t>
            </a:r>
            <a:r>
              <a:rPr lang="en-US" altLang="ja-JP" sz="2000" baseline="30000">
                <a:effectLst/>
              </a:rPr>
              <a:t>*</a:t>
            </a:r>
            <a:r>
              <a:rPr lang="ja-JP" altLang="en-US">
                <a:effectLst/>
              </a:rPr>
              <a:t>から</a:t>
            </a:r>
            <a:r>
              <a:rPr lang="en-US" altLang="ja-JP">
                <a:effectLst/>
              </a:rPr>
              <a:t>β</a:t>
            </a:r>
            <a:r>
              <a:rPr lang="ja-JP" altLang="en-US" sz="2000">
                <a:effectLst/>
              </a:rPr>
              <a:t>∈(</a:t>
            </a:r>
            <a:r>
              <a:rPr lang="en-US" altLang="ja-JP" sz="2000">
                <a:effectLst/>
              </a:rPr>
              <a:t>N</a:t>
            </a:r>
            <a:r>
              <a:rPr lang="ja-JP" altLang="en-US" sz="2000">
                <a:effectLst/>
              </a:rPr>
              <a:t>∪</a:t>
            </a:r>
            <a:r>
              <a:rPr lang="en-US" altLang="ja-JP" sz="2000">
                <a:effectLst/>
              </a:rPr>
              <a:t>T)</a:t>
            </a:r>
            <a:r>
              <a:rPr lang="en-US" altLang="ja-JP" sz="2000" baseline="30000">
                <a:effectLst/>
              </a:rPr>
              <a:t>*</a:t>
            </a:r>
            <a:r>
              <a:rPr lang="ja-JP" altLang="en-US">
                <a:effectLst/>
              </a:rPr>
              <a:t>を生成規則を 有限回用いて導き出すこと</a:t>
            </a:r>
          </a:p>
          <a:p>
            <a:pPr lvl="1"/>
            <a:r>
              <a:rPr lang="ja-JP" altLang="en-US">
                <a:effectLst/>
              </a:rPr>
              <a:t>書式 : </a:t>
            </a:r>
            <a:r>
              <a:rPr lang="en-US" altLang="ja-JP">
                <a:effectLst/>
              </a:rPr>
              <a:t>α</a:t>
            </a:r>
            <a:r>
              <a:rPr lang="ja-JP" altLang="en-US">
                <a:effectLst/>
              </a:rPr>
              <a:t>⇒</a:t>
            </a:r>
            <a:r>
              <a:rPr lang="en-US" altLang="ja-JP">
                <a:effectLst/>
              </a:rPr>
              <a:t>β</a:t>
            </a:r>
          </a:p>
          <a:p>
            <a:pPr lvl="2"/>
            <a:r>
              <a:rPr lang="en-US" altLang="ja-JP">
                <a:effectLst/>
              </a:rPr>
              <a:t>α</a:t>
            </a:r>
            <a:r>
              <a:rPr lang="en-US" altLang="ja-JP" baseline="-25000">
                <a:effectLst/>
              </a:rPr>
              <a:t>1</a:t>
            </a:r>
            <a:r>
              <a:rPr lang="ja-JP" altLang="en-US">
                <a:effectLst/>
              </a:rPr>
              <a:t>→</a:t>
            </a:r>
            <a:r>
              <a:rPr lang="en-US" altLang="ja-JP">
                <a:effectLst/>
              </a:rPr>
              <a:t>α</a:t>
            </a:r>
            <a:r>
              <a:rPr lang="en-US" altLang="ja-JP" baseline="-25000">
                <a:effectLst/>
              </a:rPr>
              <a:t>2</a:t>
            </a:r>
            <a:r>
              <a:rPr lang="ja-JP" altLang="en-US">
                <a:effectLst/>
              </a:rPr>
              <a:t>→</a:t>
            </a:r>
            <a:r>
              <a:rPr lang="en-US" altLang="ja-JP">
                <a:effectLst/>
              </a:rPr>
              <a:t>α</a:t>
            </a:r>
            <a:r>
              <a:rPr lang="en-US" altLang="ja-JP" baseline="-25000">
                <a:effectLst/>
              </a:rPr>
              <a:t>3</a:t>
            </a:r>
            <a:r>
              <a:rPr lang="ja-JP" altLang="en-US">
                <a:effectLst/>
              </a:rPr>
              <a:t>→…→</a:t>
            </a:r>
            <a:r>
              <a:rPr lang="en-US" altLang="ja-JP">
                <a:effectLst/>
              </a:rPr>
              <a:t>α</a:t>
            </a:r>
            <a:r>
              <a:rPr lang="en-US" altLang="ja-JP" i="1" baseline="-25000">
                <a:effectLst/>
              </a:rPr>
              <a:t>n</a:t>
            </a:r>
            <a:r>
              <a:rPr lang="en-US" altLang="ja-JP">
                <a:effectLst/>
              </a:rPr>
              <a:t> </a:t>
            </a:r>
            <a:r>
              <a:rPr lang="ja-JP" altLang="en-US">
                <a:effectLst/>
              </a:rPr>
              <a:t>のとき </a:t>
            </a:r>
            <a:r>
              <a:rPr lang="en-US" altLang="ja-JP">
                <a:effectLst/>
              </a:rPr>
              <a:t>α</a:t>
            </a:r>
            <a:r>
              <a:rPr lang="en-US" altLang="ja-JP" baseline="-25000">
                <a:effectLst/>
              </a:rPr>
              <a:t>1</a:t>
            </a:r>
            <a:r>
              <a:rPr lang="ja-JP" altLang="en-US">
                <a:effectLst/>
              </a:rPr>
              <a:t>⇒</a:t>
            </a:r>
            <a:r>
              <a:rPr lang="en-US" altLang="ja-JP">
                <a:effectLst/>
              </a:rPr>
              <a:t>α</a:t>
            </a:r>
            <a:r>
              <a:rPr lang="en-US" altLang="ja-JP" i="1" baseline="-25000">
                <a:effectLst/>
              </a:rPr>
              <a:t>n</a:t>
            </a:r>
            <a:endParaRPr lang="en-US" altLang="ja-JP">
              <a:effectLst/>
            </a:endParaRPr>
          </a:p>
        </p:txBody>
      </p:sp>
      <p:sp>
        <p:nvSpPr>
          <p:cNvPr id="83972" name="Text Box 4"/>
          <p:cNvSpPr txBox="1">
            <a:spLocks noChangeArrowheads="1"/>
          </p:cNvSpPr>
          <p:nvPr/>
        </p:nvSpPr>
        <p:spPr bwMode="auto">
          <a:xfrm>
            <a:off x="1371600" y="4724400"/>
            <a:ext cx="6479957"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err="1"/>
              <a:t>aB</a:t>
            </a:r>
            <a:r>
              <a:rPr lang="en-US" altLang="ja-JP" dirty="0" err="1">
                <a:solidFill>
                  <a:srgbClr val="00FF00"/>
                </a:solidFill>
              </a:rPr>
              <a:t>S</a:t>
            </a:r>
            <a:r>
              <a:rPr lang="en-US" altLang="ja-JP" dirty="0" err="1"/>
              <a:t>c</a:t>
            </a:r>
            <a:r>
              <a:rPr lang="ja-JP" altLang="en-US" dirty="0"/>
              <a:t>→</a:t>
            </a:r>
            <a:r>
              <a:rPr lang="en-US" altLang="ja-JP" dirty="0" err="1"/>
              <a:t>a</a:t>
            </a:r>
            <a:r>
              <a:rPr lang="en-US" altLang="ja-JP" dirty="0" err="1">
                <a:solidFill>
                  <a:srgbClr val="00FF00"/>
                </a:solidFill>
              </a:rPr>
              <a:t>Ba</a:t>
            </a:r>
            <a:r>
              <a:rPr lang="en-US" altLang="ja-JP" dirty="0" err="1"/>
              <a:t>bcc</a:t>
            </a:r>
            <a:r>
              <a:rPr lang="ja-JP" altLang="en-US" dirty="0"/>
              <a:t>→</a:t>
            </a:r>
            <a:r>
              <a:rPr lang="en-US" altLang="ja-JP" dirty="0" err="1"/>
              <a:t>aa</a:t>
            </a:r>
            <a:r>
              <a:rPr lang="en-US" altLang="ja-JP" dirty="0" err="1">
                <a:solidFill>
                  <a:srgbClr val="00FF00"/>
                </a:solidFill>
              </a:rPr>
              <a:t>Bb</a:t>
            </a:r>
            <a:r>
              <a:rPr lang="en-US" altLang="ja-JP" dirty="0" err="1"/>
              <a:t>cc</a:t>
            </a:r>
            <a:r>
              <a:rPr lang="ja-JP" altLang="en-US" dirty="0"/>
              <a:t>→</a:t>
            </a:r>
            <a:r>
              <a:rPr lang="en-US" altLang="ja-JP" dirty="0" err="1"/>
              <a:t>aabbcc</a:t>
            </a:r>
            <a:endParaRPr lang="en-US" altLang="ja-JP" dirty="0"/>
          </a:p>
        </p:txBody>
      </p:sp>
      <p:sp>
        <p:nvSpPr>
          <p:cNvPr id="83973" name="Text Box 5"/>
          <p:cNvSpPr txBox="1">
            <a:spLocks noChangeArrowheads="1"/>
          </p:cNvSpPr>
          <p:nvPr/>
        </p:nvSpPr>
        <p:spPr bwMode="auto">
          <a:xfrm>
            <a:off x="1371600" y="5334000"/>
            <a:ext cx="1943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S</a:t>
            </a:r>
            <a:r>
              <a:rPr lang="ja-JP" altLang="en-US"/>
              <a:t>⇒</a:t>
            </a:r>
            <a:r>
              <a:rPr lang="en-US" altLang="ja-JP"/>
              <a:t>aabbcc</a:t>
            </a:r>
          </a:p>
        </p:txBody>
      </p:sp>
      <p:sp>
        <p:nvSpPr>
          <p:cNvPr id="83974" name="Text Box 6"/>
          <p:cNvSpPr txBox="1">
            <a:spLocks noChangeArrowheads="1"/>
          </p:cNvSpPr>
          <p:nvPr/>
        </p:nvSpPr>
        <p:spPr bwMode="auto">
          <a:xfrm>
            <a:off x="3733800" y="5410200"/>
            <a:ext cx="3287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800"/>
              <a:t>S </a:t>
            </a:r>
            <a:r>
              <a:rPr lang="ja-JP" altLang="en-US" sz="2800"/>
              <a:t>から </a:t>
            </a:r>
            <a:r>
              <a:rPr lang="en-US" altLang="ja-JP" sz="2800"/>
              <a:t>aabbcc </a:t>
            </a:r>
            <a:r>
              <a:rPr lang="ja-JP" altLang="en-US" sz="2800"/>
              <a:t>を導出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wipe(left)">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wipe(left)">
                                      <p:cBhvr>
                                        <p:cTn id="12" dur="500"/>
                                        <p:tgtEl>
                                          <p:spTgt spid="839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3974"/>
                                        </p:tgtEl>
                                        <p:attrNameLst>
                                          <p:attrName>style.visibility</p:attrName>
                                        </p:attrNameLst>
                                      </p:cBhvr>
                                      <p:to>
                                        <p:strVal val="visible"/>
                                      </p:to>
                                    </p:set>
                                    <p:animEffect transition="in" filter="checkerboard(across)">
                                      <p:cBhvr>
                                        <p:cTn id="17" dur="5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P spid="83973" grpId="0" autoUpdateAnimBg="0"/>
      <p:bldP spid="8397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形式言語(</a:t>
            </a:r>
            <a:r>
              <a:rPr lang="en-US" altLang="ja-JP">
                <a:effectLst/>
              </a:rPr>
              <a:t>formal language)</a:t>
            </a:r>
            <a:endParaRPr lang="ja-JP" altLang="en-US">
              <a:effectLst/>
            </a:endParaRPr>
          </a:p>
        </p:txBody>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形式言語</a:t>
            </a:r>
            <a:r>
              <a:rPr lang="en-US" altLang="ja-JP">
                <a:effectLst/>
              </a:rPr>
              <a:t>L(G)</a:t>
            </a:r>
          </a:p>
          <a:p>
            <a:pPr lvl="1"/>
            <a:r>
              <a:rPr lang="en-US" altLang="ja-JP">
                <a:effectLst/>
              </a:rPr>
              <a:t>{ω | ω</a:t>
            </a:r>
            <a:r>
              <a:rPr lang="ja-JP" altLang="en-US">
                <a:effectLst/>
              </a:rPr>
              <a:t>∈</a:t>
            </a:r>
            <a:r>
              <a:rPr lang="en-US" altLang="ja-JP">
                <a:effectLst/>
              </a:rPr>
              <a:t>T</a:t>
            </a:r>
            <a:r>
              <a:rPr lang="en-US" altLang="ja-JP" baseline="30000">
                <a:effectLst/>
              </a:rPr>
              <a:t>*</a:t>
            </a:r>
            <a:r>
              <a:rPr lang="en-US" altLang="ja-JP">
                <a:effectLst/>
              </a:rPr>
              <a:t>, S</a:t>
            </a:r>
            <a:r>
              <a:rPr lang="ja-JP" altLang="en-US">
                <a:effectLst/>
              </a:rPr>
              <a:t>⇒</a:t>
            </a:r>
            <a:r>
              <a:rPr lang="en-US" altLang="ja-JP">
                <a:effectLst/>
              </a:rPr>
              <a:t>ω}</a:t>
            </a:r>
          </a:p>
          <a:p>
            <a:pPr lvl="1"/>
            <a:r>
              <a:rPr lang="ja-JP" altLang="en-US">
                <a:effectLst/>
              </a:rPr>
              <a:t>形式文法</a:t>
            </a:r>
            <a:r>
              <a:rPr lang="en-US" altLang="ja-JP">
                <a:effectLst/>
              </a:rPr>
              <a:t>G</a:t>
            </a:r>
            <a:r>
              <a:rPr lang="ja-JP" altLang="en-US">
                <a:effectLst/>
              </a:rPr>
              <a:t>により開始記号</a:t>
            </a:r>
            <a:r>
              <a:rPr lang="en-US" altLang="ja-JP">
                <a:effectLst/>
              </a:rPr>
              <a:t>S</a:t>
            </a:r>
            <a:r>
              <a:rPr lang="ja-JP" altLang="en-US">
                <a:effectLst/>
              </a:rPr>
              <a:t>から導出される        終端記号から成る文字列の集合</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形式言語の例</a:t>
            </a:r>
          </a:p>
        </p:txBody>
      </p:sp>
      <p:sp>
        <p:nvSpPr>
          <p:cNvPr id="33795" name="Rectangle 3"/>
          <p:cNvSpPr>
            <a:spLocks noGrp="1" noChangeArrowheads="1"/>
          </p:cNvSpPr>
          <p:nvPr>
            <p:ph type="body" idx="4294967295"/>
          </p:nvPr>
        </p:nvSpPr>
        <p:spPr>
          <a:xfrm>
            <a:off x="838200" y="1447800"/>
            <a:ext cx="79248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2800">
                <a:effectLst/>
              </a:rPr>
              <a:t>G = (</a:t>
            </a:r>
            <a:r>
              <a:rPr lang="en-US" altLang="ja-JP" sz="2800" b="1">
                <a:effectLst/>
              </a:rPr>
              <a:t>N</a:t>
            </a:r>
            <a:r>
              <a:rPr lang="en-US" altLang="ja-JP" sz="2800">
                <a:effectLst/>
              </a:rPr>
              <a:t>, </a:t>
            </a:r>
            <a:r>
              <a:rPr lang="en-US" altLang="ja-JP" sz="2800" b="1">
                <a:effectLst/>
              </a:rPr>
              <a:t>T</a:t>
            </a:r>
            <a:r>
              <a:rPr lang="en-US" altLang="ja-JP" sz="2800">
                <a:effectLst/>
              </a:rPr>
              <a:t>,</a:t>
            </a:r>
            <a:r>
              <a:rPr lang="ja-JP" altLang="en-US" sz="2800">
                <a:effectLst/>
              </a:rPr>
              <a:t>文, </a:t>
            </a:r>
            <a:r>
              <a:rPr lang="en-US" altLang="ja-JP" sz="2800" b="1">
                <a:effectLst/>
              </a:rPr>
              <a:t>P</a:t>
            </a:r>
            <a:r>
              <a:rPr lang="ja-JP" altLang="en-US" sz="2800">
                <a:effectLst/>
              </a:rPr>
              <a:t>)</a:t>
            </a:r>
          </a:p>
          <a:p>
            <a:pPr lvl="1"/>
            <a:r>
              <a:rPr lang="en-US" altLang="ja-JP" sz="2400" b="1">
                <a:effectLst/>
              </a:rPr>
              <a:t>N</a:t>
            </a:r>
            <a:r>
              <a:rPr lang="en-US" altLang="ja-JP" sz="2400">
                <a:effectLst/>
              </a:rPr>
              <a:t> = {</a:t>
            </a:r>
            <a:r>
              <a:rPr lang="ja-JP" altLang="en-US" sz="2400">
                <a:effectLst/>
              </a:rPr>
              <a:t>文, 主語, 述語, 名詞, 助詞, 動詞</a:t>
            </a:r>
            <a:r>
              <a:rPr lang="en-US" altLang="ja-JP" sz="2400">
                <a:effectLst/>
              </a:rPr>
              <a:t>}</a:t>
            </a:r>
            <a:endParaRPr lang="ja-JP" altLang="en-US" sz="2400">
              <a:effectLst/>
            </a:endParaRPr>
          </a:p>
          <a:p>
            <a:pPr lvl="1"/>
            <a:r>
              <a:rPr lang="en-US" altLang="ja-JP" sz="2400" b="1">
                <a:effectLst/>
              </a:rPr>
              <a:t>T</a:t>
            </a:r>
            <a:r>
              <a:rPr lang="en-US" altLang="ja-JP" sz="2400">
                <a:effectLst/>
              </a:rPr>
              <a:t> = {</a:t>
            </a:r>
            <a:r>
              <a:rPr lang="ja-JP" altLang="en-US" sz="2400">
                <a:effectLst/>
              </a:rPr>
              <a:t>私, 君, が, は, も, 笑う, 歌う}</a:t>
            </a:r>
          </a:p>
          <a:p>
            <a:pPr lvl="1"/>
            <a:r>
              <a:rPr lang="en-US" altLang="ja-JP" sz="2400" b="1">
                <a:effectLst/>
              </a:rPr>
              <a:t>P</a:t>
            </a:r>
            <a:r>
              <a:rPr lang="en-US" altLang="ja-JP" sz="2400">
                <a:effectLst/>
              </a:rPr>
              <a:t> = {</a:t>
            </a:r>
            <a:r>
              <a:rPr lang="ja-JP" altLang="en-US" sz="2400">
                <a:effectLst/>
              </a:rPr>
              <a:t>文→主語述語</a:t>
            </a:r>
            <a:r>
              <a:rPr lang="en-US" altLang="ja-JP" sz="2400">
                <a:effectLst/>
              </a:rPr>
              <a:t>, </a:t>
            </a:r>
            <a:r>
              <a:rPr lang="ja-JP" altLang="en-US" sz="2400">
                <a:effectLst/>
              </a:rPr>
              <a:t>主語→名詞助詞</a:t>
            </a:r>
            <a:r>
              <a:rPr lang="en-US" altLang="ja-JP" sz="2400">
                <a:effectLst/>
              </a:rPr>
              <a:t>, </a:t>
            </a:r>
            <a:r>
              <a:rPr lang="ja-JP" altLang="en-US" sz="2400">
                <a:effectLst/>
              </a:rPr>
              <a:t>述語→動詞</a:t>
            </a:r>
            <a:r>
              <a:rPr lang="en-US" altLang="ja-JP" sz="2400">
                <a:effectLst/>
              </a:rPr>
              <a:t>,</a:t>
            </a:r>
          </a:p>
          <a:p>
            <a:pPr lvl="1">
              <a:buFontTx/>
              <a:buNone/>
            </a:pPr>
            <a:r>
              <a:rPr lang="ja-JP" altLang="en-US" sz="2400">
                <a:effectLst/>
              </a:rPr>
              <a:t>　　 　　名詞 →私</a:t>
            </a:r>
            <a:r>
              <a:rPr lang="en-US" altLang="ja-JP" sz="2400">
                <a:effectLst/>
              </a:rPr>
              <a:t>, </a:t>
            </a:r>
            <a:r>
              <a:rPr lang="ja-JP" altLang="en-US" sz="2400">
                <a:effectLst/>
              </a:rPr>
              <a:t>名詞→君,</a:t>
            </a:r>
          </a:p>
          <a:p>
            <a:pPr lvl="1">
              <a:buFontTx/>
              <a:buNone/>
            </a:pPr>
            <a:r>
              <a:rPr lang="ja-JP" altLang="en-US" sz="2400">
                <a:effectLst/>
              </a:rPr>
              <a:t>　　　 　助詞→が, 助詞→は, 助詞→も</a:t>
            </a:r>
          </a:p>
          <a:p>
            <a:pPr lvl="1">
              <a:buFontTx/>
              <a:buNone/>
            </a:pPr>
            <a:r>
              <a:rPr lang="ja-JP" altLang="en-US" sz="2400">
                <a:effectLst/>
              </a:rPr>
              <a:t>　　　 　動詞→笑う, 動詞→歌う}</a:t>
            </a:r>
          </a:p>
        </p:txBody>
      </p:sp>
      <p:sp>
        <p:nvSpPr>
          <p:cNvPr id="197645" name="Text Box 13"/>
          <p:cNvSpPr txBox="1">
            <a:spLocks noChangeArrowheads="1"/>
          </p:cNvSpPr>
          <p:nvPr/>
        </p:nvSpPr>
        <p:spPr bwMode="auto">
          <a:xfrm>
            <a:off x="838200" y="4800600"/>
            <a:ext cx="7502673" cy="138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dirty="0"/>
              <a:t>L(G) = {</a:t>
            </a:r>
            <a:r>
              <a:rPr lang="ja-JP" altLang="en-US" sz="2800" dirty="0"/>
              <a:t>私が笑う, 私が歌う, 君が笑う, 君が歌う, </a:t>
            </a:r>
          </a:p>
          <a:p>
            <a:pPr eaLnBrk="1" hangingPunct="1">
              <a:spcBef>
                <a:spcPct val="0"/>
              </a:spcBef>
              <a:buClrTx/>
              <a:buSzTx/>
              <a:buFontTx/>
              <a:buNone/>
            </a:pPr>
            <a:r>
              <a:rPr lang="ja-JP" altLang="en-US" sz="2800" dirty="0"/>
              <a:t>              私は笑う, 私は歌う, 君は笑う, 君は歌う,</a:t>
            </a:r>
          </a:p>
          <a:p>
            <a:pPr eaLnBrk="1" hangingPunct="1">
              <a:spcBef>
                <a:spcPct val="0"/>
              </a:spcBef>
              <a:buClrTx/>
              <a:buSzTx/>
              <a:buFontTx/>
              <a:buNone/>
            </a:pPr>
            <a:r>
              <a:rPr lang="ja-JP" altLang="en-US" sz="2800" dirty="0"/>
              <a:t>              私も笑う, 私も歌う, 君も笑う, 君も歌う}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7645"/>
                                        </p:tgtEl>
                                        <p:attrNameLst>
                                          <p:attrName>style.visibility</p:attrName>
                                        </p:attrNameLst>
                                      </p:cBhvr>
                                      <p:to>
                                        <p:strVal val="visible"/>
                                      </p:to>
                                    </p:set>
                                    <p:animEffect transition="in" filter="checkerboard(across)">
                                      <p:cBhvr>
                                        <p:cTn id="7" dur="500"/>
                                        <p:tgtEl>
                                          <p:spTgt spid="197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形式言語の例</a:t>
            </a:r>
          </a:p>
        </p:txBody>
      </p:sp>
      <p:sp>
        <p:nvSpPr>
          <p:cNvPr id="34819" name="Rectangle 3"/>
          <p:cNvSpPr>
            <a:spLocks noGrp="1" noChangeArrowheads="1"/>
          </p:cNvSpPr>
          <p:nvPr>
            <p:ph type="body" idx="1"/>
          </p:nvPr>
        </p:nvSpPr>
        <p:spPr>
          <a:xfrm>
            <a:off x="914400" y="1447800"/>
            <a:ext cx="8153400" cy="2286000"/>
          </a:xfrm>
          <a:noFill/>
          <a:extLst>
            <a:ext uri="{909E8E84-426E-40DD-AFC4-6F175D3DCCD1}">
              <a14:hiddenFill xmlns:a14="http://schemas.microsoft.com/office/drawing/2010/main">
                <a:solidFill>
                  <a:srgbClr val="FFFFFF"/>
                </a:solidFill>
              </a14:hiddenFill>
            </a:ext>
          </a:extLst>
        </p:spPr>
        <p:txBody>
          <a:bodyPr/>
          <a:lstStyle/>
          <a:p>
            <a:r>
              <a:rPr lang="en-US" altLang="ja-JP">
                <a:effectLst/>
              </a:rPr>
              <a:t>G = (</a:t>
            </a:r>
            <a:r>
              <a:rPr lang="en-US" altLang="ja-JP" b="1">
                <a:effectLst/>
              </a:rPr>
              <a:t>N</a:t>
            </a:r>
            <a:r>
              <a:rPr lang="en-US" altLang="ja-JP">
                <a:effectLst/>
              </a:rPr>
              <a:t>, </a:t>
            </a:r>
            <a:r>
              <a:rPr lang="en-US" altLang="ja-JP" b="1">
                <a:effectLst/>
              </a:rPr>
              <a:t>T</a:t>
            </a:r>
            <a:r>
              <a:rPr lang="en-US" altLang="ja-JP">
                <a:effectLst/>
              </a:rPr>
              <a:t>, S. </a:t>
            </a:r>
            <a:r>
              <a:rPr lang="en-US" altLang="ja-JP" b="1">
                <a:effectLst/>
              </a:rPr>
              <a:t>P</a:t>
            </a:r>
            <a:r>
              <a:rPr lang="en-US" altLang="ja-JP">
                <a:effectLst/>
              </a:rPr>
              <a:t>)</a:t>
            </a:r>
          </a:p>
          <a:p>
            <a:pPr lvl="1"/>
            <a:r>
              <a:rPr lang="en-US" altLang="ja-JP" b="1">
                <a:effectLst/>
              </a:rPr>
              <a:t>N</a:t>
            </a:r>
            <a:r>
              <a:rPr lang="en-US" altLang="ja-JP">
                <a:effectLst/>
              </a:rPr>
              <a:t> = {S, B}</a:t>
            </a:r>
            <a:endParaRPr lang="ja-JP" altLang="en-US">
              <a:effectLst/>
            </a:endParaRPr>
          </a:p>
          <a:p>
            <a:pPr lvl="1"/>
            <a:r>
              <a:rPr lang="en-US" altLang="ja-JP" b="1">
                <a:effectLst/>
              </a:rPr>
              <a:t>T</a:t>
            </a:r>
            <a:r>
              <a:rPr lang="en-US" altLang="ja-JP">
                <a:effectLst/>
              </a:rPr>
              <a:t> = {a,b,c}</a:t>
            </a:r>
            <a:endParaRPr lang="ja-JP" altLang="en-US">
              <a:effectLst/>
            </a:endParaRPr>
          </a:p>
          <a:p>
            <a:pPr lvl="1"/>
            <a:r>
              <a:rPr lang="en-US" altLang="ja-JP" b="1">
                <a:effectLst/>
              </a:rPr>
              <a:t>P</a:t>
            </a:r>
            <a:r>
              <a:rPr lang="en-US" altLang="ja-JP">
                <a:effectLst/>
              </a:rPr>
              <a:t> = {S</a:t>
            </a:r>
            <a:r>
              <a:rPr lang="ja-JP" altLang="en-US">
                <a:effectLst/>
              </a:rPr>
              <a:t>→</a:t>
            </a:r>
            <a:r>
              <a:rPr lang="en-US" altLang="ja-JP">
                <a:effectLst/>
              </a:rPr>
              <a:t>abc, S</a:t>
            </a:r>
            <a:r>
              <a:rPr lang="ja-JP" altLang="en-US">
                <a:effectLst/>
              </a:rPr>
              <a:t>→</a:t>
            </a:r>
            <a:r>
              <a:rPr lang="en-US" altLang="ja-JP">
                <a:effectLst/>
              </a:rPr>
              <a:t>aBSc, Ba</a:t>
            </a:r>
            <a:r>
              <a:rPr lang="ja-JP" altLang="en-US">
                <a:effectLst/>
              </a:rPr>
              <a:t>→</a:t>
            </a:r>
            <a:r>
              <a:rPr lang="en-US" altLang="ja-JP">
                <a:effectLst/>
              </a:rPr>
              <a:t>aB, Bb</a:t>
            </a:r>
            <a:r>
              <a:rPr lang="ja-JP" altLang="en-US">
                <a:effectLst/>
              </a:rPr>
              <a:t>→</a:t>
            </a:r>
            <a:r>
              <a:rPr lang="en-US" altLang="ja-JP">
                <a:effectLst/>
              </a:rPr>
              <a:t>bb, S</a:t>
            </a:r>
            <a:r>
              <a:rPr lang="ja-JP" altLang="en-US">
                <a:effectLst/>
              </a:rPr>
              <a:t>→</a:t>
            </a:r>
            <a:r>
              <a:rPr lang="en-US" altLang="ja-JP">
                <a:effectLst/>
              </a:rPr>
              <a:t>ε}</a:t>
            </a:r>
          </a:p>
        </p:txBody>
      </p:sp>
      <p:sp>
        <p:nvSpPr>
          <p:cNvPr id="88068" name="Text Box 4"/>
          <p:cNvSpPr txBox="1">
            <a:spLocks noChangeArrowheads="1"/>
          </p:cNvSpPr>
          <p:nvPr/>
        </p:nvSpPr>
        <p:spPr bwMode="auto">
          <a:xfrm>
            <a:off x="838200" y="4038600"/>
            <a:ext cx="1381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err="1"/>
              <a:t>abc</a:t>
            </a:r>
            <a:endParaRPr lang="en-US" altLang="ja-JP" dirty="0"/>
          </a:p>
        </p:txBody>
      </p:sp>
      <p:sp>
        <p:nvSpPr>
          <p:cNvPr id="88069" name="Text Box 5"/>
          <p:cNvSpPr txBox="1">
            <a:spLocks noChangeArrowheads="1"/>
          </p:cNvSpPr>
          <p:nvPr/>
        </p:nvSpPr>
        <p:spPr bwMode="auto">
          <a:xfrm>
            <a:off x="838200" y="4495800"/>
            <a:ext cx="6421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err="1"/>
              <a:t>aB</a:t>
            </a:r>
            <a:r>
              <a:rPr lang="en-US" altLang="ja-JP" dirty="0" err="1">
                <a:solidFill>
                  <a:srgbClr val="00FF00"/>
                </a:solidFill>
              </a:rPr>
              <a:t>S</a:t>
            </a:r>
            <a:r>
              <a:rPr lang="en-US" altLang="ja-JP" dirty="0" err="1"/>
              <a:t>c</a:t>
            </a:r>
            <a:r>
              <a:rPr lang="ja-JP" altLang="en-US" dirty="0"/>
              <a:t>→</a:t>
            </a:r>
            <a:r>
              <a:rPr lang="en-US" altLang="ja-JP" dirty="0" err="1"/>
              <a:t>a</a:t>
            </a:r>
            <a:r>
              <a:rPr lang="en-US" altLang="ja-JP" dirty="0" err="1">
                <a:solidFill>
                  <a:srgbClr val="00FF00"/>
                </a:solidFill>
              </a:rPr>
              <a:t>Ba</a:t>
            </a:r>
            <a:r>
              <a:rPr lang="en-US" altLang="ja-JP" dirty="0" err="1"/>
              <a:t>bcc</a:t>
            </a:r>
            <a:r>
              <a:rPr lang="ja-JP" altLang="en-US" dirty="0"/>
              <a:t>→</a:t>
            </a:r>
            <a:r>
              <a:rPr lang="en-US" altLang="ja-JP" dirty="0" err="1"/>
              <a:t>aa</a:t>
            </a:r>
            <a:r>
              <a:rPr lang="en-US" altLang="ja-JP" dirty="0" err="1">
                <a:solidFill>
                  <a:srgbClr val="00FF00"/>
                </a:solidFill>
              </a:rPr>
              <a:t>Bb</a:t>
            </a:r>
            <a:r>
              <a:rPr lang="en-US" altLang="ja-JP" dirty="0" err="1"/>
              <a:t>cc</a:t>
            </a:r>
            <a:r>
              <a:rPr lang="ja-JP" altLang="en-US" dirty="0"/>
              <a:t>→</a:t>
            </a:r>
            <a:r>
              <a:rPr lang="en-US" altLang="ja-JP" dirty="0" err="1"/>
              <a:t>aabbcc</a:t>
            </a:r>
            <a:endParaRPr lang="en-US" altLang="ja-JP" dirty="0"/>
          </a:p>
        </p:txBody>
      </p:sp>
      <p:sp>
        <p:nvSpPr>
          <p:cNvPr id="88070" name="Text Box 6"/>
          <p:cNvSpPr txBox="1">
            <a:spLocks noChangeArrowheads="1"/>
          </p:cNvSpPr>
          <p:nvPr/>
        </p:nvSpPr>
        <p:spPr bwMode="auto">
          <a:xfrm>
            <a:off x="838200" y="4981575"/>
            <a:ext cx="70326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err="1"/>
              <a:t>aB</a:t>
            </a:r>
            <a:r>
              <a:rPr lang="en-US" altLang="ja-JP" dirty="0" err="1">
                <a:solidFill>
                  <a:srgbClr val="00FF00"/>
                </a:solidFill>
              </a:rPr>
              <a:t>S</a:t>
            </a:r>
            <a:r>
              <a:rPr lang="en-US" altLang="ja-JP" dirty="0" err="1"/>
              <a:t>c</a:t>
            </a:r>
            <a:r>
              <a:rPr lang="ja-JP" altLang="en-US" dirty="0"/>
              <a:t>→</a:t>
            </a:r>
            <a:r>
              <a:rPr lang="en-US" altLang="ja-JP" dirty="0" err="1"/>
              <a:t>aBaB</a:t>
            </a:r>
            <a:r>
              <a:rPr lang="en-US" altLang="ja-JP" dirty="0" err="1">
                <a:solidFill>
                  <a:srgbClr val="00FF00"/>
                </a:solidFill>
              </a:rPr>
              <a:t>S</a:t>
            </a:r>
            <a:r>
              <a:rPr lang="en-US" altLang="ja-JP" dirty="0" err="1"/>
              <a:t>cc</a:t>
            </a:r>
            <a:r>
              <a:rPr lang="ja-JP" altLang="en-US" dirty="0"/>
              <a:t>→</a:t>
            </a:r>
            <a:r>
              <a:rPr lang="en-US" altLang="ja-JP" dirty="0" err="1"/>
              <a:t>aBa</a:t>
            </a:r>
            <a:r>
              <a:rPr lang="en-US" altLang="ja-JP" dirty="0" err="1">
                <a:solidFill>
                  <a:srgbClr val="00FF00"/>
                </a:solidFill>
              </a:rPr>
              <a:t>Ba</a:t>
            </a:r>
            <a:r>
              <a:rPr lang="en-US" altLang="ja-JP" dirty="0" err="1"/>
              <a:t>bccc</a:t>
            </a:r>
            <a:endParaRPr lang="en-US" altLang="ja-JP" dirty="0"/>
          </a:p>
          <a:p>
            <a:pPr eaLnBrk="1" hangingPunct="1">
              <a:spcBef>
                <a:spcPct val="0"/>
              </a:spcBef>
              <a:buClrTx/>
              <a:buSzTx/>
              <a:buFontTx/>
              <a:buNone/>
            </a:pPr>
            <a:r>
              <a:rPr lang="ja-JP" altLang="en-US" dirty="0"/>
              <a:t>  →</a:t>
            </a:r>
            <a:r>
              <a:rPr lang="en-US" altLang="ja-JP" dirty="0" err="1"/>
              <a:t>aBaa</a:t>
            </a:r>
            <a:r>
              <a:rPr lang="en-US" altLang="ja-JP" dirty="0" err="1">
                <a:solidFill>
                  <a:srgbClr val="00FF00"/>
                </a:solidFill>
              </a:rPr>
              <a:t>Bb</a:t>
            </a:r>
            <a:r>
              <a:rPr lang="en-US" altLang="ja-JP" dirty="0" err="1"/>
              <a:t>ccc</a:t>
            </a:r>
            <a:r>
              <a:rPr lang="ja-JP" altLang="en-US" dirty="0"/>
              <a:t>→</a:t>
            </a:r>
            <a:r>
              <a:rPr lang="en-US" altLang="ja-JP" dirty="0" err="1"/>
              <a:t>a</a:t>
            </a:r>
            <a:r>
              <a:rPr lang="en-US" altLang="ja-JP" dirty="0" err="1">
                <a:solidFill>
                  <a:srgbClr val="00FF00"/>
                </a:solidFill>
              </a:rPr>
              <a:t>Ba</a:t>
            </a:r>
            <a:r>
              <a:rPr lang="en-US" altLang="ja-JP" dirty="0" err="1"/>
              <a:t>abbccc</a:t>
            </a:r>
            <a:r>
              <a:rPr lang="ja-JP" altLang="en-US" dirty="0"/>
              <a:t>→</a:t>
            </a:r>
            <a:r>
              <a:rPr lang="en-US" altLang="ja-JP" dirty="0" err="1"/>
              <a:t>aa</a:t>
            </a:r>
            <a:r>
              <a:rPr lang="en-US" altLang="ja-JP" dirty="0" err="1">
                <a:solidFill>
                  <a:srgbClr val="00FF00"/>
                </a:solidFill>
              </a:rPr>
              <a:t>Ba</a:t>
            </a:r>
            <a:r>
              <a:rPr lang="en-US" altLang="ja-JP" dirty="0" err="1"/>
              <a:t>bbccc</a:t>
            </a:r>
            <a:endParaRPr lang="en-US" altLang="ja-JP" dirty="0"/>
          </a:p>
          <a:p>
            <a:pPr eaLnBrk="1" hangingPunct="1">
              <a:spcBef>
                <a:spcPct val="0"/>
              </a:spcBef>
              <a:buClrTx/>
              <a:buSzTx/>
              <a:buFontTx/>
              <a:buNone/>
            </a:pPr>
            <a:r>
              <a:rPr lang="ja-JP" altLang="en-US" dirty="0"/>
              <a:t>  →</a:t>
            </a:r>
            <a:r>
              <a:rPr lang="en-US" altLang="ja-JP" dirty="0" err="1"/>
              <a:t>aaa</a:t>
            </a:r>
            <a:r>
              <a:rPr lang="en-US" altLang="ja-JP" dirty="0" err="1">
                <a:solidFill>
                  <a:srgbClr val="00FF00"/>
                </a:solidFill>
              </a:rPr>
              <a:t>Bb</a:t>
            </a:r>
            <a:r>
              <a:rPr lang="en-US" altLang="ja-JP" dirty="0" err="1"/>
              <a:t>bccc</a:t>
            </a:r>
            <a:r>
              <a:rPr lang="ja-JP" altLang="en-US" dirty="0"/>
              <a:t>→</a:t>
            </a:r>
            <a:r>
              <a:rPr lang="en-US" altLang="ja-JP" dirty="0" err="1"/>
              <a:t>aaabbbccc</a:t>
            </a:r>
            <a:endParaRPr lang="en-US" altLang="ja-JP" dirty="0"/>
          </a:p>
        </p:txBody>
      </p:sp>
      <p:sp>
        <p:nvSpPr>
          <p:cNvPr id="88071" name="Text Box 7"/>
          <p:cNvSpPr txBox="1">
            <a:spLocks noChangeArrowheads="1"/>
          </p:cNvSpPr>
          <p:nvPr/>
        </p:nvSpPr>
        <p:spPr bwMode="auto">
          <a:xfrm>
            <a:off x="5516563" y="6096000"/>
            <a:ext cx="3676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L(G)={a</a:t>
            </a:r>
            <a:r>
              <a:rPr lang="en-US" altLang="ja-JP" i="1" baseline="30000"/>
              <a:t>n</a:t>
            </a:r>
            <a:r>
              <a:rPr lang="en-US" altLang="ja-JP"/>
              <a:t>b</a:t>
            </a:r>
            <a:r>
              <a:rPr lang="en-US" altLang="ja-JP" i="1" baseline="30000"/>
              <a:t>n</a:t>
            </a:r>
            <a:r>
              <a:rPr lang="en-US" altLang="ja-JP"/>
              <a:t>c</a:t>
            </a:r>
            <a:r>
              <a:rPr lang="en-US" altLang="ja-JP" i="1" baseline="30000"/>
              <a:t>n</a:t>
            </a:r>
            <a:r>
              <a:rPr lang="en-US" altLang="ja-JP"/>
              <a:t> | </a:t>
            </a:r>
            <a:r>
              <a:rPr lang="en-US" altLang="ja-JP" i="1"/>
              <a:t>n</a:t>
            </a:r>
            <a:r>
              <a:rPr lang="en-US" altLang="ja-JP"/>
              <a:t>≧0}</a:t>
            </a:r>
            <a:endParaRPr lang="en-US" altLang="ja-JP" i="1" baseline="30000"/>
          </a:p>
        </p:txBody>
      </p:sp>
      <p:sp>
        <p:nvSpPr>
          <p:cNvPr id="88072" name="Text Box 8"/>
          <p:cNvSpPr txBox="1">
            <a:spLocks noChangeArrowheads="1"/>
          </p:cNvSpPr>
          <p:nvPr/>
        </p:nvSpPr>
        <p:spPr bwMode="auto">
          <a:xfrm>
            <a:off x="839104" y="3593813"/>
            <a:ext cx="9957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a:solidFill>
                  <a:srgbClr val="00FF00"/>
                </a:solidFill>
              </a:rPr>
              <a:t>S</a:t>
            </a:r>
            <a:r>
              <a:rPr lang="ja-JP" altLang="en-US" dirty="0"/>
              <a:t>→</a:t>
            </a:r>
            <a:r>
              <a:rPr lang="en-US" altLang="ja-JP" dirty="0"/>
              <a:t>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72"/>
                                        </p:tgtEl>
                                        <p:attrNameLst>
                                          <p:attrName>style.visibility</p:attrName>
                                        </p:attrNameLst>
                                      </p:cBhvr>
                                      <p:to>
                                        <p:strVal val="visible"/>
                                      </p:to>
                                    </p:set>
                                    <p:anim calcmode="lin" valueType="num">
                                      <p:cBhvr additive="base">
                                        <p:cTn id="7" dur="500" fill="hold"/>
                                        <p:tgtEl>
                                          <p:spTgt spid="88072"/>
                                        </p:tgtEl>
                                        <p:attrNameLst>
                                          <p:attrName>ppt_x</p:attrName>
                                        </p:attrNameLst>
                                      </p:cBhvr>
                                      <p:tavLst>
                                        <p:tav tm="0">
                                          <p:val>
                                            <p:strVal val="#ppt_x"/>
                                          </p:val>
                                        </p:tav>
                                        <p:tav tm="100000">
                                          <p:val>
                                            <p:strVal val="#ppt_x"/>
                                          </p:val>
                                        </p:tav>
                                      </p:tavLst>
                                    </p:anim>
                                    <p:anim calcmode="lin" valueType="num">
                                      <p:cBhvr additive="base">
                                        <p:cTn id="8" dur="500" fill="hold"/>
                                        <p:tgtEl>
                                          <p:spTgt spid="880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8"/>
                                        </p:tgtEl>
                                        <p:attrNameLst>
                                          <p:attrName>style.visibility</p:attrName>
                                        </p:attrNameLst>
                                      </p:cBhvr>
                                      <p:to>
                                        <p:strVal val="visible"/>
                                      </p:to>
                                    </p:set>
                                    <p:anim calcmode="lin" valueType="num">
                                      <p:cBhvr additive="base">
                                        <p:cTn id="13" dur="500" fill="hold"/>
                                        <p:tgtEl>
                                          <p:spTgt spid="88068"/>
                                        </p:tgtEl>
                                        <p:attrNameLst>
                                          <p:attrName>ppt_x</p:attrName>
                                        </p:attrNameLst>
                                      </p:cBhvr>
                                      <p:tavLst>
                                        <p:tav tm="0">
                                          <p:val>
                                            <p:strVal val="#ppt_x"/>
                                          </p:val>
                                        </p:tav>
                                        <p:tav tm="100000">
                                          <p:val>
                                            <p:strVal val="#ppt_x"/>
                                          </p:val>
                                        </p:tav>
                                      </p:tavLst>
                                    </p:anim>
                                    <p:anim calcmode="lin" valueType="num">
                                      <p:cBhvr additive="base">
                                        <p:cTn id="14" dur="500" fill="hold"/>
                                        <p:tgtEl>
                                          <p:spTgt spid="880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69"/>
                                        </p:tgtEl>
                                        <p:attrNameLst>
                                          <p:attrName>style.visibility</p:attrName>
                                        </p:attrNameLst>
                                      </p:cBhvr>
                                      <p:to>
                                        <p:strVal val="visible"/>
                                      </p:to>
                                    </p:set>
                                    <p:anim calcmode="lin" valueType="num">
                                      <p:cBhvr additive="base">
                                        <p:cTn id="19" dur="500" fill="hold"/>
                                        <p:tgtEl>
                                          <p:spTgt spid="88069"/>
                                        </p:tgtEl>
                                        <p:attrNameLst>
                                          <p:attrName>ppt_x</p:attrName>
                                        </p:attrNameLst>
                                      </p:cBhvr>
                                      <p:tavLst>
                                        <p:tav tm="0">
                                          <p:val>
                                            <p:strVal val="#ppt_x"/>
                                          </p:val>
                                        </p:tav>
                                        <p:tav tm="100000">
                                          <p:val>
                                            <p:strVal val="#ppt_x"/>
                                          </p:val>
                                        </p:tav>
                                      </p:tavLst>
                                    </p:anim>
                                    <p:anim calcmode="lin" valueType="num">
                                      <p:cBhvr additive="base">
                                        <p:cTn id="20" dur="500" fill="hold"/>
                                        <p:tgtEl>
                                          <p:spTgt spid="8806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070"/>
                                        </p:tgtEl>
                                        <p:attrNameLst>
                                          <p:attrName>style.visibility</p:attrName>
                                        </p:attrNameLst>
                                      </p:cBhvr>
                                      <p:to>
                                        <p:strVal val="visible"/>
                                      </p:to>
                                    </p:set>
                                    <p:anim calcmode="lin" valueType="num">
                                      <p:cBhvr additive="base">
                                        <p:cTn id="25" dur="500" fill="hold"/>
                                        <p:tgtEl>
                                          <p:spTgt spid="88070"/>
                                        </p:tgtEl>
                                        <p:attrNameLst>
                                          <p:attrName>ppt_x</p:attrName>
                                        </p:attrNameLst>
                                      </p:cBhvr>
                                      <p:tavLst>
                                        <p:tav tm="0">
                                          <p:val>
                                            <p:strVal val="#ppt_x"/>
                                          </p:val>
                                        </p:tav>
                                        <p:tav tm="100000">
                                          <p:val>
                                            <p:strVal val="#ppt_x"/>
                                          </p:val>
                                        </p:tav>
                                      </p:tavLst>
                                    </p:anim>
                                    <p:anim calcmode="lin" valueType="num">
                                      <p:cBhvr additive="base">
                                        <p:cTn id="26" dur="500" fill="hold"/>
                                        <p:tgtEl>
                                          <p:spTgt spid="8807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8071"/>
                                        </p:tgtEl>
                                        <p:attrNameLst>
                                          <p:attrName>style.visibility</p:attrName>
                                        </p:attrNameLst>
                                      </p:cBhvr>
                                      <p:to>
                                        <p:strVal val="visible"/>
                                      </p:to>
                                    </p:set>
                                    <p:animEffect transition="in" filter="checkerboard(across)">
                                      <p:cBhvr>
                                        <p:cTn id="31" dur="500"/>
                                        <p:tgtEl>
                                          <p:spTgt spid="88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utoUpdateAnimBg="0"/>
      <p:bldP spid="88069" grpId="0" autoUpdateAnimBg="0"/>
      <p:bldP spid="88070" grpId="0" autoUpdateAnimBg="0"/>
      <p:bldP spid="88071" grpId="0" autoUpdateAnimBg="0"/>
      <p:bldP spid="8807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最左導出(</a:t>
            </a:r>
            <a:r>
              <a:rPr lang="en-US" altLang="ja-JP">
                <a:effectLst/>
              </a:rPr>
              <a:t>left most derivation)</a:t>
            </a:r>
          </a:p>
        </p:txBody>
      </p:sp>
      <p:sp>
        <p:nvSpPr>
          <p:cNvPr id="35843" name="Rectangle 3"/>
          <p:cNvSpPr>
            <a:spLocks noGrp="1" noChangeArrowheads="1"/>
          </p:cNvSpPr>
          <p:nvPr>
            <p:ph type="body" idx="1"/>
          </p:nvPr>
        </p:nvSpPr>
        <p:spPr>
          <a:xfrm>
            <a:off x="1066800" y="1600200"/>
            <a:ext cx="7620000" cy="7620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一番左にある非終端記号から置き換える</a:t>
            </a:r>
          </a:p>
        </p:txBody>
      </p:sp>
      <p:sp>
        <p:nvSpPr>
          <p:cNvPr id="92164" name="Text Box 4"/>
          <p:cNvSpPr txBox="1">
            <a:spLocks noChangeArrowheads="1"/>
          </p:cNvSpPr>
          <p:nvPr/>
        </p:nvSpPr>
        <p:spPr bwMode="auto">
          <a:xfrm>
            <a:off x="838200" y="2286000"/>
            <a:ext cx="78581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例 : </a:t>
            </a:r>
            <a:r>
              <a:rPr lang="en-US" altLang="ja-JP" b="1"/>
              <a:t>N</a:t>
            </a:r>
            <a:r>
              <a:rPr lang="en-US" altLang="ja-JP"/>
              <a:t>={S,A,B,C,D}</a:t>
            </a:r>
          </a:p>
          <a:p>
            <a:pPr eaLnBrk="1" hangingPunct="1">
              <a:spcBef>
                <a:spcPct val="0"/>
              </a:spcBef>
              <a:buClrTx/>
              <a:buSzTx/>
              <a:buFontTx/>
              <a:buNone/>
            </a:pPr>
            <a:r>
              <a:rPr lang="en-US" altLang="ja-JP"/>
              <a:t>       </a:t>
            </a:r>
            <a:r>
              <a:rPr lang="en-US" altLang="ja-JP" b="1"/>
              <a:t>T</a:t>
            </a:r>
            <a:r>
              <a:rPr lang="en-US" altLang="ja-JP"/>
              <a:t>={a,b,c,d}</a:t>
            </a:r>
          </a:p>
          <a:p>
            <a:pPr eaLnBrk="1" hangingPunct="1">
              <a:spcBef>
                <a:spcPct val="0"/>
              </a:spcBef>
              <a:buClrTx/>
              <a:buSzTx/>
              <a:buFontTx/>
              <a:buNone/>
            </a:pPr>
            <a:r>
              <a:rPr lang="en-US" altLang="ja-JP"/>
              <a:t>       </a:t>
            </a:r>
            <a:r>
              <a:rPr lang="en-US" altLang="ja-JP" b="1"/>
              <a:t>P</a:t>
            </a:r>
            <a:r>
              <a:rPr lang="en-US" altLang="ja-JP"/>
              <a:t>={S</a:t>
            </a:r>
            <a:r>
              <a:rPr lang="ja-JP" altLang="en-US"/>
              <a:t>→</a:t>
            </a:r>
            <a:r>
              <a:rPr lang="en-US" altLang="ja-JP"/>
              <a:t>ABC, A</a:t>
            </a:r>
            <a:r>
              <a:rPr lang="ja-JP" altLang="en-US"/>
              <a:t>→</a:t>
            </a:r>
            <a:r>
              <a:rPr lang="en-US" altLang="ja-JP"/>
              <a:t>a, B</a:t>
            </a:r>
            <a:r>
              <a:rPr lang="ja-JP" altLang="en-US"/>
              <a:t>→</a:t>
            </a:r>
            <a:r>
              <a:rPr lang="en-US" altLang="ja-JP"/>
              <a:t>bD, C</a:t>
            </a:r>
            <a:r>
              <a:rPr lang="ja-JP" altLang="en-US"/>
              <a:t>→</a:t>
            </a:r>
            <a:r>
              <a:rPr lang="en-US" altLang="ja-JP"/>
              <a:t>c, D</a:t>
            </a:r>
            <a:r>
              <a:rPr lang="ja-JP" altLang="en-US"/>
              <a:t>→</a:t>
            </a:r>
            <a:r>
              <a:rPr lang="en-US" altLang="ja-JP"/>
              <a:t>d}</a:t>
            </a:r>
          </a:p>
        </p:txBody>
      </p:sp>
      <p:sp>
        <p:nvSpPr>
          <p:cNvPr id="92165" name="Text Box 5"/>
          <p:cNvSpPr txBox="1">
            <a:spLocks noChangeArrowheads="1"/>
          </p:cNvSpPr>
          <p:nvPr/>
        </p:nvSpPr>
        <p:spPr bwMode="auto">
          <a:xfrm>
            <a:off x="1143000" y="3886200"/>
            <a:ext cx="1686978"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b="1" dirty="0">
                <a:solidFill>
                  <a:srgbClr val="00FF00"/>
                </a:solidFill>
              </a:rPr>
              <a:t>S</a:t>
            </a:r>
            <a:r>
              <a:rPr lang="ja-JP" altLang="en-US" dirty="0"/>
              <a:t>→</a:t>
            </a:r>
            <a:r>
              <a:rPr lang="en-US" altLang="ja-JP" b="1" dirty="0">
                <a:solidFill>
                  <a:srgbClr val="00FF00"/>
                </a:solidFill>
              </a:rPr>
              <a:t>ABC</a:t>
            </a:r>
          </a:p>
        </p:txBody>
      </p:sp>
      <p:sp>
        <p:nvSpPr>
          <p:cNvPr id="92166" name="Text Box 6"/>
          <p:cNvSpPr txBox="1">
            <a:spLocks noChangeArrowheads="1"/>
          </p:cNvSpPr>
          <p:nvPr/>
        </p:nvSpPr>
        <p:spPr bwMode="auto">
          <a:xfrm>
            <a:off x="1828800" y="4343400"/>
            <a:ext cx="2190321"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b="1" dirty="0">
                <a:solidFill>
                  <a:srgbClr val="00FF00"/>
                </a:solidFill>
              </a:rPr>
              <a:t>A</a:t>
            </a:r>
            <a:r>
              <a:rPr lang="en-US" altLang="ja-JP" dirty="0"/>
              <a:t>BC</a:t>
            </a:r>
            <a:r>
              <a:rPr lang="ja-JP" altLang="en-US" dirty="0"/>
              <a:t>→</a:t>
            </a:r>
            <a:r>
              <a:rPr lang="en-US" altLang="ja-JP" b="1" dirty="0" err="1">
                <a:solidFill>
                  <a:srgbClr val="00FF00"/>
                </a:solidFill>
              </a:rPr>
              <a:t>a</a:t>
            </a:r>
            <a:r>
              <a:rPr lang="en-US" altLang="ja-JP" dirty="0" err="1"/>
              <a:t>BC</a:t>
            </a:r>
            <a:endParaRPr lang="en-US" altLang="ja-JP" dirty="0"/>
          </a:p>
        </p:txBody>
      </p:sp>
      <p:sp>
        <p:nvSpPr>
          <p:cNvPr id="92167" name="Text Box 7"/>
          <p:cNvSpPr txBox="1">
            <a:spLocks noChangeArrowheads="1"/>
          </p:cNvSpPr>
          <p:nvPr/>
        </p:nvSpPr>
        <p:spPr bwMode="auto">
          <a:xfrm>
            <a:off x="3048000" y="4800600"/>
            <a:ext cx="2304134"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err="1"/>
              <a:t>a</a:t>
            </a:r>
            <a:r>
              <a:rPr lang="en-US" altLang="ja-JP" b="1" dirty="0" err="1">
                <a:solidFill>
                  <a:srgbClr val="00FF00"/>
                </a:solidFill>
              </a:rPr>
              <a:t>B</a:t>
            </a:r>
            <a:r>
              <a:rPr lang="en-US" altLang="ja-JP" dirty="0" err="1"/>
              <a:t>C</a:t>
            </a:r>
            <a:r>
              <a:rPr lang="ja-JP" altLang="en-US" dirty="0"/>
              <a:t>→</a:t>
            </a:r>
            <a:r>
              <a:rPr lang="en-US" altLang="ja-JP" dirty="0" err="1"/>
              <a:t>a</a:t>
            </a:r>
            <a:r>
              <a:rPr lang="en-US" altLang="ja-JP" b="1" dirty="0" err="1">
                <a:solidFill>
                  <a:srgbClr val="00FF00"/>
                </a:solidFill>
              </a:rPr>
              <a:t>bD</a:t>
            </a:r>
            <a:r>
              <a:rPr lang="en-US" altLang="ja-JP" dirty="0" err="1"/>
              <a:t>C</a:t>
            </a:r>
            <a:endParaRPr lang="en-US" altLang="ja-JP" dirty="0"/>
          </a:p>
        </p:txBody>
      </p:sp>
      <p:sp>
        <p:nvSpPr>
          <p:cNvPr id="92168" name="Text Box 8"/>
          <p:cNvSpPr txBox="1">
            <a:spLocks noChangeArrowheads="1"/>
          </p:cNvSpPr>
          <p:nvPr/>
        </p:nvSpPr>
        <p:spPr bwMode="auto">
          <a:xfrm>
            <a:off x="4191000" y="5257800"/>
            <a:ext cx="2440389"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err="1"/>
              <a:t>ab</a:t>
            </a:r>
            <a:r>
              <a:rPr lang="en-US" altLang="ja-JP" b="1" dirty="0" err="1">
                <a:solidFill>
                  <a:srgbClr val="00FF00"/>
                </a:solidFill>
              </a:rPr>
              <a:t>D</a:t>
            </a:r>
            <a:r>
              <a:rPr lang="en-US" altLang="ja-JP" dirty="0" err="1"/>
              <a:t>C</a:t>
            </a:r>
            <a:r>
              <a:rPr lang="ja-JP" altLang="en-US" dirty="0"/>
              <a:t>→</a:t>
            </a:r>
            <a:r>
              <a:rPr lang="en-US" altLang="ja-JP" dirty="0" err="1"/>
              <a:t>ab</a:t>
            </a:r>
            <a:r>
              <a:rPr lang="en-US" altLang="ja-JP" b="1" dirty="0" err="1">
                <a:solidFill>
                  <a:srgbClr val="00FF00"/>
                </a:solidFill>
              </a:rPr>
              <a:t>d</a:t>
            </a:r>
            <a:r>
              <a:rPr lang="en-US" altLang="ja-JP" dirty="0" err="1"/>
              <a:t>C</a:t>
            </a:r>
            <a:endParaRPr lang="en-US" altLang="ja-JP" dirty="0"/>
          </a:p>
        </p:txBody>
      </p:sp>
      <p:sp>
        <p:nvSpPr>
          <p:cNvPr id="92169" name="Text Box 9"/>
          <p:cNvSpPr txBox="1">
            <a:spLocks noChangeArrowheads="1"/>
          </p:cNvSpPr>
          <p:nvPr/>
        </p:nvSpPr>
        <p:spPr bwMode="auto">
          <a:xfrm>
            <a:off x="5562600" y="5715000"/>
            <a:ext cx="2257647"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err="1"/>
              <a:t>abd</a:t>
            </a:r>
            <a:r>
              <a:rPr lang="en-US" altLang="ja-JP" b="1" dirty="0" err="1">
                <a:solidFill>
                  <a:srgbClr val="00FF00"/>
                </a:solidFill>
              </a:rPr>
              <a:t>C</a:t>
            </a:r>
            <a:r>
              <a:rPr lang="ja-JP" altLang="en-US" dirty="0"/>
              <a:t>→</a:t>
            </a:r>
            <a:r>
              <a:rPr lang="en-US" altLang="ja-JP" dirty="0" err="1"/>
              <a:t>abd</a:t>
            </a:r>
            <a:r>
              <a:rPr lang="en-US" altLang="ja-JP" b="1" dirty="0" err="1">
                <a:solidFill>
                  <a:srgbClr val="00FF00"/>
                </a:solidFill>
              </a:rPr>
              <a:t>c</a:t>
            </a:r>
            <a:endParaRPr lang="en-US" altLang="ja-JP" dirty="0">
              <a:solidFill>
                <a:srgbClr val="00FF00"/>
              </a:solidFill>
            </a:endParaRPr>
          </a:p>
        </p:txBody>
      </p:sp>
      <p:sp>
        <p:nvSpPr>
          <p:cNvPr id="92170" name="Text Box 10"/>
          <p:cNvSpPr txBox="1">
            <a:spLocks noChangeArrowheads="1"/>
          </p:cNvSpPr>
          <p:nvPr/>
        </p:nvSpPr>
        <p:spPr bwMode="auto">
          <a:xfrm>
            <a:off x="3251200" y="6276975"/>
            <a:ext cx="5891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⇔最右導出(</a:t>
            </a:r>
            <a:r>
              <a:rPr lang="en-US" altLang="ja-JP"/>
              <a:t>right most derivation)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checkerboard(across)">
                                      <p:cBhvr>
                                        <p:cTn id="7" dur="500"/>
                                        <p:tgtEl>
                                          <p:spTgt spid="92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165"/>
                                        </p:tgtEl>
                                        <p:attrNameLst>
                                          <p:attrName>style.visibility</p:attrName>
                                        </p:attrNameLst>
                                      </p:cBhvr>
                                      <p:to>
                                        <p:strVal val="visible"/>
                                      </p:to>
                                    </p:set>
                                    <p:anim calcmode="lin" valueType="num">
                                      <p:cBhvr additive="base">
                                        <p:cTn id="12" dur="500" fill="hold"/>
                                        <p:tgtEl>
                                          <p:spTgt spid="92165"/>
                                        </p:tgtEl>
                                        <p:attrNameLst>
                                          <p:attrName>ppt_x</p:attrName>
                                        </p:attrNameLst>
                                      </p:cBhvr>
                                      <p:tavLst>
                                        <p:tav tm="0">
                                          <p:val>
                                            <p:strVal val="#ppt_x"/>
                                          </p:val>
                                        </p:tav>
                                        <p:tav tm="100000">
                                          <p:val>
                                            <p:strVal val="#ppt_x"/>
                                          </p:val>
                                        </p:tav>
                                      </p:tavLst>
                                    </p:anim>
                                    <p:anim calcmode="lin" valueType="num">
                                      <p:cBhvr additive="base">
                                        <p:cTn id="13" dur="500" fill="hold"/>
                                        <p:tgtEl>
                                          <p:spTgt spid="9216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166"/>
                                        </p:tgtEl>
                                        <p:attrNameLst>
                                          <p:attrName>style.visibility</p:attrName>
                                        </p:attrNameLst>
                                      </p:cBhvr>
                                      <p:to>
                                        <p:strVal val="visible"/>
                                      </p:to>
                                    </p:set>
                                    <p:anim calcmode="lin" valueType="num">
                                      <p:cBhvr additive="base">
                                        <p:cTn id="18" dur="500" fill="hold"/>
                                        <p:tgtEl>
                                          <p:spTgt spid="92166"/>
                                        </p:tgtEl>
                                        <p:attrNameLst>
                                          <p:attrName>ppt_x</p:attrName>
                                        </p:attrNameLst>
                                      </p:cBhvr>
                                      <p:tavLst>
                                        <p:tav tm="0">
                                          <p:val>
                                            <p:strVal val="#ppt_x"/>
                                          </p:val>
                                        </p:tav>
                                        <p:tav tm="100000">
                                          <p:val>
                                            <p:strVal val="#ppt_x"/>
                                          </p:val>
                                        </p:tav>
                                      </p:tavLst>
                                    </p:anim>
                                    <p:anim calcmode="lin" valueType="num">
                                      <p:cBhvr additive="base">
                                        <p:cTn id="19" dur="500" fill="hold"/>
                                        <p:tgtEl>
                                          <p:spTgt spid="9216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167"/>
                                        </p:tgtEl>
                                        <p:attrNameLst>
                                          <p:attrName>style.visibility</p:attrName>
                                        </p:attrNameLst>
                                      </p:cBhvr>
                                      <p:to>
                                        <p:strVal val="visible"/>
                                      </p:to>
                                    </p:set>
                                    <p:anim calcmode="lin" valueType="num">
                                      <p:cBhvr additive="base">
                                        <p:cTn id="24" dur="500" fill="hold"/>
                                        <p:tgtEl>
                                          <p:spTgt spid="92167"/>
                                        </p:tgtEl>
                                        <p:attrNameLst>
                                          <p:attrName>ppt_x</p:attrName>
                                        </p:attrNameLst>
                                      </p:cBhvr>
                                      <p:tavLst>
                                        <p:tav tm="0">
                                          <p:val>
                                            <p:strVal val="#ppt_x"/>
                                          </p:val>
                                        </p:tav>
                                        <p:tav tm="100000">
                                          <p:val>
                                            <p:strVal val="#ppt_x"/>
                                          </p:val>
                                        </p:tav>
                                      </p:tavLst>
                                    </p:anim>
                                    <p:anim calcmode="lin" valueType="num">
                                      <p:cBhvr additive="base">
                                        <p:cTn id="25" dur="500" fill="hold"/>
                                        <p:tgtEl>
                                          <p:spTgt spid="9216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168"/>
                                        </p:tgtEl>
                                        <p:attrNameLst>
                                          <p:attrName>style.visibility</p:attrName>
                                        </p:attrNameLst>
                                      </p:cBhvr>
                                      <p:to>
                                        <p:strVal val="visible"/>
                                      </p:to>
                                    </p:set>
                                    <p:anim calcmode="lin" valueType="num">
                                      <p:cBhvr additive="base">
                                        <p:cTn id="30" dur="500" fill="hold"/>
                                        <p:tgtEl>
                                          <p:spTgt spid="92168"/>
                                        </p:tgtEl>
                                        <p:attrNameLst>
                                          <p:attrName>ppt_x</p:attrName>
                                        </p:attrNameLst>
                                      </p:cBhvr>
                                      <p:tavLst>
                                        <p:tav tm="0">
                                          <p:val>
                                            <p:strVal val="#ppt_x"/>
                                          </p:val>
                                        </p:tav>
                                        <p:tav tm="100000">
                                          <p:val>
                                            <p:strVal val="#ppt_x"/>
                                          </p:val>
                                        </p:tav>
                                      </p:tavLst>
                                    </p:anim>
                                    <p:anim calcmode="lin" valueType="num">
                                      <p:cBhvr additive="base">
                                        <p:cTn id="31" dur="500" fill="hold"/>
                                        <p:tgtEl>
                                          <p:spTgt spid="9216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169"/>
                                        </p:tgtEl>
                                        <p:attrNameLst>
                                          <p:attrName>style.visibility</p:attrName>
                                        </p:attrNameLst>
                                      </p:cBhvr>
                                      <p:to>
                                        <p:strVal val="visible"/>
                                      </p:to>
                                    </p:set>
                                    <p:anim calcmode="lin" valueType="num">
                                      <p:cBhvr additive="base">
                                        <p:cTn id="36" dur="500" fill="hold"/>
                                        <p:tgtEl>
                                          <p:spTgt spid="92169"/>
                                        </p:tgtEl>
                                        <p:attrNameLst>
                                          <p:attrName>ppt_x</p:attrName>
                                        </p:attrNameLst>
                                      </p:cBhvr>
                                      <p:tavLst>
                                        <p:tav tm="0">
                                          <p:val>
                                            <p:strVal val="#ppt_x"/>
                                          </p:val>
                                        </p:tav>
                                        <p:tav tm="100000">
                                          <p:val>
                                            <p:strVal val="#ppt_x"/>
                                          </p:val>
                                        </p:tav>
                                      </p:tavLst>
                                    </p:anim>
                                    <p:anim calcmode="lin" valueType="num">
                                      <p:cBhvr additive="base">
                                        <p:cTn id="37" dur="500" fill="hold"/>
                                        <p:tgtEl>
                                          <p:spTgt spid="9216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2170"/>
                                        </p:tgtEl>
                                        <p:attrNameLst>
                                          <p:attrName>style.visibility</p:attrName>
                                        </p:attrNameLst>
                                      </p:cBhvr>
                                      <p:to>
                                        <p:strVal val="visible"/>
                                      </p:to>
                                    </p:set>
                                    <p:animEffect transition="in" filter="checkerboard(across)">
                                      <p:cBhvr>
                                        <p:cTn id="42" dur="500"/>
                                        <p:tgtEl>
                                          <p:spTgt spid="9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utoUpdateAnimBg="0"/>
      <p:bldP spid="92165" grpId="0" autoUpdateAnimBg="0"/>
      <p:bldP spid="92166" grpId="0" autoUpdateAnimBg="0"/>
      <p:bldP spid="92167" grpId="0" autoUpdateAnimBg="0"/>
      <p:bldP spid="92168" grpId="0" autoUpdateAnimBg="0"/>
      <p:bldP spid="92169" grpId="0" autoUpdateAnimBg="0"/>
      <p:bldP spid="9217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最左導出の利点</a:t>
            </a:r>
          </a:p>
        </p:txBody>
      </p:sp>
      <p:sp>
        <p:nvSpPr>
          <p:cNvPr id="36867" name="Rectangle 3"/>
          <p:cNvSpPr>
            <a:spLocks noGrp="1" noChangeArrowheads="1"/>
          </p:cNvSpPr>
          <p:nvPr>
            <p:ph type="body" idx="1"/>
          </p:nvPr>
        </p:nvSpPr>
        <p:spPr>
          <a:xfrm>
            <a:off x="1066800" y="1981200"/>
            <a:ext cx="7543800" cy="11430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左から右に順に置き換えていけばいい</a:t>
            </a:r>
          </a:p>
          <a:p>
            <a:pPr lvl="1"/>
            <a:r>
              <a:rPr lang="ja-JP" altLang="en-US">
                <a:effectLst/>
              </a:rPr>
              <a:t>左に戻る必要が無い</a:t>
            </a:r>
          </a:p>
        </p:txBody>
      </p:sp>
      <p:sp>
        <p:nvSpPr>
          <p:cNvPr id="96265" name="Text Box 9"/>
          <p:cNvSpPr txBox="1">
            <a:spLocks noChangeArrowheads="1"/>
          </p:cNvSpPr>
          <p:nvPr/>
        </p:nvSpPr>
        <p:spPr bwMode="auto">
          <a:xfrm>
            <a:off x="1119753" y="3352800"/>
            <a:ext cx="2610308"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err="1"/>
              <a:t>abcd</a:t>
            </a:r>
            <a:r>
              <a:rPr lang="en-US" altLang="ja-JP" dirty="0"/>
              <a:t> </a:t>
            </a:r>
            <a:r>
              <a:rPr lang="en-US" altLang="ja-JP" b="1" dirty="0" err="1">
                <a:solidFill>
                  <a:srgbClr val="00FF00"/>
                </a:solidFill>
              </a:rPr>
              <a:t>E</a:t>
            </a:r>
            <a:r>
              <a:rPr lang="en-US" altLang="ja-JP" dirty="0" err="1"/>
              <a:t>FGhIjK</a:t>
            </a:r>
            <a:endParaRPr lang="en-US" altLang="ja-JP" dirty="0"/>
          </a:p>
        </p:txBody>
      </p:sp>
      <p:grpSp>
        <p:nvGrpSpPr>
          <p:cNvPr id="2" name="Group 12"/>
          <p:cNvGrpSpPr>
            <a:grpSpLocks/>
          </p:cNvGrpSpPr>
          <p:nvPr/>
        </p:nvGrpSpPr>
        <p:grpSpPr bwMode="auto">
          <a:xfrm>
            <a:off x="2209800" y="3886200"/>
            <a:ext cx="2147888" cy="579438"/>
            <a:chOff x="1392" y="2448"/>
            <a:chExt cx="1353" cy="365"/>
          </a:xfrm>
        </p:grpSpPr>
        <p:sp>
          <p:nvSpPr>
            <p:cNvPr id="36876" name="Line 10"/>
            <p:cNvSpPr>
              <a:spLocks noChangeShapeType="1"/>
            </p:cNvSpPr>
            <p:nvPr/>
          </p:nvSpPr>
          <p:spPr bwMode="auto">
            <a:xfrm flipV="1">
              <a:off x="1392" y="2448"/>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ja-JP" altLang="en-US"/>
            </a:p>
          </p:txBody>
        </p:sp>
        <p:sp>
          <p:nvSpPr>
            <p:cNvPr id="36877" name="Text Box 11"/>
            <p:cNvSpPr txBox="1">
              <a:spLocks noChangeArrowheads="1"/>
            </p:cNvSpPr>
            <p:nvPr/>
          </p:nvSpPr>
          <p:spPr bwMode="auto">
            <a:xfrm>
              <a:off x="1440" y="2448"/>
              <a:ext cx="130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これを変換</a:t>
              </a:r>
            </a:p>
          </p:txBody>
        </p:sp>
      </p:grpSp>
      <p:sp>
        <p:nvSpPr>
          <p:cNvPr id="96269" name="Text Box 13"/>
          <p:cNvSpPr txBox="1">
            <a:spLocks noChangeArrowheads="1"/>
          </p:cNvSpPr>
          <p:nvPr/>
        </p:nvSpPr>
        <p:spPr bwMode="auto">
          <a:xfrm>
            <a:off x="1131307" y="4419600"/>
            <a:ext cx="2518936"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err="1"/>
              <a:t>abcd</a:t>
            </a:r>
            <a:r>
              <a:rPr lang="en-US" altLang="ja-JP" b="1" dirty="0" err="1">
                <a:solidFill>
                  <a:srgbClr val="00FF00"/>
                </a:solidFill>
              </a:rPr>
              <a:t>e</a:t>
            </a:r>
            <a:r>
              <a:rPr lang="ja-JP" altLang="en-US" dirty="0"/>
              <a:t> </a:t>
            </a:r>
            <a:r>
              <a:rPr lang="en-US" altLang="ja-JP" dirty="0" err="1"/>
              <a:t>FGhIjK</a:t>
            </a:r>
            <a:endParaRPr lang="en-US" altLang="ja-JP" dirty="0"/>
          </a:p>
        </p:txBody>
      </p:sp>
      <p:grpSp>
        <p:nvGrpSpPr>
          <p:cNvPr id="3" name="Group 17"/>
          <p:cNvGrpSpPr>
            <a:grpSpLocks/>
          </p:cNvGrpSpPr>
          <p:nvPr/>
        </p:nvGrpSpPr>
        <p:grpSpPr bwMode="auto">
          <a:xfrm>
            <a:off x="1219200" y="4953000"/>
            <a:ext cx="3597275" cy="960438"/>
            <a:chOff x="768" y="3120"/>
            <a:chExt cx="2266" cy="605"/>
          </a:xfrm>
        </p:grpSpPr>
        <p:sp>
          <p:nvSpPr>
            <p:cNvPr id="36873" name="Line 14"/>
            <p:cNvSpPr>
              <a:spLocks noChangeShapeType="1"/>
            </p:cNvSpPr>
            <p:nvPr/>
          </p:nvSpPr>
          <p:spPr bwMode="auto">
            <a:xfrm>
              <a:off x="1296" y="3120"/>
              <a:ext cx="0"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ja-JP" altLang="en-US"/>
            </a:p>
          </p:txBody>
        </p:sp>
        <p:sp>
          <p:nvSpPr>
            <p:cNvPr id="36874" name="Line 15"/>
            <p:cNvSpPr>
              <a:spLocks noChangeShapeType="1"/>
            </p:cNvSpPr>
            <p:nvPr/>
          </p:nvSpPr>
          <p:spPr bwMode="auto">
            <a:xfrm flipH="1">
              <a:off x="768" y="3312"/>
              <a:ext cx="52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ja-JP" altLang="en-US"/>
            </a:p>
          </p:txBody>
        </p:sp>
        <p:sp>
          <p:nvSpPr>
            <p:cNvPr id="36875" name="Text Box 16"/>
            <p:cNvSpPr txBox="1">
              <a:spLocks noChangeArrowheads="1"/>
            </p:cNvSpPr>
            <p:nvPr/>
          </p:nvSpPr>
          <p:spPr bwMode="auto">
            <a:xfrm>
              <a:off x="768" y="3360"/>
              <a:ext cx="22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これより前は変換済</a:t>
              </a:r>
            </a:p>
          </p:txBody>
        </p:sp>
      </p:grpSp>
      <p:sp>
        <p:nvSpPr>
          <p:cNvPr id="96274" name="Text Box 18"/>
          <p:cNvSpPr txBox="1">
            <a:spLocks noChangeArrowheads="1"/>
          </p:cNvSpPr>
          <p:nvPr/>
        </p:nvSpPr>
        <p:spPr bwMode="auto">
          <a:xfrm>
            <a:off x="1371600" y="5943600"/>
            <a:ext cx="6156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⇒変換場所を左に戻す必要が無い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65"/>
                                        </p:tgtEl>
                                        <p:attrNameLst>
                                          <p:attrName>style.visibility</p:attrName>
                                        </p:attrNameLst>
                                      </p:cBhvr>
                                      <p:to>
                                        <p:strVal val="visible"/>
                                      </p:to>
                                    </p:set>
                                    <p:animEffect transition="in" filter="checkerboard(across)">
                                      <p:cBhvr>
                                        <p:cTn id="7" dur="500"/>
                                        <p:tgtEl>
                                          <p:spTgt spid="962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269"/>
                                        </p:tgtEl>
                                        <p:attrNameLst>
                                          <p:attrName>style.visibility</p:attrName>
                                        </p:attrNameLst>
                                      </p:cBhvr>
                                      <p:to>
                                        <p:strVal val="visible"/>
                                      </p:to>
                                    </p:set>
                                    <p:animEffect transition="in" filter="wipe(left)">
                                      <p:cBhvr>
                                        <p:cTn id="17" dur="500"/>
                                        <p:tgtEl>
                                          <p:spTgt spid="962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6274"/>
                                        </p:tgtEl>
                                        <p:attrNameLst>
                                          <p:attrName>style.visibility</p:attrName>
                                        </p:attrNameLst>
                                      </p:cBhvr>
                                      <p:to>
                                        <p:strVal val="visible"/>
                                      </p:to>
                                    </p:set>
                                    <p:animEffect transition="in" filter="checkerboard(across)">
                                      <p:cBhvr>
                                        <p:cTn id="27" dur="500"/>
                                        <p:tgtEl>
                                          <p:spTgt spid="96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autoUpdateAnimBg="0"/>
      <p:bldP spid="96269" grpId="0" autoUpdateAnimBg="0"/>
      <p:bldP spid="9627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チョムスキー階層</a:t>
            </a:r>
            <a:br>
              <a:rPr lang="ja-JP" altLang="en-US">
                <a:effectLst/>
              </a:rPr>
            </a:br>
            <a:r>
              <a:rPr lang="ja-JP" altLang="en-US">
                <a:effectLst/>
              </a:rPr>
              <a:t>(</a:t>
            </a:r>
            <a:r>
              <a:rPr lang="en-US" altLang="ja-JP">
                <a:effectLst/>
              </a:rPr>
              <a:t>Chomsky hierarchy)</a:t>
            </a:r>
          </a:p>
        </p:txBody>
      </p:sp>
      <p:sp>
        <p:nvSpPr>
          <p:cNvPr id="37891" name="Rectangle 3"/>
          <p:cNvSpPr>
            <a:spLocks noGrp="1" noChangeArrowheads="1"/>
          </p:cNvSpPr>
          <p:nvPr>
            <p:ph type="body" idx="1"/>
          </p:nvPr>
        </p:nvSpPr>
        <p:spPr>
          <a:xfrm>
            <a:off x="1066800" y="1752600"/>
            <a:ext cx="7543800" cy="6858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形式文法のクラスの包含階層</a:t>
            </a:r>
          </a:p>
        </p:txBody>
      </p:sp>
      <p:graphicFrame>
        <p:nvGraphicFramePr>
          <p:cNvPr id="60466" name="Group 50"/>
          <p:cNvGraphicFramePr>
            <a:graphicFrameLocks noGrp="1"/>
          </p:cNvGraphicFramePr>
          <p:nvPr>
            <p:extLst>
              <p:ext uri="{D42A27DB-BD31-4B8C-83A1-F6EECF244321}">
                <p14:modId xmlns:p14="http://schemas.microsoft.com/office/powerpoint/2010/main" val="3905977967"/>
              </p:ext>
            </p:extLst>
          </p:nvPr>
        </p:nvGraphicFramePr>
        <p:xfrm>
          <a:off x="304800" y="2438400"/>
          <a:ext cx="8458200" cy="3429000"/>
        </p:xfrm>
        <a:graphic>
          <a:graphicData uri="http://schemas.openxmlformats.org/drawingml/2006/table">
            <a:tbl>
              <a:tblPr/>
              <a:tblGrid>
                <a:gridCol w="14478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4241800">
                  <a:extLst>
                    <a:ext uri="{9D8B030D-6E8A-4147-A177-3AD203B41FA5}">
                      <a16:colId xmlns:a16="http://schemas.microsoft.com/office/drawing/2014/main" val="20002"/>
                    </a:ext>
                  </a:extLst>
                </a:gridCol>
              </a:tblGrid>
              <a:tr h="6858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rPr>
                        <a:t>階層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文法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生成規則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Type-0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制限無し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Type-1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文脈依存文法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αAβ</a:t>
                      </a: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a:t>
                      </a: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αγβ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Type-2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文脈自由文法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A</a:t>
                      </a: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a:t>
                      </a: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Type-3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正規文法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dirty="0">
                          <a:ln>
                            <a:noFill/>
                          </a:ln>
                          <a:solidFill>
                            <a:schemeClr val="tx1"/>
                          </a:solidFill>
                          <a:effectLst/>
                          <a:latin typeface="Times New Roman" pitchFamily="18" charset="0"/>
                          <a:ea typeface="ＭＳ Ｐゴシック" pitchFamily="50" charset="-128"/>
                        </a:rPr>
                        <a:t>A</a:t>
                      </a:r>
                      <a:r>
                        <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rPr>
                        <a:t>→</a:t>
                      </a:r>
                      <a:r>
                        <a:rPr kumimoji="1" lang="en-US" altLang="ja-JP" sz="2800" b="0" i="0" u="none" strike="noStrike" cap="none" normalizeH="0" baseline="0" dirty="0">
                          <a:ln>
                            <a:noFill/>
                          </a:ln>
                          <a:solidFill>
                            <a:schemeClr val="tx1"/>
                          </a:solidFill>
                          <a:effectLst/>
                          <a:latin typeface="Times New Roman" pitchFamily="18" charset="0"/>
                          <a:ea typeface="ＭＳ Ｐゴシック" pitchFamily="50" charset="-128"/>
                        </a:rPr>
                        <a:t>a or A</a:t>
                      </a:r>
                      <a:r>
                        <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rPr>
                        <a:t>→</a:t>
                      </a:r>
                      <a:r>
                        <a:rPr kumimoji="1" lang="en-US" altLang="ja-JP" sz="2800" b="0" i="0" u="none" strike="noStrike" cap="none" normalizeH="0" baseline="0" dirty="0" err="1">
                          <a:ln>
                            <a:noFill/>
                          </a:ln>
                          <a:solidFill>
                            <a:schemeClr val="tx1"/>
                          </a:solidFill>
                          <a:effectLst/>
                          <a:latin typeface="Times New Roman" pitchFamily="18" charset="0"/>
                          <a:ea typeface="ＭＳ Ｐゴシック" pitchFamily="50" charset="-128"/>
                        </a:rPr>
                        <a:t>aB</a:t>
                      </a:r>
                      <a:endParaRPr kumimoji="1" lang="en-US" altLang="ja-JP" sz="2800" b="0" i="0" u="none" strike="noStrike" cap="none" normalizeH="0" baseline="0" dirty="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7918" name="Text Box 42"/>
          <p:cNvSpPr txBox="1">
            <a:spLocks noChangeArrowheads="1"/>
          </p:cNvSpPr>
          <p:nvPr/>
        </p:nvSpPr>
        <p:spPr bwMode="auto">
          <a:xfrm>
            <a:off x="457200" y="5911850"/>
            <a:ext cx="802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A,B </a:t>
            </a:r>
            <a:r>
              <a:rPr lang="ja-JP" altLang="en-US" sz="2800"/>
              <a:t>∈</a:t>
            </a:r>
            <a:r>
              <a:rPr lang="en-US" altLang="ja-JP" sz="2800"/>
              <a:t>N, a </a:t>
            </a:r>
            <a:r>
              <a:rPr lang="ja-JP" altLang="en-US" sz="2800"/>
              <a:t>∈ </a:t>
            </a:r>
            <a:r>
              <a:rPr lang="en-US" altLang="ja-JP" sz="2800"/>
              <a:t>T, </a:t>
            </a:r>
          </a:p>
          <a:p>
            <a:pPr eaLnBrk="1" hangingPunct="1">
              <a:spcBef>
                <a:spcPct val="0"/>
              </a:spcBef>
              <a:buClrTx/>
              <a:buSzTx/>
              <a:buFontTx/>
              <a:buNone/>
            </a:pPr>
            <a:r>
              <a:rPr lang="en-US" altLang="ja-JP" sz="2800"/>
              <a:t>α,β,γ</a:t>
            </a:r>
            <a:r>
              <a:rPr lang="ja-JP" altLang="en-US" sz="2800"/>
              <a:t>∈(</a:t>
            </a:r>
            <a:r>
              <a:rPr lang="en-US" altLang="ja-JP" sz="2800"/>
              <a:t>N</a:t>
            </a:r>
            <a:r>
              <a:rPr lang="ja-JP" altLang="en-US" sz="2800"/>
              <a:t>∪</a:t>
            </a:r>
            <a:r>
              <a:rPr lang="en-US" altLang="ja-JP" sz="2800"/>
              <a:t>T)</a:t>
            </a:r>
            <a:r>
              <a:rPr lang="en-US" altLang="ja-JP" sz="2800" baseline="30000"/>
              <a:t>*</a:t>
            </a:r>
            <a:r>
              <a:rPr lang="en-US" altLang="ja-JP" sz="2800"/>
              <a:t>　</a:t>
            </a:r>
            <a:r>
              <a:rPr lang="en-US" altLang="ja-JP" sz="2000"/>
              <a:t>(</a:t>
            </a:r>
            <a:r>
              <a:rPr lang="ja-JP" altLang="en-US" sz="2000"/>
              <a:t>終端記号と非終端記号で構成される文字列)</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チョムスキー階層と</a:t>
            </a:r>
            <a:br>
              <a:rPr lang="ja-JP" altLang="en-US">
                <a:effectLst/>
              </a:rPr>
            </a:br>
            <a:r>
              <a:rPr lang="ja-JP" altLang="en-US">
                <a:effectLst/>
              </a:rPr>
              <a:t>受理可能な文法</a:t>
            </a:r>
            <a:endParaRPr lang="en-US" altLang="ja-JP">
              <a:effectLst/>
            </a:endParaRPr>
          </a:p>
        </p:txBody>
      </p:sp>
      <p:graphicFrame>
        <p:nvGraphicFramePr>
          <p:cNvPr id="209982" name="Group 62"/>
          <p:cNvGraphicFramePr>
            <a:graphicFrameLocks noGrp="1"/>
          </p:cNvGraphicFramePr>
          <p:nvPr/>
        </p:nvGraphicFramePr>
        <p:xfrm>
          <a:off x="304800" y="2438400"/>
          <a:ext cx="8153400" cy="2743200"/>
        </p:xfrm>
        <a:graphic>
          <a:graphicData uri="http://schemas.openxmlformats.org/drawingml/2006/table">
            <a:tbl>
              <a:tblPr/>
              <a:tblGrid>
                <a:gridCol w="2438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858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文法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生成規則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受理可能な文法例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文脈依存文法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αAβ</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αγβ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a</a:t>
                      </a:r>
                      <a:r>
                        <a:rPr kumimoji="1" lang="en-US" altLang="ja-JP" sz="3200" b="0" i="1" u="none" strike="noStrike" cap="none" normalizeH="0" baseline="30000" dirty="0" err="1">
                          <a:ln>
                            <a:noFill/>
                          </a:ln>
                          <a:solidFill>
                            <a:schemeClr val="tx1"/>
                          </a:solidFill>
                          <a:effectLst/>
                          <a:latin typeface="Times New Roman" panose="02020603050405020304" pitchFamily="18" charset="0"/>
                          <a:ea typeface="ＭＳ Ｐゴシック" panose="020B0600070205080204" pitchFamily="50" charset="-128"/>
                        </a:rPr>
                        <a:t>n</a:t>
                      </a:r>
                      <a:r>
                        <a:rPr kumimoji="1" lang="en-US" altLang="ja-JP" sz="32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b</a:t>
                      </a:r>
                      <a:r>
                        <a:rPr kumimoji="1" lang="en-US" altLang="ja-JP" sz="3200" b="0" i="1" u="none" strike="noStrike" cap="none" normalizeH="0" baseline="30000" dirty="0" err="1">
                          <a:ln>
                            <a:noFill/>
                          </a:ln>
                          <a:solidFill>
                            <a:schemeClr val="tx1"/>
                          </a:solidFill>
                          <a:effectLst/>
                          <a:latin typeface="Times New Roman" panose="02020603050405020304" pitchFamily="18" charset="0"/>
                          <a:ea typeface="ＭＳ Ｐゴシック" panose="020B0600070205080204" pitchFamily="50" charset="-128"/>
                        </a:rPr>
                        <a:t>n</a:t>
                      </a:r>
                      <a:r>
                        <a:rPr kumimoji="1" lang="en-US" altLang="ja-JP" sz="32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c</a:t>
                      </a:r>
                      <a:r>
                        <a:rPr kumimoji="1" lang="en-US" altLang="ja-JP" sz="3200" b="0" i="1" u="none" strike="noStrike" cap="none" normalizeH="0" baseline="30000" dirty="0" err="1">
                          <a:ln>
                            <a:noFill/>
                          </a:ln>
                          <a:solidFill>
                            <a:schemeClr val="tx1"/>
                          </a:solidFill>
                          <a:effectLst/>
                          <a:latin typeface="Times New Roman" panose="02020603050405020304" pitchFamily="18" charset="0"/>
                          <a:ea typeface="ＭＳ Ｐゴシック" panose="020B0600070205080204" pitchFamily="50" charset="-128"/>
                        </a:rPr>
                        <a:t>n</a:t>
                      </a:r>
                      <a:r>
                        <a:rPr kumimoji="1" lang="en-US" altLang="ja-JP" sz="3200" b="0" i="1"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32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3200" b="0" i="1"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n</a:t>
                      </a:r>
                      <a:r>
                        <a:rPr kumimoji="1" lang="en-US" altLang="ja-JP" sz="32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文脈自由文法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a</a:t>
                      </a:r>
                      <a:r>
                        <a:rPr kumimoji="1" lang="en-US" altLang="ja-JP" sz="3200" b="0" i="1" u="none" strike="noStrike" cap="none" normalizeH="0" baseline="30000" dirty="0" err="1">
                          <a:ln>
                            <a:noFill/>
                          </a:ln>
                          <a:solidFill>
                            <a:schemeClr val="tx1"/>
                          </a:solidFill>
                          <a:effectLst/>
                          <a:latin typeface="Times New Roman" panose="02020603050405020304" pitchFamily="18" charset="0"/>
                          <a:ea typeface="ＭＳ Ｐゴシック" panose="020B0600070205080204" pitchFamily="50" charset="-128"/>
                        </a:rPr>
                        <a:t>n</a:t>
                      </a:r>
                      <a:r>
                        <a:rPr kumimoji="1" lang="en-US" altLang="ja-JP" sz="32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b</a:t>
                      </a:r>
                      <a:r>
                        <a:rPr kumimoji="1" lang="en-US" altLang="ja-JP" sz="3200" b="0" i="1" u="none" strike="noStrike" cap="none" normalizeH="0" baseline="30000" dirty="0" err="1">
                          <a:ln>
                            <a:noFill/>
                          </a:ln>
                          <a:solidFill>
                            <a:schemeClr val="tx1"/>
                          </a:solidFill>
                          <a:effectLst/>
                          <a:latin typeface="Times New Roman" panose="02020603050405020304" pitchFamily="18" charset="0"/>
                          <a:ea typeface="ＭＳ Ｐゴシック" panose="020B0600070205080204" pitchFamily="50" charset="-128"/>
                        </a:rPr>
                        <a:t>n</a:t>
                      </a:r>
                      <a:r>
                        <a:rPr kumimoji="1" lang="en-US" altLang="ja-JP" sz="3200" b="0" i="1"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32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3200" b="0" i="1"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n</a:t>
                      </a:r>
                      <a:r>
                        <a:rPr kumimoji="1" lang="en-US" altLang="ja-JP" sz="32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≧0)</a:t>
                      </a:r>
                      <a:endPar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正規文法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 or A</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a:t>
                      </a:r>
                      <a:r>
                        <a:rPr kumimoji="1" lang="en-US" altLang="ja-JP" sz="3200" b="0" i="1" u="none" strike="noStrike" cap="none" normalizeH="0" baseline="30000" dirty="0">
                          <a:ln>
                            <a:noFill/>
                          </a:ln>
                          <a:solidFill>
                            <a:schemeClr val="tx1"/>
                          </a:solidFill>
                          <a:effectLst/>
                          <a:latin typeface="Times New Roman" panose="02020603050405020304" pitchFamily="18" charset="0"/>
                          <a:ea typeface="ＭＳ Ｐゴシック" panose="020B0600070205080204" pitchFamily="50" charset="-128"/>
                        </a:rPr>
                        <a:t>n</a:t>
                      </a:r>
                      <a:r>
                        <a:rPr kumimoji="1" lang="en-US" altLang="ja-JP" sz="3200" b="0" i="1"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32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b</a:t>
                      </a:r>
                      <a:r>
                        <a:rPr kumimoji="1" lang="en-US" altLang="ja-JP" sz="3200" b="0" i="1" u="none" strike="noStrike" cap="none" normalizeH="0" baseline="30000" dirty="0" err="1">
                          <a:ln>
                            <a:noFill/>
                          </a:ln>
                          <a:solidFill>
                            <a:schemeClr val="tx1"/>
                          </a:solidFill>
                          <a:effectLst/>
                          <a:latin typeface="Times New Roman" panose="02020603050405020304" pitchFamily="18" charset="0"/>
                          <a:ea typeface="ＭＳ Ｐゴシック" panose="020B0600070205080204" pitchFamily="50" charset="-128"/>
                        </a:rPr>
                        <a:t>n</a:t>
                      </a:r>
                      <a:r>
                        <a:rPr kumimoji="1" lang="en-US" altLang="ja-JP" sz="3200" b="0" i="1"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32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3200" b="0" i="1"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n</a:t>
                      </a:r>
                      <a:r>
                        <a:rPr kumimoji="1" lang="en-US" altLang="ja-JP" sz="32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8937" name="Text Box 42"/>
          <p:cNvSpPr txBox="1">
            <a:spLocks noChangeArrowheads="1"/>
          </p:cNvSpPr>
          <p:nvPr/>
        </p:nvSpPr>
        <p:spPr bwMode="auto">
          <a:xfrm>
            <a:off x="549275" y="5486400"/>
            <a:ext cx="7553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A,B </a:t>
            </a:r>
            <a:r>
              <a:rPr lang="ja-JP" altLang="en-US" sz="2800"/>
              <a:t>∈</a:t>
            </a:r>
            <a:r>
              <a:rPr lang="en-US" altLang="ja-JP" sz="2800"/>
              <a:t>N, a,b,c </a:t>
            </a:r>
            <a:r>
              <a:rPr lang="ja-JP" altLang="en-US" sz="2800"/>
              <a:t>∈ </a:t>
            </a:r>
            <a:r>
              <a:rPr lang="en-US" altLang="ja-JP" sz="2800"/>
              <a:t>T, </a:t>
            </a:r>
          </a:p>
          <a:p>
            <a:pPr eaLnBrk="1" hangingPunct="1">
              <a:spcBef>
                <a:spcPct val="0"/>
              </a:spcBef>
              <a:buClrTx/>
              <a:buSzTx/>
              <a:buFontTx/>
              <a:buNone/>
            </a:pPr>
            <a:r>
              <a:rPr lang="en-US" altLang="ja-JP" sz="2800"/>
              <a:t>α,β,γ</a:t>
            </a:r>
            <a:r>
              <a:rPr lang="ja-JP" altLang="en-US" sz="2800"/>
              <a:t>∈(</a:t>
            </a:r>
            <a:r>
              <a:rPr lang="en-US" altLang="ja-JP" sz="2800"/>
              <a:t>N</a:t>
            </a:r>
            <a:r>
              <a:rPr lang="ja-JP" altLang="en-US" sz="2800"/>
              <a:t>∪</a:t>
            </a:r>
            <a:r>
              <a:rPr lang="en-US" altLang="ja-JP" sz="2800"/>
              <a:t>T)</a:t>
            </a:r>
            <a:r>
              <a:rPr lang="en-US" altLang="ja-JP" sz="2800" baseline="30000"/>
              <a:t>*</a:t>
            </a:r>
            <a:r>
              <a:rPr lang="en-US" altLang="ja-JP" sz="2800"/>
              <a:t>　</a:t>
            </a:r>
            <a:r>
              <a:rPr lang="en-US" altLang="ja-JP" sz="2000"/>
              <a:t>(</a:t>
            </a:r>
            <a:r>
              <a:rPr lang="ja-JP" altLang="en-US" sz="2000"/>
              <a:t>終端記号と非終端記号で構成される文字列)</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メール&#10;&#10;自動的に生成された説明">
            <a:extLst>
              <a:ext uri="{FF2B5EF4-FFF2-40B4-BE49-F238E27FC236}">
                <a16:creationId xmlns:a16="http://schemas.microsoft.com/office/drawing/2014/main" id="{5412B726-C848-4179-D40E-17276370D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楕円 3">
            <a:extLst>
              <a:ext uri="{FF2B5EF4-FFF2-40B4-BE49-F238E27FC236}">
                <a16:creationId xmlns:a16="http://schemas.microsoft.com/office/drawing/2014/main" id="{60E02B05-F8C6-3558-15E4-E4FE44691472}"/>
              </a:ext>
            </a:extLst>
          </p:cNvPr>
          <p:cNvSpPr/>
          <p:nvPr/>
        </p:nvSpPr>
        <p:spPr>
          <a:xfrm>
            <a:off x="3851920" y="764704"/>
            <a:ext cx="589792" cy="387504"/>
          </a:xfrm>
          <a:prstGeom prst="ellipse">
            <a:avLst/>
          </a:pr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000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文脈自由文法</a:t>
            </a:r>
            <a:br>
              <a:rPr lang="ja-JP" altLang="en-US">
                <a:effectLst/>
              </a:rPr>
            </a:br>
            <a:r>
              <a:rPr lang="ja-JP" altLang="en-US">
                <a:effectLst/>
              </a:rPr>
              <a:t>(</a:t>
            </a:r>
            <a:r>
              <a:rPr lang="en-US" altLang="ja-JP">
                <a:effectLst/>
              </a:rPr>
              <a:t>context-free grammer)</a:t>
            </a:r>
          </a:p>
        </p:txBody>
      </p:sp>
      <p:graphicFrame>
        <p:nvGraphicFramePr>
          <p:cNvPr id="61463" name="Group 23"/>
          <p:cNvGraphicFramePr>
            <a:graphicFrameLocks noGrp="1"/>
          </p:cNvGraphicFramePr>
          <p:nvPr/>
        </p:nvGraphicFramePr>
        <p:xfrm>
          <a:off x="1447800" y="2286000"/>
          <a:ext cx="6248400" cy="1639888"/>
        </p:xfrm>
        <a:graphic>
          <a:graphicData uri="http://schemas.openxmlformats.org/drawingml/2006/table">
            <a:tbl>
              <a:tblPr/>
              <a:tblGrid>
                <a:gridCol w="1562100">
                  <a:extLst>
                    <a:ext uri="{9D8B030D-6E8A-4147-A177-3AD203B41FA5}">
                      <a16:colId xmlns:a16="http://schemas.microsoft.com/office/drawing/2014/main" val="20000"/>
                    </a:ext>
                  </a:extLst>
                </a:gridCol>
                <a:gridCol w="4686300">
                  <a:extLst>
                    <a:ext uri="{9D8B030D-6E8A-4147-A177-3AD203B41FA5}">
                      <a16:colId xmlns:a16="http://schemas.microsoft.com/office/drawing/2014/main" val="20001"/>
                    </a:ext>
                  </a:extLst>
                </a:gridCol>
              </a:tblGrid>
              <a:tr h="609624">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左辺</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非終端記号1つ</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264">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右辺</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S</a:t>
                      </a: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以外の非終端記号と</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終端記号の列</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50" name="Text Box 14"/>
          <p:cNvSpPr txBox="1">
            <a:spLocks noChangeArrowheads="1"/>
          </p:cNvSpPr>
          <p:nvPr/>
        </p:nvSpPr>
        <p:spPr bwMode="auto">
          <a:xfrm>
            <a:off x="2519363" y="4010025"/>
            <a:ext cx="541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例外: 開始記号 </a:t>
            </a:r>
            <a:r>
              <a:rPr lang="en-US" altLang="ja-JP" sz="2800"/>
              <a:t>S </a:t>
            </a:r>
            <a:r>
              <a:rPr lang="ja-JP" altLang="en-US" sz="2800"/>
              <a:t>のみ </a:t>
            </a:r>
            <a:r>
              <a:rPr lang="en-US" altLang="ja-JP" sz="2800"/>
              <a:t>S </a:t>
            </a:r>
            <a:r>
              <a:rPr lang="ja-JP" altLang="en-US" sz="2800"/>
              <a:t>→</a:t>
            </a:r>
            <a:r>
              <a:rPr lang="en-US" altLang="ja-JP" sz="2800"/>
              <a:t>ε </a:t>
            </a:r>
            <a:r>
              <a:rPr lang="ja-JP" altLang="en-US" sz="2800"/>
              <a:t>も可</a:t>
            </a:r>
            <a:endParaRPr lang="en-US" altLang="ja-JP" sz="2800"/>
          </a:p>
        </p:txBody>
      </p:sp>
      <p:sp>
        <p:nvSpPr>
          <p:cNvPr id="39951" name="Text Box 24"/>
          <p:cNvSpPr txBox="1">
            <a:spLocks noChangeArrowheads="1"/>
          </p:cNvSpPr>
          <p:nvPr/>
        </p:nvSpPr>
        <p:spPr bwMode="auto">
          <a:xfrm>
            <a:off x="1447800" y="1752600"/>
            <a:ext cx="5064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a:t>
            </a:r>
            <a:r>
              <a:rPr lang="ja-JP" altLang="en-US"/>
              <a:t>→</a:t>
            </a:r>
            <a:r>
              <a:rPr lang="en-US" altLang="ja-JP"/>
              <a:t>γ </a:t>
            </a:r>
            <a:r>
              <a:rPr lang="en-US" altLang="ja-JP" sz="2800"/>
              <a:t>(A</a:t>
            </a:r>
            <a:r>
              <a:rPr lang="ja-JP" altLang="en-US" sz="2800"/>
              <a:t>∈</a:t>
            </a:r>
            <a:r>
              <a:rPr lang="en-US" altLang="ja-JP" sz="2800" b="1"/>
              <a:t>N</a:t>
            </a:r>
            <a:r>
              <a:rPr lang="en-US" altLang="ja-JP" sz="2800"/>
              <a:t>,γ</a:t>
            </a:r>
            <a:r>
              <a:rPr lang="ja-JP" altLang="en-US" sz="2800"/>
              <a:t>∈((</a:t>
            </a:r>
            <a:r>
              <a:rPr lang="en-US" altLang="ja-JP" sz="2800" b="1"/>
              <a:t>N</a:t>
            </a:r>
            <a:r>
              <a:rPr lang="en-US" altLang="ja-JP" sz="2800"/>
              <a:t>-S)</a:t>
            </a:r>
            <a:r>
              <a:rPr lang="ja-JP" altLang="en-US" sz="2800"/>
              <a:t>∪</a:t>
            </a:r>
            <a:r>
              <a:rPr lang="en-US" altLang="ja-JP" sz="2800" b="1"/>
              <a:t>T</a:t>
            </a:r>
            <a:r>
              <a:rPr lang="en-US" altLang="ja-JP" sz="2800"/>
              <a:t>)</a:t>
            </a:r>
            <a:r>
              <a:rPr lang="en-US" altLang="ja-JP" sz="2800" baseline="30000"/>
              <a:t>*</a:t>
            </a:r>
            <a:r>
              <a:rPr lang="en-US" altLang="ja-JP" sz="280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文脈自由文法の例</a:t>
            </a:r>
          </a:p>
        </p:txBody>
      </p:sp>
      <p:sp>
        <p:nvSpPr>
          <p:cNvPr id="40963" name="Rectangle 3"/>
          <p:cNvSpPr>
            <a:spLocks noGrp="1" noChangeArrowheads="1"/>
          </p:cNvSpPr>
          <p:nvPr>
            <p:ph type="body" idx="1"/>
          </p:nvPr>
        </p:nvSpPr>
        <p:spPr>
          <a:xfrm>
            <a:off x="1066800" y="1600200"/>
            <a:ext cx="7620000" cy="2286000"/>
          </a:xfrm>
          <a:noFill/>
          <a:extLst>
            <a:ext uri="{909E8E84-426E-40DD-AFC4-6F175D3DCCD1}">
              <a14:hiddenFill xmlns:a14="http://schemas.microsoft.com/office/drawing/2010/main">
                <a:solidFill>
                  <a:srgbClr val="FFFFFF"/>
                </a:solidFill>
              </a14:hiddenFill>
            </a:ext>
          </a:extLst>
        </p:spPr>
        <p:txBody>
          <a:bodyPr/>
          <a:lstStyle/>
          <a:p>
            <a:r>
              <a:rPr lang="en-US" altLang="ja-JP">
                <a:effectLst/>
              </a:rPr>
              <a:t>G = (</a:t>
            </a:r>
            <a:r>
              <a:rPr lang="en-US" altLang="ja-JP" b="1">
                <a:effectLst/>
              </a:rPr>
              <a:t>N</a:t>
            </a:r>
            <a:r>
              <a:rPr lang="en-US" altLang="ja-JP">
                <a:effectLst/>
              </a:rPr>
              <a:t>, </a:t>
            </a:r>
            <a:r>
              <a:rPr lang="en-US" altLang="ja-JP" b="1">
                <a:effectLst/>
              </a:rPr>
              <a:t>T</a:t>
            </a:r>
            <a:r>
              <a:rPr lang="en-US" altLang="ja-JP">
                <a:effectLst/>
              </a:rPr>
              <a:t>, S, </a:t>
            </a:r>
            <a:r>
              <a:rPr lang="en-US" altLang="ja-JP" b="1">
                <a:effectLst/>
              </a:rPr>
              <a:t>P</a:t>
            </a:r>
            <a:r>
              <a:rPr lang="en-US" altLang="ja-JP">
                <a:effectLst/>
              </a:rPr>
              <a:t>)</a:t>
            </a:r>
          </a:p>
          <a:p>
            <a:pPr lvl="1"/>
            <a:r>
              <a:rPr lang="en-US" altLang="ja-JP" b="1">
                <a:effectLst/>
              </a:rPr>
              <a:t>N</a:t>
            </a:r>
            <a:r>
              <a:rPr lang="en-US" altLang="ja-JP">
                <a:effectLst/>
              </a:rPr>
              <a:t> = {S,A}</a:t>
            </a:r>
            <a:endParaRPr lang="ja-JP" altLang="en-US">
              <a:effectLst/>
            </a:endParaRPr>
          </a:p>
          <a:p>
            <a:pPr lvl="1"/>
            <a:r>
              <a:rPr lang="en-US" altLang="ja-JP" b="1">
                <a:effectLst/>
              </a:rPr>
              <a:t>T</a:t>
            </a:r>
            <a:r>
              <a:rPr lang="en-US" altLang="ja-JP">
                <a:effectLst/>
              </a:rPr>
              <a:t>= {a,b</a:t>
            </a:r>
            <a:r>
              <a:rPr lang="ja-JP" altLang="en-US">
                <a:effectLst/>
              </a:rPr>
              <a:t>}</a:t>
            </a:r>
          </a:p>
          <a:p>
            <a:pPr lvl="1"/>
            <a:r>
              <a:rPr lang="en-US" altLang="ja-JP" b="1">
                <a:effectLst/>
              </a:rPr>
              <a:t>P</a:t>
            </a:r>
            <a:r>
              <a:rPr lang="en-US" altLang="ja-JP">
                <a:effectLst/>
              </a:rPr>
              <a:t> ={S</a:t>
            </a:r>
            <a:r>
              <a:rPr lang="ja-JP" altLang="en-US">
                <a:effectLst/>
              </a:rPr>
              <a:t>→</a:t>
            </a:r>
            <a:r>
              <a:rPr lang="en-US" altLang="ja-JP">
                <a:effectLst/>
              </a:rPr>
              <a:t>A, A</a:t>
            </a:r>
            <a:r>
              <a:rPr lang="ja-JP" altLang="en-US">
                <a:effectLst/>
              </a:rPr>
              <a:t>→</a:t>
            </a:r>
            <a:r>
              <a:rPr lang="en-US" altLang="ja-JP">
                <a:effectLst/>
              </a:rPr>
              <a:t>ab, A</a:t>
            </a:r>
            <a:r>
              <a:rPr lang="ja-JP" altLang="en-US">
                <a:effectLst/>
              </a:rPr>
              <a:t>→</a:t>
            </a:r>
            <a:r>
              <a:rPr lang="en-US" altLang="ja-JP">
                <a:effectLst/>
              </a:rPr>
              <a:t>aAb, S</a:t>
            </a:r>
            <a:r>
              <a:rPr lang="ja-JP" altLang="en-US">
                <a:effectLst/>
              </a:rPr>
              <a:t>→</a:t>
            </a:r>
            <a:r>
              <a:rPr lang="en-US" altLang="ja-JP">
                <a:effectLst/>
              </a:rPr>
              <a:t>ε}</a:t>
            </a:r>
          </a:p>
        </p:txBody>
      </p:sp>
      <p:sp>
        <p:nvSpPr>
          <p:cNvPr id="63492" name="Text Box 4"/>
          <p:cNvSpPr txBox="1">
            <a:spLocks noChangeArrowheads="1"/>
          </p:cNvSpPr>
          <p:nvPr/>
        </p:nvSpPr>
        <p:spPr bwMode="auto">
          <a:xfrm>
            <a:off x="838200" y="4343400"/>
            <a:ext cx="1900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a:solidFill>
                  <a:srgbClr val="00FF00"/>
                </a:solidFill>
              </a:rPr>
              <a:t>A</a:t>
            </a:r>
            <a:r>
              <a:rPr lang="ja-JP" altLang="en-US" dirty="0"/>
              <a:t>→</a:t>
            </a:r>
            <a:r>
              <a:rPr lang="en-US" altLang="ja-JP" dirty="0"/>
              <a:t>ab</a:t>
            </a:r>
          </a:p>
        </p:txBody>
      </p:sp>
      <p:sp>
        <p:nvSpPr>
          <p:cNvPr id="63493" name="Text Box 5"/>
          <p:cNvSpPr txBox="1">
            <a:spLocks noChangeArrowheads="1"/>
          </p:cNvSpPr>
          <p:nvPr/>
        </p:nvSpPr>
        <p:spPr bwMode="auto">
          <a:xfrm>
            <a:off x="838200" y="4876800"/>
            <a:ext cx="3368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a:solidFill>
                  <a:srgbClr val="00FF00"/>
                </a:solidFill>
              </a:rPr>
              <a:t>A</a:t>
            </a:r>
            <a:r>
              <a:rPr lang="ja-JP" altLang="en-US" dirty="0"/>
              <a:t>→</a:t>
            </a:r>
            <a:r>
              <a:rPr lang="en-US" altLang="ja-JP" dirty="0" err="1"/>
              <a:t>a</a:t>
            </a:r>
            <a:r>
              <a:rPr lang="en-US" altLang="ja-JP" dirty="0" err="1">
                <a:solidFill>
                  <a:srgbClr val="00FF00"/>
                </a:solidFill>
              </a:rPr>
              <a:t>A</a:t>
            </a:r>
            <a:r>
              <a:rPr lang="en-US" altLang="ja-JP" dirty="0" err="1"/>
              <a:t>b</a:t>
            </a:r>
            <a:r>
              <a:rPr lang="ja-JP" altLang="en-US" dirty="0"/>
              <a:t>→</a:t>
            </a:r>
            <a:r>
              <a:rPr lang="en-US" altLang="ja-JP" dirty="0" err="1"/>
              <a:t>aabb</a:t>
            </a:r>
            <a:endParaRPr lang="en-US" altLang="ja-JP" dirty="0"/>
          </a:p>
        </p:txBody>
      </p:sp>
      <p:sp>
        <p:nvSpPr>
          <p:cNvPr id="63494" name="Text Box 6"/>
          <p:cNvSpPr txBox="1">
            <a:spLocks noChangeArrowheads="1"/>
          </p:cNvSpPr>
          <p:nvPr/>
        </p:nvSpPr>
        <p:spPr bwMode="auto">
          <a:xfrm>
            <a:off x="838200" y="5410200"/>
            <a:ext cx="5221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a:solidFill>
                  <a:srgbClr val="00FF00"/>
                </a:solidFill>
              </a:rPr>
              <a:t>A</a:t>
            </a:r>
            <a:r>
              <a:rPr lang="ja-JP" altLang="en-US" dirty="0"/>
              <a:t>→</a:t>
            </a:r>
            <a:r>
              <a:rPr lang="en-US" altLang="ja-JP" dirty="0" err="1"/>
              <a:t>a</a:t>
            </a:r>
            <a:r>
              <a:rPr lang="en-US" altLang="ja-JP" dirty="0" err="1">
                <a:solidFill>
                  <a:srgbClr val="00FF00"/>
                </a:solidFill>
              </a:rPr>
              <a:t>A</a:t>
            </a:r>
            <a:r>
              <a:rPr lang="en-US" altLang="ja-JP" dirty="0" err="1"/>
              <a:t>b</a:t>
            </a:r>
            <a:r>
              <a:rPr lang="ja-JP" altLang="en-US" dirty="0"/>
              <a:t>→</a:t>
            </a:r>
            <a:r>
              <a:rPr lang="en-US" altLang="ja-JP" dirty="0" err="1"/>
              <a:t>aa</a:t>
            </a:r>
            <a:r>
              <a:rPr lang="en-US" altLang="ja-JP" dirty="0" err="1">
                <a:solidFill>
                  <a:srgbClr val="00FF00"/>
                </a:solidFill>
              </a:rPr>
              <a:t>A</a:t>
            </a:r>
            <a:r>
              <a:rPr lang="en-US" altLang="ja-JP" dirty="0" err="1"/>
              <a:t>bb</a:t>
            </a:r>
            <a:r>
              <a:rPr lang="ja-JP" altLang="en-US" dirty="0"/>
              <a:t>→</a:t>
            </a:r>
            <a:r>
              <a:rPr lang="en-US" altLang="ja-JP" dirty="0" err="1"/>
              <a:t>aaabbb</a:t>
            </a:r>
            <a:endParaRPr lang="en-US" altLang="ja-JP" dirty="0"/>
          </a:p>
        </p:txBody>
      </p:sp>
      <p:sp>
        <p:nvSpPr>
          <p:cNvPr id="63495" name="Text Box 7"/>
          <p:cNvSpPr txBox="1">
            <a:spLocks noChangeArrowheads="1"/>
          </p:cNvSpPr>
          <p:nvPr/>
        </p:nvSpPr>
        <p:spPr bwMode="auto">
          <a:xfrm>
            <a:off x="5562600" y="6096000"/>
            <a:ext cx="335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L(G) ={a</a:t>
            </a:r>
            <a:r>
              <a:rPr lang="en-US" altLang="ja-JP" i="1" baseline="30000"/>
              <a:t>n</a:t>
            </a:r>
            <a:r>
              <a:rPr lang="en-US" altLang="ja-JP"/>
              <a:t>b</a:t>
            </a:r>
            <a:r>
              <a:rPr lang="en-US" altLang="ja-JP" i="1" baseline="30000"/>
              <a:t>n</a:t>
            </a:r>
            <a:r>
              <a:rPr lang="en-US" altLang="ja-JP"/>
              <a:t>|</a:t>
            </a:r>
            <a:r>
              <a:rPr lang="en-US" altLang="ja-JP" i="1"/>
              <a:t>n</a:t>
            </a:r>
            <a:r>
              <a:rPr lang="en-US" altLang="ja-JP"/>
              <a:t>≧0}</a:t>
            </a:r>
          </a:p>
        </p:txBody>
      </p:sp>
      <p:sp>
        <p:nvSpPr>
          <p:cNvPr id="63496" name="AutoShape 8"/>
          <p:cNvSpPr>
            <a:spLocks noChangeArrowheads="1"/>
          </p:cNvSpPr>
          <p:nvPr/>
        </p:nvSpPr>
        <p:spPr bwMode="auto">
          <a:xfrm>
            <a:off x="4114800" y="2438400"/>
            <a:ext cx="3886200" cy="609600"/>
          </a:xfrm>
          <a:prstGeom prst="wedgeRoundRectCallout">
            <a:avLst>
              <a:gd name="adj1" fmla="val -31782"/>
              <a:gd name="adj2" fmla="val 90884"/>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左辺は非終端記号1個</a:t>
            </a:r>
          </a:p>
        </p:txBody>
      </p:sp>
      <p:sp>
        <p:nvSpPr>
          <p:cNvPr id="63497" name="AutoShape 9"/>
          <p:cNvSpPr>
            <a:spLocks noChangeArrowheads="1"/>
          </p:cNvSpPr>
          <p:nvPr/>
        </p:nvSpPr>
        <p:spPr bwMode="auto">
          <a:xfrm>
            <a:off x="6553200" y="4114800"/>
            <a:ext cx="1447800" cy="1447800"/>
          </a:xfrm>
          <a:prstGeom prst="wedgeRoundRectCallout">
            <a:avLst>
              <a:gd name="adj1" fmla="val -35528"/>
              <a:gd name="adj2" fmla="val -76644"/>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800"/>
              <a:t>ε</a:t>
            </a:r>
            <a:r>
              <a:rPr lang="ja-JP" altLang="en-US" sz="2800"/>
              <a:t>は</a:t>
            </a:r>
          </a:p>
          <a:p>
            <a:pPr algn="ctr" eaLnBrk="1" hangingPunct="1">
              <a:spcBef>
                <a:spcPct val="0"/>
              </a:spcBef>
              <a:buClrTx/>
              <a:buSzTx/>
              <a:buFontTx/>
              <a:buNone/>
            </a:pPr>
            <a:r>
              <a:rPr lang="ja-JP" altLang="en-US" sz="2800"/>
              <a:t> </a:t>
            </a:r>
            <a:r>
              <a:rPr lang="en-US" altLang="ja-JP" sz="2800"/>
              <a:t>S</a:t>
            </a:r>
            <a:r>
              <a:rPr lang="ja-JP" altLang="en-US" sz="2800"/>
              <a:t>→</a:t>
            </a:r>
            <a:r>
              <a:rPr lang="en-US" altLang="ja-JP" sz="2800"/>
              <a:t>ε</a:t>
            </a:r>
          </a:p>
          <a:p>
            <a:pPr algn="ctr" eaLnBrk="1" hangingPunct="1">
              <a:spcBef>
                <a:spcPct val="0"/>
              </a:spcBef>
              <a:buClrTx/>
              <a:buSzTx/>
              <a:buFontTx/>
              <a:buNone/>
            </a:pPr>
            <a:r>
              <a:rPr lang="ja-JP" altLang="en-US" sz="2800"/>
              <a:t>のみ可</a:t>
            </a:r>
          </a:p>
        </p:txBody>
      </p:sp>
      <p:sp>
        <p:nvSpPr>
          <p:cNvPr id="63498" name="Text Box 10"/>
          <p:cNvSpPr txBox="1">
            <a:spLocks noChangeArrowheads="1"/>
          </p:cNvSpPr>
          <p:nvPr/>
        </p:nvSpPr>
        <p:spPr bwMode="auto">
          <a:xfrm>
            <a:off x="799095" y="3818942"/>
            <a:ext cx="9957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a:solidFill>
                  <a:srgbClr val="00FF00"/>
                </a:solidFill>
              </a:rPr>
              <a:t>S</a:t>
            </a:r>
            <a:r>
              <a:rPr lang="ja-JP" altLang="en-US" dirty="0"/>
              <a:t>→</a:t>
            </a:r>
            <a:r>
              <a:rPr lang="en-US" altLang="ja-JP" dirty="0"/>
              <a:t>ε</a:t>
            </a:r>
          </a:p>
        </p:txBody>
      </p:sp>
      <p:sp>
        <p:nvSpPr>
          <p:cNvPr id="63499" name="AutoShape 11"/>
          <p:cNvSpPr>
            <a:spLocks noChangeArrowheads="1"/>
          </p:cNvSpPr>
          <p:nvPr/>
        </p:nvSpPr>
        <p:spPr bwMode="auto">
          <a:xfrm>
            <a:off x="2971800" y="3886200"/>
            <a:ext cx="3429000" cy="914400"/>
          </a:xfrm>
          <a:prstGeom prst="wedgeRoundRectCallout">
            <a:avLst>
              <a:gd name="adj1" fmla="val 23056"/>
              <a:gd name="adj2" fmla="val -72917"/>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dirty="0"/>
              <a:t>右辺は終端記号と</a:t>
            </a:r>
            <a:endParaRPr lang="en-US" altLang="ja-JP" sz="2800" dirty="0"/>
          </a:p>
          <a:p>
            <a:pPr algn="ctr" eaLnBrk="1" hangingPunct="1">
              <a:spcBef>
                <a:spcPct val="0"/>
              </a:spcBef>
              <a:buClrTx/>
              <a:buSzTx/>
              <a:buFontTx/>
              <a:buNone/>
            </a:pPr>
            <a:r>
              <a:rPr lang="ja-JP" altLang="en-US" sz="2800" dirty="0"/>
              <a:t>非終端記号の列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animEffect transition="in" filter="checkerboard(across)">
                                      <p:cBhvr>
                                        <p:cTn id="7" dur="500"/>
                                        <p:tgtEl>
                                          <p:spTgt spid="634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3499"/>
                                        </p:tgtEl>
                                        <p:attrNameLst>
                                          <p:attrName>style.visibility</p:attrName>
                                        </p:attrNameLst>
                                      </p:cBhvr>
                                      <p:to>
                                        <p:strVal val="visible"/>
                                      </p:to>
                                    </p:set>
                                    <p:animEffect transition="in" filter="checkerboard(across)">
                                      <p:cBhvr>
                                        <p:cTn id="12" dur="500"/>
                                        <p:tgtEl>
                                          <p:spTgt spid="63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3497"/>
                                        </p:tgtEl>
                                        <p:attrNameLst>
                                          <p:attrName>style.visibility</p:attrName>
                                        </p:attrNameLst>
                                      </p:cBhvr>
                                      <p:to>
                                        <p:strVal val="visible"/>
                                      </p:to>
                                    </p:set>
                                    <p:animEffect transition="in" filter="checkerboard(across)">
                                      <p:cBhvr>
                                        <p:cTn id="17" dur="500"/>
                                        <p:tgtEl>
                                          <p:spTgt spid="634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3498"/>
                                        </p:tgtEl>
                                        <p:attrNameLst>
                                          <p:attrName>style.visibility</p:attrName>
                                        </p:attrNameLst>
                                      </p:cBhvr>
                                      <p:to>
                                        <p:strVal val="visible"/>
                                      </p:to>
                                    </p:set>
                                    <p:anim calcmode="lin" valueType="num">
                                      <p:cBhvr additive="base">
                                        <p:cTn id="22" dur="500" fill="hold"/>
                                        <p:tgtEl>
                                          <p:spTgt spid="63498"/>
                                        </p:tgtEl>
                                        <p:attrNameLst>
                                          <p:attrName>ppt_x</p:attrName>
                                        </p:attrNameLst>
                                      </p:cBhvr>
                                      <p:tavLst>
                                        <p:tav tm="0">
                                          <p:val>
                                            <p:strVal val="#ppt_x"/>
                                          </p:val>
                                        </p:tav>
                                        <p:tav tm="100000">
                                          <p:val>
                                            <p:strVal val="#ppt_x"/>
                                          </p:val>
                                        </p:tav>
                                      </p:tavLst>
                                    </p:anim>
                                    <p:anim calcmode="lin" valueType="num">
                                      <p:cBhvr additive="base">
                                        <p:cTn id="23" dur="500" fill="hold"/>
                                        <p:tgtEl>
                                          <p:spTgt spid="63498"/>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3492"/>
                                        </p:tgtEl>
                                        <p:attrNameLst>
                                          <p:attrName>style.visibility</p:attrName>
                                        </p:attrNameLst>
                                      </p:cBhvr>
                                      <p:to>
                                        <p:strVal val="visible"/>
                                      </p:to>
                                    </p:set>
                                    <p:anim calcmode="lin" valueType="num">
                                      <p:cBhvr additive="base">
                                        <p:cTn id="28" dur="500" fill="hold"/>
                                        <p:tgtEl>
                                          <p:spTgt spid="63492"/>
                                        </p:tgtEl>
                                        <p:attrNameLst>
                                          <p:attrName>ppt_x</p:attrName>
                                        </p:attrNameLst>
                                      </p:cBhvr>
                                      <p:tavLst>
                                        <p:tav tm="0">
                                          <p:val>
                                            <p:strVal val="#ppt_x"/>
                                          </p:val>
                                        </p:tav>
                                        <p:tav tm="100000">
                                          <p:val>
                                            <p:strVal val="#ppt_x"/>
                                          </p:val>
                                        </p:tav>
                                      </p:tavLst>
                                    </p:anim>
                                    <p:anim calcmode="lin" valueType="num">
                                      <p:cBhvr additive="base">
                                        <p:cTn id="29" dur="500" fill="hold"/>
                                        <p:tgtEl>
                                          <p:spTgt spid="6349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3493"/>
                                        </p:tgtEl>
                                        <p:attrNameLst>
                                          <p:attrName>style.visibility</p:attrName>
                                        </p:attrNameLst>
                                      </p:cBhvr>
                                      <p:to>
                                        <p:strVal val="visible"/>
                                      </p:to>
                                    </p:set>
                                    <p:anim calcmode="lin" valueType="num">
                                      <p:cBhvr additive="base">
                                        <p:cTn id="34" dur="500" fill="hold"/>
                                        <p:tgtEl>
                                          <p:spTgt spid="63493"/>
                                        </p:tgtEl>
                                        <p:attrNameLst>
                                          <p:attrName>ppt_x</p:attrName>
                                        </p:attrNameLst>
                                      </p:cBhvr>
                                      <p:tavLst>
                                        <p:tav tm="0">
                                          <p:val>
                                            <p:strVal val="#ppt_x"/>
                                          </p:val>
                                        </p:tav>
                                        <p:tav tm="100000">
                                          <p:val>
                                            <p:strVal val="#ppt_x"/>
                                          </p:val>
                                        </p:tav>
                                      </p:tavLst>
                                    </p:anim>
                                    <p:anim calcmode="lin" valueType="num">
                                      <p:cBhvr additive="base">
                                        <p:cTn id="35"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3494"/>
                                        </p:tgtEl>
                                        <p:attrNameLst>
                                          <p:attrName>style.visibility</p:attrName>
                                        </p:attrNameLst>
                                      </p:cBhvr>
                                      <p:to>
                                        <p:strVal val="visible"/>
                                      </p:to>
                                    </p:set>
                                    <p:anim calcmode="lin" valueType="num">
                                      <p:cBhvr additive="base">
                                        <p:cTn id="40" dur="500" fill="hold"/>
                                        <p:tgtEl>
                                          <p:spTgt spid="63494"/>
                                        </p:tgtEl>
                                        <p:attrNameLst>
                                          <p:attrName>ppt_x</p:attrName>
                                        </p:attrNameLst>
                                      </p:cBhvr>
                                      <p:tavLst>
                                        <p:tav tm="0">
                                          <p:val>
                                            <p:strVal val="#ppt_x"/>
                                          </p:val>
                                        </p:tav>
                                        <p:tav tm="100000">
                                          <p:val>
                                            <p:strVal val="#ppt_x"/>
                                          </p:val>
                                        </p:tav>
                                      </p:tavLst>
                                    </p:anim>
                                    <p:anim calcmode="lin" valueType="num">
                                      <p:cBhvr additive="base">
                                        <p:cTn id="41" dur="500" fill="hold"/>
                                        <p:tgtEl>
                                          <p:spTgt spid="63494"/>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63495"/>
                                        </p:tgtEl>
                                        <p:attrNameLst>
                                          <p:attrName>style.visibility</p:attrName>
                                        </p:attrNameLst>
                                      </p:cBhvr>
                                      <p:to>
                                        <p:strVal val="visible"/>
                                      </p:to>
                                    </p:set>
                                    <p:animEffect transition="in" filter="checkerboard(across)">
                                      <p:cBhvr>
                                        <p:cTn id="46" dur="5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utoUpdateAnimBg="0"/>
      <p:bldP spid="63493" grpId="0" autoUpdateAnimBg="0"/>
      <p:bldP spid="63494" grpId="0" autoUpdateAnimBg="0"/>
      <p:bldP spid="63495" grpId="0" autoUpdateAnimBg="0"/>
      <p:bldP spid="63496" grpId="0" animBg="1" autoUpdateAnimBg="0"/>
      <p:bldP spid="63497" grpId="0" animBg="1" autoUpdateAnimBg="0"/>
      <p:bldP spid="63498" grpId="0" autoUpdateAnimBg="0"/>
      <p:bldP spid="63499"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正規文法, 正則文法</a:t>
            </a:r>
            <a:br>
              <a:rPr lang="ja-JP" altLang="en-US">
                <a:effectLst/>
              </a:rPr>
            </a:br>
            <a:r>
              <a:rPr lang="ja-JP" altLang="en-US">
                <a:effectLst/>
              </a:rPr>
              <a:t>(</a:t>
            </a:r>
            <a:r>
              <a:rPr lang="en-US" altLang="ja-JP">
                <a:effectLst/>
              </a:rPr>
              <a:t>regular grammer)</a:t>
            </a:r>
          </a:p>
        </p:txBody>
      </p:sp>
      <p:graphicFrame>
        <p:nvGraphicFramePr>
          <p:cNvPr id="59417" name="Group 25"/>
          <p:cNvGraphicFramePr>
            <a:graphicFrameLocks noGrp="1"/>
          </p:cNvGraphicFramePr>
          <p:nvPr>
            <p:extLst>
              <p:ext uri="{D42A27DB-BD31-4B8C-83A1-F6EECF244321}">
                <p14:modId xmlns:p14="http://schemas.microsoft.com/office/powerpoint/2010/main" val="1396300208"/>
              </p:ext>
            </p:extLst>
          </p:nvPr>
        </p:nvGraphicFramePr>
        <p:xfrm>
          <a:off x="1447800" y="2286000"/>
          <a:ext cx="7162800" cy="1908366"/>
        </p:xfrm>
        <a:graphic>
          <a:graphicData uri="http://schemas.openxmlformats.org/drawingml/2006/table">
            <a:tbl>
              <a:tblPr/>
              <a:tblGrid>
                <a:gridCol w="1790700">
                  <a:extLst>
                    <a:ext uri="{9D8B030D-6E8A-4147-A177-3AD203B41FA5}">
                      <a16:colId xmlns:a16="http://schemas.microsoft.com/office/drawing/2014/main" val="20000"/>
                    </a:ext>
                  </a:extLst>
                </a:gridCol>
                <a:gridCol w="5372100">
                  <a:extLst>
                    <a:ext uri="{9D8B030D-6E8A-4147-A177-3AD203B41FA5}">
                      <a16:colId xmlns:a16="http://schemas.microsoft.com/office/drawing/2014/main" val="20001"/>
                    </a:ext>
                  </a:extLst>
                </a:gridCol>
              </a:tblGrid>
              <a:tr h="43856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rPr>
                        <a:t>左辺</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非終端記号1つ</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9024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右辺</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rPr>
                        <a:t>終端記号 </a:t>
                      </a:r>
                      <a:r>
                        <a:rPr kumimoji="1" lang="en-US" altLang="ja-JP" sz="2800" b="0" i="0" u="none" strike="noStrike" cap="none" normalizeH="0" baseline="0" dirty="0">
                          <a:ln>
                            <a:noFill/>
                          </a:ln>
                          <a:solidFill>
                            <a:schemeClr val="tx1"/>
                          </a:solidFill>
                          <a:effectLst/>
                          <a:latin typeface="Times New Roman" pitchFamily="18" charset="0"/>
                          <a:ea typeface="ＭＳ Ｐゴシック" pitchFamily="50" charset="-128"/>
                        </a:rPr>
                        <a:t>or</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rPr>
                        <a:t>終端記号・</a:t>
                      </a:r>
                      <a:r>
                        <a:rPr kumimoji="1" lang="en-US" altLang="ja-JP" sz="2800" b="0" i="0" u="none" strike="noStrike" cap="none" normalizeH="0" baseline="0" dirty="0">
                          <a:ln>
                            <a:noFill/>
                          </a:ln>
                          <a:solidFill>
                            <a:schemeClr val="tx1"/>
                          </a:solidFill>
                          <a:effectLst/>
                          <a:latin typeface="Times New Roman" pitchFamily="18" charset="0"/>
                          <a:ea typeface="ＭＳ Ｐゴシック" pitchFamily="50" charset="-128"/>
                        </a:rPr>
                        <a:t>S</a:t>
                      </a:r>
                      <a:r>
                        <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rPr>
                        <a:t>以外の非終端記号</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1998" name="Text Box 14"/>
          <p:cNvSpPr txBox="1">
            <a:spLocks noChangeArrowheads="1"/>
          </p:cNvSpPr>
          <p:nvPr/>
        </p:nvSpPr>
        <p:spPr bwMode="auto">
          <a:xfrm>
            <a:off x="2671763" y="4543425"/>
            <a:ext cx="541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例外: 開始記号 </a:t>
            </a:r>
            <a:r>
              <a:rPr lang="en-US" altLang="ja-JP" sz="2800"/>
              <a:t>S </a:t>
            </a:r>
            <a:r>
              <a:rPr lang="ja-JP" altLang="en-US" sz="2800"/>
              <a:t>のみ </a:t>
            </a:r>
            <a:r>
              <a:rPr lang="en-US" altLang="ja-JP" sz="2800"/>
              <a:t>S </a:t>
            </a:r>
            <a:r>
              <a:rPr lang="ja-JP" altLang="en-US" sz="2800"/>
              <a:t>→</a:t>
            </a:r>
            <a:r>
              <a:rPr lang="en-US" altLang="ja-JP" sz="2800"/>
              <a:t>ε </a:t>
            </a:r>
            <a:r>
              <a:rPr lang="ja-JP" altLang="en-US" sz="2800"/>
              <a:t>も可</a:t>
            </a:r>
            <a:endParaRPr lang="en-US" altLang="ja-JP" sz="2800"/>
          </a:p>
        </p:txBody>
      </p:sp>
      <p:sp>
        <p:nvSpPr>
          <p:cNvPr id="41999" name="Text Box 18"/>
          <p:cNvSpPr txBox="1">
            <a:spLocks noChangeArrowheads="1"/>
          </p:cNvSpPr>
          <p:nvPr/>
        </p:nvSpPr>
        <p:spPr bwMode="auto">
          <a:xfrm>
            <a:off x="2209800" y="5334000"/>
            <a:ext cx="5276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正規文法で生成される言語は</a:t>
            </a:r>
          </a:p>
          <a:p>
            <a:pPr eaLnBrk="1" hangingPunct="1">
              <a:spcBef>
                <a:spcPct val="0"/>
              </a:spcBef>
              <a:buClrTx/>
              <a:buSzTx/>
              <a:buFontTx/>
              <a:buNone/>
            </a:pPr>
            <a:r>
              <a:rPr lang="ja-JP" altLang="en-US"/>
              <a:t>有限オートマトンで受理可能</a:t>
            </a:r>
          </a:p>
        </p:txBody>
      </p:sp>
      <p:sp>
        <p:nvSpPr>
          <p:cNvPr id="42000" name="Text Box 26"/>
          <p:cNvSpPr txBox="1">
            <a:spLocks noChangeArrowheads="1"/>
          </p:cNvSpPr>
          <p:nvPr/>
        </p:nvSpPr>
        <p:spPr bwMode="auto">
          <a:xfrm>
            <a:off x="1219200" y="1752600"/>
            <a:ext cx="63688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t>A</a:t>
            </a:r>
            <a:r>
              <a:rPr lang="ja-JP" altLang="en-US" dirty="0"/>
              <a:t>→</a:t>
            </a:r>
            <a:r>
              <a:rPr lang="en-US" altLang="ja-JP" dirty="0"/>
              <a:t>a, A</a:t>
            </a:r>
            <a:r>
              <a:rPr lang="ja-JP" altLang="en-US" dirty="0"/>
              <a:t>→</a:t>
            </a:r>
            <a:r>
              <a:rPr lang="en-US" altLang="ja-JP" dirty="0" err="1"/>
              <a:t>aB</a:t>
            </a:r>
            <a:r>
              <a:rPr lang="en-US" altLang="ja-JP" sz="2800" dirty="0"/>
              <a:t> (A</a:t>
            </a:r>
            <a:r>
              <a:rPr lang="ja-JP" altLang="en-US" sz="2800" dirty="0"/>
              <a:t>∈</a:t>
            </a:r>
            <a:r>
              <a:rPr lang="en-US" altLang="ja-JP" sz="2800" b="1" dirty="0"/>
              <a:t>N</a:t>
            </a:r>
            <a:r>
              <a:rPr lang="en-US" altLang="ja-JP" sz="2800" dirty="0"/>
              <a:t>, B</a:t>
            </a:r>
            <a:r>
              <a:rPr lang="ja-JP" altLang="en-US" sz="2800" dirty="0"/>
              <a:t>∈(</a:t>
            </a:r>
            <a:r>
              <a:rPr lang="en-US" altLang="ja-JP" sz="2800" b="1" dirty="0"/>
              <a:t>N</a:t>
            </a:r>
            <a:r>
              <a:rPr lang="en-US" altLang="ja-JP" sz="2800" dirty="0"/>
              <a:t>-S), a</a:t>
            </a:r>
            <a:r>
              <a:rPr lang="ja-JP" altLang="en-US" sz="2800" dirty="0"/>
              <a:t>∈</a:t>
            </a:r>
            <a:r>
              <a:rPr lang="en-US" altLang="ja-JP" sz="2800" b="1" dirty="0"/>
              <a:t>T</a:t>
            </a:r>
            <a:r>
              <a:rPr lang="en-US" altLang="ja-JP" sz="2800" dirty="0"/>
              <a:t>)</a:t>
            </a:r>
            <a:endParaRPr lang="en-US" altLang="ja-JP"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99"/>
                                        </p:tgtEl>
                                        <p:attrNameLst>
                                          <p:attrName>style.visibility</p:attrName>
                                        </p:attrNameLst>
                                      </p:cBhvr>
                                      <p:to>
                                        <p:strVal val="visible"/>
                                      </p:to>
                                    </p:set>
                                    <p:animEffect transition="in" filter="checkerboard(across)">
                                      <p:cBhvr>
                                        <p:cTn id="7" dur="500"/>
                                        <p:tgtEl>
                                          <p:spTgt spid="41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正規文法の例</a:t>
            </a:r>
          </a:p>
        </p:txBody>
      </p:sp>
      <p:sp>
        <p:nvSpPr>
          <p:cNvPr id="44035" name="Rectangle 3"/>
          <p:cNvSpPr>
            <a:spLocks noGrp="1" noChangeArrowheads="1"/>
          </p:cNvSpPr>
          <p:nvPr>
            <p:ph type="body" idx="1"/>
          </p:nvPr>
        </p:nvSpPr>
        <p:spPr>
          <a:xfrm>
            <a:off x="1066800" y="1600200"/>
            <a:ext cx="8001000" cy="2743200"/>
          </a:xfrm>
          <a:noFill/>
          <a:extLst>
            <a:ext uri="{909E8E84-426E-40DD-AFC4-6F175D3DCCD1}">
              <a14:hiddenFill xmlns:a14="http://schemas.microsoft.com/office/drawing/2010/main">
                <a:solidFill>
                  <a:srgbClr val="FFFFFF"/>
                </a:solidFill>
              </a14:hiddenFill>
            </a:ext>
          </a:extLst>
        </p:spPr>
        <p:txBody>
          <a:bodyPr/>
          <a:lstStyle/>
          <a:p>
            <a:r>
              <a:rPr lang="en-US" altLang="ja-JP">
                <a:effectLst/>
              </a:rPr>
              <a:t>G = (</a:t>
            </a:r>
            <a:r>
              <a:rPr lang="en-US" altLang="ja-JP" b="1">
                <a:effectLst/>
              </a:rPr>
              <a:t>N</a:t>
            </a:r>
            <a:r>
              <a:rPr lang="en-US" altLang="ja-JP">
                <a:effectLst/>
              </a:rPr>
              <a:t>, </a:t>
            </a:r>
            <a:r>
              <a:rPr lang="en-US" altLang="ja-JP" b="1">
                <a:effectLst/>
              </a:rPr>
              <a:t>T</a:t>
            </a:r>
            <a:r>
              <a:rPr lang="en-US" altLang="ja-JP">
                <a:effectLst/>
              </a:rPr>
              <a:t>, S, </a:t>
            </a:r>
            <a:r>
              <a:rPr lang="en-US" altLang="ja-JP" b="1">
                <a:effectLst/>
              </a:rPr>
              <a:t>P</a:t>
            </a:r>
            <a:r>
              <a:rPr lang="en-US" altLang="ja-JP">
                <a:effectLst/>
              </a:rPr>
              <a:t>)</a:t>
            </a:r>
          </a:p>
          <a:p>
            <a:pPr lvl="1"/>
            <a:r>
              <a:rPr lang="en-US" altLang="ja-JP" b="1">
                <a:effectLst/>
              </a:rPr>
              <a:t>N</a:t>
            </a:r>
            <a:r>
              <a:rPr lang="en-US" altLang="ja-JP">
                <a:effectLst/>
              </a:rPr>
              <a:t> = {S,B}</a:t>
            </a:r>
            <a:endParaRPr lang="ja-JP" altLang="en-US">
              <a:effectLst/>
            </a:endParaRPr>
          </a:p>
          <a:p>
            <a:pPr lvl="1"/>
            <a:r>
              <a:rPr lang="en-US" altLang="ja-JP" b="1">
                <a:effectLst/>
              </a:rPr>
              <a:t>T</a:t>
            </a:r>
            <a:r>
              <a:rPr lang="en-US" altLang="ja-JP">
                <a:effectLst/>
              </a:rPr>
              <a:t>= {a,b</a:t>
            </a:r>
            <a:r>
              <a:rPr lang="ja-JP" altLang="en-US">
                <a:effectLst/>
              </a:rPr>
              <a:t>}</a:t>
            </a:r>
          </a:p>
          <a:p>
            <a:pPr lvl="1"/>
            <a:r>
              <a:rPr lang="en-US" altLang="ja-JP" b="1">
                <a:effectLst/>
              </a:rPr>
              <a:t>P</a:t>
            </a:r>
            <a:r>
              <a:rPr lang="en-US" altLang="ja-JP">
                <a:effectLst/>
              </a:rPr>
              <a:t> = {S→a, S</a:t>
            </a:r>
            <a:r>
              <a:rPr lang="ja-JP" altLang="en-US">
                <a:effectLst/>
              </a:rPr>
              <a:t>→</a:t>
            </a:r>
            <a:r>
              <a:rPr lang="en-US" altLang="ja-JP">
                <a:effectLst/>
              </a:rPr>
              <a:t>b, S</a:t>
            </a:r>
            <a:r>
              <a:rPr lang="ja-JP" altLang="en-US">
                <a:effectLst/>
              </a:rPr>
              <a:t>→</a:t>
            </a:r>
            <a:r>
              <a:rPr lang="en-US" altLang="ja-JP">
                <a:effectLst/>
              </a:rPr>
              <a:t>aA, S</a:t>
            </a:r>
            <a:r>
              <a:rPr lang="ja-JP" altLang="en-US">
                <a:effectLst/>
              </a:rPr>
              <a:t>→</a:t>
            </a:r>
            <a:r>
              <a:rPr lang="en-US" altLang="ja-JP">
                <a:effectLst/>
              </a:rPr>
              <a:t>bB, A</a:t>
            </a:r>
            <a:r>
              <a:rPr lang="ja-JP" altLang="en-US">
                <a:effectLst/>
              </a:rPr>
              <a:t>→</a:t>
            </a:r>
            <a:r>
              <a:rPr lang="en-US" altLang="ja-JP">
                <a:effectLst/>
              </a:rPr>
              <a:t>a,     		      A</a:t>
            </a:r>
            <a:r>
              <a:rPr lang="ja-JP" altLang="en-US">
                <a:effectLst/>
              </a:rPr>
              <a:t>→</a:t>
            </a:r>
            <a:r>
              <a:rPr lang="en-US" altLang="ja-JP">
                <a:effectLst/>
              </a:rPr>
              <a:t>aA, B</a:t>
            </a:r>
            <a:r>
              <a:rPr lang="ja-JP" altLang="en-US">
                <a:effectLst/>
              </a:rPr>
              <a:t>→</a:t>
            </a:r>
            <a:r>
              <a:rPr lang="en-US" altLang="ja-JP">
                <a:effectLst/>
              </a:rPr>
              <a:t>b, B</a:t>
            </a:r>
            <a:r>
              <a:rPr lang="ja-JP" altLang="en-US">
                <a:effectLst/>
              </a:rPr>
              <a:t>→</a:t>
            </a:r>
            <a:r>
              <a:rPr lang="en-US" altLang="ja-JP">
                <a:effectLst/>
              </a:rPr>
              <a:t>bB, S</a:t>
            </a:r>
            <a:r>
              <a:rPr lang="ja-JP" altLang="en-US">
                <a:effectLst/>
              </a:rPr>
              <a:t>→</a:t>
            </a:r>
            <a:r>
              <a:rPr lang="en-US" altLang="ja-JP">
                <a:effectLst/>
              </a:rPr>
              <a:t>ε}</a:t>
            </a:r>
          </a:p>
        </p:txBody>
      </p:sp>
      <p:sp>
        <p:nvSpPr>
          <p:cNvPr id="65540" name="Text Box 4"/>
          <p:cNvSpPr txBox="1">
            <a:spLocks noChangeArrowheads="1"/>
          </p:cNvSpPr>
          <p:nvPr/>
        </p:nvSpPr>
        <p:spPr bwMode="auto">
          <a:xfrm>
            <a:off x="762000" y="4495800"/>
            <a:ext cx="996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a:t>a</a:t>
            </a:r>
          </a:p>
        </p:txBody>
      </p:sp>
      <p:sp>
        <p:nvSpPr>
          <p:cNvPr id="65541" name="Text Box 5"/>
          <p:cNvSpPr txBox="1">
            <a:spLocks noChangeArrowheads="1"/>
          </p:cNvSpPr>
          <p:nvPr/>
        </p:nvSpPr>
        <p:spPr bwMode="auto">
          <a:xfrm>
            <a:off x="1981200" y="4495800"/>
            <a:ext cx="1019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a:t>b</a:t>
            </a:r>
          </a:p>
        </p:txBody>
      </p:sp>
      <p:sp>
        <p:nvSpPr>
          <p:cNvPr id="65542" name="Text Box 6"/>
          <p:cNvSpPr txBox="1">
            <a:spLocks noChangeArrowheads="1"/>
          </p:cNvSpPr>
          <p:nvPr/>
        </p:nvSpPr>
        <p:spPr bwMode="auto">
          <a:xfrm>
            <a:off x="762000" y="5029200"/>
            <a:ext cx="2058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err="1"/>
              <a:t>a</a:t>
            </a:r>
            <a:r>
              <a:rPr lang="en-US" altLang="ja-JP" dirty="0" err="1">
                <a:solidFill>
                  <a:srgbClr val="00FF00"/>
                </a:solidFill>
              </a:rPr>
              <a:t>A</a:t>
            </a:r>
            <a:r>
              <a:rPr lang="ja-JP" altLang="en-US" dirty="0"/>
              <a:t>→</a:t>
            </a:r>
            <a:r>
              <a:rPr lang="en-US" altLang="ja-JP" dirty="0"/>
              <a:t>aa</a:t>
            </a:r>
          </a:p>
        </p:txBody>
      </p:sp>
      <p:sp>
        <p:nvSpPr>
          <p:cNvPr id="65543" name="Text Box 7"/>
          <p:cNvSpPr txBox="1">
            <a:spLocks noChangeArrowheads="1"/>
          </p:cNvSpPr>
          <p:nvPr/>
        </p:nvSpPr>
        <p:spPr bwMode="auto">
          <a:xfrm>
            <a:off x="5729288" y="6096000"/>
            <a:ext cx="326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L(G)={a</a:t>
            </a:r>
            <a:r>
              <a:rPr lang="en-US" altLang="ja-JP" i="1" baseline="30000"/>
              <a:t>n</a:t>
            </a:r>
            <a:r>
              <a:rPr lang="ja-JP" altLang="en-US"/>
              <a:t>,</a:t>
            </a:r>
            <a:r>
              <a:rPr lang="en-US" altLang="ja-JP"/>
              <a:t>b</a:t>
            </a:r>
            <a:r>
              <a:rPr lang="en-US" altLang="ja-JP" i="1" baseline="30000"/>
              <a:t>n</a:t>
            </a:r>
            <a:r>
              <a:rPr lang="en-US" altLang="ja-JP"/>
              <a:t>|</a:t>
            </a:r>
            <a:r>
              <a:rPr lang="en-US" altLang="ja-JP" i="1"/>
              <a:t>n</a:t>
            </a:r>
            <a:r>
              <a:rPr lang="en-US" altLang="ja-JP"/>
              <a:t>≧0}</a:t>
            </a:r>
          </a:p>
        </p:txBody>
      </p:sp>
      <p:sp>
        <p:nvSpPr>
          <p:cNvPr id="65544" name="AutoShape 8"/>
          <p:cNvSpPr>
            <a:spLocks noChangeArrowheads="1"/>
          </p:cNvSpPr>
          <p:nvPr/>
        </p:nvSpPr>
        <p:spPr bwMode="auto">
          <a:xfrm>
            <a:off x="4495800" y="2438400"/>
            <a:ext cx="3886200" cy="609600"/>
          </a:xfrm>
          <a:prstGeom prst="wedgeRoundRectCallout">
            <a:avLst>
              <a:gd name="adj1" fmla="val -18421"/>
              <a:gd name="adj2" fmla="val 85676"/>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左辺は非終端記号1個</a:t>
            </a:r>
          </a:p>
        </p:txBody>
      </p:sp>
      <p:sp>
        <p:nvSpPr>
          <p:cNvPr id="65545" name="AutoShape 9"/>
          <p:cNvSpPr>
            <a:spLocks noChangeArrowheads="1"/>
          </p:cNvSpPr>
          <p:nvPr/>
        </p:nvSpPr>
        <p:spPr bwMode="auto">
          <a:xfrm>
            <a:off x="3733800" y="4191000"/>
            <a:ext cx="5029200" cy="914400"/>
          </a:xfrm>
          <a:prstGeom prst="wedgeRoundRectCallout">
            <a:avLst>
              <a:gd name="adj1" fmla="val -14931"/>
              <a:gd name="adj2" fmla="val -62153"/>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右辺は終端記号1個 </a:t>
            </a:r>
            <a:r>
              <a:rPr lang="en-US" altLang="ja-JP" sz="2800"/>
              <a:t>or</a:t>
            </a:r>
          </a:p>
          <a:p>
            <a:pPr algn="ctr" eaLnBrk="1" hangingPunct="1">
              <a:spcBef>
                <a:spcPct val="0"/>
              </a:spcBef>
              <a:buClrTx/>
              <a:buSzTx/>
              <a:buFontTx/>
              <a:buNone/>
            </a:pPr>
            <a:r>
              <a:rPr lang="ja-JP" altLang="en-US" sz="2800"/>
              <a:t>終端記号1個・非終端記号1個</a:t>
            </a:r>
          </a:p>
        </p:txBody>
      </p:sp>
      <p:sp>
        <p:nvSpPr>
          <p:cNvPr id="65546" name="Text Box 10"/>
          <p:cNvSpPr txBox="1">
            <a:spLocks noChangeArrowheads="1"/>
          </p:cNvSpPr>
          <p:nvPr/>
        </p:nvSpPr>
        <p:spPr bwMode="auto">
          <a:xfrm>
            <a:off x="762582" y="3943239"/>
            <a:ext cx="9957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a:solidFill>
                  <a:srgbClr val="00FF00"/>
                </a:solidFill>
              </a:rPr>
              <a:t>S</a:t>
            </a:r>
            <a:r>
              <a:rPr lang="ja-JP" altLang="en-US" dirty="0"/>
              <a:t>→</a:t>
            </a:r>
            <a:r>
              <a:rPr lang="en-US" altLang="ja-JP" dirty="0"/>
              <a:t>ε</a:t>
            </a:r>
          </a:p>
        </p:txBody>
      </p:sp>
      <p:sp>
        <p:nvSpPr>
          <p:cNvPr id="65547" name="Text Box 11"/>
          <p:cNvSpPr txBox="1">
            <a:spLocks noChangeArrowheads="1"/>
          </p:cNvSpPr>
          <p:nvPr/>
        </p:nvSpPr>
        <p:spPr bwMode="auto">
          <a:xfrm>
            <a:off x="3048000" y="5029200"/>
            <a:ext cx="2103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err="1"/>
              <a:t>b</a:t>
            </a:r>
            <a:r>
              <a:rPr lang="en-US" altLang="ja-JP" dirty="0" err="1">
                <a:solidFill>
                  <a:srgbClr val="00FF00"/>
                </a:solidFill>
              </a:rPr>
              <a:t>B</a:t>
            </a:r>
            <a:r>
              <a:rPr lang="ja-JP" altLang="en-US" dirty="0"/>
              <a:t>→</a:t>
            </a:r>
            <a:r>
              <a:rPr lang="en-US" altLang="ja-JP" dirty="0"/>
              <a:t>bb</a:t>
            </a:r>
          </a:p>
        </p:txBody>
      </p:sp>
      <p:sp>
        <p:nvSpPr>
          <p:cNvPr id="65549" name="Text Box 13"/>
          <p:cNvSpPr txBox="1">
            <a:spLocks noChangeArrowheads="1"/>
          </p:cNvSpPr>
          <p:nvPr/>
        </p:nvSpPr>
        <p:spPr bwMode="auto">
          <a:xfrm>
            <a:off x="762000" y="5562600"/>
            <a:ext cx="330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err="1"/>
              <a:t>a</a:t>
            </a:r>
            <a:r>
              <a:rPr lang="en-US" altLang="ja-JP" dirty="0" err="1">
                <a:solidFill>
                  <a:srgbClr val="00FF00"/>
                </a:solidFill>
              </a:rPr>
              <a:t>A</a:t>
            </a:r>
            <a:r>
              <a:rPr lang="ja-JP" altLang="en-US" dirty="0"/>
              <a:t>→</a:t>
            </a:r>
            <a:r>
              <a:rPr lang="en-US" altLang="ja-JP" dirty="0" err="1"/>
              <a:t>aa</a:t>
            </a:r>
            <a:r>
              <a:rPr lang="en-US" altLang="ja-JP" dirty="0" err="1">
                <a:solidFill>
                  <a:srgbClr val="00FF00"/>
                </a:solidFill>
              </a:rPr>
              <a:t>A</a:t>
            </a:r>
            <a:r>
              <a:rPr lang="ja-JP" altLang="en-US" dirty="0"/>
              <a:t>→</a:t>
            </a:r>
            <a:r>
              <a:rPr lang="en-US" altLang="ja-JP" dirty="0" err="1"/>
              <a:t>aaa</a:t>
            </a:r>
            <a:endParaRPr lang="en-US" altLang="ja-JP" dirty="0"/>
          </a:p>
        </p:txBody>
      </p:sp>
      <p:sp>
        <p:nvSpPr>
          <p:cNvPr id="65550" name="Text Box 14"/>
          <p:cNvSpPr txBox="1">
            <a:spLocks noChangeArrowheads="1"/>
          </p:cNvSpPr>
          <p:nvPr/>
        </p:nvSpPr>
        <p:spPr bwMode="auto">
          <a:xfrm>
            <a:off x="4114800" y="5562600"/>
            <a:ext cx="3390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err="1"/>
              <a:t>b</a:t>
            </a:r>
            <a:r>
              <a:rPr lang="en-US" altLang="ja-JP" dirty="0" err="1">
                <a:solidFill>
                  <a:srgbClr val="00FF00"/>
                </a:solidFill>
              </a:rPr>
              <a:t>B</a:t>
            </a:r>
            <a:r>
              <a:rPr lang="ja-JP" altLang="en-US" dirty="0"/>
              <a:t>→</a:t>
            </a:r>
            <a:r>
              <a:rPr lang="en-US" altLang="ja-JP" dirty="0" err="1"/>
              <a:t>bb</a:t>
            </a:r>
            <a:r>
              <a:rPr lang="en-US" altLang="ja-JP" dirty="0" err="1">
                <a:solidFill>
                  <a:srgbClr val="00FF00"/>
                </a:solidFill>
              </a:rPr>
              <a:t>B</a:t>
            </a:r>
            <a:r>
              <a:rPr lang="ja-JP" altLang="en-US" dirty="0"/>
              <a:t>→</a:t>
            </a:r>
            <a:r>
              <a:rPr lang="en-US" altLang="ja-JP" dirty="0" err="1"/>
              <a:t>bbb</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44"/>
                                        </p:tgtEl>
                                        <p:attrNameLst>
                                          <p:attrName>style.visibility</p:attrName>
                                        </p:attrNameLst>
                                      </p:cBhvr>
                                      <p:to>
                                        <p:strVal val="visible"/>
                                      </p:to>
                                    </p:set>
                                    <p:animEffect transition="in" filter="checkerboard(across)">
                                      <p:cBhvr>
                                        <p:cTn id="7" dur="500"/>
                                        <p:tgtEl>
                                          <p:spTgt spid="655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545"/>
                                        </p:tgtEl>
                                        <p:attrNameLst>
                                          <p:attrName>style.visibility</p:attrName>
                                        </p:attrNameLst>
                                      </p:cBhvr>
                                      <p:to>
                                        <p:strVal val="visible"/>
                                      </p:to>
                                    </p:set>
                                    <p:animEffect transition="in" filter="checkerboard(across)">
                                      <p:cBhvr>
                                        <p:cTn id="12" dur="500"/>
                                        <p:tgtEl>
                                          <p:spTgt spid="655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5546"/>
                                        </p:tgtEl>
                                        <p:attrNameLst>
                                          <p:attrName>style.visibility</p:attrName>
                                        </p:attrNameLst>
                                      </p:cBhvr>
                                      <p:to>
                                        <p:strVal val="visible"/>
                                      </p:to>
                                    </p:set>
                                    <p:anim calcmode="lin" valueType="num">
                                      <p:cBhvr additive="base">
                                        <p:cTn id="17" dur="500" fill="hold"/>
                                        <p:tgtEl>
                                          <p:spTgt spid="65546"/>
                                        </p:tgtEl>
                                        <p:attrNameLst>
                                          <p:attrName>ppt_x</p:attrName>
                                        </p:attrNameLst>
                                      </p:cBhvr>
                                      <p:tavLst>
                                        <p:tav tm="0">
                                          <p:val>
                                            <p:strVal val="#ppt_x"/>
                                          </p:val>
                                        </p:tav>
                                        <p:tav tm="100000">
                                          <p:val>
                                            <p:strVal val="#ppt_x"/>
                                          </p:val>
                                        </p:tav>
                                      </p:tavLst>
                                    </p:anim>
                                    <p:anim calcmode="lin" valueType="num">
                                      <p:cBhvr additive="base">
                                        <p:cTn id="18" dur="500" fill="hold"/>
                                        <p:tgtEl>
                                          <p:spTgt spid="6554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5540"/>
                                        </p:tgtEl>
                                        <p:attrNameLst>
                                          <p:attrName>style.visibility</p:attrName>
                                        </p:attrNameLst>
                                      </p:cBhvr>
                                      <p:to>
                                        <p:strVal val="visible"/>
                                      </p:to>
                                    </p:set>
                                    <p:anim calcmode="lin" valueType="num">
                                      <p:cBhvr additive="base">
                                        <p:cTn id="23" dur="500" fill="hold"/>
                                        <p:tgtEl>
                                          <p:spTgt spid="65540"/>
                                        </p:tgtEl>
                                        <p:attrNameLst>
                                          <p:attrName>ppt_x</p:attrName>
                                        </p:attrNameLst>
                                      </p:cBhvr>
                                      <p:tavLst>
                                        <p:tav tm="0">
                                          <p:val>
                                            <p:strVal val="#ppt_x"/>
                                          </p:val>
                                        </p:tav>
                                        <p:tav tm="100000">
                                          <p:val>
                                            <p:strVal val="#ppt_x"/>
                                          </p:val>
                                        </p:tav>
                                      </p:tavLst>
                                    </p:anim>
                                    <p:anim calcmode="lin" valueType="num">
                                      <p:cBhvr additive="base">
                                        <p:cTn id="24"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5541"/>
                                        </p:tgtEl>
                                        <p:attrNameLst>
                                          <p:attrName>style.visibility</p:attrName>
                                        </p:attrNameLst>
                                      </p:cBhvr>
                                      <p:to>
                                        <p:strVal val="visible"/>
                                      </p:to>
                                    </p:set>
                                    <p:anim calcmode="lin" valueType="num">
                                      <p:cBhvr additive="base">
                                        <p:cTn id="29" dur="500" fill="hold"/>
                                        <p:tgtEl>
                                          <p:spTgt spid="65541"/>
                                        </p:tgtEl>
                                        <p:attrNameLst>
                                          <p:attrName>ppt_x</p:attrName>
                                        </p:attrNameLst>
                                      </p:cBhvr>
                                      <p:tavLst>
                                        <p:tav tm="0">
                                          <p:val>
                                            <p:strVal val="#ppt_x"/>
                                          </p:val>
                                        </p:tav>
                                        <p:tav tm="100000">
                                          <p:val>
                                            <p:strVal val="#ppt_x"/>
                                          </p:val>
                                        </p:tav>
                                      </p:tavLst>
                                    </p:anim>
                                    <p:anim calcmode="lin" valueType="num">
                                      <p:cBhvr additive="base">
                                        <p:cTn id="30" dur="500" fill="hold"/>
                                        <p:tgtEl>
                                          <p:spTgt spid="6554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5542"/>
                                        </p:tgtEl>
                                        <p:attrNameLst>
                                          <p:attrName>style.visibility</p:attrName>
                                        </p:attrNameLst>
                                      </p:cBhvr>
                                      <p:to>
                                        <p:strVal val="visible"/>
                                      </p:to>
                                    </p:set>
                                    <p:anim calcmode="lin" valueType="num">
                                      <p:cBhvr additive="base">
                                        <p:cTn id="35" dur="500" fill="hold"/>
                                        <p:tgtEl>
                                          <p:spTgt spid="65542"/>
                                        </p:tgtEl>
                                        <p:attrNameLst>
                                          <p:attrName>ppt_x</p:attrName>
                                        </p:attrNameLst>
                                      </p:cBhvr>
                                      <p:tavLst>
                                        <p:tav tm="0">
                                          <p:val>
                                            <p:strVal val="#ppt_x"/>
                                          </p:val>
                                        </p:tav>
                                        <p:tav tm="100000">
                                          <p:val>
                                            <p:strVal val="#ppt_x"/>
                                          </p:val>
                                        </p:tav>
                                      </p:tavLst>
                                    </p:anim>
                                    <p:anim calcmode="lin" valueType="num">
                                      <p:cBhvr additive="base">
                                        <p:cTn id="36"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5547"/>
                                        </p:tgtEl>
                                        <p:attrNameLst>
                                          <p:attrName>style.visibility</p:attrName>
                                        </p:attrNameLst>
                                      </p:cBhvr>
                                      <p:to>
                                        <p:strVal val="visible"/>
                                      </p:to>
                                    </p:set>
                                    <p:anim calcmode="lin" valueType="num">
                                      <p:cBhvr additive="base">
                                        <p:cTn id="41" dur="500" fill="hold"/>
                                        <p:tgtEl>
                                          <p:spTgt spid="65547"/>
                                        </p:tgtEl>
                                        <p:attrNameLst>
                                          <p:attrName>ppt_x</p:attrName>
                                        </p:attrNameLst>
                                      </p:cBhvr>
                                      <p:tavLst>
                                        <p:tav tm="0">
                                          <p:val>
                                            <p:strVal val="#ppt_x"/>
                                          </p:val>
                                        </p:tav>
                                        <p:tav tm="100000">
                                          <p:val>
                                            <p:strVal val="#ppt_x"/>
                                          </p:val>
                                        </p:tav>
                                      </p:tavLst>
                                    </p:anim>
                                    <p:anim calcmode="lin" valueType="num">
                                      <p:cBhvr additive="base">
                                        <p:cTn id="42" dur="500" fill="hold"/>
                                        <p:tgtEl>
                                          <p:spTgt spid="6554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5549"/>
                                        </p:tgtEl>
                                        <p:attrNameLst>
                                          <p:attrName>style.visibility</p:attrName>
                                        </p:attrNameLst>
                                      </p:cBhvr>
                                      <p:to>
                                        <p:strVal val="visible"/>
                                      </p:to>
                                    </p:set>
                                    <p:anim calcmode="lin" valueType="num">
                                      <p:cBhvr additive="base">
                                        <p:cTn id="47" dur="500" fill="hold"/>
                                        <p:tgtEl>
                                          <p:spTgt spid="65549"/>
                                        </p:tgtEl>
                                        <p:attrNameLst>
                                          <p:attrName>ppt_x</p:attrName>
                                        </p:attrNameLst>
                                      </p:cBhvr>
                                      <p:tavLst>
                                        <p:tav tm="0">
                                          <p:val>
                                            <p:strVal val="#ppt_x"/>
                                          </p:val>
                                        </p:tav>
                                        <p:tav tm="100000">
                                          <p:val>
                                            <p:strVal val="#ppt_x"/>
                                          </p:val>
                                        </p:tav>
                                      </p:tavLst>
                                    </p:anim>
                                    <p:anim calcmode="lin" valueType="num">
                                      <p:cBhvr additive="base">
                                        <p:cTn id="48" dur="500" fill="hold"/>
                                        <p:tgtEl>
                                          <p:spTgt spid="65549"/>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5550"/>
                                        </p:tgtEl>
                                        <p:attrNameLst>
                                          <p:attrName>style.visibility</p:attrName>
                                        </p:attrNameLst>
                                      </p:cBhvr>
                                      <p:to>
                                        <p:strVal val="visible"/>
                                      </p:to>
                                    </p:set>
                                    <p:anim calcmode="lin" valueType="num">
                                      <p:cBhvr additive="base">
                                        <p:cTn id="53" dur="500" fill="hold"/>
                                        <p:tgtEl>
                                          <p:spTgt spid="65550"/>
                                        </p:tgtEl>
                                        <p:attrNameLst>
                                          <p:attrName>ppt_x</p:attrName>
                                        </p:attrNameLst>
                                      </p:cBhvr>
                                      <p:tavLst>
                                        <p:tav tm="0">
                                          <p:val>
                                            <p:strVal val="#ppt_x"/>
                                          </p:val>
                                        </p:tav>
                                        <p:tav tm="100000">
                                          <p:val>
                                            <p:strVal val="#ppt_x"/>
                                          </p:val>
                                        </p:tav>
                                      </p:tavLst>
                                    </p:anim>
                                    <p:anim calcmode="lin" valueType="num">
                                      <p:cBhvr additive="base">
                                        <p:cTn id="54" dur="500" fill="hold"/>
                                        <p:tgtEl>
                                          <p:spTgt spid="65550"/>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65543"/>
                                        </p:tgtEl>
                                        <p:attrNameLst>
                                          <p:attrName>style.visibility</p:attrName>
                                        </p:attrNameLst>
                                      </p:cBhvr>
                                      <p:to>
                                        <p:strVal val="visible"/>
                                      </p:to>
                                    </p:set>
                                    <p:animEffect transition="in" filter="checkerboard(across)">
                                      <p:cBhvr>
                                        <p:cTn id="59"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utoUpdateAnimBg="0"/>
      <p:bldP spid="65541" grpId="0" autoUpdateAnimBg="0"/>
      <p:bldP spid="65542" grpId="0" autoUpdateAnimBg="0"/>
      <p:bldP spid="65543" grpId="0" autoUpdateAnimBg="0"/>
      <p:bldP spid="65544" grpId="0" animBg="1" autoUpdateAnimBg="0"/>
      <p:bldP spid="65545" grpId="0" animBg="1" autoUpdateAnimBg="0"/>
      <p:bldP spid="65546" grpId="0" autoUpdateAnimBg="0"/>
      <p:bldP spid="65547" grpId="0" autoUpdateAnimBg="0"/>
      <p:bldP spid="65549" grpId="0" autoUpdateAnimBg="0"/>
      <p:bldP spid="6555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正規文法の例</a:t>
            </a:r>
          </a:p>
        </p:txBody>
      </p:sp>
      <p:sp>
        <p:nvSpPr>
          <p:cNvPr id="45059" name="Rectangle 3"/>
          <p:cNvSpPr>
            <a:spLocks noGrp="1" noChangeArrowheads="1"/>
          </p:cNvSpPr>
          <p:nvPr>
            <p:ph type="body" idx="1"/>
          </p:nvPr>
        </p:nvSpPr>
        <p:spPr>
          <a:xfrm>
            <a:off x="1066800" y="1600200"/>
            <a:ext cx="8075613" cy="3048000"/>
          </a:xfrm>
          <a:noFill/>
          <a:extLst>
            <a:ext uri="{909E8E84-426E-40DD-AFC4-6F175D3DCCD1}">
              <a14:hiddenFill xmlns:a14="http://schemas.microsoft.com/office/drawing/2010/main">
                <a:solidFill>
                  <a:srgbClr val="FFFFFF"/>
                </a:solidFill>
              </a14:hiddenFill>
            </a:ext>
          </a:extLst>
        </p:spPr>
        <p:txBody>
          <a:bodyPr/>
          <a:lstStyle/>
          <a:p>
            <a:pPr>
              <a:lnSpc>
                <a:spcPct val="90000"/>
              </a:lnSpc>
              <a:buFont typeface="Wingdings" panose="05000000000000000000" pitchFamily="2" charset="2"/>
              <a:buNone/>
            </a:pPr>
            <a:r>
              <a:rPr lang="en-US" altLang="ja-JP">
                <a:effectLst/>
              </a:rPr>
              <a:t>in, int, info </a:t>
            </a:r>
            <a:r>
              <a:rPr lang="ja-JP" altLang="en-US">
                <a:effectLst/>
              </a:rPr>
              <a:t>を受理する正規文法</a:t>
            </a:r>
          </a:p>
          <a:p>
            <a:pPr>
              <a:lnSpc>
                <a:spcPct val="90000"/>
              </a:lnSpc>
            </a:pPr>
            <a:r>
              <a:rPr lang="en-US" altLang="ja-JP">
                <a:effectLst/>
              </a:rPr>
              <a:t>G = (</a:t>
            </a:r>
            <a:r>
              <a:rPr lang="en-US" altLang="ja-JP" b="1">
                <a:effectLst/>
              </a:rPr>
              <a:t>N</a:t>
            </a:r>
            <a:r>
              <a:rPr lang="en-US" altLang="ja-JP">
                <a:effectLst/>
              </a:rPr>
              <a:t>, </a:t>
            </a:r>
            <a:r>
              <a:rPr lang="en-US" altLang="ja-JP" b="1">
                <a:effectLst/>
              </a:rPr>
              <a:t>T</a:t>
            </a:r>
            <a:r>
              <a:rPr lang="en-US" altLang="ja-JP">
                <a:effectLst/>
              </a:rPr>
              <a:t>, S, </a:t>
            </a:r>
            <a:r>
              <a:rPr lang="en-US" altLang="ja-JP" b="1">
                <a:effectLst/>
              </a:rPr>
              <a:t>P</a:t>
            </a:r>
            <a:r>
              <a:rPr lang="en-US" altLang="ja-JP">
                <a:effectLst/>
              </a:rPr>
              <a:t>)</a:t>
            </a:r>
          </a:p>
          <a:p>
            <a:pPr lvl="1">
              <a:lnSpc>
                <a:spcPct val="90000"/>
              </a:lnSpc>
            </a:pPr>
            <a:r>
              <a:rPr lang="en-US" altLang="ja-JP" b="1">
                <a:effectLst/>
              </a:rPr>
              <a:t>N</a:t>
            </a:r>
            <a:r>
              <a:rPr lang="en-US" altLang="ja-JP">
                <a:effectLst/>
              </a:rPr>
              <a:t> = {S,N,T,F,O}</a:t>
            </a:r>
            <a:endParaRPr lang="ja-JP" altLang="en-US">
              <a:effectLst/>
            </a:endParaRPr>
          </a:p>
          <a:p>
            <a:pPr lvl="1">
              <a:lnSpc>
                <a:spcPct val="90000"/>
              </a:lnSpc>
            </a:pPr>
            <a:r>
              <a:rPr lang="en-US" altLang="ja-JP" b="1">
                <a:effectLst/>
              </a:rPr>
              <a:t>T</a:t>
            </a:r>
            <a:r>
              <a:rPr lang="en-US" altLang="ja-JP">
                <a:effectLst/>
              </a:rPr>
              <a:t>= {i,n,t,f,o</a:t>
            </a:r>
            <a:r>
              <a:rPr lang="ja-JP" altLang="en-US">
                <a:effectLst/>
              </a:rPr>
              <a:t>}</a:t>
            </a:r>
          </a:p>
          <a:p>
            <a:pPr lvl="1">
              <a:lnSpc>
                <a:spcPct val="90000"/>
              </a:lnSpc>
            </a:pPr>
            <a:r>
              <a:rPr lang="en-US" altLang="ja-JP" b="1">
                <a:effectLst/>
              </a:rPr>
              <a:t>P</a:t>
            </a:r>
            <a:r>
              <a:rPr lang="en-US" altLang="ja-JP">
                <a:effectLst/>
              </a:rPr>
              <a:t> = {S→iN, N</a:t>
            </a:r>
            <a:r>
              <a:rPr lang="ja-JP" altLang="en-US">
                <a:effectLst/>
              </a:rPr>
              <a:t>→</a:t>
            </a:r>
            <a:r>
              <a:rPr lang="en-US" altLang="ja-JP">
                <a:effectLst/>
              </a:rPr>
              <a:t>n, N</a:t>
            </a:r>
            <a:r>
              <a:rPr lang="ja-JP" altLang="en-US">
                <a:effectLst/>
              </a:rPr>
              <a:t>→</a:t>
            </a:r>
            <a:r>
              <a:rPr lang="en-US" altLang="ja-JP">
                <a:effectLst/>
              </a:rPr>
              <a:t>nT, N</a:t>
            </a:r>
            <a:r>
              <a:rPr lang="ja-JP" altLang="en-US">
                <a:effectLst/>
              </a:rPr>
              <a:t>→</a:t>
            </a:r>
            <a:r>
              <a:rPr lang="en-US" altLang="ja-JP">
                <a:effectLst/>
              </a:rPr>
              <a:t>nF, T</a:t>
            </a:r>
            <a:r>
              <a:rPr lang="ja-JP" altLang="en-US">
                <a:effectLst/>
              </a:rPr>
              <a:t>→</a:t>
            </a:r>
            <a:r>
              <a:rPr lang="en-US" altLang="ja-JP">
                <a:effectLst/>
              </a:rPr>
              <a:t>t,    	  	       F</a:t>
            </a:r>
            <a:r>
              <a:rPr lang="ja-JP" altLang="en-US">
                <a:effectLst/>
              </a:rPr>
              <a:t>→</a:t>
            </a:r>
            <a:r>
              <a:rPr lang="en-US" altLang="ja-JP">
                <a:effectLst/>
              </a:rPr>
              <a:t>fO, O</a:t>
            </a:r>
            <a:r>
              <a:rPr lang="ja-JP" altLang="en-US">
                <a:effectLst/>
              </a:rPr>
              <a:t>→</a:t>
            </a:r>
            <a:r>
              <a:rPr lang="en-US" altLang="ja-JP">
                <a:effectLst/>
              </a:rPr>
              <a:t>o}</a:t>
            </a:r>
          </a:p>
        </p:txBody>
      </p:sp>
      <p:sp>
        <p:nvSpPr>
          <p:cNvPr id="75780" name="Text Box 4"/>
          <p:cNvSpPr txBox="1">
            <a:spLocks noChangeArrowheads="1"/>
          </p:cNvSpPr>
          <p:nvPr/>
        </p:nvSpPr>
        <p:spPr bwMode="auto">
          <a:xfrm>
            <a:off x="762000" y="5181600"/>
            <a:ext cx="3027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err="1"/>
              <a:t>i</a:t>
            </a:r>
            <a:r>
              <a:rPr lang="en-US" altLang="ja-JP" dirty="0" err="1">
                <a:solidFill>
                  <a:srgbClr val="00FF00"/>
                </a:solidFill>
              </a:rPr>
              <a:t>N</a:t>
            </a:r>
            <a:r>
              <a:rPr lang="ja-JP" altLang="en-US" dirty="0"/>
              <a:t>→</a:t>
            </a:r>
            <a:r>
              <a:rPr lang="en-US" altLang="ja-JP" dirty="0" err="1"/>
              <a:t>in</a:t>
            </a:r>
            <a:r>
              <a:rPr lang="en-US" altLang="ja-JP" dirty="0" err="1">
                <a:solidFill>
                  <a:srgbClr val="00FF00"/>
                </a:solidFill>
              </a:rPr>
              <a:t>T</a:t>
            </a:r>
            <a:r>
              <a:rPr lang="ja-JP" altLang="en-US" dirty="0"/>
              <a:t>→</a:t>
            </a:r>
            <a:r>
              <a:rPr lang="en-US" altLang="ja-JP" dirty="0" err="1"/>
              <a:t>int</a:t>
            </a:r>
            <a:endParaRPr lang="en-US" altLang="ja-JP" dirty="0"/>
          </a:p>
        </p:txBody>
      </p:sp>
      <p:sp>
        <p:nvSpPr>
          <p:cNvPr id="75782" name="Text Box 6"/>
          <p:cNvSpPr txBox="1">
            <a:spLocks noChangeArrowheads="1"/>
          </p:cNvSpPr>
          <p:nvPr/>
        </p:nvSpPr>
        <p:spPr bwMode="auto">
          <a:xfrm>
            <a:off x="762000" y="5791200"/>
            <a:ext cx="4381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err="1"/>
              <a:t>i</a:t>
            </a:r>
            <a:r>
              <a:rPr lang="en-US" altLang="ja-JP" dirty="0" err="1">
                <a:solidFill>
                  <a:srgbClr val="00FF00"/>
                </a:solidFill>
              </a:rPr>
              <a:t>N</a:t>
            </a:r>
            <a:r>
              <a:rPr lang="ja-JP" altLang="en-US" dirty="0"/>
              <a:t>→</a:t>
            </a:r>
            <a:r>
              <a:rPr lang="en-US" altLang="ja-JP" dirty="0" err="1"/>
              <a:t>in</a:t>
            </a:r>
            <a:r>
              <a:rPr lang="en-US" altLang="ja-JP" dirty="0" err="1">
                <a:solidFill>
                  <a:srgbClr val="00FF00"/>
                </a:solidFill>
              </a:rPr>
              <a:t>F</a:t>
            </a:r>
            <a:r>
              <a:rPr lang="ja-JP" altLang="en-US" dirty="0"/>
              <a:t>→</a:t>
            </a:r>
            <a:r>
              <a:rPr lang="en-US" altLang="ja-JP" dirty="0" err="1"/>
              <a:t>inf</a:t>
            </a:r>
            <a:r>
              <a:rPr lang="en-US" altLang="ja-JP" dirty="0" err="1">
                <a:solidFill>
                  <a:srgbClr val="00FF00"/>
                </a:solidFill>
              </a:rPr>
              <a:t>O</a:t>
            </a:r>
            <a:r>
              <a:rPr lang="ja-JP" altLang="en-US" dirty="0"/>
              <a:t>→</a:t>
            </a:r>
            <a:r>
              <a:rPr lang="en-US" altLang="ja-JP" dirty="0"/>
              <a:t>info</a:t>
            </a:r>
          </a:p>
        </p:txBody>
      </p:sp>
      <p:sp>
        <p:nvSpPr>
          <p:cNvPr id="75786" name="Text Box 10"/>
          <p:cNvSpPr txBox="1">
            <a:spLocks noChangeArrowheads="1"/>
          </p:cNvSpPr>
          <p:nvPr/>
        </p:nvSpPr>
        <p:spPr bwMode="auto">
          <a:xfrm>
            <a:off x="762000" y="4572000"/>
            <a:ext cx="1944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00FF00"/>
                </a:solidFill>
              </a:rPr>
              <a:t>S</a:t>
            </a:r>
            <a:r>
              <a:rPr lang="ja-JP" altLang="en-US" dirty="0"/>
              <a:t>→</a:t>
            </a:r>
            <a:r>
              <a:rPr lang="en-US" altLang="ja-JP" dirty="0" err="1"/>
              <a:t>i</a:t>
            </a:r>
            <a:r>
              <a:rPr lang="en-US" altLang="ja-JP" dirty="0" err="1">
                <a:solidFill>
                  <a:srgbClr val="00FF00"/>
                </a:solidFill>
              </a:rPr>
              <a:t>N</a:t>
            </a:r>
            <a:r>
              <a:rPr lang="ja-JP" altLang="en-US" dirty="0"/>
              <a:t>→</a:t>
            </a:r>
            <a:r>
              <a:rPr lang="en-US" altLang="ja-JP" dirty="0"/>
              <a:t>in</a:t>
            </a:r>
          </a:p>
        </p:txBody>
      </p:sp>
      <p:grpSp>
        <p:nvGrpSpPr>
          <p:cNvPr id="45063" name="Group 42"/>
          <p:cNvGrpSpPr>
            <a:grpSpLocks/>
          </p:cNvGrpSpPr>
          <p:nvPr/>
        </p:nvGrpSpPr>
        <p:grpSpPr bwMode="auto">
          <a:xfrm>
            <a:off x="3886200" y="4191000"/>
            <a:ext cx="4800600" cy="1379538"/>
            <a:chOff x="2448" y="2667"/>
            <a:chExt cx="3024" cy="869"/>
          </a:xfrm>
        </p:grpSpPr>
        <p:sp>
          <p:nvSpPr>
            <p:cNvPr id="45065" name="Oval 2052"/>
            <p:cNvSpPr>
              <a:spLocks noChangeArrowheads="1"/>
            </p:cNvSpPr>
            <p:nvPr/>
          </p:nvSpPr>
          <p:spPr bwMode="auto">
            <a:xfrm>
              <a:off x="2448" y="2989"/>
              <a:ext cx="354" cy="35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0</a:t>
              </a:r>
              <a:endParaRPr lang="ja-JP" altLang="en-US" sz="2400" baseline="-25000"/>
            </a:p>
          </p:txBody>
        </p:sp>
        <p:sp>
          <p:nvSpPr>
            <p:cNvPr id="45066" name="Line 2055"/>
            <p:cNvSpPr>
              <a:spLocks noChangeShapeType="1"/>
            </p:cNvSpPr>
            <p:nvPr/>
          </p:nvSpPr>
          <p:spPr bwMode="auto">
            <a:xfrm>
              <a:off x="2802" y="3181"/>
              <a:ext cx="321"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45067" name="Text Box 2056"/>
            <p:cNvSpPr txBox="1">
              <a:spLocks noChangeArrowheads="1"/>
            </p:cNvSpPr>
            <p:nvPr/>
          </p:nvSpPr>
          <p:spPr bwMode="auto">
            <a:xfrm>
              <a:off x="2880" y="2880"/>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i</a:t>
              </a:r>
            </a:p>
          </p:txBody>
        </p:sp>
        <p:sp>
          <p:nvSpPr>
            <p:cNvPr id="45068" name="Oval 2052"/>
            <p:cNvSpPr>
              <a:spLocks noChangeArrowheads="1"/>
            </p:cNvSpPr>
            <p:nvPr/>
          </p:nvSpPr>
          <p:spPr bwMode="auto">
            <a:xfrm>
              <a:off x="3123" y="2989"/>
              <a:ext cx="354" cy="35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1</a:t>
              </a:r>
              <a:endParaRPr lang="ja-JP" altLang="en-US" sz="2400" baseline="-25000"/>
            </a:p>
          </p:txBody>
        </p:sp>
        <p:sp>
          <p:nvSpPr>
            <p:cNvPr id="45069" name="Line 2058"/>
            <p:cNvSpPr>
              <a:spLocks noChangeShapeType="1"/>
            </p:cNvSpPr>
            <p:nvPr/>
          </p:nvSpPr>
          <p:spPr bwMode="auto">
            <a:xfrm>
              <a:off x="3477" y="3182"/>
              <a:ext cx="32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45070" name="Text Box 2059"/>
            <p:cNvSpPr txBox="1">
              <a:spLocks noChangeArrowheads="1"/>
            </p:cNvSpPr>
            <p:nvPr/>
          </p:nvSpPr>
          <p:spPr bwMode="auto">
            <a:xfrm>
              <a:off x="3504" y="2880"/>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n</a:t>
              </a:r>
            </a:p>
          </p:txBody>
        </p:sp>
        <p:sp>
          <p:nvSpPr>
            <p:cNvPr id="45071" name="Oval 2052"/>
            <p:cNvSpPr>
              <a:spLocks noChangeArrowheads="1"/>
            </p:cNvSpPr>
            <p:nvPr/>
          </p:nvSpPr>
          <p:spPr bwMode="auto">
            <a:xfrm>
              <a:off x="3799" y="2989"/>
              <a:ext cx="354" cy="35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2</a:t>
              </a:r>
              <a:endParaRPr lang="ja-JP" altLang="en-US" sz="2400" baseline="-25000"/>
            </a:p>
          </p:txBody>
        </p:sp>
        <p:sp>
          <p:nvSpPr>
            <p:cNvPr id="45072" name="Oval 2052"/>
            <p:cNvSpPr>
              <a:spLocks noChangeArrowheads="1"/>
            </p:cNvSpPr>
            <p:nvPr/>
          </p:nvSpPr>
          <p:spPr bwMode="auto">
            <a:xfrm>
              <a:off x="4442" y="3182"/>
              <a:ext cx="354" cy="35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4</a:t>
              </a:r>
              <a:endParaRPr lang="ja-JP" altLang="en-US" sz="2400" baseline="-25000"/>
            </a:p>
          </p:txBody>
        </p:sp>
        <p:sp>
          <p:nvSpPr>
            <p:cNvPr id="45073" name="Line 2061"/>
            <p:cNvSpPr>
              <a:spLocks noChangeShapeType="1"/>
            </p:cNvSpPr>
            <p:nvPr/>
          </p:nvSpPr>
          <p:spPr bwMode="auto">
            <a:xfrm>
              <a:off x="4121" y="3246"/>
              <a:ext cx="321" cy="12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5074" name="Text Box 2062"/>
            <p:cNvSpPr txBox="1">
              <a:spLocks noChangeArrowheads="1"/>
            </p:cNvSpPr>
            <p:nvPr/>
          </p:nvSpPr>
          <p:spPr bwMode="auto">
            <a:xfrm>
              <a:off x="4176" y="3024"/>
              <a:ext cx="2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f</a:t>
              </a:r>
            </a:p>
          </p:txBody>
        </p:sp>
        <p:sp>
          <p:nvSpPr>
            <p:cNvPr id="45075" name="Line 2064"/>
            <p:cNvSpPr>
              <a:spLocks noChangeShapeType="1"/>
            </p:cNvSpPr>
            <p:nvPr/>
          </p:nvSpPr>
          <p:spPr bwMode="auto">
            <a:xfrm>
              <a:off x="4796" y="3375"/>
              <a:ext cx="32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45076" name="Text Box 2065"/>
            <p:cNvSpPr txBox="1">
              <a:spLocks noChangeArrowheads="1"/>
            </p:cNvSpPr>
            <p:nvPr/>
          </p:nvSpPr>
          <p:spPr bwMode="auto">
            <a:xfrm>
              <a:off x="4848" y="3072"/>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o</a:t>
              </a:r>
            </a:p>
          </p:txBody>
        </p:sp>
        <p:sp>
          <p:nvSpPr>
            <p:cNvPr id="45077" name="Oval 2052"/>
            <p:cNvSpPr>
              <a:spLocks noChangeArrowheads="1"/>
            </p:cNvSpPr>
            <p:nvPr/>
          </p:nvSpPr>
          <p:spPr bwMode="auto">
            <a:xfrm>
              <a:off x="5118" y="3182"/>
              <a:ext cx="354" cy="35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5</a:t>
              </a:r>
              <a:endParaRPr lang="ja-JP" altLang="en-US" sz="2400" baseline="-25000"/>
            </a:p>
          </p:txBody>
        </p:sp>
        <p:sp>
          <p:nvSpPr>
            <p:cNvPr id="45078" name="Line 2061"/>
            <p:cNvSpPr>
              <a:spLocks noChangeShapeType="1"/>
            </p:cNvSpPr>
            <p:nvPr/>
          </p:nvSpPr>
          <p:spPr bwMode="auto">
            <a:xfrm flipV="1">
              <a:off x="4121" y="2892"/>
              <a:ext cx="321" cy="16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5079" name="Text Box 2062"/>
            <p:cNvSpPr txBox="1">
              <a:spLocks noChangeArrowheads="1"/>
            </p:cNvSpPr>
            <p:nvPr/>
          </p:nvSpPr>
          <p:spPr bwMode="auto">
            <a:xfrm>
              <a:off x="4176" y="2688"/>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t</a:t>
              </a:r>
            </a:p>
          </p:txBody>
        </p:sp>
        <p:sp>
          <p:nvSpPr>
            <p:cNvPr id="45080" name="Oval 2052"/>
            <p:cNvSpPr>
              <a:spLocks noChangeArrowheads="1"/>
            </p:cNvSpPr>
            <p:nvPr/>
          </p:nvSpPr>
          <p:spPr bwMode="auto">
            <a:xfrm>
              <a:off x="4442" y="2667"/>
              <a:ext cx="354" cy="35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3</a:t>
              </a:r>
              <a:endParaRPr lang="ja-JP" altLang="en-US" sz="2400" baseline="-25000"/>
            </a:p>
          </p:txBody>
        </p:sp>
        <p:sp>
          <p:nvSpPr>
            <p:cNvPr id="45081" name="Oval 39"/>
            <p:cNvSpPr>
              <a:spLocks noChangeArrowheads="1"/>
            </p:cNvSpPr>
            <p:nvPr/>
          </p:nvSpPr>
          <p:spPr bwMode="auto">
            <a:xfrm>
              <a:off x="3888" y="3072"/>
              <a:ext cx="192" cy="19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45082" name="Oval 40"/>
            <p:cNvSpPr>
              <a:spLocks noChangeArrowheads="1"/>
            </p:cNvSpPr>
            <p:nvPr/>
          </p:nvSpPr>
          <p:spPr bwMode="auto">
            <a:xfrm>
              <a:off x="4512" y="2736"/>
              <a:ext cx="192" cy="19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45083" name="Oval 41"/>
            <p:cNvSpPr>
              <a:spLocks noChangeArrowheads="1"/>
            </p:cNvSpPr>
            <p:nvPr/>
          </p:nvSpPr>
          <p:spPr bwMode="auto">
            <a:xfrm>
              <a:off x="5184" y="3264"/>
              <a:ext cx="192" cy="19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sp>
        <p:nvSpPr>
          <p:cNvPr id="75819" name="Text Box 43"/>
          <p:cNvSpPr txBox="1">
            <a:spLocks noChangeArrowheads="1"/>
          </p:cNvSpPr>
          <p:nvPr/>
        </p:nvSpPr>
        <p:spPr bwMode="auto">
          <a:xfrm>
            <a:off x="5257800" y="5943600"/>
            <a:ext cx="3619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L(G) = {in, int, info}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6"/>
                                        </p:tgtEl>
                                        <p:attrNameLst>
                                          <p:attrName>style.visibility</p:attrName>
                                        </p:attrNameLst>
                                      </p:cBhvr>
                                      <p:to>
                                        <p:strVal val="visible"/>
                                      </p:to>
                                    </p:set>
                                    <p:anim calcmode="lin" valueType="num">
                                      <p:cBhvr additive="base">
                                        <p:cTn id="7" dur="500" fill="hold"/>
                                        <p:tgtEl>
                                          <p:spTgt spid="75786"/>
                                        </p:tgtEl>
                                        <p:attrNameLst>
                                          <p:attrName>ppt_x</p:attrName>
                                        </p:attrNameLst>
                                      </p:cBhvr>
                                      <p:tavLst>
                                        <p:tav tm="0">
                                          <p:val>
                                            <p:strVal val="#ppt_x"/>
                                          </p:val>
                                        </p:tav>
                                        <p:tav tm="100000">
                                          <p:val>
                                            <p:strVal val="#ppt_x"/>
                                          </p:val>
                                        </p:tav>
                                      </p:tavLst>
                                    </p:anim>
                                    <p:anim calcmode="lin" valueType="num">
                                      <p:cBhvr additive="base">
                                        <p:cTn id="8" dur="500" fill="hold"/>
                                        <p:tgtEl>
                                          <p:spTgt spid="757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80"/>
                                        </p:tgtEl>
                                        <p:attrNameLst>
                                          <p:attrName>style.visibility</p:attrName>
                                        </p:attrNameLst>
                                      </p:cBhvr>
                                      <p:to>
                                        <p:strVal val="visible"/>
                                      </p:to>
                                    </p:set>
                                    <p:anim calcmode="lin" valueType="num">
                                      <p:cBhvr additive="base">
                                        <p:cTn id="13" dur="500" fill="hold"/>
                                        <p:tgtEl>
                                          <p:spTgt spid="75780"/>
                                        </p:tgtEl>
                                        <p:attrNameLst>
                                          <p:attrName>ppt_x</p:attrName>
                                        </p:attrNameLst>
                                      </p:cBhvr>
                                      <p:tavLst>
                                        <p:tav tm="0">
                                          <p:val>
                                            <p:strVal val="#ppt_x"/>
                                          </p:val>
                                        </p:tav>
                                        <p:tav tm="100000">
                                          <p:val>
                                            <p:strVal val="#ppt_x"/>
                                          </p:val>
                                        </p:tav>
                                      </p:tavLst>
                                    </p:anim>
                                    <p:anim calcmode="lin" valueType="num">
                                      <p:cBhvr additive="base">
                                        <p:cTn id="14" dur="500" fill="hold"/>
                                        <p:tgtEl>
                                          <p:spTgt spid="757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82"/>
                                        </p:tgtEl>
                                        <p:attrNameLst>
                                          <p:attrName>style.visibility</p:attrName>
                                        </p:attrNameLst>
                                      </p:cBhvr>
                                      <p:to>
                                        <p:strVal val="visible"/>
                                      </p:to>
                                    </p:set>
                                    <p:anim calcmode="lin" valueType="num">
                                      <p:cBhvr additive="base">
                                        <p:cTn id="19" dur="500" fill="hold"/>
                                        <p:tgtEl>
                                          <p:spTgt spid="75782"/>
                                        </p:tgtEl>
                                        <p:attrNameLst>
                                          <p:attrName>ppt_x</p:attrName>
                                        </p:attrNameLst>
                                      </p:cBhvr>
                                      <p:tavLst>
                                        <p:tav tm="0">
                                          <p:val>
                                            <p:strVal val="#ppt_x"/>
                                          </p:val>
                                        </p:tav>
                                        <p:tav tm="100000">
                                          <p:val>
                                            <p:strVal val="#ppt_x"/>
                                          </p:val>
                                        </p:tav>
                                      </p:tavLst>
                                    </p:anim>
                                    <p:anim calcmode="lin" valueType="num">
                                      <p:cBhvr additive="base">
                                        <p:cTn id="20" dur="500" fill="hold"/>
                                        <p:tgtEl>
                                          <p:spTgt spid="7578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5819"/>
                                        </p:tgtEl>
                                        <p:attrNameLst>
                                          <p:attrName>style.visibility</p:attrName>
                                        </p:attrNameLst>
                                      </p:cBhvr>
                                      <p:to>
                                        <p:strVal val="visible"/>
                                      </p:to>
                                    </p:set>
                                    <p:animEffect transition="in" filter="checkerboard(across)">
                                      <p:cBhvr>
                                        <p:cTn id="25" dur="500"/>
                                        <p:tgtEl>
                                          <p:spTgt spid="75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utoUpdateAnimBg="0"/>
      <p:bldP spid="75782" grpId="0" autoUpdateAnimBg="0"/>
      <p:bldP spid="75786" grpId="0" autoUpdateAnimBg="0"/>
      <p:bldP spid="7581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正規言語, 正則言語</a:t>
            </a:r>
            <a:br>
              <a:rPr lang="ja-JP" altLang="en-US">
                <a:effectLst/>
              </a:rPr>
            </a:br>
            <a:r>
              <a:rPr lang="ja-JP" altLang="en-US">
                <a:effectLst/>
              </a:rPr>
              <a:t>(</a:t>
            </a:r>
            <a:r>
              <a:rPr lang="en-US" altLang="ja-JP">
                <a:effectLst/>
              </a:rPr>
              <a:t>regular language)</a:t>
            </a:r>
          </a:p>
        </p:txBody>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有限オートマトンで受理される言語</a:t>
            </a:r>
          </a:p>
        </p:txBody>
      </p:sp>
      <p:grpSp>
        <p:nvGrpSpPr>
          <p:cNvPr id="2" name="Group 4"/>
          <p:cNvGrpSpPr>
            <a:grpSpLocks/>
          </p:cNvGrpSpPr>
          <p:nvPr/>
        </p:nvGrpSpPr>
        <p:grpSpPr bwMode="auto">
          <a:xfrm>
            <a:off x="1279525" y="2895600"/>
            <a:ext cx="6153150" cy="903288"/>
            <a:chOff x="806" y="2016"/>
            <a:chExt cx="3876" cy="569"/>
          </a:xfrm>
        </p:grpSpPr>
        <p:sp>
          <p:nvSpPr>
            <p:cNvPr id="46090" name="Text Box 5"/>
            <p:cNvSpPr txBox="1">
              <a:spLocks noChangeArrowheads="1"/>
            </p:cNvSpPr>
            <p:nvPr/>
          </p:nvSpPr>
          <p:spPr bwMode="auto">
            <a:xfrm>
              <a:off x="806" y="2220"/>
              <a:ext cx="387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L(M) = { α</a:t>
              </a:r>
              <a:r>
                <a:rPr lang="ja-JP" altLang="en-US"/>
                <a:t>∈ </a:t>
              </a:r>
              <a:r>
                <a:rPr lang="en-US" altLang="ja-JP" b="1"/>
                <a:t>Σ</a:t>
              </a:r>
              <a:r>
                <a:rPr lang="en-US" altLang="ja-JP" baseline="30000"/>
                <a:t>*</a:t>
              </a:r>
              <a:r>
                <a:rPr lang="en-US" altLang="ja-JP"/>
                <a:t> | </a:t>
              </a:r>
              <a:r>
                <a:rPr lang="en-US" altLang="ja-JP" i="1"/>
                <a:t>q</a:t>
              </a:r>
              <a:r>
                <a:rPr lang="en-US" altLang="ja-JP" baseline="-25000"/>
                <a:t>0</a:t>
              </a:r>
              <a:r>
                <a:rPr lang="en-US" altLang="ja-JP"/>
                <a:t> </a:t>
              </a:r>
              <a:r>
                <a:rPr lang="ja-JP" altLang="en-US"/>
                <a:t>⇒ </a:t>
              </a:r>
              <a:r>
                <a:rPr lang="en-US" altLang="ja-JP" i="1"/>
                <a:t>r</a:t>
              </a:r>
              <a:r>
                <a:rPr lang="en-US" altLang="ja-JP"/>
                <a:t>, </a:t>
              </a:r>
              <a:r>
                <a:rPr lang="en-US" altLang="ja-JP" i="1"/>
                <a:t>r</a:t>
              </a:r>
              <a:r>
                <a:rPr lang="en-US" altLang="ja-JP"/>
                <a:t> </a:t>
              </a:r>
              <a:r>
                <a:rPr lang="ja-JP" altLang="en-US"/>
                <a:t>∈ </a:t>
              </a:r>
              <a:r>
                <a:rPr lang="en-US" altLang="ja-JP" b="1"/>
                <a:t>F</a:t>
              </a:r>
              <a:r>
                <a:rPr lang="en-US" altLang="ja-JP"/>
                <a:t> }</a:t>
              </a:r>
            </a:p>
          </p:txBody>
        </p:sp>
        <p:sp>
          <p:nvSpPr>
            <p:cNvPr id="46091" name="Text Box 6"/>
            <p:cNvSpPr txBox="1">
              <a:spLocks noChangeArrowheads="1"/>
            </p:cNvSpPr>
            <p:nvPr/>
          </p:nvSpPr>
          <p:spPr bwMode="auto">
            <a:xfrm>
              <a:off x="3168" y="2016"/>
              <a:ext cx="3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α</a:t>
              </a:r>
            </a:p>
          </p:txBody>
        </p:sp>
      </p:grpSp>
      <p:sp>
        <p:nvSpPr>
          <p:cNvPr id="62471" name="Text Box 7"/>
          <p:cNvSpPr txBox="1">
            <a:spLocks noChangeArrowheads="1"/>
          </p:cNvSpPr>
          <p:nvPr/>
        </p:nvSpPr>
        <p:spPr bwMode="auto">
          <a:xfrm>
            <a:off x="2133600" y="3886200"/>
            <a:ext cx="5327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 = { α</a:t>
            </a:r>
            <a:r>
              <a:rPr lang="ja-JP" altLang="en-US"/>
              <a:t>∈ </a:t>
            </a:r>
            <a:r>
              <a:rPr lang="en-US" altLang="ja-JP" b="1"/>
              <a:t>Σ</a:t>
            </a:r>
            <a:r>
              <a:rPr lang="en-US" altLang="ja-JP" baseline="30000"/>
              <a:t>*</a:t>
            </a:r>
            <a:r>
              <a:rPr lang="en-US" altLang="ja-JP"/>
              <a:t> | δ(</a:t>
            </a:r>
            <a:r>
              <a:rPr lang="en-US" altLang="ja-JP" i="1"/>
              <a:t>q</a:t>
            </a:r>
            <a:r>
              <a:rPr lang="en-US" altLang="ja-JP" baseline="-25000"/>
              <a:t>0</a:t>
            </a:r>
            <a:r>
              <a:rPr lang="ja-JP" altLang="en-US"/>
              <a:t>,</a:t>
            </a:r>
            <a:r>
              <a:rPr lang="en-US" altLang="ja-JP"/>
              <a:t>α) </a:t>
            </a:r>
            <a:r>
              <a:rPr lang="ja-JP" altLang="en-US"/>
              <a:t>∈ </a:t>
            </a:r>
            <a:r>
              <a:rPr lang="en-US" altLang="ja-JP" b="1"/>
              <a:t>F</a:t>
            </a:r>
            <a:r>
              <a:rPr lang="en-US" altLang="ja-JP"/>
              <a:t> }</a:t>
            </a:r>
          </a:p>
        </p:txBody>
      </p:sp>
      <p:sp>
        <p:nvSpPr>
          <p:cNvPr id="62472" name="Text Box 8"/>
          <p:cNvSpPr txBox="1">
            <a:spLocks noChangeArrowheads="1"/>
          </p:cNvSpPr>
          <p:nvPr/>
        </p:nvSpPr>
        <p:spPr bwMode="auto">
          <a:xfrm>
            <a:off x="381000" y="4953000"/>
            <a:ext cx="3430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例1 : {</a:t>
            </a:r>
            <a:r>
              <a:rPr lang="en-US" altLang="ja-JP"/>
              <a:t>a</a:t>
            </a:r>
            <a:r>
              <a:rPr lang="en-US" altLang="ja-JP" baseline="30000"/>
              <a:t>2</a:t>
            </a:r>
            <a:r>
              <a:rPr lang="en-US" altLang="ja-JP" i="1" baseline="30000"/>
              <a:t>n</a:t>
            </a:r>
            <a:r>
              <a:rPr lang="en-US" altLang="ja-JP" baseline="30000"/>
              <a:t>+1</a:t>
            </a:r>
            <a:r>
              <a:rPr lang="en-US" altLang="ja-JP"/>
              <a:t> | </a:t>
            </a:r>
            <a:r>
              <a:rPr lang="en-US" altLang="ja-JP" i="1"/>
              <a:t>n</a:t>
            </a:r>
            <a:r>
              <a:rPr lang="en-US" altLang="ja-JP"/>
              <a:t>≧1 }</a:t>
            </a:r>
          </a:p>
        </p:txBody>
      </p:sp>
      <p:sp>
        <p:nvSpPr>
          <p:cNvPr id="62473" name="Text Box 9"/>
          <p:cNvSpPr txBox="1">
            <a:spLocks noChangeArrowheads="1"/>
          </p:cNvSpPr>
          <p:nvPr/>
        </p:nvSpPr>
        <p:spPr bwMode="auto">
          <a:xfrm>
            <a:off x="4038600" y="4953000"/>
            <a:ext cx="4587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 aaa, aaaaa, aaaaaaa,...} </a:t>
            </a:r>
          </a:p>
        </p:txBody>
      </p:sp>
      <p:sp>
        <p:nvSpPr>
          <p:cNvPr id="62474" name="Text Box 10"/>
          <p:cNvSpPr txBox="1">
            <a:spLocks noChangeArrowheads="1"/>
          </p:cNvSpPr>
          <p:nvPr/>
        </p:nvSpPr>
        <p:spPr bwMode="auto">
          <a:xfrm>
            <a:off x="381000" y="5715000"/>
            <a:ext cx="2451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例2 : </a:t>
            </a:r>
            <a:r>
              <a:rPr lang="en-US" altLang="ja-JP"/>
              <a:t>a{b|c}* </a:t>
            </a:r>
          </a:p>
        </p:txBody>
      </p:sp>
      <p:sp>
        <p:nvSpPr>
          <p:cNvPr id="62475" name="Text Box 11"/>
          <p:cNvSpPr txBox="1">
            <a:spLocks noChangeArrowheads="1"/>
          </p:cNvSpPr>
          <p:nvPr/>
        </p:nvSpPr>
        <p:spPr bwMode="auto">
          <a:xfrm>
            <a:off x="3578225" y="5715000"/>
            <a:ext cx="548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{a, ab, ac, abb,abc, acb, acc,…}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471"/>
                                        </p:tgtEl>
                                        <p:attrNameLst>
                                          <p:attrName>style.visibility</p:attrName>
                                        </p:attrNameLst>
                                      </p:cBhvr>
                                      <p:to>
                                        <p:strVal val="visible"/>
                                      </p:to>
                                    </p:set>
                                    <p:animEffect transition="in" filter="checkerboard(across)">
                                      <p:cBhvr>
                                        <p:cTn id="12" dur="500"/>
                                        <p:tgtEl>
                                          <p:spTgt spid="624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2472"/>
                                        </p:tgtEl>
                                        <p:attrNameLst>
                                          <p:attrName>style.visibility</p:attrName>
                                        </p:attrNameLst>
                                      </p:cBhvr>
                                      <p:to>
                                        <p:strVal val="visible"/>
                                      </p:to>
                                    </p:set>
                                    <p:animEffect transition="in" filter="checkerboard(across)">
                                      <p:cBhvr>
                                        <p:cTn id="17" dur="500"/>
                                        <p:tgtEl>
                                          <p:spTgt spid="624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2473"/>
                                        </p:tgtEl>
                                        <p:attrNameLst>
                                          <p:attrName>style.visibility</p:attrName>
                                        </p:attrNameLst>
                                      </p:cBhvr>
                                      <p:to>
                                        <p:strVal val="visible"/>
                                      </p:to>
                                    </p:set>
                                    <p:animEffect transition="in" filter="checkerboard(across)">
                                      <p:cBhvr>
                                        <p:cTn id="22" dur="500"/>
                                        <p:tgtEl>
                                          <p:spTgt spid="624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2474"/>
                                        </p:tgtEl>
                                        <p:attrNameLst>
                                          <p:attrName>style.visibility</p:attrName>
                                        </p:attrNameLst>
                                      </p:cBhvr>
                                      <p:to>
                                        <p:strVal val="visible"/>
                                      </p:to>
                                    </p:set>
                                    <p:animEffect transition="in" filter="checkerboard(across)">
                                      <p:cBhvr>
                                        <p:cTn id="27" dur="500"/>
                                        <p:tgtEl>
                                          <p:spTgt spid="624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2475"/>
                                        </p:tgtEl>
                                        <p:attrNameLst>
                                          <p:attrName>style.visibility</p:attrName>
                                        </p:attrNameLst>
                                      </p:cBhvr>
                                      <p:to>
                                        <p:strVal val="visible"/>
                                      </p:to>
                                    </p:set>
                                    <p:animEffect transition="in" filter="checkerboard(across)">
                                      <p:cBhvr>
                                        <p:cTn id="32" dur="500"/>
                                        <p:tgtEl>
                                          <p:spTgt spid="62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utoUpdateAnimBg="0"/>
      <p:bldP spid="62472" grpId="0" autoUpdateAnimBg="0"/>
      <p:bldP spid="62473" grpId="0" autoUpdateAnimBg="0"/>
      <p:bldP spid="62474" grpId="0" autoUpdateAnimBg="0"/>
      <p:bldP spid="6247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304800"/>
            <a:ext cx="7467600" cy="8382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正規言語の例</a:t>
            </a:r>
          </a:p>
        </p:txBody>
      </p:sp>
      <p:sp>
        <p:nvSpPr>
          <p:cNvPr id="47107" name="Rectangle 3"/>
          <p:cNvSpPr>
            <a:spLocks noGrp="1" noChangeArrowheads="1"/>
          </p:cNvSpPr>
          <p:nvPr>
            <p:ph type="body" idx="1"/>
          </p:nvPr>
        </p:nvSpPr>
        <p:spPr>
          <a:xfrm>
            <a:off x="1066800" y="1143000"/>
            <a:ext cx="7620000" cy="6858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整数を受理するオートマトン</a:t>
            </a:r>
          </a:p>
        </p:txBody>
      </p:sp>
      <p:sp>
        <p:nvSpPr>
          <p:cNvPr id="93188" name="Oval 4"/>
          <p:cNvSpPr>
            <a:spLocks noChangeArrowheads="1"/>
          </p:cNvSpPr>
          <p:nvPr/>
        </p:nvSpPr>
        <p:spPr bwMode="auto">
          <a:xfrm>
            <a:off x="1243012" y="3084512"/>
            <a:ext cx="796925" cy="8016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0</a:t>
            </a:r>
          </a:p>
        </p:txBody>
      </p:sp>
      <p:grpSp>
        <p:nvGrpSpPr>
          <p:cNvPr id="2" name="Group 5"/>
          <p:cNvGrpSpPr>
            <a:grpSpLocks/>
          </p:cNvGrpSpPr>
          <p:nvPr/>
        </p:nvGrpSpPr>
        <p:grpSpPr bwMode="auto">
          <a:xfrm>
            <a:off x="1928812" y="2093912"/>
            <a:ext cx="1676400" cy="1143000"/>
            <a:chOff x="1392" y="2448"/>
            <a:chExt cx="1056" cy="720"/>
          </a:xfrm>
        </p:grpSpPr>
        <p:sp>
          <p:nvSpPr>
            <p:cNvPr id="47135" name="Oval 6"/>
            <p:cNvSpPr>
              <a:spLocks noChangeArrowheads="1"/>
            </p:cNvSpPr>
            <p:nvPr/>
          </p:nvSpPr>
          <p:spPr bwMode="auto">
            <a:xfrm>
              <a:off x="1920" y="2448"/>
              <a:ext cx="528"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1</a:t>
              </a:r>
            </a:p>
          </p:txBody>
        </p:sp>
        <p:sp>
          <p:nvSpPr>
            <p:cNvPr id="47136" name="Oval 7"/>
            <p:cNvSpPr>
              <a:spLocks noChangeArrowheads="1"/>
            </p:cNvSpPr>
            <p:nvPr/>
          </p:nvSpPr>
          <p:spPr bwMode="auto">
            <a:xfrm>
              <a:off x="2016" y="2533"/>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47137" name="Line 8"/>
            <p:cNvSpPr>
              <a:spLocks noChangeShapeType="1"/>
            </p:cNvSpPr>
            <p:nvPr/>
          </p:nvSpPr>
          <p:spPr bwMode="auto">
            <a:xfrm flipV="1">
              <a:off x="1392" y="2832"/>
              <a:ext cx="576" cy="3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p>
          </p:txBody>
        </p:sp>
        <p:sp>
          <p:nvSpPr>
            <p:cNvPr id="6" name="Text Box 9"/>
            <p:cNvSpPr txBox="1">
              <a:spLocks noChangeArrowheads="1"/>
            </p:cNvSpPr>
            <p:nvPr/>
          </p:nvSpPr>
          <p:spPr bwMode="auto">
            <a:xfrm>
              <a:off x="1458" y="2688"/>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0</a:t>
              </a:r>
            </a:p>
          </p:txBody>
        </p:sp>
      </p:grpSp>
      <p:grpSp>
        <p:nvGrpSpPr>
          <p:cNvPr id="3" name="Group 10"/>
          <p:cNvGrpSpPr>
            <a:grpSpLocks/>
          </p:cNvGrpSpPr>
          <p:nvPr/>
        </p:nvGrpSpPr>
        <p:grpSpPr bwMode="auto">
          <a:xfrm>
            <a:off x="1928812" y="3541712"/>
            <a:ext cx="1635125" cy="1335088"/>
            <a:chOff x="1392" y="3360"/>
            <a:chExt cx="1030" cy="841"/>
          </a:xfrm>
        </p:grpSpPr>
        <p:sp>
          <p:nvSpPr>
            <p:cNvPr id="47132" name="Oval 11"/>
            <p:cNvSpPr>
              <a:spLocks noChangeArrowheads="1"/>
            </p:cNvSpPr>
            <p:nvPr/>
          </p:nvSpPr>
          <p:spPr bwMode="auto">
            <a:xfrm>
              <a:off x="1920" y="3696"/>
              <a:ext cx="502"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2</a:t>
              </a:r>
            </a:p>
          </p:txBody>
        </p:sp>
        <p:sp>
          <p:nvSpPr>
            <p:cNvPr id="47133" name="Line 12"/>
            <p:cNvSpPr>
              <a:spLocks noChangeShapeType="1"/>
            </p:cNvSpPr>
            <p:nvPr/>
          </p:nvSpPr>
          <p:spPr bwMode="auto">
            <a:xfrm>
              <a:off x="1392" y="3504"/>
              <a:ext cx="576" cy="3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p>
          </p:txBody>
        </p:sp>
        <p:sp>
          <p:nvSpPr>
            <p:cNvPr id="47134" name="Text Box 13"/>
            <p:cNvSpPr txBox="1">
              <a:spLocks noChangeArrowheads="1"/>
            </p:cNvSpPr>
            <p:nvPr/>
          </p:nvSpPr>
          <p:spPr bwMode="auto">
            <a:xfrm>
              <a:off x="1606" y="3360"/>
              <a:ext cx="2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grpSp>
      <p:grpSp>
        <p:nvGrpSpPr>
          <p:cNvPr id="4" name="Group 14"/>
          <p:cNvGrpSpPr>
            <a:grpSpLocks/>
          </p:cNvGrpSpPr>
          <p:nvPr/>
        </p:nvGrpSpPr>
        <p:grpSpPr bwMode="auto">
          <a:xfrm>
            <a:off x="2005012" y="3008312"/>
            <a:ext cx="3124200" cy="1295400"/>
            <a:chOff x="1440" y="3024"/>
            <a:chExt cx="1968" cy="816"/>
          </a:xfrm>
        </p:grpSpPr>
        <p:sp>
          <p:nvSpPr>
            <p:cNvPr id="47126" name="Oval 15"/>
            <p:cNvSpPr>
              <a:spLocks noChangeArrowheads="1"/>
            </p:cNvSpPr>
            <p:nvPr/>
          </p:nvSpPr>
          <p:spPr bwMode="auto">
            <a:xfrm>
              <a:off x="2880" y="3072"/>
              <a:ext cx="528"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dirty="0"/>
                <a:t>q</a:t>
              </a:r>
              <a:r>
                <a:rPr lang="en-US" altLang="ja-JP" baseline="-25000" dirty="0"/>
                <a:t>3</a:t>
              </a:r>
            </a:p>
          </p:txBody>
        </p:sp>
        <p:sp>
          <p:nvSpPr>
            <p:cNvPr id="47127" name="Oval 16"/>
            <p:cNvSpPr>
              <a:spLocks noChangeArrowheads="1"/>
            </p:cNvSpPr>
            <p:nvPr/>
          </p:nvSpPr>
          <p:spPr bwMode="auto">
            <a:xfrm>
              <a:off x="2976" y="3161"/>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47128" name="Line 17"/>
            <p:cNvSpPr>
              <a:spLocks noChangeShapeType="1"/>
            </p:cNvSpPr>
            <p:nvPr/>
          </p:nvSpPr>
          <p:spPr bwMode="auto">
            <a:xfrm>
              <a:off x="1440" y="3360"/>
              <a:ext cx="144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ja-JP" altLang="en-US"/>
            </a:p>
          </p:txBody>
        </p:sp>
        <p:sp>
          <p:nvSpPr>
            <p:cNvPr id="47129" name="Text Box 18"/>
            <p:cNvSpPr txBox="1">
              <a:spLocks noChangeArrowheads="1"/>
            </p:cNvSpPr>
            <p:nvPr/>
          </p:nvSpPr>
          <p:spPr bwMode="auto">
            <a:xfrm>
              <a:off x="1888" y="3024"/>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1..9</a:t>
              </a:r>
            </a:p>
          </p:txBody>
        </p:sp>
        <p:sp>
          <p:nvSpPr>
            <p:cNvPr id="47130" name="Line 19"/>
            <p:cNvSpPr>
              <a:spLocks noChangeShapeType="1"/>
            </p:cNvSpPr>
            <p:nvPr/>
          </p:nvSpPr>
          <p:spPr bwMode="auto">
            <a:xfrm flipV="1">
              <a:off x="2400" y="3504"/>
              <a:ext cx="576" cy="3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p>
          </p:txBody>
        </p:sp>
        <p:sp>
          <p:nvSpPr>
            <p:cNvPr id="47131" name="Text Box 20"/>
            <p:cNvSpPr txBox="1">
              <a:spLocks noChangeArrowheads="1"/>
            </p:cNvSpPr>
            <p:nvPr/>
          </p:nvSpPr>
          <p:spPr bwMode="auto">
            <a:xfrm>
              <a:off x="2256" y="3360"/>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1..9</a:t>
              </a:r>
            </a:p>
          </p:txBody>
        </p:sp>
      </p:grpSp>
      <p:grpSp>
        <p:nvGrpSpPr>
          <p:cNvPr id="5" name="Group 21"/>
          <p:cNvGrpSpPr>
            <a:grpSpLocks/>
          </p:cNvGrpSpPr>
          <p:nvPr/>
        </p:nvGrpSpPr>
        <p:grpSpPr bwMode="auto">
          <a:xfrm>
            <a:off x="5129212" y="3160712"/>
            <a:ext cx="1250950" cy="579438"/>
            <a:chOff x="3408" y="3120"/>
            <a:chExt cx="788" cy="365"/>
          </a:xfrm>
        </p:grpSpPr>
        <p:grpSp>
          <p:nvGrpSpPr>
            <p:cNvPr id="47120" name="Group 22"/>
            <p:cNvGrpSpPr>
              <a:grpSpLocks/>
            </p:cNvGrpSpPr>
            <p:nvPr/>
          </p:nvGrpSpPr>
          <p:grpSpPr bwMode="auto">
            <a:xfrm>
              <a:off x="3408" y="3168"/>
              <a:ext cx="288" cy="288"/>
              <a:chOff x="3408" y="3168"/>
              <a:chExt cx="288" cy="288"/>
            </a:xfrm>
          </p:grpSpPr>
          <p:sp>
            <p:nvSpPr>
              <p:cNvPr id="47122" name="Arc 23"/>
              <p:cNvSpPr>
                <a:spLocks/>
              </p:cNvSpPr>
              <p:nvPr/>
            </p:nvSpPr>
            <p:spPr bwMode="auto">
              <a:xfrm>
                <a:off x="3552" y="3168"/>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47123" name="Arc 24"/>
              <p:cNvSpPr>
                <a:spLocks/>
              </p:cNvSpPr>
              <p:nvPr/>
            </p:nvSpPr>
            <p:spPr bwMode="auto">
              <a:xfrm rot="5400000">
                <a:off x="3552" y="3312"/>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47124" name="Arc 25"/>
              <p:cNvSpPr>
                <a:spLocks/>
              </p:cNvSpPr>
              <p:nvPr/>
            </p:nvSpPr>
            <p:spPr bwMode="auto">
              <a:xfrm rot="10800000">
                <a:off x="3408" y="3312"/>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47125" name="Arc 26"/>
              <p:cNvSpPr>
                <a:spLocks/>
              </p:cNvSpPr>
              <p:nvPr/>
            </p:nvSpPr>
            <p:spPr bwMode="auto">
              <a:xfrm rot="-5400000">
                <a:off x="3408" y="3168"/>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47121" name="Text Box 27"/>
            <p:cNvSpPr txBox="1">
              <a:spLocks noChangeArrowheads="1"/>
            </p:cNvSpPr>
            <p:nvPr/>
          </p:nvSpPr>
          <p:spPr bwMode="auto">
            <a:xfrm>
              <a:off x="3696" y="3120"/>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0..9</a:t>
              </a:r>
            </a:p>
          </p:txBody>
        </p:sp>
      </p:grpSp>
      <p:sp>
        <p:nvSpPr>
          <p:cNvPr id="93212" name="Text Box 28"/>
          <p:cNvSpPr txBox="1">
            <a:spLocks noChangeArrowheads="1"/>
          </p:cNvSpPr>
          <p:nvPr/>
        </p:nvSpPr>
        <p:spPr bwMode="auto">
          <a:xfrm>
            <a:off x="1447800" y="44196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0</a:t>
            </a:r>
          </a:p>
        </p:txBody>
      </p:sp>
      <p:sp>
        <p:nvSpPr>
          <p:cNvPr id="93213" name="Text Box 29"/>
          <p:cNvSpPr txBox="1">
            <a:spLocks noChangeArrowheads="1"/>
          </p:cNvSpPr>
          <p:nvPr/>
        </p:nvSpPr>
        <p:spPr bwMode="auto">
          <a:xfrm>
            <a:off x="1447800" y="4953000"/>
            <a:ext cx="2825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1 2 3 4 5 6 7 8 9</a:t>
            </a:r>
            <a:endParaRPr lang="en-US" altLang="ja-JP"/>
          </a:p>
        </p:txBody>
      </p:sp>
      <p:sp>
        <p:nvSpPr>
          <p:cNvPr id="93214" name="Text Box 30"/>
          <p:cNvSpPr txBox="1">
            <a:spLocks noChangeArrowheads="1"/>
          </p:cNvSpPr>
          <p:nvPr/>
        </p:nvSpPr>
        <p:spPr bwMode="auto">
          <a:xfrm>
            <a:off x="1447800" y="5486400"/>
            <a:ext cx="313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10 11 12 13 14 …</a:t>
            </a:r>
          </a:p>
        </p:txBody>
      </p:sp>
      <p:sp>
        <p:nvSpPr>
          <p:cNvPr id="93215" name="Text Box 31"/>
          <p:cNvSpPr txBox="1">
            <a:spLocks noChangeArrowheads="1"/>
          </p:cNvSpPr>
          <p:nvPr/>
        </p:nvSpPr>
        <p:spPr bwMode="auto">
          <a:xfrm>
            <a:off x="4648200" y="4953000"/>
            <a:ext cx="4040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-1 -2 -3 -4 -5 -6 -7 -8 -9</a:t>
            </a:r>
            <a:endParaRPr lang="en-US" altLang="ja-JP"/>
          </a:p>
        </p:txBody>
      </p:sp>
      <p:sp>
        <p:nvSpPr>
          <p:cNvPr id="93216" name="Text Box 32"/>
          <p:cNvSpPr txBox="1">
            <a:spLocks noChangeArrowheads="1"/>
          </p:cNvSpPr>
          <p:nvPr/>
        </p:nvSpPr>
        <p:spPr bwMode="auto">
          <a:xfrm>
            <a:off x="4648200" y="5486400"/>
            <a:ext cx="3805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-10 -11 -12 -13 -14 …</a:t>
            </a:r>
          </a:p>
        </p:txBody>
      </p:sp>
      <p:sp>
        <p:nvSpPr>
          <p:cNvPr id="93217" name="Text Box 33"/>
          <p:cNvSpPr txBox="1">
            <a:spLocks noChangeArrowheads="1"/>
          </p:cNvSpPr>
          <p:nvPr/>
        </p:nvSpPr>
        <p:spPr bwMode="auto">
          <a:xfrm>
            <a:off x="1447800" y="6019800"/>
            <a:ext cx="4044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100 101 102 103 104…</a:t>
            </a:r>
          </a:p>
        </p:txBody>
      </p:sp>
      <p:sp>
        <p:nvSpPr>
          <p:cNvPr id="47138" name="Text Box 34"/>
          <p:cNvSpPr txBox="1">
            <a:spLocks noChangeArrowheads="1"/>
          </p:cNvSpPr>
          <p:nvPr/>
        </p:nvSpPr>
        <p:spPr bwMode="auto">
          <a:xfrm>
            <a:off x="3895725" y="1705790"/>
            <a:ext cx="5086350" cy="83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dirty="0"/>
              <a:t>(注意) 情報システムプロジェクト</a:t>
            </a:r>
            <a:r>
              <a:rPr lang="en-US" altLang="ja-JP" sz="2400" dirty="0"/>
              <a:t>I</a:t>
            </a:r>
            <a:r>
              <a:rPr lang="ja-JP" altLang="en-US" sz="2400" dirty="0"/>
              <a:t>では</a:t>
            </a:r>
          </a:p>
          <a:p>
            <a:pPr marL="342900" indent="-342900" eaLnBrk="1" hangingPunct="1">
              <a:spcBef>
                <a:spcPct val="0"/>
              </a:spcBef>
              <a:buClrTx/>
              <a:buSzTx/>
              <a:buFont typeface="Arial" panose="020B0604020202020204" pitchFamily="34" charset="0"/>
              <a:buChar char="•"/>
            </a:pPr>
            <a:r>
              <a:rPr lang="ja-JP" altLang="en-US" sz="2400" dirty="0"/>
              <a:t>-1 は  -  と</a:t>
            </a:r>
            <a:r>
              <a:rPr lang="en-US" altLang="ja-JP" sz="2400" dirty="0"/>
              <a:t>  </a:t>
            </a:r>
            <a:r>
              <a:rPr lang="ja-JP" altLang="en-US" sz="2400" dirty="0"/>
              <a:t>整数1 </a:t>
            </a:r>
            <a:r>
              <a:rPr lang="ja-JP" altLang="en-US" sz="2400"/>
              <a:t>と判別</a:t>
            </a:r>
            <a:endParaRPr lang="en-US" altLang="ja-JP"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wipe(left)">
                                      <p:cBhvr>
                                        <p:cTn id="7" dur="500"/>
                                        <p:tgtEl>
                                          <p:spTgt spid="93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3212"/>
                                        </p:tgtEl>
                                        <p:attrNameLst>
                                          <p:attrName>style.visibility</p:attrName>
                                        </p:attrNameLst>
                                      </p:cBhvr>
                                      <p:to>
                                        <p:strVal val="visible"/>
                                      </p:to>
                                    </p:set>
                                    <p:anim calcmode="lin" valueType="num">
                                      <p:cBhvr additive="base">
                                        <p:cTn id="17" dur="500" fill="hold"/>
                                        <p:tgtEl>
                                          <p:spTgt spid="93212"/>
                                        </p:tgtEl>
                                        <p:attrNameLst>
                                          <p:attrName>ppt_x</p:attrName>
                                        </p:attrNameLst>
                                      </p:cBhvr>
                                      <p:tavLst>
                                        <p:tav tm="0">
                                          <p:val>
                                            <p:strVal val="#ppt_x"/>
                                          </p:val>
                                        </p:tav>
                                        <p:tav tm="100000">
                                          <p:val>
                                            <p:strVal val="#ppt_x"/>
                                          </p:val>
                                        </p:tav>
                                      </p:tavLst>
                                    </p:anim>
                                    <p:anim calcmode="lin" valueType="num">
                                      <p:cBhvr additive="base">
                                        <p:cTn id="18" dur="500" fill="hold"/>
                                        <p:tgtEl>
                                          <p:spTgt spid="9321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3213"/>
                                        </p:tgtEl>
                                        <p:attrNameLst>
                                          <p:attrName>style.visibility</p:attrName>
                                        </p:attrNameLst>
                                      </p:cBhvr>
                                      <p:to>
                                        <p:strVal val="visible"/>
                                      </p:to>
                                    </p:set>
                                    <p:anim calcmode="lin" valueType="num">
                                      <p:cBhvr additive="base">
                                        <p:cTn id="33" dur="500" fill="hold"/>
                                        <p:tgtEl>
                                          <p:spTgt spid="93213"/>
                                        </p:tgtEl>
                                        <p:attrNameLst>
                                          <p:attrName>ppt_x</p:attrName>
                                        </p:attrNameLst>
                                      </p:cBhvr>
                                      <p:tavLst>
                                        <p:tav tm="0">
                                          <p:val>
                                            <p:strVal val="#ppt_x"/>
                                          </p:val>
                                        </p:tav>
                                        <p:tav tm="100000">
                                          <p:val>
                                            <p:strVal val="#ppt_x"/>
                                          </p:val>
                                        </p:tav>
                                      </p:tavLst>
                                    </p:anim>
                                    <p:anim calcmode="lin" valueType="num">
                                      <p:cBhvr additive="base">
                                        <p:cTn id="34" dur="500" fill="hold"/>
                                        <p:tgtEl>
                                          <p:spTgt spid="9321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3215"/>
                                        </p:tgtEl>
                                        <p:attrNameLst>
                                          <p:attrName>style.visibility</p:attrName>
                                        </p:attrNameLst>
                                      </p:cBhvr>
                                      <p:to>
                                        <p:strVal val="visible"/>
                                      </p:to>
                                    </p:set>
                                    <p:anim calcmode="lin" valueType="num">
                                      <p:cBhvr additive="base">
                                        <p:cTn id="39" dur="500" fill="hold"/>
                                        <p:tgtEl>
                                          <p:spTgt spid="93215"/>
                                        </p:tgtEl>
                                        <p:attrNameLst>
                                          <p:attrName>ppt_x</p:attrName>
                                        </p:attrNameLst>
                                      </p:cBhvr>
                                      <p:tavLst>
                                        <p:tav tm="0">
                                          <p:val>
                                            <p:strVal val="#ppt_x"/>
                                          </p:val>
                                        </p:tav>
                                        <p:tav tm="100000">
                                          <p:val>
                                            <p:strVal val="#ppt_x"/>
                                          </p:val>
                                        </p:tav>
                                      </p:tavLst>
                                    </p:anim>
                                    <p:anim calcmode="lin" valueType="num">
                                      <p:cBhvr additive="base">
                                        <p:cTn id="40" dur="500" fill="hold"/>
                                        <p:tgtEl>
                                          <p:spTgt spid="9321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heckerboard(across)">
                                      <p:cBhvr>
                                        <p:cTn id="45" dur="500"/>
                                        <p:tgtEl>
                                          <p:spTgt spid="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3214"/>
                                        </p:tgtEl>
                                        <p:attrNameLst>
                                          <p:attrName>style.visibility</p:attrName>
                                        </p:attrNameLst>
                                      </p:cBhvr>
                                      <p:to>
                                        <p:strVal val="visible"/>
                                      </p:to>
                                    </p:set>
                                    <p:anim calcmode="lin" valueType="num">
                                      <p:cBhvr additive="base">
                                        <p:cTn id="50" dur="500" fill="hold"/>
                                        <p:tgtEl>
                                          <p:spTgt spid="93214"/>
                                        </p:tgtEl>
                                        <p:attrNameLst>
                                          <p:attrName>ppt_x</p:attrName>
                                        </p:attrNameLst>
                                      </p:cBhvr>
                                      <p:tavLst>
                                        <p:tav tm="0">
                                          <p:val>
                                            <p:strVal val="#ppt_x"/>
                                          </p:val>
                                        </p:tav>
                                        <p:tav tm="100000">
                                          <p:val>
                                            <p:strVal val="#ppt_x"/>
                                          </p:val>
                                        </p:tav>
                                      </p:tavLst>
                                    </p:anim>
                                    <p:anim calcmode="lin" valueType="num">
                                      <p:cBhvr additive="base">
                                        <p:cTn id="51" dur="500" fill="hold"/>
                                        <p:tgtEl>
                                          <p:spTgt spid="93214"/>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3216"/>
                                        </p:tgtEl>
                                        <p:attrNameLst>
                                          <p:attrName>style.visibility</p:attrName>
                                        </p:attrNameLst>
                                      </p:cBhvr>
                                      <p:to>
                                        <p:strVal val="visible"/>
                                      </p:to>
                                    </p:set>
                                    <p:anim calcmode="lin" valueType="num">
                                      <p:cBhvr additive="base">
                                        <p:cTn id="56" dur="500" fill="hold"/>
                                        <p:tgtEl>
                                          <p:spTgt spid="93216"/>
                                        </p:tgtEl>
                                        <p:attrNameLst>
                                          <p:attrName>ppt_x</p:attrName>
                                        </p:attrNameLst>
                                      </p:cBhvr>
                                      <p:tavLst>
                                        <p:tav tm="0">
                                          <p:val>
                                            <p:strVal val="#ppt_x"/>
                                          </p:val>
                                        </p:tav>
                                        <p:tav tm="100000">
                                          <p:val>
                                            <p:strVal val="#ppt_x"/>
                                          </p:val>
                                        </p:tav>
                                      </p:tavLst>
                                    </p:anim>
                                    <p:anim calcmode="lin" valueType="num">
                                      <p:cBhvr additive="base">
                                        <p:cTn id="57" dur="500" fill="hold"/>
                                        <p:tgtEl>
                                          <p:spTgt spid="93216"/>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3217"/>
                                        </p:tgtEl>
                                        <p:attrNameLst>
                                          <p:attrName>style.visibility</p:attrName>
                                        </p:attrNameLst>
                                      </p:cBhvr>
                                      <p:to>
                                        <p:strVal val="visible"/>
                                      </p:to>
                                    </p:set>
                                    <p:anim calcmode="lin" valueType="num">
                                      <p:cBhvr additive="base">
                                        <p:cTn id="62" dur="500" fill="hold"/>
                                        <p:tgtEl>
                                          <p:spTgt spid="93217"/>
                                        </p:tgtEl>
                                        <p:attrNameLst>
                                          <p:attrName>ppt_x</p:attrName>
                                        </p:attrNameLst>
                                      </p:cBhvr>
                                      <p:tavLst>
                                        <p:tav tm="0">
                                          <p:val>
                                            <p:strVal val="#ppt_x"/>
                                          </p:val>
                                        </p:tav>
                                        <p:tav tm="100000">
                                          <p:val>
                                            <p:strVal val="#ppt_x"/>
                                          </p:val>
                                        </p:tav>
                                      </p:tavLst>
                                    </p:anim>
                                    <p:anim calcmode="lin" valueType="num">
                                      <p:cBhvr additive="base">
                                        <p:cTn id="63" dur="500" fill="hold"/>
                                        <p:tgtEl>
                                          <p:spTgt spid="93217"/>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47138"/>
                                        </p:tgtEl>
                                        <p:attrNameLst>
                                          <p:attrName>style.visibility</p:attrName>
                                        </p:attrNameLst>
                                      </p:cBhvr>
                                      <p:to>
                                        <p:strVal val="visible"/>
                                      </p:to>
                                    </p:set>
                                    <p:animEffect transition="in" filter="checkerboard(across)">
                                      <p:cBhvr>
                                        <p:cTn id="68" dur="500"/>
                                        <p:tgtEl>
                                          <p:spTgt spid="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autoUpdateAnimBg="0"/>
      <p:bldP spid="93212" grpId="0" autoUpdateAnimBg="0"/>
      <p:bldP spid="93213" grpId="0" autoUpdateAnimBg="0"/>
      <p:bldP spid="93214" grpId="0" autoUpdateAnimBg="0"/>
      <p:bldP spid="93215" grpId="0" autoUpdateAnimBg="0"/>
      <p:bldP spid="93216" grpId="0" autoUpdateAnimBg="0"/>
      <p:bldP spid="93217" grpId="0" autoUpdateAnimBg="0"/>
      <p:bldP spid="4713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正規言語の例</a:t>
            </a:r>
          </a:p>
        </p:txBody>
      </p:sp>
      <p:sp>
        <p:nvSpPr>
          <p:cNvPr id="48131" name="Rectangle 3"/>
          <p:cNvSpPr>
            <a:spLocks noGrp="1" noChangeArrowheads="1"/>
          </p:cNvSpPr>
          <p:nvPr>
            <p:ph type="body" idx="1"/>
          </p:nvPr>
        </p:nvSpPr>
        <p:spPr>
          <a:xfrm>
            <a:off x="1066800" y="1371600"/>
            <a:ext cx="7696200" cy="50292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ja-JP" altLang="en-US">
                <a:effectLst/>
              </a:rPr>
              <a:t>整数を生成する正規文法</a:t>
            </a:r>
          </a:p>
          <a:p>
            <a:pPr lvl="1">
              <a:lnSpc>
                <a:spcPct val="90000"/>
              </a:lnSpc>
            </a:pPr>
            <a:r>
              <a:rPr lang="en-US" altLang="ja-JP" b="1">
                <a:effectLst/>
              </a:rPr>
              <a:t>N</a:t>
            </a:r>
            <a:r>
              <a:rPr lang="en-US" altLang="ja-JP">
                <a:effectLst/>
              </a:rPr>
              <a:t> ={S, P, D}</a:t>
            </a:r>
          </a:p>
          <a:p>
            <a:pPr lvl="1">
              <a:lnSpc>
                <a:spcPct val="90000"/>
              </a:lnSpc>
            </a:pPr>
            <a:r>
              <a:rPr lang="en-US" altLang="ja-JP" b="1">
                <a:effectLst/>
              </a:rPr>
              <a:t>T</a:t>
            </a:r>
            <a:r>
              <a:rPr lang="en-US" altLang="ja-JP">
                <a:effectLst/>
              </a:rPr>
              <a:t> ={0,1,2,3,4,5,6,7,8,9,-}</a:t>
            </a:r>
          </a:p>
          <a:p>
            <a:pPr lvl="1">
              <a:lnSpc>
                <a:spcPct val="90000"/>
              </a:lnSpc>
            </a:pPr>
            <a:r>
              <a:rPr lang="en-US" altLang="ja-JP" b="1">
                <a:effectLst/>
              </a:rPr>
              <a:t>P</a:t>
            </a:r>
            <a:r>
              <a:rPr lang="en-US" altLang="ja-JP">
                <a:effectLst/>
              </a:rPr>
              <a:t> ={S</a:t>
            </a:r>
            <a:r>
              <a:rPr lang="ja-JP" altLang="en-US">
                <a:effectLst/>
              </a:rPr>
              <a:t>→0, </a:t>
            </a:r>
            <a:r>
              <a:rPr lang="en-US" altLang="ja-JP">
                <a:effectLst/>
              </a:rPr>
              <a:t>S</a:t>
            </a:r>
            <a:r>
              <a:rPr lang="ja-JP" altLang="en-US">
                <a:effectLst/>
              </a:rPr>
              <a:t>→-</a:t>
            </a:r>
            <a:r>
              <a:rPr lang="en-US" altLang="ja-JP">
                <a:effectLst/>
              </a:rPr>
              <a:t>P,</a:t>
            </a:r>
          </a:p>
          <a:p>
            <a:pPr lvl="1">
              <a:lnSpc>
                <a:spcPct val="90000"/>
              </a:lnSpc>
              <a:buFontTx/>
              <a:buNone/>
            </a:pPr>
            <a:r>
              <a:rPr lang="en-US" altLang="ja-JP">
                <a:effectLst/>
              </a:rPr>
              <a:t>		S</a:t>
            </a:r>
            <a:r>
              <a:rPr lang="ja-JP" altLang="en-US">
                <a:effectLst/>
              </a:rPr>
              <a:t>→1, </a:t>
            </a:r>
            <a:r>
              <a:rPr lang="en-US" altLang="ja-JP">
                <a:effectLst/>
              </a:rPr>
              <a:t>S→2, S</a:t>
            </a:r>
            <a:r>
              <a:rPr lang="ja-JP" altLang="en-US">
                <a:effectLst/>
              </a:rPr>
              <a:t>→3</a:t>
            </a:r>
            <a:r>
              <a:rPr lang="en-US" altLang="ja-JP">
                <a:effectLst/>
              </a:rPr>
              <a:t>, </a:t>
            </a:r>
            <a:r>
              <a:rPr lang="ja-JP" altLang="en-US">
                <a:effectLst/>
              </a:rPr>
              <a:t>…, </a:t>
            </a:r>
            <a:r>
              <a:rPr lang="en-US" altLang="ja-JP">
                <a:effectLst/>
              </a:rPr>
              <a:t>S→9, </a:t>
            </a:r>
          </a:p>
          <a:p>
            <a:pPr lvl="1">
              <a:lnSpc>
                <a:spcPct val="90000"/>
              </a:lnSpc>
              <a:buFontTx/>
              <a:buNone/>
            </a:pPr>
            <a:r>
              <a:rPr lang="en-US" altLang="ja-JP">
                <a:effectLst/>
              </a:rPr>
              <a:t>		S</a:t>
            </a:r>
            <a:r>
              <a:rPr lang="ja-JP" altLang="en-US">
                <a:effectLst/>
              </a:rPr>
              <a:t>→1</a:t>
            </a:r>
            <a:r>
              <a:rPr lang="en-US" altLang="ja-JP">
                <a:effectLst/>
              </a:rPr>
              <a:t>D, S</a:t>
            </a:r>
            <a:r>
              <a:rPr lang="ja-JP" altLang="en-US">
                <a:effectLst/>
              </a:rPr>
              <a:t>→2</a:t>
            </a:r>
            <a:r>
              <a:rPr lang="en-US" altLang="ja-JP">
                <a:effectLst/>
              </a:rPr>
              <a:t>D, S</a:t>
            </a:r>
            <a:r>
              <a:rPr lang="ja-JP" altLang="en-US">
                <a:effectLst/>
              </a:rPr>
              <a:t>→3</a:t>
            </a:r>
            <a:r>
              <a:rPr lang="en-US" altLang="ja-JP">
                <a:effectLst/>
              </a:rPr>
              <a:t>D, …, S</a:t>
            </a:r>
            <a:r>
              <a:rPr lang="ja-JP" altLang="en-US">
                <a:effectLst/>
              </a:rPr>
              <a:t>→9</a:t>
            </a:r>
            <a:r>
              <a:rPr lang="en-US" altLang="ja-JP">
                <a:effectLst/>
              </a:rPr>
              <a:t>D, </a:t>
            </a:r>
          </a:p>
          <a:p>
            <a:pPr lvl="1">
              <a:lnSpc>
                <a:spcPct val="90000"/>
              </a:lnSpc>
              <a:buFontTx/>
              <a:buNone/>
            </a:pPr>
            <a:r>
              <a:rPr lang="en-US" altLang="ja-JP">
                <a:effectLst/>
              </a:rPr>
              <a:t>		P→1, P→2, P</a:t>
            </a:r>
            <a:r>
              <a:rPr lang="ja-JP" altLang="en-US">
                <a:effectLst/>
              </a:rPr>
              <a:t>→3</a:t>
            </a:r>
            <a:r>
              <a:rPr lang="en-US" altLang="ja-JP">
                <a:effectLst/>
              </a:rPr>
              <a:t>, </a:t>
            </a:r>
            <a:r>
              <a:rPr lang="ja-JP" altLang="en-US">
                <a:effectLst/>
              </a:rPr>
              <a:t>…, </a:t>
            </a:r>
            <a:r>
              <a:rPr lang="en-US" altLang="ja-JP">
                <a:effectLst/>
              </a:rPr>
              <a:t>P→9, </a:t>
            </a:r>
          </a:p>
          <a:p>
            <a:pPr lvl="1">
              <a:lnSpc>
                <a:spcPct val="90000"/>
              </a:lnSpc>
              <a:buFontTx/>
              <a:buNone/>
            </a:pPr>
            <a:r>
              <a:rPr lang="en-US" altLang="ja-JP">
                <a:effectLst/>
              </a:rPr>
              <a:t>		P</a:t>
            </a:r>
            <a:r>
              <a:rPr lang="ja-JP" altLang="en-US">
                <a:effectLst/>
              </a:rPr>
              <a:t>→1</a:t>
            </a:r>
            <a:r>
              <a:rPr lang="en-US" altLang="ja-JP">
                <a:effectLst/>
              </a:rPr>
              <a:t>D, P</a:t>
            </a:r>
            <a:r>
              <a:rPr lang="ja-JP" altLang="en-US">
                <a:effectLst/>
              </a:rPr>
              <a:t>→2</a:t>
            </a:r>
            <a:r>
              <a:rPr lang="en-US" altLang="ja-JP">
                <a:effectLst/>
              </a:rPr>
              <a:t>D, P</a:t>
            </a:r>
            <a:r>
              <a:rPr lang="ja-JP" altLang="en-US">
                <a:effectLst/>
              </a:rPr>
              <a:t>→3</a:t>
            </a:r>
            <a:r>
              <a:rPr lang="en-US" altLang="ja-JP">
                <a:effectLst/>
              </a:rPr>
              <a:t>D, …, P</a:t>
            </a:r>
            <a:r>
              <a:rPr lang="ja-JP" altLang="en-US">
                <a:effectLst/>
              </a:rPr>
              <a:t>→9</a:t>
            </a:r>
            <a:r>
              <a:rPr lang="en-US" altLang="ja-JP">
                <a:effectLst/>
              </a:rPr>
              <a:t>D, </a:t>
            </a:r>
          </a:p>
          <a:p>
            <a:pPr lvl="1">
              <a:lnSpc>
                <a:spcPct val="90000"/>
              </a:lnSpc>
              <a:buFontTx/>
              <a:buNone/>
            </a:pPr>
            <a:r>
              <a:rPr lang="en-US" altLang="ja-JP">
                <a:effectLst/>
              </a:rPr>
              <a:t>		D</a:t>
            </a:r>
            <a:r>
              <a:rPr lang="ja-JP" altLang="en-US">
                <a:effectLst/>
              </a:rPr>
              <a:t>→0, </a:t>
            </a:r>
            <a:r>
              <a:rPr lang="en-US" altLang="ja-JP">
                <a:effectLst/>
              </a:rPr>
              <a:t>D</a:t>
            </a:r>
            <a:r>
              <a:rPr lang="ja-JP" altLang="en-US">
                <a:effectLst/>
              </a:rPr>
              <a:t>→1, </a:t>
            </a:r>
            <a:r>
              <a:rPr lang="en-US" altLang="ja-JP">
                <a:effectLst/>
              </a:rPr>
              <a:t>D</a:t>
            </a:r>
            <a:r>
              <a:rPr lang="ja-JP" altLang="en-US">
                <a:effectLst/>
              </a:rPr>
              <a:t>→2, </a:t>
            </a:r>
            <a:r>
              <a:rPr lang="en-US" altLang="ja-JP">
                <a:effectLst/>
              </a:rPr>
              <a:t>D→3, </a:t>
            </a:r>
            <a:r>
              <a:rPr lang="ja-JP" altLang="en-US">
                <a:effectLst/>
              </a:rPr>
              <a:t>…, </a:t>
            </a:r>
            <a:r>
              <a:rPr lang="en-US" altLang="ja-JP">
                <a:effectLst/>
              </a:rPr>
              <a:t>D</a:t>
            </a:r>
            <a:r>
              <a:rPr lang="ja-JP" altLang="en-US">
                <a:effectLst/>
              </a:rPr>
              <a:t>→9, </a:t>
            </a:r>
          </a:p>
          <a:p>
            <a:pPr lvl="1">
              <a:lnSpc>
                <a:spcPct val="90000"/>
              </a:lnSpc>
              <a:buFontTx/>
              <a:buNone/>
            </a:pPr>
            <a:r>
              <a:rPr lang="en-US" altLang="ja-JP">
                <a:effectLst/>
              </a:rPr>
              <a:t>		D</a:t>
            </a:r>
            <a:r>
              <a:rPr lang="ja-JP" altLang="en-US">
                <a:effectLst/>
              </a:rPr>
              <a:t>→0</a:t>
            </a:r>
            <a:r>
              <a:rPr lang="en-US" altLang="ja-JP">
                <a:effectLst/>
              </a:rPr>
              <a:t>D, D</a:t>
            </a:r>
            <a:r>
              <a:rPr lang="ja-JP" altLang="en-US">
                <a:effectLst/>
              </a:rPr>
              <a:t>→1</a:t>
            </a:r>
            <a:r>
              <a:rPr lang="en-US" altLang="ja-JP">
                <a:effectLst/>
              </a:rPr>
              <a:t>D, D</a:t>
            </a:r>
            <a:r>
              <a:rPr lang="ja-JP" altLang="en-US">
                <a:effectLst/>
              </a:rPr>
              <a:t>→2</a:t>
            </a:r>
            <a:r>
              <a:rPr lang="en-US" altLang="ja-JP">
                <a:effectLst/>
              </a:rPr>
              <a:t>D, S</a:t>
            </a:r>
            <a:r>
              <a:rPr lang="ja-JP" altLang="en-US">
                <a:effectLst/>
              </a:rPr>
              <a:t>→3</a:t>
            </a:r>
            <a:r>
              <a:rPr lang="en-US" altLang="ja-JP">
                <a:effectLst/>
              </a:rPr>
              <a:t>D, …, D</a:t>
            </a:r>
            <a:r>
              <a:rPr lang="ja-JP" altLang="en-US">
                <a:effectLst/>
              </a:rPr>
              <a:t>→9</a:t>
            </a:r>
            <a:r>
              <a:rPr lang="en-US" altLang="ja-JP">
                <a:effectLst/>
              </a:rPr>
              <a:t>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ja-JP">
                <a:effectLst/>
              </a:rPr>
              <a:t>BNF</a:t>
            </a:r>
            <a:r>
              <a:rPr lang="ja-JP" altLang="en-US">
                <a:effectLst/>
              </a:rPr>
              <a:t>記法(</a:t>
            </a:r>
            <a:r>
              <a:rPr lang="en-US" altLang="ja-JP">
                <a:effectLst/>
              </a:rPr>
              <a:t>Buckus Naur form)</a:t>
            </a:r>
          </a:p>
        </p:txBody>
      </p:sp>
      <p:sp>
        <p:nvSpPr>
          <p:cNvPr id="49155" name="Rectangle 3"/>
          <p:cNvSpPr>
            <a:spLocks noGrp="1" noChangeArrowheads="1"/>
          </p:cNvSpPr>
          <p:nvPr>
            <p:ph type="body" idx="1"/>
          </p:nvPr>
        </p:nvSpPr>
        <p:spPr>
          <a:xfrm>
            <a:off x="1066800" y="1981200"/>
            <a:ext cx="7543800" cy="6858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文法の記述法</a:t>
            </a:r>
          </a:p>
        </p:txBody>
      </p:sp>
      <p:graphicFrame>
        <p:nvGraphicFramePr>
          <p:cNvPr id="69664" name="Group 32"/>
          <p:cNvGraphicFramePr>
            <a:graphicFrameLocks noGrp="1"/>
          </p:cNvGraphicFramePr>
          <p:nvPr/>
        </p:nvGraphicFramePr>
        <p:xfrm>
          <a:off x="1524000" y="2743200"/>
          <a:ext cx="6096000" cy="2184400"/>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5461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生成規則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BNF</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記法</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生成則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1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終端記号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 </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文字列</a:t>
                      </a: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非終端記号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&lt;文字列&gt;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9665" name="Text Box 33"/>
          <p:cNvSpPr txBox="1">
            <a:spLocks noChangeArrowheads="1"/>
          </p:cNvSpPr>
          <p:nvPr/>
        </p:nvSpPr>
        <p:spPr bwMode="auto">
          <a:xfrm>
            <a:off x="1066800" y="5105400"/>
            <a:ext cx="2479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例 : </a:t>
            </a:r>
            <a:r>
              <a:rPr lang="en-US" altLang="ja-JP"/>
              <a:t>E</a:t>
            </a:r>
            <a:r>
              <a:rPr lang="ja-JP" altLang="en-US"/>
              <a:t>→</a:t>
            </a:r>
            <a:r>
              <a:rPr lang="en-US" altLang="ja-JP"/>
              <a:t>T+T, </a:t>
            </a:r>
          </a:p>
          <a:p>
            <a:pPr eaLnBrk="1" hangingPunct="1">
              <a:spcBef>
                <a:spcPct val="0"/>
              </a:spcBef>
              <a:buClrTx/>
              <a:buSzTx/>
              <a:buFontTx/>
              <a:buNone/>
            </a:pPr>
            <a:r>
              <a:rPr lang="en-US" altLang="ja-JP"/>
              <a:t>       T</a:t>
            </a:r>
            <a:r>
              <a:rPr lang="ja-JP" altLang="en-US"/>
              <a:t>→</a:t>
            </a:r>
            <a:r>
              <a:rPr lang="en-US" altLang="ja-JP"/>
              <a:t>0</a:t>
            </a:r>
          </a:p>
        </p:txBody>
      </p:sp>
      <p:sp>
        <p:nvSpPr>
          <p:cNvPr id="69666" name="Text Box 34"/>
          <p:cNvSpPr txBox="1">
            <a:spLocks noChangeArrowheads="1"/>
          </p:cNvSpPr>
          <p:nvPr/>
        </p:nvSpPr>
        <p:spPr bwMode="auto">
          <a:xfrm>
            <a:off x="3352800" y="5029200"/>
            <a:ext cx="5130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&lt;exp&gt; ::= &lt;term&gt; “+” &lt;term&gt;</a:t>
            </a:r>
          </a:p>
          <a:p>
            <a:pPr eaLnBrk="1" hangingPunct="1">
              <a:spcBef>
                <a:spcPct val="0"/>
              </a:spcBef>
              <a:buClrTx/>
              <a:buSzTx/>
              <a:buFontTx/>
              <a:buNone/>
            </a:pPr>
            <a:r>
              <a:rPr lang="en-US" altLang="ja-JP"/>
              <a:t>&lt;term&gt; ::= “0”</a:t>
            </a:r>
          </a:p>
        </p:txBody>
      </p:sp>
      <p:sp>
        <p:nvSpPr>
          <p:cNvPr id="69667" name="AutoShape 35"/>
          <p:cNvSpPr>
            <a:spLocks noChangeArrowheads="1"/>
          </p:cNvSpPr>
          <p:nvPr/>
        </p:nvSpPr>
        <p:spPr bwMode="auto">
          <a:xfrm>
            <a:off x="2743200" y="6172200"/>
            <a:ext cx="2209800" cy="457200"/>
          </a:xfrm>
          <a:prstGeom prst="wedgeRoundRectCallout">
            <a:avLst>
              <a:gd name="adj1" fmla="val 12861"/>
              <a:gd name="adj2" fmla="val -90278"/>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非終端記号</a:t>
            </a:r>
          </a:p>
        </p:txBody>
      </p:sp>
      <p:sp>
        <p:nvSpPr>
          <p:cNvPr id="69668" name="AutoShape 36"/>
          <p:cNvSpPr>
            <a:spLocks noChangeArrowheads="1"/>
          </p:cNvSpPr>
          <p:nvPr/>
        </p:nvSpPr>
        <p:spPr bwMode="auto">
          <a:xfrm>
            <a:off x="5562600" y="6172200"/>
            <a:ext cx="2133600" cy="457200"/>
          </a:xfrm>
          <a:prstGeom prst="wedgeRoundRectCallout">
            <a:avLst>
              <a:gd name="adj1" fmla="val -44125"/>
              <a:gd name="adj2" fmla="val -89532"/>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終端記号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65"/>
                                        </p:tgtEl>
                                        <p:attrNameLst>
                                          <p:attrName>style.visibility</p:attrName>
                                        </p:attrNameLst>
                                      </p:cBhvr>
                                      <p:to>
                                        <p:strVal val="visible"/>
                                      </p:to>
                                    </p:set>
                                    <p:animEffect transition="in" filter="checkerboard(across)">
                                      <p:cBhvr>
                                        <p:cTn id="7" dur="500"/>
                                        <p:tgtEl>
                                          <p:spTgt spid="69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666"/>
                                        </p:tgtEl>
                                        <p:attrNameLst>
                                          <p:attrName>style.visibility</p:attrName>
                                        </p:attrNameLst>
                                      </p:cBhvr>
                                      <p:to>
                                        <p:strVal val="visible"/>
                                      </p:to>
                                    </p:set>
                                    <p:animEffect transition="in" filter="checkerboard(across)">
                                      <p:cBhvr>
                                        <p:cTn id="12" dur="500"/>
                                        <p:tgtEl>
                                          <p:spTgt spid="696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9667"/>
                                        </p:tgtEl>
                                        <p:attrNameLst>
                                          <p:attrName>style.visibility</p:attrName>
                                        </p:attrNameLst>
                                      </p:cBhvr>
                                      <p:to>
                                        <p:strVal val="visible"/>
                                      </p:to>
                                    </p:set>
                                    <p:animEffect transition="in" filter="checkerboard(across)">
                                      <p:cBhvr>
                                        <p:cTn id="17" dur="500"/>
                                        <p:tgtEl>
                                          <p:spTgt spid="696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9668"/>
                                        </p:tgtEl>
                                        <p:attrNameLst>
                                          <p:attrName>style.visibility</p:attrName>
                                        </p:attrNameLst>
                                      </p:cBhvr>
                                      <p:to>
                                        <p:strVal val="visible"/>
                                      </p:to>
                                    </p:set>
                                    <p:animEffect transition="in" filter="checkerboard(across)">
                                      <p:cBhvr>
                                        <p:cTn id="22" dur="500"/>
                                        <p:tgtEl>
                                          <p:spTgt spid="69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5" grpId="0" autoUpdateAnimBg="0"/>
      <p:bldP spid="69666" grpId="0" autoUpdateAnimBg="0"/>
      <p:bldP spid="69667" grpId="0" animBg="1" autoUpdateAnimBg="0"/>
      <p:bldP spid="69668"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ja-JP">
                <a:effectLst/>
              </a:rPr>
              <a:t>BNF</a:t>
            </a:r>
            <a:r>
              <a:rPr lang="ja-JP" altLang="en-US">
                <a:effectLst/>
              </a:rPr>
              <a:t>記法の例</a:t>
            </a:r>
          </a:p>
        </p:txBody>
      </p:sp>
      <p:sp>
        <p:nvSpPr>
          <p:cNvPr id="50179" name="Text Box 3"/>
          <p:cNvSpPr txBox="1">
            <a:spLocks noChangeArrowheads="1"/>
          </p:cNvSpPr>
          <p:nvPr/>
        </p:nvSpPr>
        <p:spPr bwMode="auto">
          <a:xfrm>
            <a:off x="1219200" y="1600200"/>
            <a:ext cx="77517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&lt;Integer&gt; ::= “0” | &lt;Pdeclist</a:t>
            </a:r>
            <a:r>
              <a:rPr lang="ja-JP" altLang="en-US"/>
              <a:t>&gt; | </a:t>
            </a:r>
            <a:r>
              <a:rPr lang="en-US" altLang="ja-JP"/>
              <a:t>“</a:t>
            </a:r>
            <a:r>
              <a:rPr lang="ja-JP" altLang="en-US"/>
              <a:t>-</a:t>
            </a:r>
            <a:r>
              <a:rPr lang="en-US" altLang="ja-JP"/>
              <a:t>”</a:t>
            </a:r>
            <a:r>
              <a:rPr lang="ja-JP" altLang="en-US"/>
              <a:t> &lt;</a:t>
            </a:r>
            <a:r>
              <a:rPr lang="en-US" altLang="ja-JP"/>
              <a:t>Pdeclist&gt;</a:t>
            </a:r>
          </a:p>
          <a:p>
            <a:pPr eaLnBrk="1" hangingPunct="1">
              <a:spcBef>
                <a:spcPct val="0"/>
              </a:spcBef>
              <a:buClrTx/>
              <a:buSzTx/>
              <a:buFontTx/>
              <a:buNone/>
            </a:pPr>
            <a:r>
              <a:rPr lang="en-US" altLang="ja-JP"/>
              <a:t>&lt;Pdeclist&gt; ::= &lt;Pdec&gt; | &lt;Pdec&gt; &lt;Declist&gt;</a:t>
            </a:r>
          </a:p>
          <a:p>
            <a:pPr eaLnBrk="1" hangingPunct="1">
              <a:spcBef>
                <a:spcPct val="0"/>
              </a:spcBef>
              <a:buClrTx/>
              <a:buSzTx/>
              <a:buFontTx/>
              <a:buNone/>
            </a:pPr>
            <a:r>
              <a:rPr lang="en-US" altLang="ja-JP"/>
              <a:t>&lt;Declist&gt; ::= &lt;Dec&gt; | &lt;Dec&gt; &lt;Declist&gt;</a:t>
            </a:r>
          </a:p>
          <a:p>
            <a:pPr eaLnBrk="1" hangingPunct="1">
              <a:spcBef>
                <a:spcPct val="0"/>
              </a:spcBef>
              <a:buClrTx/>
              <a:buSzTx/>
              <a:buFontTx/>
              <a:buNone/>
            </a:pPr>
            <a:r>
              <a:rPr lang="en-US" altLang="ja-JP"/>
              <a:t>&lt;Pdec&gt; ::= “1” | “2” | “3” | “4” | “5” </a:t>
            </a:r>
          </a:p>
          <a:p>
            <a:pPr eaLnBrk="1" hangingPunct="1">
              <a:spcBef>
                <a:spcPct val="0"/>
              </a:spcBef>
              <a:buClrTx/>
              <a:buSzTx/>
              <a:buFontTx/>
              <a:buNone/>
            </a:pPr>
            <a:r>
              <a:rPr lang="en-US" altLang="ja-JP"/>
              <a:t>                 | “6” | “7” | “8” | “9”</a:t>
            </a:r>
          </a:p>
          <a:p>
            <a:pPr eaLnBrk="1" hangingPunct="1">
              <a:spcBef>
                <a:spcPct val="0"/>
              </a:spcBef>
              <a:buClrTx/>
              <a:buSzTx/>
              <a:buFontTx/>
              <a:buNone/>
            </a:pPr>
            <a:r>
              <a:rPr lang="en-US" altLang="ja-JP"/>
              <a:t>&lt;Dec&gt; ::= “0” | &lt;Pdec&gt;</a:t>
            </a:r>
          </a:p>
        </p:txBody>
      </p:sp>
      <p:sp>
        <p:nvSpPr>
          <p:cNvPr id="79907" name="AutoShape 35"/>
          <p:cNvSpPr>
            <a:spLocks noChangeArrowheads="1"/>
          </p:cNvSpPr>
          <p:nvPr/>
        </p:nvSpPr>
        <p:spPr bwMode="auto">
          <a:xfrm>
            <a:off x="7239000" y="3352800"/>
            <a:ext cx="1676400" cy="457200"/>
          </a:xfrm>
          <a:prstGeom prst="wedgeRoundRectCallout">
            <a:avLst>
              <a:gd name="adj1" fmla="val -50852"/>
              <a:gd name="adj2" fmla="val -113542"/>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再帰</a:t>
            </a:r>
          </a:p>
        </p:txBody>
      </p:sp>
      <p:sp>
        <p:nvSpPr>
          <p:cNvPr id="79908" name="Text Box 36"/>
          <p:cNvSpPr txBox="1">
            <a:spLocks noChangeArrowheads="1"/>
          </p:cNvSpPr>
          <p:nvPr/>
        </p:nvSpPr>
        <p:spPr bwMode="auto">
          <a:xfrm>
            <a:off x="838200" y="4953000"/>
            <a:ext cx="802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BNF</a:t>
            </a:r>
            <a:r>
              <a:rPr lang="ja-JP" altLang="en-US"/>
              <a:t>記法では繰り返しの定義には再帰が必要</a:t>
            </a:r>
          </a:p>
        </p:txBody>
      </p:sp>
      <p:sp>
        <p:nvSpPr>
          <p:cNvPr id="71695" name="AutoShape 15"/>
          <p:cNvSpPr>
            <a:spLocks noChangeArrowheads="1"/>
          </p:cNvSpPr>
          <p:nvPr/>
        </p:nvSpPr>
        <p:spPr bwMode="auto">
          <a:xfrm>
            <a:off x="5638800" y="990600"/>
            <a:ext cx="1600200" cy="457200"/>
          </a:xfrm>
          <a:prstGeom prst="wedgeRoundRectCallout">
            <a:avLst>
              <a:gd name="adj1" fmla="val -7343"/>
              <a:gd name="adj2" fmla="val 96875"/>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または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95"/>
                                        </p:tgtEl>
                                        <p:attrNameLst>
                                          <p:attrName>style.visibility</p:attrName>
                                        </p:attrNameLst>
                                      </p:cBhvr>
                                      <p:to>
                                        <p:strVal val="visible"/>
                                      </p:to>
                                    </p:set>
                                    <p:animEffect transition="in" filter="checkerboard(across)">
                                      <p:cBhvr>
                                        <p:cTn id="7" dur="500"/>
                                        <p:tgtEl>
                                          <p:spTgt spid="716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907"/>
                                        </p:tgtEl>
                                        <p:attrNameLst>
                                          <p:attrName>style.visibility</p:attrName>
                                        </p:attrNameLst>
                                      </p:cBhvr>
                                      <p:to>
                                        <p:strVal val="visible"/>
                                      </p:to>
                                    </p:set>
                                    <p:animEffect transition="in" filter="checkerboard(across)">
                                      <p:cBhvr>
                                        <p:cTn id="12" dur="500"/>
                                        <p:tgtEl>
                                          <p:spTgt spid="799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9908"/>
                                        </p:tgtEl>
                                        <p:attrNameLst>
                                          <p:attrName>style.visibility</p:attrName>
                                        </p:attrNameLst>
                                      </p:cBhvr>
                                      <p:to>
                                        <p:strVal val="visible"/>
                                      </p:to>
                                    </p:set>
                                    <p:animEffect transition="in" filter="checkerboard(across)">
                                      <p:cBhvr>
                                        <p:cTn id="17" dur="500"/>
                                        <p:tgtEl>
                                          <p:spTgt spid="79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7" grpId="0" animBg="1" autoUpdateAnimBg="0"/>
      <p:bldP spid="79908" grpId="0" autoUpdateAnimBg="0"/>
      <p:bldP spid="7169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983DF26E-A1B7-D15A-1E2A-BD956EE6A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5" name="四角形: 角を丸くする 4">
            <a:extLst>
              <a:ext uri="{FF2B5EF4-FFF2-40B4-BE49-F238E27FC236}">
                <a16:creationId xmlns:a16="http://schemas.microsoft.com/office/drawing/2014/main" id="{0E495424-7857-4F6E-04B2-3CC68CFBAA5A}"/>
              </a:ext>
            </a:extLst>
          </p:cNvPr>
          <p:cNvSpPr/>
          <p:nvPr/>
        </p:nvSpPr>
        <p:spPr bwMode="auto">
          <a:xfrm>
            <a:off x="2267744" y="1548000"/>
            <a:ext cx="2520280" cy="64807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6549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ja-JP">
                <a:effectLst/>
              </a:rPr>
              <a:t>EBNF</a:t>
            </a:r>
            <a:r>
              <a:rPr lang="ja-JP" altLang="en-US">
                <a:effectLst/>
              </a:rPr>
              <a:t>記法</a:t>
            </a:r>
            <a:br>
              <a:rPr lang="ja-JP" altLang="en-US">
                <a:effectLst/>
              </a:rPr>
            </a:br>
            <a:r>
              <a:rPr lang="ja-JP" altLang="en-US">
                <a:effectLst/>
              </a:rPr>
              <a:t>(</a:t>
            </a:r>
            <a:r>
              <a:rPr lang="en-US" altLang="ja-JP">
                <a:effectLst/>
              </a:rPr>
              <a:t>extended Buckus Naur form)</a:t>
            </a:r>
          </a:p>
        </p:txBody>
      </p:sp>
      <p:sp>
        <p:nvSpPr>
          <p:cNvPr id="51203" name="Rectangle 3"/>
          <p:cNvSpPr>
            <a:spLocks noGrp="1" noChangeArrowheads="1"/>
          </p:cNvSpPr>
          <p:nvPr>
            <p:ph type="body" idx="1"/>
          </p:nvPr>
        </p:nvSpPr>
        <p:spPr>
          <a:xfrm>
            <a:off x="1066800" y="1981200"/>
            <a:ext cx="7391400" cy="685800"/>
          </a:xfrm>
          <a:noFill/>
          <a:extLst>
            <a:ext uri="{909E8E84-426E-40DD-AFC4-6F175D3DCCD1}">
              <a14:hiddenFill xmlns:a14="http://schemas.microsoft.com/office/drawing/2010/main">
                <a:solidFill>
                  <a:srgbClr val="FFFFFF"/>
                </a:solidFill>
              </a14:hiddenFill>
            </a:ext>
          </a:extLst>
        </p:spPr>
        <p:txBody>
          <a:bodyPr/>
          <a:lstStyle/>
          <a:p>
            <a:r>
              <a:rPr lang="en-US" altLang="ja-JP">
                <a:effectLst/>
              </a:rPr>
              <a:t>BNF</a:t>
            </a:r>
            <a:r>
              <a:rPr lang="ja-JP" altLang="en-US">
                <a:effectLst/>
              </a:rPr>
              <a:t>記法の拡張</a:t>
            </a:r>
          </a:p>
        </p:txBody>
      </p:sp>
      <p:graphicFrame>
        <p:nvGraphicFramePr>
          <p:cNvPr id="51225" name="Group 25"/>
          <p:cNvGraphicFramePr>
            <a:graphicFrameLocks noGrp="1"/>
          </p:cNvGraphicFramePr>
          <p:nvPr/>
        </p:nvGraphicFramePr>
        <p:xfrm>
          <a:off x="1524000" y="2895600"/>
          <a:ext cx="5867400" cy="3614888"/>
        </p:xfrm>
        <a:graphic>
          <a:graphicData uri="http://schemas.openxmlformats.org/drawingml/2006/table">
            <a:tbl>
              <a:tblPr/>
              <a:tblGrid>
                <a:gridCol w="19050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18132">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EBNF</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記法</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意味</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32">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α,β</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記号列</a:t>
                      </a: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αβ</a:t>
                      </a:r>
                      <a:endPar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32">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α|β</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または</a:t>
                      </a: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β</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0172">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省略可能</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(0回または1回)</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0172">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省略可能な繰り返し</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(0回以上)</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ja-JP">
                <a:effectLst/>
              </a:rPr>
              <a:t>EBNF</a:t>
            </a:r>
            <a:r>
              <a:rPr lang="ja-JP" altLang="en-US">
                <a:effectLst/>
              </a:rPr>
              <a:t>記法の例</a:t>
            </a:r>
          </a:p>
        </p:txBody>
      </p:sp>
      <p:sp>
        <p:nvSpPr>
          <p:cNvPr id="52227" name="Text Box 4"/>
          <p:cNvSpPr txBox="1">
            <a:spLocks noChangeArrowheads="1"/>
          </p:cNvSpPr>
          <p:nvPr/>
        </p:nvSpPr>
        <p:spPr bwMode="auto">
          <a:xfrm>
            <a:off x="1203325" y="1924050"/>
            <a:ext cx="72231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&lt;Integer&gt; ::= “0” | [“-”] &lt;Pdec&gt; { &lt;Dec&gt; }</a:t>
            </a:r>
          </a:p>
          <a:p>
            <a:pPr eaLnBrk="1" hangingPunct="1">
              <a:spcBef>
                <a:spcPct val="0"/>
              </a:spcBef>
              <a:buClrTx/>
              <a:buSzTx/>
              <a:buFontTx/>
              <a:buNone/>
            </a:pPr>
            <a:r>
              <a:rPr lang="en-US" altLang="ja-JP"/>
              <a:t>&lt;Pdec&gt; ::= “1” | “2” | “3” | “4” | “5” </a:t>
            </a:r>
          </a:p>
          <a:p>
            <a:pPr eaLnBrk="1" hangingPunct="1">
              <a:spcBef>
                <a:spcPct val="0"/>
              </a:spcBef>
              <a:buClrTx/>
              <a:buSzTx/>
              <a:buFontTx/>
              <a:buNone/>
            </a:pPr>
            <a:r>
              <a:rPr lang="en-US" altLang="ja-JP"/>
              <a:t>                 | “6” | “7” | “8” | “9”</a:t>
            </a:r>
          </a:p>
          <a:p>
            <a:pPr eaLnBrk="1" hangingPunct="1">
              <a:spcBef>
                <a:spcPct val="0"/>
              </a:spcBef>
              <a:buClrTx/>
              <a:buSzTx/>
              <a:buFontTx/>
              <a:buNone/>
            </a:pPr>
            <a:r>
              <a:rPr lang="en-US" altLang="ja-JP"/>
              <a:t>&lt;Dec&gt; ::= “0” | &lt;Pdec&gt;</a:t>
            </a:r>
          </a:p>
        </p:txBody>
      </p:sp>
      <p:sp>
        <p:nvSpPr>
          <p:cNvPr id="71685" name="Text Box 5"/>
          <p:cNvSpPr txBox="1">
            <a:spLocks noChangeArrowheads="1"/>
          </p:cNvSpPr>
          <p:nvPr/>
        </p:nvSpPr>
        <p:spPr bwMode="auto">
          <a:xfrm>
            <a:off x="1447800" y="38862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0</a:t>
            </a:r>
          </a:p>
        </p:txBody>
      </p:sp>
      <p:sp>
        <p:nvSpPr>
          <p:cNvPr id="71686" name="Text Box 6"/>
          <p:cNvSpPr txBox="1">
            <a:spLocks noChangeArrowheads="1"/>
          </p:cNvSpPr>
          <p:nvPr/>
        </p:nvSpPr>
        <p:spPr bwMode="auto">
          <a:xfrm>
            <a:off x="1447800" y="4343400"/>
            <a:ext cx="2825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1 2 3 4 5 6 7 8 9</a:t>
            </a:r>
            <a:endParaRPr lang="en-US" altLang="ja-JP"/>
          </a:p>
        </p:txBody>
      </p:sp>
      <p:sp>
        <p:nvSpPr>
          <p:cNvPr id="71688" name="Text Box 8"/>
          <p:cNvSpPr txBox="1">
            <a:spLocks noChangeArrowheads="1"/>
          </p:cNvSpPr>
          <p:nvPr/>
        </p:nvSpPr>
        <p:spPr bwMode="auto">
          <a:xfrm>
            <a:off x="1447800" y="4876800"/>
            <a:ext cx="313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10 11 12 13 14 …</a:t>
            </a:r>
          </a:p>
        </p:txBody>
      </p:sp>
      <p:sp>
        <p:nvSpPr>
          <p:cNvPr id="71690" name="Text Box 10"/>
          <p:cNvSpPr txBox="1">
            <a:spLocks noChangeArrowheads="1"/>
          </p:cNvSpPr>
          <p:nvPr/>
        </p:nvSpPr>
        <p:spPr bwMode="auto">
          <a:xfrm>
            <a:off x="4648200" y="4343400"/>
            <a:ext cx="4040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-1 -2 -3 -4 -5 -6 -7 -8 -9</a:t>
            </a:r>
            <a:endParaRPr lang="en-US" altLang="ja-JP"/>
          </a:p>
        </p:txBody>
      </p:sp>
      <p:sp>
        <p:nvSpPr>
          <p:cNvPr id="71691" name="Text Box 11"/>
          <p:cNvSpPr txBox="1">
            <a:spLocks noChangeArrowheads="1"/>
          </p:cNvSpPr>
          <p:nvPr/>
        </p:nvSpPr>
        <p:spPr bwMode="auto">
          <a:xfrm>
            <a:off x="4648200" y="4876800"/>
            <a:ext cx="3805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-10 -11 -12 -13 -14 …</a:t>
            </a:r>
          </a:p>
        </p:txBody>
      </p:sp>
      <p:sp>
        <p:nvSpPr>
          <p:cNvPr id="71692" name="Text Box 12"/>
          <p:cNvSpPr txBox="1">
            <a:spLocks noChangeArrowheads="1"/>
          </p:cNvSpPr>
          <p:nvPr/>
        </p:nvSpPr>
        <p:spPr bwMode="auto">
          <a:xfrm>
            <a:off x="1447800" y="5410200"/>
            <a:ext cx="4044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100 101 102 103 104…</a:t>
            </a:r>
          </a:p>
        </p:txBody>
      </p:sp>
      <p:sp>
        <p:nvSpPr>
          <p:cNvPr id="71694" name="Text Box 14"/>
          <p:cNvSpPr txBox="1">
            <a:spLocks noChangeArrowheads="1"/>
          </p:cNvSpPr>
          <p:nvPr/>
        </p:nvSpPr>
        <p:spPr bwMode="auto">
          <a:xfrm>
            <a:off x="1447800" y="5943600"/>
            <a:ext cx="5060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1000 1001 1002 1003 1004…</a:t>
            </a:r>
          </a:p>
        </p:txBody>
      </p:sp>
      <p:sp>
        <p:nvSpPr>
          <p:cNvPr id="71695" name="AutoShape 15"/>
          <p:cNvSpPr>
            <a:spLocks noChangeArrowheads="1"/>
          </p:cNvSpPr>
          <p:nvPr/>
        </p:nvSpPr>
        <p:spPr bwMode="auto">
          <a:xfrm>
            <a:off x="3962400" y="1371600"/>
            <a:ext cx="2438400" cy="457200"/>
          </a:xfrm>
          <a:prstGeom prst="wedgeRoundRectCallout">
            <a:avLst>
              <a:gd name="adj1" fmla="val -28255"/>
              <a:gd name="adj2" fmla="val 86458"/>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0回または1回</a:t>
            </a:r>
          </a:p>
        </p:txBody>
      </p:sp>
      <p:sp>
        <p:nvSpPr>
          <p:cNvPr id="71696" name="AutoShape 16"/>
          <p:cNvSpPr>
            <a:spLocks noChangeArrowheads="1"/>
          </p:cNvSpPr>
          <p:nvPr/>
        </p:nvSpPr>
        <p:spPr bwMode="auto">
          <a:xfrm>
            <a:off x="6629400" y="1371600"/>
            <a:ext cx="1600200" cy="457200"/>
          </a:xfrm>
          <a:prstGeom prst="wedgeRoundRectCallout">
            <a:avLst>
              <a:gd name="adj1" fmla="val -36903"/>
              <a:gd name="adj2" fmla="val 87153"/>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0回以上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95"/>
                                        </p:tgtEl>
                                        <p:attrNameLst>
                                          <p:attrName>style.visibility</p:attrName>
                                        </p:attrNameLst>
                                      </p:cBhvr>
                                      <p:to>
                                        <p:strVal val="visible"/>
                                      </p:to>
                                    </p:set>
                                    <p:animEffect transition="in" filter="checkerboard(across)">
                                      <p:cBhvr>
                                        <p:cTn id="7" dur="500"/>
                                        <p:tgtEl>
                                          <p:spTgt spid="716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96"/>
                                        </p:tgtEl>
                                        <p:attrNameLst>
                                          <p:attrName>style.visibility</p:attrName>
                                        </p:attrNameLst>
                                      </p:cBhvr>
                                      <p:to>
                                        <p:strVal val="visible"/>
                                      </p:to>
                                    </p:set>
                                    <p:animEffect transition="in" filter="checkerboard(across)">
                                      <p:cBhvr>
                                        <p:cTn id="12" dur="500"/>
                                        <p:tgtEl>
                                          <p:spTgt spid="716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685"/>
                                        </p:tgtEl>
                                        <p:attrNameLst>
                                          <p:attrName>style.visibility</p:attrName>
                                        </p:attrNameLst>
                                      </p:cBhvr>
                                      <p:to>
                                        <p:strVal val="visible"/>
                                      </p:to>
                                    </p:set>
                                    <p:anim calcmode="lin" valueType="num">
                                      <p:cBhvr additive="base">
                                        <p:cTn id="17" dur="500" fill="hold"/>
                                        <p:tgtEl>
                                          <p:spTgt spid="71685"/>
                                        </p:tgtEl>
                                        <p:attrNameLst>
                                          <p:attrName>ppt_x</p:attrName>
                                        </p:attrNameLst>
                                      </p:cBhvr>
                                      <p:tavLst>
                                        <p:tav tm="0">
                                          <p:val>
                                            <p:strVal val="#ppt_x"/>
                                          </p:val>
                                        </p:tav>
                                        <p:tav tm="100000">
                                          <p:val>
                                            <p:strVal val="#ppt_x"/>
                                          </p:val>
                                        </p:tav>
                                      </p:tavLst>
                                    </p:anim>
                                    <p:anim calcmode="lin" valueType="num">
                                      <p:cBhvr additive="base">
                                        <p:cTn id="18" dur="500" fill="hold"/>
                                        <p:tgtEl>
                                          <p:spTgt spid="7168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686"/>
                                        </p:tgtEl>
                                        <p:attrNameLst>
                                          <p:attrName>style.visibility</p:attrName>
                                        </p:attrNameLst>
                                      </p:cBhvr>
                                      <p:to>
                                        <p:strVal val="visible"/>
                                      </p:to>
                                    </p:set>
                                    <p:anim calcmode="lin" valueType="num">
                                      <p:cBhvr additive="base">
                                        <p:cTn id="23" dur="500" fill="hold"/>
                                        <p:tgtEl>
                                          <p:spTgt spid="71686"/>
                                        </p:tgtEl>
                                        <p:attrNameLst>
                                          <p:attrName>ppt_x</p:attrName>
                                        </p:attrNameLst>
                                      </p:cBhvr>
                                      <p:tavLst>
                                        <p:tav tm="0">
                                          <p:val>
                                            <p:strVal val="#ppt_x"/>
                                          </p:val>
                                        </p:tav>
                                        <p:tav tm="100000">
                                          <p:val>
                                            <p:strVal val="#ppt_x"/>
                                          </p:val>
                                        </p:tav>
                                      </p:tavLst>
                                    </p:anim>
                                    <p:anim calcmode="lin" valueType="num">
                                      <p:cBhvr additive="base">
                                        <p:cTn id="24" dur="500" fill="hold"/>
                                        <p:tgtEl>
                                          <p:spTgt spid="7168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1690"/>
                                        </p:tgtEl>
                                        <p:attrNameLst>
                                          <p:attrName>style.visibility</p:attrName>
                                        </p:attrNameLst>
                                      </p:cBhvr>
                                      <p:to>
                                        <p:strVal val="visible"/>
                                      </p:to>
                                    </p:set>
                                    <p:anim calcmode="lin" valueType="num">
                                      <p:cBhvr additive="base">
                                        <p:cTn id="29" dur="500" fill="hold"/>
                                        <p:tgtEl>
                                          <p:spTgt spid="71690"/>
                                        </p:tgtEl>
                                        <p:attrNameLst>
                                          <p:attrName>ppt_x</p:attrName>
                                        </p:attrNameLst>
                                      </p:cBhvr>
                                      <p:tavLst>
                                        <p:tav tm="0">
                                          <p:val>
                                            <p:strVal val="#ppt_x"/>
                                          </p:val>
                                        </p:tav>
                                        <p:tav tm="100000">
                                          <p:val>
                                            <p:strVal val="#ppt_x"/>
                                          </p:val>
                                        </p:tav>
                                      </p:tavLst>
                                    </p:anim>
                                    <p:anim calcmode="lin" valueType="num">
                                      <p:cBhvr additive="base">
                                        <p:cTn id="30" dur="500" fill="hold"/>
                                        <p:tgtEl>
                                          <p:spTgt spid="7169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1688"/>
                                        </p:tgtEl>
                                        <p:attrNameLst>
                                          <p:attrName>style.visibility</p:attrName>
                                        </p:attrNameLst>
                                      </p:cBhvr>
                                      <p:to>
                                        <p:strVal val="visible"/>
                                      </p:to>
                                    </p:set>
                                    <p:anim calcmode="lin" valueType="num">
                                      <p:cBhvr additive="base">
                                        <p:cTn id="35" dur="500" fill="hold"/>
                                        <p:tgtEl>
                                          <p:spTgt spid="71688"/>
                                        </p:tgtEl>
                                        <p:attrNameLst>
                                          <p:attrName>ppt_x</p:attrName>
                                        </p:attrNameLst>
                                      </p:cBhvr>
                                      <p:tavLst>
                                        <p:tav tm="0">
                                          <p:val>
                                            <p:strVal val="#ppt_x"/>
                                          </p:val>
                                        </p:tav>
                                        <p:tav tm="100000">
                                          <p:val>
                                            <p:strVal val="#ppt_x"/>
                                          </p:val>
                                        </p:tav>
                                      </p:tavLst>
                                    </p:anim>
                                    <p:anim calcmode="lin" valueType="num">
                                      <p:cBhvr additive="base">
                                        <p:cTn id="36" dur="5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1691"/>
                                        </p:tgtEl>
                                        <p:attrNameLst>
                                          <p:attrName>style.visibility</p:attrName>
                                        </p:attrNameLst>
                                      </p:cBhvr>
                                      <p:to>
                                        <p:strVal val="visible"/>
                                      </p:to>
                                    </p:set>
                                    <p:anim calcmode="lin" valueType="num">
                                      <p:cBhvr additive="base">
                                        <p:cTn id="41" dur="500" fill="hold"/>
                                        <p:tgtEl>
                                          <p:spTgt spid="71691"/>
                                        </p:tgtEl>
                                        <p:attrNameLst>
                                          <p:attrName>ppt_x</p:attrName>
                                        </p:attrNameLst>
                                      </p:cBhvr>
                                      <p:tavLst>
                                        <p:tav tm="0">
                                          <p:val>
                                            <p:strVal val="#ppt_x"/>
                                          </p:val>
                                        </p:tav>
                                        <p:tav tm="100000">
                                          <p:val>
                                            <p:strVal val="#ppt_x"/>
                                          </p:val>
                                        </p:tav>
                                      </p:tavLst>
                                    </p:anim>
                                    <p:anim calcmode="lin" valueType="num">
                                      <p:cBhvr additive="base">
                                        <p:cTn id="42" dur="500" fill="hold"/>
                                        <p:tgtEl>
                                          <p:spTgt spid="7169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1692"/>
                                        </p:tgtEl>
                                        <p:attrNameLst>
                                          <p:attrName>style.visibility</p:attrName>
                                        </p:attrNameLst>
                                      </p:cBhvr>
                                      <p:to>
                                        <p:strVal val="visible"/>
                                      </p:to>
                                    </p:set>
                                    <p:anim calcmode="lin" valueType="num">
                                      <p:cBhvr additive="base">
                                        <p:cTn id="47" dur="500" fill="hold"/>
                                        <p:tgtEl>
                                          <p:spTgt spid="71692"/>
                                        </p:tgtEl>
                                        <p:attrNameLst>
                                          <p:attrName>ppt_x</p:attrName>
                                        </p:attrNameLst>
                                      </p:cBhvr>
                                      <p:tavLst>
                                        <p:tav tm="0">
                                          <p:val>
                                            <p:strVal val="#ppt_x"/>
                                          </p:val>
                                        </p:tav>
                                        <p:tav tm="100000">
                                          <p:val>
                                            <p:strVal val="#ppt_x"/>
                                          </p:val>
                                        </p:tav>
                                      </p:tavLst>
                                    </p:anim>
                                    <p:anim calcmode="lin" valueType="num">
                                      <p:cBhvr additive="base">
                                        <p:cTn id="48" dur="500" fill="hold"/>
                                        <p:tgtEl>
                                          <p:spTgt spid="7169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1694"/>
                                        </p:tgtEl>
                                        <p:attrNameLst>
                                          <p:attrName>style.visibility</p:attrName>
                                        </p:attrNameLst>
                                      </p:cBhvr>
                                      <p:to>
                                        <p:strVal val="visible"/>
                                      </p:to>
                                    </p:set>
                                    <p:anim calcmode="lin" valueType="num">
                                      <p:cBhvr additive="base">
                                        <p:cTn id="53" dur="500" fill="hold"/>
                                        <p:tgtEl>
                                          <p:spTgt spid="71694"/>
                                        </p:tgtEl>
                                        <p:attrNameLst>
                                          <p:attrName>ppt_x</p:attrName>
                                        </p:attrNameLst>
                                      </p:cBhvr>
                                      <p:tavLst>
                                        <p:tav tm="0">
                                          <p:val>
                                            <p:strVal val="#ppt_x"/>
                                          </p:val>
                                        </p:tav>
                                        <p:tav tm="100000">
                                          <p:val>
                                            <p:strVal val="#ppt_x"/>
                                          </p:val>
                                        </p:tav>
                                      </p:tavLst>
                                    </p:anim>
                                    <p:anim calcmode="lin" valueType="num">
                                      <p:cBhvr additive="base">
                                        <p:cTn id="54" dur="500" fill="hold"/>
                                        <p:tgtEl>
                                          <p:spTgt spid="716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utoUpdateAnimBg="0"/>
      <p:bldP spid="71686" grpId="0" autoUpdateAnimBg="0"/>
      <p:bldP spid="71688" grpId="0" autoUpdateAnimBg="0"/>
      <p:bldP spid="71690" grpId="0" autoUpdateAnimBg="0"/>
      <p:bldP spid="71691" grpId="0" autoUpdateAnimBg="0"/>
      <p:bldP spid="71692" grpId="0" autoUpdateAnimBg="0"/>
      <p:bldP spid="71694" grpId="0" autoUpdateAnimBg="0"/>
      <p:bldP spid="71695" grpId="0" animBg="1" autoUpdateAnimBg="0"/>
      <p:bldP spid="71696"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ja-JP">
                <a:effectLst/>
              </a:rPr>
              <a:t>EBNF</a:t>
            </a:r>
            <a:r>
              <a:rPr lang="ja-JP" altLang="en-US">
                <a:effectLst/>
              </a:rPr>
              <a:t>記法の例</a:t>
            </a:r>
          </a:p>
        </p:txBody>
      </p:sp>
      <p:sp>
        <p:nvSpPr>
          <p:cNvPr id="53251" name="Text Box 3"/>
          <p:cNvSpPr txBox="1">
            <a:spLocks noChangeArrowheads="1"/>
          </p:cNvSpPr>
          <p:nvPr/>
        </p:nvSpPr>
        <p:spPr bwMode="auto">
          <a:xfrm>
            <a:off x="1219200" y="1600200"/>
            <a:ext cx="72231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&lt;Integer&gt; ::= “0” | [“-”] &lt;Pdec&gt; { &lt;Dec&gt; }</a:t>
            </a:r>
          </a:p>
          <a:p>
            <a:pPr eaLnBrk="1" hangingPunct="1">
              <a:spcBef>
                <a:spcPct val="0"/>
              </a:spcBef>
              <a:buClrTx/>
              <a:buSzTx/>
              <a:buFontTx/>
              <a:buNone/>
            </a:pPr>
            <a:r>
              <a:rPr lang="en-US" altLang="ja-JP"/>
              <a:t>&lt;Pdec&gt; ::= “1” | “2” | “3” | “4” | “5” </a:t>
            </a:r>
          </a:p>
          <a:p>
            <a:pPr eaLnBrk="1" hangingPunct="1">
              <a:spcBef>
                <a:spcPct val="0"/>
              </a:spcBef>
              <a:buClrTx/>
              <a:buSzTx/>
              <a:buFontTx/>
              <a:buNone/>
            </a:pPr>
            <a:r>
              <a:rPr lang="en-US" altLang="ja-JP"/>
              <a:t>                 | “6” | “7” | “8” | “9”</a:t>
            </a:r>
          </a:p>
          <a:p>
            <a:pPr eaLnBrk="1" hangingPunct="1">
              <a:spcBef>
                <a:spcPct val="0"/>
              </a:spcBef>
              <a:buClrTx/>
              <a:buSzTx/>
              <a:buFontTx/>
              <a:buNone/>
            </a:pPr>
            <a:r>
              <a:rPr lang="en-US" altLang="ja-JP"/>
              <a:t>&lt;Dec&gt; ::= “0” | &lt;Pdec&gt;</a:t>
            </a:r>
          </a:p>
        </p:txBody>
      </p:sp>
      <p:sp>
        <p:nvSpPr>
          <p:cNvPr id="74765" name="Oval 13"/>
          <p:cNvSpPr>
            <a:spLocks noChangeArrowheads="1"/>
          </p:cNvSpPr>
          <p:nvPr/>
        </p:nvSpPr>
        <p:spPr bwMode="auto">
          <a:xfrm>
            <a:off x="1828800" y="4800600"/>
            <a:ext cx="796925" cy="8016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0</a:t>
            </a:r>
          </a:p>
        </p:txBody>
      </p:sp>
      <p:grpSp>
        <p:nvGrpSpPr>
          <p:cNvPr id="2" name="Group 26"/>
          <p:cNvGrpSpPr>
            <a:grpSpLocks/>
          </p:cNvGrpSpPr>
          <p:nvPr/>
        </p:nvGrpSpPr>
        <p:grpSpPr bwMode="auto">
          <a:xfrm>
            <a:off x="2514600" y="3810000"/>
            <a:ext cx="1676400" cy="1143000"/>
            <a:chOff x="1392" y="2448"/>
            <a:chExt cx="1056" cy="720"/>
          </a:xfrm>
        </p:grpSpPr>
        <p:sp>
          <p:nvSpPr>
            <p:cNvPr id="53279" name="Oval 14"/>
            <p:cNvSpPr>
              <a:spLocks noChangeArrowheads="1"/>
            </p:cNvSpPr>
            <p:nvPr/>
          </p:nvSpPr>
          <p:spPr bwMode="auto">
            <a:xfrm>
              <a:off x="1920" y="2448"/>
              <a:ext cx="528"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1</a:t>
              </a:r>
            </a:p>
          </p:txBody>
        </p:sp>
        <p:sp>
          <p:nvSpPr>
            <p:cNvPr id="53280" name="Oval 15"/>
            <p:cNvSpPr>
              <a:spLocks noChangeArrowheads="1"/>
            </p:cNvSpPr>
            <p:nvPr/>
          </p:nvSpPr>
          <p:spPr bwMode="auto">
            <a:xfrm>
              <a:off x="2016" y="2525"/>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53281" name="Line 19"/>
            <p:cNvSpPr>
              <a:spLocks noChangeShapeType="1"/>
            </p:cNvSpPr>
            <p:nvPr/>
          </p:nvSpPr>
          <p:spPr bwMode="auto">
            <a:xfrm flipV="1">
              <a:off x="1392" y="2832"/>
              <a:ext cx="576" cy="3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p>
          </p:txBody>
        </p:sp>
        <p:sp>
          <p:nvSpPr>
            <p:cNvPr id="53282" name="Text Box 20"/>
            <p:cNvSpPr txBox="1">
              <a:spLocks noChangeArrowheads="1"/>
            </p:cNvSpPr>
            <p:nvPr/>
          </p:nvSpPr>
          <p:spPr bwMode="auto">
            <a:xfrm>
              <a:off x="1458" y="2688"/>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0</a:t>
              </a:r>
            </a:p>
          </p:txBody>
        </p:sp>
      </p:grpSp>
      <p:grpSp>
        <p:nvGrpSpPr>
          <p:cNvPr id="3" name="Group 25"/>
          <p:cNvGrpSpPr>
            <a:grpSpLocks/>
          </p:cNvGrpSpPr>
          <p:nvPr/>
        </p:nvGrpSpPr>
        <p:grpSpPr bwMode="auto">
          <a:xfrm>
            <a:off x="2514600" y="5257800"/>
            <a:ext cx="1635125" cy="1335088"/>
            <a:chOff x="1392" y="3360"/>
            <a:chExt cx="1030" cy="841"/>
          </a:xfrm>
        </p:grpSpPr>
        <p:sp>
          <p:nvSpPr>
            <p:cNvPr id="53276" name="Oval 16"/>
            <p:cNvSpPr>
              <a:spLocks noChangeArrowheads="1"/>
            </p:cNvSpPr>
            <p:nvPr/>
          </p:nvSpPr>
          <p:spPr bwMode="auto">
            <a:xfrm>
              <a:off x="1920" y="3696"/>
              <a:ext cx="502"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2</a:t>
              </a:r>
            </a:p>
          </p:txBody>
        </p:sp>
        <p:sp>
          <p:nvSpPr>
            <p:cNvPr id="53277" name="Line 23"/>
            <p:cNvSpPr>
              <a:spLocks noChangeShapeType="1"/>
            </p:cNvSpPr>
            <p:nvPr/>
          </p:nvSpPr>
          <p:spPr bwMode="auto">
            <a:xfrm>
              <a:off x="1392" y="3504"/>
              <a:ext cx="576" cy="3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p>
          </p:txBody>
        </p:sp>
        <p:sp>
          <p:nvSpPr>
            <p:cNvPr id="53278" name="Text Box 24"/>
            <p:cNvSpPr txBox="1">
              <a:spLocks noChangeArrowheads="1"/>
            </p:cNvSpPr>
            <p:nvPr/>
          </p:nvSpPr>
          <p:spPr bwMode="auto">
            <a:xfrm>
              <a:off x="1606" y="3360"/>
              <a:ext cx="2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grpSp>
      <p:grpSp>
        <p:nvGrpSpPr>
          <p:cNvPr id="4" name="Group 33"/>
          <p:cNvGrpSpPr>
            <a:grpSpLocks/>
          </p:cNvGrpSpPr>
          <p:nvPr/>
        </p:nvGrpSpPr>
        <p:grpSpPr bwMode="auto">
          <a:xfrm>
            <a:off x="2590800" y="4724400"/>
            <a:ext cx="3124200" cy="1295400"/>
            <a:chOff x="1440" y="3024"/>
            <a:chExt cx="1968" cy="816"/>
          </a:xfrm>
        </p:grpSpPr>
        <p:sp>
          <p:nvSpPr>
            <p:cNvPr id="53270" name="Oval 17"/>
            <p:cNvSpPr>
              <a:spLocks noChangeArrowheads="1"/>
            </p:cNvSpPr>
            <p:nvPr/>
          </p:nvSpPr>
          <p:spPr bwMode="auto">
            <a:xfrm>
              <a:off x="2880" y="3072"/>
              <a:ext cx="528" cy="50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3</a:t>
              </a:r>
            </a:p>
          </p:txBody>
        </p:sp>
        <p:sp>
          <p:nvSpPr>
            <p:cNvPr id="53271" name="Oval 18"/>
            <p:cNvSpPr>
              <a:spLocks noChangeArrowheads="1"/>
            </p:cNvSpPr>
            <p:nvPr/>
          </p:nvSpPr>
          <p:spPr bwMode="auto">
            <a:xfrm>
              <a:off x="2976" y="3149"/>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53272" name="Line 21"/>
            <p:cNvSpPr>
              <a:spLocks noChangeShapeType="1"/>
            </p:cNvSpPr>
            <p:nvPr/>
          </p:nvSpPr>
          <p:spPr bwMode="auto">
            <a:xfrm>
              <a:off x="1440" y="3360"/>
              <a:ext cx="144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ja-JP" altLang="en-US"/>
            </a:p>
          </p:txBody>
        </p:sp>
        <p:sp>
          <p:nvSpPr>
            <p:cNvPr id="53273" name="Text Box 22"/>
            <p:cNvSpPr txBox="1">
              <a:spLocks noChangeArrowheads="1"/>
            </p:cNvSpPr>
            <p:nvPr/>
          </p:nvSpPr>
          <p:spPr bwMode="auto">
            <a:xfrm>
              <a:off x="1888" y="3024"/>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1..9</a:t>
              </a:r>
            </a:p>
          </p:txBody>
        </p:sp>
        <p:sp>
          <p:nvSpPr>
            <p:cNvPr id="53274" name="Line 31"/>
            <p:cNvSpPr>
              <a:spLocks noChangeShapeType="1"/>
            </p:cNvSpPr>
            <p:nvPr/>
          </p:nvSpPr>
          <p:spPr bwMode="auto">
            <a:xfrm flipV="1">
              <a:off x="2400" y="3504"/>
              <a:ext cx="576" cy="3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ja-JP" altLang="en-US"/>
            </a:p>
          </p:txBody>
        </p:sp>
        <p:sp>
          <p:nvSpPr>
            <p:cNvPr id="53275" name="Text Box 32"/>
            <p:cNvSpPr txBox="1">
              <a:spLocks noChangeArrowheads="1"/>
            </p:cNvSpPr>
            <p:nvPr/>
          </p:nvSpPr>
          <p:spPr bwMode="auto">
            <a:xfrm>
              <a:off x="2256" y="3360"/>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1..9</a:t>
              </a:r>
            </a:p>
          </p:txBody>
        </p:sp>
      </p:grpSp>
      <p:grpSp>
        <p:nvGrpSpPr>
          <p:cNvPr id="5" name="Group 47"/>
          <p:cNvGrpSpPr>
            <a:grpSpLocks/>
          </p:cNvGrpSpPr>
          <p:nvPr/>
        </p:nvGrpSpPr>
        <p:grpSpPr bwMode="auto">
          <a:xfrm>
            <a:off x="5105400" y="4267200"/>
            <a:ext cx="844550" cy="579438"/>
            <a:chOff x="3024" y="2736"/>
            <a:chExt cx="532" cy="365"/>
          </a:xfrm>
        </p:grpSpPr>
        <p:grpSp>
          <p:nvGrpSpPr>
            <p:cNvPr id="53264" name="Group 43"/>
            <p:cNvGrpSpPr>
              <a:grpSpLocks/>
            </p:cNvGrpSpPr>
            <p:nvPr/>
          </p:nvGrpSpPr>
          <p:grpSpPr bwMode="auto">
            <a:xfrm>
              <a:off x="3024" y="2784"/>
              <a:ext cx="288" cy="288"/>
              <a:chOff x="3024" y="2784"/>
              <a:chExt cx="288" cy="288"/>
            </a:xfrm>
          </p:grpSpPr>
          <p:sp>
            <p:nvSpPr>
              <p:cNvPr id="53266" name="Arc 34"/>
              <p:cNvSpPr>
                <a:spLocks/>
              </p:cNvSpPr>
              <p:nvPr/>
            </p:nvSpPr>
            <p:spPr bwMode="auto">
              <a:xfrm>
                <a:off x="3168" y="278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267" name="Arc 35"/>
              <p:cNvSpPr>
                <a:spLocks/>
              </p:cNvSpPr>
              <p:nvPr/>
            </p:nvSpPr>
            <p:spPr bwMode="auto">
              <a:xfrm rot="5400000">
                <a:off x="3168" y="2928"/>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268" name="Arc 36"/>
              <p:cNvSpPr>
                <a:spLocks/>
              </p:cNvSpPr>
              <p:nvPr/>
            </p:nvSpPr>
            <p:spPr bwMode="auto">
              <a:xfrm rot="10800000">
                <a:off x="3024" y="2928"/>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269" name="Arc 37"/>
              <p:cNvSpPr>
                <a:spLocks/>
              </p:cNvSpPr>
              <p:nvPr/>
            </p:nvSpPr>
            <p:spPr bwMode="auto">
              <a:xfrm rot="-5400000">
                <a:off x="3024" y="278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53265" name="Text Box 44"/>
            <p:cNvSpPr txBox="1">
              <a:spLocks noChangeArrowheads="1"/>
            </p:cNvSpPr>
            <p:nvPr/>
          </p:nvSpPr>
          <p:spPr bwMode="auto">
            <a:xfrm>
              <a:off x="3312" y="2736"/>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0</a:t>
              </a:r>
            </a:p>
          </p:txBody>
        </p:sp>
      </p:grpSp>
      <p:grpSp>
        <p:nvGrpSpPr>
          <p:cNvPr id="7" name="Group 46"/>
          <p:cNvGrpSpPr>
            <a:grpSpLocks/>
          </p:cNvGrpSpPr>
          <p:nvPr/>
        </p:nvGrpSpPr>
        <p:grpSpPr bwMode="auto">
          <a:xfrm>
            <a:off x="5715000" y="4876800"/>
            <a:ext cx="1250950" cy="579438"/>
            <a:chOff x="3408" y="3120"/>
            <a:chExt cx="788" cy="365"/>
          </a:xfrm>
        </p:grpSpPr>
        <p:grpSp>
          <p:nvGrpSpPr>
            <p:cNvPr id="53258" name="Group 42"/>
            <p:cNvGrpSpPr>
              <a:grpSpLocks/>
            </p:cNvGrpSpPr>
            <p:nvPr/>
          </p:nvGrpSpPr>
          <p:grpSpPr bwMode="auto">
            <a:xfrm>
              <a:off x="3408" y="3168"/>
              <a:ext cx="288" cy="288"/>
              <a:chOff x="3408" y="3168"/>
              <a:chExt cx="288" cy="288"/>
            </a:xfrm>
          </p:grpSpPr>
          <p:sp>
            <p:nvSpPr>
              <p:cNvPr id="53260" name="Arc 38"/>
              <p:cNvSpPr>
                <a:spLocks/>
              </p:cNvSpPr>
              <p:nvPr/>
            </p:nvSpPr>
            <p:spPr bwMode="auto">
              <a:xfrm>
                <a:off x="3552" y="3168"/>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261" name="Arc 39"/>
              <p:cNvSpPr>
                <a:spLocks/>
              </p:cNvSpPr>
              <p:nvPr/>
            </p:nvSpPr>
            <p:spPr bwMode="auto">
              <a:xfrm rot="5400000">
                <a:off x="3552" y="3312"/>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262" name="Arc 40"/>
              <p:cNvSpPr>
                <a:spLocks/>
              </p:cNvSpPr>
              <p:nvPr/>
            </p:nvSpPr>
            <p:spPr bwMode="auto">
              <a:xfrm rot="10800000">
                <a:off x="3408" y="3312"/>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53263" name="Arc 41"/>
              <p:cNvSpPr>
                <a:spLocks/>
              </p:cNvSpPr>
              <p:nvPr/>
            </p:nvSpPr>
            <p:spPr bwMode="auto">
              <a:xfrm rot="-5400000">
                <a:off x="3408" y="3168"/>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53259" name="Text Box 45"/>
            <p:cNvSpPr txBox="1">
              <a:spLocks noChangeArrowheads="1"/>
            </p:cNvSpPr>
            <p:nvPr/>
          </p:nvSpPr>
          <p:spPr bwMode="auto">
            <a:xfrm>
              <a:off x="3696" y="3120"/>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1..9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65"/>
                                        </p:tgtEl>
                                        <p:attrNameLst>
                                          <p:attrName>style.visibility</p:attrName>
                                        </p:attrNameLst>
                                      </p:cBhvr>
                                      <p:to>
                                        <p:strVal val="visible"/>
                                      </p:to>
                                    </p:set>
                                    <p:animEffect transition="in" filter="wipe(left)">
                                      <p:cBhvr>
                                        <p:cTn id="7" dur="500"/>
                                        <p:tgtEl>
                                          <p:spTgt spid="747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5"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dirty="0">
                <a:effectLst/>
              </a:rPr>
              <a:t>正規表現と</a:t>
            </a:r>
            <a:r>
              <a:rPr lang="en-US" altLang="ja-JP" dirty="0">
                <a:effectLst/>
              </a:rPr>
              <a:t>EBNF</a:t>
            </a:r>
            <a:r>
              <a:rPr lang="ja-JP" altLang="en-US" dirty="0">
                <a:effectLst/>
              </a:rPr>
              <a:t>記法</a:t>
            </a:r>
            <a:endParaRPr lang="en-US" altLang="ja-JP" dirty="0">
              <a:effectLst/>
            </a:endParaRPr>
          </a:p>
        </p:txBody>
      </p:sp>
      <p:graphicFrame>
        <p:nvGraphicFramePr>
          <p:cNvPr id="51225" name="Group 25"/>
          <p:cNvGraphicFramePr>
            <a:graphicFrameLocks noGrp="1"/>
          </p:cNvGraphicFramePr>
          <p:nvPr>
            <p:extLst>
              <p:ext uri="{D42A27DB-BD31-4B8C-83A1-F6EECF244321}">
                <p14:modId xmlns:p14="http://schemas.microsoft.com/office/powerpoint/2010/main" val="368949527"/>
              </p:ext>
            </p:extLst>
          </p:nvPr>
        </p:nvGraphicFramePr>
        <p:xfrm>
          <a:off x="381000" y="1536232"/>
          <a:ext cx="8229600" cy="4888944"/>
        </p:xfrm>
        <a:graphic>
          <a:graphicData uri="http://schemas.openxmlformats.org/drawingml/2006/table">
            <a:tbl>
              <a:tblPr/>
              <a:tblGrid>
                <a:gridCol w="3733800">
                  <a:extLst>
                    <a:ext uri="{9D8B030D-6E8A-4147-A177-3AD203B41FA5}">
                      <a16:colId xmlns:a16="http://schemas.microsoft.com/office/drawing/2014/main" val="20001"/>
                    </a:ext>
                  </a:extLst>
                </a:gridCol>
                <a:gridCol w="2133600">
                  <a:extLst>
                    <a:ext uri="{9D8B030D-6E8A-4147-A177-3AD203B41FA5}">
                      <a16:colId xmlns:a16="http://schemas.microsoft.com/office/drawing/2014/main" val="2349889381"/>
                    </a:ext>
                  </a:extLst>
                </a:gridCol>
                <a:gridCol w="2362200">
                  <a:extLst>
                    <a:ext uri="{9D8B030D-6E8A-4147-A177-3AD203B41FA5}">
                      <a16:colId xmlns:a16="http://schemas.microsoft.com/office/drawing/2014/main" val="188683768"/>
                    </a:ext>
                  </a:extLst>
                </a:gridCol>
              </a:tblGrid>
              <a:tr h="518132">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意味</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正規表現</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EBNF</a:t>
                      </a: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記法</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32">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連接 </a:t>
                      </a: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 </a:t>
                      </a: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の後に </a:t>
                      </a: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b</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ab</a:t>
                      </a:r>
                      <a:endParaRPr kumimoji="1" lang="ja-JP" altLang="en-US"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 , b</a:t>
                      </a:r>
                      <a:endParaRPr kumimoji="1" lang="ja-JP" altLang="en-US"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32">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選択 </a:t>
                      </a: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 </a:t>
                      </a: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または </a:t>
                      </a: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b</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a|b</a:t>
                      </a:r>
                      <a:endParaRPr kumimoji="1" lang="en-US" altLang="ja-JP"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 | b</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0172">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省略可能</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(0回または1回)</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a:t>
                      </a:r>
                      <a:endParaRPr kumimoji="1" lang="ja-JP" altLang="en-US"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 ]</a:t>
                      </a:r>
                      <a:endParaRPr kumimoji="1" lang="ja-JP" altLang="en-US"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0172">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省略可能な繰り返し</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(0回以上)</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a:t>
                      </a:r>
                      <a:endParaRPr kumimoji="1" lang="ja-JP" altLang="en-US"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 }</a:t>
                      </a:r>
                      <a:endParaRPr kumimoji="1" lang="ja-JP" altLang="en-US"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30172">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省略不可能な繰り返し</a:t>
                      </a:r>
                      <a:endPar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(1</a:t>
                      </a: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回以上</a:t>
                      </a: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a:t>
                      </a:r>
                      <a:endParaRPr kumimoji="1" lang="ja-JP" altLang="en-US"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 { a }</a:t>
                      </a:r>
                      <a:endParaRPr kumimoji="1" lang="ja-JP" altLang="en-US" sz="3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107846"/>
                  </a:ext>
                </a:extLst>
              </a:tr>
            </a:tbl>
          </a:graphicData>
        </a:graphic>
      </p:graphicFrame>
    </p:spTree>
    <p:extLst>
      <p:ext uri="{BB962C8B-B14F-4D97-AF65-F5344CB8AC3E}">
        <p14:creationId xmlns:p14="http://schemas.microsoft.com/office/powerpoint/2010/main" val="3820085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字句解析オートマトン</a:t>
            </a:r>
            <a:r>
              <a:rPr lang="ja-JP" altLang="en-US" sz="3600">
                <a:effectLst/>
              </a:rPr>
              <a:t>(一部)</a:t>
            </a:r>
          </a:p>
        </p:txBody>
      </p:sp>
      <p:sp>
        <p:nvSpPr>
          <p:cNvPr id="54275" name="Oval 4"/>
          <p:cNvSpPr>
            <a:spLocks noChangeArrowheads="1"/>
          </p:cNvSpPr>
          <p:nvPr/>
        </p:nvSpPr>
        <p:spPr bwMode="auto">
          <a:xfrm>
            <a:off x="1447800" y="3505200"/>
            <a:ext cx="781050" cy="8016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0</a:t>
            </a:r>
          </a:p>
        </p:txBody>
      </p:sp>
      <p:grpSp>
        <p:nvGrpSpPr>
          <p:cNvPr id="2" name="Group 10"/>
          <p:cNvGrpSpPr>
            <a:grpSpLocks/>
          </p:cNvGrpSpPr>
          <p:nvPr/>
        </p:nvGrpSpPr>
        <p:grpSpPr bwMode="auto">
          <a:xfrm>
            <a:off x="1981200" y="1905000"/>
            <a:ext cx="1600200" cy="1676400"/>
            <a:chOff x="1296" y="1104"/>
            <a:chExt cx="1008" cy="1056"/>
          </a:xfrm>
        </p:grpSpPr>
        <p:sp>
          <p:nvSpPr>
            <p:cNvPr id="54329" name="Oval 5"/>
            <p:cNvSpPr>
              <a:spLocks noChangeArrowheads="1"/>
            </p:cNvSpPr>
            <p:nvPr/>
          </p:nvSpPr>
          <p:spPr bwMode="auto">
            <a:xfrm>
              <a:off x="1776" y="1104"/>
              <a:ext cx="528" cy="50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1</a:t>
              </a:r>
            </a:p>
          </p:txBody>
        </p:sp>
        <p:sp>
          <p:nvSpPr>
            <p:cNvPr id="54330" name="Text Box 6"/>
            <p:cNvSpPr txBox="1">
              <a:spLocks noChangeArrowheads="1"/>
            </p:cNvSpPr>
            <p:nvPr/>
          </p:nvSpPr>
          <p:spPr bwMode="auto">
            <a:xfrm>
              <a:off x="1296" y="1488"/>
              <a:ext cx="431"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r>
                <a:rPr lang="ja-JP" altLang="en-US"/>
                <a:t>(</a:t>
              </a:r>
              <a:r>
                <a:rPr lang="en-US" altLang="ja-JP"/>
                <a:t>”</a:t>
              </a:r>
              <a:endParaRPr lang="ja-JP" altLang="en-US"/>
            </a:p>
          </p:txBody>
        </p:sp>
        <p:sp>
          <p:nvSpPr>
            <p:cNvPr id="54331" name="Line 7"/>
            <p:cNvSpPr>
              <a:spLocks noChangeShapeType="1"/>
            </p:cNvSpPr>
            <p:nvPr/>
          </p:nvSpPr>
          <p:spPr bwMode="auto">
            <a:xfrm flipV="1">
              <a:off x="1344" y="1536"/>
              <a:ext cx="528" cy="62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ja-JP" altLang="en-US"/>
            </a:p>
          </p:txBody>
        </p:sp>
        <p:sp>
          <p:nvSpPr>
            <p:cNvPr id="54332" name="Oval 8"/>
            <p:cNvSpPr>
              <a:spLocks noChangeArrowheads="1"/>
            </p:cNvSpPr>
            <p:nvPr/>
          </p:nvSpPr>
          <p:spPr bwMode="auto">
            <a:xfrm>
              <a:off x="1872" y="1200"/>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sp>
        <p:nvSpPr>
          <p:cNvPr id="80905" name="Text Box 9"/>
          <p:cNvSpPr txBox="1">
            <a:spLocks noChangeArrowheads="1"/>
          </p:cNvSpPr>
          <p:nvPr/>
        </p:nvSpPr>
        <p:spPr bwMode="auto">
          <a:xfrm>
            <a:off x="3439747" y="1600200"/>
            <a:ext cx="1739044"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a:solidFill>
                  <a:srgbClr val="FFFF99"/>
                </a:solidFill>
              </a:rPr>
              <a:t>LPAREN</a:t>
            </a:r>
          </a:p>
        </p:txBody>
      </p:sp>
      <p:grpSp>
        <p:nvGrpSpPr>
          <p:cNvPr id="3" name="Group 17"/>
          <p:cNvGrpSpPr>
            <a:grpSpLocks/>
          </p:cNvGrpSpPr>
          <p:nvPr/>
        </p:nvGrpSpPr>
        <p:grpSpPr bwMode="auto">
          <a:xfrm>
            <a:off x="180975" y="3606800"/>
            <a:ext cx="1266825" cy="519113"/>
            <a:chOff x="114" y="2128"/>
            <a:chExt cx="798" cy="327"/>
          </a:xfrm>
        </p:grpSpPr>
        <p:grpSp>
          <p:nvGrpSpPr>
            <p:cNvPr id="54323" name="Group 15"/>
            <p:cNvGrpSpPr>
              <a:grpSpLocks/>
            </p:cNvGrpSpPr>
            <p:nvPr/>
          </p:nvGrpSpPr>
          <p:grpSpPr bwMode="auto">
            <a:xfrm>
              <a:off x="624" y="2160"/>
              <a:ext cx="288" cy="288"/>
              <a:chOff x="2496" y="2976"/>
              <a:chExt cx="288" cy="288"/>
            </a:xfrm>
          </p:grpSpPr>
          <p:sp>
            <p:nvSpPr>
              <p:cNvPr id="54325" name="Arc 11"/>
              <p:cNvSpPr>
                <a:spLocks/>
              </p:cNvSpPr>
              <p:nvPr/>
            </p:nvSpPr>
            <p:spPr bwMode="auto">
              <a:xfrm>
                <a:off x="2640" y="2976"/>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ja-JP" altLang="en-US"/>
              </a:p>
            </p:txBody>
          </p:sp>
          <p:sp>
            <p:nvSpPr>
              <p:cNvPr id="54326" name="Arc 12"/>
              <p:cNvSpPr>
                <a:spLocks/>
              </p:cNvSpPr>
              <p:nvPr/>
            </p:nvSpPr>
            <p:spPr bwMode="auto">
              <a:xfrm rot="5400000">
                <a:off x="2640" y="312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ja-JP" altLang="en-US"/>
              </a:p>
            </p:txBody>
          </p:sp>
          <p:sp>
            <p:nvSpPr>
              <p:cNvPr id="54327" name="Arc 13"/>
              <p:cNvSpPr>
                <a:spLocks/>
              </p:cNvSpPr>
              <p:nvPr/>
            </p:nvSpPr>
            <p:spPr bwMode="auto">
              <a:xfrm rot="10800000">
                <a:off x="2496" y="312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ja-JP" altLang="en-US"/>
              </a:p>
            </p:txBody>
          </p:sp>
          <p:sp>
            <p:nvSpPr>
              <p:cNvPr id="54328" name="Arc 14"/>
              <p:cNvSpPr>
                <a:spLocks/>
              </p:cNvSpPr>
              <p:nvPr/>
            </p:nvSpPr>
            <p:spPr bwMode="auto">
              <a:xfrm rot="-5400000">
                <a:off x="2496" y="2976"/>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ja-JP" altLang="en-US"/>
              </a:p>
            </p:txBody>
          </p:sp>
        </p:grpSp>
        <p:sp>
          <p:nvSpPr>
            <p:cNvPr id="54324" name="Text Box 16"/>
            <p:cNvSpPr txBox="1">
              <a:spLocks noChangeArrowheads="1"/>
            </p:cNvSpPr>
            <p:nvPr/>
          </p:nvSpPr>
          <p:spPr bwMode="auto">
            <a:xfrm>
              <a:off x="114" y="2128"/>
              <a:ext cx="5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空白</a:t>
              </a:r>
            </a:p>
          </p:txBody>
        </p:sp>
      </p:grpSp>
      <p:grpSp>
        <p:nvGrpSpPr>
          <p:cNvPr id="5" name="Group 24"/>
          <p:cNvGrpSpPr>
            <a:grpSpLocks/>
          </p:cNvGrpSpPr>
          <p:nvPr/>
        </p:nvGrpSpPr>
        <p:grpSpPr bwMode="auto">
          <a:xfrm>
            <a:off x="2209800" y="3048000"/>
            <a:ext cx="1981200" cy="796925"/>
            <a:chOff x="1392" y="1920"/>
            <a:chExt cx="1248" cy="502"/>
          </a:xfrm>
        </p:grpSpPr>
        <p:sp>
          <p:nvSpPr>
            <p:cNvPr id="54319" name="Oval 19"/>
            <p:cNvSpPr>
              <a:spLocks noChangeArrowheads="1"/>
            </p:cNvSpPr>
            <p:nvPr/>
          </p:nvSpPr>
          <p:spPr bwMode="auto">
            <a:xfrm>
              <a:off x="2112" y="1920"/>
              <a:ext cx="528" cy="50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2</a:t>
              </a:r>
            </a:p>
          </p:txBody>
        </p:sp>
        <p:sp>
          <p:nvSpPr>
            <p:cNvPr id="54320" name="Text Box 20"/>
            <p:cNvSpPr txBox="1">
              <a:spLocks noChangeArrowheads="1"/>
            </p:cNvSpPr>
            <p:nvPr/>
          </p:nvSpPr>
          <p:spPr bwMode="auto">
            <a:xfrm>
              <a:off x="1532" y="1920"/>
              <a:ext cx="49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r>
                <a:rPr lang="ja-JP" altLang="en-US"/>
                <a:t>+</a:t>
              </a:r>
              <a:r>
                <a:rPr lang="en-US" altLang="ja-JP"/>
                <a:t>”</a:t>
              </a:r>
              <a:endParaRPr lang="ja-JP" altLang="en-US"/>
            </a:p>
          </p:txBody>
        </p:sp>
        <p:sp>
          <p:nvSpPr>
            <p:cNvPr id="54321" name="Line 21"/>
            <p:cNvSpPr>
              <a:spLocks noChangeShapeType="1"/>
            </p:cNvSpPr>
            <p:nvPr/>
          </p:nvSpPr>
          <p:spPr bwMode="auto">
            <a:xfrm flipV="1">
              <a:off x="1392" y="2160"/>
              <a:ext cx="720" cy="19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ja-JP" altLang="en-US"/>
            </a:p>
          </p:txBody>
        </p:sp>
        <p:sp>
          <p:nvSpPr>
            <p:cNvPr id="54322" name="Oval 22"/>
            <p:cNvSpPr>
              <a:spLocks noChangeArrowheads="1"/>
            </p:cNvSpPr>
            <p:nvPr/>
          </p:nvSpPr>
          <p:spPr bwMode="auto">
            <a:xfrm>
              <a:off x="2208" y="2016"/>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sp>
        <p:nvSpPr>
          <p:cNvPr id="80919" name="Text Box 23"/>
          <p:cNvSpPr txBox="1">
            <a:spLocks noChangeArrowheads="1"/>
          </p:cNvSpPr>
          <p:nvPr/>
        </p:nvSpPr>
        <p:spPr bwMode="auto">
          <a:xfrm>
            <a:off x="3276600" y="2514600"/>
            <a:ext cx="1062038"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a:solidFill>
                  <a:srgbClr val="FFFF99"/>
                </a:solidFill>
              </a:rPr>
              <a:t>ADD</a:t>
            </a:r>
          </a:p>
        </p:txBody>
      </p:sp>
      <p:grpSp>
        <p:nvGrpSpPr>
          <p:cNvPr id="6" name="Group 25"/>
          <p:cNvGrpSpPr>
            <a:grpSpLocks/>
          </p:cNvGrpSpPr>
          <p:nvPr/>
        </p:nvGrpSpPr>
        <p:grpSpPr bwMode="auto">
          <a:xfrm>
            <a:off x="4191000" y="2590800"/>
            <a:ext cx="1981200" cy="796925"/>
            <a:chOff x="1392" y="1920"/>
            <a:chExt cx="1248" cy="502"/>
          </a:xfrm>
        </p:grpSpPr>
        <p:sp>
          <p:nvSpPr>
            <p:cNvPr id="54315" name="Oval 26"/>
            <p:cNvSpPr>
              <a:spLocks noChangeArrowheads="1"/>
            </p:cNvSpPr>
            <p:nvPr/>
          </p:nvSpPr>
          <p:spPr bwMode="auto">
            <a:xfrm>
              <a:off x="2112" y="1920"/>
              <a:ext cx="528" cy="50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3</a:t>
              </a:r>
            </a:p>
          </p:txBody>
        </p:sp>
        <p:sp>
          <p:nvSpPr>
            <p:cNvPr id="54316" name="Text Box 27"/>
            <p:cNvSpPr txBox="1">
              <a:spLocks noChangeArrowheads="1"/>
            </p:cNvSpPr>
            <p:nvPr/>
          </p:nvSpPr>
          <p:spPr bwMode="auto">
            <a:xfrm>
              <a:off x="1532" y="1920"/>
              <a:ext cx="49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r>
                <a:rPr lang="ja-JP" altLang="en-US"/>
                <a:t>+</a:t>
              </a:r>
              <a:r>
                <a:rPr lang="en-US" altLang="ja-JP"/>
                <a:t>”</a:t>
              </a:r>
              <a:endParaRPr lang="ja-JP" altLang="en-US"/>
            </a:p>
          </p:txBody>
        </p:sp>
        <p:sp>
          <p:nvSpPr>
            <p:cNvPr id="54317" name="Line 28"/>
            <p:cNvSpPr>
              <a:spLocks noChangeShapeType="1"/>
            </p:cNvSpPr>
            <p:nvPr/>
          </p:nvSpPr>
          <p:spPr bwMode="auto">
            <a:xfrm flipV="1">
              <a:off x="1392" y="2160"/>
              <a:ext cx="720" cy="19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ja-JP" altLang="en-US"/>
            </a:p>
          </p:txBody>
        </p:sp>
        <p:sp>
          <p:nvSpPr>
            <p:cNvPr id="54318" name="Oval 29"/>
            <p:cNvSpPr>
              <a:spLocks noChangeArrowheads="1"/>
            </p:cNvSpPr>
            <p:nvPr/>
          </p:nvSpPr>
          <p:spPr bwMode="auto">
            <a:xfrm>
              <a:off x="2208" y="2016"/>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grpSp>
        <p:nvGrpSpPr>
          <p:cNvPr id="7" name="Group 35"/>
          <p:cNvGrpSpPr>
            <a:grpSpLocks/>
          </p:cNvGrpSpPr>
          <p:nvPr/>
        </p:nvGrpSpPr>
        <p:grpSpPr bwMode="auto">
          <a:xfrm>
            <a:off x="4191000" y="3276600"/>
            <a:ext cx="1981200" cy="1025525"/>
            <a:chOff x="2640" y="2064"/>
            <a:chExt cx="1248" cy="646"/>
          </a:xfrm>
        </p:grpSpPr>
        <p:sp>
          <p:nvSpPr>
            <p:cNvPr id="54311" name="Oval 31"/>
            <p:cNvSpPr>
              <a:spLocks noChangeArrowheads="1"/>
            </p:cNvSpPr>
            <p:nvPr/>
          </p:nvSpPr>
          <p:spPr bwMode="auto">
            <a:xfrm>
              <a:off x="3360" y="2208"/>
              <a:ext cx="528" cy="50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4</a:t>
              </a:r>
            </a:p>
          </p:txBody>
        </p:sp>
        <p:sp>
          <p:nvSpPr>
            <p:cNvPr id="54312" name="Text Box 32"/>
            <p:cNvSpPr txBox="1">
              <a:spLocks noChangeArrowheads="1"/>
            </p:cNvSpPr>
            <p:nvPr/>
          </p:nvSpPr>
          <p:spPr bwMode="auto">
            <a:xfrm>
              <a:off x="2779" y="2064"/>
              <a:ext cx="49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r>
                <a:rPr lang="ja-JP" altLang="en-US"/>
                <a:t>=</a:t>
              </a:r>
              <a:r>
                <a:rPr lang="en-US" altLang="ja-JP"/>
                <a:t>”</a:t>
              </a:r>
              <a:endParaRPr lang="ja-JP" altLang="en-US"/>
            </a:p>
          </p:txBody>
        </p:sp>
        <p:sp>
          <p:nvSpPr>
            <p:cNvPr id="54313" name="Line 33"/>
            <p:cNvSpPr>
              <a:spLocks noChangeShapeType="1"/>
            </p:cNvSpPr>
            <p:nvPr/>
          </p:nvSpPr>
          <p:spPr bwMode="auto">
            <a:xfrm>
              <a:off x="2640" y="2256"/>
              <a:ext cx="720" cy="19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ja-JP" altLang="en-US"/>
            </a:p>
          </p:txBody>
        </p:sp>
        <p:sp>
          <p:nvSpPr>
            <p:cNvPr id="54314" name="Oval 34"/>
            <p:cNvSpPr>
              <a:spLocks noChangeArrowheads="1"/>
            </p:cNvSpPr>
            <p:nvPr/>
          </p:nvSpPr>
          <p:spPr bwMode="auto">
            <a:xfrm>
              <a:off x="3456" y="2304"/>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sp>
        <p:nvSpPr>
          <p:cNvPr id="80932" name="Text Box 36"/>
          <p:cNvSpPr txBox="1">
            <a:spLocks noChangeArrowheads="1"/>
          </p:cNvSpPr>
          <p:nvPr/>
        </p:nvSpPr>
        <p:spPr bwMode="auto">
          <a:xfrm>
            <a:off x="6168390" y="2667000"/>
            <a:ext cx="888683"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a:solidFill>
                  <a:srgbClr val="FFFF99"/>
                </a:solidFill>
              </a:rPr>
              <a:t>INC</a:t>
            </a:r>
          </a:p>
        </p:txBody>
      </p:sp>
      <p:sp>
        <p:nvSpPr>
          <p:cNvPr id="80933" name="Text Box 37"/>
          <p:cNvSpPr txBox="1">
            <a:spLocks noChangeArrowheads="1"/>
          </p:cNvSpPr>
          <p:nvPr/>
        </p:nvSpPr>
        <p:spPr bwMode="auto">
          <a:xfrm>
            <a:off x="6160344" y="3581400"/>
            <a:ext cx="25526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a:solidFill>
                  <a:srgbClr val="FFFF99"/>
                </a:solidFill>
              </a:rPr>
              <a:t>ASSIGNADD</a:t>
            </a:r>
          </a:p>
        </p:txBody>
      </p:sp>
      <p:grpSp>
        <p:nvGrpSpPr>
          <p:cNvPr id="8" name="Group 38"/>
          <p:cNvGrpSpPr>
            <a:grpSpLocks/>
          </p:cNvGrpSpPr>
          <p:nvPr/>
        </p:nvGrpSpPr>
        <p:grpSpPr bwMode="auto">
          <a:xfrm>
            <a:off x="2209800" y="3810000"/>
            <a:ext cx="1981200" cy="1000125"/>
            <a:chOff x="2640" y="2080"/>
            <a:chExt cx="1248" cy="630"/>
          </a:xfrm>
        </p:grpSpPr>
        <p:sp>
          <p:nvSpPr>
            <p:cNvPr id="54307" name="Oval 39"/>
            <p:cNvSpPr>
              <a:spLocks noChangeArrowheads="1"/>
            </p:cNvSpPr>
            <p:nvPr/>
          </p:nvSpPr>
          <p:spPr bwMode="auto">
            <a:xfrm>
              <a:off x="3360" y="2208"/>
              <a:ext cx="528" cy="50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5</a:t>
              </a:r>
            </a:p>
          </p:txBody>
        </p:sp>
        <p:sp>
          <p:nvSpPr>
            <p:cNvPr id="54308" name="Text Box 40"/>
            <p:cNvSpPr txBox="1">
              <a:spLocks noChangeArrowheads="1"/>
            </p:cNvSpPr>
            <p:nvPr/>
          </p:nvSpPr>
          <p:spPr bwMode="auto">
            <a:xfrm>
              <a:off x="2746" y="2080"/>
              <a:ext cx="5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数字</a:t>
              </a:r>
            </a:p>
          </p:txBody>
        </p:sp>
        <p:sp>
          <p:nvSpPr>
            <p:cNvPr id="54309" name="Line 41"/>
            <p:cNvSpPr>
              <a:spLocks noChangeShapeType="1"/>
            </p:cNvSpPr>
            <p:nvPr/>
          </p:nvSpPr>
          <p:spPr bwMode="auto">
            <a:xfrm>
              <a:off x="2640" y="2256"/>
              <a:ext cx="720" cy="19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ja-JP" altLang="en-US"/>
            </a:p>
          </p:txBody>
        </p:sp>
        <p:sp>
          <p:nvSpPr>
            <p:cNvPr id="54310" name="Oval 42"/>
            <p:cNvSpPr>
              <a:spLocks noChangeArrowheads="1"/>
            </p:cNvSpPr>
            <p:nvPr/>
          </p:nvSpPr>
          <p:spPr bwMode="auto">
            <a:xfrm>
              <a:off x="3456" y="2304"/>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grpSp>
        <p:nvGrpSpPr>
          <p:cNvPr id="9" name="Group 50"/>
          <p:cNvGrpSpPr>
            <a:grpSpLocks/>
          </p:cNvGrpSpPr>
          <p:nvPr/>
        </p:nvGrpSpPr>
        <p:grpSpPr bwMode="auto">
          <a:xfrm>
            <a:off x="4191000" y="4191000"/>
            <a:ext cx="1273175" cy="519113"/>
            <a:chOff x="2640" y="2640"/>
            <a:chExt cx="802" cy="327"/>
          </a:xfrm>
        </p:grpSpPr>
        <p:grpSp>
          <p:nvGrpSpPr>
            <p:cNvPr id="54301" name="Group 44"/>
            <p:cNvGrpSpPr>
              <a:grpSpLocks/>
            </p:cNvGrpSpPr>
            <p:nvPr/>
          </p:nvGrpSpPr>
          <p:grpSpPr bwMode="auto">
            <a:xfrm rot="10800000">
              <a:off x="2640" y="2640"/>
              <a:ext cx="288" cy="288"/>
              <a:chOff x="2496" y="2976"/>
              <a:chExt cx="288" cy="288"/>
            </a:xfrm>
          </p:grpSpPr>
          <p:sp>
            <p:nvSpPr>
              <p:cNvPr id="54303" name="Arc 45"/>
              <p:cNvSpPr>
                <a:spLocks/>
              </p:cNvSpPr>
              <p:nvPr/>
            </p:nvSpPr>
            <p:spPr bwMode="auto">
              <a:xfrm>
                <a:off x="2640" y="2976"/>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ja-JP" altLang="en-US"/>
              </a:p>
            </p:txBody>
          </p:sp>
          <p:sp>
            <p:nvSpPr>
              <p:cNvPr id="54304" name="Arc 46"/>
              <p:cNvSpPr>
                <a:spLocks/>
              </p:cNvSpPr>
              <p:nvPr/>
            </p:nvSpPr>
            <p:spPr bwMode="auto">
              <a:xfrm rot="5400000">
                <a:off x="2640" y="312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ja-JP" altLang="en-US"/>
              </a:p>
            </p:txBody>
          </p:sp>
          <p:sp>
            <p:nvSpPr>
              <p:cNvPr id="54305" name="Arc 47"/>
              <p:cNvSpPr>
                <a:spLocks/>
              </p:cNvSpPr>
              <p:nvPr/>
            </p:nvSpPr>
            <p:spPr bwMode="auto">
              <a:xfrm rot="10800000">
                <a:off x="2496" y="312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ja-JP" altLang="en-US"/>
              </a:p>
            </p:txBody>
          </p:sp>
          <p:sp>
            <p:nvSpPr>
              <p:cNvPr id="54306" name="Arc 48"/>
              <p:cNvSpPr>
                <a:spLocks/>
              </p:cNvSpPr>
              <p:nvPr/>
            </p:nvSpPr>
            <p:spPr bwMode="auto">
              <a:xfrm rot="-5400000">
                <a:off x="2496" y="2976"/>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ja-JP" altLang="en-US"/>
              </a:p>
            </p:txBody>
          </p:sp>
        </p:grpSp>
        <p:sp>
          <p:nvSpPr>
            <p:cNvPr id="54302" name="Text Box 49"/>
            <p:cNvSpPr txBox="1">
              <a:spLocks noChangeArrowheads="1"/>
            </p:cNvSpPr>
            <p:nvPr/>
          </p:nvSpPr>
          <p:spPr bwMode="auto">
            <a:xfrm>
              <a:off x="2880" y="2640"/>
              <a:ext cx="5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数字</a:t>
              </a:r>
            </a:p>
          </p:txBody>
        </p:sp>
      </p:grpSp>
      <p:sp>
        <p:nvSpPr>
          <p:cNvPr id="80947" name="Text Box 51"/>
          <p:cNvSpPr txBox="1">
            <a:spLocks noChangeArrowheads="1"/>
          </p:cNvSpPr>
          <p:nvPr/>
        </p:nvSpPr>
        <p:spPr bwMode="auto">
          <a:xfrm>
            <a:off x="4029729" y="4648200"/>
            <a:ext cx="1935443"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a:solidFill>
                  <a:srgbClr val="FFFF99"/>
                </a:solidFill>
              </a:rPr>
              <a:t>INTEGER</a:t>
            </a:r>
          </a:p>
        </p:txBody>
      </p:sp>
      <p:grpSp>
        <p:nvGrpSpPr>
          <p:cNvPr id="11" name="Group 57"/>
          <p:cNvGrpSpPr>
            <a:grpSpLocks/>
          </p:cNvGrpSpPr>
          <p:nvPr/>
        </p:nvGrpSpPr>
        <p:grpSpPr bwMode="auto">
          <a:xfrm>
            <a:off x="1752600" y="4267200"/>
            <a:ext cx="1828800" cy="1635125"/>
            <a:chOff x="1104" y="2688"/>
            <a:chExt cx="1152" cy="1030"/>
          </a:xfrm>
        </p:grpSpPr>
        <p:sp>
          <p:nvSpPr>
            <p:cNvPr id="54297" name="Oval 53"/>
            <p:cNvSpPr>
              <a:spLocks noChangeArrowheads="1"/>
            </p:cNvSpPr>
            <p:nvPr/>
          </p:nvSpPr>
          <p:spPr bwMode="auto">
            <a:xfrm>
              <a:off x="1728" y="3216"/>
              <a:ext cx="528" cy="50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i="1"/>
                <a:t>q</a:t>
              </a:r>
              <a:r>
                <a:rPr lang="en-US" altLang="ja-JP" baseline="-25000"/>
                <a:t>6</a:t>
              </a:r>
            </a:p>
          </p:txBody>
        </p:sp>
        <p:sp>
          <p:nvSpPr>
            <p:cNvPr id="54298" name="Text Box 54"/>
            <p:cNvSpPr txBox="1">
              <a:spLocks noChangeArrowheads="1"/>
            </p:cNvSpPr>
            <p:nvPr/>
          </p:nvSpPr>
          <p:spPr bwMode="auto">
            <a:xfrm>
              <a:off x="1104" y="2880"/>
              <a:ext cx="5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英字</a:t>
              </a:r>
            </a:p>
          </p:txBody>
        </p:sp>
        <p:sp>
          <p:nvSpPr>
            <p:cNvPr id="54299" name="Line 55"/>
            <p:cNvSpPr>
              <a:spLocks noChangeShapeType="1"/>
            </p:cNvSpPr>
            <p:nvPr/>
          </p:nvSpPr>
          <p:spPr bwMode="auto">
            <a:xfrm>
              <a:off x="1296" y="2688"/>
              <a:ext cx="576" cy="57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ja-JP" altLang="en-US"/>
            </a:p>
          </p:txBody>
        </p:sp>
        <p:sp>
          <p:nvSpPr>
            <p:cNvPr id="54300" name="Oval 56"/>
            <p:cNvSpPr>
              <a:spLocks noChangeArrowheads="1"/>
            </p:cNvSpPr>
            <p:nvPr/>
          </p:nvSpPr>
          <p:spPr bwMode="auto">
            <a:xfrm>
              <a:off x="1824" y="3312"/>
              <a:ext cx="336" cy="33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grpSp>
        <p:nvGrpSpPr>
          <p:cNvPr id="12" name="Group 65"/>
          <p:cNvGrpSpPr>
            <a:grpSpLocks/>
          </p:cNvGrpSpPr>
          <p:nvPr/>
        </p:nvGrpSpPr>
        <p:grpSpPr bwMode="auto">
          <a:xfrm>
            <a:off x="3581400" y="5257800"/>
            <a:ext cx="1703388" cy="519113"/>
            <a:chOff x="2256" y="3312"/>
            <a:chExt cx="1073" cy="327"/>
          </a:xfrm>
        </p:grpSpPr>
        <p:grpSp>
          <p:nvGrpSpPr>
            <p:cNvPr id="54291" name="Group 59"/>
            <p:cNvGrpSpPr>
              <a:grpSpLocks/>
            </p:cNvGrpSpPr>
            <p:nvPr/>
          </p:nvGrpSpPr>
          <p:grpSpPr bwMode="auto">
            <a:xfrm rot="10800000">
              <a:off x="2256" y="3312"/>
              <a:ext cx="288" cy="288"/>
              <a:chOff x="2496" y="2976"/>
              <a:chExt cx="288" cy="288"/>
            </a:xfrm>
          </p:grpSpPr>
          <p:sp>
            <p:nvSpPr>
              <p:cNvPr id="54293" name="Arc 60"/>
              <p:cNvSpPr>
                <a:spLocks/>
              </p:cNvSpPr>
              <p:nvPr/>
            </p:nvSpPr>
            <p:spPr bwMode="auto">
              <a:xfrm>
                <a:off x="2640" y="2976"/>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ja-JP" altLang="en-US"/>
              </a:p>
            </p:txBody>
          </p:sp>
          <p:sp>
            <p:nvSpPr>
              <p:cNvPr id="54294" name="Arc 61"/>
              <p:cNvSpPr>
                <a:spLocks/>
              </p:cNvSpPr>
              <p:nvPr/>
            </p:nvSpPr>
            <p:spPr bwMode="auto">
              <a:xfrm rot="5400000">
                <a:off x="2640" y="312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ja-JP" altLang="en-US"/>
              </a:p>
            </p:txBody>
          </p:sp>
          <p:sp>
            <p:nvSpPr>
              <p:cNvPr id="54295" name="Arc 62"/>
              <p:cNvSpPr>
                <a:spLocks/>
              </p:cNvSpPr>
              <p:nvPr/>
            </p:nvSpPr>
            <p:spPr bwMode="auto">
              <a:xfrm rot="10800000">
                <a:off x="2496" y="312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ja-JP" altLang="en-US"/>
              </a:p>
            </p:txBody>
          </p:sp>
          <p:sp>
            <p:nvSpPr>
              <p:cNvPr id="54296" name="Arc 63"/>
              <p:cNvSpPr>
                <a:spLocks/>
              </p:cNvSpPr>
              <p:nvPr/>
            </p:nvSpPr>
            <p:spPr bwMode="auto">
              <a:xfrm rot="-5400000">
                <a:off x="2496" y="2976"/>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ja-JP" altLang="en-US"/>
              </a:p>
            </p:txBody>
          </p:sp>
        </p:grpSp>
        <p:sp>
          <p:nvSpPr>
            <p:cNvPr id="54292" name="Text Box 64"/>
            <p:cNvSpPr txBox="1">
              <a:spLocks noChangeArrowheads="1"/>
            </p:cNvSpPr>
            <p:nvPr/>
          </p:nvSpPr>
          <p:spPr bwMode="auto">
            <a:xfrm>
              <a:off x="2543" y="3312"/>
              <a:ext cx="78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英数字</a:t>
              </a:r>
            </a:p>
          </p:txBody>
        </p:sp>
      </p:grpSp>
      <p:sp>
        <p:nvSpPr>
          <p:cNvPr id="80962" name="Text Box 66"/>
          <p:cNvSpPr txBox="1">
            <a:spLocks noChangeArrowheads="1"/>
          </p:cNvSpPr>
          <p:nvPr/>
        </p:nvSpPr>
        <p:spPr bwMode="auto">
          <a:xfrm>
            <a:off x="3200400" y="5791200"/>
            <a:ext cx="1390422"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solidFill>
                  <a:srgbClr val="FFFF99"/>
                </a:solidFill>
              </a:rPr>
              <a:t>NAME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0905"/>
                                        </p:tgtEl>
                                        <p:attrNameLst>
                                          <p:attrName>style.visibility</p:attrName>
                                        </p:attrNameLst>
                                      </p:cBhvr>
                                      <p:to>
                                        <p:strVal val="visible"/>
                                      </p:to>
                                    </p:set>
                                    <p:animEffect transition="in" filter="checkerboard(across)">
                                      <p:cBhvr>
                                        <p:cTn id="17" dur="500"/>
                                        <p:tgtEl>
                                          <p:spTgt spid="809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0919"/>
                                        </p:tgtEl>
                                        <p:attrNameLst>
                                          <p:attrName>style.visibility</p:attrName>
                                        </p:attrNameLst>
                                      </p:cBhvr>
                                      <p:to>
                                        <p:strVal val="visible"/>
                                      </p:to>
                                    </p:set>
                                    <p:animEffect transition="in" filter="checkerboard(across)">
                                      <p:cBhvr>
                                        <p:cTn id="27" dur="500"/>
                                        <p:tgtEl>
                                          <p:spTgt spid="809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0932"/>
                                        </p:tgtEl>
                                        <p:attrNameLst>
                                          <p:attrName>style.visibility</p:attrName>
                                        </p:attrNameLst>
                                      </p:cBhvr>
                                      <p:to>
                                        <p:strVal val="visible"/>
                                      </p:to>
                                    </p:set>
                                    <p:animEffect transition="in" filter="checkerboard(across)">
                                      <p:cBhvr>
                                        <p:cTn id="37" dur="500"/>
                                        <p:tgtEl>
                                          <p:spTgt spid="809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80933"/>
                                        </p:tgtEl>
                                        <p:attrNameLst>
                                          <p:attrName>style.visibility</p:attrName>
                                        </p:attrNameLst>
                                      </p:cBhvr>
                                      <p:to>
                                        <p:strVal val="visible"/>
                                      </p:to>
                                    </p:set>
                                    <p:animEffect transition="in" filter="checkerboard(across)">
                                      <p:cBhvr>
                                        <p:cTn id="47" dur="500"/>
                                        <p:tgtEl>
                                          <p:spTgt spid="809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80947"/>
                                        </p:tgtEl>
                                        <p:attrNameLst>
                                          <p:attrName>style.visibility</p:attrName>
                                        </p:attrNameLst>
                                      </p:cBhvr>
                                      <p:to>
                                        <p:strVal val="visible"/>
                                      </p:to>
                                    </p:set>
                                    <p:animEffect transition="in" filter="checkerboard(across)">
                                      <p:cBhvr>
                                        <p:cTn id="57" dur="500"/>
                                        <p:tgtEl>
                                          <p:spTgt spid="8094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checkerboard(across)">
                                      <p:cBhvr>
                                        <p:cTn id="62" dur="5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80962"/>
                                        </p:tgtEl>
                                        <p:attrNameLst>
                                          <p:attrName>style.visibility</p:attrName>
                                        </p:attrNameLst>
                                      </p:cBhvr>
                                      <p:to>
                                        <p:strVal val="visible"/>
                                      </p:to>
                                    </p:set>
                                    <p:animEffect transition="in" filter="checkerboard(across)">
                                      <p:cBhvr>
                                        <p:cTn id="72" dur="500"/>
                                        <p:tgtEl>
                                          <p:spTgt spid="8096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checkerboard(across)">
                                      <p:cBhvr>
                                        <p:cTn id="7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5" grpId="0" autoUpdateAnimBg="0"/>
      <p:bldP spid="80919" grpId="0" autoUpdateAnimBg="0"/>
      <p:bldP spid="80932" grpId="0" autoUpdateAnimBg="0"/>
      <p:bldP spid="80933" grpId="0" autoUpdateAnimBg="0"/>
      <p:bldP spid="80947" grpId="0" autoUpdateAnimBg="0"/>
      <p:bldP spid="8096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p:txBody>
          <a:bodyPr/>
          <a:lstStyle/>
          <a:p>
            <a:r>
              <a:rPr lang="ja-JP" altLang="en-US">
                <a:effectLst/>
              </a:rPr>
              <a:t>導出木</a:t>
            </a:r>
            <a:r>
              <a:rPr lang="en-US" altLang="ja-JP">
                <a:effectLst/>
              </a:rPr>
              <a:t>(derivation tree)</a:t>
            </a:r>
            <a:endParaRPr lang="ja-JP" altLang="en-US">
              <a:effectLst/>
            </a:endParaRPr>
          </a:p>
        </p:txBody>
      </p:sp>
      <p:sp>
        <p:nvSpPr>
          <p:cNvPr id="3" name="コンテンツ プレースホルダ 2"/>
          <p:cNvSpPr>
            <a:spLocks noGrp="1"/>
          </p:cNvSpPr>
          <p:nvPr>
            <p:ph idx="1"/>
          </p:nvPr>
        </p:nvSpPr>
        <p:spPr>
          <a:xfrm>
            <a:off x="1066800" y="1524000"/>
            <a:ext cx="7543800" cy="838200"/>
          </a:xfrm>
        </p:spPr>
        <p:txBody>
          <a:bodyPr/>
          <a:lstStyle/>
          <a:p>
            <a:pPr>
              <a:defRPr/>
            </a:pPr>
            <a:r>
              <a:rPr lang="ja-JP" altLang="en-US" dirty="0"/>
              <a:t>導出を木の形で表わしたもの</a:t>
            </a:r>
          </a:p>
        </p:txBody>
      </p:sp>
      <p:sp>
        <p:nvSpPr>
          <p:cNvPr id="55300" name="テキスト ボックス 3"/>
          <p:cNvSpPr txBox="1">
            <a:spLocks noChangeArrowheads="1"/>
          </p:cNvSpPr>
          <p:nvPr/>
        </p:nvSpPr>
        <p:spPr bwMode="auto">
          <a:xfrm>
            <a:off x="838200" y="2133600"/>
            <a:ext cx="7785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例 </a:t>
            </a:r>
            <a:r>
              <a:rPr lang="en-US" altLang="ja-JP" sz="2800"/>
              <a:t>: </a:t>
            </a:r>
            <a:r>
              <a:rPr lang="en-US" altLang="ja-JP" sz="2800" b="1"/>
              <a:t>N</a:t>
            </a:r>
            <a:r>
              <a:rPr lang="en-US" altLang="ja-JP" sz="2800"/>
              <a:t>={S,E} </a:t>
            </a:r>
            <a:r>
              <a:rPr lang="en-US" altLang="ja-JP" sz="2800" b="1"/>
              <a:t>T</a:t>
            </a:r>
            <a:r>
              <a:rPr lang="en-US" altLang="ja-JP" sz="2800"/>
              <a:t>={2,5,7,+,*}</a:t>
            </a:r>
          </a:p>
          <a:p>
            <a:pPr eaLnBrk="1" hangingPunct="1">
              <a:spcBef>
                <a:spcPct val="0"/>
              </a:spcBef>
              <a:buClrTx/>
              <a:buSzTx/>
              <a:buFontTx/>
              <a:buNone/>
            </a:pPr>
            <a:r>
              <a:rPr lang="en-US" altLang="ja-JP" sz="2800"/>
              <a:t>       </a:t>
            </a:r>
            <a:r>
              <a:rPr lang="en-US" altLang="ja-JP" sz="2800" b="1"/>
              <a:t>P</a:t>
            </a:r>
            <a:r>
              <a:rPr lang="en-US" altLang="ja-JP" sz="2800"/>
              <a:t>={S</a:t>
            </a:r>
            <a:r>
              <a:rPr lang="ja-JP" altLang="en-US" sz="2800"/>
              <a:t>→</a:t>
            </a:r>
            <a:r>
              <a:rPr lang="en-US" altLang="ja-JP" sz="2800"/>
              <a:t>E, E</a:t>
            </a:r>
            <a:r>
              <a:rPr lang="ja-JP" altLang="en-US" sz="2800"/>
              <a:t>→</a:t>
            </a:r>
            <a:r>
              <a:rPr lang="en-US" altLang="ja-JP" sz="2800"/>
              <a:t>E+E, E</a:t>
            </a:r>
            <a:r>
              <a:rPr lang="ja-JP" altLang="en-US" sz="2800"/>
              <a:t>→</a:t>
            </a:r>
            <a:r>
              <a:rPr lang="en-US" altLang="ja-JP" sz="2800"/>
              <a:t>E*E, E</a:t>
            </a:r>
            <a:r>
              <a:rPr lang="ja-JP" altLang="en-US" sz="2800"/>
              <a:t>→</a:t>
            </a:r>
            <a:r>
              <a:rPr lang="en-US" altLang="ja-JP" sz="2800"/>
              <a:t>2, E</a:t>
            </a:r>
            <a:r>
              <a:rPr lang="ja-JP" altLang="en-US" sz="2800"/>
              <a:t>→</a:t>
            </a:r>
            <a:r>
              <a:rPr lang="en-US" altLang="ja-JP" sz="2800"/>
              <a:t>5,E</a:t>
            </a:r>
            <a:r>
              <a:rPr lang="ja-JP" altLang="en-US" sz="2800"/>
              <a:t>→</a:t>
            </a:r>
            <a:r>
              <a:rPr lang="en-US" altLang="ja-JP" sz="2800"/>
              <a:t>7}</a:t>
            </a:r>
            <a:endParaRPr lang="ja-JP" altLang="en-US" sz="2800"/>
          </a:p>
        </p:txBody>
      </p:sp>
      <p:sp>
        <p:nvSpPr>
          <p:cNvPr id="5" name="正方形/長方形 4"/>
          <p:cNvSpPr/>
          <p:nvPr/>
        </p:nvSpPr>
        <p:spPr bwMode="auto">
          <a:xfrm>
            <a:off x="2836863" y="3719513"/>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S</a:t>
            </a:r>
            <a:endParaRPr lang="ja-JP" altLang="en-US" dirty="0">
              <a:effectLst>
                <a:outerShdw blurRad="38100" dist="38100" dir="2700000" algn="tl">
                  <a:srgbClr val="000000">
                    <a:alpha val="43137"/>
                  </a:srgbClr>
                </a:outerShdw>
              </a:effectLst>
            </a:endParaRPr>
          </a:p>
        </p:txBody>
      </p:sp>
      <p:grpSp>
        <p:nvGrpSpPr>
          <p:cNvPr id="7" name="グループ化 42"/>
          <p:cNvGrpSpPr>
            <a:grpSpLocks/>
          </p:cNvGrpSpPr>
          <p:nvPr/>
        </p:nvGrpSpPr>
        <p:grpSpPr bwMode="auto">
          <a:xfrm>
            <a:off x="2832100" y="4100513"/>
            <a:ext cx="914400" cy="627062"/>
            <a:chOff x="3429000" y="3640157"/>
            <a:chExt cx="914400" cy="627043"/>
          </a:xfrm>
        </p:grpSpPr>
        <p:sp>
          <p:nvSpPr>
            <p:cNvPr id="6" name="正方形/長方形 5"/>
            <p:cNvSpPr/>
            <p:nvPr/>
          </p:nvSpPr>
          <p:spPr bwMode="auto">
            <a:xfrm>
              <a:off x="3429000" y="3886212"/>
              <a:ext cx="914400" cy="380988"/>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5337" name="直線矢印コネクタ 7"/>
            <p:cNvCxnSpPr>
              <a:cxnSpLocks noChangeShapeType="1"/>
              <a:endCxn id="6" idx="0"/>
            </p:cNvCxnSpPr>
            <p:nvPr/>
          </p:nvCxnSpPr>
          <p:spPr bwMode="auto">
            <a:xfrm>
              <a:off x="3886200" y="3640157"/>
              <a:ext cx="0" cy="24604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1" name="グループ化 40"/>
          <p:cNvGrpSpPr>
            <a:grpSpLocks/>
          </p:cNvGrpSpPr>
          <p:nvPr/>
        </p:nvGrpSpPr>
        <p:grpSpPr bwMode="auto">
          <a:xfrm>
            <a:off x="3136900" y="4727575"/>
            <a:ext cx="381000" cy="609600"/>
            <a:chOff x="3733800" y="4267200"/>
            <a:chExt cx="381000" cy="609600"/>
          </a:xfrm>
        </p:grpSpPr>
        <p:sp>
          <p:nvSpPr>
            <p:cNvPr id="10" name="円/楕円 9"/>
            <p:cNvSpPr/>
            <p:nvPr/>
          </p:nvSpPr>
          <p:spPr bwMode="auto">
            <a:xfrm>
              <a:off x="3733800" y="44958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cxnSp>
          <p:nvCxnSpPr>
            <p:cNvPr id="55335" name="直線矢印コネクタ 12"/>
            <p:cNvCxnSpPr>
              <a:cxnSpLocks noChangeShapeType="1"/>
            </p:cNvCxnSpPr>
            <p:nvPr/>
          </p:nvCxnSpPr>
          <p:spPr bwMode="auto">
            <a:xfrm>
              <a:off x="3886200" y="42672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6" name="グループ化 39"/>
          <p:cNvGrpSpPr>
            <a:grpSpLocks/>
          </p:cNvGrpSpPr>
          <p:nvPr/>
        </p:nvGrpSpPr>
        <p:grpSpPr bwMode="auto">
          <a:xfrm>
            <a:off x="1993900" y="4727575"/>
            <a:ext cx="990600" cy="609600"/>
            <a:chOff x="2590800" y="4267200"/>
            <a:chExt cx="990600" cy="609600"/>
          </a:xfrm>
        </p:grpSpPr>
        <p:sp>
          <p:nvSpPr>
            <p:cNvPr id="9" name="正方形/長方形 8"/>
            <p:cNvSpPr/>
            <p:nvPr/>
          </p:nvSpPr>
          <p:spPr bwMode="auto">
            <a:xfrm>
              <a:off x="2590800" y="4495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5333" name="直線矢印コネクタ 13"/>
            <p:cNvCxnSpPr>
              <a:cxnSpLocks noChangeShapeType="1"/>
            </p:cNvCxnSpPr>
            <p:nvPr/>
          </p:nvCxnSpPr>
          <p:spPr bwMode="auto">
            <a:xfrm flipH="1">
              <a:off x="3048000" y="4267200"/>
              <a:ext cx="5334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7" name="グループ化 41"/>
          <p:cNvGrpSpPr>
            <a:grpSpLocks/>
          </p:cNvGrpSpPr>
          <p:nvPr/>
        </p:nvGrpSpPr>
        <p:grpSpPr bwMode="auto">
          <a:xfrm>
            <a:off x="3594100" y="4727575"/>
            <a:ext cx="1066800" cy="609600"/>
            <a:chOff x="4191000" y="4267200"/>
            <a:chExt cx="1066800" cy="609600"/>
          </a:xfrm>
        </p:grpSpPr>
        <p:sp>
          <p:nvSpPr>
            <p:cNvPr id="12" name="正方形/長方形 11"/>
            <p:cNvSpPr/>
            <p:nvPr/>
          </p:nvSpPr>
          <p:spPr bwMode="auto">
            <a:xfrm>
              <a:off x="4343400" y="4495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5331" name="直線矢印コネクタ 14"/>
            <p:cNvCxnSpPr>
              <a:cxnSpLocks noChangeShapeType="1"/>
            </p:cNvCxnSpPr>
            <p:nvPr/>
          </p:nvCxnSpPr>
          <p:spPr bwMode="auto">
            <a:xfrm>
              <a:off x="4191000" y="42672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8" name="グループ化 37"/>
          <p:cNvGrpSpPr>
            <a:grpSpLocks/>
          </p:cNvGrpSpPr>
          <p:nvPr/>
        </p:nvGrpSpPr>
        <p:grpSpPr bwMode="auto">
          <a:xfrm>
            <a:off x="4051300" y="5337175"/>
            <a:ext cx="381000" cy="609600"/>
            <a:chOff x="4648200" y="4876800"/>
            <a:chExt cx="381000" cy="609600"/>
          </a:xfrm>
        </p:grpSpPr>
        <p:sp>
          <p:nvSpPr>
            <p:cNvPr id="21" name="円/楕円 20"/>
            <p:cNvSpPr/>
            <p:nvPr/>
          </p:nvSpPr>
          <p:spPr bwMode="auto">
            <a:xfrm>
              <a:off x="4648200" y="5105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cxnSp>
          <p:nvCxnSpPr>
            <p:cNvPr id="55329" name="直線矢印コネクタ 22"/>
            <p:cNvCxnSpPr>
              <a:cxnSpLocks noChangeShapeType="1"/>
            </p:cNvCxnSpPr>
            <p:nvPr/>
          </p:nvCxnSpPr>
          <p:spPr bwMode="auto">
            <a:xfrm>
              <a:off x="4800600" y="48768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9" name="グループ化 36"/>
          <p:cNvGrpSpPr>
            <a:grpSpLocks/>
          </p:cNvGrpSpPr>
          <p:nvPr/>
        </p:nvGrpSpPr>
        <p:grpSpPr bwMode="auto">
          <a:xfrm>
            <a:off x="2908300" y="5337175"/>
            <a:ext cx="990600" cy="609600"/>
            <a:chOff x="3505200" y="4876800"/>
            <a:chExt cx="990600" cy="609600"/>
          </a:xfrm>
        </p:grpSpPr>
        <p:sp>
          <p:nvSpPr>
            <p:cNvPr id="20" name="正方形/長方形 19"/>
            <p:cNvSpPr/>
            <p:nvPr/>
          </p:nvSpPr>
          <p:spPr bwMode="auto">
            <a:xfrm>
              <a:off x="3505200" y="5105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5327" name="直線矢印コネクタ 23"/>
            <p:cNvCxnSpPr>
              <a:cxnSpLocks noChangeShapeType="1"/>
            </p:cNvCxnSpPr>
            <p:nvPr/>
          </p:nvCxnSpPr>
          <p:spPr bwMode="auto">
            <a:xfrm flipH="1">
              <a:off x="3962400" y="4876800"/>
              <a:ext cx="5334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26" name="グループ化 38"/>
          <p:cNvGrpSpPr>
            <a:grpSpLocks/>
          </p:cNvGrpSpPr>
          <p:nvPr/>
        </p:nvGrpSpPr>
        <p:grpSpPr bwMode="auto">
          <a:xfrm>
            <a:off x="4508500" y="5337175"/>
            <a:ext cx="1066800" cy="609600"/>
            <a:chOff x="5105400" y="4876800"/>
            <a:chExt cx="1066800" cy="609600"/>
          </a:xfrm>
        </p:grpSpPr>
        <p:sp>
          <p:nvSpPr>
            <p:cNvPr id="22" name="正方形/長方形 21"/>
            <p:cNvSpPr/>
            <p:nvPr/>
          </p:nvSpPr>
          <p:spPr bwMode="auto">
            <a:xfrm>
              <a:off x="5257800" y="5105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5325" name="直線矢印コネクタ 24"/>
            <p:cNvCxnSpPr>
              <a:cxnSpLocks noChangeShapeType="1"/>
            </p:cNvCxnSpPr>
            <p:nvPr/>
          </p:nvCxnSpPr>
          <p:spPr bwMode="auto">
            <a:xfrm>
              <a:off x="5105400" y="48768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27" name="グループ化 35"/>
          <p:cNvGrpSpPr>
            <a:grpSpLocks/>
          </p:cNvGrpSpPr>
          <p:nvPr/>
        </p:nvGrpSpPr>
        <p:grpSpPr bwMode="auto">
          <a:xfrm>
            <a:off x="2298700" y="5337175"/>
            <a:ext cx="381000" cy="609600"/>
            <a:chOff x="2895600" y="4876800"/>
            <a:chExt cx="381000" cy="609600"/>
          </a:xfrm>
        </p:grpSpPr>
        <p:sp>
          <p:nvSpPr>
            <p:cNvPr id="28" name="円/楕円 27"/>
            <p:cNvSpPr/>
            <p:nvPr/>
          </p:nvSpPr>
          <p:spPr bwMode="auto">
            <a:xfrm>
              <a:off x="2895600" y="5105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2</a:t>
              </a:r>
              <a:endParaRPr lang="ja-JP" altLang="en-US" dirty="0">
                <a:effectLst>
                  <a:outerShdw blurRad="38100" dist="38100" dir="2700000" algn="tl">
                    <a:srgbClr val="000000">
                      <a:alpha val="43137"/>
                    </a:srgbClr>
                  </a:outerShdw>
                </a:effectLst>
              </a:endParaRPr>
            </a:p>
          </p:txBody>
        </p:sp>
        <p:cxnSp>
          <p:nvCxnSpPr>
            <p:cNvPr id="55323" name="直線矢印コネクタ 28"/>
            <p:cNvCxnSpPr>
              <a:cxnSpLocks noChangeShapeType="1"/>
            </p:cNvCxnSpPr>
            <p:nvPr/>
          </p:nvCxnSpPr>
          <p:spPr bwMode="auto">
            <a:xfrm>
              <a:off x="3048000" y="48768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4" name="グループ化 34"/>
          <p:cNvGrpSpPr>
            <a:grpSpLocks/>
          </p:cNvGrpSpPr>
          <p:nvPr/>
        </p:nvGrpSpPr>
        <p:grpSpPr bwMode="auto">
          <a:xfrm>
            <a:off x="3213100" y="5946775"/>
            <a:ext cx="381000" cy="609600"/>
            <a:chOff x="3810000" y="5486400"/>
            <a:chExt cx="381000" cy="609600"/>
          </a:xfrm>
        </p:grpSpPr>
        <p:sp>
          <p:nvSpPr>
            <p:cNvPr id="30" name="円/楕円 29"/>
            <p:cNvSpPr/>
            <p:nvPr/>
          </p:nvSpPr>
          <p:spPr bwMode="auto">
            <a:xfrm>
              <a:off x="38100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5</a:t>
              </a:r>
              <a:endParaRPr lang="ja-JP" altLang="en-US" dirty="0">
                <a:effectLst>
                  <a:outerShdw blurRad="38100" dist="38100" dir="2700000" algn="tl">
                    <a:srgbClr val="000000">
                      <a:alpha val="43137"/>
                    </a:srgbClr>
                  </a:outerShdw>
                </a:effectLst>
              </a:endParaRPr>
            </a:p>
          </p:txBody>
        </p:sp>
        <p:cxnSp>
          <p:nvCxnSpPr>
            <p:cNvPr id="55321" name="直線矢印コネクタ 30"/>
            <p:cNvCxnSpPr>
              <a:cxnSpLocks noChangeShapeType="1"/>
            </p:cNvCxnSpPr>
            <p:nvPr/>
          </p:nvCxnSpPr>
          <p:spPr bwMode="auto">
            <a:xfrm>
              <a:off x="39624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5" name="グループ化 33"/>
          <p:cNvGrpSpPr>
            <a:grpSpLocks/>
          </p:cNvGrpSpPr>
          <p:nvPr/>
        </p:nvGrpSpPr>
        <p:grpSpPr bwMode="auto">
          <a:xfrm>
            <a:off x="4965700" y="5946775"/>
            <a:ext cx="381000" cy="609600"/>
            <a:chOff x="5562600" y="5486400"/>
            <a:chExt cx="381000" cy="609600"/>
          </a:xfrm>
        </p:grpSpPr>
        <p:sp>
          <p:nvSpPr>
            <p:cNvPr id="32" name="円/楕円 31"/>
            <p:cNvSpPr/>
            <p:nvPr/>
          </p:nvSpPr>
          <p:spPr bwMode="auto">
            <a:xfrm>
              <a:off x="55626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7</a:t>
              </a:r>
              <a:endParaRPr lang="ja-JP" altLang="en-US" dirty="0">
                <a:effectLst>
                  <a:outerShdw blurRad="38100" dist="38100" dir="2700000" algn="tl">
                    <a:srgbClr val="000000">
                      <a:alpha val="43137"/>
                    </a:srgbClr>
                  </a:outerShdw>
                </a:effectLst>
              </a:endParaRPr>
            </a:p>
          </p:txBody>
        </p:sp>
        <p:cxnSp>
          <p:nvCxnSpPr>
            <p:cNvPr id="55319" name="直線矢印コネクタ 32"/>
            <p:cNvCxnSpPr>
              <a:cxnSpLocks noChangeShapeType="1"/>
            </p:cNvCxnSpPr>
            <p:nvPr/>
          </p:nvCxnSpPr>
          <p:spPr bwMode="auto">
            <a:xfrm>
              <a:off x="57150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45" name="テキスト ボックス 44"/>
          <p:cNvSpPr txBox="1">
            <a:spLocks noChangeArrowheads="1"/>
          </p:cNvSpPr>
          <p:nvPr/>
        </p:nvSpPr>
        <p:spPr bwMode="auto">
          <a:xfrm>
            <a:off x="1143000" y="3048000"/>
            <a:ext cx="681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dirty="0">
                <a:solidFill>
                  <a:srgbClr val="00FF00"/>
                </a:solidFill>
              </a:rPr>
              <a:t>S</a:t>
            </a:r>
            <a:r>
              <a:rPr lang="ja-JP" altLang="en-US" sz="2800" dirty="0"/>
              <a:t>→</a:t>
            </a:r>
            <a:r>
              <a:rPr lang="en-US" altLang="ja-JP" sz="2800" dirty="0">
                <a:solidFill>
                  <a:srgbClr val="00FF00"/>
                </a:solidFill>
              </a:rPr>
              <a:t>E</a:t>
            </a:r>
            <a:r>
              <a:rPr lang="ja-JP" altLang="en-US" sz="2800" dirty="0"/>
              <a:t>→</a:t>
            </a:r>
            <a:r>
              <a:rPr lang="en-US" altLang="ja-JP" sz="2800" dirty="0">
                <a:solidFill>
                  <a:srgbClr val="00FF00"/>
                </a:solidFill>
              </a:rPr>
              <a:t>E</a:t>
            </a:r>
            <a:r>
              <a:rPr lang="en-US" altLang="ja-JP" sz="2800" dirty="0"/>
              <a:t>+E</a:t>
            </a:r>
            <a:r>
              <a:rPr lang="ja-JP" altLang="en-US" sz="2800" dirty="0"/>
              <a:t>→</a:t>
            </a:r>
            <a:r>
              <a:rPr lang="en-US" altLang="ja-JP" sz="2800" dirty="0"/>
              <a:t>2+</a:t>
            </a:r>
            <a:r>
              <a:rPr lang="en-US" altLang="ja-JP" sz="2800" dirty="0">
                <a:solidFill>
                  <a:srgbClr val="00FF00"/>
                </a:solidFill>
              </a:rPr>
              <a:t>E</a:t>
            </a:r>
            <a:r>
              <a:rPr lang="ja-JP" altLang="en-US" sz="2800" dirty="0"/>
              <a:t>→</a:t>
            </a:r>
            <a:r>
              <a:rPr lang="en-US" altLang="ja-JP" sz="2800" dirty="0"/>
              <a:t>2+</a:t>
            </a:r>
            <a:r>
              <a:rPr lang="en-US" altLang="ja-JP" sz="2800" dirty="0">
                <a:solidFill>
                  <a:srgbClr val="00FF00"/>
                </a:solidFill>
              </a:rPr>
              <a:t>E</a:t>
            </a:r>
            <a:r>
              <a:rPr lang="en-US" altLang="ja-JP" sz="2800" dirty="0"/>
              <a:t>*E</a:t>
            </a:r>
            <a:r>
              <a:rPr lang="ja-JP" altLang="en-US" sz="2800" dirty="0"/>
              <a:t>→</a:t>
            </a:r>
            <a:r>
              <a:rPr lang="en-US" altLang="ja-JP" sz="2800" dirty="0"/>
              <a:t>2+5*</a:t>
            </a:r>
            <a:r>
              <a:rPr lang="en-US" altLang="ja-JP" sz="2800" dirty="0">
                <a:solidFill>
                  <a:srgbClr val="00FF00"/>
                </a:solidFill>
              </a:rPr>
              <a:t>E</a:t>
            </a:r>
            <a:r>
              <a:rPr lang="ja-JP" altLang="en-US" sz="2800" dirty="0"/>
              <a:t>→</a:t>
            </a:r>
            <a:r>
              <a:rPr lang="en-US" altLang="ja-JP" sz="2800" dirty="0"/>
              <a:t>2+5*7</a:t>
            </a:r>
            <a:endParaRPr lang="ja-JP" altLang="en-US" sz="2800" dirty="0"/>
          </a:p>
        </p:txBody>
      </p:sp>
      <p:grpSp>
        <p:nvGrpSpPr>
          <p:cNvPr id="13" name="グループ化 12"/>
          <p:cNvGrpSpPr>
            <a:grpSpLocks/>
          </p:cNvGrpSpPr>
          <p:nvPr/>
        </p:nvGrpSpPr>
        <p:grpSpPr bwMode="auto">
          <a:xfrm>
            <a:off x="6019800" y="4816475"/>
            <a:ext cx="2797175" cy="1112838"/>
            <a:chOff x="6019800" y="4816735"/>
            <a:chExt cx="2797175" cy="1112316"/>
          </a:xfrm>
        </p:grpSpPr>
        <p:sp>
          <p:nvSpPr>
            <p:cNvPr id="55314" name="Rectangle 28"/>
            <p:cNvSpPr>
              <a:spLocks noChangeArrowheads="1"/>
            </p:cNvSpPr>
            <p:nvPr/>
          </p:nvSpPr>
          <p:spPr bwMode="auto">
            <a:xfrm>
              <a:off x="6019800" y="4938451"/>
              <a:ext cx="762000" cy="3354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55315" name="Text Box 29"/>
            <p:cNvSpPr txBox="1">
              <a:spLocks noChangeArrowheads="1"/>
            </p:cNvSpPr>
            <p:nvPr/>
          </p:nvSpPr>
          <p:spPr bwMode="auto">
            <a:xfrm>
              <a:off x="6858000" y="4816735"/>
              <a:ext cx="1958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非終端記号</a:t>
              </a:r>
            </a:p>
          </p:txBody>
        </p:sp>
        <p:sp>
          <p:nvSpPr>
            <p:cNvPr id="55316" name="Oval 30"/>
            <p:cNvSpPr>
              <a:spLocks noChangeArrowheads="1"/>
            </p:cNvSpPr>
            <p:nvPr/>
          </p:nvSpPr>
          <p:spPr bwMode="auto">
            <a:xfrm>
              <a:off x="6216569" y="5482863"/>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55317" name="Text Box 31"/>
            <p:cNvSpPr txBox="1">
              <a:spLocks noChangeArrowheads="1"/>
            </p:cNvSpPr>
            <p:nvPr/>
          </p:nvSpPr>
          <p:spPr bwMode="auto">
            <a:xfrm>
              <a:off x="6858000" y="5409938"/>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終端記号</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nodeType="afterGroup">
                            <p:stCondLst>
                              <p:cond delay="1000"/>
                            </p:stCondLst>
                            <p:childTnLst>
                              <p:par>
                                <p:cTn id="28" presetID="22" presetClass="entr" presetSubtype="1"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par>
                          <p:cTn id="41" fill="hold" nodeType="afterGroup">
                            <p:stCondLst>
                              <p:cond delay="500"/>
                            </p:stCondLst>
                            <p:childTnLst>
                              <p:par>
                                <p:cTn id="42" presetID="22" presetClass="entr" presetSubtype="1"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par>
                          <p:cTn id="45" fill="hold" nodeType="afterGroup">
                            <p:stCondLst>
                              <p:cond delay="1000"/>
                            </p:stCondLst>
                            <p:childTnLst>
                              <p:par>
                                <p:cTn id="46" presetID="22" presetClass="entr" presetSubtype="1"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500"/>
                                        <p:tgtEl>
                                          <p:spTgt spid="3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checkerboard(across)">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p:txBody>
          <a:bodyPr/>
          <a:lstStyle/>
          <a:p>
            <a:r>
              <a:rPr lang="ja-JP" altLang="en-US">
                <a:effectLst/>
              </a:rPr>
              <a:t>構文解析</a:t>
            </a:r>
          </a:p>
        </p:txBody>
      </p:sp>
      <p:sp>
        <p:nvSpPr>
          <p:cNvPr id="3" name="コンテンツ プレースホルダ 2"/>
          <p:cNvSpPr>
            <a:spLocks noGrp="1"/>
          </p:cNvSpPr>
          <p:nvPr>
            <p:ph idx="1"/>
          </p:nvPr>
        </p:nvSpPr>
        <p:spPr>
          <a:xfrm>
            <a:off x="1066800" y="1676400"/>
            <a:ext cx="7543800" cy="1371600"/>
          </a:xfrm>
        </p:spPr>
        <p:txBody>
          <a:bodyPr/>
          <a:lstStyle/>
          <a:p>
            <a:pPr>
              <a:defRPr/>
            </a:pPr>
            <a:r>
              <a:rPr lang="en-US" altLang="ja-JP" dirty="0"/>
              <a:t>ω</a:t>
            </a:r>
            <a:r>
              <a:rPr lang="ja-JP" altLang="en-US" dirty="0"/>
              <a:t>∈</a:t>
            </a:r>
            <a:r>
              <a:rPr lang="en-US" altLang="ja-JP" dirty="0"/>
              <a:t>T* </a:t>
            </a:r>
            <a:r>
              <a:rPr lang="ja-JP" altLang="en-US" dirty="0"/>
              <a:t>に対して</a:t>
            </a:r>
            <a:endParaRPr lang="en-US" altLang="ja-JP" dirty="0"/>
          </a:p>
          <a:p>
            <a:pPr lvl="1">
              <a:buFontTx/>
              <a:buNone/>
              <a:defRPr/>
            </a:pPr>
            <a:r>
              <a:rPr lang="en-US" altLang="ja-JP" sz="3200" dirty="0"/>
              <a:t>S</a:t>
            </a:r>
            <a:r>
              <a:rPr lang="ja-JP" altLang="en-US" sz="3200" dirty="0"/>
              <a:t>⇒</a:t>
            </a:r>
            <a:r>
              <a:rPr lang="en-US" altLang="ja-JP" sz="3200" dirty="0"/>
              <a:t>ω</a:t>
            </a:r>
            <a:r>
              <a:rPr lang="ja-JP" altLang="en-US" sz="3200" dirty="0"/>
              <a:t> であるか判定</a:t>
            </a:r>
            <a:r>
              <a:rPr lang="en-US" altLang="ja-JP" sz="3200" dirty="0"/>
              <a:t>, </a:t>
            </a:r>
            <a:r>
              <a:rPr lang="ja-JP" altLang="en-US" sz="3200" dirty="0"/>
              <a:t>その導出木を得る</a:t>
            </a:r>
          </a:p>
        </p:txBody>
      </p:sp>
      <p:sp>
        <p:nvSpPr>
          <p:cNvPr id="4" name="正方形/長方形 3"/>
          <p:cNvSpPr/>
          <p:nvPr/>
        </p:nvSpPr>
        <p:spPr bwMode="auto">
          <a:xfrm>
            <a:off x="1905000" y="30480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S</a:t>
            </a:r>
            <a:endParaRPr lang="ja-JP" altLang="en-US" dirty="0">
              <a:effectLst>
                <a:outerShdw blurRad="38100" dist="38100" dir="2700000" algn="tl">
                  <a:srgbClr val="000000">
                    <a:alpha val="43137"/>
                  </a:srgbClr>
                </a:outerShdw>
              </a:effectLst>
            </a:endParaRPr>
          </a:p>
        </p:txBody>
      </p:sp>
      <p:grpSp>
        <p:nvGrpSpPr>
          <p:cNvPr id="5" name="グループ化 4"/>
          <p:cNvGrpSpPr>
            <a:grpSpLocks/>
          </p:cNvGrpSpPr>
          <p:nvPr/>
        </p:nvGrpSpPr>
        <p:grpSpPr bwMode="auto">
          <a:xfrm>
            <a:off x="1905000" y="3429000"/>
            <a:ext cx="914400" cy="609600"/>
            <a:chOff x="3429000" y="3657600"/>
            <a:chExt cx="914400" cy="609600"/>
          </a:xfrm>
        </p:grpSpPr>
        <p:sp>
          <p:nvSpPr>
            <p:cNvPr id="6" name="正方形/長方形 5"/>
            <p:cNvSpPr/>
            <p:nvPr/>
          </p:nvSpPr>
          <p:spPr bwMode="auto">
            <a:xfrm>
              <a:off x="3429000" y="38862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6387" name="直線矢印コネクタ 6"/>
            <p:cNvCxnSpPr>
              <a:cxnSpLocks noChangeShapeType="1"/>
              <a:stCxn id="4" idx="2"/>
              <a:endCxn id="6" idx="0"/>
            </p:cNvCxnSpPr>
            <p:nvPr/>
          </p:nvCxnSpPr>
          <p:spPr bwMode="auto">
            <a:xfrm>
              <a:off x="3886200" y="36576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8" name="グループ化 76"/>
          <p:cNvGrpSpPr>
            <a:grpSpLocks/>
          </p:cNvGrpSpPr>
          <p:nvPr/>
        </p:nvGrpSpPr>
        <p:grpSpPr bwMode="auto">
          <a:xfrm>
            <a:off x="1066800" y="4038600"/>
            <a:ext cx="2667000" cy="609600"/>
            <a:chOff x="1066800" y="4343400"/>
            <a:chExt cx="2667000" cy="609600"/>
          </a:xfrm>
        </p:grpSpPr>
        <p:grpSp>
          <p:nvGrpSpPr>
            <p:cNvPr id="56377" name="グループ化 7"/>
            <p:cNvGrpSpPr>
              <a:grpSpLocks/>
            </p:cNvGrpSpPr>
            <p:nvPr/>
          </p:nvGrpSpPr>
          <p:grpSpPr bwMode="auto">
            <a:xfrm>
              <a:off x="2209800" y="4343400"/>
              <a:ext cx="381000" cy="609600"/>
              <a:chOff x="3733800" y="4267200"/>
              <a:chExt cx="381000" cy="609600"/>
            </a:xfrm>
          </p:grpSpPr>
          <p:sp>
            <p:nvSpPr>
              <p:cNvPr id="9" name="円/楕円 8"/>
              <p:cNvSpPr/>
              <p:nvPr/>
            </p:nvSpPr>
            <p:spPr bwMode="auto">
              <a:xfrm>
                <a:off x="3733800" y="44958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cxnSp>
            <p:nvCxnSpPr>
              <p:cNvPr id="56385" name="直線矢印コネクタ 9"/>
              <p:cNvCxnSpPr>
                <a:cxnSpLocks noChangeShapeType="1"/>
              </p:cNvCxnSpPr>
              <p:nvPr/>
            </p:nvCxnSpPr>
            <p:spPr bwMode="auto">
              <a:xfrm>
                <a:off x="3886200" y="42672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6378" name="グループ化 10"/>
            <p:cNvGrpSpPr>
              <a:grpSpLocks/>
            </p:cNvGrpSpPr>
            <p:nvPr/>
          </p:nvGrpSpPr>
          <p:grpSpPr bwMode="auto">
            <a:xfrm>
              <a:off x="1066800" y="4343400"/>
              <a:ext cx="990600" cy="609600"/>
              <a:chOff x="2590800" y="4267200"/>
              <a:chExt cx="990600" cy="609600"/>
            </a:xfrm>
          </p:grpSpPr>
          <p:sp>
            <p:nvSpPr>
              <p:cNvPr id="12" name="正方形/長方形 11"/>
              <p:cNvSpPr/>
              <p:nvPr/>
            </p:nvSpPr>
            <p:spPr bwMode="auto">
              <a:xfrm>
                <a:off x="2590800" y="4495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6383" name="直線矢印コネクタ 12"/>
              <p:cNvCxnSpPr>
                <a:cxnSpLocks noChangeShapeType="1"/>
              </p:cNvCxnSpPr>
              <p:nvPr/>
            </p:nvCxnSpPr>
            <p:spPr bwMode="auto">
              <a:xfrm flipH="1">
                <a:off x="3048000" y="4267200"/>
                <a:ext cx="5334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6379" name="グループ化 13"/>
            <p:cNvGrpSpPr>
              <a:grpSpLocks/>
            </p:cNvGrpSpPr>
            <p:nvPr/>
          </p:nvGrpSpPr>
          <p:grpSpPr bwMode="auto">
            <a:xfrm>
              <a:off x="2667000" y="4343400"/>
              <a:ext cx="1066800" cy="609600"/>
              <a:chOff x="4191000" y="4267200"/>
              <a:chExt cx="1066800" cy="609600"/>
            </a:xfrm>
          </p:grpSpPr>
          <p:sp>
            <p:nvSpPr>
              <p:cNvPr id="15" name="正方形/長方形 14"/>
              <p:cNvSpPr/>
              <p:nvPr/>
            </p:nvSpPr>
            <p:spPr bwMode="auto">
              <a:xfrm>
                <a:off x="4343400" y="4495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6381" name="直線矢印コネクタ 15"/>
              <p:cNvCxnSpPr>
                <a:cxnSpLocks noChangeShapeType="1"/>
              </p:cNvCxnSpPr>
              <p:nvPr/>
            </p:nvCxnSpPr>
            <p:spPr bwMode="auto">
              <a:xfrm>
                <a:off x="4191000" y="42672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20" name="グループ化 77"/>
          <p:cNvGrpSpPr>
            <a:grpSpLocks/>
          </p:cNvGrpSpPr>
          <p:nvPr/>
        </p:nvGrpSpPr>
        <p:grpSpPr bwMode="auto">
          <a:xfrm>
            <a:off x="1981200" y="4648200"/>
            <a:ext cx="2667000" cy="609600"/>
            <a:chOff x="1981200" y="4953000"/>
            <a:chExt cx="2667000" cy="609600"/>
          </a:xfrm>
        </p:grpSpPr>
        <p:grpSp>
          <p:nvGrpSpPr>
            <p:cNvPr id="56368" name="グループ化 16"/>
            <p:cNvGrpSpPr>
              <a:grpSpLocks/>
            </p:cNvGrpSpPr>
            <p:nvPr/>
          </p:nvGrpSpPr>
          <p:grpSpPr bwMode="auto">
            <a:xfrm>
              <a:off x="3124200" y="4953000"/>
              <a:ext cx="381000" cy="609600"/>
              <a:chOff x="4648200" y="4876800"/>
              <a:chExt cx="381000" cy="609600"/>
            </a:xfrm>
          </p:grpSpPr>
          <p:sp>
            <p:nvSpPr>
              <p:cNvPr id="18" name="円/楕円 17"/>
              <p:cNvSpPr/>
              <p:nvPr/>
            </p:nvSpPr>
            <p:spPr bwMode="auto">
              <a:xfrm>
                <a:off x="4648200" y="5105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cxnSp>
            <p:nvCxnSpPr>
              <p:cNvPr id="56376" name="直線矢印コネクタ 18"/>
              <p:cNvCxnSpPr>
                <a:cxnSpLocks noChangeShapeType="1"/>
              </p:cNvCxnSpPr>
              <p:nvPr/>
            </p:nvCxnSpPr>
            <p:spPr bwMode="auto">
              <a:xfrm>
                <a:off x="4800600" y="48768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6369" name="グループ化 19"/>
            <p:cNvGrpSpPr>
              <a:grpSpLocks/>
            </p:cNvGrpSpPr>
            <p:nvPr/>
          </p:nvGrpSpPr>
          <p:grpSpPr bwMode="auto">
            <a:xfrm>
              <a:off x="1981200" y="4953000"/>
              <a:ext cx="990600" cy="609600"/>
              <a:chOff x="3505200" y="4876800"/>
              <a:chExt cx="990600" cy="609600"/>
            </a:xfrm>
          </p:grpSpPr>
          <p:sp>
            <p:nvSpPr>
              <p:cNvPr id="21" name="正方形/長方形 20"/>
              <p:cNvSpPr/>
              <p:nvPr/>
            </p:nvSpPr>
            <p:spPr bwMode="auto">
              <a:xfrm>
                <a:off x="3505200" y="5105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6374" name="直線矢印コネクタ 21"/>
              <p:cNvCxnSpPr>
                <a:cxnSpLocks noChangeShapeType="1"/>
              </p:cNvCxnSpPr>
              <p:nvPr/>
            </p:nvCxnSpPr>
            <p:spPr bwMode="auto">
              <a:xfrm flipH="1">
                <a:off x="3962400" y="4876800"/>
                <a:ext cx="5334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6370" name="グループ化 22"/>
            <p:cNvGrpSpPr>
              <a:grpSpLocks/>
            </p:cNvGrpSpPr>
            <p:nvPr/>
          </p:nvGrpSpPr>
          <p:grpSpPr bwMode="auto">
            <a:xfrm>
              <a:off x="3581400" y="4953000"/>
              <a:ext cx="1066800" cy="609600"/>
              <a:chOff x="5105400" y="4876800"/>
              <a:chExt cx="1066800" cy="609600"/>
            </a:xfrm>
          </p:grpSpPr>
          <p:sp>
            <p:nvSpPr>
              <p:cNvPr id="24" name="正方形/長方形 23"/>
              <p:cNvSpPr/>
              <p:nvPr/>
            </p:nvSpPr>
            <p:spPr bwMode="auto">
              <a:xfrm>
                <a:off x="5257800" y="5105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6372" name="直線矢印コネクタ 24"/>
              <p:cNvCxnSpPr>
                <a:cxnSpLocks noChangeShapeType="1"/>
              </p:cNvCxnSpPr>
              <p:nvPr/>
            </p:nvCxnSpPr>
            <p:spPr bwMode="auto">
              <a:xfrm>
                <a:off x="5105400" y="48768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32" name="グループ化 25"/>
          <p:cNvGrpSpPr>
            <a:grpSpLocks/>
          </p:cNvGrpSpPr>
          <p:nvPr/>
        </p:nvGrpSpPr>
        <p:grpSpPr bwMode="auto">
          <a:xfrm>
            <a:off x="1371600" y="4648200"/>
            <a:ext cx="381000" cy="609600"/>
            <a:chOff x="2895600" y="4876800"/>
            <a:chExt cx="381000" cy="609600"/>
          </a:xfrm>
        </p:grpSpPr>
        <p:sp>
          <p:nvSpPr>
            <p:cNvPr id="27" name="円/楕円 26"/>
            <p:cNvSpPr/>
            <p:nvPr/>
          </p:nvSpPr>
          <p:spPr bwMode="auto">
            <a:xfrm>
              <a:off x="2895600" y="5105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2</a:t>
              </a:r>
              <a:endParaRPr lang="ja-JP" altLang="en-US" dirty="0">
                <a:effectLst>
                  <a:outerShdw blurRad="38100" dist="38100" dir="2700000" algn="tl">
                    <a:srgbClr val="000000">
                      <a:alpha val="43137"/>
                    </a:srgbClr>
                  </a:outerShdw>
                </a:effectLst>
              </a:endParaRPr>
            </a:p>
          </p:txBody>
        </p:sp>
        <p:cxnSp>
          <p:nvCxnSpPr>
            <p:cNvPr id="56367" name="直線矢印コネクタ 27"/>
            <p:cNvCxnSpPr>
              <a:cxnSpLocks noChangeShapeType="1"/>
            </p:cNvCxnSpPr>
            <p:nvPr/>
          </p:nvCxnSpPr>
          <p:spPr bwMode="auto">
            <a:xfrm>
              <a:off x="3048000" y="48768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5" name="グループ化 28"/>
          <p:cNvGrpSpPr>
            <a:grpSpLocks/>
          </p:cNvGrpSpPr>
          <p:nvPr/>
        </p:nvGrpSpPr>
        <p:grpSpPr bwMode="auto">
          <a:xfrm>
            <a:off x="2286000" y="5257800"/>
            <a:ext cx="381000" cy="609600"/>
            <a:chOff x="3810000" y="5486400"/>
            <a:chExt cx="381000" cy="609600"/>
          </a:xfrm>
        </p:grpSpPr>
        <p:sp>
          <p:nvSpPr>
            <p:cNvPr id="30" name="円/楕円 29"/>
            <p:cNvSpPr/>
            <p:nvPr/>
          </p:nvSpPr>
          <p:spPr bwMode="auto">
            <a:xfrm>
              <a:off x="38100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5</a:t>
              </a:r>
              <a:endParaRPr lang="ja-JP" altLang="en-US" dirty="0">
                <a:effectLst>
                  <a:outerShdw blurRad="38100" dist="38100" dir="2700000" algn="tl">
                    <a:srgbClr val="000000">
                      <a:alpha val="43137"/>
                    </a:srgbClr>
                  </a:outerShdw>
                </a:effectLst>
              </a:endParaRPr>
            </a:p>
          </p:txBody>
        </p:sp>
        <p:cxnSp>
          <p:nvCxnSpPr>
            <p:cNvPr id="56365" name="直線矢印コネクタ 30"/>
            <p:cNvCxnSpPr>
              <a:cxnSpLocks noChangeShapeType="1"/>
            </p:cNvCxnSpPr>
            <p:nvPr/>
          </p:nvCxnSpPr>
          <p:spPr bwMode="auto">
            <a:xfrm>
              <a:off x="39624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6" name="グループ化 31"/>
          <p:cNvGrpSpPr>
            <a:grpSpLocks/>
          </p:cNvGrpSpPr>
          <p:nvPr/>
        </p:nvGrpSpPr>
        <p:grpSpPr bwMode="auto">
          <a:xfrm>
            <a:off x="4038600" y="5257800"/>
            <a:ext cx="381000" cy="609600"/>
            <a:chOff x="5562600" y="5486400"/>
            <a:chExt cx="381000" cy="609600"/>
          </a:xfrm>
        </p:grpSpPr>
        <p:sp>
          <p:nvSpPr>
            <p:cNvPr id="33" name="円/楕円 32"/>
            <p:cNvSpPr/>
            <p:nvPr/>
          </p:nvSpPr>
          <p:spPr bwMode="auto">
            <a:xfrm>
              <a:off x="55626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7</a:t>
              </a:r>
              <a:endParaRPr lang="ja-JP" altLang="en-US" dirty="0">
                <a:effectLst>
                  <a:outerShdw blurRad="38100" dist="38100" dir="2700000" algn="tl">
                    <a:srgbClr val="000000">
                      <a:alpha val="43137"/>
                    </a:srgbClr>
                  </a:outerShdw>
                </a:effectLst>
              </a:endParaRPr>
            </a:p>
          </p:txBody>
        </p:sp>
        <p:cxnSp>
          <p:nvCxnSpPr>
            <p:cNvPr id="56363" name="直線矢印コネクタ 33"/>
            <p:cNvCxnSpPr>
              <a:cxnSpLocks noChangeShapeType="1"/>
            </p:cNvCxnSpPr>
            <p:nvPr/>
          </p:nvCxnSpPr>
          <p:spPr bwMode="auto">
            <a:xfrm>
              <a:off x="57150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8" name="グループ化 81"/>
          <p:cNvGrpSpPr>
            <a:grpSpLocks/>
          </p:cNvGrpSpPr>
          <p:nvPr/>
        </p:nvGrpSpPr>
        <p:grpSpPr bwMode="auto">
          <a:xfrm>
            <a:off x="5943600" y="3048000"/>
            <a:ext cx="914400" cy="609600"/>
            <a:chOff x="5943600" y="3352800"/>
            <a:chExt cx="914400" cy="609600"/>
          </a:xfrm>
        </p:grpSpPr>
        <p:sp>
          <p:nvSpPr>
            <p:cNvPr id="37" name="正方形/長方形 36"/>
            <p:cNvSpPr/>
            <p:nvPr/>
          </p:nvSpPr>
          <p:spPr bwMode="auto">
            <a:xfrm>
              <a:off x="5943600" y="3352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S</a:t>
              </a:r>
              <a:endParaRPr lang="ja-JP" altLang="en-US" dirty="0">
                <a:effectLst>
                  <a:outerShdw blurRad="38100" dist="38100" dir="2700000" algn="tl">
                    <a:srgbClr val="000000">
                      <a:alpha val="43137"/>
                    </a:srgbClr>
                  </a:outerShdw>
                </a:effectLst>
              </a:endParaRPr>
            </a:p>
          </p:txBody>
        </p:sp>
        <p:cxnSp>
          <p:nvCxnSpPr>
            <p:cNvPr id="56361" name="直線矢印コネクタ 39"/>
            <p:cNvCxnSpPr>
              <a:cxnSpLocks noChangeShapeType="1"/>
              <a:stCxn id="37" idx="2"/>
              <a:endCxn id="39" idx="0"/>
            </p:cNvCxnSpPr>
            <p:nvPr/>
          </p:nvCxnSpPr>
          <p:spPr bwMode="auto">
            <a:xfrm>
              <a:off x="6400800" y="3733800"/>
              <a:ext cx="0" cy="228600"/>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sp>
        <p:nvSpPr>
          <p:cNvPr id="42" name="円/楕円 41"/>
          <p:cNvSpPr/>
          <p:nvPr/>
        </p:nvSpPr>
        <p:spPr bwMode="auto">
          <a:xfrm>
            <a:off x="6248400" y="42672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grpSp>
        <p:nvGrpSpPr>
          <p:cNvPr id="41" name="グループ化 80"/>
          <p:cNvGrpSpPr>
            <a:grpSpLocks/>
          </p:cNvGrpSpPr>
          <p:nvPr/>
        </p:nvGrpSpPr>
        <p:grpSpPr bwMode="auto">
          <a:xfrm>
            <a:off x="5562600" y="3657600"/>
            <a:ext cx="1752600" cy="609600"/>
            <a:chOff x="5562600" y="3962400"/>
            <a:chExt cx="1752600" cy="609600"/>
          </a:xfrm>
        </p:grpSpPr>
        <p:sp>
          <p:nvSpPr>
            <p:cNvPr id="39" name="正方形/長方形 38"/>
            <p:cNvSpPr/>
            <p:nvPr/>
          </p:nvSpPr>
          <p:spPr bwMode="auto">
            <a:xfrm>
              <a:off x="5943600" y="3962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6357" name="直線矢印コネクタ 42"/>
            <p:cNvCxnSpPr>
              <a:cxnSpLocks noChangeShapeType="1"/>
            </p:cNvCxnSpPr>
            <p:nvPr/>
          </p:nvCxnSpPr>
          <p:spPr bwMode="auto">
            <a:xfrm>
              <a:off x="6400800" y="4343400"/>
              <a:ext cx="0" cy="228600"/>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56358" name="直線矢印コネクタ 45"/>
            <p:cNvCxnSpPr>
              <a:cxnSpLocks noChangeShapeType="1"/>
            </p:cNvCxnSpPr>
            <p:nvPr/>
          </p:nvCxnSpPr>
          <p:spPr bwMode="auto">
            <a:xfrm flipH="1">
              <a:off x="5562600" y="4343400"/>
              <a:ext cx="533400" cy="228600"/>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56359" name="直線矢印コネクタ 48"/>
            <p:cNvCxnSpPr>
              <a:cxnSpLocks noChangeShapeType="1"/>
            </p:cNvCxnSpPr>
            <p:nvPr/>
          </p:nvCxnSpPr>
          <p:spPr bwMode="auto">
            <a:xfrm>
              <a:off x="6705600" y="4343400"/>
              <a:ext cx="609600" cy="228600"/>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sp>
        <p:nvSpPr>
          <p:cNvPr id="51" name="円/楕円 50"/>
          <p:cNvSpPr/>
          <p:nvPr/>
        </p:nvSpPr>
        <p:spPr bwMode="auto">
          <a:xfrm>
            <a:off x="7162800" y="48768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grpSp>
        <p:nvGrpSpPr>
          <p:cNvPr id="44" name="グループ化 82"/>
          <p:cNvGrpSpPr>
            <a:grpSpLocks/>
          </p:cNvGrpSpPr>
          <p:nvPr/>
        </p:nvGrpSpPr>
        <p:grpSpPr bwMode="auto">
          <a:xfrm>
            <a:off x="6477000" y="4267200"/>
            <a:ext cx="1752600" cy="609600"/>
            <a:chOff x="6477000" y="4572000"/>
            <a:chExt cx="1752600" cy="609600"/>
          </a:xfrm>
        </p:grpSpPr>
        <p:sp>
          <p:nvSpPr>
            <p:cNvPr id="48" name="正方形/長方形 47"/>
            <p:cNvSpPr/>
            <p:nvPr/>
          </p:nvSpPr>
          <p:spPr bwMode="auto">
            <a:xfrm>
              <a:off x="6858000" y="45720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6353" name="直線矢印コネクタ 51"/>
            <p:cNvCxnSpPr>
              <a:cxnSpLocks noChangeShapeType="1"/>
            </p:cNvCxnSpPr>
            <p:nvPr/>
          </p:nvCxnSpPr>
          <p:spPr bwMode="auto">
            <a:xfrm>
              <a:off x="7315200" y="4953000"/>
              <a:ext cx="0" cy="228600"/>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56354" name="直線矢印コネクタ 54"/>
            <p:cNvCxnSpPr>
              <a:cxnSpLocks noChangeShapeType="1"/>
            </p:cNvCxnSpPr>
            <p:nvPr/>
          </p:nvCxnSpPr>
          <p:spPr bwMode="auto">
            <a:xfrm flipH="1">
              <a:off x="6477000" y="4953000"/>
              <a:ext cx="533400" cy="228600"/>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56355" name="直線矢印コネクタ 57"/>
            <p:cNvCxnSpPr>
              <a:cxnSpLocks noChangeShapeType="1"/>
            </p:cNvCxnSpPr>
            <p:nvPr/>
          </p:nvCxnSpPr>
          <p:spPr bwMode="auto">
            <a:xfrm>
              <a:off x="7620000" y="4953000"/>
              <a:ext cx="609600" cy="228600"/>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sp>
        <p:nvSpPr>
          <p:cNvPr id="60" name="円/楕円 59"/>
          <p:cNvSpPr/>
          <p:nvPr/>
        </p:nvSpPr>
        <p:spPr bwMode="auto">
          <a:xfrm>
            <a:off x="5410200" y="48768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2</a:t>
            </a:r>
            <a:endParaRPr lang="ja-JP" altLang="en-US" dirty="0">
              <a:effectLst>
                <a:outerShdw blurRad="38100" dist="38100" dir="2700000" algn="tl">
                  <a:srgbClr val="000000">
                    <a:alpha val="43137"/>
                  </a:srgbClr>
                </a:outerShdw>
              </a:effectLst>
            </a:endParaRPr>
          </a:p>
        </p:txBody>
      </p:sp>
      <p:grpSp>
        <p:nvGrpSpPr>
          <p:cNvPr id="47" name="グループ化 75"/>
          <p:cNvGrpSpPr>
            <a:grpSpLocks/>
          </p:cNvGrpSpPr>
          <p:nvPr/>
        </p:nvGrpSpPr>
        <p:grpSpPr bwMode="auto">
          <a:xfrm>
            <a:off x="5105400" y="4267200"/>
            <a:ext cx="914400" cy="609600"/>
            <a:chOff x="5105400" y="4572000"/>
            <a:chExt cx="914400" cy="609600"/>
          </a:xfrm>
        </p:grpSpPr>
        <p:sp>
          <p:nvSpPr>
            <p:cNvPr id="45" name="正方形/長方形 44"/>
            <p:cNvSpPr/>
            <p:nvPr/>
          </p:nvSpPr>
          <p:spPr bwMode="auto">
            <a:xfrm>
              <a:off x="5105400" y="45720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6351" name="直線矢印コネクタ 60"/>
            <p:cNvCxnSpPr>
              <a:cxnSpLocks noChangeShapeType="1"/>
            </p:cNvCxnSpPr>
            <p:nvPr/>
          </p:nvCxnSpPr>
          <p:spPr bwMode="auto">
            <a:xfrm>
              <a:off x="5562600" y="4953000"/>
              <a:ext cx="0" cy="228600"/>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sp>
        <p:nvSpPr>
          <p:cNvPr id="63" name="円/楕円 62"/>
          <p:cNvSpPr/>
          <p:nvPr/>
        </p:nvSpPr>
        <p:spPr bwMode="auto">
          <a:xfrm>
            <a:off x="6324600" y="5486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5</a:t>
            </a:r>
            <a:endParaRPr lang="ja-JP" altLang="en-US" dirty="0">
              <a:effectLst>
                <a:outerShdw blurRad="38100" dist="38100" dir="2700000" algn="tl">
                  <a:srgbClr val="000000">
                    <a:alpha val="43137"/>
                  </a:srgbClr>
                </a:outerShdw>
              </a:effectLst>
            </a:endParaRPr>
          </a:p>
        </p:txBody>
      </p:sp>
      <p:grpSp>
        <p:nvGrpSpPr>
          <p:cNvPr id="50" name="グループ化 78"/>
          <p:cNvGrpSpPr>
            <a:grpSpLocks/>
          </p:cNvGrpSpPr>
          <p:nvPr/>
        </p:nvGrpSpPr>
        <p:grpSpPr bwMode="auto">
          <a:xfrm>
            <a:off x="6019800" y="4876800"/>
            <a:ext cx="914400" cy="609600"/>
            <a:chOff x="6019800" y="5181600"/>
            <a:chExt cx="914400" cy="609600"/>
          </a:xfrm>
        </p:grpSpPr>
        <p:sp>
          <p:nvSpPr>
            <p:cNvPr id="54" name="正方形/長方形 53"/>
            <p:cNvSpPr/>
            <p:nvPr/>
          </p:nvSpPr>
          <p:spPr bwMode="auto">
            <a:xfrm>
              <a:off x="6019800" y="51816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6349" name="直線矢印コネクタ 63"/>
            <p:cNvCxnSpPr>
              <a:cxnSpLocks noChangeShapeType="1"/>
            </p:cNvCxnSpPr>
            <p:nvPr/>
          </p:nvCxnSpPr>
          <p:spPr bwMode="auto">
            <a:xfrm>
              <a:off x="6477000" y="5562600"/>
              <a:ext cx="0" cy="228600"/>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sp>
        <p:nvSpPr>
          <p:cNvPr id="66" name="円/楕円 65"/>
          <p:cNvSpPr/>
          <p:nvPr/>
        </p:nvSpPr>
        <p:spPr bwMode="auto">
          <a:xfrm>
            <a:off x="8077200" y="5486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7</a:t>
            </a:r>
            <a:endParaRPr lang="ja-JP" altLang="en-US" dirty="0">
              <a:effectLst>
                <a:outerShdw blurRad="38100" dist="38100" dir="2700000" algn="tl">
                  <a:srgbClr val="000000">
                    <a:alpha val="43137"/>
                  </a:srgbClr>
                </a:outerShdw>
              </a:effectLst>
            </a:endParaRPr>
          </a:p>
        </p:txBody>
      </p:sp>
      <p:grpSp>
        <p:nvGrpSpPr>
          <p:cNvPr id="53" name="グループ化 79"/>
          <p:cNvGrpSpPr>
            <a:grpSpLocks/>
          </p:cNvGrpSpPr>
          <p:nvPr/>
        </p:nvGrpSpPr>
        <p:grpSpPr bwMode="auto">
          <a:xfrm>
            <a:off x="7772400" y="4876800"/>
            <a:ext cx="914400" cy="609600"/>
            <a:chOff x="7772400" y="5181600"/>
            <a:chExt cx="914400" cy="609600"/>
          </a:xfrm>
        </p:grpSpPr>
        <p:sp>
          <p:nvSpPr>
            <p:cNvPr id="57" name="正方形/長方形 56"/>
            <p:cNvSpPr/>
            <p:nvPr/>
          </p:nvSpPr>
          <p:spPr bwMode="auto">
            <a:xfrm>
              <a:off x="7772400" y="51816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6347" name="直線矢印コネクタ 66"/>
            <p:cNvCxnSpPr>
              <a:cxnSpLocks noChangeShapeType="1"/>
            </p:cNvCxnSpPr>
            <p:nvPr/>
          </p:nvCxnSpPr>
          <p:spPr bwMode="auto">
            <a:xfrm>
              <a:off x="8229600" y="5562600"/>
              <a:ext cx="0" cy="228600"/>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sp>
        <p:nvSpPr>
          <p:cNvPr id="85" name="テキスト ボックス 84"/>
          <p:cNvSpPr txBox="1">
            <a:spLocks noChangeArrowheads="1"/>
          </p:cNvSpPr>
          <p:nvPr/>
        </p:nvSpPr>
        <p:spPr bwMode="auto">
          <a:xfrm>
            <a:off x="1371600" y="5969000"/>
            <a:ext cx="2236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下降型解析</a:t>
            </a:r>
          </a:p>
        </p:txBody>
      </p:sp>
      <p:sp>
        <p:nvSpPr>
          <p:cNvPr id="86" name="テキスト ボックス 85"/>
          <p:cNvSpPr txBox="1">
            <a:spLocks noChangeArrowheads="1"/>
          </p:cNvSpPr>
          <p:nvPr/>
        </p:nvSpPr>
        <p:spPr bwMode="auto">
          <a:xfrm>
            <a:off x="5486400" y="5969000"/>
            <a:ext cx="2236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上昇型解析</a:t>
            </a:r>
          </a:p>
        </p:txBody>
      </p:sp>
      <p:sp>
        <p:nvSpPr>
          <p:cNvPr id="57410" name="AutoShape 66"/>
          <p:cNvSpPr>
            <a:spLocks noChangeArrowheads="1"/>
          </p:cNvSpPr>
          <p:nvPr/>
        </p:nvSpPr>
        <p:spPr bwMode="auto">
          <a:xfrm>
            <a:off x="609600" y="3124200"/>
            <a:ext cx="304800" cy="2971800"/>
          </a:xfrm>
          <a:prstGeom prst="downArrow">
            <a:avLst>
              <a:gd name="adj1" fmla="val 50000"/>
              <a:gd name="adj2" fmla="val 24375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57411" name="AutoShape 67"/>
          <p:cNvSpPr>
            <a:spLocks noChangeArrowheads="1"/>
          </p:cNvSpPr>
          <p:nvPr/>
        </p:nvSpPr>
        <p:spPr bwMode="auto">
          <a:xfrm flipV="1">
            <a:off x="4724400" y="3048000"/>
            <a:ext cx="304800" cy="2971800"/>
          </a:xfrm>
          <a:prstGeom prst="downArrow">
            <a:avLst>
              <a:gd name="adj1" fmla="val 50000"/>
              <a:gd name="adj2" fmla="val 24375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410"/>
                                        </p:tgtEl>
                                        <p:attrNameLst>
                                          <p:attrName>style.visibility</p:attrName>
                                        </p:attrNameLst>
                                      </p:cBhvr>
                                      <p:to>
                                        <p:strVal val="visible"/>
                                      </p:to>
                                    </p:set>
                                    <p:animEffect transition="in" filter="wipe(up)">
                                      <p:cBhvr>
                                        <p:cTn id="7" dur="500"/>
                                        <p:tgtEl>
                                          <p:spTgt spid="5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up)">
                                      <p:cBhvr>
                                        <p:cTn id="42" dur="500"/>
                                        <p:tgtEl>
                                          <p:spTgt spid="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checkerboard(across)">
                                      <p:cBhvr>
                                        <p:cTn id="47" dur="500"/>
                                        <p:tgtEl>
                                          <p:spTgt spid="8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7411"/>
                                        </p:tgtEl>
                                        <p:attrNameLst>
                                          <p:attrName>style.visibility</p:attrName>
                                        </p:attrNameLst>
                                      </p:cBhvr>
                                      <p:to>
                                        <p:strVal val="visible"/>
                                      </p:to>
                                    </p:set>
                                    <p:animEffect transition="in" filter="wipe(down)">
                                      <p:cBhvr>
                                        <p:cTn id="52" dur="500"/>
                                        <p:tgtEl>
                                          <p:spTgt spid="574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down)">
                                      <p:cBhvr>
                                        <p:cTn id="57" dur="500"/>
                                        <p:tgtEl>
                                          <p:spTgt spid="6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down)">
                                      <p:cBhvr>
                                        <p:cTn id="62" dur="500"/>
                                        <p:tgtEl>
                                          <p:spTgt spid="4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down)">
                                      <p:cBhvr>
                                        <p:cTn id="72" dur="500"/>
                                        <p:tgtEl>
                                          <p:spTgt spid="6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down)">
                                      <p:cBhvr>
                                        <p:cTn id="77" dur="500"/>
                                        <p:tgtEl>
                                          <p:spTgt spid="5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down)">
                                      <p:cBhvr>
                                        <p:cTn id="82" dur="500"/>
                                        <p:tgtEl>
                                          <p:spTgt spid="5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down)">
                                      <p:cBhvr>
                                        <p:cTn id="87" dur="500"/>
                                        <p:tgtEl>
                                          <p:spTgt spid="66"/>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down)">
                                      <p:cBhvr>
                                        <p:cTn id="92" dur="500"/>
                                        <p:tgtEl>
                                          <p:spTgt spid="5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down)">
                                      <p:cBhvr>
                                        <p:cTn id="97" dur="500"/>
                                        <p:tgtEl>
                                          <p:spTgt spid="4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down)">
                                      <p:cBhvr>
                                        <p:cTn id="102" dur="500"/>
                                        <p:tgtEl>
                                          <p:spTgt spid="4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down)">
                                      <p:cBhvr>
                                        <p:cTn id="107" dur="500"/>
                                        <p:tgtEl>
                                          <p:spTgt spid="3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checkerboard(across)">
                                      <p:cBhvr>
                                        <p:cTn id="11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42" grpId="0" animBg="1" autoUpdateAnimBg="0"/>
      <p:bldP spid="51" grpId="0" animBg="1" autoUpdateAnimBg="0"/>
      <p:bldP spid="60" grpId="0" animBg="1" autoUpdateAnimBg="0"/>
      <p:bldP spid="63" grpId="0" animBg="1" autoUpdateAnimBg="0"/>
      <p:bldP spid="66" grpId="0" animBg="1" autoUpdateAnimBg="0"/>
      <p:bldP spid="85" grpId="0" autoUpdateAnimBg="0"/>
      <p:bldP spid="86" grpId="0" autoUpdateAnimBg="0"/>
      <p:bldP spid="57410" grpId="0" animBg="1"/>
      <p:bldP spid="574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導出木</a:t>
            </a:r>
          </a:p>
        </p:txBody>
      </p:sp>
      <p:sp>
        <p:nvSpPr>
          <p:cNvPr id="57347" name="Rectangle 3"/>
          <p:cNvSpPr>
            <a:spLocks noGrp="1" noChangeArrowheads="1"/>
          </p:cNvSpPr>
          <p:nvPr>
            <p:ph type="body" idx="1"/>
          </p:nvPr>
        </p:nvSpPr>
        <p:spPr>
          <a:xfrm>
            <a:off x="1066800" y="1447800"/>
            <a:ext cx="75438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同一の導出木</a:t>
            </a:r>
          </a:p>
          <a:p>
            <a:pPr>
              <a:buFont typeface="Wingdings" panose="05000000000000000000" pitchFamily="2" charset="2"/>
              <a:buNone/>
            </a:pPr>
            <a:r>
              <a:rPr lang="ja-JP" altLang="en-US">
                <a:effectLst/>
              </a:rPr>
              <a:t>    ⇒同一の文字列が得られる導出</a:t>
            </a:r>
          </a:p>
        </p:txBody>
      </p:sp>
      <p:sp>
        <p:nvSpPr>
          <p:cNvPr id="6" name="正方形/長方形 5"/>
          <p:cNvSpPr/>
          <p:nvPr/>
        </p:nvSpPr>
        <p:spPr bwMode="auto">
          <a:xfrm>
            <a:off x="2819400" y="26670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S</a:t>
            </a:r>
            <a:endParaRPr lang="ja-JP" altLang="en-US" dirty="0">
              <a:effectLst>
                <a:outerShdw blurRad="38100" dist="38100" dir="2700000" algn="tl">
                  <a:srgbClr val="000000">
                    <a:alpha val="43137"/>
                  </a:srgbClr>
                </a:outerShdw>
              </a:effectLst>
            </a:endParaRPr>
          </a:p>
        </p:txBody>
      </p:sp>
      <p:grpSp>
        <p:nvGrpSpPr>
          <p:cNvPr id="7" name="グループ化 6"/>
          <p:cNvGrpSpPr>
            <a:grpSpLocks/>
          </p:cNvGrpSpPr>
          <p:nvPr/>
        </p:nvGrpSpPr>
        <p:grpSpPr bwMode="auto">
          <a:xfrm>
            <a:off x="2819400" y="3048000"/>
            <a:ext cx="914400" cy="609600"/>
            <a:chOff x="3429000" y="3657600"/>
            <a:chExt cx="914400" cy="609600"/>
          </a:xfrm>
        </p:grpSpPr>
        <p:sp>
          <p:nvSpPr>
            <p:cNvPr id="8" name="正方形/長方形 7"/>
            <p:cNvSpPr/>
            <p:nvPr/>
          </p:nvSpPr>
          <p:spPr bwMode="auto">
            <a:xfrm>
              <a:off x="3429000" y="38862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7384" name="直線矢印コネクタ 8"/>
            <p:cNvCxnSpPr>
              <a:cxnSpLocks noChangeShapeType="1"/>
              <a:stCxn id="6" idx="2"/>
              <a:endCxn id="8" idx="0"/>
            </p:cNvCxnSpPr>
            <p:nvPr/>
          </p:nvCxnSpPr>
          <p:spPr bwMode="auto">
            <a:xfrm>
              <a:off x="3886200" y="36576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0" name="グループ化 9"/>
          <p:cNvGrpSpPr>
            <a:grpSpLocks/>
          </p:cNvGrpSpPr>
          <p:nvPr/>
        </p:nvGrpSpPr>
        <p:grpSpPr bwMode="auto">
          <a:xfrm>
            <a:off x="1981200" y="3657600"/>
            <a:ext cx="2667000" cy="609600"/>
            <a:chOff x="914400" y="4572000"/>
            <a:chExt cx="2667000" cy="609600"/>
          </a:xfrm>
        </p:grpSpPr>
        <p:grpSp>
          <p:nvGrpSpPr>
            <p:cNvPr id="57374" name="グループ化 42"/>
            <p:cNvGrpSpPr>
              <a:grpSpLocks/>
            </p:cNvGrpSpPr>
            <p:nvPr/>
          </p:nvGrpSpPr>
          <p:grpSpPr bwMode="auto">
            <a:xfrm>
              <a:off x="2057400" y="4572000"/>
              <a:ext cx="381000" cy="609600"/>
              <a:chOff x="3733800" y="4267200"/>
              <a:chExt cx="381000" cy="609600"/>
            </a:xfrm>
          </p:grpSpPr>
          <p:sp>
            <p:nvSpPr>
              <p:cNvPr id="18" name="円/楕円 17"/>
              <p:cNvSpPr/>
              <p:nvPr/>
            </p:nvSpPr>
            <p:spPr bwMode="auto">
              <a:xfrm>
                <a:off x="3733800" y="44958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cxnSp>
            <p:nvCxnSpPr>
              <p:cNvPr id="57382" name="直線矢印コネクタ 18"/>
              <p:cNvCxnSpPr>
                <a:cxnSpLocks noChangeShapeType="1"/>
              </p:cNvCxnSpPr>
              <p:nvPr/>
            </p:nvCxnSpPr>
            <p:spPr bwMode="auto">
              <a:xfrm>
                <a:off x="3886200" y="42672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7375" name="グループ化 45"/>
            <p:cNvGrpSpPr>
              <a:grpSpLocks/>
            </p:cNvGrpSpPr>
            <p:nvPr/>
          </p:nvGrpSpPr>
          <p:grpSpPr bwMode="auto">
            <a:xfrm>
              <a:off x="914400" y="4572000"/>
              <a:ext cx="990600" cy="609600"/>
              <a:chOff x="2590800" y="4267200"/>
              <a:chExt cx="990600" cy="609600"/>
            </a:xfrm>
          </p:grpSpPr>
          <p:sp>
            <p:nvSpPr>
              <p:cNvPr id="16" name="正方形/長方形 15"/>
              <p:cNvSpPr/>
              <p:nvPr/>
            </p:nvSpPr>
            <p:spPr bwMode="auto">
              <a:xfrm>
                <a:off x="2590800" y="4495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7380" name="直線矢印コネクタ 16"/>
              <p:cNvCxnSpPr>
                <a:cxnSpLocks noChangeShapeType="1"/>
              </p:cNvCxnSpPr>
              <p:nvPr/>
            </p:nvCxnSpPr>
            <p:spPr bwMode="auto">
              <a:xfrm flipH="1">
                <a:off x="3048000" y="4267200"/>
                <a:ext cx="5334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7376" name="グループ化 48"/>
            <p:cNvGrpSpPr>
              <a:grpSpLocks/>
            </p:cNvGrpSpPr>
            <p:nvPr/>
          </p:nvGrpSpPr>
          <p:grpSpPr bwMode="auto">
            <a:xfrm>
              <a:off x="2514600" y="4572000"/>
              <a:ext cx="1066800" cy="609600"/>
              <a:chOff x="4191000" y="4267200"/>
              <a:chExt cx="1066800" cy="609600"/>
            </a:xfrm>
          </p:grpSpPr>
          <p:sp>
            <p:nvSpPr>
              <p:cNvPr id="14" name="正方形/長方形 13"/>
              <p:cNvSpPr/>
              <p:nvPr/>
            </p:nvSpPr>
            <p:spPr bwMode="auto">
              <a:xfrm>
                <a:off x="4343400" y="4495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7378" name="直線矢印コネクタ 14"/>
              <p:cNvCxnSpPr>
                <a:cxnSpLocks noChangeShapeType="1"/>
              </p:cNvCxnSpPr>
              <p:nvPr/>
            </p:nvCxnSpPr>
            <p:spPr bwMode="auto">
              <a:xfrm>
                <a:off x="4191000" y="42672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20" name="グループ化 19"/>
          <p:cNvGrpSpPr>
            <a:grpSpLocks/>
          </p:cNvGrpSpPr>
          <p:nvPr/>
        </p:nvGrpSpPr>
        <p:grpSpPr bwMode="auto">
          <a:xfrm>
            <a:off x="2895600" y="4267200"/>
            <a:ext cx="2667000" cy="609600"/>
            <a:chOff x="1828800" y="5181600"/>
            <a:chExt cx="2667000" cy="609600"/>
          </a:xfrm>
        </p:grpSpPr>
        <p:grpSp>
          <p:nvGrpSpPr>
            <p:cNvPr id="57365" name="グループ化 51"/>
            <p:cNvGrpSpPr>
              <a:grpSpLocks/>
            </p:cNvGrpSpPr>
            <p:nvPr/>
          </p:nvGrpSpPr>
          <p:grpSpPr bwMode="auto">
            <a:xfrm>
              <a:off x="2971800" y="5181600"/>
              <a:ext cx="381000" cy="609600"/>
              <a:chOff x="4648200" y="4876800"/>
              <a:chExt cx="381000" cy="609600"/>
            </a:xfrm>
          </p:grpSpPr>
          <p:sp>
            <p:nvSpPr>
              <p:cNvPr id="28" name="円/楕円 27"/>
              <p:cNvSpPr/>
              <p:nvPr/>
            </p:nvSpPr>
            <p:spPr bwMode="auto">
              <a:xfrm>
                <a:off x="4648200" y="5105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cxnSp>
            <p:nvCxnSpPr>
              <p:cNvPr id="57373" name="直線矢印コネクタ 28"/>
              <p:cNvCxnSpPr>
                <a:cxnSpLocks noChangeShapeType="1"/>
              </p:cNvCxnSpPr>
              <p:nvPr/>
            </p:nvCxnSpPr>
            <p:spPr bwMode="auto">
              <a:xfrm>
                <a:off x="4800600" y="48768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7366" name="グループ化 54"/>
            <p:cNvGrpSpPr>
              <a:grpSpLocks/>
            </p:cNvGrpSpPr>
            <p:nvPr/>
          </p:nvGrpSpPr>
          <p:grpSpPr bwMode="auto">
            <a:xfrm>
              <a:off x="1828800" y="5181600"/>
              <a:ext cx="990600" cy="609600"/>
              <a:chOff x="3505200" y="4876800"/>
              <a:chExt cx="990600" cy="609600"/>
            </a:xfrm>
          </p:grpSpPr>
          <p:sp>
            <p:nvSpPr>
              <p:cNvPr id="26" name="正方形/長方形 25"/>
              <p:cNvSpPr/>
              <p:nvPr/>
            </p:nvSpPr>
            <p:spPr bwMode="auto">
              <a:xfrm>
                <a:off x="3505200" y="5105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7371" name="直線矢印コネクタ 26"/>
              <p:cNvCxnSpPr>
                <a:cxnSpLocks noChangeShapeType="1"/>
              </p:cNvCxnSpPr>
              <p:nvPr/>
            </p:nvCxnSpPr>
            <p:spPr bwMode="auto">
              <a:xfrm flipH="1">
                <a:off x="3962400" y="4876800"/>
                <a:ext cx="5334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7367" name="グループ化 57"/>
            <p:cNvGrpSpPr>
              <a:grpSpLocks/>
            </p:cNvGrpSpPr>
            <p:nvPr/>
          </p:nvGrpSpPr>
          <p:grpSpPr bwMode="auto">
            <a:xfrm>
              <a:off x="3429000" y="5181600"/>
              <a:ext cx="1066800" cy="609600"/>
              <a:chOff x="5105400" y="4876800"/>
              <a:chExt cx="1066800" cy="609600"/>
            </a:xfrm>
          </p:grpSpPr>
          <p:sp>
            <p:nvSpPr>
              <p:cNvPr id="24" name="正方形/長方形 23"/>
              <p:cNvSpPr/>
              <p:nvPr/>
            </p:nvSpPr>
            <p:spPr bwMode="auto">
              <a:xfrm>
                <a:off x="5257800" y="5105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7369" name="直線矢印コネクタ 24"/>
              <p:cNvCxnSpPr>
                <a:cxnSpLocks noChangeShapeType="1"/>
              </p:cNvCxnSpPr>
              <p:nvPr/>
            </p:nvCxnSpPr>
            <p:spPr bwMode="auto">
              <a:xfrm>
                <a:off x="5105400" y="48768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30" name="グループ化 29"/>
          <p:cNvGrpSpPr>
            <a:grpSpLocks/>
          </p:cNvGrpSpPr>
          <p:nvPr/>
        </p:nvGrpSpPr>
        <p:grpSpPr bwMode="auto">
          <a:xfrm>
            <a:off x="2286000" y="4267200"/>
            <a:ext cx="381000" cy="609600"/>
            <a:chOff x="2895600" y="4876800"/>
            <a:chExt cx="381000" cy="609600"/>
          </a:xfrm>
        </p:grpSpPr>
        <p:sp>
          <p:nvSpPr>
            <p:cNvPr id="31" name="円/楕円 30"/>
            <p:cNvSpPr/>
            <p:nvPr/>
          </p:nvSpPr>
          <p:spPr bwMode="auto">
            <a:xfrm>
              <a:off x="2895600" y="5105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2</a:t>
              </a:r>
              <a:endParaRPr lang="ja-JP" altLang="en-US" dirty="0">
                <a:effectLst>
                  <a:outerShdw blurRad="38100" dist="38100" dir="2700000" algn="tl">
                    <a:srgbClr val="000000">
                      <a:alpha val="43137"/>
                    </a:srgbClr>
                  </a:outerShdw>
                </a:effectLst>
              </a:endParaRPr>
            </a:p>
          </p:txBody>
        </p:sp>
        <p:cxnSp>
          <p:nvCxnSpPr>
            <p:cNvPr id="57364" name="直線矢印コネクタ 31"/>
            <p:cNvCxnSpPr>
              <a:cxnSpLocks noChangeShapeType="1"/>
            </p:cNvCxnSpPr>
            <p:nvPr/>
          </p:nvCxnSpPr>
          <p:spPr bwMode="auto">
            <a:xfrm>
              <a:off x="3048000" y="48768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3" name="グループ化 32"/>
          <p:cNvGrpSpPr>
            <a:grpSpLocks/>
          </p:cNvGrpSpPr>
          <p:nvPr/>
        </p:nvGrpSpPr>
        <p:grpSpPr bwMode="auto">
          <a:xfrm>
            <a:off x="3200400" y="4876800"/>
            <a:ext cx="381000" cy="609600"/>
            <a:chOff x="3810000" y="5486400"/>
            <a:chExt cx="381000" cy="609600"/>
          </a:xfrm>
        </p:grpSpPr>
        <p:sp>
          <p:nvSpPr>
            <p:cNvPr id="34" name="円/楕円 33"/>
            <p:cNvSpPr/>
            <p:nvPr/>
          </p:nvSpPr>
          <p:spPr bwMode="auto">
            <a:xfrm>
              <a:off x="38100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5</a:t>
              </a:r>
              <a:endParaRPr lang="ja-JP" altLang="en-US" dirty="0">
                <a:effectLst>
                  <a:outerShdw blurRad="38100" dist="38100" dir="2700000" algn="tl">
                    <a:srgbClr val="000000">
                      <a:alpha val="43137"/>
                    </a:srgbClr>
                  </a:outerShdw>
                </a:effectLst>
              </a:endParaRPr>
            </a:p>
          </p:txBody>
        </p:sp>
        <p:cxnSp>
          <p:nvCxnSpPr>
            <p:cNvPr id="57362" name="直線矢印コネクタ 34"/>
            <p:cNvCxnSpPr>
              <a:cxnSpLocks noChangeShapeType="1"/>
            </p:cNvCxnSpPr>
            <p:nvPr/>
          </p:nvCxnSpPr>
          <p:spPr bwMode="auto">
            <a:xfrm>
              <a:off x="39624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6" name="グループ化 35"/>
          <p:cNvGrpSpPr>
            <a:grpSpLocks/>
          </p:cNvGrpSpPr>
          <p:nvPr/>
        </p:nvGrpSpPr>
        <p:grpSpPr bwMode="auto">
          <a:xfrm>
            <a:off x="4953000" y="4876800"/>
            <a:ext cx="381000" cy="609600"/>
            <a:chOff x="5562600" y="5486400"/>
            <a:chExt cx="381000" cy="609600"/>
          </a:xfrm>
        </p:grpSpPr>
        <p:sp>
          <p:nvSpPr>
            <p:cNvPr id="37" name="円/楕円 36"/>
            <p:cNvSpPr/>
            <p:nvPr/>
          </p:nvSpPr>
          <p:spPr bwMode="auto">
            <a:xfrm>
              <a:off x="55626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7</a:t>
              </a:r>
              <a:endParaRPr lang="ja-JP" altLang="en-US" dirty="0">
                <a:effectLst>
                  <a:outerShdw blurRad="38100" dist="38100" dir="2700000" algn="tl">
                    <a:srgbClr val="000000">
                      <a:alpha val="43137"/>
                    </a:srgbClr>
                  </a:outerShdw>
                </a:effectLst>
              </a:endParaRPr>
            </a:p>
          </p:txBody>
        </p:sp>
        <p:cxnSp>
          <p:nvCxnSpPr>
            <p:cNvPr id="57360" name="直線矢印コネクタ 37"/>
            <p:cNvCxnSpPr>
              <a:cxnSpLocks noChangeShapeType="1"/>
            </p:cNvCxnSpPr>
            <p:nvPr/>
          </p:nvCxnSpPr>
          <p:spPr bwMode="auto">
            <a:xfrm>
              <a:off x="57150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81957" name="Text Box 37"/>
          <p:cNvSpPr txBox="1">
            <a:spLocks noChangeArrowheads="1"/>
          </p:cNvSpPr>
          <p:nvPr/>
        </p:nvSpPr>
        <p:spPr bwMode="auto">
          <a:xfrm>
            <a:off x="1828800" y="2590800"/>
            <a:ext cx="587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例</a:t>
            </a:r>
          </a:p>
        </p:txBody>
      </p:sp>
      <p:sp>
        <p:nvSpPr>
          <p:cNvPr id="4" name="テキスト ボックス 3"/>
          <p:cNvSpPr txBox="1">
            <a:spLocks noChangeArrowheads="1"/>
          </p:cNvSpPr>
          <p:nvPr/>
        </p:nvSpPr>
        <p:spPr bwMode="auto">
          <a:xfrm>
            <a:off x="914400" y="5562600"/>
            <a:ext cx="681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dirty="0">
                <a:solidFill>
                  <a:srgbClr val="00FF00"/>
                </a:solidFill>
              </a:rPr>
              <a:t>S</a:t>
            </a:r>
            <a:r>
              <a:rPr lang="ja-JP" altLang="en-US" sz="2800" dirty="0"/>
              <a:t>→</a:t>
            </a:r>
            <a:r>
              <a:rPr lang="en-US" altLang="ja-JP" sz="2800" dirty="0">
                <a:solidFill>
                  <a:srgbClr val="00FF00"/>
                </a:solidFill>
              </a:rPr>
              <a:t>E</a:t>
            </a:r>
            <a:r>
              <a:rPr lang="ja-JP" altLang="en-US" sz="2800" dirty="0"/>
              <a:t>→</a:t>
            </a:r>
            <a:r>
              <a:rPr lang="en-US" altLang="ja-JP" sz="2800" dirty="0">
                <a:solidFill>
                  <a:srgbClr val="00FF00"/>
                </a:solidFill>
              </a:rPr>
              <a:t>E</a:t>
            </a:r>
            <a:r>
              <a:rPr lang="en-US" altLang="ja-JP" sz="2800" dirty="0"/>
              <a:t>+E</a:t>
            </a:r>
            <a:r>
              <a:rPr lang="ja-JP" altLang="en-US" sz="2800" dirty="0"/>
              <a:t>→</a:t>
            </a:r>
            <a:r>
              <a:rPr lang="en-US" altLang="ja-JP" sz="2800" dirty="0"/>
              <a:t>2+</a:t>
            </a:r>
            <a:r>
              <a:rPr lang="en-US" altLang="ja-JP" sz="2800" dirty="0">
                <a:solidFill>
                  <a:srgbClr val="00FF00"/>
                </a:solidFill>
              </a:rPr>
              <a:t>E</a:t>
            </a:r>
            <a:r>
              <a:rPr lang="ja-JP" altLang="en-US" sz="2800" dirty="0"/>
              <a:t>→</a:t>
            </a:r>
            <a:r>
              <a:rPr lang="en-US" altLang="ja-JP" sz="2800" dirty="0"/>
              <a:t>2+</a:t>
            </a:r>
            <a:r>
              <a:rPr lang="en-US" altLang="ja-JP" sz="2800" dirty="0">
                <a:solidFill>
                  <a:srgbClr val="00FF00"/>
                </a:solidFill>
              </a:rPr>
              <a:t>E</a:t>
            </a:r>
            <a:r>
              <a:rPr lang="en-US" altLang="ja-JP" sz="2800" dirty="0"/>
              <a:t>*E</a:t>
            </a:r>
            <a:r>
              <a:rPr lang="ja-JP" altLang="en-US" sz="2800" dirty="0"/>
              <a:t>→</a:t>
            </a:r>
            <a:r>
              <a:rPr lang="en-US" altLang="ja-JP" sz="2800" dirty="0"/>
              <a:t>2+5*</a:t>
            </a:r>
            <a:r>
              <a:rPr lang="en-US" altLang="ja-JP" sz="2800" dirty="0">
                <a:solidFill>
                  <a:srgbClr val="00FF00"/>
                </a:solidFill>
              </a:rPr>
              <a:t>E</a:t>
            </a:r>
            <a:r>
              <a:rPr lang="ja-JP" altLang="en-US" sz="2800" dirty="0"/>
              <a:t>→</a:t>
            </a:r>
            <a:r>
              <a:rPr lang="en-US" altLang="ja-JP" sz="2800" dirty="0"/>
              <a:t>2+5*7</a:t>
            </a:r>
            <a:endParaRPr lang="ja-JP" altLang="en-US" sz="2800" dirty="0"/>
          </a:p>
        </p:txBody>
      </p:sp>
      <p:sp>
        <p:nvSpPr>
          <p:cNvPr id="5" name="テキスト ボックス 4"/>
          <p:cNvSpPr txBox="1">
            <a:spLocks noChangeArrowheads="1"/>
          </p:cNvSpPr>
          <p:nvPr/>
        </p:nvSpPr>
        <p:spPr bwMode="auto">
          <a:xfrm>
            <a:off x="914400" y="6096000"/>
            <a:ext cx="725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dirty="0">
                <a:solidFill>
                  <a:srgbClr val="00FF00"/>
                </a:solidFill>
              </a:rPr>
              <a:t>S</a:t>
            </a:r>
            <a:r>
              <a:rPr lang="ja-JP" altLang="en-US" sz="2800" dirty="0"/>
              <a:t>→</a:t>
            </a:r>
            <a:r>
              <a:rPr lang="en-US" altLang="ja-JP" sz="2800" dirty="0">
                <a:solidFill>
                  <a:srgbClr val="00FF00"/>
                </a:solidFill>
              </a:rPr>
              <a:t>E</a:t>
            </a:r>
            <a:r>
              <a:rPr lang="ja-JP" altLang="en-US" sz="2800" dirty="0"/>
              <a:t>→</a:t>
            </a:r>
            <a:r>
              <a:rPr lang="en-US" altLang="ja-JP" sz="2800" dirty="0"/>
              <a:t>E+</a:t>
            </a:r>
            <a:r>
              <a:rPr lang="en-US" altLang="ja-JP" sz="2800" dirty="0">
                <a:solidFill>
                  <a:srgbClr val="00FF00"/>
                </a:solidFill>
              </a:rPr>
              <a:t>E</a:t>
            </a:r>
            <a:r>
              <a:rPr lang="ja-JP" altLang="en-US" sz="2800" dirty="0"/>
              <a:t>→</a:t>
            </a:r>
            <a:r>
              <a:rPr lang="en-US" altLang="ja-JP" sz="2800" dirty="0"/>
              <a:t>E+E*</a:t>
            </a:r>
            <a:r>
              <a:rPr lang="en-US" altLang="ja-JP" sz="2800" dirty="0">
                <a:solidFill>
                  <a:srgbClr val="00FF00"/>
                </a:solidFill>
              </a:rPr>
              <a:t>E</a:t>
            </a:r>
            <a:r>
              <a:rPr lang="ja-JP" altLang="en-US" sz="2800" dirty="0"/>
              <a:t>→</a:t>
            </a:r>
            <a:r>
              <a:rPr lang="en-US" altLang="ja-JP" sz="2800" dirty="0"/>
              <a:t>E+</a:t>
            </a:r>
            <a:r>
              <a:rPr lang="en-US" altLang="ja-JP" sz="2800" dirty="0">
                <a:solidFill>
                  <a:srgbClr val="00FF00"/>
                </a:solidFill>
              </a:rPr>
              <a:t>E</a:t>
            </a:r>
            <a:r>
              <a:rPr lang="en-US" altLang="ja-JP" sz="2800" dirty="0"/>
              <a:t>*7</a:t>
            </a:r>
            <a:r>
              <a:rPr lang="ja-JP" altLang="en-US" sz="2800" dirty="0"/>
              <a:t>→</a:t>
            </a:r>
            <a:r>
              <a:rPr lang="en-US" altLang="ja-JP" sz="2800" dirty="0">
                <a:solidFill>
                  <a:srgbClr val="00FF00"/>
                </a:solidFill>
              </a:rPr>
              <a:t>E</a:t>
            </a:r>
            <a:r>
              <a:rPr lang="en-US" altLang="ja-JP" sz="2800" dirty="0"/>
              <a:t>+5*7</a:t>
            </a:r>
            <a:r>
              <a:rPr lang="ja-JP" altLang="en-US" sz="2800" dirty="0"/>
              <a:t>→</a:t>
            </a:r>
            <a:r>
              <a:rPr lang="en-US" altLang="ja-JP" sz="2800" dirty="0"/>
              <a:t>2+5*7</a:t>
            </a:r>
            <a:endParaRPr lang="ja-JP" altLang="en-US" sz="2800" dirty="0"/>
          </a:p>
        </p:txBody>
      </p:sp>
      <p:sp>
        <p:nvSpPr>
          <p:cNvPr id="81960" name="AutoShape 40"/>
          <p:cNvSpPr>
            <a:spLocks noChangeArrowheads="1"/>
          </p:cNvSpPr>
          <p:nvPr/>
        </p:nvSpPr>
        <p:spPr bwMode="auto">
          <a:xfrm>
            <a:off x="6096000" y="4191000"/>
            <a:ext cx="2667000" cy="1066800"/>
          </a:xfrm>
          <a:prstGeom prst="wedgeRoundRectCallout">
            <a:avLst>
              <a:gd name="adj1" fmla="val -13394"/>
              <a:gd name="adj2" fmla="val 84375"/>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最終的には</a:t>
            </a:r>
          </a:p>
          <a:p>
            <a:pPr algn="ctr" eaLnBrk="1" hangingPunct="1">
              <a:spcBef>
                <a:spcPct val="0"/>
              </a:spcBef>
              <a:buClrTx/>
              <a:buSzTx/>
              <a:buFontTx/>
              <a:buNone/>
            </a:pPr>
            <a:r>
              <a:rPr lang="ja-JP" altLang="en-US" sz="2800"/>
              <a:t>同一の文字列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57"/>
                                        </p:tgtEl>
                                        <p:attrNameLst>
                                          <p:attrName>style.visibility</p:attrName>
                                        </p:attrNameLst>
                                      </p:cBhvr>
                                      <p:to>
                                        <p:strVal val="visible"/>
                                      </p:to>
                                    </p:set>
                                    <p:animEffect transition="in" filter="checkerboard(across)">
                                      <p:cBhvr>
                                        <p:cTn id="7" dur="500"/>
                                        <p:tgtEl>
                                          <p:spTgt spid="819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up)">
                                      <p:cBhvr>
                                        <p:cTn id="42" dur="500"/>
                                        <p:tgtEl>
                                          <p:spTgt spid="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81960"/>
                                        </p:tgtEl>
                                        <p:attrNameLst>
                                          <p:attrName>style.visibility</p:attrName>
                                        </p:attrNameLst>
                                      </p:cBhvr>
                                      <p:to>
                                        <p:strVal val="visible"/>
                                      </p:to>
                                    </p:set>
                                    <p:animEffect transition="in" filter="checkerboard(across)">
                                      <p:cBhvr>
                                        <p:cTn id="57" dur="500"/>
                                        <p:tgtEl>
                                          <p:spTgt spid="81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1957" grpId="0" autoUpdateAnimBg="0"/>
      <p:bldP spid="4" grpId="0" autoUpdateAnimBg="0"/>
      <p:bldP spid="5" grpId="0" autoUpdateAnimBg="0"/>
      <p:bldP spid="81960"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導出木</a:t>
            </a:r>
          </a:p>
        </p:txBody>
      </p:sp>
      <p:sp>
        <p:nvSpPr>
          <p:cNvPr id="189443" name="Rectangle 3"/>
          <p:cNvSpPr>
            <a:spLocks noGrp="1" noChangeArrowheads="1"/>
          </p:cNvSpPr>
          <p:nvPr>
            <p:ph type="body" idx="1"/>
          </p:nvPr>
        </p:nvSpPr>
        <p:spPr>
          <a:xfrm>
            <a:off x="1066800" y="1447800"/>
            <a:ext cx="75438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a:t>同一の文字列が得られる導出</a:t>
            </a:r>
            <a:endParaRPr lang="en-US" altLang="ja-JP"/>
          </a:p>
          <a:p>
            <a:pPr>
              <a:buFont typeface="Wingdings" panose="05000000000000000000" pitchFamily="2" charset="2"/>
              <a:buNone/>
              <a:defRPr/>
            </a:pPr>
            <a:r>
              <a:rPr lang="ja-JP" altLang="en-US"/>
              <a:t>   ≠同一の導出木</a:t>
            </a:r>
          </a:p>
        </p:txBody>
      </p:sp>
      <p:sp>
        <p:nvSpPr>
          <p:cNvPr id="4" name="テキスト ボックス 3"/>
          <p:cNvSpPr txBox="1">
            <a:spLocks noChangeArrowheads="1"/>
          </p:cNvSpPr>
          <p:nvPr/>
        </p:nvSpPr>
        <p:spPr bwMode="auto">
          <a:xfrm>
            <a:off x="1066800" y="2514600"/>
            <a:ext cx="725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dirty="0">
                <a:solidFill>
                  <a:srgbClr val="00FF00"/>
                </a:solidFill>
              </a:rPr>
              <a:t>S</a:t>
            </a:r>
            <a:r>
              <a:rPr lang="ja-JP" altLang="en-US" sz="2800" dirty="0"/>
              <a:t>→</a:t>
            </a:r>
            <a:r>
              <a:rPr lang="en-US" altLang="ja-JP" sz="2800" dirty="0">
                <a:solidFill>
                  <a:srgbClr val="00FF00"/>
                </a:solidFill>
              </a:rPr>
              <a:t>E</a:t>
            </a:r>
            <a:r>
              <a:rPr lang="ja-JP" altLang="en-US" sz="2800" dirty="0"/>
              <a:t>→</a:t>
            </a:r>
            <a:r>
              <a:rPr lang="en-US" altLang="ja-JP" sz="2800" dirty="0"/>
              <a:t>E+</a:t>
            </a:r>
            <a:r>
              <a:rPr lang="en-US" altLang="ja-JP" sz="2800" dirty="0">
                <a:solidFill>
                  <a:srgbClr val="00FF00"/>
                </a:solidFill>
              </a:rPr>
              <a:t>E</a:t>
            </a:r>
            <a:r>
              <a:rPr lang="ja-JP" altLang="en-US" sz="2800" dirty="0"/>
              <a:t>→</a:t>
            </a:r>
            <a:r>
              <a:rPr lang="en-US" altLang="ja-JP" sz="2800" dirty="0">
                <a:solidFill>
                  <a:srgbClr val="00FF00"/>
                </a:solidFill>
              </a:rPr>
              <a:t>E</a:t>
            </a:r>
            <a:r>
              <a:rPr lang="en-US" altLang="ja-JP" sz="2800" dirty="0"/>
              <a:t>+E*E</a:t>
            </a:r>
            <a:r>
              <a:rPr lang="ja-JP" altLang="en-US" sz="2800" dirty="0"/>
              <a:t>→</a:t>
            </a:r>
            <a:r>
              <a:rPr lang="en-US" altLang="ja-JP" sz="2800" dirty="0"/>
              <a:t>2+</a:t>
            </a:r>
            <a:r>
              <a:rPr lang="en-US" altLang="ja-JP" sz="2800" dirty="0">
                <a:solidFill>
                  <a:srgbClr val="00FF00"/>
                </a:solidFill>
              </a:rPr>
              <a:t>E</a:t>
            </a:r>
            <a:r>
              <a:rPr lang="en-US" altLang="ja-JP" sz="2800" dirty="0"/>
              <a:t>*E</a:t>
            </a:r>
            <a:r>
              <a:rPr lang="ja-JP" altLang="en-US" sz="2800" dirty="0"/>
              <a:t>→</a:t>
            </a:r>
            <a:r>
              <a:rPr lang="en-US" altLang="ja-JP" sz="2800" dirty="0"/>
              <a:t>2+5*</a:t>
            </a:r>
            <a:r>
              <a:rPr lang="en-US" altLang="ja-JP" sz="2800" dirty="0">
                <a:solidFill>
                  <a:srgbClr val="00FF00"/>
                </a:solidFill>
              </a:rPr>
              <a:t>E</a:t>
            </a:r>
            <a:r>
              <a:rPr lang="ja-JP" altLang="en-US" sz="2800" dirty="0"/>
              <a:t>→</a:t>
            </a:r>
            <a:r>
              <a:rPr lang="en-US" altLang="ja-JP" sz="2800" dirty="0"/>
              <a:t>2+5*7</a:t>
            </a:r>
            <a:endParaRPr lang="ja-JP" altLang="en-US" sz="2800" dirty="0"/>
          </a:p>
        </p:txBody>
      </p:sp>
      <p:sp>
        <p:nvSpPr>
          <p:cNvPr id="5" name="テキスト ボックス 4"/>
          <p:cNvSpPr txBox="1">
            <a:spLocks noChangeArrowheads="1"/>
          </p:cNvSpPr>
          <p:nvPr/>
        </p:nvSpPr>
        <p:spPr bwMode="auto">
          <a:xfrm>
            <a:off x="1066800" y="3048000"/>
            <a:ext cx="7229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dirty="0">
                <a:solidFill>
                  <a:srgbClr val="00FF00"/>
                </a:solidFill>
              </a:rPr>
              <a:t>S</a:t>
            </a:r>
            <a:r>
              <a:rPr lang="ja-JP" altLang="en-US" sz="2800" dirty="0"/>
              <a:t>→</a:t>
            </a:r>
            <a:r>
              <a:rPr lang="en-US" altLang="ja-JP" sz="2800" dirty="0">
                <a:solidFill>
                  <a:srgbClr val="00FF00"/>
                </a:solidFill>
              </a:rPr>
              <a:t>E</a:t>
            </a:r>
            <a:r>
              <a:rPr lang="ja-JP" altLang="en-US" sz="2800" dirty="0"/>
              <a:t>→</a:t>
            </a:r>
            <a:r>
              <a:rPr lang="en-US" altLang="ja-JP" sz="2800" dirty="0">
                <a:solidFill>
                  <a:srgbClr val="00FF00"/>
                </a:solidFill>
              </a:rPr>
              <a:t>E</a:t>
            </a:r>
            <a:r>
              <a:rPr lang="en-US" altLang="ja-JP" sz="2800" dirty="0"/>
              <a:t>*E</a:t>
            </a:r>
            <a:r>
              <a:rPr lang="ja-JP" altLang="en-US" sz="2800" dirty="0"/>
              <a:t>→</a:t>
            </a:r>
            <a:r>
              <a:rPr lang="en-US" altLang="ja-JP" sz="2800" dirty="0">
                <a:solidFill>
                  <a:srgbClr val="00FF00"/>
                </a:solidFill>
              </a:rPr>
              <a:t>E</a:t>
            </a:r>
            <a:r>
              <a:rPr lang="en-US" altLang="ja-JP" sz="2800" dirty="0"/>
              <a:t>+E*E</a:t>
            </a:r>
            <a:r>
              <a:rPr lang="ja-JP" altLang="en-US" sz="2800" dirty="0"/>
              <a:t>→</a:t>
            </a:r>
            <a:r>
              <a:rPr lang="en-US" altLang="ja-JP" sz="2800" dirty="0"/>
              <a:t>2+</a:t>
            </a:r>
            <a:r>
              <a:rPr lang="en-US" altLang="ja-JP" sz="2800" dirty="0">
                <a:solidFill>
                  <a:srgbClr val="00FF00"/>
                </a:solidFill>
              </a:rPr>
              <a:t>E</a:t>
            </a:r>
            <a:r>
              <a:rPr lang="en-US" altLang="ja-JP" sz="2800" dirty="0"/>
              <a:t>*E</a:t>
            </a:r>
            <a:r>
              <a:rPr lang="ja-JP" altLang="en-US" sz="2800" dirty="0"/>
              <a:t>→</a:t>
            </a:r>
            <a:r>
              <a:rPr lang="en-US" altLang="ja-JP" sz="2800" dirty="0"/>
              <a:t>2+5*</a:t>
            </a:r>
            <a:r>
              <a:rPr lang="en-US" altLang="ja-JP" sz="2800" dirty="0">
                <a:solidFill>
                  <a:srgbClr val="00FF00"/>
                </a:solidFill>
              </a:rPr>
              <a:t>E</a:t>
            </a:r>
            <a:r>
              <a:rPr lang="ja-JP" altLang="en-US" sz="2800" dirty="0"/>
              <a:t>→</a:t>
            </a:r>
            <a:r>
              <a:rPr lang="en-US" altLang="ja-JP" sz="2800" dirty="0"/>
              <a:t>2+5*7</a:t>
            </a:r>
            <a:endParaRPr lang="ja-JP" altLang="en-US" sz="2800" dirty="0"/>
          </a:p>
        </p:txBody>
      </p:sp>
      <p:sp>
        <p:nvSpPr>
          <p:cNvPr id="39" name="正方形/長方形 38"/>
          <p:cNvSpPr/>
          <p:nvPr/>
        </p:nvSpPr>
        <p:spPr bwMode="auto">
          <a:xfrm>
            <a:off x="1752600" y="3581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S</a:t>
            </a:r>
            <a:endParaRPr lang="ja-JP" altLang="en-US" dirty="0">
              <a:effectLst>
                <a:outerShdw blurRad="38100" dist="38100" dir="2700000" algn="tl">
                  <a:srgbClr val="000000">
                    <a:alpha val="43137"/>
                  </a:srgbClr>
                </a:outerShdw>
              </a:effectLst>
            </a:endParaRPr>
          </a:p>
        </p:txBody>
      </p:sp>
      <p:grpSp>
        <p:nvGrpSpPr>
          <p:cNvPr id="6" name="グループ化 39"/>
          <p:cNvGrpSpPr>
            <a:grpSpLocks/>
          </p:cNvGrpSpPr>
          <p:nvPr/>
        </p:nvGrpSpPr>
        <p:grpSpPr bwMode="auto">
          <a:xfrm>
            <a:off x="1752600" y="3962400"/>
            <a:ext cx="914400" cy="609600"/>
            <a:chOff x="3429000" y="3657600"/>
            <a:chExt cx="914400" cy="609600"/>
          </a:xfrm>
        </p:grpSpPr>
        <p:sp>
          <p:nvSpPr>
            <p:cNvPr id="41" name="正方形/長方形 40"/>
            <p:cNvSpPr/>
            <p:nvPr/>
          </p:nvSpPr>
          <p:spPr bwMode="auto">
            <a:xfrm>
              <a:off x="3429000" y="38862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8442" name="直線矢印コネクタ 41"/>
            <p:cNvCxnSpPr>
              <a:cxnSpLocks noChangeShapeType="1"/>
              <a:stCxn id="39" idx="2"/>
              <a:endCxn id="41" idx="0"/>
            </p:cNvCxnSpPr>
            <p:nvPr/>
          </p:nvCxnSpPr>
          <p:spPr bwMode="auto">
            <a:xfrm>
              <a:off x="3886200" y="36576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 name="グループ化 130"/>
          <p:cNvGrpSpPr>
            <a:grpSpLocks/>
          </p:cNvGrpSpPr>
          <p:nvPr/>
        </p:nvGrpSpPr>
        <p:grpSpPr bwMode="auto">
          <a:xfrm>
            <a:off x="914400" y="4572000"/>
            <a:ext cx="2667000" cy="609600"/>
            <a:chOff x="914400" y="4572000"/>
            <a:chExt cx="2667000" cy="609600"/>
          </a:xfrm>
        </p:grpSpPr>
        <p:grpSp>
          <p:nvGrpSpPr>
            <p:cNvPr id="58432" name="グループ化 42"/>
            <p:cNvGrpSpPr>
              <a:grpSpLocks/>
            </p:cNvGrpSpPr>
            <p:nvPr/>
          </p:nvGrpSpPr>
          <p:grpSpPr bwMode="auto">
            <a:xfrm>
              <a:off x="2057400" y="4572000"/>
              <a:ext cx="381000" cy="609600"/>
              <a:chOff x="3733800" y="4267200"/>
              <a:chExt cx="381000" cy="609600"/>
            </a:xfrm>
          </p:grpSpPr>
          <p:sp>
            <p:nvSpPr>
              <p:cNvPr id="44" name="円/楕円 43"/>
              <p:cNvSpPr/>
              <p:nvPr/>
            </p:nvSpPr>
            <p:spPr bwMode="auto">
              <a:xfrm>
                <a:off x="3733800" y="44958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cxnSp>
            <p:nvCxnSpPr>
              <p:cNvPr id="58440" name="直線矢印コネクタ 44"/>
              <p:cNvCxnSpPr>
                <a:cxnSpLocks noChangeShapeType="1"/>
              </p:cNvCxnSpPr>
              <p:nvPr/>
            </p:nvCxnSpPr>
            <p:spPr bwMode="auto">
              <a:xfrm>
                <a:off x="3886200" y="42672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8433" name="グループ化 45"/>
            <p:cNvGrpSpPr>
              <a:grpSpLocks/>
            </p:cNvGrpSpPr>
            <p:nvPr/>
          </p:nvGrpSpPr>
          <p:grpSpPr bwMode="auto">
            <a:xfrm>
              <a:off x="914400" y="4572000"/>
              <a:ext cx="990600" cy="609600"/>
              <a:chOff x="2590800" y="4267200"/>
              <a:chExt cx="990600" cy="609600"/>
            </a:xfrm>
          </p:grpSpPr>
          <p:sp>
            <p:nvSpPr>
              <p:cNvPr id="47" name="正方形/長方形 46"/>
              <p:cNvSpPr/>
              <p:nvPr/>
            </p:nvSpPr>
            <p:spPr bwMode="auto">
              <a:xfrm>
                <a:off x="2590800" y="4495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8438" name="直線矢印コネクタ 47"/>
              <p:cNvCxnSpPr>
                <a:cxnSpLocks noChangeShapeType="1"/>
              </p:cNvCxnSpPr>
              <p:nvPr/>
            </p:nvCxnSpPr>
            <p:spPr bwMode="auto">
              <a:xfrm flipH="1">
                <a:off x="3048000" y="4267200"/>
                <a:ext cx="5334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8434" name="グループ化 48"/>
            <p:cNvGrpSpPr>
              <a:grpSpLocks/>
            </p:cNvGrpSpPr>
            <p:nvPr/>
          </p:nvGrpSpPr>
          <p:grpSpPr bwMode="auto">
            <a:xfrm>
              <a:off x="2514600" y="4572000"/>
              <a:ext cx="1066800" cy="609600"/>
              <a:chOff x="4191000" y="4267200"/>
              <a:chExt cx="1066800" cy="609600"/>
            </a:xfrm>
          </p:grpSpPr>
          <p:sp>
            <p:nvSpPr>
              <p:cNvPr id="50" name="正方形/長方形 49"/>
              <p:cNvSpPr/>
              <p:nvPr/>
            </p:nvSpPr>
            <p:spPr bwMode="auto">
              <a:xfrm>
                <a:off x="4343400" y="4495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8436" name="直線矢印コネクタ 50"/>
              <p:cNvCxnSpPr>
                <a:cxnSpLocks noChangeShapeType="1"/>
              </p:cNvCxnSpPr>
              <p:nvPr/>
            </p:nvCxnSpPr>
            <p:spPr bwMode="auto">
              <a:xfrm>
                <a:off x="4191000" y="42672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11" name="グループ化 131"/>
          <p:cNvGrpSpPr>
            <a:grpSpLocks/>
          </p:cNvGrpSpPr>
          <p:nvPr/>
        </p:nvGrpSpPr>
        <p:grpSpPr bwMode="auto">
          <a:xfrm>
            <a:off x="1828800" y="5181600"/>
            <a:ext cx="2667000" cy="609600"/>
            <a:chOff x="1828800" y="5181600"/>
            <a:chExt cx="2667000" cy="609600"/>
          </a:xfrm>
        </p:grpSpPr>
        <p:grpSp>
          <p:nvGrpSpPr>
            <p:cNvPr id="58423" name="グループ化 51"/>
            <p:cNvGrpSpPr>
              <a:grpSpLocks/>
            </p:cNvGrpSpPr>
            <p:nvPr/>
          </p:nvGrpSpPr>
          <p:grpSpPr bwMode="auto">
            <a:xfrm>
              <a:off x="2971800" y="5181600"/>
              <a:ext cx="381000" cy="609600"/>
              <a:chOff x="4648200" y="4876800"/>
              <a:chExt cx="381000" cy="609600"/>
            </a:xfrm>
          </p:grpSpPr>
          <p:sp>
            <p:nvSpPr>
              <p:cNvPr id="53" name="円/楕円 52"/>
              <p:cNvSpPr/>
              <p:nvPr/>
            </p:nvSpPr>
            <p:spPr bwMode="auto">
              <a:xfrm>
                <a:off x="4648200" y="5105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cxnSp>
            <p:nvCxnSpPr>
              <p:cNvPr id="58431" name="直線矢印コネクタ 53"/>
              <p:cNvCxnSpPr>
                <a:cxnSpLocks noChangeShapeType="1"/>
              </p:cNvCxnSpPr>
              <p:nvPr/>
            </p:nvCxnSpPr>
            <p:spPr bwMode="auto">
              <a:xfrm>
                <a:off x="4800600" y="48768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8424" name="グループ化 54"/>
            <p:cNvGrpSpPr>
              <a:grpSpLocks/>
            </p:cNvGrpSpPr>
            <p:nvPr/>
          </p:nvGrpSpPr>
          <p:grpSpPr bwMode="auto">
            <a:xfrm>
              <a:off x="1828800" y="5181600"/>
              <a:ext cx="990600" cy="609600"/>
              <a:chOff x="3505200" y="4876800"/>
              <a:chExt cx="990600" cy="609600"/>
            </a:xfrm>
          </p:grpSpPr>
          <p:sp>
            <p:nvSpPr>
              <p:cNvPr id="56" name="正方形/長方形 55"/>
              <p:cNvSpPr/>
              <p:nvPr/>
            </p:nvSpPr>
            <p:spPr bwMode="auto">
              <a:xfrm>
                <a:off x="3505200" y="5105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8429" name="直線矢印コネクタ 56"/>
              <p:cNvCxnSpPr>
                <a:cxnSpLocks noChangeShapeType="1"/>
              </p:cNvCxnSpPr>
              <p:nvPr/>
            </p:nvCxnSpPr>
            <p:spPr bwMode="auto">
              <a:xfrm flipH="1">
                <a:off x="3962400" y="4876800"/>
                <a:ext cx="5334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8425" name="グループ化 57"/>
            <p:cNvGrpSpPr>
              <a:grpSpLocks/>
            </p:cNvGrpSpPr>
            <p:nvPr/>
          </p:nvGrpSpPr>
          <p:grpSpPr bwMode="auto">
            <a:xfrm>
              <a:off x="3429000" y="5181600"/>
              <a:ext cx="1066800" cy="609600"/>
              <a:chOff x="5105400" y="4876800"/>
              <a:chExt cx="1066800" cy="609600"/>
            </a:xfrm>
          </p:grpSpPr>
          <p:sp>
            <p:nvSpPr>
              <p:cNvPr id="59" name="正方形/長方形 58"/>
              <p:cNvSpPr/>
              <p:nvPr/>
            </p:nvSpPr>
            <p:spPr bwMode="auto">
              <a:xfrm>
                <a:off x="5257800" y="5105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8427" name="直線矢印コネクタ 59"/>
              <p:cNvCxnSpPr>
                <a:cxnSpLocks noChangeShapeType="1"/>
              </p:cNvCxnSpPr>
              <p:nvPr/>
            </p:nvCxnSpPr>
            <p:spPr bwMode="auto">
              <a:xfrm>
                <a:off x="5105400" y="48768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15" name="グループ化 60"/>
          <p:cNvGrpSpPr>
            <a:grpSpLocks/>
          </p:cNvGrpSpPr>
          <p:nvPr/>
        </p:nvGrpSpPr>
        <p:grpSpPr bwMode="auto">
          <a:xfrm>
            <a:off x="1219200" y="5181600"/>
            <a:ext cx="381000" cy="609600"/>
            <a:chOff x="2895600" y="4876800"/>
            <a:chExt cx="381000" cy="609600"/>
          </a:xfrm>
        </p:grpSpPr>
        <p:sp>
          <p:nvSpPr>
            <p:cNvPr id="62" name="円/楕円 61"/>
            <p:cNvSpPr/>
            <p:nvPr/>
          </p:nvSpPr>
          <p:spPr bwMode="auto">
            <a:xfrm>
              <a:off x="2895600" y="5105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2</a:t>
              </a:r>
              <a:endParaRPr lang="ja-JP" altLang="en-US" dirty="0">
                <a:effectLst>
                  <a:outerShdw blurRad="38100" dist="38100" dir="2700000" algn="tl">
                    <a:srgbClr val="000000">
                      <a:alpha val="43137"/>
                    </a:srgbClr>
                  </a:outerShdw>
                </a:effectLst>
              </a:endParaRPr>
            </a:p>
          </p:txBody>
        </p:sp>
        <p:cxnSp>
          <p:nvCxnSpPr>
            <p:cNvPr id="58422" name="直線矢印コネクタ 62"/>
            <p:cNvCxnSpPr>
              <a:cxnSpLocks noChangeShapeType="1"/>
            </p:cNvCxnSpPr>
            <p:nvPr/>
          </p:nvCxnSpPr>
          <p:spPr bwMode="auto">
            <a:xfrm>
              <a:off x="3048000" y="48768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6" name="グループ化 63"/>
          <p:cNvGrpSpPr>
            <a:grpSpLocks/>
          </p:cNvGrpSpPr>
          <p:nvPr/>
        </p:nvGrpSpPr>
        <p:grpSpPr bwMode="auto">
          <a:xfrm>
            <a:off x="2133600" y="5791200"/>
            <a:ext cx="381000" cy="609600"/>
            <a:chOff x="3810000" y="5486400"/>
            <a:chExt cx="381000" cy="609600"/>
          </a:xfrm>
        </p:grpSpPr>
        <p:sp>
          <p:nvSpPr>
            <p:cNvPr id="65" name="円/楕円 64"/>
            <p:cNvSpPr/>
            <p:nvPr/>
          </p:nvSpPr>
          <p:spPr bwMode="auto">
            <a:xfrm>
              <a:off x="38100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5</a:t>
              </a:r>
              <a:endParaRPr lang="ja-JP" altLang="en-US" dirty="0">
                <a:effectLst>
                  <a:outerShdw blurRad="38100" dist="38100" dir="2700000" algn="tl">
                    <a:srgbClr val="000000">
                      <a:alpha val="43137"/>
                    </a:srgbClr>
                  </a:outerShdw>
                </a:effectLst>
              </a:endParaRPr>
            </a:p>
          </p:txBody>
        </p:sp>
        <p:cxnSp>
          <p:nvCxnSpPr>
            <p:cNvPr id="58420" name="直線矢印コネクタ 65"/>
            <p:cNvCxnSpPr>
              <a:cxnSpLocks noChangeShapeType="1"/>
            </p:cNvCxnSpPr>
            <p:nvPr/>
          </p:nvCxnSpPr>
          <p:spPr bwMode="auto">
            <a:xfrm>
              <a:off x="39624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7" name="グループ化 66"/>
          <p:cNvGrpSpPr>
            <a:grpSpLocks/>
          </p:cNvGrpSpPr>
          <p:nvPr/>
        </p:nvGrpSpPr>
        <p:grpSpPr bwMode="auto">
          <a:xfrm>
            <a:off x="3886200" y="5791200"/>
            <a:ext cx="381000" cy="609600"/>
            <a:chOff x="5562600" y="5486400"/>
            <a:chExt cx="381000" cy="609600"/>
          </a:xfrm>
        </p:grpSpPr>
        <p:sp>
          <p:nvSpPr>
            <p:cNvPr id="68" name="円/楕円 67"/>
            <p:cNvSpPr/>
            <p:nvPr/>
          </p:nvSpPr>
          <p:spPr bwMode="auto">
            <a:xfrm>
              <a:off x="55626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7</a:t>
              </a:r>
              <a:endParaRPr lang="ja-JP" altLang="en-US" dirty="0">
                <a:effectLst>
                  <a:outerShdw blurRad="38100" dist="38100" dir="2700000" algn="tl">
                    <a:srgbClr val="000000">
                      <a:alpha val="43137"/>
                    </a:srgbClr>
                  </a:outerShdw>
                </a:effectLst>
              </a:endParaRPr>
            </a:p>
          </p:txBody>
        </p:sp>
        <p:cxnSp>
          <p:nvCxnSpPr>
            <p:cNvPr id="58418" name="直線矢印コネクタ 68"/>
            <p:cNvCxnSpPr>
              <a:cxnSpLocks noChangeShapeType="1"/>
            </p:cNvCxnSpPr>
            <p:nvPr/>
          </p:nvCxnSpPr>
          <p:spPr bwMode="auto">
            <a:xfrm>
              <a:off x="57150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72" name="正方形/長方形 71"/>
          <p:cNvSpPr/>
          <p:nvPr/>
        </p:nvSpPr>
        <p:spPr bwMode="auto">
          <a:xfrm>
            <a:off x="6705600" y="3581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S</a:t>
            </a:r>
            <a:endParaRPr lang="ja-JP" altLang="en-US" dirty="0">
              <a:effectLst>
                <a:outerShdw blurRad="38100" dist="38100" dir="2700000" algn="tl">
                  <a:srgbClr val="000000">
                    <a:alpha val="43137"/>
                  </a:srgbClr>
                </a:outerShdw>
              </a:effectLst>
            </a:endParaRPr>
          </a:p>
        </p:txBody>
      </p:sp>
      <p:grpSp>
        <p:nvGrpSpPr>
          <p:cNvPr id="18" name="グループ化 72"/>
          <p:cNvGrpSpPr>
            <a:grpSpLocks/>
          </p:cNvGrpSpPr>
          <p:nvPr/>
        </p:nvGrpSpPr>
        <p:grpSpPr bwMode="auto">
          <a:xfrm>
            <a:off x="6705600" y="3962400"/>
            <a:ext cx="914400" cy="609600"/>
            <a:chOff x="3429000" y="3657600"/>
            <a:chExt cx="914400" cy="609600"/>
          </a:xfrm>
        </p:grpSpPr>
        <p:sp>
          <p:nvSpPr>
            <p:cNvPr id="74" name="正方形/長方形 73"/>
            <p:cNvSpPr/>
            <p:nvPr/>
          </p:nvSpPr>
          <p:spPr bwMode="auto">
            <a:xfrm>
              <a:off x="3429000" y="38862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8416" name="直線矢印コネクタ 74"/>
            <p:cNvCxnSpPr>
              <a:cxnSpLocks noChangeShapeType="1"/>
              <a:endCxn id="74" idx="0"/>
            </p:cNvCxnSpPr>
            <p:nvPr/>
          </p:nvCxnSpPr>
          <p:spPr bwMode="auto">
            <a:xfrm>
              <a:off x="3886200" y="36576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9" name="グループ化 132"/>
          <p:cNvGrpSpPr>
            <a:grpSpLocks/>
          </p:cNvGrpSpPr>
          <p:nvPr/>
        </p:nvGrpSpPr>
        <p:grpSpPr bwMode="auto">
          <a:xfrm>
            <a:off x="5867400" y="4572000"/>
            <a:ext cx="2667000" cy="609600"/>
            <a:chOff x="5867400" y="4572000"/>
            <a:chExt cx="2667000" cy="609600"/>
          </a:xfrm>
        </p:grpSpPr>
        <p:grpSp>
          <p:nvGrpSpPr>
            <p:cNvPr id="58406" name="グループ化 75"/>
            <p:cNvGrpSpPr>
              <a:grpSpLocks/>
            </p:cNvGrpSpPr>
            <p:nvPr/>
          </p:nvGrpSpPr>
          <p:grpSpPr bwMode="auto">
            <a:xfrm>
              <a:off x="7010400" y="4572000"/>
              <a:ext cx="381000" cy="609600"/>
              <a:chOff x="3733800" y="4267200"/>
              <a:chExt cx="381000" cy="609600"/>
            </a:xfrm>
          </p:grpSpPr>
          <p:sp>
            <p:nvSpPr>
              <p:cNvPr id="77" name="円/楕円 76"/>
              <p:cNvSpPr/>
              <p:nvPr/>
            </p:nvSpPr>
            <p:spPr bwMode="auto">
              <a:xfrm>
                <a:off x="3733800" y="44958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cxnSp>
            <p:nvCxnSpPr>
              <p:cNvPr id="58414" name="直線矢印コネクタ 77"/>
              <p:cNvCxnSpPr>
                <a:cxnSpLocks noChangeShapeType="1"/>
              </p:cNvCxnSpPr>
              <p:nvPr/>
            </p:nvCxnSpPr>
            <p:spPr bwMode="auto">
              <a:xfrm>
                <a:off x="3886200" y="42672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8407" name="グループ化 78"/>
            <p:cNvGrpSpPr>
              <a:grpSpLocks/>
            </p:cNvGrpSpPr>
            <p:nvPr/>
          </p:nvGrpSpPr>
          <p:grpSpPr bwMode="auto">
            <a:xfrm>
              <a:off x="5867400" y="4572000"/>
              <a:ext cx="1066800" cy="609600"/>
              <a:chOff x="2590800" y="4267200"/>
              <a:chExt cx="1066800" cy="609600"/>
            </a:xfrm>
          </p:grpSpPr>
          <p:sp>
            <p:nvSpPr>
              <p:cNvPr id="80" name="正方形/長方形 79"/>
              <p:cNvSpPr/>
              <p:nvPr/>
            </p:nvSpPr>
            <p:spPr bwMode="auto">
              <a:xfrm>
                <a:off x="2590800" y="4495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8412" name="直線矢印コネクタ 80"/>
              <p:cNvCxnSpPr>
                <a:cxnSpLocks noChangeShapeType="1"/>
              </p:cNvCxnSpPr>
              <p:nvPr/>
            </p:nvCxnSpPr>
            <p:spPr bwMode="auto">
              <a:xfrm flipH="1">
                <a:off x="3048000" y="42672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8408" name="グループ化 81"/>
            <p:cNvGrpSpPr>
              <a:grpSpLocks/>
            </p:cNvGrpSpPr>
            <p:nvPr/>
          </p:nvGrpSpPr>
          <p:grpSpPr bwMode="auto">
            <a:xfrm>
              <a:off x="7467600" y="4572000"/>
              <a:ext cx="1066800" cy="609600"/>
              <a:chOff x="4191000" y="4267200"/>
              <a:chExt cx="1066800" cy="609600"/>
            </a:xfrm>
          </p:grpSpPr>
          <p:sp>
            <p:nvSpPr>
              <p:cNvPr id="83" name="正方形/長方形 82"/>
              <p:cNvSpPr/>
              <p:nvPr/>
            </p:nvSpPr>
            <p:spPr bwMode="auto">
              <a:xfrm>
                <a:off x="4343400" y="4495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8410" name="直線矢印コネクタ 83"/>
              <p:cNvCxnSpPr>
                <a:cxnSpLocks noChangeShapeType="1"/>
              </p:cNvCxnSpPr>
              <p:nvPr/>
            </p:nvCxnSpPr>
            <p:spPr bwMode="auto">
              <a:xfrm>
                <a:off x="4191000" y="42672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23" name="グループ化 96"/>
          <p:cNvGrpSpPr>
            <a:grpSpLocks/>
          </p:cNvGrpSpPr>
          <p:nvPr/>
        </p:nvGrpSpPr>
        <p:grpSpPr bwMode="auto">
          <a:xfrm>
            <a:off x="7086600" y="5791200"/>
            <a:ext cx="381000" cy="609600"/>
            <a:chOff x="3810000" y="5486400"/>
            <a:chExt cx="381000" cy="609600"/>
          </a:xfrm>
        </p:grpSpPr>
        <p:sp>
          <p:nvSpPr>
            <p:cNvPr id="98" name="円/楕円 97"/>
            <p:cNvSpPr/>
            <p:nvPr/>
          </p:nvSpPr>
          <p:spPr bwMode="auto">
            <a:xfrm>
              <a:off x="38100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5</a:t>
              </a:r>
              <a:endParaRPr lang="ja-JP" altLang="en-US" dirty="0">
                <a:effectLst>
                  <a:outerShdw blurRad="38100" dist="38100" dir="2700000" algn="tl">
                    <a:srgbClr val="000000">
                      <a:alpha val="43137"/>
                    </a:srgbClr>
                  </a:outerShdw>
                </a:effectLst>
              </a:endParaRPr>
            </a:p>
          </p:txBody>
        </p:sp>
        <p:cxnSp>
          <p:nvCxnSpPr>
            <p:cNvPr id="58405" name="直線矢印コネクタ 98"/>
            <p:cNvCxnSpPr>
              <a:cxnSpLocks noChangeShapeType="1"/>
            </p:cNvCxnSpPr>
            <p:nvPr/>
          </p:nvCxnSpPr>
          <p:spPr bwMode="auto">
            <a:xfrm>
              <a:off x="39624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24" name="グループ化 99"/>
          <p:cNvGrpSpPr>
            <a:grpSpLocks/>
          </p:cNvGrpSpPr>
          <p:nvPr/>
        </p:nvGrpSpPr>
        <p:grpSpPr bwMode="auto">
          <a:xfrm>
            <a:off x="7924800" y="5181600"/>
            <a:ext cx="381000" cy="609600"/>
            <a:chOff x="5562600" y="5486400"/>
            <a:chExt cx="381000" cy="609600"/>
          </a:xfrm>
        </p:grpSpPr>
        <p:sp>
          <p:nvSpPr>
            <p:cNvPr id="101" name="円/楕円 100"/>
            <p:cNvSpPr/>
            <p:nvPr/>
          </p:nvSpPr>
          <p:spPr bwMode="auto">
            <a:xfrm>
              <a:off x="55626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7</a:t>
              </a:r>
              <a:endParaRPr lang="ja-JP" altLang="en-US" dirty="0">
                <a:effectLst>
                  <a:outerShdw blurRad="38100" dist="38100" dir="2700000" algn="tl">
                    <a:srgbClr val="000000">
                      <a:alpha val="43137"/>
                    </a:srgbClr>
                  </a:outerShdw>
                </a:effectLst>
              </a:endParaRPr>
            </a:p>
          </p:txBody>
        </p:sp>
        <p:cxnSp>
          <p:nvCxnSpPr>
            <p:cNvPr id="58403" name="直線矢印コネクタ 101"/>
            <p:cNvCxnSpPr>
              <a:cxnSpLocks noChangeShapeType="1"/>
            </p:cNvCxnSpPr>
            <p:nvPr/>
          </p:nvCxnSpPr>
          <p:spPr bwMode="auto">
            <a:xfrm>
              <a:off x="57150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25" name="グループ化 133"/>
          <p:cNvGrpSpPr>
            <a:grpSpLocks/>
          </p:cNvGrpSpPr>
          <p:nvPr/>
        </p:nvGrpSpPr>
        <p:grpSpPr bwMode="auto">
          <a:xfrm>
            <a:off x="5029200" y="5181600"/>
            <a:ext cx="2667000" cy="609600"/>
            <a:chOff x="5029200" y="5181600"/>
            <a:chExt cx="2667000" cy="609600"/>
          </a:xfrm>
        </p:grpSpPr>
        <p:grpSp>
          <p:nvGrpSpPr>
            <p:cNvPr id="58393" name="グループ化 108"/>
            <p:cNvGrpSpPr>
              <a:grpSpLocks/>
            </p:cNvGrpSpPr>
            <p:nvPr/>
          </p:nvGrpSpPr>
          <p:grpSpPr bwMode="auto">
            <a:xfrm>
              <a:off x="6172200" y="5181600"/>
              <a:ext cx="381000" cy="609600"/>
              <a:chOff x="4648200" y="4876800"/>
              <a:chExt cx="381000" cy="609600"/>
            </a:xfrm>
          </p:grpSpPr>
          <p:sp>
            <p:nvSpPr>
              <p:cNvPr id="110" name="円/楕円 109"/>
              <p:cNvSpPr/>
              <p:nvPr/>
            </p:nvSpPr>
            <p:spPr bwMode="auto">
              <a:xfrm>
                <a:off x="4648200" y="5105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cxnSp>
            <p:nvCxnSpPr>
              <p:cNvPr id="58401" name="直線矢印コネクタ 110"/>
              <p:cNvCxnSpPr>
                <a:cxnSpLocks noChangeShapeType="1"/>
              </p:cNvCxnSpPr>
              <p:nvPr/>
            </p:nvCxnSpPr>
            <p:spPr bwMode="auto">
              <a:xfrm>
                <a:off x="4800600" y="48768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8394" name="グループ化 111"/>
            <p:cNvGrpSpPr>
              <a:grpSpLocks/>
            </p:cNvGrpSpPr>
            <p:nvPr/>
          </p:nvGrpSpPr>
          <p:grpSpPr bwMode="auto">
            <a:xfrm>
              <a:off x="5029200" y="5181600"/>
              <a:ext cx="990600" cy="609600"/>
              <a:chOff x="3505200" y="4876800"/>
              <a:chExt cx="990600" cy="609600"/>
            </a:xfrm>
          </p:grpSpPr>
          <p:sp>
            <p:nvSpPr>
              <p:cNvPr id="113" name="正方形/長方形 112"/>
              <p:cNvSpPr/>
              <p:nvPr/>
            </p:nvSpPr>
            <p:spPr bwMode="auto">
              <a:xfrm>
                <a:off x="3505200" y="5105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8399" name="直線矢印コネクタ 113"/>
              <p:cNvCxnSpPr>
                <a:cxnSpLocks noChangeShapeType="1"/>
              </p:cNvCxnSpPr>
              <p:nvPr/>
            </p:nvCxnSpPr>
            <p:spPr bwMode="auto">
              <a:xfrm flipH="1">
                <a:off x="3962400" y="4876800"/>
                <a:ext cx="5334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8395" name="グループ化 114"/>
            <p:cNvGrpSpPr>
              <a:grpSpLocks/>
            </p:cNvGrpSpPr>
            <p:nvPr/>
          </p:nvGrpSpPr>
          <p:grpSpPr bwMode="auto">
            <a:xfrm>
              <a:off x="6629400" y="5181600"/>
              <a:ext cx="1066800" cy="609600"/>
              <a:chOff x="5105400" y="4876800"/>
              <a:chExt cx="1066800" cy="609600"/>
            </a:xfrm>
          </p:grpSpPr>
          <p:sp>
            <p:nvSpPr>
              <p:cNvPr id="116" name="正方形/長方形 115"/>
              <p:cNvSpPr/>
              <p:nvPr/>
            </p:nvSpPr>
            <p:spPr bwMode="auto">
              <a:xfrm>
                <a:off x="5257800" y="5105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58397" name="直線矢印コネクタ 116"/>
              <p:cNvCxnSpPr>
                <a:cxnSpLocks noChangeShapeType="1"/>
              </p:cNvCxnSpPr>
              <p:nvPr/>
            </p:nvCxnSpPr>
            <p:spPr bwMode="auto">
              <a:xfrm>
                <a:off x="5105400" y="48768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29" name="グループ化 117"/>
          <p:cNvGrpSpPr>
            <a:grpSpLocks/>
          </p:cNvGrpSpPr>
          <p:nvPr/>
        </p:nvGrpSpPr>
        <p:grpSpPr bwMode="auto">
          <a:xfrm>
            <a:off x="5334000" y="5791200"/>
            <a:ext cx="381000" cy="609600"/>
            <a:chOff x="3810000" y="5486400"/>
            <a:chExt cx="381000" cy="609600"/>
          </a:xfrm>
        </p:grpSpPr>
        <p:sp>
          <p:nvSpPr>
            <p:cNvPr id="119" name="円/楕円 118"/>
            <p:cNvSpPr/>
            <p:nvPr/>
          </p:nvSpPr>
          <p:spPr bwMode="auto">
            <a:xfrm>
              <a:off x="38100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2</a:t>
              </a:r>
              <a:endParaRPr lang="ja-JP" altLang="en-US" dirty="0">
                <a:effectLst>
                  <a:outerShdw blurRad="38100" dist="38100" dir="2700000" algn="tl">
                    <a:srgbClr val="000000">
                      <a:alpha val="43137"/>
                    </a:srgbClr>
                  </a:outerShdw>
                </a:effectLst>
              </a:endParaRPr>
            </a:p>
          </p:txBody>
        </p:sp>
        <p:cxnSp>
          <p:nvCxnSpPr>
            <p:cNvPr id="58392" name="直線矢印コネクタ 119"/>
            <p:cNvCxnSpPr>
              <a:cxnSpLocks noChangeShapeType="1"/>
            </p:cNvCxnSpPr>
            <p:nvPr/>
          </p:nvCxnSpPr>
          <p:spPr bwMode="auto">
            <a:xfrm>
              <a:off x="39624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29" name="テキスト ボックス 128"/>
          <p:cNvSpPr txBox="1">
            <a:spLocks noChangeArrowheads="1"/>
          </p:cNvSpPr>
          <p:nvPr/>
        </p:nvSpPr>
        <p:spPr bwMode="auto">
          <a:xfrm>
            <a:off x="2514600" y="6334125"/>
            <a:ext cx="1344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2+(5*7)</a:t>
            </a:r>
            <a:endParaRPr lang="ja-JP" altLang="en-US" sz="2800"/>
          </a:p>
        </p:txBody>
      </p:sp>
      <p:sp>
        <p:nvSpPr>
          <p:cNvPr id="130" name="テキスト ボックス 129"/>
          <p:cNvSpPr txBox="1">
            <a:spLocks noChangeArrowheads="1"/>
          </p:cNvSpPr>
          <p:nvPr/>
        </p:nvSpPr>
        <p:spPr bwMode="auto">
          <a:xfrm>
            <a:off x="7543800" y="6334125"/>
            <a:ext cx="1344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(2+5)*7</a:t>
            </a:r>
            <a:endParaRPr lang="ja-JP" altLang="en-US" sz="2800"/>
          </a:p>
        </p:txBody>
      </p:sp>
      <p:sp>
        <p:nvSpPr>
          <p:cNvPr id="189551" name="Text Box 111"/>
          <p:cNvSpPr txBox="1">
            <a:spLocks noChangeArrowheads="1"/>
          </p:cNvSpPr>
          <p:nvPr/>
        </p:nvSpPr>
        <p:spPr bwMode="auto">
          <a:xfrm>
            <a:off x="6629400" y="1905000"/>
            <a:ext cx="2173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曖昧な文法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up)">
                                      <p:cBhvr>
                                        <p:cTn id="52" dur="500"/>
                                        <p:tgtEl>
                                          <p:spTgt spid="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500"/>
                                        <p:tgtEl>
                                          <p:spTgt spid="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up)">
                                      <p:cBhvr>
                                        <p:cTn id="77" dur="500"/>
                                        <p:tgtEl>
                                          <p:spTgt spid="2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29"/>
                                        </p:tgtEl>
                                        <p:attrNameLst>
                                          <p:attrName>style.visibility</p:attrName>
                                        </p:attrNameLst>
                                      </p:cBhvr>
                                      <p:to>
                                        <p:strVal val="visible"/>
                                      </p:to>
                                    </p:set>
                                    <p:anim calcmode="lin" valueType="num">
                                      <p:cBhvr additive="base">
                                        <p:cTn id="87" dur="500" fill="hold"/>
                                        <p:tgtEl>
                                          <p:spTgt spid="129"/>
                                        </p:tgtEl>
                                        <p:attrNameLst>
                                          <p:attrName>ppt_x</p:attrName>
                                        </p:attrNameLst>
                                      </p:cBhvr>
                                      <p:tavLst>
                                        <p:tav tm="0">
                                          <p:val>
                                            <p:strVal val="#ppt_x"/>
                                          </p:val>
                                        </p:tav>
                                        <p:tav tm="100000">
                                          <p:val>
                                            <p:strVal val="#ppt_x"/>
                                          </p:val>
                                        </p:tav>
                                      </p:tavLst>
                                    </p:anim>
                                    <p:anim calcmode="lin" valueType="num">
                                      <p:cBhvr additive="base">
                                        <p:cTn id="88"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30"/>
                                        </p:tgtEl>
                                        <p:attrNameLst>
                                          <p:attrName>style.visibility</p:attrName>
                                        </p:attrNameLst>
                                      </p:cBhvr>
                                      <p:to>
                                        <p:strVal val="visible"/>
                                      </p:to>
                                    </p:set>
                                    <p:anim calcmode="lin" valueType="num">
                                      <p:cBhvr additive="base">
                                        <p:cTn id="93" dur="500" fill="hold"/>
                                        <p:tgtEl>
                                          <p:spTgt spid="130"/>
                                        </p:tgtEl>
                                        <p:attrNameLst>
                                          <p:attrName>ppt_x</p:attrName>
                                        </p:attrNameLst>
                                      </p:cBhvr>
                                      <p:tavLst>
                                        <p:tav tm="0">
                                          <p:val>
                                            <p:strVal val="#ppt_x"/>
                                          </p:val>
                                        </p:tav>
                                        <p:tav tm="100000">
                                          <p:val>
                                            <p:strVal val="#ppt_x"/>
                                          </p:val>
                                        </p:tav>
                                      </p:tavLst>
                                    </p:anim>
                                    <p:anim calcmode="lin" valueType="num">
                                      <p:cBhvr additive="base">
                                        <p:cTn id="94"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5" presetClass="entr" presetSubtype="10" fill="hold" grpId="0" nodeType="clickEffect">
                                  <p:stCondLst>
                                    <p:cond delay="0"/>
                                  </p:stCondLst>
                                  <p:childTnLst>
                                    <p:set>
                                      <p:cBhvr>
                                        <p:cTn id="98" dur="1" fill="hold">
                                          <p:stCondLst>
                                            <p:cond delay="0"/>
                                          </p:stCondLst>
                                        </p:cTn>
                                        <p:tgtEl>
                                          <p:spTgt spid="189551"/>
                                        </p:tgtEl>
                                        <p:attrNameLst>
                                          <p:attrName>style.visibility</p:attrName>
                                        </p:attrNameLst>
                                      </p:cBhvr>
                                      <p:to>
                                        <p:strVal val="visible"/>
                                      </p:to>
                                    </p:set>
                                    <p:animEffect transition="in" filter="checkerboard(across)">
                                      <p:cBhvr>
                                        <p:cTn id="99" dur="500"/>
                                        <p:tgtEl>
                                          <p:spTgt spid="189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39" grpId="0" animBg="1" autoUpdateAnimBg="0"/>
      <p:bldP spid="72" grpId="0" animBg="1" autoUpdateAnimBg="0"/>
      <p:bldP spid="129" grpId="0" autoUpdateAnimBg="0"/>
      <p:bldP spid="130" grpId="0" autoUpdateAnimBg="0"/>
      <p:bldP spid="18955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ChangeArrowheads="1"/>
          </p:cNvSpPr>
          <p:nvPr/>
        </p:nvSpPr>
        <p:spPr bwMode="auto">
          <a:xfrm>
            <a:off x="533400" y="304800"/>
            <a:ext cx="48768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if (e0) if (e1) i=0; else i=1; </a:t>
            </a:r>
          </a:p>
        </p:txBody>
      </p:sp>
      <p:sp>
        <p:nvSpPr>
          <p:cNvPr id="179206" name="Rectangle 6"/>
          <p:cNvSpPr>
            <a:spLocks noChangeArrowheads="1"/>
          </p:cNvSpPr>
          <p:nvPr/>
        </p:nvSpPr>
        <p:spPr bwMode="auto">
          <a:xfrm>
            <a:off x="1752600" y="1219200"/>
            <a:ext cx="10668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a:t>&lt;</a:t>
            </a:r>
            <a:r>
              <a:rPr lang="en-US" altLang="ja-JP" dirty="0" err="1"/>
              <a:t>if_st</a:t>
            </a:r>
            <a:r>
              <a:rPr lang="en-US" altLang="ja-JP" dirty="0"/>
              <a:t>&gt;</a:t>
            </a:r>
            <a:endParaRPr lang="ja-JP" altLang="en-US" dirty="0"/>
          </a:p>
        </p:txBody>
      </p:sp>
      <p:grpSp>
        <p:nvGrpSpPr>
          <p:cNvPr id="179257" name="Group 57"/>
          <p:cNvGrpSpPr>
            <a:grpSpLocks/>
          </p:cNvGrpSpPr>
          <p:nvPr/>
        </p:nvGrpSpPr>
        <p:grpSpPr bwMode="auto">
          <a:xfrm>
            <a:off x="533400" y="1676400"/>
            <a:ext cx="4038600" cy="762000"/>
            <a:chOff x="384" y="1440"/>
            <a:chExt cx="2544" cy="480"/>
          </a:xfrm>
        </p:grpSpPr>
        <p:sp>
          <p:nvSpPr>
            <p:cNvPr id="59447" name="Oval 7"/>
            <p:cNvSpPr>
              <a:spLocks noChangeArrowheads="1"/>
            </p:cNvSpPr>
            <p:nvPr/>
          </p:nvSpPr>
          <p:spPr bwMode="auto">
            <a:xfrm>
              <a:off x="768" y="1584"/>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59448" name="Rectangle 8"/>
            <p:cNvSpPr>
              <a:spLocks noChangeArrowheads="1"/>
            </p:cNvSpPr>
            <p:nvPr/>
          </p:nvSpPr>
          <p:spPr bwMode="auto">
            <a:xfrm>
              <a:off x="1152" y="1584"/>
              <a:ext cx="67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dirty="0"/>
                <a:t>&lt;</a:t>
              </a:r>
              <a:r>
                <a:rPr lang="en-US" altLang="ja-JP" dirty="0" err="1"/>
                <a:t>exp</a:t>
              </a:r>
              <a:r>
                <a:rPr lang="en-US" altLang="ja-JP" dirty="0"/>
                <a:t>&gt;</a:t>
              </a:r>
            </a:p>
          </p:txBody>
        </p:sp>
        <p:sp>
          <p:nvSpPr>
            <p:cNvPr id="59449" name="Oval 9"/>
            <p:cNvSpPr>
              <a:spLocks noChangeArrowheads="1"/>
            </p:cNvSpPr>
            <p:nvPr/>
          </p:nvSpPr>
          <p:spPr bwMode="auto">
            <a:xfrm>
              <a:off x="1872" y="1584"/>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59450" name="Oval 10"/>
            <p:cNvSpPr>
              <a:spLocks noChangeArrowheads="1"/>
            </p:cNvSpPr>
            <p:nvPr/>
          </p:nvSpPr>
          <p:spPr bwMode="auto">
            <a:xfrm>
              <a:off x="384" y="1584"/>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if</a:t>
              </a:r>
            </a:p>
          </p:txBody>
        </p:sp>
        <p:sp>
          <p:nvSpPr>
            <p:cNvPr id="59451" name="Rectangle 11"/>
            <p:cNvSpPr>
              <a:spLocks noChangeArrowheads="1"/>
            </p:cNvSpPr>
            <p:nvPr/>
          </p:nvSpPr>
          <p:spPr bwMode="auto">
            <a:xfrm>
              <a:off x="2256" y="1584"/>
              <a:ext cx="67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&lt;</a:t>
              </a:r>
              <a:r>
                <a:rPr lang="en-US" altLang="ja-JP"/>
                <a:t>st&gt;</a:t>
              </a:r>
            </a:p>
          </p:txBody>
        </p:sp>
        <p:sp>
          <p:nvSpPr>
            <p:cNvPr id="59452" name="Line 12"/>
            <p:cNvSpPr>
              <a:spLocks noChangeShapeType="1"/>
            </p:cNvSpPr>
            <p:nvPr/>
          </p:nvSpPr>
          <p:spPr bwMode="auto">
            <a:xfrm>
              <a:off x="1488" y="144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53" name="Line 13"/>
            <p:cNvSpPr>
              <a:spLocks noChangeShapeType="1"/>
            </p:cNvSpPr>
            <p:nvPr/>
          </p:nvSpPr>
          <p:spPr bwMode="auto">
            <a:xfrm flipH="1">
              <a:off x="960" y="1440"/>
              <a:ext cx="528"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54" name="Line 14"/>
            <p:cNvSpPr>
              <a:spLocks noChangeShapeType="1"/>
            </p:cNvSpPr>
            <p:nvPr/>
          </p:nvSpPr>
          <p:spPr bwMode="auto">
            <a:xfrm flipH="1">
              <a:off x="528" y="1440"/>
              <a:ext cx="96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55" name="Line 15"/>
            <p:cNvSpPr>
              <a:spLocks noChangeShapeType="1"/>
            </p:cNvSpPr>
            <p:nvPr/>
          </p:nvSpPr>
          <p:spPr bwMode="auto">
            <a:xfrm>
              <a:off x="1488" y="1440"/>
              <a:ext cx="528"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56" name="Line 16"/>
            <p:cNvSpPr>
              <a:spLocks noChangeShapeType="1"/>
            </p:cNvSpPr>
            <p:nvPr/>
          </p:nvSpPr>
          <p:spPr bwMode="auto">
            <a:xfrm>
              <a:off x="1488" y="1440"/>
              <a:ext cx="110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79291" name="Group 91"/>
          <p:cNvGrpSpPr>
            <a:grpSpLocks/>
          </p:cNvGrpSpPr>
          <p:nvPr/>
        </p:nvGrpSpPr>
        <p:grpSpPr bwMode="auto">
          <a:xfrm>
            <a:off x="1143000" y="2971800"/>
            <a:ext cx="5943600" cy="762000"/>
            <a:chOff x="864" y="1872"/>
            <a:chExt cx="3744" cy="480"/>
          </a:xfrm>
        </p:grpSpPr>
        <p:sp>
          <p:nvSpPr>
            <p:cNvPr id="59433" name="Oval 17"/>
            <p:cNvSpPr>
              <a:spLocks noChangeArrowheads="1"/>
            </p:cNvSpPr>
            <p:nvPr/>
          </p:nvSpPr>
          <p:spPr bwMode="auto">
            <a:xfrm>
              <a:off x="1248" y="2016"/>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59434" name="Rectangle 18"/>
            <p:cNvSpPr>
              <a:spLocks noChangeArrowheads="1"/>
            </p:cNvSpPr>
            <p:nvPr/>
          </p:nvSpPr>
          <p:spPr bwMode="auto">
            <a:xfrm>
              <a:off x="1632" y="2016"/>
              <a:ext cx="67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&lt;</a:t>
              </a:r>
              <a:r>
                <a:rPr lang="en-US" altLang="ja-JP"/>
                <a:t>exp&gt;</a:t>
              </a:r>
            </a:p>
          </p:txBody>
        </p:sp>
        <p:sp>
          <p:nvSpPr>
            <p:cNvPr id="59435" name="Oval 19"/>
            <p:cNvSpPr>
              <a:spLocks noChangeArrowheads="1"/>
            </p:cNvSpPr>
            <p:nvPr/>
          </p:nvSpPr>
          <p:spPr bwMode="auto">
            <a:xfrm>
              <a:off x="2352" y="2016"/>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59436" name="Oval 20"/>
            <p:cNvSpPr>
              <a:spLocks noChangeArrowheads="1"/>
            </p:cNvSpPr>
            <p:nvPr/>
          </p:nvSpPr>
          <p:spPr bwMode="auto">
            <a:xfrm>
              <a:off x="864" y="2016"/>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if</a:t>
              </a:r>
            </a:p>
          </p:txBody>
        </p:sp>
        <p:sp>
          <p:nvSpPr>
            <p:cNvPr id="59437" name="Rectangle 21"/>
            <p:cNvSpPr>
              <a:spLocks noChangeArrowheads="1"/>
            </p:cNvSpPr>
            <p:nvPr/>
          </p:nvSpPr>
          <p:spPr bwMode="auto">
            <a:xfrm>
              <a:off x="2736" y="2016"/>
              <a:ext cx="67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&lt;</a:t>
              </a:r>
              <a:r>
                <a:rPr lang="en-US" altLang="ja-JP"/>
                <a:t>st&gt;</a:t>
              </a:r>
            </a:p>
          </p:txBody>
        </p:sp>
        <p:sp>
          <p:nvSpPr>
            <p:cNvPr id="59438" name="Line 22"/>
            <p:cNvSpPr>
              <a:spLocks noChangeShapeType="1"/>
            </p:cNvSpPr>
            <p:nvPr/>
          </p:nvSpPr>
          <p:spPr bwMode="auto">
            <a:xfrm flipH="1">
              <a:off x="2016" y="1872"/>
              <a:ext cx="672"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39" name="Line 23"/>
            <p:cNvSpPr>
              <a:spLocks noChangeShapeType="1"/>
            </p:cNvSpPr>
            <p:nvPr/>
          </p:nvSpPr>
          <p:spPr bwMode="auto">
            <a:xfrm flipH="1">
              <a:off x="1440" y="1872"/>
              <a:ext cx="1248"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40" name="Line 24"/>
            <p:cNvSpPr>
              <a:spLocks noChangeShapeType="1"/>
            </p:cNvSpPr>
            <p:nvPr/>
          </p:nvSpPr>
          <p:spPr bwMode="auto">
            <a:xfrm flipH="1">
              <a:off x="1056" y="1872"/>
              <a:ext cx="1632"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41" name="Line 25"/>
            <p:cNvSpPr>
              <a:spLocks noChangeShapeType="1"/>
            </p:cNvSpPr>
            <p:nvPr/>
          </p:nvSpPr>
          <p:spPr bwMode="auto">
            <a:xfrm>
              <a:off x="2688" y="1872"/>
              <a:ext cx="38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42" name="Line 26"/>
            <p:cNvSpPr>
              <a:spLocks noChangeShapeType="1"/>
            </p:cNvSpPr>
            <p:nvPr/>
          </p:nvSpPr>
          <p:spPr bwMode="auto">
            <a:xfrm>
              <a:off x="2688" y="1872"/>
              <a:ext cx="96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43" name="Oval 27"/>
            <p:cNvSpPr>
              <a:spLocks noChangeArrowheads="1"/>
            </p:cNvSpPr>
            <p:nvPr/>
          </p:nvSpPr>
          <p:spPr bwMode="auto">
            <a:xfrm>
              <a:off x="3456" y="2016"/>
              <a:ext cx="432"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else</a:t>
              </a:r>
            </a:p>
          </p:txBody>
        </p:sp>
        <p:sp>
          <p:nvSpPr>
            <p:cNvPr id="59444" name="Rectangle 28"/>
            <p:cNvSpPr>
              <a:spLocks noChangeArrowheads="1"/>
            </p:cNvSpPr>
            <p:nvPr/>
          </p:nvSpPr>
          <p:spPr bwMode="auto">
            <a:xfrm>
              <a:off x="3936" y="2016"/>
              <a:ext cx="67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&lt;</a:t>
              </a:r>
              <a:r>
                <a:rPr lang="en-US" altLang="ja-JP"/>
                <a:t>st&gt;</a:t>
              </a:r>
            </a:p>
          </p:txBody>
        </p:sp>
        <p:sp>
          <p:nvSpPr>
            <p:cNvPr id="59445" name="Line 29"/>
            <p:cNvSpPr>
              <a:spLocks noChangeShapeType="1"/>
            </p:cNvSpPr>
            <p:nvPr/>
          </p:nvSpPr>
          <p:spPr bwMode="auto">
            <a:xfrm flipH="1">
              <a:off x="2496" y="1872"/>
              <a:ext cx="192"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46" name="Line 30"/>
            <p:cNvSpPr>
              <a:spLocks noChangeShapeType="1"/>
            </p:cNvSpPr>
            <p:nvPr/>
          </p:nvSpPr>
          <p:spPr bwMode="auto">
            <a:xfrm>
              <a:off x="2688" y="1872"/>
              <a:ext cx="1536"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79256" name="Group 56"/>
          <p:cNvGrpSpPr>
            <a:grpSpLocks/>
          </p:cNvGrpSpPr>
          <p:nvPr/>
        </p:nvGrpSpPr>
        <p:grpSpPr bwMode="auto">
          <a:xfrm>
            <a:off x="3505200" y="2362200"/>
            <a:ext cx="1066800" cy="609600"/>
            <a:chOff x="2256" y="1872"/>
            <a:chExt cx="672" cy="384"/>
          </a:xfrm>
        </p:grpSpPr>
        <p:sp>
          <p:nvSpPr>
            <p:cNvPr id="59431" name="Rectangle 31"/>
            <p:cNvSpPr>
              <a:spLocks noChangeArrowheads="1"/>
            </p:cNvSpPr>
            <p:nvPr/>
          </p:nvSpPr>
          <p:spPr bwMode="auto">
            <a:xfrm>
              <a:off x="2256" y="1968"/>
              <a:ext cx="67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&lt;</a:t>
              </a:r>
              <a:r>
                <a:rPr lang="en-US" altLang="ja-JP"/>
                <a:t>if_st&gt;</a:t>
              </a:r>
            </a:p>
          </p:txBody>
        </p:sp>
        <p:sp>
          <p:nvSpPr>
            <p:cNvPr id="59432" name="Line 32"/>
            <p:cNvSpPr>
              <a:spLocks noChangeShapeType="1"/>
            </p:cNvSpPr>
            <p:nvPr/>
          </p:nvSpPr>
          <p:spPr bwMode="auto">
            <a:xfrm>
              <a:off x="2592" y="1872"/>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79258" name="Rectangle 58"/>
          <p:cNvSpPr>
            <a:spLocks noChangeArrowheads="1"/>
          </p:cNvSpPr>
          <p:nvPr/>
        </p:nvSpPr>
        <p:spPr bwMode="auto">
          <a:xfrm>
            <a:off x="2895600" y="4038600"/>
            <a:ext cx="10668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&lt;if_st&gt;</a:t>
            </a:r>
            <a:endParaRPr lang="ja-JP" altLang="en-US"/>
          </a:p>
        </p:txBody>
      </p:sp>
      <p:grpSp>
        <p:nvGrpSpPr>
          <p:cNvPr id="179292" name="Group 92"/>
          <p:cNvGrpSpPr>
            <a:grpSpLocks/>
          </p:cNvGrpSpPr>
          <p:nvPr/>
        </p:nvGrpSpPr>
        <p:grpSpPr bwMode="auto">
          <a:xfrm>
            <a:off x="457200" y="4495800"/>
            <a:ext cx="5943600" cy="762000"/>
            <a:chOff x="432" y="2832"/>
            <a:chExt cx="3744" cy="480"/>
          </a:xfrm>
        </p:grpSpPr>
        <p:sp>
          <p:nvSpPr>
            <p:cNvPr id="59417" name="Oval 60"/>
            <p:cNvSpPr>
              <a:spLocks noChangeArrowheads="1"/>
            </p:cNvSpPr>
            <p:nvPr/>
          </p:nvSpPr>
          <p:spPr bwMode="auto">
            <a:xfrm>
              <a:off x="816" y="2976"/>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59418" name="Rectangle 61"/>
            <p:cNvSpPr>
              <a:spLocks noChangeArrowheads="1"/>
            </p:cNvSpPr>
            <p:nvPr/>
          </p:nvSpPr>
          <p:spPr bwMode="auto">
            <a:xfrm>
              <a:off x="1200" y="2976"/>
              <a:ext cx="67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&lt;</a:t>
              </a:r>
              <a:r>
                <a:rPr lang="en-US" altLang="ja-JP"/>
                <a:t>exp&gt;</a:t>
              </a:r>
            </a:p>
          </p:txBody>
        </p:sp>
        <p:sp>
          <p:nvSpPr>
            <p:cNvPr id="59419" name="Oval 62"/>
            <p:cNvSpPr>
              <a:spLocks noChangeArrowheads="1"/>
            </p:cNvSpPr>
            <p:nvPr/>
          </p:nvSpPr>
          <p:spPr bwMode="auto">
            <a:xfrm>
              <a:off x="1920" y="2976"/>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59420" name="Oval 63"/>
            <p:cNvSpPr>
              <a:spLocks noChangeArrowheads="1"/>
            </p:cNvSpPr>
            <p:nvPr/>
          </p:nvSpPr>
          <p:spPr bwMode="auto">
            <a:xfrm>
              <a:off x="432" y="2976"/>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if</a:t>
              </a:r>
            </a:p>
          </p:txBody>
        </p:sp>
        <p:sp>
          <p:nvSpPr>
            <p:cNvPr id="59421" name="Rectangle 64"/>
            <p:cNvSpPr>
              <a:spLocks noChangeArrowheads="1"/>
            </p:cNvSpPr>
            <p:nvPr/>
          </p:nvSpPr>
          <p:spPr bwMode="auto">
            <a:xfrm>
              <a:off x="2304" y="2976"/>
              <a:ext cx="67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&lt;</a:t>
              </a:r>
              <a:r>
                <a:rPr lang="en-US" altLang="ja-JP"/>
                <a:t>st&gt;</a:t>
              </a:r>
            </a:p>
          </p:txBody>
        </p:sp>
        <p:sp>
          <p:nvSpPr>
            <p:cNvPr id="59422" name="Line 65"/>
            <p:cNvSpPr>
              <a:spLocks noChangeShapeType="1"/>
            </p:cNvSpPr>
            <p:nvPr/>
          </p:nvSpPr>
          <p:spPr bwMode="auto">
            <a:xfrm flipH="1">
              <a:off x="1584" y="2832"/>
              <a:ext cx="672"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23" name="Line 66"/>
            <p:cNvSpPr>
              <a:spLocks noChangeShapeType="1"/>
            </p:cNvSpPr>
            <p:nvPr/>
          </p:nvSpPr>
          <p:spPr bwMode="auto">
            <a:xfrm flipH="1">
              <a:off x="1008" y="2832"/>
              <a:ext cx="1248"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24" name="Line 67"/>
            <p:cNvSpPr>
              <a:spLocks noChangeShapeType="1"/>
            </p:cNvSpPr>
            <p:nvPr/>
          </p:nvSpPr>
          <p:spPr bwMode="auto">
            <a:xfrm flipH="1">
              <a:off x="624" y="2832"/>
              <a:ext cx="1632"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25" name="Line 68"/>
            <p:cNvSpPr>
              <a:spLocks noChangeShapeType="1"/>
            </p:cNvSpPr>
            <p:nvPr/>
          </p:nvSpPr>
          <p:spPr bwMode="auto">
            <a:xfrm>
              <a:off x="2256" y="2832"/>
              <a:ext cx="38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26" name="Line 69"/>
            <p:cNvSpPr>
              <a:spLocks noChangeShapeType="1"/>
            </p:cNvSpPr>
            <p:nvPr/>
          </p:nvSpPr>
          <p:spPr bwMode="auto">
            <a:xfrm>
              <a:off x="2256" y="2832"/>
              <a:ext cx="96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27" name="Oval 70"/>
            <p:cNvSpPr>
              <a:spLocks noChangeArrowheads="1"/>
            </p:cNvSpPr>
            <p:nvPr/>
          </p:nvSpPr>
          <p:spPr bwMode="auto">
            <a:xfrm>
              <a:off x="3024" y="2976"/>
              <a:ext cx="432"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else</a:t>
              </a:r>
            </a:p>
          </p:txBody>
        </p:sp>
        <p:sp>
          <p:nvSpPr>
            <p:cNvPr id="59428" name="Rectangle 71"/>
            <p:cNvSpPr>
              <a:spLocks noChangeArrowheads="1"/>
            </p:cNvSpPr>
            <p:nvPr/>
          </p:nvSpPr>
          <p:spPr bwMode="auto">
            <a:xfrm>
              <a:off x="3504" y="2976"/>
              <a:ext cx="67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&lt;</a:t>
              </a:r>
              <a:r>
                <a:rPr lang="en-US" altLang="ja-JP"/>
                <a:t>st&gt;</a:t>
              </a:r>
            </a:p>
          </p:txBody>
        </p:sp>
        <p:sp>
          <p:nvSpPr>
            <p:cNvPr id="59429" name="Line 72"/>
            <p:cNvSpPr>
              <a:spLocks noChangeShapeType="1"/>
            </p:cNvSpPr>
            <p:nvPr/>
          </p:nvSpPr>
          <p:spPr bwMode="auto">
            <a:xfrm flipH="1">
              <a:off x="2064" y="2832"/>
              <a:ext cx="192"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30" name="Line 73"/>
            <p:cNvSpPr>
              <a:spLocks noChangeShapeType="1"/>
            </p:cNvSpPr>
            <p:nvPr/>
          </p:nvSpPr>
          <p:spPr bwMode="auto">
            <a:xfrm>
              <a:off x="2256" y="2832"/>
              <a:ext cx="1536"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79277" name="Group 77"/>
          <p:cNvGrpSpPr>
            <a:grpSpLocks/>
          </p:cNvGrpSpPr>
          <p:nvPr/>
        </p:nvGrpSpPr>
        <p:grpSpPr bwMode="auto">
          <a:xfrm>
            <a:off x="3429000" y="5181600"/>
            <a:ext cx="1066800" cy="609600"/>
            <a:chOff x="2256" y="1872"/>
            <a:chExt cx="672" cy="384"/>
          </a:xfrm>
        </p:grpSpPr>
        <p:sp>
          <p:nvSpPr>
            <p:cNvPr id="59415" name="Rectangle 78"/>
            <p:cNvSpPr>
              <a:spLocks noChangeArrowheads="1"/>
            </p:cNvSpPr>
            <p:nvPr/>
          </p:nvSpPr>
          <p:spPr bwMode="auto">
            <a:xfrm>
              <a:off x="2256" y="1968"/>
              <a:ext cx="67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&lt;</a:t>
              </a:r>
              <a:r>
                <a:rPr lang="en-US" altLang="ja-JP"/>
                <a:t>if_st&gt;</a:t>
              </a:r>
            </a:p>
          </p:txBody>
        </p:sp>
        <p:sp>
          <p:nvSpPr>
            <p:cNvPr id="59416" name="Line 79"/>
            <p:cNvSpPr>
              <a:spLocks noChangeShapeType="1"/>
            </p:cNvSpPr>
            <p:nvPr/>
          </p:nvSpPr>
          <p:spPr bwMode="auto">
            <a:xfrm>
              <a:off x="2592" y="1872"/>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79280" name="Group 80"/>
          <p:cNvGrpSpPr>
            <a:grpSpLocks/>
          </p:cNvGrpSpPr>
          <p:nvPr/>
        </p:nvGrpSpPr>
        <p:grpSpPr bwMode="auto">
          <a:xfrm>
            <a:off x="2209800" y="5791200"/>
            <a:ext cx="4038600" cy="762000"/>
            <a:chOff x="384" y="1440"/>
            <a:chExt cx="2544" cy="480"/>
          </a:xfrm>
        </p:grpSpPr>
        <p:sp>
          <p:nvSpPr>
            <p:cNvPr id="59405" name="Oval 81"/>
            <p:cNvSpPr>
              <a:spLocks noChangeArrowheads="1"/>
            </p:cNvSpPr>
            <p:nvPr/>
          </p:nvSpPr>
          <p:spPr bwMode="auto">
            <a:xfrm>
              <a:off x="768" y="1584"/>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59406" name="Rectangle 82"/>
            <p:cNvSpPr>
              <a:spLocks noChangeArrowheads="1"/>
            </p:cNvSpPr>
            <p:nvPr/>
          </p:nvSpPr>
          <p:spPr bwMode="auto">
            <a:xfrm>
              <a:off x="1152" y="1584"/>
              <a:ext cx="67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&lt;</a:t>
              </a:r>
              <a:r>
                <a:rPr lang="en-US" altLang="ja-JP"/>
                <a:t>exp&gt;</a:t>
              </a:r>
            </a:p>
          </p:txBody>
        </p:sp>
        <p:sp>
          <p:nvSpPr>
            <p:cNvPr id="59407" name="Oval 83"/>
            <p:cNvSpPr>
              <a:spLocks noChangeArrowheads="1"/>
            </p:cNvSpPr>
            <p:nvPr/>
          </p:nvSpPr>
          <p:spPr bwMode="auto">
            <a:xfrm>
              <a:off x="1872" y="1584"/>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59408" name="Oval 84"/>
            <p:cNvSpPr>
              <a:spLocks noChangeArrowheads="1"/>
            </p:cNvSpPr>
            <p:nvPr/>
          </p:nvSpPr>
          <p:spPr bwMode="auto">
            <a:xfrm>
              <a:off x="384" y="1584"/>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if</a:t>
              </a:r>
            </a:p>
          </p:txBody>
        </p:sp>
        <p:sp>
          <p:nvSpPr>
            <p:cNvPr id="59409" name="Rectangle 85"/>
            <p:cNvSpPr>
              <a:spLocks noChangeArrowheads="1"/>
            </p:cNvSpPr>
            <p:nvPr/>
          </p:nvSpPr>
          <p:spPr bwMode="auto">
            <a:xfrm>
              <a:off x="2256" y="1584"/>
              <a:ext cx="67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&lt;</a:t>
              </a:r>
              <a:r>
                <a:rPr lang="en-US" altLang="ja-JP"/>
                <a:t>st&gt;</a:t>
              </a:r>
            </a:p>
          </p:txBody>
        </p:sp>
        <p:sp>
          <p:nvSpPr>
            <p:cNvPr id="59410" name="Line 86"/>
            <p:cNvSpPr>
              <a:spLocks noChangeShapeType="1"/>
            </p:cNvSpPr>
            <p:nvPr/>
          </p:nvSpPr>
          <p:spPr bwMode="auto">
            <a:xfrm>
              <a:off x="1488" y="144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11" name="Line 87"/>
            <p:cNvSpPr>
              <a:spLocks noChangeShapeType="1"/>
            </p:cNvSpPr>
            <p:nvPr/>
          </p:nvSpPr>
          <p:spPr bwMode="auto">
            <a:xfrm flipH="1">
              <a:off x="960" y="1440"/>
              <a:ext cx="528"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12" name="Line 88"/>
            <p:cNvSpPr>
              <a:spLocks noChangeShapeType="1"/>
            </p:cNvSpPr>
            <p:nvPr/>
          </p:nvSpPr>
          <p:spPr bwMode="auto">
            <a:xfrm flipH="1">
              <a:off x="528" y="1440"/>
              <a:ext cx="96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13" name="Line 89"/>
            <p:cNvSpPr>
              <a:spLocks noChangeShapeType="1"/>
            </p:cNvSpPr>
            <p:nvPr/>
          </p:nvSpPr>
          <p:spPr bwMode="auto">
            <a:xfrm>
              <a:off x="1488" y="1440"/>
              <a:ext cx="528"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14" name="Line 90"/>
            <p:cNvSpPr>
              <a:spLocks noChangeShapeType="1"/>
            </p:cNvSpPr>
            <p:nvPr/>
          </p:nvSpPr>
          <p:spPr bwMode="auto">
            <a:xfrm>
              <a:off x="1488" y="1440"/>
              <a:ext cx="110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79293" name="Text Box 93"/>
          <p:cNvSpPr txBox="1">
            <a:spLocks noChangeArrowheads="1"/>
          </p:cNvSpPr>
          <p:nvPr/>
        </p:nvSpPr>
        <p:spPr bwMode="auto">
          <a:xfrm>
            <a:off x="5410200" y="1143000"/>
            <a:ext cx="3402013" cy="1392238"/>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if (e0) {</a:t>
            </a:r>
          </a:p>
          <a:p>
            <a:pPr eaLnBrk="1" hangingPunct="1">
              <a:spcBef>
                <a:spcPct val="0"/>
              </a:spcBef>
              <a:buClrTx/>
              <a:buSzTx/>
              <a:buFontTx/>
              <a:buNone/>
            </a:pPr>
            <a:r>
              <a:rPr lang="en-US" altLang="ja-JP" sz="2800"/>
              <a:t>    if (e1) i=0; else i=1;</a:t>
            </a:r>
          </a:p>
          <a:p>
            <a:pPr eaLnBrk="1" hangingPunct="1">
              <a:spcBef>
                <a:spcPct val="0"/>
              </a:spcBef>
              <a:buClrTx/>
              <a:buSzTx/>
              <a:buFontTx/>
              <a:buNone/>
            </a:pPr>
            <a:r>
              <a:rPr lang="en-US" altLang="ja-JP" sz="2800"/>
              <a:t>}</a:t>
            </a:r>
          </a:p>
        </p:txBody>
      </p:sp>
      <p:sp>
        <p:nvSpPr>
          <p:cNvPr id="179294" name="Text Box 94"/>
          <p:cNvSpPr txBox="1">
            <a:spLocks noChangeArrowheads="1"/>
          </p:cNvSpPr>
          <p:nvPr/>
        </p:nvSpPr>
        <p:spPr bwMode="auto">
          <a:xfrm>
            <a:off x="6629400" y="3962400"/>
            <a:ext cx="2098675" cy="1392238"/>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if (e0) {</a:t>
            </a:r>
          </a:p>
          <a:p>
            <a:pPr eaLnBrk="1" hangingPunct="1">
              <a:spcBef>
                <a:spcPct val="0"/>
              </a:spcBef>
              <a:buClrTx/>
              <a:buSzTx/>
              <a:buFontTx/>
              <a:buNone/>
            </a:pPr>
            <a:r>
              <a:rPr lang="en-US" altLang="ja-JP" sz="2800"/>
              <a:t>    if (e1) i=0;</a:t>
            </a:r>
          </a:p>
          <a:p>
            <a:pPr eaLnBrk="1" hangingPunct="1">
              <a:spcBef>
                <a:spcPct val="0"/>
              </a:spcBef>
              <a:buClrTx/>
              <a:buSzTx/>
              <a:buFontTx/>
              <a:buNone/>
            </a:pPr>
            <a:r>
              <a:rPr lang="en-US" altLang="ja-JP" sz="2800"/>
              <a:t>} else i=1;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9206"/>
                                        </p:tgtEl>
                                        <p:attrNameLst>
                                          <p:attrName>style.visibility</p:attrName>
                                        </p:attrNameLst>
                                      </p:cBhvr>
                                      <p:to>
                                        <p:strVal val="visible"/>
                                      </p:to>
                                    </p:set>
                                    <p:animEffect transition="in" filter="wipe(up)">
                                      <p:cBhvr>
                                        <p:cTn id="7" dur="500"/>
                                        <p:tgtEl>
                                          <p:spTgt spid="179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9257"/>
                                        </p:tgtEl>
                                        <p:attrNameLst>
                                          <p:attrName>style.visibility</p:attrName>
                                        </p:attrNameLst>
                                      </p:cBhvr>
                                      <p:to>
                                        <p:strVal val="visible"/>
                                      </p:to>
                                    </p:set>
                                    <p:animEffect transition="in" filter="wipe(up)">
                                      <p:cBhvr>
                                        <p:cTn id="12" dur="500"/>
                                        <p:tgtEl>
                                          <p:spTgt spid="1792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79256"/>
                                        </p:tgtEl>
                                        <p:attrNameLst>
                                          <p:attrName>style.visibility</p:attrName>
                                        </p:attrNameLst>
                                      </p:cBhvr>
                                      <p:to>
                                        <p:strVal val="visible"/>
                                      </p:to>
                                    </p:set>
                                    <p:animEffect transition="in" filter="wipe(up)">
                                      <p:cBhvr>
                                        <p:cTn id="17" dur="500"/>
                                        <p:tgtEl>
                                          <p:spTgt spid="1792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79291"/>
                                        </p:tgtEl>
                                        <p:attrNameLst>
                                          <p:attrName>style.visibility</p:attrName>
                                        </p:attrNameLst>
                                      </p:cBhvr>
                                      <p:to>
                                        <p:strVal val="visible"/>
                                      </p:to>
                                    </p:set>
                                    <p:animEffect transition="in" filter="wipe(up)">
                                      <p:cBhvr>
                                        <p:cTn id="22" dur="500"/>
                                        <p:tgtEl>
                                          <p:spTgt spid="1792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9293"/>
                                        </p:tgtEl>
                                        <p:attrNameLst>
                                          <p:attrName>style.visibility</p:attrName>
                                        </p:attrNameLst>
                                      </p:cBhvr>
                                      <p:to>
                                        <p:strVal val="visible"/>
                                      </p:to>
                                    </p:set>
                                    <p:animEffect transition="in" filter="checkerboard(across)">
                                      <p:cBhvr>
                                        <p:cTn id="27" dur="500"/>
                                        <p:tgtEl>
                                          <p:spTgt spid="1792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9258"/>
                                        </p:tgtEl>
                                        <p:attrNameLst>
                                          <p:attrName>style.visibility</p:attrName>
                                        </p:attrNameLst>
                                      </p:cBhvr>
                                      <p:to>
                                        <p:strVal val="visible"/>
                                      </p:to>
                                    </p:set>
                                    <p:animEffect transition="in" filter="wipe(up)">
                                      <p:cBhvr>
                                        <p:cTn id="32" dur="500"/>
                                        <p:tgtEl>
                                          <p:spTgt spid="1792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79292"/>
                                        </p:tgtEl>
                                        <p:attrNameLst>
                                          <p:attrName>style.visibility</p:attrName>
                                        </p:attrNameLst>
                                      </p:cBhvr>
                                      <p:to>
                                        <p:strVal val="visible"/>
                                      </p:to>
                                    </p:set>
                                    <p:animEffect transition="in" filter="wipe(up)">
                                      <p:cBhvr>
                                        <p:cTn id="37" dur="500"/>
                                        <p:tgtEl>
                                          <p:spTgt spid="17929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79277"/>
                                        </p:tgtEl>
                                        <p:attrNameLst>
                                          <p:attrName>style.visibility</p:attrName>
                                        </p:attrNameLst>
                                      </p:cBhvr>
                                      <p:to>
                                        <p:strVal val="visible"/>
                                      </p:to>
                                    </p:set>
                                    <p:animEffect transition="in" filter="wipe(up)">
                                      <p:cBhvr>
                                        <p:cTn id="42" dur="500"/>
                                        <p:tgtEl>
                                          <p:spTgt spid="179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79280"/>
                                        </p:tgtEl>
                                        <p:attrNameLst>
                                          <p:attrName>style.visibility</p:attrName>
                                        </p:attrNameLst>
                                      </p:cBhvr>
                                      <p:to>
                                        <p:strVal val="visible"/>
                                      </p:to>
                                    </p:set>
                                    <p:animEffect transition="in" filter="wipe(up)">
                                      <p:cBhvr>
                                        <p:cTn id="47" dur="500"/>
                                        <p:tgtEl>
                                          <p:spTgt spid="17928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79294"/>
                                        </p:tgtEl>
                                        <p:attrNameLst>
                                          <p:attrName>style.visibility</p:attrName>
                                        </p:attrNameLst>
                                      </p:cBhvr>
                                      <p:to>
                                        <p:strVal val="visible"/>
                                      </p:to>
                                    </p:set>
                                    <p:animEffect transition="in" filter="checkerboard(across)">
                                      <p:cBhvr>
                                        <p:cTn id="52" dur="500"/>
                                        <p:tgtEl>
                                          <p:spTgt spid="179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nimBg="1" autoUpdateAnimBg="0"/>
      <p:bldP spid="179258" grpId="0" animBg="1" autoUpdateAnimBg="0"/>
      <p:bldP spid="179293" grpId="0" animBg="1" autoUpdateAnimBg="0"/>
      <p:bldP spid="17929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コンパイラの構造</a:t>
            </a:r>
          </a:p>
        </p:txBody>
      </p:sp>
      <p:sp>
        <p:nvSpPr>
          <p:cNvPr id="5123"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字句解析系</a:t>
            </a:r>
          </a:p>
          <a:p>
            <a:r>
              <a:rPr lang="ja-JP" altLang="en-US">
                <a:effectLst/>
              </a:rPr>
              <a:t>構文解析系</a:t>
            </a:r>
          </a:p>
          <a:p>
            <a:r>
              <a:rPr lang="ja-JP" altLang="en-US">
                <a:effectLst/>
              </a:rPr>
              <a:t>制約検査系</a:t>
            </a:r>
          </a:p>
          <a:p>
            <a:r>
              <a:rPr lang="ja-JP" altLang="en-US">
                <a:effectLst/>
              </a:rPr>
              <a:t>中間コード生成系</a:t>
            </a:r>
          </a:p>
          <a:p>
            <a:r>
              <a:rPr lang="ja-JP" altLang="en-US">
                <a:effectLst/>
              </a:rPr>
              <a:t>最適化系</a:t>
            </a:r>
          </a:p>
          <a:p>
            <a:r>
              <a:rPr lang="ja-JP" altLang="en-US">
                <a:effectLst/>
              </a:rPr>
              <a:t>目的コード生成系</a:t>
            </a:r>
          </a:p>
        </p:txBody>
      </p:sp>
      <p:sp>
        <p:nvSpPr>
          <p:cNvPr id="191492" name="Text Box 4"/>
          <p:cNvSpPr txBox="1">
            <a:spLocks noChangeArrowheads="1"/>
          </p:cNvSpPr>
          <p:nvPr/>
        </p:nvSpPr>
        <p:spPr bwMode="auto">
          <a:xfrm>
            <a:off x="4038600" y="2008188"/>
            <a:ext cx="35163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 有限オートマトン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checkerboard(across)">
                                      <p:cBhvr>
                                        <p:cTn id="7" dur="5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曖昧な文法</a:t>
            </a:r>
            <a:r>
              <a:rPr lang="ja-JP" altLang="en-US" sz="4000">
                <a:effectLst/>
              </a:rPr>
              <a:t>(</a:t>
            </a:r>
            <a:r>
              <a:rPr lang="en-US" altLang="ja-JP" sz="4000">
                <a:effectLst/>
              </a:rPr>
              <a:t>ambiguous)</a:t>
            </a:r>
          </a:p>
        </p:txBody>
      </p:sp>
      <p:sp>
        <p:nvSpPr>
          <p:cNvPr id="60419" name="Rectangle 1027"/>
          <p:cNvSpPr>
            <a:spLocks noGrp="1" noChangeArrowheads="1"/>
          </p:cNvSpPr>
          <p:nvPr>
            <p:ph type="body" idx="1"/>
          </p:nvPr>
        </p:nvSpPr>
        <p:spPr>
          <a:xfrm>
            <a:off x="1066800" y="1600200"/>
            <a:ext cx="7543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曖昧な文法</a:t>
            </a:r>
          </a:p>
          <a:p>
            <a:pPr lvl="1"/>
            <a:r>
              <a:rPr lang="ja-JP" altLang="en-US">
                <a:effectLst/>
              </a:rPr>
              <a:t>同一の文字列に対して異なる導出木</a:t>
            </a:r>
          </a:p>
        </p:txBody>
      </p:sp>
      <p:sp>
        <p:nvSpPr>
          <p:cNvPr id="166916" name="テキスト ボックス 3"/>
          <p:cNvSpPr txBox="1">
            <a:spLocks noChangeArrowheads="1"/>
          </p:cNvSpPr>
          <p:nvPr/>
        </p:nvSpPr>
        <p:spPr bwMode="auto">
          <a:xfrm>
            <a:off x="838200" y="2743200"/>
            <a:ext cx="7785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例 </a:t>
            </a:r>
            <a:r>
              <a:rPr lang="en-US" altLang="ja-JP" sz="2800"/>
              <a:t>: </a:t>
            </a:r>
            <a:r>
              <a:rPr lang="en-US" altLang="ja-JP" sz="2800" b="1"/>
              <a:t>N</a:t>
            </a:r>
            <a:r>
              <a:rPr lang="en-US" altLang="ja-JP" sz="2800"/>
              <a:t>={S,E} </a:t>
            </a:r>
            <a:r>
              <a:rPr lang="en-US" altLang="ja-JP" sz="2800" b="1"/>
              <a:t>T</a:t>
            </a:r>
            <a:r>
              <a:rPr lang="en-US" altLang="ja-JP" sz="2800"/>
              <a:t>={2,5,7,+,*}</a:t>
            </a:r>
          </a:p>
          <a:p>
            <a:pPr eaLnBrk="1" hangingPunct="1">
              <a:spcBef>
                <a:spcPct val="0"/>
              </a:spcBef>
              <a:buClrTx/>
              <a:buSzTx/>
              <a:buFontTx/>
              <a:buNone/>
            </a:pPr>
            <a:r>
              <a:rPr lang="en-US" altLang="ja-JP" sz="2800"/>
              <a:t>       </a:t>
            </a:r>
            <a:r>
              <a:rPr lang="en-US" altLang="ja-JP" sz="2800" b="1"/>
              <a:t>P</a:t>
            </a:r>
            <a:r>
              <a:rPr lang="en-US" altLang="ja-JP" sz="2800"/>
              <a:t>={S</a:t>
            </a:r>
            <a:r>
              <a:rPr lang="ja-JP" altLang="en-US" sz="2800"/>
              <a:t>→</a:t>
            </a:r>
            <a:r>
              <a:rPr lang="en-US" altLang="ja-JP" sz="2800"/>
              <a:t>E, E</a:t>
            </a:r>
            <a:r>
              <a:rPr lang="ja-JP" altLang="en-US" sz="2800"/>
              <a:t>→</a:t>
            </a:r>
            <a:r>
              <a:rPr lang="en-US" altLang="ja-JP" sz="2800"/>
              <a:t>E+E, E</a:t>
            </a:r>
            <a:r>
              <a:rPr lang="ja-JP" altLang="en-US" sz="2800"/>
              <a:t>→</a:t>
            </a:r>
            <a:r>
              <a:rPr lang="en-US" altLang="ja-JP" sz="2800"/>
              <a:t>E*E, E</a:t>
            </a:r>
            <a:r>
              <a:rPr lang="ja-JP" altLang="en-US" sz="2800"/>
              <a:t>→</a:t>
            </a:r>
            <a:r>
              <a:rPr lang="en-US" altLang="ja-JP" sz="2800"/>
              <a:t>2, E</a:t>
            </a:r>
            <a:r>
              <a:rPr lang="ja-JP" altLang="en-US" sz="2800"/>
              <a:t>→</a:t>
            </a:r>
            <a:r>
              <a:rPr lang="en-US" altLang="ja-JP" sz="2800"/>
              <a:t>5,E</a:t>
            </a:r>
            <a:r>
              <a:rPr lang="ja-JP" altLang="en-US" sz="2800"/>
              <a:t>→</a:t>
            </a:r>
            <a:r>
              <a:rPr lang="en-US" altLang="ja-JP" sz="2800"/>
              <a:t>7}</a:t>
            </a:r>
            <a:endParaRPr lang="ja-JP" altLang="en-US" sz="2800"/>
          </a:p>
        </p:txBody>
      </p:sp>
      <p:sp>
        <p:nvSpPr>
          <p:cNvPr id="4" name="テキスト ボックス 3"/>
          <p:cNvSpPr txBox="1">
            <a:spLocks noChangeArrowheads="1"/>
          </p:cNvSpPr>
          <p:nvPr/>
        </p:nvSpPr>
        <p:spPr bwMode="auto">
          <a:xfrm>
            <a:off x="1295400" y="3886200"/>
            <a:ext cx="725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dirty="0">
                <a:solidFill>
                  <a:srgbClr val="00FF00"/>
                </a:solidFill>
              </a:rPr>
              <a:t>S</a:t>
            </a:r>
            <a:r>
              <a:rPr lang="ja-JP" altLang="en-US" sz="2800" dirty="0"/>
              <a:t>→</a:t>
            </a:r>
            <a:r>
              <a:rPr lang="en-US" altLang="ja-JP" sz="2800" dirty="0">
                <a:solidFill>
                  <a:srgbClr val="00FF00"/>
                </a:solidFill>
              </a:rPr>
              <a:t>E</a:t>
            </a:r>
            <a:r>
              <a:rPr lang="ja-JP" altLang="en-US" sz="2800" dirty="0"/>
              <a:t>→</a:t>
            </a:r>
            <a:r>
              <a:rPr lang="en-US" altLang="ja-JP" sz="2800" dirty="0"/>
              <a:t>E+</a:t>
            </a:r>
            <a:r>
              <a:rPr lang="en-US" altLang="ja-JP" sz="2800" dirty="0">
                <a:solidFill>
                  <a:srgbClr val="00FF00"/>
                </a:solidFill>
              </a:rPr>
              <a:t>E</a:t>
            </a:r>
            <a:r>
              <a:rPr lang="ja-JP" altLang="en-US" sz="2800" dirty="0"/>
              <a:t>→</a:t>
            </a:r>
            <a:r>
              <a:rPr lang="en-US" altLang="ja-JP" sz="2800" dirty="0">
                <a:solidFill>
                  <a:srgbClr val="00FF00"/>
                </a:solidFill>
              </a:rPr>
              <a:t>E</a:t>
            </a:r>
            <a:r>
              <a:rPr lang="en-US" altLang="ja-JP" sz="2800" dirty="0"/>
              <a:t>+E*E</a:t>
            </a:r>
            <a:r>
              <a:rPr lang="ja-JP" altLang="en-US" sz="2800" dirty="0"/>
              <a:t>→</a:t>
            </a:r>
            <a:r>
              <a:rPr lang="en-US" altLang="ja-JP" sz="2800" dirty="0"/>
              <a:t>2+</a:t>
            </a:r>
            <a:r>
              <a:rPr lang="en-US" altLang="ja-JP" sz="2800" dirty="0">
                <a:solidFill>
                  <a:srgbClr val="00FF00"/>
                </a:solidFill>
              </a:rPr>
              <a:t>E</a:t>
            </a:r>
            <a:r>
              <a:rPr lang="en-US" altLang="ja-JP" sz="2800" dirty="0"/>
              <a:t>*E</a:t>
            </a:r>
            <a:r>
              <a:rPr lang="ja-JP" altLang="en-US" sz="2800" dirty="0"/>
              <a:t>→</a:t>
            </a:r>
            <a:r>
              <a:rPr lang="en-US" altLang="ja-JP" sz="2800" dirty="0"/>
              <a:t>2+5*</a:t>
            </a:r>
            <a:r>
              <a:rPr lang="en-US" altLang="ja-JP" sz="2800" dirty="0">
                <a:solidFill>
                  <a:srgbClr val="00FF00"/>
                </a:solidFill>
              </a:rPr>
              <a:t>E</a:t>
            </a:r>
            <a:r>
              <a:rPr lang="ja-JP" altLang="en-US" sz="2800" dirty="0"/>
              <a:t>→</a:t>
            </a:r>
            <a:r>
              <a:rPr lang="en-US" altLang="ja-JP" sz="2800" dirty="0"/>
              <a:t>2+5*7</a:t>
            </a:r>
            <a:endParaRPr lang="ja-JP" altLang="en-US" sz="2800" dirty="0"/>
          </a:p>
        </p:txBody>
      </p:sp>
      <p:sp>
        <p:nvSpPr>
          <p:cNvPr id="5" name="テキスト ボックス 4"/>
          <p:cNvSpPr txBox="1">
            <a:spLocks noChangeArrowheads="1"/>
          </p:cNvSpPr>
          <p:nvPr/>
        </p:nvSpPr>
        <p:spPr bwMode="auto">
          <a:xfrm>
            <a:off x="1295400" y="4419600"/>
            <a:ext cx="7229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dirty="0">
                <a:solidFill>
                  <a:srgbClr val="00FF00"/>
                </a:solidFill>
              </a:rPr>
              <a:t>S</a:t>
            </a:r>
            <a:r>
              <a:rPr lang="ja-JP" altLang="en-US" sz="2800" dirty="0"/>
              <a:t>→</a:t>
            </a:r>
            <a:r>
              <a:rPr lang="en-US" altLang="ja-JP" sz="2800" dirty="0">
                <a:solidFill>
                  <a:srgbClr val="00FF00"/>
                </a:solidFill>
              </a:rPr>
              <a:t>E</a:t>
            </a:r>
            <a:r>
              <a:rPr lang="ja-JP" altLang="en-US" sz="2800" dirty="0"/>
              <a:t>→</a:t>
            </a:r>
            <a:r>
              <a:rPr lang="en-US" altLang="ja-JP" sz="2800" dirty="0">
                <a:solidFill>
                  <a:srgbClr val="00FF00"/>
                </a:solidFill>
              </a:rPr>
              <a:t>E</a:t>
            </a:r>
            <a:r>
              <a:rPr lang="en-US" altLang="ja-JP" sz="2800" dirty="0"/>
              <a:t>*E</a:t>
            </a:r>
            <a:r>
              <a:rPr lang="ja-JP" altLang="en-US" sz="2800" dirty="0"/>
              <a:t>→</a:t>
            </a:r>
            <a:r>
              <a:rPr lang="en-US" altLang="ja-JP" sz="2800" dirty="0">
                <a:solidFill>
                  <a:srgbClr val="00FF00"/>
                </a:solidFill>
              </a:rPr>
              <a:t>E</a:t>
            </a:r>
            <a:r>
              <a:rPr lang="en-US" altLang="ja-JP" sz="2800" dirty="0"/>
              <a:t>+E*E</a:t>
            </a:r>
            <a:r>
              <a:rPr lang="ja-JP" altLang="en-US" sz="2800" dirty="0"/>
              <a:t>→</a:t>
            </a:r>
            <a:r>
              <a:rPr lang="en-US" altLang="ja-JP" sz="2800" dirty="0"/>
              <a:t>2+</a:t>
            </a:r>
            <a:r>
              <a:rPr lang="en-US" altLang="ja-JP" sz="2800" dirty="0">
                <a:solidFill>
                  <a:srgbClr val="00FF00"/>
                </a:solidFill>
              </a:rPr>
              <a:t>E</a:t>
            </a:r>
            <a:r>
              <a:rPr lang="en-US" altLang="ja-JP" sz="2800" dirty="0"/>
              <a:t>*E</a:t>
            </a:r>
            <a:r>
              <a:rPr lang="ja-JP" altLang="en-US" sz="2800" dirty="0"/>
              <a:t>→</a:t>
            </a:r>
            <a:r>
              <a:rPr lang="en-US" altLang="ja-JP" sz="2800" dirty="0"/>
              <a:t>2+5*</a:t>
            </a:r>
            <a:r>
              <a:rPr lang="en-US" altLang="ja-JP" sz="2800" dirty="0">
                <a:solidFill>
                  <a:srgbClr val="00FF00"/>
                </a:solidFill>
              </a:rPr>
              <a:t>E</a:t>
            </a:r>
            <a:r>
              <a:rPr lang="ja-JP" altLang="en-US" sz="2800" dirty="0"/>
              <a:t>→</a:t>
            </a:r>
            <a:r>
              <a:rPr lang="en-US" altLang="ja-JP" sz="2800" dirty="0"/>
              <a:t>2+5*7</a:t>
            </a:r>
            <a:endParaRPr lang="ja-JP" altLang="en-US" sz="2800" dirty="0"/>
          </a:p>
        </p:txBody>
      </p:sp>
      <p:sp>
        <p:nvSpPr>
          <p:cNvPr id="166920" name="Text Box 1032"/>
          <p:cNvSpPr txBox="1">
            <a:spLocks noChangeArrowheads="1"/>
          </p:cNvSpPr>
          <p:nvPr/>
        </p:nvSpPr>
        <p:spPr bwMode="auto">
          <a:xfrm>
            <a:off x="1752600" y="5741988"/>
            <a:ext cx="4346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 曖昧性の除去が必要</a:t>
            </a:r>
          </a:p>
        </p:txBody>
      </p:sp>
      <p:sp>
        <p:nvSpPr>
          <p:cNvPr id="166921" name="Text Box 1033"/>
          <p:cNvSpPr txBox="1">
            <a:spLocks noChangeArrowheads="1"/>
          </p:cNvSpPr>
          <p:nvPr/>
        </p:nvSpPr>
        <p:spPr bwMode="auto">
          <a:xfrm>
            <a:off x="1752600" y="5181600"/>
            <a:ext cx="5719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2+(5*7) と (2+5)*7 の区別ができない</a:t>
            </a:r>
            <a:endParaRPr lang="en-US" altLang="ja-JP"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checkerboard(across)">
                                      <p:cBhvr>
                                        <p:cTn id="7" dur="500"/>
                                        <p:tgtEl>
                                          <p:spTgt spid="166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6921"/>
                                        </p:tgtEl>
                                        <p:attrNameLst>
                                          <p:attrName>style.visibility</p:attrName>
                                        </p:attrNameLst>
                                      </p:cBhvr>
                                      <p:to>
                                        <p:strVal val="visible"/>
                                      </p:to>
                                    </p:set>
                                    <p:anim calcmode="lin" valueType="num">
                                      <p:cBhvr additive="base">
                                        <p:cTn id="22" dur="500" fill="hold"/>
                                        <p:tgtEl>
                                          <p:spTgt spid="166921"/>
                                        </p:tgtEl>
                                        <p:attrNameLst>
                                          <p:attrName>ppt_x</p:attrName>
                                        </p:attrNameLst>
                                      </p:cBhvr>
                                      <p:tavLst>
                                        <p:tav tm="0">
                                          <p:val>
                                            <p:strVal val="#ppt_x"/>
                                          </p:val>
                                        </p:tav>
                                        <p:tav tm="100000">
                                          <p:val>
                                            <p:strVal val="#ppt_x"/>
                                          </p:val>
                                        </p:tav>
                                      </p:tavLst>
                                    </p:anim>
                                    <p:anim calcmode="lin" valueType="num">
                                      <p:cBhvr additive="base">
                                        <p:cTn id="23" dur="500" fill="hold"/>
                                        <p:tgtEl>
                                          <p:spTgt spid="166921"/>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6920"/>
                                        </p:tgtEl>
                                        <p:attrNameLst>
                                          <p:attrName>style.visibility</p:attrName>
                                        </p:attrNameLst>
                                      </p:cBhvr>
                                      <p:to>
                                        <p:strVal val="visible"/>
                                      </p:to>
                                    </p:set>
                                    <p:anim calcmode="lin" valueType="num">
                                      <p:cBhvr additive="base">
                                        <p:cTn id="28" dur="500" fill="hold"/>
                                        <p:tgtEl>
                                          <p:spTgt spid="166920"/>
                                        </p:tgtEl>
                                        <p:attrNameLst>
                                          <p:attrName>ppt_x</p:attrName>
                                        </p:attrNameLst>
                                      </p:cBhvr>
                                      <p:tavLst>
                                        <p:tav tm="0">
                                          <p:val>
                                            <p:strVal val="#ppt_x"/>
                                          </p:val>
                                        </p:tav>
                                        <p:tav tm="100000">
                                          <p:val>
                                            <p:strVal val="#ppt_x"/>
                                          </p:val>
                                        </p:tav>
                                      </p:tavLst>
                                    </p:anim>
                                    <p:anim calcmode="lin" valueType="num">
                                      <p:cBhvr additive="base">
                                        <p:cTn id="29" dur="500" fill="hold"/>
                                        <p:tgtEl>
                                          <p:spTgt spid="166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utoUpdateAnimBg="0"/>
      <p:bldP spid="4" grpId="0" autoUpdateAnimBg="0"/>
      <p:bldP spid="5" grpId="0" autoUpdateAnimBg="0"/>
      <p:bldP spid="166920" grpId="0" autoUpdateAnimBg="0"/>
      <p:bldP spid="166921"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曖昧性の除去</a:t>
            </a:r>
          </a:p>
        </p:txBody>
      </p:sp>
      <p:sp>
        <p:nvSpPr>
          <p:cNvPr id="61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手法1</a:t>
            </a:r>
          </a:p>
          <a:p>
            <a:pPr lvl="1"/>
            <a:r>
              <a:rPr lang="ja-JP" altLang="en-US">
                <a:effectLst/>
              </a:rPr>
              <a:t>曖昧性が無いように文法を書き換える</a:t>
            </a:r>
          </a:p>
          <a:p>
            <a:r>
              <a:rPr lang="ja-JP" altLang="en-US">
                <a:effectLst/>
              </a:rPr>
              <a:t>手法2</a:t>
            </a:r>
          </a:p>
          <a:p>
            <a:pPr lvl="1"/>
            <a:r>
              <a:rPr lang="ja-JP" altLang="en-US">
                <a:effectLst/>
              </a:rPr>
              <a:t>新たな制約を加える</a:t>
            </a:r>
          </a:p>
          <a:p>
            <a:pPr lvl="2"/>
            <a:r>
              <a:rPr lang="ja-JP" altLang="en-US">
                <a:effectLst/>
              </a:rPr>
              <a:t>演算子の優先順位, 結合性等</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曖昧性の除去</a:t>
            </a:r>
          </a:p>
        </p:txBody>
      </p:sp>
      <p:sp>
        <p:nvSpPr>
          <p:cNvPr id="62467" name="Rectangle 3"/>
          <p:cNvSpPr>
            <a:spLocks noGrp="1" noChangeArrowheads="1"/>
          </p:cNvSpPr>
          <p:nvPr>
            <p:ph type="body" idx="1"/>
          </p:nvPr>
        </p:nvSpPr>
        <p:spPr>
          <a:xfrm>
            <a:off x="1066800" y="1600200"/>
            <a:ext cx="7543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手法1</a:t>
            </a:r>
          </a:p>
          <a:p>
            <a:pPr lvl="1"/>
            <a:r>
              <a:rPr lang="ja-JP" altLang="en-US">
                <a:effectLst/>
              </a:rPr>
              <a:t>曖昧性が無いように文法を書き換える</a:t>
            </a:r>
          </a:p>
        </p:txBody>
      </p:sp>
      <p:sp>
        <p:nvSpPr>
          <p:cNvPr id="168964" name="テキスト ボックス 3"/>
          <p:cNvSpPr txBox="1">
            <a:spLocks noChangeArrowheads="1"/>
          </p:cNvSpPr>
          <p:nvPr/>
        </p:nvSpPr>
        <p:spPr bwMode="auto">
          <a:xfrm>
            <a:off x="838200" y="2895600"/>
            <a:ext cx="7785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例 </a:t>
            </a:r>
            <a:r>
              <a:rPr lang="en-US" altLang="ja-JP" sz="2800"/>
              <a:t>: </a:t>
            </a:r>
            <a:r>
              <a:rPr lang="en-US" altLang="ja-JP" sz="2800" b="1"/>
              <a:t>N</a:t>
            </a:r>
            <a:r>
              <a:rPr lang="en-US" altLang="ja-JP" sz="2800"/>
              <a:t>={S,E} </a:t>
            </a:r>
            <a:r>
              <a:rPr lang="en-US" altLang="ja-JP" sz="2800" b="1"/>
              <a:t>T</a:t>
            </a:r>
            <a:r>
              <a:rPr lang="en-US" altLang="ja-JP" sz="2800"/>
              <a:t>={2,5,7,+,*}</a:t>
            </a:r>
          </a:p>
          <a:p>
            <a:pPr eaLnBrk="1" hangingPunct="1">
              <a:spcBef>
                <a:spcPct val="0"/>
              </a:spcBef>
              <a:buClrTx/>
              <a:buSzTx/>
              <a:buFontTx/>
              <a:buNone/>
            </a:pPr>
            <a:r>
              <a:rPr lang="en-US" altLang="ja-JP" sz="2800"/>
              <a:t>       </a:t>
            </a:r>
            <a:r>
              <a:rPr lang="en-US" altLang="ja-JP" sz="2800" b="1"/>
              <a:t>P</a:t>
            </a:r>
            <a:r>
              <a:rPr lang="en-US" altLang="ja-JP" sz="2800"/>
              <a:t>={S</a:t>
            </a:r>
            <a:r>
              <a:rPr lang="ja-JP" altLang="en-US" sz="2800"/>
              <a:t>→</a:t>
            </a:r>
            <a:r>
              <a:rPr lang="en-US" altLang="ja-JP" sz="2800"/>
              <a:t>E, E</a:t>
            </a:r>
            <a:r>
              <a:rPr lang="ja-JP" altLang="en-US" sz="2800"/>
              <a:t>→</a:t>
            </a:r>
            <a:r>
              <a:rPr lang="en-US" altLang="ja-JP" sz="2800"/>
              <a:t>E+E, E</a:t>
            </a:r>
            <a:r>
              <a:rPr lang="ja-JP" altLang="en-US" sz="2800"/>
              <a:t>→</a:t>
            </a:r>
            <a:r>
              <a:rPr lang="en-US" altLang="ja-JP" sz="2800"/>
              <a:t>E*E, E</a:t>
            </a:r>
            <a:r>
              <a:rPr lang="ja-JP" altLang="en-US" sz="2800"/>
              <a:t>→</a:t>
            </a:r>
            <a:r>
              <a:rPr lang="en-US" altLang="ja-JP" sz="2800"/>
              <a:t>2, E</a:t>
            </a:r>
            <a:r>
              <a:rPr lang="ja-JP" altLang="en-US" sz="2800"/>
              <a:t>→</a:t>
            </a:r>
            <a:r>
              <a:rPr lang="en-US" altLang="ja-JP" sz="2800"/>
              <a:t>5,E</a:t>
            </a:r>
            <a:r>
              <a:rPr lang="ja-JP" altLang="en-US" sz="2800"/>
              <a:t>→</a:t>
            </a:r>
            <a:r>
              <a:rPr lang="en-US" altLang="ja-JP" sz="2800"/>
              <a:t>7}</a:t>
            </a:r>
            <a:endParaRPr lang="ja-JP" altLang="en-US" sz="2800"/>
          </a:p>
        </p:txBody>
      </p:sp>
      <p:sp>
        <p:nvSpPr>
          <p:cNvPr id="168965" name="テキスト ボックス 3"/>
          <p:cNvSpPr txBox="1">
            <a:spLocks noChangeArrowheads="1"/>
          </p:cNvSpPr>
          <p:nvPr/>
        </p:nvSpPr>
        <p:spPr bwMode="auto">
          <a:xfrm>
            <a:off x="1600200" y="4114800"/>
            <a:ext cx="6477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b="1"/>
              <a:t>N</a:t>
            </a:r>
            <a:r>
              <a:rPr lang="en-US" altLang="ja-JP" sz="2800"/>
              <a:t>={S,E,T,F} </a:t>
            </a:r>
            <a:r>
              <a:rPr lang="en-US" altLang="ja-JP" sz="2800" b="1"/>
              <a:t>T</a:t>
            </a:r>
            <a:r>
              <a:rPr lang="en-US" altLang="ja-JP" sz="2800"/>
              <a:t>={2,5,7,+,*}</a:t>
            </a:r>
          </a:p>
          <a:p>
            <a:pPr eaLnBrk="1" hangingPunct="1">
              <a:spcBef>
                <a:spcPct val="0"/>
              </a:spcBef>
              <a:buClrTx/>
              <a:buSzTx/>
              <a:buFontTx/>
              <a:buNone/>
            </a:pPr>
            <a:r>
              <a:rPr lang="en-US" altLang="ja-JP" sz="2800" b="1"/>
              <a:t>P</a:t>
            </a:r>
            <a:r>
              <a:rPr lang="en-US" altLang="ja-JP" sz="2800"/>
              <a:t>={S</a:t>
            </a:r>
            <a:r>
              <a:rPr lang="ja-JP" altLang="en-US" sz="2800"/>
              <a:t>→</a:t>
            </a:r>
            <a:r>
              <a:rPr lang="en-US" altLang="ja-JP" sz="2800"/>
              <a:t>E, E</a:t>
            </a:r>
            <a:r>
              <a:rPr lang="ja-JP" altLang="en-US" sz="2800"/>
              <a:t>→</a:t>
            </a:r>
            <a:r>
              <a:rPr lang="en-US" altLang="ja-JP" sz="2800"/>
              <a:t>T, E</a:t>
            </a:r>
            <a:r>
              <a:rPr lang="ja-JP" altLang="en-US" sz="2800"/>
              <a:t>→</a:t>
            </a:r>
            <a:r>
              <a:rPr lang="en-US" altLang="ja-JP" sz="2800"/>
              <a:t>T+E, </a:t>
            </a:r>
          </a:p>
          <a:p>
            <a:pPr eaLnBrk="1" hangingPunct="1">
              <a:spcBef>
                <a:spcPct val="0"/>
              </a:spcBef>
              <a:buClrTx/>
              <a:buSzTx/>
              <a:buFontTx/>
              <a:buNone/>
            </a:pPr>
            <a:r>
              <a:rPr lang="en-US" altLang="ja-JP" sz="2800"/>
              <a:t>      T→F, T</a:t>
            </a:r>
            <a:r>
              <a:rPr lang="ja-JP" altLang="en-US" sz="2800"/>
              <a:t>→</a:t>
            </a:r>
            <a:r>
              <a:rPr lang="en-US" altLang="ja-JP" sz="2800"/>
              <a:t>T*F,</a:t>
            </a:r>
          </a:p>
          <a:p>
            <a:pPr eaLnBrk="1" hangingPunct="1">
              <a:spcBef>
                <a:spcPct val="0"/>
              </a:spcBef>
              <a:buClrTx/>
              <a:buSzTx/>
              <a:buFontTx/>
              <a:buNone/>
            </a:pPr>
            <a:r>
              <a:rPr lang="en-US" altLang="ja-JP" sz="2800"/>
              <a:t>      F→2, F</a:t>
            </a:r>
            <a:r>
              <a:rPr lang="ja-JP" altLang="en-US" sz="2800"/>
              <a:t>→</a:t>
            </a:r>
            <a:r>
              <a:rPr lang="en-US" altLang="ja-JP" sz="2800"/>
              <a:t>5, F</a:t>
            </a:r>
            <a:r>
              <a:rPr lang="ja-JP" altLang="en-US" sz="2800"/>
              <a:t>→</a:t>
            </a:r>
            <a:r>
              <a:rPr lang="en-US" altLang="ja-JP" sz="2800"/>
              <a:t>7}</a:t>
            </a:r>
            <a:endParaRPr lang="ja-JP"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checkerboard(across)">
                                      <p:cBhvr>
                                        <p:cTn id="7" dur="500"/>
                                        <p:tgtEl>
                                          <p:spTgt spid="168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8965"/>
                                        </p:tgtEl>
                                        <p:attrNameLst>
                                          <p:attrName>style.visibility</p:attrName>
                                        </p:attrNameLst>
                                      </p:cBhvr>
                                      <p:to>
                                        <p:strVal val="visible"/>
                                      </p:to>
                                    </p:set>
                                    <p:animEffect transition="in" filter="checkerboard(across)">
                                      <p:cBhvr>
                                        <p:cTn id="12" dur="500"/>
                                        <p:tgtEl>
                                          <p:spTgt spid="168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utoUpdateAnimBg="0"/>
      <p:bldP spid="16896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曖昧性の除去</a:t>
            </a:r>
          </a:p>
        </p:txBody>
      </p:sp>
      <p:sp>
        <p:nvSpPr>
          <p:cNvPr id="63491" name="Rectangle 3"/>
          <p:cNvSpPr>
            <a:spLocks noGrp="1" noChangeArrowheads="1"/>
          </p:cNvSpPr>
          <p:nvPr>
            <p:ph type="body" idx="1"/>
          </p:nvPr>
        </p:nvSpPr>
        <p:spPr>
          <a:xfrm>
            <a:off x="1066800" y="1600200"/>
            <a:ext cx="76200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手法2</a:t>
            </a:r>
          </a:p>
          <a:p>
            <a:pPr lvl="1"/>
            <a:r>
              <a:rPr lang="ja-JP" altLang="en-US">
                <a:effectLst/>
              </a:rPr>
              <a:t>新たな制約を加える</a:t>
            </a:r>
          </a:p>
          <a:p>
            <a:pPr lvl="2"/>
            <a:r>
              <a:rPr lang="ja-JP" altLang="en-US">
                <a:effectLst/>
              </a:rPr>
              <a:t>演算子の優先順位, 結合性等</a:t>
            </a:r>
          </a:p>
        </p:txBody>
      </p:sp>
      <p:sp>
        <p:nvSpPr>
          <p:cNvPr id="169988" name="Text Box 4"/>
          <p:cNvSpPr txBox="1">
            <a:spLocks noChangeArrowheads="1"/>
          </p:cNvSpPr>
          <p:nvPr/>
        </p:nvSpPr>
        <p:spPr bwMode="auto">
          <a:xfrm>
            <a:off x="1524000" y="3276600"/>
            <a:ext cx="71453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例 : 優先順位: * は + より先に計算</a:t>
            </a:r>
          </a:p>
          <a:p>
            <a:pPr eaLnBrk="1" hangingPunct="1">
              <a:spcBef>
                <a:spcPct val="0"/>
              </a:spcBef>
              <a:buClrTx/>
              <a:buSzTx/>
              <a:buFontTx/>
              <a:buNone/>
            </a:pPr>
            <a:r>
              <a:rPr lang="ja-JP" altLang="en-US" sz="2800"/>
              <a:t>       結合性:     *同士, +同士は左から先に計算</a:t>
            </a:r>
          </a:p>
        </p:txBody>
      </p:sp>
      <p:sp>
        <p:nvSpPr>
          <p:cNvPr id="169990" name="Text Box 6"/>
          <p:cNvSpPr txBox="1">
            <a:spLocks noChangeArrowheads="1"/>
          </p:cNvSpPr>
          <p:nvPr/>
        </p:nvSpPr>
        <p:spPr bwMode="auto">
          <a:xfrm>
            <a:off x="990600" y="4267200"/>
            <a:ext cx="1222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2+5*7</a:t>
            </a:r>
          </a:p>
        </p:txBody>
      </p:sp>
      <p:grpSp>
        <p:nvGrpSpPr>
          <p:cNvPr id="170026" name="Group 42"/>
          <p:cNvGrpSpPr>
            <a:grpSpLocks/>
          </p:cNvGrpSpPr>
          <p:nvPr/>
        </p:nvGrpSpPr>
        <p:grpSpPr bwMode="auto">
          <a:xfrm>
            <a:off x="5334000" y="4495800"/>
            <a:ext cx="2438400" cy="1981200"/>
            <a:chOff x="960" y="2880"/>
            <a:chExt cx="1536" cy="1248"/>
          </a:xfrm>
        </p:grpSpPr>
        <p:sp>
          <p:nvSpPr>
            <p:cNvPr id="63510" name="Oval 7"/>
            <p:cNvSpPr>
              <a:spLocks noChangeArrowheads="1"/>
            </p:cNvSpPr>
            <p:nvPr/>
          </p:nvSpPr>
          <p:spPr bwMode="auto">
            <a:xfrm>
              <a:off x="2208" y="3360"/>
              <a:ext cx="2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7</a:t>
              </a:r>
            </a:p>
          </p:txBody>
        </p:sp>
        <p:sp>
          <p:nvSpPr>
            <p:cNvPr id="63511" name="Line 8"/>
            <p:cNvSpPr>
              <a:spLocks noChangeShapeType="1"/>
            </p:cNvSpPr>
            <p:nvPr/>
          </p:nvSpPr>
          <p:spPr bwMode="auto">
            <a:xfrm>
              <a:off x="1920" y="316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3512" name="Line 9"/>
            <p:cNvSpPr>
              <a:spLocks noChangeShapeType="1"/>
            </p:cNvSpPr>
            <p:nvPr/>
          </p:nvSpPr>
          <p:spPr bwMode="auto">
            <a:xfrm flipV="1">
              <a:off x="1536" y="3168"/>
              <a:ext cx="33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3513" name="Line 10"/>
            <p:cNvSpPr>
              <a:spLocks noChangeShapeType="1"/>
            </p:cNvSpPr>
            <p:nvPr/>
          </p:nvSpPr>
          <p:spPr bwMode="auto">
            <a:xfrm flipH="1" flipV="1">
              <a:off x="1968" y="3168"/>
              <a:ext cx="33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3514" name="Oval 13"/>
            <p:cNvSpPr>
              <a:spLocks noChangeArrowheads="1"/>
            </p:cNvSpPr>
            <p:nvPr/>
          </p:nvSpPr>
          <p:spPr bwMode="auto">
            <a:xfrm>
              <a:off x="1776" y="3360"/>
              <a:ext cx="2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63515" name="Rectangle 14"/>
            <p:cNvSpPr>
              <a:spLocks noChangeArrowheads="1"/>
            </p:cNvSpPr>
            <p:nvPr/>
          </p:nvSpPr>
          <p:spPr bwMode="auto">
            <a:xfrm>
              <a:off x="1728" y="2880"/>
              <a:ext cx="43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a:t>E</a:t>
              </a:r>
            </a:p>
          </p:txBody>
        </p:sp>
        <p:sp>
          <p:nvSpPr>
            <p:cNvPr id="63516" name="Rectangle 15"/>
            <p:cNvSpPr>
              <a:spLocks noChangeArrowheads="1"/>
            </p:cNvSpPr>
            <p:nvPr/>
          </p:nvSpPr>
          <p:spPr bwMode="auto">
            <a:xfrm>
              <a:off x="1296" y="3360"/>
              <a:ext cx="43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E</a:t>
              </a:r>
            </a:p>
          </p:txBody>
        </p:sp>
        <p:sp>
          <p:nvSpPr>
            <p:cNvPr id="63517" name="Oval 17"/>
            <p:cNvSpPr>
              <a:spLocks noChangeArrowheads="1"/>
            </p:cNvSpPr>
            <p:nvPr/>
          </p:nvSpPr>
          <p:spPr bwMode="auto">
            <a:xfrm>
              <a:off x="960" y="3840"/>
              <a:ext cx="2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2</a:t>
              </a:r>
            </a:p>
          </p:txBody>
        </p:sp>
        <p:sp>
          <p:nvSpPr>
            <p:cNvPr id="63518" name="Line 18"/>
            <p:cNvSpPr>
              <a:spLocks noChangeShapeType="1"/>
            </p:cNvSpPr>
            <p:nvPr/>
          </p:nvSpPr>
          <p:spPr bwMode="auto">
            <a:xfrm>
              <a:off x="1488" y="364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3519" name="Line 19"/>
            <p:cNvSpPr>
              <a:spLocks noChangeShapeType="1"/>
            </p:cNvSpPr>
            <p:nvPr/>
          </p:nvSpPr>
          <p:spPr bwMode="auto">
            <a:xfrm flipV="1">
              <a:off x="1104" y="3648"/>
              <a:ext cx="33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3520" name="Line 20"/>
            <p:cNvSpPr>
              <a:spLocks noChangeShapeType="1"/>
            </p:cNvSpPr>
            <p:nvPr/>
          </p:nvSpPr>
          <p:spPr bwMode="auto">
            <a:xfrm flipH="1" flipV="1">
              <a:off x="1536" y="3648"/>
              <a:ext cx="33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3521" name="Oval 21"/>
            <p:cNvSpPr>
              <a:spLocks noChangeArrowheads="1"/>
            </p:cNvSpPr>
            <p:nvPr/>
          </p:nvSpPr>
          <p:spPr bwMode="auto">
            <a:xfrm>
              <a:off x="1344" y="3840"/>
              <a:ext cx="2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63522" name="Oval 27"/>
            <p:cNvSpPr>
              <a:spLocks noChangeArrowheads="1"/>
            </p:cNvSpPr>
            <p:nvPr/>
          </p:nvSpPr>
          <p:spPr bwMode="auto">
            <a:xfrm>
              <a:off x="1728" y="3840"/>
              <a:ext cx="2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5</a:t>
              </a:r>
            </a:p>
          </p:txBody>
        </p:sp>
      </p:grpSp>
      <p:sp>
        <p:nvSpPr>
          <p:cNvPr id="170012" name="Text Box 28"/>
          <p:cNvSpPr txBox="1">
            <a:spLocks noChangeArrowheads="1"/>
          </p:cNvSpPr>
          <p:nvPr/>
        </p:nvSpPr>
        <p:spPr bwMode="auto">
          <a:xfrm>
            <a:off x="4572000" y="4267200"/>
            <a:ext cx="1196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2*5*7</a:t>
            </a:r>
          </a:p>
        </p:txBody>
      </p:sp>
      <p:grpSp>
        <p:nvGrpSpPr>
          <p:cNvPr id="170027" name="Group 43"/>
          <p:cNvGrpSpPr>
            <a:grpSpLocks/>
          </p:cNvGrpSpPr>
          <p:nvPr/>
        </p:nvGrpSpPr>
        <p:grpSpPr bwMode="auto">
          <a:xfrm>
            <a:off x="2133600" y="4495800"/>
            <a:ext cx="2286000" cy="1981200"/>
            <a:chOff x="3936" y="2880"/>
            <a:chExt cx="1440" cy="1248"/>
          </a:xfrm>
        </p:grpSpPr>
        <p:sp>
          <p:nvSpPr>
            <p:cNvPr id="63497" name="Oval 29"/>
            <p:cNvSpPr>
              <a:spLocks noChangeArrowheads="1"/>
            </p:cNvSpPr>
            <p:nvPr/>
          </p:nvSpPr>
          <p:spPr bwMode="auto">
            <a:xfrm>
              <a:off x="3936" y="3360"/>
              <a:ext cx="2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2</a:t>
              </a:r>
            </a:p>
          </p:txBody>
        </p:sp>
        <p:sp>
          <p:nvSpPr>
            <p:cNvPr id="63498" name="Line 30"/>
            <p:cNvSpPr>
              <a:spLocks noChangeShapeType="1"/>
            </p:cNvSpPr>
            <p:nvPr/>
          </p:nvSpPr>
          <p:spPr bwMode="auto">
            <a:xfrm>
              <a:off x="4464" y="316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3499" name="Line 31"/>
            <p:cNvSpPr>
              <a:spLocks noChangeShapeType="1"/>
            </p:cNvSpPr>
            <p:nvPr/>
          </p:nvSpPr>
          <p:spPr bwMode="auto">
            <a:xfrm flipV="1">
              <a:off x="4080" y="3168"/>
              <a:ext cx="33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3500" name="Line 32"/>
            <p:cNvSpPr>
              <a:spLocks noChangeShapeType="1"/>
            </p:cNvSpPr>
            <p:nvPr/>
          </p:nvSpPr>
          <p:spPr bwMode="auto">
            <a:xfrm flipH="1" flipV="1">
              <a:off x="4512" y="3168"/>
              <a:ext cx="33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3501" name="Oval 33"/>
            <p:cNvSpPr>
              <a:spLocks noChangeArrowheads="1"/>
            </p:cNvSpPr>
            <p:nvPr/>
          </p:nvSpPr>
          <p:spPr bwMode="auto">
            <a:xfrm>
              <a:off x="4320" y="3360"/>
              <a:ext cx="2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63502" name="Rectangle 34"/>
            <p:cNvSpPr>
              <a:spLocks noChangeArrowheads="1"/>
            </p:cNvSpPr>
            <p:nvPr/>
          </p:nvSpPr>
          <p:spPr bwMode="auto">
            <a:xfrm>
              <a:off x="4272" y="2880"/>
              <a:ext cx="43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E</a:t>
              </a:r>
            </a:p>
          </p:txBody>
        </p:sp>
        <p:sp>
          <p:nvSpPr>
            <p:cNvPr id="63503" name="Rectangle 35"/>
            <p:cNvSpPr>
              <a:spLocks noChangeArrowheads="1"/>
            </p:cNvSpPr>
            <p:nvPr/>
          </p:nvSpPr>
          <p:spPr bwMode="auto">
            <a:xfrm>
              <a:off x="4656" y="3360"/>
              <a:ext cx="432"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E</a:t>
              </a:r>
            </a:p>
          </p:txBody>
        </p:sp>
        <p:sp>
          <p:nvSpPr>
            <p:cNvPr id="63504" name="Oval 36"/>
            <p:cNvSpPr>
              <a:spLocks noChangeArrowheads="1"/>
            </p:cNvSpPr>
            <p:nvPr/>
          </p:nvSpPr>
          <p:spPr bwMode="auto">
            <a:xfrm>
              <a:off x="4320" y="3840"/>
              <a:ext cx="2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5</a:t>
              </a:r>
            </a:p>
          </p:txBody>
        </p:sp>
        <p:sp>
          <p:nvSpPr>
            <p:cNvPr id="63505" name="Line 37"/>
            <p:cNvSpPr>
              <a:spLocks noChangeShapeType="1"/>
            </p:cNvSpPr>
            <p:nvPr/>
          </p:nvSpPr>
          <p:spPr bwMode="auto">
            <a:xfrm>
              <a:off x="4848" y="364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3506" name="Line 38"/>
            <p:cNvSpPr>
              <a:spLocks noChangeShapeType="1"/>
            </p:cNvSpPr>
            <p:nvPr/>
          </p:nvSpPr>
          <p:spPr bwMode="auto">
            <a:xfrm flipV="1">
              <a:off x="4464" y="3648"/>
              <a:ext cx="33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3507" name="Line 39"/>
            <p:cNvSpPr>
              <a:spLocks noChangeShapeType="1"/>
            </p:cNvSpPr>
            <p:nvPr/>
          </p:nvSpPr>
          <p:spPr bwMode="auto">
            <a:xfrm flipH="1" flipV="1">
              <a:off x="4896" y="3648"/>
              <a:ext cx="33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3508" name="Oval 40"/>
            <p:cNvSpPr>
              <a:spLocks noChangeArrowheads="1"/>
            </p:cNvSpPr>
            <p:nvPr/>
          </p:nvSpPr>
          <p:spPr bwMode="auto">
            <a:xfrm>
              <a:off x="4704" y="3840"/>
              <a:ext cx="2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63509" name="Oval 41"/>
            <p:cNvSpPr>
              <a:spLocks noChangeArrowheads="1"/>
            </p:cNvSpPr>
            <p:nvPr/>
          </p:nvSpPr>
          <p:spPr bwMode="auto">
            <a:xfrm>
              <a:off x="5088" y="3840"/>
              <a:ext cx="2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7</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Effect transition="in" filter="checkerboard(across)">
                                      <p:cBhvr>
                                        <p:cTn id="7" dur="500"/>
                                        <p:tgtEl>
                                          <p:spTgt spid="169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9990"/>
                                        </p:tgtEl>
                                        <p:attrNameLst>
                                          <p:attrName>style.visibility</p:attrName>
                                        </p:attrNameLst>
                                      </p:cBhvr>
                                      <p:to>
                                        <p:strVal val="visible"/>
                                      </p:to>
                                    </p:set>
                                    <p:animEffect transition="in" filter="checkerboard(across)">
                                      <p:cBhvr>
                                        <p:cTn id="12" dur="500"/>
                                        <p:tgtEl>
                                          <p:spTgt spid="1699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70027"/>
                                        </p:tgtEl>
                                        <p:attrNameLst>
                                          <p:attrName>style.visibility</p:attrName>
                                        </p:attrNameLst>
                                      </p:cBhvr>
                                      <p:to>
                                        <p:strVal val="visible"/>
                                      </p:to>
                                    </p:set>
                                    <p:animEffect transition="in" filter="checkerboard(across)">
                                      <p:cBhvr>
                                        <p:cTn id="17" dur="500"/>
                                        <p:tgtEl>
                                          <p:spTgt spid="1700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0012"/>
                                        </p:tgtEl>
                                        <p:attrNameLst>
                                          <p:attrName>style.visibility</p:attrName>
                                        </p:attrNameLst>
                                      </p:cBhvr>
                                      <p:to>
                                        <p:strVal val="visible"/>
                                      </p:to>
                                    </p:set>
                                    <p:animEffect transition="in" filter="checkerboard(across)">
                                      <p:cBhvr>
                                        <p:cTn id="22" dur="500"/>
                                        <p:tgtEl>
                                          <p:spTgt spid="1700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70026"/>
                                        </p:tgtEl>
                                        <p:attrNameLst>
                                          <p:attrName>style.visibility</p:attrName>
                                        </p:attrNameLst>
                                      </p:cBhvr>
                                      <p:to>
                                        <p:strVal val="visible"/>
                                      </p:to>
                                    </p:set>
                                    <p:animEffect transition="in" filter="checkerboard(across)">
                                      <p:cBhvr>
                                        <p:cTn id="27" dur="500"/>
                                        <p:tgtEl>
                                          <p:spTgt spid="170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utoUpdateAnimBg="0"/>
      <p:bldP spid="169990" grpId="0" autoUpdateAnimBg="0"/>
      <p:bldP spid="17001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p:txBody>
          <a:bodyPr/>
          <a:lstStyle/>
          <a:p>
            <a:r>
              <a:rPr lang="ja-JP" altLang="en-US">
                <a:effectLst/>
              </a:rPr>
              <a:t>導出木と最左導出</a:t>
            </a:r>
          </a:p>
        </p:txBody>
      </p:sp>
      <p:sp>
        <p:nvSpPr>
          <p:cNvPr id="3" name="コンテンツ プレースホルダ 2"/>
          <p:cNvSpPr>
            <a:spLocks noGrp="1"/>
          </p:cNvSpPr>
          <p:nvPr>
            <p:ph idx="1"/>
          </p:nvPr>
        </p:nvSpPr>
        <p:spPr>
          <a:xfrm>
            <a:off x="1066800" y="1828800"/>
            <a:ext cx="7543800" cy="762000"/>
          </a:xfrm>
        </p:spPr>
        <p:txBody>
          <a:bodyPr/>
          <a:lstStyle/>
          <a:p>
            <a:pPr>
              <a:defRPr/>
            </a:pPr>
            <a:r>
              <a:rPr lang="ja-JP" altLang="en-US" dirty="0"/>
              <a:t>同一の導出木 </a:t>
            </a:r>
            <a:r>
              <a:rPr lang="en-US" altLang="ja-JP" dirty="0"/>
              <a:t>= </a:t>
            </a:r>
            <a:r>
              <a:rPr lang="ja-JP" altLang="en-US" dirty="0"/>
              <a:t>同一の最左導出</a:t>
            </a:r>
          </a:p>
        </p:txBody>
      </p:sp>
      <p:sp>
        <p:nvSpPr>
          <p:cNvPr id="4" name="テキスト ボックス 3"/>
          <p:cNvSpPr txBox="1">
            <a:spLocks noChangeArrowheads="1"/>
          </p:cNvSpPr>
          <p:nvPr/>
        </p:nvSpPr>
        <p:spPr bwMode="auto">
          <a:xfrm>
            <a:off x="1066800" y="2514600"/>
            <a:ext cx="6816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dirty="0">
                <a:solidFill>
                  <a:srgbClr val="00FF00"/>
                </a:solidFill>
              </a:rPr>
              <a:t>S</a:t>
            </a:r>
            <a:r>
              <a:rPr lang="ja-JP" altLang="en-US" sz="2800" dirty="0"/>
              <a:t>→</a:t>
            </a:r>
            <a:r>
              <a:rPr lang="en-US" altLang="ja-JP" sz="2800" dirty="0">
                <a:solidFill>
                  <a:srgbClr val="00FF00"/>
                </a:solidFill>
              </a:rPr>
              <a:t>E</a:t>
            </a:r>
            <a:r>
              <a:rPr lang="ja-JP" altLang="en-US" sz="2800" dirty="0"/>
              <a:t>→</a:t>
            </a:r>
            <a:r>
              <a:rPr lang="en-US" altLang="ja-JP" sz="2800" dirty="0">
                <a:solidFill>
                  <a:srgbClr val="00FF00"/>
                </a:solidFill>
              </a:rPr>
              <a:t>E</a:t>
            </a:r>
            <a:r>
              <a:rPr lang="en-US" altLang="ja-JP" sz="2800" dirty="0"/>
              <a:t>+E</a:t>
            </a:r>
            <a:r>
              <a:rPr lang="ja-JP" altLang="en-US" sz="2800" dirty="0"/>
              <a:t>→</a:t>
            </a:r>
            <a:r>
              <a:rPr lang="en-US" altLang="ja-JP" sz="2800" dirty="0"/>
              <a:t>2+</a:t>
            </a:r>
            <a:r>
              <a:rPr lang="en-US" altLang="ja-JP" sz="2800" dirty="0">
                <a:solidFill>
                  <a:srgbClr val="00FF00"/>
                </a:solidFill>
              </a:rPr>
              <a:t>E</a:t>
            </a:r>
            <a:r>
              <a:rPr lang="ja-JP" altLang="en-US" sz="2800" dirty="0"/>
              <a:t>→</a:t>
            </a:r>
            <a:r>
              <a:rPr lang="en-US" altLang="ja-JP" sz="2800" dirty="0"/>
              <a:t>2+</a:t>
            </a:r>
            <a:r>
              <a:rPr lang="en-US" altLang="ja-JP" sz="2800" dirty="0">
                <a:solidFill>
                  <a:srgbClr val="00FF00"/>
                </a:solidFill>
              </a:rPr>
              <a:t>E</a:t>
            </a:r>
            <a:r>
              <a:rPr lang="en-US" altLang="ja-JP" sz="2800" dirty="0"/>
              <a:t>*E</a:t>
            </a:r>
            <a:r>
              <a:rPr lang="ja-JP" altLang="en-US" sz="2800" dirty="0"/>
              <a:t>→</a:t>
            </a:r>
            <a:r>
              <a:rPr lang="en-US" altLang="ja-JP" sz="2800" dirty="0"/>
              <a:t>2+5*</a:t>
            </a:r>
            <a:r>
              <a:rPr lang="en-US" altLang="ja-JP" sz="2800" dirty="0">
                <a:solidFill>
                  <a:srgbClr val="00FF00"/>
                </a:solidFill>
              </a:rPr>
              <a:t>E</a:t>
            </a:r>
            <a:r>
              <a:rPr lang="ja-JP" altLang="en-US" sz="2800" dirty="0"/>
              <a:t>→</a:t>
            </a:r>
            <a:r>
              <a:rPr lang="en-US" altLang="ja-JP" sz="2800" dirty="0"/>
              <a:t>2+5*7</a:t>
            </a:r>
            <a:endParaRPr lang="ja-JP" altLang="en-US" sz="2800" dirty="0"/>
          </a:p>
        </p:txBody>
      </p:sp>
      <p:sp>
        <p:nvSpPr>
          <p:cNvPr id="5" name="テキスト ボックス 4"/>
          <p:cNvSpPr txBox="1">
            <a:spLocks noChangeArrowheads="1"/>
          </p:cNvSpPr>
          <p:nvPr/>
        </p:nvSpPr>
        <p:spPr bwMode="auto">
          <a:xfrm>
            <a:off x="1066800" y="3048000"/>
            <a:ext cx="725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dirty="0">
                <a:solidFill>
                  <a:srgbClr val="00FF00"/>
                </a:solidFill>
              </a:rPr>
              <a:t>S</a:t>
            </a:r>
            <a:r>
              <a:rPr lang="ja-JP" altLang="en-US" sz="2800" dirty="0"/>
              <a:t>→</a:t>
            </a:r>
            <a:r>
              <a:rPr lang="en-US" altLang="ja-JP" sz="2800" dirty="0">
                <a:solidFill>
                  <a:srgbClr val="00FF00"/>
                </a:solidFill>
              </a:rPr>
              <a:t>E</a:t>
            </a:r>
            <a:r>
              <a:rPr lang="ja-JP" altLang="en-US" sz="2800" dirty="0"/>
              <a:t>→</a:t>
            </a:r>
            <a:r>
              <a:rPr lang="en-US" altLang="ja-JP" sz="2800" dirty="0"/>
              <a:t>E+</a:t>
            </a:r>
            <a:r>
              <a:rPr lang="en-US" altLang="ja-JP" sz="2800" dirty="0">
                <a:solidFill>
                  <a:srgbClr val="00FF00"/>
                </a:solidFill>
              </a:rPr>
              <a:t>E</a:t>
            </a:r>
            <a:r>
              <a:rPr lang="ja-JP" altLang="en-US" sz="2800" dirty="0"/>
              <a:t>→</a:t>
            </a:r>
            <a:r>
              <a:rPr lang="en-US" altLang="ja-JP" sz="2800" dirty="0"/>
              <a:t>E+E*</a:t>
            </a:r>
            <a:r>
              <a:rPr lang="en-US" altLang="ja-JP" sz="2800" dirty="0">
                <a:solidFill>
                  <a:srgbClr val="00FF00"/>
                </a:solidFill>
              </a:rPr>
              <a:t>E</a:t>
            </a:r>
            <a:r>
              <a:rPr lang="ja-JP" altLang="en-US" sz="2800" dirty="0"/>
              <a:t>→</a:t>
            </a:r>
            <a:r>
              <a:rPr lang="en-US" altLang="ja-JP" sz="2800" dirty="0"/>
              <a:t>E+</a:t>
            </a:r>
            <a:r>
              <a:rPr lang="en-US" altLang="ja-JP" sz="2800" dirty="0">
                <a:solidFill>
                  <a:srgbClr val="00FF00"/>
                </a:solidFill>
              </a:rPr>
              <a:t>E</a:t>
            </a:r>
            <a:r>
              <a:rPr lang="en-US" altLang="ja-JP" sz="2800" dirty="0"/>
              <a:t>*7</a:t>
            </a:r>
            <a:r>
              <a:rPr lang="ja-JP" altLang="en-US" sz="2800" dirty="0"/>
              <a:t>→</a:t>
            </a:r>
            <a:r>
              <a:rPr lang="en-US" altLang="ja-JP" sz="2800" dirty="0">
                <a:solidFill>
                  <a:srgbClr val="00FF00"/>
                </a:solidFill>
              </a:rPr>
              <a:t>E</a:t>
            </a:r>
            <a:r>
              <a:rPr lang="en-US" altLang="ja-JP" sz="2800" dirty="0"/>
              <a:t>+5*7</a:t>
            </a:r>
            <a:r>
              <a:rPr lang="ja-JP" altLang="en-US" sz="2800" dirty="0"/>
              <a:t>→</a:t>
            </a:r>
            <a:r>
              <a:rPr lang="en-US" altLang="ja-JP" sz="2800" dirty="0"/>
              <a:t>2+5*7</a:t>
            </a:r>
            <a:endParaRPr lang="ja-JP" altLang="en-US" sz="2800" dirty="0"/>
          </a:p>
        </p:txBody>
      </p:sp>
      <p:sp>
        <p:nvSpPr>
          <p:cNvPr id="6" name="正方形/長方形 5"/>
          <p:cNvSpPr/>
          <p:nvPr/>
        </p:nvSpPr>
        <p:spPr bwMode="auto">
          <a:xfrm>
            <a:off x="1752600" y="3581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S</a:t>
            </a:r>
            <a:endParaRPr lang="ja-JP" altLang="en-US" dirty="0">
              <a:effectLst>
                <a:outerShdw blurRad="38100" dist="38100" dir="2700000" algn="tl">
                  <a:srgbClr val="000000">
                    <a:alpha val="43137"/>
                  </a:srgbClr>
                </a:outerShdw>
              </a:effectLst>
            </a:endParaRPr>
          </a:p>
        </p:txBody>
      </p:sp>
      <p:grpSp>
        <p:nvGrpSpPr>
          <p:cNvPr id="7" name="グループ化 6"/>
          <p:cNvGrpSpPr>
            <a:grpSpLocks/>
          </p:cNvGrpSpPr>
          <p:nvPr/>
        </p:nvGrpSpPr>
        <p:grpSpPr bwMode="auto">
          <a:xfrm>
            <a:off x="1752600" y="3962400"/>
            <a:ext cx="914400" cy="609600"/>
            <a:chOff x="3429000" y="3657600"/>
            <a:chExt cx="914400" cy="609600"/>
          </a:xfrm>
        </p:grpSpPr>
        <p:sp>
          <p:nvSpPr>
            <p:cNvPr id="8" name="正方形/長方形 7"/>
            <p:cNvSpPr/>
            <p:nvPr/>
          </p:nvSpPr>
          <p:spPr bwMode="auto">
            <a:xfrm>
              <a:off x="3429000" y="38862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64552" name="直線矢印コネクタ 8"/>
            <p:cNvCxnSpPr>
              <a:cxnSpLocks noChangeShapeType="1"/>
              <a:stCxn id="6" idx="2"/>
              <a:endCxn id="8" idx="0"/>
            </p:cNvCxnSpPr>
            <p:nvPr/>
          </p:nvCxnSpPr>
          <p:spPr bwMode="auto">
            <a:xfrm>
              <a:off x="3886200" y="36576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0" name="グループ化 9"/>
          <p:cNvGrpSpPr>
            <a:grpSpLocks/>
          </p:cNvGrpSpPr>
          <p:nvPr/>
        </p:nvGrpSpPr>
        <p:grpSpPr bwMode="auto">
          <a:xfrm>
            <a:off x="914400" y="4572000"/>
            <a:ext cx="2667000" cy="609600"/>
            <a:chOff x="914400" y="4572000"/>
            <a:chExt cx="2667000" cy="609600"/>
          </a:xfrm>
        </p:grpSpPr>
        <p:grpSp>
          <p:nvGrpSpPr>
            <p:cNvPr id="64542" name="グループ化 42"/>
            <p:cNvGrpSpPr>
              <a:grpSpLocks/>
            </p:cNvGrpSpPr>
            <p:nvPr/>
          </p:nvGrpSpPr>
          <p:grpSpPr bwMode="auto">
            <a:xfrm>
              <a:off x="2057400" y="4572000"/>
              <a:ext cx="381000" cy="609600"/>
              <a:chOff x="3733800" y="4267200"/>
              <a:chExt cx="381000" cy="609600"/>
            </a:xfrm>
          </p:grpSpPr>
          <p:sp>
            <p:nvSpPr>
              <p:cNvPr id="18" name="円/楕円 17"/>
              <p:cNvSpPr/>
              <p:nvPr/>
            </p:nvSpPr>
            <p:spPr bwMode="auto">
              <a:xfrm>
                <a:off x="3733800" y="44958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cxnSp>
            <p:nvCxnSpPr>
              <p:cNvPr id="64550" name="直線矢印コネクタ 18"/>
              <p:cNvCxnSpPr>
                <a:cxnSpLocks noChangeShapeType="1"/>
              </p:cNvCxnSpPr>
              <p:nvPr/>
            </p:nvCxnSpPr>
            <p:spPr bwMode="auto">
              <a:xfrm>
                <a:off x="3886200" y="42672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4543" name="グループ化 45"/>
            <p:cNvGrpSpPr>
              <a:grpSpLocks/>
            </p:cNvGrpSpPr>
            <p:nvPr/>
          </p:nvGrpSpPr>
          <p:grpSpPr bwMode="auto">
            <a:xfrm>
              <a:off x="914400" y="4572000"/>
              <a:ext cx="990600" cy="609600"/>
              <a:chOff x="2590800" y="4267200"/>
              <a:chExt cx="990600" cy="609600"/>
            </a:xfrm>
          </p:grpSpPr>
          <p:sp>
            <p:nvSpPr>
              <p:cNvPr id="16" name="正方形/長方形 15"/>
              <p:cNvSpPr/>
              <p:nvPr/>
            </p:nvSpPr>
            <p:spPr bwMode="auto">
              <a:xfrm>
                <a:off x="2590800" y="4495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64548" name="直線矢印コネクタ 16"/>
              <p:cNvCxnSpPr>
                <a:cxnSpLocks noChangeShapeType="1"/>
              </p:cNvCxnSpPr>
              <p:nvPr/>
            </p:nvCxnSpPr>
            <p:spPr bwMode="auto">
              <a:xfrm flipH="1">
                <a:off x="3048000" y="4267200"/>
                <a:ext cx="5334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4544" name="グループ化 48"/>
            <p:cNvGrpSpPr>
              <a:grpSpLocks/>
            </p:cNvGrpSpPr>
            <p:nvPr/>
          </p:nvGrpSpPr>
          <p:grpSpPr bwMode="auto">
            <a:xfrm>
              <a:off x="2514600" y="4572000"/>
              <a:ext cx="1066800" cy="609600"/>
              <a:chOff x="4191000" y="4267200"/>
              <a:chExt cx="1066800" cy="609600"/>
            </a:xfrm>
          </p:grpSpPr>
          <p:sp>
            <p:nvSpPr>
              <p:cNvPr id="14" name="正方形/長方形 13"/>
              <p:cNvSpPr/>
              <p:nvPr/>
            </p:nvSpPr>
            <p:spPr bwMode="auto">
              <a:xfrm>
                <a:off x="4343400" y="44958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64546" name="直線矢印コネクタ 14"/>
              <p:cNvCxnSpPr>
                <a:cxnSpLocks noChangeShapeType="1"/>
              </p:cNvCxnSpPr>
              <p:nvPr/>
            </p:nvCxnSpPr>
            <p:spPr bwMode="auto">
              <a:xfrm>
                <a:off x="4191000" y="42672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20" name="グループ化 19"/>
          <p:cNvGrpSpPr>
            <a:grpSpLocks/>
          </p:cNvGrpSpPr>
          <p:nvPr/>
        </p:nvGrpSpPr>
        <p:grpSpPr bwMode="auto">
          <a:xfrm>
            <a:off x="1828800" y="5181600"/>
            <a:ext cx="2667000" cy="609600"/>
            <a:chOff x="1828800" y="5181600"/>
            <a:chExt cx="2667000" cy="609600"/>
          </a:xfrm>
        </p:grpSpPr>
        <p:grpSp>
          <p:nvGrpSpPr>
            <p:cNvPr id="64533" name="グループ化 51"/>
            <p:cNvGrpSpPr>
              <a:grpSpLocks/>
            </p:cNvGrpSpPr>
            <p:nvPr/>
          </p:nvGrpSpPr>
          <p:grpSpPr bwMode="auto">
            <a:xfrm>
              <a:off x="2971800" y="5181600"/>
              <a:ext cx="381000" cy="609600"/>
              <a:chOff x="4648200" y="4876800"/>
              <a:chExt cx="381000" cy="609600"/>
            </a:xfrm>
          </p:grpSpPr>
          <p:sp>
            <p:nvSpPr>
              <p:cNvPr id="28" name="円/楕円 27"/>
              <p:cNvSpPr/>
              <p:nvPr/>
            </p:nvSpPr>
            <p:spPr bwMode="auto">
              <a:xfrm>
                <a:off x="4648200" y="5105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a:t>
                </a:r>
                <a:endParaRPr lang="ja-JP" altLang="en-US" dirty="0">
                  <a:effectLst>
                    <a:outerShdw blurRad="38100" dist="38100" dir="2700000" algn="tl">
                      <a:srgbClr val="000000">
                        <a:alpha val="43137"/>
                      </a:srgbClr>
                    </a:outerShdw>
                  </a:effectLst>
                </a:endParaRPr>
              </a:p>
            </p:txBody>
          </p:sp>
          <p:cxnSp>
            <p:nvCxnSpPr>
              <p:cNvPr id="64541" name="直線矢印コネクタ 28"/>
              <p:cNvCxnSpPr>
                <a:cxnSpLocks noChangeShapeType="1"/>
              </p:cNvCxnSpPr>
              <p:nvPr/>
            </p:nvCxnSpPr>
            <p:spPr bwMode="auto">
              <a:xfrm>
                <a:off x="4800600" y="48768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4534" name="グループ化 54"/>
            <p:cNvGrpSpPr>
              <a:grpSpLocks/>
            </p:cNvGrpSpPr>
            <p:nvPr/>
          </p:nvGrpSpPr>
          <p:grpSpPr bwMode="auto">
            <a:xfrm>
              <a:off x="1828800" y="5181600"/>
              <a:ext cx="990600" cy="609600"/>
              <a:chOff x="3505200" y="4876800"/>
              <a:chExt cx="990600" cy="609600"/>
            </a:xfrm>
          </p:grpSpPr>
          <p:sp>
            <p:nvSpPr>
              <p:cNvPr id="26" name="正方形/長方形 25"/>
              <p:cNvSpPr/>
              <p:nvPr/>
            </p:nvSpPr>
            <p:spPr bwMode="auto">
              <a:xfrm>
                <a:off x="3505200" y="5105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64539" name="直線矢印コネクタ 26"/>
              <p:cNvCxnSpPr>
                <a:cxnSpLocks noChangeShapeType="1"/>
              </p:cNvCxnSpPr>
              <p:nvPr/>
            </p:nvCxnSpPr>
            <p:spPr bwMode="auto">
              <a:xfrm flipH="1">
                <a:off x="3962400" y="4876800"/>
                <a:ext cx="5334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4535" name="グループ化 57"/>
            <p:cNvGrpSpPr>
              <a:grpSpLocks/>
            </p:cNvGrpSpPr>
            <p:nvPr/>
          </p:nvGrpSpPr>
          <p:grpSpPr bwMode="auto">
            <a:xfrm>
              <a:off x="3429000" y="5181600"/>
              <a:ext cx="1066800" cy="609600"/>
              <a:chOff x="5105400" y="4876800"/>
              <a:chExt cx="1066800" cy="609600"/>
            </a:xfrm>
          </p:grpSpPr>
          <p:sp>
            <p:nvSpPr>
              <p:cNvPr id="24" name="正方形/長方形 23"/>
              <p:cNvSpPr/>
              <p:nvPr/>
            </p:nvSpPr>
            <p:spPr bwMode="auto">
              <a:xfrm>
                <a:off x="5257800" y="5105400"/>
                <a:ext cx="914400" cy="381000"/>
              </a:xfrm>
              <a:prstGeom prst="rect">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E</a:t>
                </a:r>
                <a:endParaRPr lang="ja-JP" altLang="en-US" dirty="0">
                  <a:effectLst>
                    <a:outerShdw blurRad="38100" dist="38100" dir="2700000" algn="tl">
                      <a:srgbClr val="000000">
                        <a:alpha val="43137"/>
                      </a:srgbClr>
                    </a:outerShdw>
                  </a:effectLst>
                </a:endParaRPr>
              </a:p>
            </p:txBody>
          </p:sp>
          <p:cxnSp>
            <p:nvCxnSpPr>
              <p:cNvPr id="64537" name="直線矢印コネクタ 24"/>
              <p:cNvCxnSpPr>
                <a:cxnSpLocks noChangeShapeType="1"/>
              </p:cNvCxnSpPr>
              <p:nvPr/>
            </p:nvCxnSpPr>
            <p:spPr bwMode="auto">
              <a:xfrm>
                <a:off x="5105400" y="4876800"/>
                <a:ext cx="60960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30" name="グループ化 29"/>
          <p:cNvGrpSpPr>
            <a:grpSpLocks/>
          </p:cNvGrpSpPr>
          <p:nvPr/>
        </p:nvGrpSpPr>
        <p:grpSpPr bwMode="auto">
          <a:xfrm>
            <a:off x="1219200" y="5181600"/>
            <a:ext cx="381000" cy="609600"/>
            <a:chOff x="2895600" y="4876800"/>
            <a:chExt cx="381000" cy="609600"/>
          </a:xfrm>
        </p:grpSpPr>
        <p:sp>
          <p:nvSpPr>
            <p:cNvPr id="31" name="円/楕円 30"/>
            <p:cNvSpPr/>
            <p:nvPr/>
          </p:nvSpPr>
          <p:spPr bwMode="auto">
            <a:xfrm>
              <a:off x="2895600" y="51054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2</a:t>
              </a:r>
              <a:endParaRPr lang="ja-JP" altLang="en-US" dirty="0">
                <a:effectLst>
                  <a:outerShdw blurRad="38100" dist="38100" dir="2700000" algn="tl">
                    <a:srgbClr val="000000">
                      <a:alpha val="43137"/>
                    </a:srgbClr>
                  </a:outerShdw>
                </a:effectLst>
              </a:endParaRPr>
            </a:p>
          </p:txBody>
        </p:sp>
        <p:cxnSp>
          <p:nvCxnSpPr>
            <p:cNvPr id="64532" name="直線矢印コネクタ 31"/>
            <p:cNvCxnSpPr>
              <a:cxnSpLocks noChangeShapeType="1"/>
            </p:cNvCxnSpPr>
            <p:nvPr/>
          </p:nvCxnSpPr>
          <p:spPr bwMode="auto">
            <a:xfrm>
              <a:off x="3048000" y="48768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3" name="グループ化 32"/>
          <p:cNvGrpSpPr>
            <a:grpSpLocks/>
          </p:cNvGrpSpPr>
          <p:nvPr/>
        </p:nvGrpSpPr>
        <p:grpSpPr bwMode="auto">
          <a:xfrm>
            <a:off x="2133600" y="5791200"/>
            <a:ext cx="381000" cy="609600"/>
            <a:chOff x="3810000" y="5486400"/>
            <a:chExt cx="381000" cy="609600"/>
          </a:xfrm>
        </p:grpSpPr>
        <p:sp>
          <p:nvSpPr>
            <p:cNvPr id="34" name="円/楕円 33"/>
            <p:cNvSpPr/>
            <p:nvPr/>
          </p:nvSpPr>
          <p:spPr bwMode="auto">
            <a:xfrm>
              <a:off x="38100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5</a:t>
              </a:r>
              <a:endParaRPr lang="ja-JP" altLang="en-US" dirty="0">
                <a:effectLst>
                  <a:outerShdw blurRad="38100" dist="38100" dir="2700000" algn="tl">
                    <a:srgbClr val="000000">
                      <a:alpha val="43137"/>
                    </a:srgbClr>
                  </a:outerShdw>
                </a:effectLst>
              </a:endParaRPr>
            </a:p>
          </p:txBody>
        </p:sp>
        <p:cxnSp>
          <p:nvCxnSpPr>
            <p:cNvPr id="64530" name="直線矢印コネクタ 34"/>
            <p:cNvCxnSpPr>
              <a:cxnSpLocks noChangeShapeType="1"/>
            </p:cNvCxnSpPr>
            <p:nvPr/>
          </p:nvCxnSpPr>
          <p:spPr bwMode="auto">
            <a:xfrm>
              <a:off x="39624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6" name="グループ化 35"/>
          <p:cNvGrpSpPr>
            <a:grpSpLocks/>
          </p:cNvGrpSpPr>
          <p:nvPr/>
        </p:nvGrpSpPr>
        <p:grpSpPr bwMode="auto">
          <a:xfrm>
            <a:off x="3886200" y="5791200"/>
            <a:ext cx="381000" cy="609600"/>
            <a:chOff x="5562600" y="5486400"/>
            <a:chExt cx="381000" cy="609600"/>
          </a:xfrm>
        </p:grpSpPr>
        <p:sp>
          <p:nvSpPr>
            <p:cNvPr id="37" name="円/楕円 36"/>
            <p:cNvSpPr/>
            <p:nvPr/>
          </p:nvSpPr>
          <p:spPr bwMode="auto">
            <a:xfrm>
              <a:off x="5562600" y="5715000"/>
              <a:ext cx="381000" cy="381000"/>
            </a:xfrm>
            <a:prstGeom prst="ellipse">
              <a:avLst/>
            </a:prstGeom>
            <a:noFill/>
            <a:ln w="19050" cap="flat" cmpd="sng" algn="ctr">
              <a:solidFill>
                <a:schemeClr val="tx1"/>
              </a:solidFill>
              <a:prstDash val="solid"/>
              <a:round/>
              <a:headEnd type="none" w="med" len="med"/>
              <a:tailEnd type="none" w="med" len="med"/>
            </a:ln>
            <a:effectLst/>
          </p:spPr>
          <p:txBody>
            <a:bodyPr anchor="ctr"/>
            <a:lstStyle/>
            <a:p>
              <a:pPr algn="ctr" eaLnBrk="1" hangingPunct="1">
                <a:defRPr/>
              </a:pPr>
              <a:r>
                <a:rPr lang="en-US" altLang="ja-JP" dirty="0">
                  <a:effectLst>
                    <a:outerShdw blurRad="38100" dist="38100" dir="2700000" algn="tl">
                      <a:srgbClr val="000000">
                        <a:alpha val="43137"/>
                      </a:srgbClr>
                    </a:outerShdw>
                  </a:effectLst>
                </a:rPr>
                <a:t>7</a:t>
              </a:r>
              <a:endParaRPr lang="ja-JP" altLang="en-US" dirty="0">
                <a:effectLst>
                  <a:outerShdw blurRad="38100" dist="38100" dir="2700000" algn="tl">
                    <a:srgbClr val="000000">
                      <a:alpha val="43137"/>
                    </a:srgbClr>
                  </a:outerShdw>
                </a:effectLst>
              </a:endParaRPr>
            </a:p>
          </p:txBody>
        </p:sp>
        <p:cxnSp>
          <p:nvCxnSpPr>
            <p:cNvPr id="64528" name="直線矢印コネクタ 37"/>
            <p:cNvCxnSpPr>
              <a:cxnSpLocks noChangeShapeType="1"/>
            </p:cNvCxnSpPr>
            <p:nvPr/>
          </p:nvCxnSpPr>
          <p:spPr bwMode="auto">
            <a:xfrm>
              <a:off x="5715000" y="5486400"/>
              <a:ext cx="0" cy="228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9" name="テキスト ボックス 38"/>
          <p:cNvSpPr txBox="1">
            <a:spLocks noChangeArrowheads="1"/>
          </p:cNvSpPr>
          <p:nvPr/>
        </p:nvSpPr>
        <p:spPr bwMode="auto">
          <a:xfrm>
            <a:off x="4191000" y="4191000"/>
            <a:ext cx="4557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導出が異なっても同じ導出木</a:t>
            </a:r>
          </a:p>
        </p:txBody>
      </p:sp>
      <p:sp>
        <p:nvSpPr>
          <p:cNvPr id="40" name="テキスト ボックス 39"/>
          <p:cNvSpPr txBox="1">
            <a:spLocks noChangeArrowheads="1"/>
          </p:cNvSpPr>
          <p:nvPr/>
        </p:nvSpPr>
        <p:spPr bwMode="auto">
          <a:xfrm>
            <a:off x="4648200" y="4876800"/>
            <a:ext cx="375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一つの導出木には</a:t>
            </a:r>
            <a:endParaRPr lang="en-US" altLang="ja-JP" sz="2800"/>
          </a:p>
          <a:p>
            <a:pPr eaLnBrk="1" hangingPunct="1">
              <a:spcBef>
                <a:spcPct val="0"/>
              </a:spcBef>
              <a:buClrTx/>
              <a:buSzTx/>
              <a:buFontTx/>
              <a:buNone/>
            </a:pPr>
            <a:r>
              <a:rPr lang="ja-JP" altLang="en-US" sz="2800"/>
              <a:t>一つの最左導出が対応</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up)">
                                      <p:cBhvr>
                                        <p:cTn id="47" dur="500"/>
                                        <p:tgtEl>
                                          <p:spTgt spid="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checkerboard(across)">
                                      <p:cBhvr>
                                        <p:cTn id="52" dur="500"/>
                                        <p:tgtEl>
                                          <p:spTgt spid="39">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checkerboard(across)">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4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p:txBody>
          <a:bodyPr/>
          <a:lstStyle/>
          <a:p>
            <a:r>
              <a:rPr lang="ja-JP" altLang="en-US">
                <a:effectLst/>
              </a:rPr>
              <a:t>構文図</a:t>
            </a:r>
          </a:p>
        </p:txBody>
      </p:sp>
      <p:sp>
        <p:nvSpPr>
          <p:cNvPr id="3" name="コンテンツ プレースホルダ 2"/>
          <p:cNvSpPr>
            <a:spLocks noGrp="1"/>
          </p:cNvSpPr>
          <p:nvPr>
            <p:ph idx="1"/>
          </p:nvPr>
        </p:nvSpPr>
        <p:spPr>
          <a:xfrm>
            <a:off x="1066800" y="1600200"/>
            <a:ext cx="7543800" cy="685800"/>
          </a:xfrm>
        </p:spPr>
        <p:txBody>
          <a:bodyPr/>
          <a:lstStyle/>
          <a:p>
            <a:pPr>
              <a:defRPr/>
            </a:pPr>
            <a:r>
              <a:rPr lang="ja-JP" altLang="en-US"/>
              <a:t>構文解析の流れを示した図</a:t>
            </a:r>
          </a:p>
        </p:txBody>
      </p:sp>
      <p:sp>
        <p:nvSpPr>
          <p:cNvPr id="65540" name="テキスト ボックス 3"/>
          <p:cNvSpPr txBox="1">
            <a:spLocks noChangeArrowheads="1"/>
          </p:cNvSpPr>
          <p:nvPr/>
        </p:nvSpPr>
        <p:spPr bwMode="auto">
          <a:xfrm>
            <a:off x="990600" y="2362200"/>
            <a:ext cx="53816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例 </a:t>
            </a:r>
            <a:r>
              <a:rPr lang="en-US" altLang="ja-JP" sz="2800"/>
              <a:t>: &lt;exp&gt; ::= &lt;term&gt; “+” &lt;exp&gt;</a:t>
            </a:r>
          </a:p>
          <a:p>
            <a:pPr eaLnBrk="1" hangingPunct="1">
              <a:spcBef>
                <a:spcPct val="0"/>
              </a:spcBef>
              <a:buClrTx/>
              <a:buSzTx/>
              <a:buFontTx/>
              <a:buNone/>
            </a:pPr>
            <a:r>
              <a:rPr lang="en-US" altLang="ja-JP" sz="2800"/>
              <a:t>       &lt;term&gt; ::= &lt;factor&gt; “*” &lt;term&gt;</a:t>
            </a:r>
            <a:endParaRPr lang="ja-JP" altLang="en-US" sz="2800"/>
          </a:p>
        </p:txBody>
      </p:sp>
      <p:sp>
        <p:nvSpPr>
          <p:cNvPr id="59397" name="テキスト ボックス 4"/>
          <p:cNvSpPr txBox="1">
            <a:spLocks noChangeArrowheads="1"/>
          </p:cNvSpPr>
          <p:nvPr/>
        </p:nvSpPr>
        <p:spPr bwMode="auto">
          <a:xfrm>
            <a:off x="688975" y="3581400"/>
            <a:ext cx="1228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&lt;exp&gt;</a:t>
            </a:r>
            <a:endParaRPr lang="ja-JP" altLang="en-US"/>
          </a:p>
        </p:txBody>
      </p:sp>
      <p:grpSp>
        <p:nvGrpSpPr>
          <p:cNvPr id="59404" name="Group 12"/>
          <p:cNvGrpSpPr>
            <a:grpSpLocks/>
          </p:cNvGrpSpPr>
          <p:nvPr/>
        </p:nvGrpSpPr>
        <p:grpSpPr bwMode="auto">
          <a:xfrm>
            <a:off x="1981200" y="4038600"/>
            <a:ext cx="2057400" cy="609600"/>
            <a:chOff x="1056" y="2832"/>
            <a:chExt cx="1296" cy="384"/>
          </a:xfrm>
        </p:grpSpPr>
        <p:sp>
          <p:nvSpPr>
            <p:cNvPr id="65566" name="Rectangle 6"/>
            <p:cNvSpPr>
              <a:spLocks noChangeArrowheads="1"/>
            </p:cNvSpPr>
            <p:nvPr/>
          </p:nvSpPr>
          <p:spPr bwMode="auto">
            <a:xfrm>
              <a:off x="1680" y="2832"/>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term</a:t>
              </a:r>
            </a:p>
          </p:txBody>
        </p:sp>
        <p:sp>
          <p:nvSpPr>
            <p:cNvPr id="65567" name="Line 7"/>
            <p:cNvSpPr>
              <a:spLocks noChangeShapeType="1"/>
            </p:cNvSpPr>
            <p:nvPr/>
          </p:nvSpPr>
          <p:spPr bwMode="auto">
            <a:xfrm>
              <a:off x="1056" y="3024"/>
              <a:ext cx="6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9405" name="Group 13"/>
          <p:cNvGrpSpPr>
            <a:grpSpLocks/>
          </p:cNvGrpSpPr>
          <p:nvPr/>
        </p:nvGrpSpPr>
        <p:grpSpPr bwMode="auto">
          <a:xfrm>
            <a:off x="4038600" y="4114800"/>
            <a:ext cx="1524000" cy="533400"/>
            <a:chOff x="2352" y="2880"/>
            <a:chExt cx="960" cy="336"/>
          </a:xfrm>
        </p:grpSpPr>
        <p:sp>
          <p:nvSpPr>
            <p:cNvPr id="65564" name="Line 8"/>
            <p:cNvSpPr>
              <a:spLocks noChangeShapeType="1"/>
            </p:cNvSpPr>
            <p:nvPr/>
          </p:nvSpPr>
          <p:spPr bwMode="auto">
            <a:xfrm>
              <a:off x="2352" y="3024"/>
              <a:ext cx="6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5565" name="Oval 9"/>
            <p:cNvSpPr>
              <a:spLocks noChangeArrowheads="1"/>
            </p:cNvSpPr>
            <p:nvPr/>
          </p:nvSpPr>
          <p:spPr bwMode="auto">
            <a:xfrm>
              <a:off x="2976" y="2880"/>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grpSp>
      <p:grpSp>
        <p:nvGrpSpPr>
          <p:cNvPr id="59406" name="Group 14"/>
          <p:cNvGrpSpPr>
            <a:grpSpLocks/>
          </p:cNvGrpSpPr>
          <p:nvPr/>
        </p:nvGrpSpPr>
        <p:grpSpPr bwMode="auto">
          <a:xfrm>
            <a:off x="5562600" y="4038600"/>
            <a:ext cx="2057400" cy="609600"/>
            <a:chOff x="3312" y="2832"/>
            <a:chExt cx="1296" cy="384"/>
          </a:xfrm>
        </p:grpSpPr>
        <p:sp>
          <p:nvSpPr>
            <p:cNvPr id="65562" name="Rectangle 10"/>
            <p:cNvSpPr>
              <a:spLocks noChangeArrowheads="1"/>
            </p:cNvSpPr>
            <p:nvPr/>
          </p:nvSpPr>
          <p:spPr bwMode="auto">
            <a:xfrm>
              <a:off x="3936" y="2832"/>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exp</a:t>
              </a:r>
            </a:p>
          </p:txBody>
        </p:sp>
        <p:sp>
          <p:nvSpPr>
            <p:cNvPr id="65563" name="Line 11"/>
            <p:cNvSpPr>
              <a:spLocks noChangeShapeType="1"/>
            </p:cNvSpPr>
            <p:nvPr/>
          </p:nvSpPr>
          <p:spPr bwMode="auto">
            <a:xfrm>
              <a:off x="3312" y="3024"/>
              <a:ext cx="6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59407" name="テキスト ボックス 4"/>
          <p:cNvSpPr txBox="1">
            <a:spLocks noChangeArrowheads="1"/>
          </p:cNvSpPr>
          <p:nvPr/>
        </p:nvSpPr>
        <p:spPr bwMode="auto">
          <a:xfrm>
            <a:off x="609600" y="4572000"/>
            <a:ext cx="1385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&lt;term&gt;</a:t>
            </a:r>
            <a:endParaRPr lang="ja-JP" altLang="en-US"/>
          </a:p>
        </p:txBody>
      </p:sp>
      <p:grpSp>
        <p:nvGrpSpPr>
          <p:cNvPr id="59408" name="Group 16"/>
          <p:cNvGrpSpPr>
            <a:grpSpLocks/>
          </p:cNvGrpSpPr>
          <p:nvPr/>
        </p:nvGrpSpPr>
        <p:grpSpPr bwMode="auto">
          <a:xfrm>
            <a:off x="1978025" y="5029200"/>
            <a:ext cx="2057400" cy="609600"/>
            <a:chOff x="1056" y="2832"/>
            <a:chExt cx="1296" cy="384"/>
          </a:xfrm>
        </p:grpSpPr>
        <p:sp>
          <p:nvSpPr>
            <p:cNvPr id="65560" name="Rectangle 17"/>
            <p:cNvSpPr>
              <a:spLocks noChangeArrowheads="1"/>
            </p:cNvSpPr>
            <p:nvPr/>
          </p:nvSpPr>
          <p:spPr bwMode="auto">
            <a:xfrm>
              <a:off x="1680" y="2832"/>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factor</a:t>
              </a:r>
            </a:p>
          </p:txBody>
        </p:sp>
        <p:sp>
          <p:nvSpPr>
            <p:cNvPr id="65561" name="Line 18"/>
            <p:cNvSpPr>
              <a:spLocks noChangeShapeType="1"/>
            </p:cNvSpPr>
            <p:nvPr/>
          </p:nvSpPr>
          <p:spPr bwMode="auto">
            <a:xfrm>
              <a:off x="1056" y="3024"/>
              <a:ext cx="6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9411" name="Group 19"/>
          <p:cNvGrpSpPr>
            <a:grpSpLocks/>
          </p:cNvGrpSpPr>
          <p:nvPr/>
        </p:nvGrpSpPr>
        <p:grpSpPr bwMode="auto">
          <a:xfrm>
            <a:off x="4035425" y="5105400"/>
            <a:ext cx="1524000" cy="533400"/>
            <a:chOff x="2352" y="2880"/>
            <a:chExt cx="960" cy="336"/>
          </a:xfrm>
        </p:grpSpPr>
        <p:sp>
          <p:nvSpPr>
            <p:cNvPr id="65558" name="Line 20"/>
            <p:cNvSpPr>
              <a:spLocks noChangeShapeType="1"/>
            </p:cNvSpPr>
            <p:nvPr/>
          </p:nvSpPr>
          <p:spPr bwMode="auto">
            <a:xfrm>
              <a:off x="2352" y="3024"/>
              <a:ext cx="6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5559" name="Oval 21"/>
            <p:cNvSpPr>
              <a:spLocks noChangeArrowheads="1"/>
            </p:cNvSpPr>
            <p:nvPr/>
          </p:nvSpPr>
          <p:spPr bwMode="auto">
            <a:xfrm>
              <a:off x="2976" y="2880"/>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grpSp>
      <p:grpSp>
        <p:nvGrpSpPr>
          <p:cNvPr id="59414" name="Group 22"/>
          <p:cNvGrpSpPr>
            <a:grpSpLocks/>
          </p:cNvGrpSpPr>
          <p:nvPr/>
        </p:nvGrpSpPr>
        <p:grpSpPr bwMode="auto">
          <a:xfrm>
            <a:off x="5559425" y="5029200"/>
            <a:ext cx="2057400" cy="609600"/>
            <a:chOff x="3312" y="2832"/>
            <a:chExt cx="1296" cy="384"/>
          </a:xfrm>
        </p:grpSpPr>
        <p:sp>
          <p:nvSpPr>
            <p:cNvPr id="65556" name="Rectangle 23"/>
            <p:cNvSpPr>
              <a:spLocks noChangeArrowheads="1"/>
            </p:cNvSpPr>
            <p:nvPr/>
          </p:nvSpPr>
          <p:spPr bwMode="auto">
            <a:xfrm>
              <a:off x="3936" y="2832"/>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term</a:t>
              </a:r>
            </a:p>
          </p:txBody>
        </p:sp>
        <p:sp>
          <p:nvSpPr>
            <p:cNvPr id="65557" name="Line 24"/>
            <p:cNvSpPr>
              <a:spLocks noChangeShapeType="1"/>
            </p:cNvSpPr>
            <p:nvPr/>
          </p:nvSpPr>
          <p:spPr bwMode="auto">
            <a:xfrm>
              <a:off x="3312" y="3024"/>
              <a:ext cx="6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9424" name="Group 32"/>
          <p:cNvGrpSpPr>
            <a:grpSpLocks/>
          </p:cNvGrpSpPr>
          <p:nvPr/>
        </p:nvGrpSpPr>
        <p:grpSpPr bwMode="auto">
          <a:xfrm>
            <a:off x="3733800" y="5943600"/>
            <a:ext cx="5184775" cy="519113"/>
            <a:chOff x="1104" y="3888"/>
            <a:chExt cx="3266" cy="327"/>
          </a:xfrm>
        </p:grpSpPr>
        <p:sp>
          <p:nvSpPr>
            <p:cNvPr id="65552" name="Rectangle 28"/>
            <p:cNvSpPr>
              <a:spLocks noChangeArrowheads="1"/>
            </p:cNvSpPr>
            <p:nvPr/>
          </p:nvSpPr>
          <p:spPr bwMode="auto">
            <a:xfrm>
              <a:off x="1104" y="3888"/>
              <a:ext cx="57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5553" name="Text Box 29"/>
            <p:cNvSpPr txBox="1">
              <a:spLocks noChangeArrowheads="1"/>
            </p:cNvSpPr>
            <p:nvPr/>
          </p:nvSpPr>
          <p:spPr bwMode="auto">
            <a:xfrm>
              <a:off x="1728" y="3888"/>
              <a:ext cx="123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非終端記号</a:t>
              </a:r>
            </a:p>
          </p:txBody>
        </p:sp>
        <p:sp>
          <p:nvSpPr>
            <p:cNvPr id="65554" name="Oval 30"/>
            <p:cNvSpPr>
              <a:spLocks noChangeArrowheads="1"/>
            </p:cNvSpPr>
            <p:nvPr/>
          </p:nvSpPr>
          <p:spPr bwMode="auto">
            <a:xfrm>
              <a:off x="3072" y="3936"/>
              <a:ext cx="240" cy="24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5555" name="Text Box 31"/>
            <p:cNvSpPr txBox="1">
              <a:spLocks noChangeArrowheads="1"/>
            </p:cNvSpPr>
            <p:nvPr/>
          </p:nvSpPr>
          <p:spPr bwMode="auto">
            <a:xfrm>
              <a:off x="3360" y="3888"/>
              <a:ext cx="10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終端記号</a:t>
              </a:r>
            </a:p>
          </p:txBody>
        </p:sp>
      </p:grpSp>
      <p:sp>
        <p:nvSpPr>
          <p:cNvPr id="59425" name="Line 33"/>
          <p:cNvSpPr>
            <a:spLocks noChangeShapeType="1"/>
          </p:cNvSpPr>
          <p:nvPr/>
        </p:nvSpPr>
        <p:spPr bwMode="auto">
          <a:xfrm>
            <a:off x="7620000" y="4343400"/>
            <a:ext cx="990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26" name="Line 34"/>
          <p:cNvSpPr>
            <a:spLocks noChangeShapeType="1"/>
          </p:cNvSpPr>
          <p:nvPr/>
        </p:nvSpPr>
        <p:spPr bwMode="auto">
          <a:xfrm>
            <a:off x="7620000" y="5334000"/>
            <a:ext cx="990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checkerboard(across)">
                                      <p:cBhvr>
                                        <p:cTn id="7" dur="500"/>
                                        <p:tgtEl>
                                          <p:spTgt spid="59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404"/>
                                        </p:tgtEl>
                                        <p:attrNameLst>
                                          <p:attrName>style.visibility</p:attrName>
                                        </p:attrNameLst>
                                      </p:cBhvr>
                                      <p:to>
                                        <p:strVal val="visible"/>
                                      </p:to>
                                    </p:set>
                                    <p:animEffect transition="in" filter="wipe(left)">
                                      <p:cBhvr>
                                        <p:cTn id="12" dur="500"/>
                                        <p:tgtEl>
                                          <p:spTgt spid="594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9405"/>
                                        </p:tgtEl>
                                        <p:attrNameLst>
                                          <p:attrName>style.visibility</p:attrName>
                                        </p:attrNameLst>
                                      </p:cBhvr>
                                      <p:to>
                                        <p:strVal val="visible"/>
                                      </p:to>
                                    </p:set>
                                    <p:animEffect transition="in" filter="wipe(left)">
                                      <p:cBhvr>
                                        <p:cTn id="17" dur="500"/>
                                        <p:tgtEl>
                                          <p:spTgt spid="594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9406"/>
                                        </p:tgtEl>
                                        <p:attrNameLst>
                                          <p:attrName>style.visibility</p:attrName>
                                        </p:attrNameLst>
                                      </p:cBhvr>
                                      <p:to>
                                        <p:strVal val="visible"/>
                                      </p:to>
                                    </p:set>
                                    <p:animEffect transition="in" filter="wipe(left)">
                                      <p:cBhvr>
                                        <p:cTn id="22" dur="500"/>
                                        <p:tgtEl>
                                          <p:spTgt spid="594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425"/>
                                        </p:tgtEl>
                                        <p:attrNameLst>
                                          <p:attrName>style.visibility</p:attrName>
                                        </p:attrNameLst>
                                      </p:cBhvr>
                                      <p:to>
                                        <p:strVal val="visible"/>
                                      </p:to>
                                    </p:set>
                                    <p:animEffect transition="in" filter="wipe(left)">
                                      <p:cBhvr>
                                        <p:cTn id="27" dur="500"/>
                                        <p:tgtEl>
                                          <p:spTgt spid="594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9407"/>
                                        </p:tgtEl>
                                        <p:attrNameLst>
                                          <p:attrName>style.visibility</p:attrName>
                                        </p:attrNameLst>
                                      </p:cBhvr>
                                      <p:to>
                                        <p:strVal val="visible"/>
                                      </p:to>
                                    </p:set>
                                    <p:animEffect transition="in" filter="checkerboard(across)">
                                      <p:cBhvr>
                                        <p:cTn id="32" dur="500"/>
                                        <p:tgtEl>
                                          <p:spTgt spid="594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9408"/>
                                        </p:tgtEl>
                                        <p:attrNameLst>
                                          <p:attrName>style.visibility</p:attrName>
                                        </p:attrNameLst>
                                      </p:cBhvr>
                                      <p:to>
                                        <p:strVal val="visible"/>
                                      </p:to>
                                    </p:set>
                                    <p:animEffect transition="in" filter="wipe(left)">
                                      <p:cBhvr>
                                        <p:cTn id="37" dur="500"/>
                                        <p:tgtEl>
                                          <p:spTgt spid="594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9411"/>
                                        </p:tgtEl>
                                        <p:attrNameLst>
                                          <p:attrName>style.visibility</p:attrName>
                                        </p:attrNameLst>
                                      </p:cBhvr>
                                      <p:to>
                                        <p:strVal val="visible"/>
                                      </p:to>
                                    </p:set>
                                    <p:animEffect transition="in" filter="wipe(left)">
                                      <p:cBhvr>
                                        <p:cTn id="42" dur="500"/>
                                        <p:tgtEl>
                                          <p:spTgt spid="594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9414"/>
                                        </p:tgtEl>
                                        <p:attrNameLst>
                                          <p:attrName>style.visibility</p:attrName>
                                        </p:attrNameLst>
                                      </p:cBhvr>
                                      <p:to>
                                        <p:strVal val="visible"/>
                                      </p:to>
                                    </p:set>
                                    <p:animEffect transition="in" filter="wipe(left)">
                                      <p:cBhvr>
                                        <p:cTn id="47" dur="500"/>
                                        <p:tgtEl>
                                          <p:spTgt spid="594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9426"/>
                                        </p:tgtEl>
                                        <p:attrNameLst>
                                          <p:attrName>style.visibility</p:attrName>
                                        </p:attrNameLst>
                                      </p:cBhvr>
                                      <p:to>
                                        <p:strVal val="visible"/>
                                      </p:to>
                                    </p:set>
                                    <p:animEffect transition="in" filter="wipe(left)">
                                      <p:cBhvr>
                                        <p:cTn id="52" dur="500"/>
                                        <p:tgtEl>
                                          <p:spTgt spid="594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59424"/>
                                        </p:tgtEl>
                                        <p:attrNameLst>
                                          <p:attrName>style.visibility</p:attrName>
                                        </p:attrNameLst>
                                      </p:cBhvr>
                                      <p:to>
                                        <p:strVal val="visible"/>
                                      </p:to>
                                    </p:set>
                                    <p:animEffect transition="in" filter="checkerboard(across)">
                                      <p:cBhvr>
                                        <p:cTn id="57" dur="500"/>
                                        <p:tgtEl>
                                          <p:spTgt spid="59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utoUpdateAnimBg="0"/>
      <p:bldP spid="59407" grpId="0" autoUpdateAnimBg="0"/>
      <p:bldP spid="59425" grpId="0" animBg="1"/>
      <p:bldP spid="5942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構文図</a:t>
            </a:r>
          </a:p>
        </p:txBody>
      </p:sp>
      <p:sp>
        <p:nvSpPr>
          <p:cNvPr id="66563" name="テキスト ボックス 3"/>
          <p:cNvSpPr txBox="1">
            <a:spLocks noChangeArrowheads="1"/>
          </p:cNvSpPr>
          <p:nvPr/>
        </p:nvSpPr>
        <p:spPr bwMode="auto">
          <a:xfrm>
            <a:off x="914400" y="1600200"/>
            <a:ext cx="63357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例 </a:t>
            </a:r>
            <a:r>
              <a:rPr lang="en-US" altLang="ja-JP" sz="2800"/>
              <a:t>: &lt;exp&gt; ::= &lt;term&gt; | &lt;term&gt; “+” &lt;exp&gt;</a:t>
            </a:r>
          </a:p>
          <a:p>
            <a:pPr eaLnBrk="1" hangingPunct="1">
              <a:spcBef>
                <a:spcPct val="0"/>
              </a:spcBef>
              <a:buClrTx/>
              <a:buSzTx/>
              <a:buFontTx/>
              <a:buNone/>
            </a:pPr>
            <a:r>
              <a:rPr lang="ja-JP" altLang="en-US" sz="2800"/>
              <a:t>       &lt;</a:t>
            </a:r>
            <a:r>
              <a:rPr lang="en-US" altLang="ja-JP" sz="2800"/>
              <a:t>dec&gt; ::= “0” | “1” | “2” | “3” | … | “9”</a:t>
            </a:r>
          </a:p>
        </p:txBody>
      </p:sp>
      <p:sp>
        <p:nvSpPr>
          <p:cNvPr id="78853" name="AutoShape 1029"/>
          <p:cNvSpPr>
            <a:spLocks noChangeArrowheads="1"/>
          </p:cNvSpPr>
          <p:nvPr/>
        </p:nvSpPr>
        <p:spPr bwMode="auto">
          <a:xfrm>
            <a:off x="3962400" y="990600"/>
            <a:ext cx="1524000" cy="533400"/>
          </a:xfrm>
          <a:prstGeom prst="wedgeRoundRectCallout">
            <a:avLst>
              <a:gd name="adj1" fmla="val -26042"/>
              <a:gd name="adj2" fmla="val 86903"/>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または</a:t>
            </a:r>
          </a:p>
        </p:txBody>
      </p:sp>
      <p:sp>
        <p:nvSpPr>
          <p:cNvPr id="78854" name="テキスト ボックス 4"/>
          <p:cNvSpPr txBox="1">
            <a:spLocks noChangeArrowheads="1"/>
          </p:cNvSpPr>
          <p:nvPr/>
        </p:nvSpPr>
        <p:spPr bwMode="auto">
          <a:xfrm>
            <a:off x="1069975" y="2590800"/>
            <a:ext cx="1228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&lt;exp&gt;</a:t>
            </a:r>
            <a:endParaRPr lang="ja-JP" altLang="en-US"/>
          </a:p>
        </p:txBody>
      </p:sp>
      <p:grpSp>
        <p:nvGrpSpPr>
          <p:cNvPr id="78867" name="Group 1043"/>
          <p:cNvGrpSpPr>
            <a:grpSpLocks/>
          </p:cNvGrpSpPr>
          <p:nvPr/>
        </p:nvGrpSpPr>
        <p:grpSpPr bwMode="auto">
          <a:xfrm>
            <a:off x="2057400" y="2743200"/>
            <a:ext cx="2209800" cy="762000"/>
            <a:chOff x="768" y="2880"/>
            <a:chExt cx="1392" cy="480"/>
          </a:xfrm>
        </p:grpSpPr>
        <p:sp>
          <p:nvSpPr>
            <p:cNvPr id="66593" name="Line 1031"/>
            <p:cNvSpPr>
              <a:spLocks noChangeShapeType="1"/>
            </p:cNvSpPr>
            <p:nvPr/>
          </p:nvSpPr>
          <p:spPr bwMode="auto">
            <a:xfrm flipV="1">
              <a:off x="768" y="3072"/>
              <a:ext cx="720" cy="2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6594" name="Rectangle 1034"/>
            <p:cNvSpPr>
              <a:spLocks noChangeArrowheads="1"/>
            </p:cNvSpPr>
            <p:nvPr/>
          </p:nvSpPr>
          <p:spPr bwMode="auto">
            <a:xfrm>
              <a:off x="1488" y="2880"/>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term</a:t>
              </a:r>
            </a:p>
          </p:txBody>
        </p:sp>
      </p:grpSp>
      <p:grpSp>
        <p:nvGrpSpPr>
          <p:cNvPr id="78878" name="Group 1054"/>
          <p:cNvGrpSpPr>
            <a:grpSpLocks/>
          </p:cNvGrpSpPr>
          <p:nvPr/>
        </p:nvGrpSpPr>
        <p:grpSpPr bwMode="auto">
          <a:xfrm>
            <a:off x="4267200" y="3733800"/>
            <a:ext cx="1066800" cy="533400"/>
            <a:chOff x="2688" y="2352"/>
            <a:chExt cx="672" cy="336"/>
          </a:xfrm>
        </p:grpSpPr>
        <p:sp>
          <p:nvSpPr>
            <p:cNvPr id="66591" name="Line 1037"/>
            <p:cNvSpPr>
              <a:spLocks noChangeShapeType="1"/>
            </p:cNvSpPr>
            <p:nvPr/>
          </p:nvSpPr>
          <p:spPr bwMode="auto">
            <a:xfrm>
              <a:off x="2688" y="2496"/>
              <a:ext cx="33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6592" name="Oval 1038"/>
            <p:cNvSpPr>
              <a:spLocks noChangeArrowheads="1"/>
            </p:cNvSpPr>
            <p:nvPr/>
          </p:nvSpPr>
          <p:spPr bwMode="auto">
            <a:xfrm>
              <a:off x="3024" y="235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grpSp>
      <p:grpSp>
        <p:nvGrpSpPr>
          <p:cNvPr id="78879" name="Group 1055"/>
          <p:cNvGrpSpPr>
            <a:grpSpLocks/>
          </p:cNvGrpSpPr>
          <p:nvPr/>
        </p:nvGrpSpPr>
        <p:grpSpPr bwMode="auto">
          <a:xfrm>
            <a:off x="5334000" y="3657600"/>
            <a:ext cx="1600200" cy="609600"/>
            <a:chOff x="3360" y="2304"/>
            <a:chExt cx="1008" cy="384"/>
          </a:xfrm>
        </p:grpSpPr>
        <p:sp>
          <p:nvSpPr>
            <p:cNvPr id="66589" name="Rectangle 1040"/>
            <p:cNvSpPr>
              <a:spLocks noChangeArrowheads="1"/>
            </p:cNvSpPr>
            <p:nvPr/>
          </p:nvSpPr>
          <p:spPr bwMode="auto">
            <a:xfrm>
              <a:off x="3696" y="2304"/>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exp</a:t>
              </a:r>
            </a:p>
          </p:txBody>
        </p:sp>
        <p:sp>
          <p:nvSpPr>
            <p:cNvPr id="66590" name="Line 1041"/>
            <p:cNvSpPr>
              <a:spLocks noChangeShapeType="1"/>
            </p:cNvSpPr>
            <p:nvPr/>
          </p:nvSpPr>
          <p:spPr bwMode="auto">
            <a:xfrm>
              <a:off x="3360" y="2496"/>
              <a:ext cx="33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78868" name="Group 1044"/>
          <p:cNvGrpSpPr>
            <a:grpSpLocks/>
          </p:cNvGrpSpPr>
          <p:nvPr/>
        </p:nvGrpSpPr>
        <p:grpSpPr bwMode="auto">
          <a:xfrm>
            <a:off x="2057400" y="3505200"/>
            <a:ext cx="2209800" cy="762000"/>
            <a:chOff x="768" y="3360"/>
            <a:chExt cx="1392" cy="480"/>
          </a:xfrm>
        </p:grpSpPr>
        <p:sp>
          <p:nvSpPr>
            <p:cNvPr id="66587" name="Line 1032"/>
            <p:cNvSpPr>
              <a:spLocks noChangeShapeType="1"/>
            </p:cNvSpPr>
            <p:nvPr/>
          </p:nvSpPr>
          <p:spPr bwMode="auto">
            <a:xfrm>
              <a:off x="768" y="3360"/>
              <a:ext cx="720" cy="2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6588" name="Rectangle 1042"/>
            <p:cNvSpPr>
              <a:spLocks noChangeArrowheads="1"/>
            </p:cNvSpPr>
            <p:nvPr/>
          </p:nvSpPr>
          <p:spPr bwMode="auto">
            <a:xfrm>
              <a:off x="1488" y="3456"/>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term</a:t>
              </a:r>
            </a:p>
          </p:txBody>
        </p:sp>
      </p:grpSp>
      <p:sp>
        <p:nvSpPr>
          <p:cNvPr id="78869" name="テキスト ボックス 4"/>
          <p:cNvSpPr txBox="1">
            <a:spLocks noChangeArrowheads="1"/>
          </p:cNvSpPr>
          <p:nvPr/>
        </p:nvSpPr>
        <p:spPr bwMode="auto">
          <a:xfrm>
            <a:off x="990600" y="4572000"/>
            <a:ext cx="1206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&lt;dec&gt;</a:t>
            </a:r>
            <a:endParaRPr lang="ja-JP" altLang="en-US"/>
          </a:p>
        </p:txBody>
      </p:sp>
      <p:grpSp>
        <p:nvGrpSpPr>
          <p:cNvPr id="78877" name="Group 1053"/>
          <p:cNvGrpSpPr>
            <a:grpSpLocks/>
          </p:cNvGrpSpPr>
          <p:nvPr/>
        </p:nvGrpSpPr>
        <p:grpSpPr bwMode="auto">
          <a:xfrm>
            <a:off x="2133600" y="4495800"/>
            <a:ext cx="1603375" cy="2133600"/>
            <a:chOff x="1344" y="2832"/>
            <a:chExt cx="1010" cy="1344"/>
          </a:xfrm>
        </p:grpSpPr>
        <p:sp>
          <p:nvSpPr>
            <p:cNvPr id="66580" name="Line 1046"/>
            <p:cNvSpPr>
              <a:spLocks noChangeShapeType="1"/>
            </p:cNvSpPr>
            <p:nvPr/>
          </p:nvSpPr>
          <p:spPr bwMode="auto">
            <a:xfrm flipV="1">
              <a:off x="1344" y="3024"/>
              <a:ext cx="674" cy="48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6581" name="Oval 1047"/>
            <p:cNvSpPr>
              <a:spLocks noChangeArrowheads="1"/>
            </p:cNvSpPr>
            <p:nvPr/>
          </p:nvSpPr>
          <p:spPr bwMode="auto">
            <a:xfrm>
              <a:off x="2018" y="283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0</a:t>
              </a:r>
            </a:p>
          </p:txBody>
        </p:sp>
        <p:sp>
          <p:nvSpPr>
            <p:cNvPr id="66582" name="Oval 1048"/>
            <p:cNvSpPr>
              <a:spLocks noChangeArrowheads="1"/>
            </p:cNvSpPr>
            <p:nvPr/>
          </p:nvSpPr>
          <p:spPr bwMode="auto">
            <a:xfrm>
              <a:off x="2016" y="3216"/>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1</a:t>
              </a:r>
            </a:p>
          </p:txBody>
        </p:sp>
        <p:sp>
          <p:nvSpPr>
            <p:cNvPr id="66583" name="Oval 1049"/>
            <p:cNvSpPr>
              <a:spLocks noChangeArrowheads="1"/>
            </p:cNvSpPr>
            <p:nvPr/>
          </p:nvSpPr>
          <p:spPr bwMode="auto">
            <a:xfrm>
              <a:off x="2016" y="3840"/>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9</a:t>
              </a:r>
            </a:p>
          </p:txBody>
        </p:sp>
        <p:sp>
          <p:nvSpPr>
            <p:cNvPr id="66584" name="Line 1050"/>
            <p:cNvSpPr>
              <a:spLocks noChangeShapeType="1"/>
            </p:cNvSpPr>
            <p:nvPr/>
          </p:nvSpPr>
          <p:spPr bwMode="auto">
            <a:xfrm>
              <a:off x="2160" y="3600"/>
              <a:ext cx="0" cy="192"/>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6585" name="Line 1051"/>
            <p:cNvSpPr>
              <a:spLocks noChangeShapeType="1"/>
            </p:cNvSpPr>
            <p:nvPr/>
          </p:nvSpPr>
          <p:spPr bwMode="auto">
            <a:xfrm flipV="1">
              <a:off x="1344" y="3360"/>
              <a:ext cx="672"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6586" name="Line 1052"/>
            <p:cNvSpPr>
              <a:spLocks noChangeShapeType="1"/>
            </p:cNvSpPr>
            <p:nvPr/>
          </p:nvSpPr>
          <p:spPr bwMode="auto">
            <a:xfrm>
              <a:off x="1344" y="3504"/>
              <a:ext cx="672" cy="48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78884" name="Group 1060"/>
          <p:cNvGrpSpPr>
            <a:grpSpLocks/>
          </p:cNvGrpSpPr>
          <p:nvPr/>
        </p:nvGrpSpPr>
        <p:grpSpPr bwMode="auto">
          <a:xfrm>
            <a:off x="4267200" y="3048000"/>
            <a:ext cx="3733800" cy="914400"/>
            <a:chOff x="2688" y="1920"/>
            <a:chExt cx="2352" cy="576"/>
          </a:xfrm>
        </p:grpSpPr>
        <p:sp>
          <p:nvSpPr>
            <p:cNvPr id="66577" name="Line 1057"/>
            <p:cNvSpPr>
              <a:spLocks noChangeShapeType="1"/>
            </p:cNvSpPr>
            <p:nvPr/>
          </p:nvSpPr>
          <p:spPr bwMode="auto">
            <a:xfrm flipV="1">
              <a:off x="4368" y="2208"/>
              <a:ext cx="672" cy="2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6578" name="Line 1058"/>
            <p:cNvSpPr>
              <a:spLocks noChangeShapeType="1"/>
            </p:cNvSpPr>
            <p:nvPr/>
          </p:nvSpPr>
          <p:spPr bwMode="auto">
            <a:xfrm>
              <a:off x="4368" y="1920"/>
              <a:ext cx="672" cy="2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6579" name="Line 1059"/>
            <p:cNvSpPr>
              <a:spLocks noChangeShapeType="1"/>
            </p:cNvSpPr>
            <p:nvPr/>
          </p:nvSpPr>
          <p:spPr bwMode="auto">
            <a:xfrm>
              <a:off x="2688" y="1920"/>
              <a:ext cx="168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78893" name="Group 1069"/>
          <p:cNvGrpSpPr>
            <a:grpSpLocks/>
          </p:cNvGrpSpPr>
          <p:nvPr/>
        </p:nvGrpSpPr>
        <p:grpSpPr bwMode="auto">
          <a:xfrm>
            <a:off x="3733800" y="4800600"/>
            <a:ext cx="1069975" cy="1524000"/>
            <a:chOff x="3504" y="3024"/>
            <a:chExt cx="674" cy="960"/>
          </a:xfrm>
        </p:grpSpPr>
        <p:sp>
          <p:nvSpPr>
            <p:cNvPr id="66574" name="Line 1062"/>
            <p:cNvSpPr>
              <a:spLocks noChangeShapeType="1"/>
            </p:cNvSpPr>
            <p:nvPr/>
          </p:nvSpPr>
          <p:spPr bwMode="auto">
            <a:xfrm flipH="1" flipV="1">
              <a:off x="3504" y="3024"/>
              <a:ext cx="674" cy="48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6575" name="Line 1067"/>
            <p:cNvSpPr>
              <a:spLocks noChangeShapeType="1"/>
            </p:cNvSpPr>
            <p:nvPr/>
          </p:nvSpPr>
          <p:spPr bwMode="auto">
            <a:xfrm flipH="1" flipV="1">
              <a:off x="3504" y="3360"/>
              <a:ext cx="672" cy="144"/>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6576" name="Line 1068"/>
            <p:cNvSpPr>
              <a:spLocks noChangeShapeType="1"/>
            </p:cNvSpPr>
            <p:nvPr/>
          </p:nvSpPr>
          <p:spPr bwMode="auto">
            <a:xfrm flipH="1">
              <a:off x="3504" y="3504"/>
              <a:ext cx="672" cy="48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checkerboard(across)">
                                      <p:cBhvr>
                                        <p:cTn id="7" dur="500"/>
                                        <p:tgtEl>
                                          <p:spTgt spid="78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8854"/>
                                        </p:tgtEl>
                                        <p:attrNameLst>
                                          <p:attrName>style.visibility</p:attrName>
                                        </p:attrNameLst>
                                      </p:cBhvr>
                                      <p:to>
                                        <p:strVal val="visible"/>
                                      </p:to>
                                    </p:set>
                                    <p:animEffect transition="in" filter="checkerboard(across)">
                                      <p:cBhvr>
                                        <p:cTn id="12" dur="500"/>
                                        <p:tgtEl>
                                          <p:spTgt spid="788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8867"/>
                                        </p:tgtEl>
                                        <p:attrNameLst>
                                          <p:attrName>style.visibility</p:attrName>
                                        </p:attrNameLst>
                                      </p:cBhvr>
                                      <p:to>
                                        <p:strVal val="visible"/>
                                      </p:to>
                                    </p:set>
                                    <p:animEffect transition="in" filter="wipe(left)">
                                      <p:cBhvr>
                                        <p:cTn id="17" dur="500"/>
                                        <p:tgtEl>
                                          <p:spTgt spid="788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8868"/>
                                        </p:tgtEl>
                                        <p:attrNameLst>
                                          <p:attrName>style.visibility</p:attrName>
                                        </p:attrNameLst>
                                      </p:cBhvr>
                                      <p:to>
                                        <p:strVal val="visible"/>
                                      </p:to>
                                    </p:set>
                                    <p:animEffect transition="in" filter="wipe(left)">
                                      <p:cBhvr>
                                        <p:cTn id="22" dur="500"/>
                                        <p:tgtEl>
                                          <p:spTgt spid="788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8878"/>
                                        </p:tgtEl>
                                        <p:attrNameLst>
                                          <p:attrName>style.visibility</p:attrName>
                                        </p:attrNameLst>
                                      </p:cBhvr>
                                      <p:to>
                                        <p:strVal val="visible"/>
                                      </p:to>
                                    </p:set>
                                    <p:animEffect transition="in" filter="wipe(left)">
                                      <p:cBhvr>
                                        <p:cTn id="27" dur="500"/>
                                        <p:tgtEl>
                                          <p:spTgt spid="788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8879"/>
                                        </p:tgtEl>
                                        <p:attrNameLst>
                                          <p:attrName>style.visibility</p:attrName>
                                        </p:attrNameLst>
                                      </p:cBhvr>
                                      <p:to>
                                        <p:strVal val="visible"/>
                                      </p:to>
                                    </p:set>
                                    <p:animEffect transition="in" filter="wipe(left)">
                                      <p:cBhvr>
                                        <p:cTn id="32" dur="500"/>
                                        <p:tgtEl>
                                          <p:spTgt spid="788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8884"/>
                                        </p:tgtEl>
                                        <p:attrNameLst>
                                          <p:attrName>style.visibility</p:attrName>
                                        </p:attrNameLst>
                                      </p:cBhvr>
                                      <p:to>
                                        <p:strVal val="visible"/>
                                      </p:to>
                                    </p:set>
                                    <p:animEffect transition="in" filter="wipe(left)">
                                      <p:cBhvr>
                                        <p:cTn id="37" dur="500"/>
                                        <p:tgtEl>
                                          <p:spTgt spid="788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78869"/>
                                        </p:tgtEl>
                                        <p:attrNameLst>
                                          <p:attrName>style.visibility</p:attrName>
                                        </p:attrNameLst>
                                      </p:cBhvr>
                                      <p:to>
                                        <p:strVal val="visible"/>
                                      </p:to>
                                    </p:set>
                                    <p:animEffect transition="in" filter="checkerboard(across)">
                                      <p:cBhvr>
                                        <p:cTn id="42" dur="500"/>
                                        <p:tgtEl>
                                          <p:spTgt spid="7886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8877"/>
                                        </p:tgtEl>
                                        <p:attrNameLst>
                                          <p:attrName>style.visibility</p:attrName>
                                        </p:attrNameLst>
                                      </p:cBhvr>
                                      <p:to>
                                        <p:strVal val="visible"/>
                                      </p:to>
                                    </p:set>
                                    <p:animEffect transition="in" filter="wipe(left)">
                                      <p:cBhvr>
                                        <p:cTn id="47" dur="500"/>
                                        <p:tgtEl>
                                          <p:spTgt spid="788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8893"/>
                                        </p:tgtEl>
                                        <p:attrNameLst>
                                          <p:attrName>style.visibility</p:attrName>
                                        </p:attrNameLst>
                                      </p:cBhvr>
                                      <p:to>
                                        <p:strVal val="visible"/>
                                      </p:to>
                                    </p:set>
                                    <p:animEffect transition="in" filter="wipe(left)">
                                      <p:cBhvr>
                                        <p:cTn id="52" dur="500"/>
                                        <p:tgtEl>
                                          <p:spTgt spid="78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autoUpdateAnimBg="0"/>
      <p:bldP spid="78854" grpId="0" autoUpdateAnimBg="0"/>
      <p:bldP spid="78869"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構文図</a:t>
            </a:r>
          </a:p>
        </p:txBody>
      </p:sp>
      <p:sp>
        <p:nvSpPr>
          <p:cNvPr id="67587" name="テキスト ボックス 3"/>
          <p:cNvSpPr txBox="1">
            <a:spLocks noChangeArrowheads="1"/>
          </p:cNvSpPr>
          <p:nvPr/>
        </p:nvSpPr>
        <p:spPr bwMode="auto">
          <a:xfrm>
            <a:off x="914400" y="1600200"/>
            <a:ext cx="73263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例 </a:t>
            </a:r>
            <a:r>
              <a:rPr lang="en-US" altLang="ja-JP" sz="2800"/>
              <a:t>: &lt;exp&gt; ::= &lt;term&gt; { “+” &lt;term&gt; }</a:t>
            </a:r>
          </a:p>
          <a:p>
            <a:pPr eaLnBrk="1" hangingPunct="1">
              <a:spcBef>
                <a:spcPct val="0"/>
              </a:spcBef>
              <a:buClrTx/>
              <a:buSzTx/>
              <a:buFontTx/>
              <a:buNone/>
            </a:pPr>
            <a:r>
              <a:rPr lang="en-US" altLang="ja-JP" sz="2800"/>
              <a:t>       &lt;statement_list</a:t>
            </a:r>
            <a:r>
              <a:rPr lang="ja-JP" altLang="en-US" sz="2800"/>
              <a:t>&gt; ::= </a:t>
            </a:r>
            <a:r>
              <a:rPr lang="en-US" altLang="ja-JP" sz="2800"/>
              <a:t>“</a:t>
            </a:r>
            <a:r>
              <a:rPr lang="ja-JP" altLang="en-US" sz="2800"/>
              <a:t>{</a:t>
            </a:r>
            <a:r>
              <a:rPr lang="en-US" altLang="ja-JP" sz="2800"/>
              <a:t>” { &lt;statement&gt; } “}” </a:t>
            </a:r>
          </a:p>
        </p:txBody>
      </p:sp>
      <p:sp>
        <p:nvSpPr>
          <p:cNvPr id="82949" name="AutoShape 5"/>
          <p:cNvSpPr>
            <a:spLocks noChangeArrowheads="1"/>
          </p:cNvSpPr>
          <p:nvPr/>
        </p:nvSpPr>
        <p:spPr bwMode="auto">
          <a:xfrm>
            <a:off x="3962400" y="990600"/>
            <a:ext cx="3505200" cy="533400"/>
          </a:xfrm>
          <a:prstGeom prst="wedgeRoundRectCallout">
            <a:avLst>
              <a:gd name="adj1" fmla="val -37681"/>
              <a:gd name="adj2" fmla="val 79167"/>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0回以上の繰り返し</a:t>
            </a:r>
          </a:p>
        </p:txBody>
      </p:sp>
      <p:sp>
        <p:nvSpPr>
          <p:cNvPr id="82950" name="テキスト ボックス 4"/>
          <p:cNvSpPr txBox="1">
            <a:spLocks noChangeArrowheads="1"/>
          </p:cNvSpPr>
          <p:nvPr/>
        </p:nvSpPr>
        <p:spPr bwMode="auto">
          <a:xfrm>
            <a:off x="1069975" y="2590800"/>
            <a:ext cx="1228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&lt;exp&gt;</a:t>
            </a:r>
            <a:endParaRPr lang="ja-JP" altLang="en-US"/>
          </a:p>
        </p:txBody>
      </p:sp>
      <p:grpSp>
        <p:nvGrpSpPr>
          <p:cNvPr id="82951" name="Group 7"/>
          <p:cNvGrpSpPr>
            <a:grpSpLocks/>
          </p:cNvGrpSpPr>
          <p:nvPr/>
        </p:nvGrpSpPr>
        <p:grpSpPr bwMode="auto">
          <a:xfrm>
            <a:off x="1676400" y="2971800"/>
            <a:ext cx="2057400" cy="609600"/>
            <a:chOff x="1056" y="2832"/>
            <a:chExt cx="1296" cy="384"/>
          </a:xfrm>
        </p:grpSpPr>
        <p:sp>
          <p:nvSpPr>
            <p:cNvPr id="67621" name="Rectangle 8"/>
            <p:cNvSpPr>
              <a:spLocks noChangeArrowheads="1"/>
            </p:cNvSpPr>
            <p:nvPr/>
          </p:nvSpPr>
          <p:spPr bwMode="auto">
            <a:xfrm>
              <a:off x="1680" y="2832"/>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term</a:t>
              </a:r>
            </a:p>
          </p:txBody>
        </p:sp>
        <p:sp>
          <p:nvSpPr>
            <p:cNvPr id="67622" name="Line 9"/>
            <p:cNvSpPr>
              <a:spLocks noChangeShapeType="1"/>
            </p:cNvSpPr>
            <p:nvPr/>
          </p:nvSpPr>
          <p:spPr bwMode="auto">
            <a:xfrm>
              <a:off x="1056" y="3024"/>
              <a:ext cx="6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82966" name="Group 22"/>
          <p:cNvGrpSpPr>
            <a:grpSpLocks/>
          </p:cNvGrpSpPr>
          <p:nvPr/>
        </p:nvGrpSpPr>
        <p:grpSpPr bwMode="auto">
          <a:xfrm>
            <a:off x="3733800" y="3276600"/>
            <a:ext cx="3505200" cy="609600"/>
            <a:chOff x="2544" y="2736"/>
            <a:chExt cx="2208" cy="384"/>
          </a:xfrm>
        </p:grpSpPr>
        <p:sp>
          <p:nvSpPr>
            <p:cNvPr id="67619" name="Line 11"/>
            <p:cNvSpPr>
              <a:spLocks noChangeShapeType="1"/>
            </p:cNvSpPr>
            <p:nvPr/>
          </p:nvSpPr>
          <p:spPr bwMode="auto">
            <a:xfrm>
              <a:off x="2544" y="2736"/>
              <a:ext cx="18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7620" name="Arc 12"/>
            <p:cNvSpPr>
              <a:spLocks/>
            </p:cNvSpPr>
            <p:nvPr/>
          </p:nvSpPr>
          <p:spPr bwMode="auto">
            <a:xfrm>
              <a:off x="4368" y="2736"/>
              <a:ext cx="384" cy="384"/>
            </a:xfrm>
            <a:custGeom>
              <a:avLst/>
              <a:gdLst>
                <a:gd name="T0" fmla="*/ 0 w 21600"/>
                <a:gd name="T1" fmla="*/ 0 h 21600"/>
                <a:gd name="T2" fmla="*/ 7 w 21600"/>
                <a:gd name="T3" fmla="*/ 7 h 21600"/>
                <a:gd name="T4" fmla="*/ 0 w 21600"/>
                <a:gd name="T5" fmla="*/ 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82968" name="Group 24"/>
          <p:cNvGrpSpPr>
            <a:grpSpLocks/>
          </p:cNvGrpSpPr>
          <p:nvPr/>
        </p:nvGrpSpPr>
        <p:grpSpPr bwMode="auto">
          <a:xfrm>
            <a:off x="6096000" y="3886200"/>
            <a:ext cx="1143000" cy="914400"/>
            <a:chOff x="4032" y="3120"/>
            <a:chExt cx="720" cy="576"/>
          </a:xfrm>
        </p:grpSpPr>
        <p:sp>
          <p:nvSpPr>
            <p:cNvPr id="67617" name="Arc 13"/>
            <p:cNvSpPr>
              <a:spLocks/>
            </p:cNvSpPr>
            <p:nvPr/>
          </p:nvSpPr>
          <p:spPr bwMode="auto">
            <a:xfrm rot="5400000">
              <a:off x="4368" y="3120"/>
              <a:ext cx="384" cy="384"/>
            </a:xfrm>
            <a:custGeom>
              <a:avLst/>
              <a:gdLst>
                <a:gd name="T0" fmla="*/ 0 w 21600"/>
                <a:gd name="T1" fmla="*/ 0 h 21600"/>
                <a:gd name="T2" fmla="*/ 7 w 21600"/>
                <a:gd name="T3" fmla="*/ 7 h 21600"/>
                <a:gd name="T4" fmla="*/ 0 w 21600"/>
                <a:gd name="T5" fmla="*/ 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7618" name="Oval 16"/>
            <p:cNvSpPr>
              <a:spLocks noChangeArrowheads="1"/>
            </p:cNvSpPr>
            <p:nvPr/>
          </p:nvSpPr>
          <p:spPr bwMode="auto">
            <a:xfrm>
              <a:off x="4032" y="3360"/>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grpSp>
      <p:grpSp>
        <p:nvGrpSpPr>
          <p:cNvPr id="82969" name="Group 25"/>
          <p:cNvGrpSpPr>
            <a:grpSpLocks/>
          </p:cNvGrpSpPr>
          <p:nvPr/>
        </p:nvGrpSpPr>
        <p:grpSpPr bwMode="auto">
          <a:xfrm>
            <a:off x="4572000" y="4191000"/>
            <a:ext cx="1524000" cy="609600"/>
            <a:chOff x="3072" y="3312"/>
            <a:chExt cx="960" cy="384"/>
          </a:xfrm>
        </p:grpSpPr>
        <p:sp>
          <p:nvSpPr>
            <p:cNvPr id="67615" name="Line 15"/>
            <p:cNvSpPr>
              <a:spLocks noChangeShapeType="1"/>
            </p:cNvSpPr>
            <p:nvPr/>
          </p:nvSpPr>
          <p:spPr bwMode="auto">
            <a:xfrm flipH="1">
              <a:off x="3744" y="3504"/>
              <a:ext cx="2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7616" name="Rectangle 18"/>
            <p:cNvSpPr>
              <a:spLocks noChangeArrowheads="1"/>
            </p:cNvSpPr>
            <p:nvPr/>
          </p:nvSpPr>
          <p:spPr bwMode="auto">
            <a:xfrm>
              <a:off x="3072" y="3312"/>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term</a:t>
              </a:r>
            </a:p>
          </p:txBody>
        </p:sp>
      </p:grpSp>
      <p:sp>
        <p:nvSpPr>
          <p:cNvPr id="82964" name="Arc 20"/>
          <p:cNvSpPr>
            <a:spLocks/>
          </p:cNvSpPr>
          <p:nvPr/>
        </p:nvSpPr>
        <p:spPr bwMode="auto">
          <a:xfrm rot="10800000">
            <a:off x="3962400" y="3886200"/>
            <a:ext cx="609600" cy="609600"/>
          </a:xfrm>
          <a:custGeom>
            <a:avLst/>
            <a:gdLst>
              <a:gd name="T0" fmla="*/ 0 w 21600"/>
              <a:gd name="T1" fmla="*/ 0 h 21600"/>
              <a:gd name="T2" fmla="*/ 17204267 w 21600"/>
              <a:gd name="T3" fmla="*/ 17204267 h 21600"/>
              <a:gd name="T4" fmla="*/ 0 w 21600"/>
              <a:gd name="T5" fmla="*/ 1720426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82967" name="Group 23"/>
          <p:cNvGrpSpPr>
            <a:grpSpLocks/>
          </p:cNvGrpSpPr>
          <p:nvPr/>
        </p:nvGrpSpPr>
        <p:grpSpPr bwMode="auto">
          <a:xfrm>
            <a:off x="3962400" y="3276600"/>
            <a:ext cx="3733800" cy="609600"/>
            <a:chOff x="2688" y="2736"/>
            <a:chExt cx="2352" cy="384"/>
          </a:xfrm>
        </p:grpSpPr>
        <p:sp>
          <p:nvSpPr>
            <p:cNvPr id="67613" name="Line 19"/>
            <p:cNvSpPr>
              <a:spLocks noChangeShapeType="1"/>
            </p:cNvSpPr>
            <p:nvPr/>
          </p:nvSpPr>
          <p:spPr bwMode="auto">
            <a:xfrm>
              <a:off x="4416" y="2736"/>
              <a:ext cx="6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7614" name="Arc 21"/>
            <p:cNvSpPr>
              <a:spLocks/>
            </p:cNvSpPr>
            <p:nvPr/>
          </p:nvSpPr>
          <p:spPr bwMode="auto">
            <a:xfrm rot="-5400000">
              <a:off x="2688" y="2736"/>
              <a:ext cx="384" cy="384"/>
            </a:xfrm>
            <a:custGeom>
              <a:avLst/>
              <a:gdLst>
                <a:gd name="T0" fmla="*/ 0 w 21600"/>
                <a:gd name="T1" fmla="*/ 0 h 21600"/>
                <a:gd name="T2" fmla="*/ 7 w 21600"/>
                <a:gd name="T3" fmla="*/ 7 h 21600"/>
                <a:gd name="T4" fmla="*/ 0 w 21600"/>
                <a:gd name="T5" fmla="*/ 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82970" name="テキスト ボックス 4"/>
          <p:cNvSpPr txBox="1">
            <a:spLocks noChangeArrowheads="1"/>
          </p:cNvSpPr>
          <p:nvPr/>
        </p:nvSpPr>
        <p:spPr bwMode="auto">
          <a:xfrm>
            <a:off x="990600" y="4343400"/>
            <a:ext cx="2900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&lt;statement_list&gt;</a:t>
            </a:r>
            <a:endParaRPr lang="ja-JP" altLang="en-US"/>
          </a:p>
        </p:txBody>
      </p:sp>
      <p:grpSp>
        <p:nvGrpSpPr>
          <p:cNvPr id="82994" name="Group 50"/>
          <p:cNvGrpSpPr>
            <a:grpSpLocks/>
          </p:cNvGrpSpPr>
          <p:nvPr/>
        </p:nvGrpSpPr>
        <p:grpSpPr bwMode="auto">
          <a:xfrm>
            <a:off x="2667000" y="5105400"/>
            <a:ext cx="3276600" cy="609600"/>
            <a:chOff x="2688" y="3216"/>
            <a:chExt cx="2064" cy="384"/>
          </a:xfrm>
        </p:grpSpPr>
        <p:sp>
          <p:nvSpPr>
            <p:cNvPr id="67611" name="Line 31"/>
            <p:cNvSpPr>
              <a:spLocks noChangeShapeType="1"/>
            </p:cNvSpPr>
            <p:nvPr/>
          </p:nvSpPr>
          <p:spPr bwMode="auto">
            <a:xfrm>
              <a:off x="2688" y="3216"/>
              <a:ext cx="168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7612" name="Arc 32"/>
            <p:cNvSpPr>
              <a:spLocks/>
            </p:cNvSpPr>
            <p:nvPr/>
          </p:nvSpPr>
          <p:spPr bwMode="auto">
            <a:xfrm>
              <a:off x="4368" y="3216"/>
              <a:ext cx="384" cy="384"/>
            </a:xfrm>
            <a:custGeom>
              <a:avLst/>
              <a:gdLst>
                <a:gd name="T0" fmla="*/ 0 w 21600"/>
                <a:gd name="T1" fmla="*/ 0 h 21600"/>
                <a:gd name="T2" fmla="*/ 7 w 21600"/>
                <a:gd name="T3" fmla="*/ 7 h 21600"/>
                <a:gd name="T4" fmla="*/ 0 w 21600"/>
                <a:gd name="T5" fmla="*/ 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82981" name="Line 37"/>
          <p:cNvSpPr>
            <a:spLocks noChangeShapeType="1"/>
          </p:cNvSpPr>
          <p:nvPr/>
        </p:nvSpPr>
        <p:spPr bwMode="auto">
          <a:xfrm>
            <a:off x="6934200" y="5105400"/>
            <a:ext cx="685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82995" name="Group 51"/>
          <p:cNvGrpSpPr>
            <a:grpSpLocks/>
          </p:cNvGrpSpPr>
          <p:nvPr/>
        </p:nvGrpSpPr>
        <p:grpSpPr bwMode="auto">
          <a:xfrm>
            <a:off x="3505200" y="5715000"/>
            <a:ext cx="2438400" cy="914400"/>
            <a:chOff x="3216" y="3600"/>
            <a:chExt cx="1536" cy="576"/>
          </a:xfrm>
        </p:grpSpPr>
        <p:sp>
          <p:nvSpPr>
            <p:cNvPr id="67609" name="Arc 34"/>
            <p:cNvSpPr>
              <a:spLocks/>
            </p:cNvSpPr>
            <p:nvPr/>
          </p:nvSpPr>
          <p:spPr bwMode="auto">
            <a:xfrm rot="5400000">
              <a:off x="4368" y="3600"/>
              <a:ext cx="384" cy="384"/>
            </a:xfrm>
            <a:custGeom>
              <a:avLst/>
              <a:gdLst>
                <a:gd name="T0" fmla="*/ 0 w 21600"/>
                <a:gd name="T1" fmla="*/ 0 h 21600"/>
                <a:gd name="T2" fmla="*/ 7 w 21600"/>
                <a:gd name="T3" fmla="*/ 7 h 21600"/>
                <a:gd name="T4" fmla="*/ 0 w 21600"/>
                <a:gd name="T5" fmla="*/ 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7610" name="Rectangle 38"/>
            <p:cNvSpPr>
              <a:spLocks noChangeArrowheads="1"/>
            </p:cNvSpPr>
            <p:nvPr/>
          </p:nvSpPr>
          <p:spPr bwMode="auto">
            <a:xfrm>
              <a:off x="3216" y="3792"/>
              <a:ext cx="115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statement</a:t>
              </a:r>
            </a:p>
          </p:txBody>
        </p:sp>
      </p:grpSp>
      <p:sp>
        <p:nvSpPr>
          <p:cNvPr id="82983" name="Arc 39"/>
          <p:cNvSpPr>
            <a:spLocks/>
          </p:cNvSpPr>
          <p:nvPr/>
        </p:nvSpPr>
        <p:spPr bwMode="auto">
          <a:xfrm rot="10800000">
            <a:off x="2895600" y="5715000"/>
            <a:ext cx="609600" cy="609600"/>
          </a:xfrm>
          <a:custGeom>
            <a:avLst/>
            <a:gdLst>
              <a:gd name="T0" fmla="*/ 0 w 21600"/>
              <a:gd name="T1" fmla="*/ 0 h 21600"/>
              <a:gd name="T2" fmla="*/ 17204267 w 21600"/>
              <a:gd name="T3" fmla="*/ 17204267 h 21600"/>
              <a:gd name="T4" fmla="*/ 0 w 21600"/>
              <a:gd name="T5" fmla="*/ 1720426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82997" name="Group 53"/>
          <p:cNvGrpSpPr>
            <a:grpSpLocks/>
          </p:cNvGrpSpPr>
          <p:nvPr/>
        </p:nvGrpSpPr>
        <p:grpSpPr bwMode="auto">
          <a:xfrm>
            <a:off x="2895600" y="4876800"/>
            <a:ext cx="4038600" cy="838200"/>
            <a:chOff x="1824" y="3072"/>
            <a:chExt cx="2544" cy="528"/>
          </a:xfrm>
        </p:grpSpPr>
        <p:sp>
          <p:nvSpPr>
            <p:cNvPr id="67606" name="Oval 35"/>
            <p:cNvSpPr>
              <a:spLocks noChangeArrowheads="1"/>
            </p:cNvSpPr>
            <p:nvPr/>
          </p:nvSpPr>
          <p:spPr bwMode="auto">
            <a:xfrm>
              <a:off x="4032" y="307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67607" name="Line 41"/>
            <p:cNvSpPr>
              <a:spLocks noChangeShapeType="1"/>
            </p:cNvSpPr>
            <p:nvPr/>
          </p:nvSpPr>
          <p:spPr bwMode="auto">
            <a:xfrm>
              <a:off x="3408" y="3216"/>
              <a:ext cx="6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7608" name="Arc 42"/>
            <p:cNvSpPr>
              <a:spLocks/>
            </p:cNvSpPr>
            <p:nvPr/>
          </p:nvSpPr>
          <p:spPr bwMode="auto">
            <a:xfrm rot="-5400000">
              <a:off x="1824" y="3216"/>
              <a:ext cx="384" cy="384"/>
            </a:xfrm>
            <a:custGeom>
              <a:avLst/>
              <a:gdLst>
                <a:gd name="T0" fmla="*/ 0 w 21600"/>
                <a:gd name="T1" fmla="*/ 0 h 21600"/>
                <a:gd name="T2" fmla="*/ 7 w 21600"/>
                <a:gd name="T3" fmla="*/ 7 h 21600"/>
                <a:gd name="T4" fmla="*/ 0 w 21600"/>
                <a:gd name="T5" fmla="*/ 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82996" name="Group 52"/>
          <p:cNvGrpSpPr>
            <a:grpSpLocks/>
          </p:cNvGrpSpPr>
          <p:nvPr/>
        </p:nvGrpSpPr>
        <p:grpSpPr bwMode="auto">
          <a:xfrm>
            <a:off x="1676400" y="4876800"/>
            <a:ext cx="990600" cy="533400"/>
            <a:chOff x="1056" y="3072"/>
            <a:chExt cx="624" cy="336"/>
          </a:xfrm>
        </p:grpSpPr>
        <p:sp>
          <p:nvSpPr>
            <p:cNvPr id="67604" name="Line 44"/>
            <p:cNvSpPr>
              <a:spLocks noChangeShapeType="1"/>
            </p:cNvSpPr>
            <p:nvPr/>
          </p:nvSpPr>
          <p:spPr bwMode="auto">
            <a:xfrm>
              <a:off x="1056" y="3216"/>
              <a:ext cx="29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7605" name="Oval 45"/>
            <p:cNvSpPr>
              <a:spLocks noChangeArrowheads="1"/>
            </p:cNvSpPr>
            <p:nvPr/>
          </p:nvSpPr>
          <p:spPr bwMode="auto">
            <a:xfrm>
              <a:off x="1344" y="307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p>
          </p:txBody>
        </p:sp>
      </p:grpSp>
      <p:sp>
        <p:nvSpPr>
          <p:cNvPr id="82993" name="AutoShape 49"/>
          <p:cNvSpPr>
            <a:spLocks noChangeArrowheads="1"/>
          </p:cNvSpPr>
          <p:nvPr/>
        </p:nvSpPr>
        <p:spPr bwMode="auto">
          <a:xfrm>
            <a:off x="4800600" y="2667000"/>
            <a:ext cx="2743200" cy="457200"/>
          </a:xfrm>
          <a:prstGeom prst="wedgeRoundRectCallout">
            <a:avLst>
              <a:gd name="adj1" fmla="val -47509"/>
              <a:gd name="adj2" fmla="val -97917"/>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dirty="0"/>
              <a:t>{ と </a:t>
            </a:r>
            <a:r>
              <a:rPr lang="en-US" altLang="ja-JP" sz="2000" dirty="0"/>
              <a:t>“</a:t>
            </a:r>
            <a:r>
              <a:rPr lang="ja-JP" altLang="en-US" sz="2000" dirty="0"/>
              <a:t>{</a:t>
            </a:r>
            <a:r>
              <a:rPr lang="en-US" altLang="ja-JP" sz="2000" dirty="0"/>
              <a:t>”</a:t>
            </a:r>
            <a:r>
              <a:rPr lang="ja-JP" altLang="en-US" sz="2000" dirty="0"/>
              <a:t> の違いに注意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checkerboard(across)">
                                      <p:cBhvr>
                                        <p:cTn id="7" dur="500"/>
                                        <p:tgtEl>
                                          <p:spTgt spid="82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2993"/>
                                        </p:tgtEl>
                                        <p:attrNameLst>
                                          <p:attrName>style.visibility</p:attrName>
                                        </p:attrNameLst>
                                      </p:cBhvr>
                                      <p:to>
                                        <p:strVal val="visible"/>
                                      </p:to>
                                    </p:set>
                                    <p:animEffect transition="in" filter="checkerboard(across)">
                                      <p:cBhvr>
                                        <p:cTn id="12" dur="500"/>
                                        <p:tgtEl>
                                          <p:spTgt spid="829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2950"/>
                                        </p:tgtEl>
                                        <p:attrNameLst>
                                          <p:attrName>style.visibility</p:attrName>
                                        </p:attrNameLst>
                                      </p:cBhvr>
                                      <p:to>
                                        <p:strVal val="visible"/>
                                      </p:to>
                                    </p:set>
                                    <p:animEffect transition="in" filter="checkerboard(across)">
                                      <p:cBhvr>
                                        <p:cTn id="17" dur="500"/>
                                        <p:tgtEl>
                                          <p:spTgt spid="829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2951"/>
                                        </p:tgtEl>
                                        <p:attrNameLst>
                                          <p:attrName>style.visibility</p:attrName>
                                        </p:attrNameLst>
                                      </p:cBhvr>
                                      <p:to>
                                        <p:strVal val="visible"/>
                                      </p:to>
                                    </p:set>
                                    <p:animEffect transition="in" filter="wipe(left)">
                                      <p:cBhvr>
                                        <p:cTn id="22" dur="500"/>
                                        <p:tgtEl>
                                          <p:spTgt spid="829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2966"/>
                                        </p:tgtEl>
                                        <p:attrNameLst>
                                          <p:attrName>style.visibility</p:attrName>
                                        </p:attrNameLst>
                                      </p:cBhvr>
                                      <p:to>
                                        <p:strVal val="visible"/>
                                      </p:to>
                                    </p:set>
                                    <p:animEffect transition="in" filter="wipe(left)">
                                      <p:cBhvr>
                                        <p:cTn id="27" dur="500"/>
                                        <p:tgtEl>
                                          <p:spTgt spid="82966"/>
                                        </p:tgtEl>
                                      </p:cBhvr>
                                    </p:animEffect>
                                  </p:childTnLst>
                                </p:cTn>
                              </p:par>
                            </p:childTnLst>
                          </p:cTn>
                        </p:par>
                        <p:par>
                          <p:cTn id="28" fill="hold" nodeType="afterGroup">
                            <p:stCondLst>
                              <p:cond delay="500"/>
                            </p:stCondLst>
                            <p:childTnLst>
                              <p:par>
                                <p:cTn id="29" presetID="22" presetClass="entr" presetSubtype="2" fill="hold" nodeType="afterEffect">
                                  <p:stCondLst>
                                    <p:cond delay="0"/>
                                  </p:stCondLst>
                                  <p:childTnLst>
                                    <p:set>
                                      <p:cBhvr>
                                        <p:cTn id="30" dur="1" fill="hold">
                                          <p:stCondLst>
                                            <p:cond delay="0"/>
                                          </p:stCondLst>
                                        </p:cTn>
                                        <p:tgtEl>
                                          <p:spTgt spid="82968"/>
                                        </p:tgtEl>
                                        <p:attrNameLst>
                                          <p:attrName>style.visibility</p:attrName>
                                        </p:attrNameLst>
                                      </p:cBhvr>
                                      <p:to>
                                        <p:strVal val="visible"/>
                                      </p:to>
                                    </p:set>
                                    <p:animEffect transition="in" filter="wipe(right)">
                                      <p:cBhvr>
                                        <p:cTn id="31" dur="500"/>
                                        <p:tgtEl>
                                          <p:spTgt spid="829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82969"/>
                                        </p:tgtEl>
                                        <p:attrNameLst>
                                          <p:attrName>style.visibility</p:attrName>
                                        </p:attrNameLst>
                                      </p:cBhvr>
                                      <p:to>
                                        <p:strVal val="visible"/>
                                      </p:to>
                                    </p:set>
                                    <p:animEffect transition="in" filter="wipe(right)">
                                      <p:cBhvr>
                                        <p:cTn id="36" dur="500"/>
                                        <p:tgtEl>
                                          <p:spTgt spid="8296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82964"/>
                                        </p:tgtEl>
                                        <p:attrNameLst>
                                          <p:attrName>style.visibility</p:attrName>
                                        </p:attrNameLst>
                                      </p:cBhvr>
                                      <p:to>
                                        <p:strVal val="visible"/>
                                      </p:to>
                                    </p:set>
                                    <p:animEffect transition="in" filter="wipe(right)">
                                      <p:cBhvr>
                                        <p:cTn id="41" dur="500"/>
                                        <p:tgtEl>
                                          <p:spTgt spid="82964"/>
                                        </p:tgtEl>
                                      </p:cBhvr>
                                    </p:animEffect>
                                  </p:childTnLst>
                                </p:cTn>
                              </p:par>
                            </p:childTnLst>
                          </p:cTn>
                        </p:par>
                        <p:par>
                          <p:cTn id="42" fill="hold" nodeType="afterGroup">
                            <p:stCondLst>
                              <p:cond delay="500"/>
                            </p:stCondLst>
                            <p:childTnLst>
                              <p:par>
                                <p:cTn id="43" presetID="22" presetClass="entr" presetSubtype="8" fill="hold" nodeType="afterEffect">
                                  <p:stCondLst>
                                    <p:cond delay="0"/>
                                  </p:stCondLst>
                                  <p:childTnLst>
                                    <p:set>
                                      <p:cBhvr>
                                        <p:cTn id="44" dur="1" fill="hold">
                                          <p:stCondLst>
                                            <p:cond delay="0"/>
                                          </p:stCondLst>
                                        </p:cTn>
                                        <p:tgtEl>
                                          <p:spTgt spid="82967"/>
                                        </p:tgtEl>
                                        <p:attrNameLst>
                                          <p:attrName>style.visibility</p:attrName>
                                        </p:attrNameLst>
                                      </p:cBhvr>
                                      <p:to>
                                        <p:strVal val="visible"/>
                                      </p:to>
                                    </p:set>
                                    <p:animEffect transition="in" filter="wipe(left)">
                                      <p:cBhvr>
                                        <p:cTn id="45" dur="500"/>
                                        <p:tgtEl>
                                          <p:spTgt spid="8296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82970"/>
                                        </p:tgtEl>
                                        <p:attrNameLst>
                                          <p:attrName>style.visibility</p:attrName>
                                        </p:attrNameLst>
                                      </p:cBhvr>
                                      <p:to>
                                        <p:strVal val="visible"/>
                                      </p:to>
                                    </p:set>
                                    <p:animEffect transition="in" filter="checkerboard(across)">
                                      <p:cBhvr>
                                        <p:cTn id="50" dur="500"/>
                                        <p:tgtEl>
                                          <p:spTgt spid="8297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82996"/>
                                        </p:tgtEl>
                                        <p:attrNameLst>
                                          <p:attrName>style.visibility</p:attrName>
                                        </p:attrNameLst>
                                      </p:cBhvr>
                                      <p:to>
                                        <p:strVal val="visible"/>
                                      </p:to>
                                    </p:set>
                                    <p:animEffect transition="in" filter="wipe(left)">
                                      <p:cBhvr>
                                        <p:cTn id="55" dur="500"/>
                                        <p:tgtEl>
                                          <p:spTgt spid="8299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82994"/>
                                        </p:tgtEl>
                                        <p:attrNameLst>
                                          <p:attrName>style.visibility</p:attrName>
                                        </p:attrNameLst>
                                      </p:cBhvr>
                                      <p:to>
                                        <p:strVal val="visible"/>
                                      </p:to>
                                    </p:set>
                                    <p:animEffect transition="in" filter="wipe(left)">
                                      <p:cBhvr>
                                        <p:cTn id="60" dur="500"/>
                                        <p:tgtEl>
                                          <p:spTgt spid="82994"/>
                                        </p:tgtEl>
                                      </p:cBhvr>
                                    </p:animEffect>
                                  </p:childTnLst>
                                </p:cTn>
                              </p:par>
                            </p:childTnLst>
                          </p:cTn>
                        </p:par>
                        <p:par>
                          <p:cTn id="61" fill="hold" nodeType="afterGroup">
                            <p:stCondLst>
                              <p:cond delay="500"/>
                            </p:stCondLst>
                            <p:childTnLst>
                              <p:par>
                                <p:cTn id="62" presetID="22" presetClass="entr" presetSubtype="2" fill="hold" nodeType="afterEffect">
                                  <p:stCondLst>
                                    <p:cond delay="0"/>
                                  </p:stCondLst>
                                  <p:childTnLst>
                                    <p:set>
                                      <p:cBhvr>
                                        <p:cTn id="63" dur="1" fill="hold">
                                          <p:stCondLst>
                                            <p:cond delay="0"/>
                                          </p:stCondLst>
                                        </p:cTn>
                                        <p:tgtEl>
                                          <p:spTgt spid="82995"/>
                                        </p:tgtEl>
                                        <p:attrNameLst>
                                          <p:attrName>style.visibility</p:attrName>
                                        </p:attrNameLst>
                                      </p:cBhvr>
                                      <p:to>
                                        <p:strVal val="visible"/>
                                      </p:to>
                                    </p:set>
                                    <p:animEffect transition="in" filter="wipe(right)">
                                      <p:cBhvr>
                                        <p:cTn id="64" dur="500"/>
                                        <p:tgtEl>
                                          <p:spTgt spid="8299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82983"/>
                                        </p:tgtEl>
                                        <p:attrNameLst>
                                          <p:attrName>style.visibility</p:attrName>
                                        </p:attrNameLst>
                                      </p:cBhvr>
                                      <p:to>
                                        <p:strVal val="visible"/>
                                      </p:to>
                                    </p:set>
                                    <p:animEffect transition="in" filter="wipe(right)">
                                      <p:cBhvr>
                                        <p:cTn id="69" dur="500"/>
                                        <p:tgtEl>
                                          <p:spTgt spid="82983"/>
                                        </p:tgtEl>
                                      </p:cBhvr>
                                    </p:animEffect>
                                  </p:childTnLst>
                                </p:cTn>
                              </p:par>
                            </p:childTnLst>
                          </p:cTn>
                        </p:par>
                        <p:par>
                          <p:cTn id="70" fill="hold" nodeType="afterGroup">
                            <p:stCondLst>
                              <p:cond delay="500"/>
                            </p:stCondLst>
                            <p:childTnLst>
                              <p:par>
                                <p:cTn id="71" presetID="22" presetClass="entr" presetSubtype="8" fill="hold" nodeType="afterEffect">
                                  <p:stCondLst>
                                    <p:cond delay="0"/>
                                  </p:stCondLst>
                                  <p:childTnLst>
                                    <p:set>
                                      <p:cBhvr>
                                        <p:cTn id="72" dur="1" fill="hold">
                                          <p:stCondLst>
                                            <p:cond delay="0"/>
                                          </p:stCondLst>
                                        </p:cTn>
                                        <p:tgtEl>
                                          <p:spTgt spid="82997"/>
                                        </p:tgtEl>
                                        <p:attrNameLst>
                                          <p:attrName>style.visibility</p:attrName>
                                        </p:attrNameLst>
                                      </p:cBhvr>
                                      <p:to>
                                        <p:strVal val="visible"/>
                                      </p:to>
                                    </p:set>
                                    <p:animEffect transition="in" filter="wipe(left)">
                                      <p:cBhvr>
                                        <p:cTn id="73" dur="500"/>
                                        <p:tgtEl>
                                          <p:spTgt spid="8299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2981"/>
                                        </p:tgtEl>
                                        <p:attrNameLst>
                                          <p:attrName>style.visibility</p:attrName>
                                        </p:attrNameLst>
                                      </p:cBhvr>
                                      <p:to>
                                        <p:strVal val="visible"/>
                                      </p:to>
                                    </p:set>
                                    <p:animEffect transition="in" filter="wipe(left)">
                                      <p:cBhvr>
                                        <p:cTn id="78" dur="500"/>
                                        <p:tgtEl>
                                          <p:spTgt spid="82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autoUpdateAnimBg="0"/>
      <p:bldP spid="82950" grpId="0" autoUpdateAnimBg="0"/>
      <p:bldP spid="82964" grpId="0" animBg="1"/>
      <p:bldP spid="82970" grpId="0" autoUpdateAnimBg="0"/>
      <p:bldP spid="82981" grpId="0" animBg="1"/>
      <p:bldP spid="82983" grpId="0" animBg="1"/>
      <p:bldP spid="82993"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構文図</a:t>
            </a:r>
          </a:p>
        </p:txBody>
      </p:sp>
      <p:sp>
        <p:nvSpPr>
          <p:cNvPr id="68611" name="テキスト ボックス 3"/>
          <p:cNvSpPr txBox="1">
            <a:spLocks noChangeArrowheads="1"/>
          </p:cNvSpPr>
          <p:nvPr/>
        </p:nvSpPr>
        <p:spPr bwMode="auto">
          <a:xfrm>
            <a:off x="914400" y="1600200"/>
            <a:ext cx="80152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例 </a:t>
            </a:r>
            <a:r>
              <a:rPr lang="en-US" altLang="ja-JP" sz="2800"/>
              <a:t>: &lt;if_state&gt; ::= “if” &lt;exp&gt; &lt;state&gt; [ “else” &lt;state&gt;] </a:t>
            </a:r>
          </a:p>
          <a:p>
            <a:pPr eaLnBrk="1" hangingPunct="1">
              <a:spcBef>
                <a:spcPct val="0"/>
              </a:spcBef>
              <a:buClrTx/>
              <a:buSzTx/>
              <a:buFontTx/>
              <a:buNone/>
            </a:pPr>
            <a:r>
              <a:rPr lang="en-US" altLang="ja-JP" sz="2800"/>
              <a:t>       &lt;var&gt; ::= &lt;name&gt; [ “[” &lt;exp&gt; “]” ]        </a:t>
            </a:r>
          </a:p>
        </p:txBody>
      </p:sp>
      <p:sp>
        <p:nvSpPr>
          <p:cNvPr id="83972" name="AutoShape 4"/>
          <p:cNvSpPr>
            <a:spLocks noChangeArrowheads="1"/>
          </p:cNvSpPr>
          <p:nvPr/>
        </p:nvSpPr>
        <p:spPr bwMode="auto">
          <a:xfrm>
            <a:off x="4267200" y="990600"/>
            <a:ext cx="4191000" cy="533400"/>
          </a:xfrm>
          <a:prstGeom prst="wedgeRoundRectCallout">
            <a:avLst>
              <a:gd name="adj1" fmla="val 5190"/>
              <a:gd name="adj2" fmla="val 77681"/>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0回,または1回</a:t>
            </a:r>
            <a:r>
              <a:rPr lang="ja-JP" altLang="en-US" sz="2400"/>
              <a:t>(省略可能)</a:t>
            </a:r>
          </a:p>
        </p:txBody>
      </p:sp>
      <p:sp>
        <p:nvSpPr>
          <p:cNvPr id="83973" name="テキスト ボックス 4"/>
          <p:cNvSpPr txBox="1">
            <a:spLocks noChangeArrowheads="1"/>
          </p:cNvSpPr>
          <p:nvPr/>
        </p:nvSpPr>
        <p:spPr bwMode="auto">
          <a:xfrm>
            <a:off x="768350" y="2590800"/>
            <a:ext cx="1838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&lt;if_state&gt;</a:t>
            </a:r>
            <a:endParaRPr lang="ja-JP" altLang="en-US"/>
          </a:p>
        </p:txBody>
      </p:sp>
      <p:grpSp>
        <p:nvGrpSpPr>
          <p:cNvPr id="83974" name="Group 6"/>
          <p:cNvGrpSpPr>
            <a:grpSpLocks/>
          </p:cNvGrpSpPr>
          <p:nvPr/>
        </p:nvGrpSpPr>
        <p:grpSpPr bwMode="auto">
          <a:xfrm>
            <a:off x="1066800" y="3276600"/>
            <a:ext cx="993775" cy="533400"/>
            <a:chOff x="1104" y="3072"/>
            <a:chExt cx="626" cy="336"/>
          </a:xfrm>
        </p:grpSpPr>
        <p:sp>
          <p:nvSpPr>
            <p:cNvPr id="68647" name="Line 7"/>
            <p:cNvSpPr>
              <a:spLocks noChangeShapeType="1"/>
            </p:cNvSpPr>
            <p:nvPr/>
          </p:nvSpPr>
          <p:spPr bwMode="auto">
            <a:xfrm>
              <a:off x="1104" y="3216"/>
              <a:ext cx="29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8648" name="Oval 8"/>
            <p:cNvSpPr>
              <a:spLocks noChangeArrowheads="1"/>
            </p:cNvSpPr>
            <p:nvPr/>
          </p:nvSpPr>
          <p:spPr bwMode="auto">
            <a:xfrm>
              <a:off x="1394" y="307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if</a:t>
              </a:r>
            </a:p>
          </p:txBody>
        </p:sp>
      </p:grpSp>
      <p:grpSp>
        <p:nvGrpSpPr>
          <p:cNvPr id="83977" name="Group 9"/>
          <p:cNvGrpSpPr>
            <a:grpSpLocks/>
          </p:cNvGrpSpPr>
          <p:nvPr/>
        </p:nvGrpSpPr>
        <p:grpSpPr bwMode="auto">
          <a:xfrm>
            <a:off x="2057400" y="3200400"/>
            <a:ext cx="1520825" cy="609600"/>
            <a:chOff x="1730" y="3024"/>
            <a:chExt cx="958" cy="384"/>
          </a:xfrm>
        </p:grpSpPr>
        <p:sp>
          <p:nvSpPr>
            <p:cNvPr id="68645" name="Rectangle 10"/>
            <p:cNvSpPr>
              <a:spLocks noChangeArrowheads="1"/>
            </p:cNvSpPr>
            <p:nvPr/>
          </p:nvSpPr>
          <p:spPr bwMode="auto">
            <a:xfrm>
              <a:off x="2016" y="3024"/>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exp</a:t>
              </a:r>
            </a:p>
          </p:txBody>
        </p:sp>
        <p:sp>
          <p:nvSpPr>
            <p:cNvPr id="68646" name="Line 11"/>
            <p:cNvSpPr>
              <a:spLocks noChangeShapeType="1"/>
            </p:cNvSpPr>
            <p:nvPr/>
          </p:nvSpPr>
          <p:spPr bwMode="auto">
            <a:xfrm>
              <a:off x="1730" y="3216"/>
              <a:ext cx="28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83980" name="Group 12"/>
          <p:cNvGrpSpPr>
            <a:grpSpLocks/>
          </p:cNvGrpSpPr>
          <p:nvPr/>
        </p:nvGrpSpPr>
        <p:grpSpPr bwMode="auto">
          <a:xfrm>
            <a:off x="3581400" y="3200400"/>
            <a:ext cx="1520825" cy="609600"/>
            <a:chOff x="1730" y="3024"/>
            <a:chExt cx="958" cy="384"/>
          </a:xfrm>
        </p:grpSpPr>
        <p:sp>
          <p:nvSpPr>
            <p:cNvPr id="68643" name="Rectangle 13"/>
            <p:cNvSpPr>
              <a:spLocks noChangeArrowheads="1"/>
            </p:cNvSpPr>
            <p:nvPr/>
          </p:nvSpPr>
          <p:spPr bwMode="auto">
            <a:xfrm>
              <a:off x="2016" y="3024"/>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state</a:t>
              </a:r>
            </a:p>
          </p:txBody>
        </p:sp>
        <p:sp>
          <p:nvSpPr>
            <p:cNvPr id="68644" name="Line 14"/>
            <p:cNvSpPr>
              <a:spLocks noChangeShapeType="1"/>
            </p:cNvSpPr>
            <p:nvPr/>
          </p:nvSpPr>
          <p:spPr bwMode="auto">
            <a:xfrm>
              <a:off x="1730" y="3216"/>
              <a:ext cx="28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83991" name="Group 23"/>
          <p:cNvGrpSpPr>
            <a:grpSpLocks/>
          </p:cNvGrpSpPr>
          <p:nvPr/>
        </p:nvGrpSpPr>
        <p:grpSpPr bwMode="auto">
          <a:xfrm>
            <a:off x="5105400" y="3505200"/>
            <a:ext cx="1146175" cy="1066800"/>
            <a:chOff x="3216" y="2208"/>
            <a:chExt cx="722" cy="672"/>
          </a:xfrm>
        </p:grpSpPr>
        <p:sp>
          <p:nvSpPr>
            <p:cNvPr id="68641" name="Line 16"/>
            <p:cNvSpPr>
              <a:spLocks noChangeShapeType="1"/>
            </p:cNvSpPr>
            <p:nvPr/>
          </p:nvSpPr>
          <p:spPr bwMode="auto">
            <a:xfrm>
              <a:off x="3216" y="2208"/>
              <a:ext cx="288" cy="52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8642" name="Oval 17"/>
            <p:cNvSpPr>
              <a:spLocks noChangeArrowheads="1"/>
            </p:cNvSpPr>
            <p:nvPr/>
          </p:nvSpPr>
          <p:spPr bwMode="auto">
            <a:xfrm>
              <a:off x="3504" y="2544"/>
              <a:ext cx="434"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else</a:t>
              </a:r>
            </a:p>
          </p:txBody>
        </p:sp>
      </p:grpSp>
      <p:grpSp>
        <p:nvGrpSpPr>
          <p:cNvPr id="83986" name="Group 18"/>
          <p:cNvGrpSpPr>
            <a:grpSpLocks/>
          </p:cNvGrpSpPr>
          <p:nvPr/>
        </p:nvGrpSpPr>
        <p:grpSpPr bwMode="auto">
          <a:xfrm>
            <a:off x="6248400" y="4038600"/>
            <a:ext cx="1520825" cy="609600"/>
            <a:chOff x="1730" y="3024"/>
            <a:chExt cx="958" cy="384"/>
          </a:xfrm>
        </p:grpSpPr>
        <p:sp>
          <p:nvSpPr>
            <p:cNvPr id="68639" name="Rectangle 19"/>
            <p:cNvSpPr>
              <a:spLocks noChangeArrowheads="1"/>
            </p:cNvSpPr>
            <p:nvPr/>
          </p:nvSpPr>
          <p:spPr bwMode="auto">
            <a:xfrm>
              <a:off x="2016" y="3024"/>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state</a:t>
              </a:r>
            </a:p>
          </p:txBody>
        </p:sp>
        <p:sp>
          <p:nvSpPr>
            <p:cNvPr id="68640" name="Line 20"/>
            <p:cNvSpPr>
              <a:spLocks noChangeShapeType="1"/>
            </p:cNvSpPr>
            <p:nvPr/>
          </p:nvSpPr>
          <p:spPr bwMode="auto">
            <a:xfrm>
              <a:off x="1730" y="3216"/>
              <a:ext cx="28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83992" name="Group 24"/>
          <p:cNvGrpSpPr>
            <a:grpSpLocks/>
          </p:cNvGrpSpPr>
          <p:nvPr/>
        </p:nvGrpSpPr>
        <p:grpSpPr bwMode="auto">
          <a:xfrm>
            <a:off x="5105400" y="3505200"/>
            <a:ext cx="3124200" cy="838200"/>
            <a:chOff x="3216" y="2208"/>
            <a:chExt cx="1968" cy="528"/>
          </a:xfrm>
        </p:grpSpPr>
        <p:sp>
          <p:nvSpPr>
            <p:cNvPr id="68637" name="Line 21"/>
            <p:cNvSpPr>
              <a:spLocks noChangeShapeType="1"/>
            </p:cNvSpPr>
            <p:nvPr/>
          </p:nvSpPr>
          <p:spPr bwMode="auto">
            <a:xfrm>
              <a:off x="3216" y="2208"/>
              <a:ext cx="196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8638" name="Line 22"/>
            <p:cNvSpPr>
              <a:spLocks noChangeShapeType="1"/>
            </p:cNvSpPr>
            <p:nvPr/>
          </p:nvSpPr>
          <p:spPr bwMode="auto">
            <a:xfrm flipV="1">
              <a:off x="4896" y="2208"/>
              <a:ext cx="288" cy="52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83993" name="テキスト ボックス 4"/>
          <p:cNvSpPr txBox="1">
            <a:spLocks noChangeArrowheads="1"/>
          </p:cNvSpPr>
          <p:nvPr/>
        </p:nvSpPr>
        <p:spPr bwMode="auto">
          <a:xfrm>
            <a:off x="838200" y="4191000"/>
            <a:ext cx="11604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&lt;var&gt;</a:t>
            </a:r>
            <a:endParaRPr lang="ja-JP" altLang="en-US"/>
          </a:p>
        </p:txBody>
      </p:sp>
      <p:grpSp>
        <p:nvGrpSpPr>
          <p:cNvPr id="83994" name="Group 26"/>
          <p:cNvGrpSpPr>
            <a:grpSpLocks/>
          </p:cNvGrpSpPr>
          <p:nvPr/>
        </p:nvGrpSpPr>
        <p:grpSpPr bwMode="auto">
          <a:xfrm>
            <a:off x="1143000" y="4953000"/>
            <a:ext cx="1520825" cy="609600"/>
            <a:chOff x="1730" y="3024"/>
            <a:chExt cx="958" cy="384"/>
          </a:xfrm>
        </p:grpSpPr>
        <p:sp>
          <p:nvSpPr>
            <p:cNvPr id="68635" name="Rectangle 27"/>
            <p:cNvSpPr>
              <a:spLocks noChangeArrowheads="1"/>
            </p:cNvSpPr>
            <p:nvPr/>
          </p:nvSpPr>
          <p:spPr bwMode="auto">
            <a:xfrm>
              <a:off x="2016" y="3024"/>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name</a:t>
              </a:r>
            </a:p>
          </p:txBody>
        </p:sp>
        <p:sp>
          <p:nvSpPr>
            <p:cNvPr id="68636" name="Line 28"/>
            <p:cNvSpPr>
              <a:spLocks noChangeShapeType="1"/>
            </p:cNvSpPr>
            <p:nvPr/>
          </p:nvSpPr>
          <p:spPr bwMode="auto">
            <a:xfrm>
              <a:off x="1730" y="3216"/>
              <a:ext cx="28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84009" name="Group 41"/>
          <p:cNvGrpSpPr>
            <a:grpSpLocks/>
          </p:cNvGrpSpPr>
          <p:nvPr/>
        </p:nvGrpSpPr>
        <p:grpSpPr bwMode="auto">
          <a:xfrm>
            <a:off x="2667000" y="5257800"/>
            <a:ext cx="990600" cy="1066800"/>
            <a:chOff x="1680" y="3312"/>
            <a:chExt cx="624" cy="672"/>
          </a:xfrm>
        </p:grpSpPr>
        <p:sp>
          <p:nvSpPr>
            <p:cNvPr id="68633" name="Line 30"/>
            <p:cNvSpPr>
              <a:spLocks noChangeShapeType="1"/>
            </p:cNvSpPr>
            <p:nvPr/>
          </p:nvSpPr>
          <p:spPr bwMode="auto">
            <a:xfrm>
              <a:off x="1680" y="3312"/>
              <a:ext cx="288" cy="52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8634" name="Oval 31"/>
            <p:cNvSpPr>
              <a:spLocks noChangeArrowheads="1"/>
            </p:cNvSpPr>
            <p:nvPr/>
          </p:nvSpPr>
          <p:spPr bwMode="auto">
            <a:xfrm>
              <a:off x="1968" y="3648"/>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p>
          </p:txBody>
        </p:sp>
      </p:grpSp>
      <p:grpSp>
        <p:nvGrpSpPr>
          <p:cNvPr id="84000" name="Group 32"/>
          <p:cNvGrpSpPr>
            <a:grpSpLocks/>
          </p:cNvGrpSpPr>
          <p:nvPr/>
        </p:nvGrpSpPr>
        <p:grpSpPr bwMode="auto">
          <a:xfrm>
            <a:off x="3657600" y="5791200"/>
            <a:ext cx="1520825" cy="609600"/>
            <a:chOff x="1730" y="3024"/>
            <a:chExt cx="958" cy="384"/>
          </a:xfrm>
        </p:grpSpPr>
        <p:sp>
          <p:nvSpPr>
            <p:cNvPr id="68631" name="Rectangle 33"/>
            <p:cNvSpPr>
              <a:spLocks noChangeArrowheads="1"/>
            </p:cNvSpPr>
            <p:nvPr/>
          </p:nvSpPr>
          <p:spPr bwMode="auto">
            <a:xfrm>
              <a:off x="2016" y="3024"/>
              <a:ext cx="672"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exp</a:t>
              </a:r>
            </a:p>
          </p:txBody>
        </p:sp>
        <p:sp>
          <p:nvSpPr>
            <p:cNvPr id="68632" name="Line 34"/>
            <p:cNvSpPr>
              <a:spLocks noChangeShapeType="1"/>
            </p:cNvSpPr>
            <p:nvPr/>
          </p:nvSpPr>
          <p:spPr bwMode="auto">
            <a:xfrm>
              <a:off x="1730" y="3216"/>
              <a:ext cx="28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84011" name="Group 43"/>
          <p:cNvGrpSpPr>
            <a:grpSpLocks/>
          </p:cNvGrpSpPr>
          <p:nvPr/>
        </p:nvGrpSpPr>
        <p:grpSpPr bwMode="auto">
          <a:xfrm>
            <a:off x="5181600" y="5791200"/>
            <a:ext cx="990600" cy="533400"/>
            <a:chOff x="3264" y="3648"/>
            <a:chExt cx="624" cy="336"/>
          </a:xfrm>
        </p:grpSpPr>
        <p:sp>
          <p:nvSpPr>
            <p:cNvPr id="68629" name="Line 37"/>
            <p:cNvSpPr>
              <a:spLocks noChangeShapeType="1"/>
            </p:cNvSpPr>
            <p:nvPr/>
          </p:nvSpPr>
          <p:spPr bwMode="auto">
            <a:xfrm>
              <a:off x="3264" y="3840"/>
              <a:ext cx="29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8630" name="Oval 38"/>
            <p:cNvSpPr>
              <a:spLocks noChangeArrowheads="1"/>
            </p:cNvSpPr>
            <p:nvPr/>
          </p:nvSpPr>
          <p:spPr bwMode="auto">
            <a:xfrm>
              <a:off x="3552" y="3648"/>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p>
          </p:txBody>
        </p:sp>
      </p:grpSp>
      <p:grpSp>
        <p:nvGrpSpPr>
          <p:cNvPr id="84010" name="Group 42"/>
          <p:cNvGrpSpPr>
            <a:grpSpLocks/>
          </p:cNvGrpSpPr>
          <p:nvPr/>
        </p:nvGrpSpPr>
        <p:grpSpPr bwMode="auto">
          <a:xfrm>
            <a:off x="2667000" y="5257800"/>
            <a:ext cx="3962400" cy="838200"/>
            <a:chOff x="1680" y="3312"/>
            <a:chExt cx="2496" cy="528"/>
          </a:xfrm>
        </p:grpSpPr>
        <p:sp>
          <p:nvSpPr>
            <p:cNvPr id="68627" name="Line 39"/>
            <p:cNvSpPr>
              <a:spLocks noChangeShapeType="1"/>
            </p:cNvSpPr>
            <p:nvPr/>
          </p:nvSpPr>
          <p:spPr bwMode="auto">
            <a:xfrm flipV="1">
              <a:off x="3888" y="3312"/>
              <a:ext cx="288" cy="52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8628" name="Line 40"/>
            <p:cNvSpPr>
              <a:spLocks noChangeShapeType="1"/>
            </p:cNvSpPr>
            <p:nvPr/>
          </p:nvSpPr>
          <p:spPr bwMode="auto">
            <a:xfrm>
              <a:off x="1680" y="3312"/>
              <a:ext cx="249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84012" name="AutoShape 44"/>
          <p:cNvSpPr>
            <a:spLocks noChangeArrowheads="1"/>
          </p:cNvSpPr>
          <p:nvPr/>
        </p:nvSpPr>
        <p:spPr bwMode="auto">
          <a:xfrm>
            <a:off x="4800600" y="2667000"/>
            <a:ext cx="2743200" cy="457200"/>
          </a:xfrm>
          <a:prstGeom prst="wedgeRoundRectCallout">
            <a:avLst>
              <a:gd name="adj1" fmla="val -52144"/>
              <a:gd name="adj2" fmla="val -87847"/>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dirty="0"/>
              <a:t>[ と </a:t>
            </a:r>
            <a:r>
              <a:rPr lang="en-US" altLang="ja-JP" sz="2000" dirty="0"/>
              <a:t>“</a:t>
            </a:r>
            <a:r>
              <a:rPr lang="ja-JP" altLang="en-US" sz="2000" dirty="0"/>
              <a:t>[</a:t>
            </a:r>
            <a:r>
              <a:rPr lang="en-US" altLang="ja-JP" sz="2000" dirty="0"/>
              <a:t>”</a:t>
            </a:r>
            <a:r>
              <a:rPr lang="ja-JP" altLang="en-US" sz="2000" dirty="0"/>
              <a:t> の違いに注意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checkerboard(across)">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4012"/>
                                        </p:tgtEl>
                                        <p:attrNameLst>
                                          <p:attrName>style.visibility</p:attrName>
                                        </p:attrNameLst>
                                      </p:cBhvr>
                                      <p:to>
                                        <p:strVal val="visible"/>
                                      </p:to>
                                    </p:set>
                                    <p:animEffect transition="in" filter="checkerboard(across)">
                                      <p:cBhvr>
                                        <p:cTn id="12" dur="500"/>
                                        <p:tgtEl>
                                          <p:spTgt spid="84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3973"/>
                                        </p:tgtEl>
                                        <p:attrNameLst>
                                          <p:attrName>style.visibility</p:attrName>
                                        </p:attrNameLst>
                                      </p:cBhvr>
                                      <p:to>
                                        <p:strVal val="visible"/>
                                      </p:to>
                                    </p:set>
                                    <p:animEffect transition="in" filter="checkerboard(across)">
                                      <p:cBhvr>
                                        <p:cTn id="17" dur="500"/>
                                        <p:tgtEl>
                                          <p:spTgt spid="839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3974"/>
                                        </p:tgtEl>
                                        <p:attrNameLst>
                                          <p:attrName>style.visibility</p:attrName>
                                        </p:attrNameLst>
                                      </p:cBhvr>
                                      <p:to>
                                        <p:strVal val="visible"/>
                                      </p:to>
                                    </p:set>
                                    <p:animEffect transition="in" filter="wipe(left)">
                                      <p:cBhvr>
                                        <p:cTn id="22" dur="500"/>
                                        <p:tgtEl>
                                          <p:spTgt spid="839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3977"/>
                                        </p:tgtEl>
                                        <p:attrNameLst>
                                          <p:attrName>style.visibility</p:attrName>
                                        </p:attrNameLst>
                                      </p:cBhvr>
                                      <p:to>
                                        <p:strVal val="visible"/>
                                      </p:to>
                                    </p:set>
                                    <p:animEffect transition="in" filter="wipe(left)">
                                      <p:cBhvr>
                                        <p:cTn id="27" dur="500"/>
                                        <p:tgtEl>
                                          <p:spTgt spid="839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3980"/>
                                        </p:tgtEl>
                                        <p:attrNameLst>
                                          <p:attrName>style.visibility</p:attrName>
                                        </p:attrNameLst>
                                      </p:cBhvr>
                                      <p:to>
                                        <p:strVal val="visible"/>
                                      </p:to>
                                    </p:set>
                                    <p:animEffect transition="in" filter="wipe(left)">
                                      <p:cBhvr>
                                        <p:cTn id="32" dur="500"/>
                                        <p:tgtEl>
                                          <p:spTgt spid="839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3991"/>
                                        </p:tgtEl>
                                        <p:attrNameLst>
                                          <p:attrName>style.visibility</p:attrName>
                                        </p:attrNameLst>
                                      </p:cBhvr>
                                      <p:to>
                                        <p:strVal val="visible"/>
                                      </p:to>
                                    </p:set>
                                    <p:animEffect transition="in" filter="wipe(left)">
                                      <p:cBhvr>
                                        <p:cTn id="37" dur="500"/>
                                        <p:tgtEl>
                                          <p:spTgt spid="839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3986"/>
                                        </p:tgtEl>
                                        <p:attrNameLst>
                                          <p:attrName>style.visibility</p:attrName>
                                        </p:attrNameLst>
                                      </p:cBhvr>
                                      <p:to>
                                        <p:strVal val="visible"/>
                                      </p:to>
                                    </p:set>
                                    <p:animEffect transition="in" filter="wipe(left)">
                                      <p:cBhvr>
                                        <p:cTn id="42" dur="500"/>
                                        <p:tgtEl>
                                          <p:spTgt spid="8398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83992"/>
                                        </p:tgtEl>
                                        <p:attrNameLst>
                                          <p:attrName>style.visibility</p:attrName>
                                        </p:attrNameLst>
                                      </p:cBhvr>
                                      <p:to>
                                        <p:strVal val="visible"/>
                                      </p:to>
                                    </p:set>
                                    <p:animEffect transition="in" filter="wipe(left)">
                                      <p:cBhvr>
                                        <p:cTn id="47" dur="500"/>
                                        <p:tgtEl>
                                          <p:spTgt spid="8399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83993"/>
                                        </p:tgtEl>
                                        <p:attrNameLst>
                                          <p:attrName>style.visibility</p:attrName>
                                        </p:attrNameLst>
                                      </p:cBhvr>
                                      <p:to>
                                        <p:strVal val="visible"/>
                                      </p:to>
                                    </p:set>
                                    <p:animEffect transition="in" filter="checkerboard(across)">
                                      <p:cBhvr>
                                        <p:cTn id="52" dur="500"/>
                                        <p:tgtEl>
                                          <p:spTgt spid="8399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83994"/>
                                        </p:tgtEl>
                                        <p:attrNameLst>
                                          <p:attrName>style.visibility</p:attrName>
                                        </p:attrNameLst>
                                      </p:cBhvr>
                                      <p:to>
                                        <p:strVal val="visible"/>
                                      </p:to>
                                    </p:set>
                                    <p:animEffect transition="in" filter="wipe(left)">
                                      <p:cBhvr>
                                        <p:cTn id="57" dur="500"/>
                                        <p:tgtEl>
                                          <p:spTgt spid="8399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84009"/>
                                        </p:tgtEl>
                                        <p:attrNameLst>
                                          <p:attrName>style.visibility</p:attrName>
                                        </p:attrNameLst>
                                      </p:cBhvr>
                                      <p:to>
                                        <p:strVal val="visible"/>
                                      </p:to>
                                    </p:set>
                                    <p:animEffect transition="in" filter="wipe(left)">
                                      <p:cBhvr>
                                        <p:cTn id="62" dur="500"/>
                                        <p:tgtEl>
                                          <p:spTgt spid="8400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84000"/>
                                        </p:tgtEl>
                                        <p:attrNameLst>
                                          <p:attrName>style.visibility</p:attrName>
                                        </p:attrNameLst>
                                      </p:cBhvr>
                                      <p:to>
                                        <p:strVal val="visible"/>
                                      </p:to>
                                    </p:set>
                                    <p:animEffect transition="in" filter="wipe(left)">
                                      <p:cBhvr>
                                        <p:cTn id="67" dur="500"/>
                                        <p:tgtEl>
                                          <p:spTgt spid="8400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84011"/>
                                        </p:tgtEl>
                                        <p:attrNameLst>
                                          <p:attrName>style.visibility</p:attrName>
                                        </p:attrNameLst>
                                      </p:cBhvr>
                                      <p:to>
                                        <p:strVal val="visible"/>
                                      </p:to>
                                    </p:set>
                                    <p:animEffect transition="in" filter="wipe(left)">
                                      <p:cBhvr>
                                        <p:cTn id="72" dur="500"/>
                                        <p:tgtEl>
                                          <p:spTgt spid="8401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84010"/>
                                        </p:tgtEl>
                                        <p:attrNameLst>
                                          <p:attrName>style.visibility</p:attrName>
                                        </p:attrNameLst>
                                      </p:cBhvr>
                                      <p:to>
                                        <p:strVal val="visible"/>
                                      </p:to>
                                    </p:set>
                                    <p:animEffect transition="in" filter="wipe(left)">
                                      <p:cBhvr>
                                        <p:cTn id="77" dur="500"/>
                                        <p:tgtEl>
                                          <p:spTgt spid="84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autoUpdateAnimBg="0"/>
      <p:bldP spid="83973" grpId="0" autoUpdateAnimBg="0"/>
      <p:bldP spid="83993" grpId="0" autoUpdateAnimBg="0"/>
      <p:bldP spid="84012"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構文図</a:t>
            </a:r>
          </a:p>
        </p:txBody>
      </p:sp>
      <p:sp>
        <p:nvSpPr>
          <p:cNvPr id="69635" name="テキスト ボックス 3"/>
          <p:cNvSpPr txBox="1">
            <a:spLocks noChangeArrowheads="1"/>
          </p:cNvSpPr>
          <p:nvPr/>
        </p:nvSpPr>
        <p:spPr bwMode="auto">
          <a:xfrm>
            <a:off x="914400" y="1600200"/>
            <a:ext cx="82280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例 </a:t>
            </a:r>
            <a:r>
              <a:rPr lang="en-US" altLang="ja-JP" sz="2800"/>
              <a:t>: &lt;term</a:t>
            </a:r>
            <a:r>
              <a:rPr lang="ja-JP" altLang="en-US" sz="2800"/>
              <a:t>&gt; ::= &lt;</a:t>
            </a:r>
            <a:r>
              <a:rPr lang="en-US" altLang="ja-JP" sz="2800"/>
              <a:t>factor&gt; { ( “*” | “/” ) &lt;factor&gt; }</a:t>
            </a:r>
          </a:p>
          <a:p>
            <a:pPr eaLnBrk="1" hangingPunct="1">
              <a:spcBef>
                <a:spcPct val="0"/>
              </a:spcBef>
              <a:buClrTx/>
              <a:buSzTx/>
              <a:buFontTx/>
              <a:buNone/>
            </a:pPr>
            <a:r>
              <a:rPr lang="ja-JP" altLang="en-US" sz="2800"/>
              <a:t>       &lt;</a:t>
            </a:r>
            <a:r>
              <a:rPr lang="en-US" altLang="ja-JP" sz="2800"/>
              <a:t>factor&gt; ::= &lt;name&gt; | &lt;integer&gt; | “(” &lt;exp&gt; “)”     </a:t>
            </a:r>
          </a:p>
        </p:txBody>
      </p:sp>
      <p:sp>
        <p:nvSpPr>
          <p:cNvPr id="93188" name="テキスト ボックス 4"/>
          <p:cNvSpPr txBox="1">
            <a:spLocks noChangeArrowheads="1"/>
          </p:cNvSpPr>
          <p:nvPr/>
        </p:nvSpPr>
        <p:spPr bwMode="auto">
          <a:xfrm>
            <a:off x="1143000" y="4419600"/>
            <a:ext cx="1589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&lt;factor&gt;</a:t>
            </a:r>
            <a:endParaRPr lang="ja-JP" altLang="en-US"/>
          </a:p>
        </p:txBody>
      </p:sp>
      <p:grpSp>
        <p:nvGrpSpPr>
          <p:cNvPr id="93236" name="Group 52"/>
          <p:cNvGrpSpPr>
            <a:grpSpLocks/>
          </p:cNvGrpSpPr>
          <p:nvPr/>
        </p:nvGrpSpPr>
        <p:grpSpPr bwMode="auto">
          <a:xfrm>
            <a:off x="2743200" y="4648200"/>
            <a:ext cx="4343400" cy="1905000"/>
            <a:chOff x="1728" y="2928"/>
            <a:chExt cx="2736" cy="1200"/>
          </a:xfrm>
        </p:grpSpPr>
        <p:sp>
          <p:nvSpPr>
            <p:cNvPr id="69661" name="Line 5"/>
            <p:cNvSpPr>
              <a:spLocks noChangeShapeType="1"/>
            </p:cNvSpPr>
            <p:nvPr/>
          </p:nvSpPr>
          <p:spPr bwMode="auto">
            <a:xfrm>
              <a:off x="1728" y="3552"/>
              <a:ext cx="72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9662" name="Line 6"/>
            <p:cNvSpPr>
              <a:spLocks noChangeShapeType="1"/>
            </p:cNvSpPr>
            <p:nvPr/>
          </p:nvSpPr>
          <p:spPr bwMode="auto">
            <a:xfrm flipV="1">
              <a:off x="1728" y="3120"/>
              <a:ext cx="720" cy="43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9663" name="Line 7"/>
            <p:cNvSpPr>
              <a:spLocks noChangeShapeType="1"/>
            </p:cNvSpPr>
            <p:nvPr/>
          </p:nvSpPr>
          <p:spPr bwMode="auto">
            <a:xfrm>
              <a:off x="1728" y="3552"/>
              <a:ext cx="576" cy="43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9664" name="Rectangle 8"/>
            <p:cNvSpPr>
              <a:spLocks noChangeArrowheads="1"/>
            </p:cNvSpPr>
            <p:nvPr/>
          </p:nvSpPr>
          <p:spPr bwMode="auto">
            <a:xfrm>
              <a:off x="2448" y="2928"/>
              <a:ext cx="1296"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name</a:t>
              </a:r>
            </a:p>
          </p:txBody>
        </p:sp>
        <p:sp>
          <p:nvSpPr>
            <p:cNvPr id="69665" name="Rectangle 9"/>
            <p:cNvSpPr>
              <a:spLocks noChangeArrowheads="1"/>
            </p:cNvSpPr>
            <p:nvPr/>
          </p:nvSpPr>
          <p:spPr bwMode="auto">
            <a:xfrm>
              <a:off x="2448" y="3360"/>
              <a:ext cx="1296"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integer</a:t>
              </a:r>
            </a:p>
          </p:txBody>
        </p:sp>
        <p:sp>
          <p:nvSpPr>
            <p:cNvPr id="69666" name="Oval 10"/>
            <p:cNvSpPr>
              <a:spLocks noChangeArrowheads="1"/>
            </p:cNvSpPr>
            <p:nvPr/>
          </p:nvSpPr>
          <p:spPr bwMode="auto">
            <a:xfrm>
              <a:off x="2304" y="379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69667" name="Line 11"/>
            <p:cNvSpPr>
              <a:spLocks noChangeShapeType="1"/>
            </p:cNvSpPr>
            <p:nvPr/>
          </p:nvSpPr>
          <p:spPr bwMode="auto">
            <a:xfrm>
              <a:off x="2640" y="3984"/>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9668" name="Rectangle 12"/>
            <p:cNvSpPr>
              <a:spLocks noChangeArrowheads="1"/>
            </p:cNvSpPr>
            <p:nvPr/>
          </p:nvSpPr>
          <p:spPr bwMode="auto">
            <a:xfrm>
              <a:off x="2832" y="3792"/>
              <a:ext cx="528"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exp</a:t>
              </a:r>
            </a:p>
          </p:txBody>
        </p:sp>
        <p:sp>
          <p:nvSpPr>
            <p:cNvPr id="69669" name="Line 13"/>
            <p:cNvSpPr>
              <a:spLocks noChangeShapeType="1"/>
            </p:cNvSpPr>
            <p:nvPr/>
          </p:nvSpPr>
          <p:spPr bwMode="auto">
            <a:xfrm>
              <a:off x="3360" y="3984"/>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9670" name="Oval 16"/>
            <p:cNvSpPr>
              <a:spLocks noChangeArrowheads="1"/>
            </p:cNvSpPr>
            <p:nvPr/>
          </p:nvSpPr>
          <p:spPr bwMode="auto">
            <a:xfrm>
              <a:off x="3552" y="379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69671" name="Line 17"/>
            <p:cNvSpPr>
              <a:spLocks noChangeShapeType="1"/>
            </p:cNvSpPr>
            <p:nvPr/>
          </p:nvSpPr>
          <p:spPr bwMode="auto">
            <a:xfrm flipV="1">
              <a:off x="3744" y="3552"/>
              <a:ext cx="72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9672" name="Line 18"/>
            <p:cNvSpPr>
              <a:spLocks noChangeShapeType="1"/>
            </p:cNvSpPr>
            <p:nvPr/>
          </p:nvSpPr>
          <p:spPr bwMode="auto">
            <a:xfrm>
              <a:off x="3744" y="3120"/>
              <a:ext cx="720" cy="43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9673" name="Line 19"/>
            <p:cNvSpPr>
              <a:spLocks noChangeShapeType="1"/>
            </p:cNvSpPr>
            <p:nvPr/>
          </p:nvSpPr>
          <p:spPr bwMode="auto">
            <a:xfrm flipV="1">
              <a:off x="3888" y="3552"/>
              <a:ext cx="576" cy="43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93205" name="AutoShape 21"/>
          <p:cNvSpPr>
            <a:spLocks noChangeArrowheads="1"/>
          </p:cNvSpPr>
          <p:nvPr/>
        </p:nvSpPr>
        <p:spPr bwMode="auto">
          <a:xfrm>
            <a:off x="5257800" y="2667000"/>
            <a:ext cx="2743200" cy="457200"/>
          </a:xfrm>
          <a:prstGeom prst="wedgeRoundRectCallout">
            <a:avLst>
              <a:gd name="adj1" fmla="val 4111"/>
              <a:gd name="adj2" fmla="val -81944"/>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dirty="0"/>
              <a:t>( と </a:t>
            </a:r>
            <a:r>
              <a:rPr lang="en-US" altLang="ja-JP" sz="2000" dirty="0"/>
              <a:t>“</a:t>
            </a:r>
            <a:r>
              <a:rPr lang="ja-JP" altLang="en-US" sz="2000" dirty="0"/>
              <a:t>(</a:t>
            </a:r>
            <a:r>
              <a:rPr lang="en-US" altLang="ja-JP" sz="2000" dirty="0"/>
              <a:t>”</a:t>
            </a:r>
            <a:r>
              <a:rPr lang="ja-JP" altLang="en-US" sz="2000" dirty="0"/>
              <a:t> の違いに注意</a:t>
            </a:r>
          </a:p>
        </p:txBody>
      </p:sp>
      <p:sp>
        <p:nvSpPr>
          <p:cNvPr id="93206" name="AutoShape 22"/>
          <p:cNvSpPr>
            <a:spLocks noChangeArrowheads="1"/>
          </p:cNvSpPr>
          <p:nvPr/>
        </p:nvSpPr>
        <p:spPr bwMode="auto">
          <a:xfrm>
            <a:off x="4267200" y="533400"/>
            <a:ext cx="3048000" cy="990600"/>
          </a:xfrm>
          <a:prstGeom prst="wedgeRoundRectCallout">
            <a:avLst>
              <a:gd name="adj1" fmla="val -28593"/>
              <a:gd name="adj2" fmla="val 72755"/>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結合の優先順序を</a:t>
            </a:r>
          </a:p>
          <a:p>
            <a:pPr algn="ctr" eaLnBrk="1" hangingPunct="1">
              <a:spcBef>
                <a:spcPct val="0"/>
              </a:spcBef>
              <a:buClrTx/>
              <a:buSzTx/>
              <a:buFontTx/>
              <a:buNone/>
            </a:pPr>
            <a:r>
              <a:rPr lang="ja-JP" altLang="en-US" sz="2400"/>
              <a:t>表すための括弧</a:t>
            </a:r>
          </a:p>
        </p:txBody>
      </p:sp>
      <p:sp>
        <p:nvSpPr>
          <p:cNvPr id="93207" name="テキスト ボックス 4"/>
          <p:cNvSpPr txBox="1">
            <a:spLocks noChangeArrowheads="1"/>
          </p:cNvSpPr>
          <p:nvPr/>
        </p:nvSpPr>
        <p:spPr bwMode="auto">
          <a:xfrm>
            <a:off x="1143000" y="2514600"/>
            <a:ext cx="1385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&lt;term</a:t>
            </a:r>
            <a:r>
              <a:rPr lang="ja-JP" altLang="en-US"/>
              <a:t>&gt;</a:t>
            </a:r>
          </a:p>
        </p:txBody>
      </p:sp>
      <p:grpSp>
        <p:nvGrpSpPr>
          <p:cNvPr id="93230" name="Group 46"/>
          <p:cNvGrpSpPr>
            <a:grpSpLocks/>
          </p:cNvGrpSpPr>
          <p:nvPr/>
        </p:nvGrpSpPr>
        <p:grpSpPr bwMode="auto">
          <a:xfrm>
            <a:off x="1676400" y="3124200"/>
            <a:ext cx="2057400" cy="609600"/>
            <a:chOff x="1056" y="1872"/>
            <a:chExt cx="1296" cy="384"/>
          </a:xfrm>
        </p:grpSpPr>
        <p:sp>
          <p:nvSpPr>
            <p:cNvPr id="69659" name="Rectangle 26"/>
            <p:cNvSpPr>
              <a:spLocks noChangeArrowheads="1"/>
            </p:cNvSpPr>
            <p:nvPr/>
          </p:nvSpPr>
          <p:spPr bwMode="auto">
            <a:xfrm>
              <a:off x="1392" y="1872"/>
              <a:ext cx="960"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factor</a:t>
              </a:r>
            </a:p>
          </p:txBody>
        </p:sp>
        <p:sp>
          <p:nvSpPr>
            <p:cNvPr id="69660" name="Line 27"/>
            <p:cNvSpPr>
              <a:spLocks noChangeShapeType="1"/>
            </p:cNvSpPr>
            <p:nvPr/>
          </p:nvSpPr>
          <p:spPr bwMode="auto">
            <a:xfrm>
              <a:off x="1056" y="2064"/>
              <a:ext cx="33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93235" name="Group 51"/>
          <p:cNvGrpSpPr>
            <a:grpSpLocks/>
          </p:cNvGrpSpPr>
          <p:nvPr/>
        </p:nvGrpSpPr>
        <p:grpSpPr bwMode="auto">
          <a:xfrm>
            <a:off x="3733800" y="3429000"/>
            <a:ext cx="3429000" cy="304800"/>
            <a:chOff x="2352" y="2064"/>
            <a:chExt cx="2160" cy="192"/>
          </a:xfrm>
        </p:grpSpPr>
        <p:sp>
          <p:nvSpPr>
            <p:cNvPr id="69657" name="Line 29"/>
            <p:cNvSpPr>
              <a:spLocks noChangeShapeType="1"/>
            </p:cNvSpPr>
            <p:nvPr/>
          </p:nvSpPr>
          <p:spPr bwMode="auto">
            <a:xfrm>
              <a:off x="2352" y="206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9658" name="Arc 30"/>
            <p:cNvSpPr>
              <a:spLocks/>
            </p:cNvSpPr>
            <p:nvPr/>
          </p:nvSpPr>
          <p:spPr bwMode="auto">
            <a:xfrm>
              <a:off x="4320" y="2064"/>
              <a:ext cx="192" cy="192"/>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93223" name="Line 39"/>
          <p:cNvSpPr>
            <a:spLocks noChangeShapeType="1"/>
          </p:cNvSpPr>
          <p:nvPr/>
        </p:nvSpPr>
        <p:spPr bwMode="auto">
          <a:xfrm>
            <a:off x="6629400" y="3429000"/>
            <a:ext cx="990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93234" name="Group 50"/>
          <p:cNvGrpSpPr>
            <a:grpSpLocks/>
          </p:cNvGrpSpPr>
          <p:nvPr/>
        </p:nvGrpSpPr>
        <p:grpSpPr bwMode="auto">
          <a:xfrm>
            <a:off x="3962400" y="3429000"/>
            <a:ext cx="304800" cy="609600"/>
            <a:chOff x="2496" y="2064"/>
            <a:chExt cx="192" cy="384"/>
          </a:xfrm>
        </p:grpSpPr>
        <p:sp>
          <p:nvSpPr>
            <p:cNvPr id="69655" name="Arc 37"/>
            <p:cNvSpPr>
              <a:spLocks/>
            </p:cNvSpPr>
            <p:nvPr/>
          </p:nvSpPr>
          <p:spPr bwMode="auto">
            <a:xfrm rot="10800000">
              <a:off x="2496" y="2256"/>
              <a:ext cx="192" cy="192"/>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9656" name="Arc 40"/>
            <p:cNvSpPr>
              <a:spLocks/>
            </p:cNvSpPr>
            <p:nvPr/>
          </p:nvSpPr>
          <p:spPr bwMode="auto">
            <a:xfrm rot="-5400000">
              <a:off x="2496" y="2064"/>
              <a:ext cx="192" cy="192"/>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93232" name="Group 48"/>
          <p:cNvGrpSpPr>
            <a:grpSpLocks/>
          </p:cNvGrpSpPr>
          <p:nvPr/>
        </p:nvGrpSpPr>
        <p:grpSpPr bwMode="auto">
          <a:xfrm>
            <a:off x="6019800" y="3505200"/>
            <a:ext cx="1143000" cy="1143000"/>
            <a:chOff x="3792" y="2112"/>
            <a:chExt cx="720" cy="720"/>
          </a:xfrm>
        </p:grpSpPr>
        <p:sp>
          <p:nvSpPr>
            <p:cNvPr id="69650" name="Arc 32"/>
            <p:cNvSpPr>
              <a:spLocks/>
            </p:cNvSpPr>
            <p:nvPr/>
          </p:nvSpPr>
          <p:spPr bwMode="auto">
            <a:xfrm rot="5400000">
              <a:off x="4320" y="2256"/>
              <a:ext cx="192" cy="192"/>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9651" name="Oval 41"/>
            <p:cNvSpPr>
              <a:spLocks noChangeArrowheads="1"/>
            </p:cNvSpPr>
            <p:nvPr/>
          </p:nvSpPr>
          <p:spPr bwMode="auto">
            <a:xfrm>
              <a:off x="3792" y="211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69652" name="Oval 42"/>
            <p:cNvSpPr>
              <a:spLocks noChangeArrowheads="1"/>
            </p:cNvSpPr>
            <p:nvPr/>
          </p:nvSpPr>
          <p:spPr bwMode="auto">
            <a:xfrm>
              <a:off x="3792" y="2496"/>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69653" name="Line 43"/>
            <p:cNvSpPr>
              <a:spLocks noChangeShapeType="1"/>
            </p:cNvSpPr>
            <p:nvPr/>
          </p:nvSpPr>
          <p:spPr bwMode="auto">
            <a:xfrm flipH="1">
              <a:off x="4080" y="2448"/>
              <a:ext cx="24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9654" name="Line 44"/>
            <p:cNvSpPr>
              <a:spLocks noChangeShapeType="1"/>
            </p:cNvSpPr>
            <p:nvPr/>
          </p:nvSpPr>
          <p:spPr bwMode="auto">
            <a:xfrm flipH="1" flipV="1">
              <a:off x="4080" y="2256"/>
              <a:ext cx="24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93233" name="Group 49"/>
          <p:cNvGrpSpPr>
            <a:grpSpLocks/>
          </p:cNvGrpSpPr>
          <p:nvPr/>
        </p:nvGrpSpPr>
        <p:grpSpPr bwMode="auto">
          <a:xfrm>
            <a:off x="4267200" y="3733800"/>
            <a:ext cx="1752600" cy="609600"/>
            <a:chOff x="2688" y="2256"/>
            <a:chExt cx="1104" cy="384"/>
          </a:xfrm>
        </p:grpSpPr>
        <p:sp>
          <p:nvSpPr>
            <p:cNvPr id="69647" name="Line 35"/>
            <p:cNvSpPr>
              <a:spLocks noChangeShapeType="1"/>
            </p:cNvSpPr>
            <p:nvPr/>
          </p:nvSpPr>
          <p:spPr bwMode="auto">
            <a:xfrm flipH="1">
              <a:off x="3552" y="2256"/>
              <a:ext cx="24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9648" name="Rectangle 36"/>
            <p:cNvSpPr>
              <a:spLocks noChangeArrowheads="1"/>
            </p:cNvSpPr>
            <p:nvPr/>
          </p:nvSpPr>
          <p:spPr bwMode="auto">
            <a:xfrm>
              <a:off x="2688" y="2256"/>
              <a:ext cx="864"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factor</a:t>
              </a:r>
            </a:p>
          </p:txBody>
        </p:sp>
        <p:sp>
          <p:nvSpPr>
            <p:cNvPr id="69649" name="Line 45"/>
            <p:cNvSpPr>
              <a:spLocks noChangeShapeType="1"/>
            </p:cNvSpPr>
            <p:nvPr/>
          </p:nvSpPr>
          <p:spPr bwMode="auto">
            <a:xfrm flipH="1" flipV="1">
              <a:off x="3552" y="2448"/>
              <a:ext cx="24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3206"/>
                                        </p:tgtEl>
                                        <p:attrNameLst>
                                          <p:attrName>style.visibility</p:attrName>
                                        </p:attrNameLst>
                                      </p:cBhvr>
                                      <p:to>
                                        <p:strVal val="visible"/>
                                      </p:to>
                                    </p:set>
                                    <p:animEffect transition="in" filter="checkerboard(across)">
                                      <p:cBhvr>
                                        <p:cTn id="7" dur="500"/>
                                        <p:tgtEl>
                                          <p:spTgt spid="93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3205"/>
                                        </p:tgtEl>
                                        <p:attrNameLst>
                                          <p:attrName>style.visibility</p:attrName>
                                        </p:attrNameLst>
                                      </p:cBhvr>
                                      <p:to>
                                        <p:strVal val="visible"/>
                                      </p:to>
                                    </p:set>
                                    <p:animEffect transition="in" filter="checkerboard(across)">
                                      <p:cBhvr>
                                        <p:cTn id="12" dur="500"/>
                                        <p:tgtEl>
                                          <p:spTgt spid="93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3207"/>
                                        </p:tgtEl>
                                        <p:attrNameLst>
                                          <p:attrName>style.visibility</p:attrName>
                                        </p:attrNameLst>
                                      </p:cBhvr>
                                      <p:to>
                                        <p:strVal val="visible"/>
                                      </p:to>
                                    </p:set>
                                    <p:animEffect transition="in" filter="checkerboard(across)">
                                      <p:cBhvr>
                                        <p:cTn id="17" dur="500"/>
                                        <p:tgtEl>
                                          <p:spTgt spid="932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3230"/>
                                        </p:tgtEl>
                                        <p:attrNameLst>
                                          <p:attrName>style.visibility</p:attrName>
                                        </p:attrNameLst>
                                      </p:cBhvr>
                                      <p:to>
                                        <p:strVal val="visible"/>
                                      </p:to>
                                    </p:set>
                                    <p:animEffect transition="in" filter="wipe(left)">
                                      <p:cBhvr>
                                        <p:cTn id="22" dur="500"/>
                                        <p:tgtEl>
                                          <p:spTgt spid="932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3235"/>
                                        </p:tgtEl>
                                        <p:attrNameLst>
                                          <p:attrName>style.visibility</p:attrName>
                                        </p:attrNameLst>
                                      </p:cBhvr>
                                      <p:to>
                                        <p:strVal val="visible"/>
                                      </p:to>
                                    </p:set>
                                    <p:animEffect transition="in" filter="wipe(left)">
                                      <p:cBhvr>
                                        <p:cTn id="27" dur="500"/>
                                        <p:tgtEl>
                                          <p:spTgt spid="93235"/>
                                        </p:tgtEl>
                                      </p:cBhvr>
                                    </p:animEffect>
                                  </p:childTnLst>
                                </p:cTn>
                              </p:par>
                            </p:childTnLst>
                          </p:cTn>
                        </p:par>
                        <p:par>
                          <p:cTn id="28" fill="hold" nodeType="afterGroup">
                            <p:stCondLst>
                              <p:cond delay="500"/>
                            </p:stCondLst>
                            <p:childTnLst>
                              <p:par>
                                <p:cTn id="29" presetID="22" presetClass="entr" presetSubtype="2" fill="hold" nodeType="afterEffect">
                                  <p:stCondLst>
                                    <p:cond delay="0"/>
                                  </p:stCondLst>
                                  <p:childTnLst>
                                    <p:set>
                                      <p:cBhvr>
                                        <p:cTn id="30" dur="1" fill="hold">
                                          <p:stCondLst>
                                            <p:cond delay="0"/>
                                          </p:stCondLst>
                                        </p:cTn>
                                        <p:tgtEl>
                                          <p:spTgt spid="93232"/>
                                        </p:tgtEl>
                                        <p:attrNameLst>
                                          <p:attrName>style.visibility</p:attrName>
                                        </p:attrNameLst>
                                      </p:cBhvr>
                                      <p:to>
                                        <p:strVal val="visible"/>
                                      </p:to>
                                    </p:set>
                                    <p:animEffect transition="in" filter="wipe(right)">
                                      <p:cBhvr>
                                        <p:cTn id="31" dur="500"/>
                                        <p:tgtEl>
                                          <p:spTgt spid="932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93233"/>
                                        </p:tgtEl>
                                        <p:attrNameLst>
                                          <p:attrName>style.visibility</p:attrName>
                                        </p:attrNameLst>
                                      </p:cBhvr>
                                      <p:to>
                                        <p:strVal val="visible"/>
                                      </p:to>
                                    </p:set>
                                    <p:animEffect transition="in" filter="wipe(right)">
                                      <p:cBhvr>
                                        <p:cTn id="36" dur="500"/>
                                        <p:tgtEl>
                                          <p:spTgt spid="9323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93234"/>
                                        </p:tgtEl>
                                        <p:attrNameLst>
                                          <p:attrName>style.visibility</p:attrName>
                                        </p:attrNameLst>
                                      </p:cBhvr>
                                      <p:to>
                                        <p:strVal val="visible"/>
                                      </p:to>
                                    </p:set>
                                    <p:animEffect transition="in" filter="wipe(down)">
                                      <p:cBhvr>
                                        <p:cTn id="41" dur="500"/>
                                        <p:tgtEl>
                                          <p:spTgt spid="93234"/>
                                        </p:tgtEl>
                                      </p:cBhvr>
                                    </p:animEffec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93223"/>
                                        </p:tgtEl>
                                        <p:attrNameLst>
                                          <p:attrName>style.visibility</p:attrName>
                                        </p:attrNameLst>
                                      </p:cBhvr>
                                      <p:to>
                                        <p:strVal val="visible"/>
                                      </p:to>
                                    </p:set>
                                    <p:animEffect transition="in" filter="wipe(left)">
                                      <p:cBhvr>
                                        <p:cTn id="45" dur="500"/>
                                        <p:tgtEl>
                                          <p:spTgt spid="9322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93188"/>
                                        </p:tgtEl>
                                        <p:attrNameLst>
                                          <p:attrName>style.visibility</p:attrName>
                                        </p:attrNameLst>
                                      </p:cBhvr>
                                      <p:to>
                                        <p:strVal val="visible"/>
                                      </p:to>
                                    </p:set>
                                    <p:animEffect transition="in" filter="checkerboard(across)">
                                      <p:cBhvr>
                                        <p:cTn id="50" dur="500"/>
                                        <p:tgtEl>
                                          <p:spTgt spid="9318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93236"/>
                                        </p:tgtEl>
                                        <p:attrNameLst>
                                          <p:attrName>style.visibility</p:attrName>
                                        </p:attrNameLst>
                                      </p:cBhvr>
                                      <p:to>
                                        <p:strVal val="visible"/>
                                      </p:to>
                                    </p:set>
                                    <p:animEffect transition="in" filter="wipe(left)">
                                      <p:cBhvr>
                                        <p:cTn id="55" dur="500"/>
                                        <p:tgtEl>
                                          <p:spTgt spid="93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utoUpdateAnimBg="0"/>
      <p:bldP spid="93205" grpId="0" animBg="1" autoUpdateAnimBg="0"/>
      <p:bldP spid="93206" grpId="0" animBg="1" autoUpdateAnimBg="0"/>
      <p:bldP spid="93207" grpId="0" autoUpdateAnimBg="0"/>
      <p:bldP spid="932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50"/>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有限</a:t>
            </a:r>
            <a:r>
              <a:rPr lang="en-US" altLang="ja-JP">
                <a:effectLst/>
              </a:rPr>
              <a:t>(</a:t>
            </a:r>
            <a:r>
              <a:rPr lang="ja-JP" altLang="en-US">
                <a:effectLst/>
              </a:rPr>
              <a:t>状態</a:t>
            </a:r>
            <a:r>
              <a:rPr lang="en-US" altLang="ja-JP">
                <a:effectLst/>
              </a:rPr>
              <a:t>)</a:t>
            </a:r>
            <a:r>
              <a:rPr lang="ja-JP" altLang="en-US">
                <a:effectLst/>
              </a:rPr>
              <a:t>オートマトン</a:t>
            </a:r>
            <a:br>
              <a:rPr lang="ja-JP" altLang="en-US">
                <a:effectLst/>
              </a:rPr>
            </a:br>
            <a:r>
              <a:rPr lang="ja-JP" altLang="en-US" sz="4000">
                <a:effectLst/>
              </a:rPr>
              <a:t>(</a:t>
            </a:r>
            <a:r>
              <a:rPr lang="en-US" altLang="ja-JP" sz="4000">
                <a:effectLst/>
              </a:rPr>
              <a:t>finite (state) automaton)</a:t>
            </a:r>
          </a:p>
        </p:txBody>
      </p:sp>
      <p:sp>
        <p:nvSpPr>
          <p:cNvPr id="6147" name="Rectangle 2051"/>
          <p:cNvSpPr>
            <a:spLocks noGrp="1" noChangeArrowheads="1"/>
          </p:cNvSpPr>
          <p:nvPr>
            <p:ph type="body" idx="1"/>
          </p:nvPr>
        </p:nvSpPr>
        <p:spPr>
          <a:xfrm>
            <a:off x="1066800" y="1981200"/>
            <a:ext cx="7467600" cy="838200"/>
          </a:xfrm>
          <a:noFill/>
          <a:extLst>
            <a:ext uri="{909E8E84-426E-40DD-AFC4-6F175D3DCCD1}">
              <a14:hiddenFill xmlns:a14="http://schemas.microsoft.com/office/drawing/2010/main">
                <a:solidFill>
                  <a:srgbClr val="FFFFFF"/>
                </a:solidFill>
              </a14:hiddenFill>
            </a:ext>
          </a:extLst>
        </p:spPr>
        <p:txBody>
          <a:bodyPr/>
          <a:lstStyle/>
          <a:p>
            <a:r>
              <a:rPr lang="ja-JP" altLang="en-US">
                <a:effectLst/>
              </a:rPr>
              <a:t>特定の入力列を受理する状態遷移機械</a:t>
            </a:r>
            <a:endParaRPr lang="en-US" altLang="ja-JP">
              <a:effectLst/>
            </a:endParaRPr>
          </a:p>
        </p:txBody>
      </p:sp>
      <p:sp>
        <p:nvSpPr>
          <p:cNvPr id="11268" name="Oval 2052"/>
          <p:cNvSpPr>
            <a:spLocks noChangeArrowheads="1"/>
          </p:cNvSpPr>
          <p:nvPr/>
        </p:nvSpPr>
        <p:spPr bwMode="auto">
          <a:xfrm>
            <a:off x="990600" y="43434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0</a:t>
            </a:r>
            <a:endParaRPr lang="ja-JP" altLang="en-US" sz="2400" baseline="-25000"/>
          </a:p>
        </p:txBody>
      </p:sp>
      <p:sp>
        <p:nvSpPr>
          <p:cNvPr id="11269" name="Text Box 2054"/>
          <p:cNvSpPr txBox="1">
            <a:spLocks noChangeArrowheads="1"/>
          </p:cNvSpPr>
          <p:nvPr/>
        </p:nvSpPr>
        <p:spPr bwMode="auto">
          <a:xfrm>
            <a:off x="381000" y="2667000"/>
            <a:ext cx="80714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dirty="0"/>
              <a:t>例 : 文字列 </a:t>
            </a:r>
            <a:r>
              <a:rPr lang="en-US" altLang="ja-JP" sz="2800" dirty="0"/>
              <a:t>“in”, “</a:t>
            </a:r>
            <a:r>
              <a:rPr lang="en-US" altLang="ja-JP" sz="2800" dirty="0" err="1"/>
              <a:t>int</a:t>
            </a:r>
            <a:r>
              <a:rPr lang="en-US" altLang="ja-JP" sz="2800" dirty="0"/>
              <a:t>”,</a:t>
            </a:r>
            <a:r>
              <a:rPr lang="ja-JP" altLang="en-US" sz="2800" dirty="0"/>
              <a:t> </a:t>
            </a:r>
            <a:r>
              <a:rPr lang="en-US" altLang="ja-JP" sz="2800" dirty="0"/>
              <a:t>“info” </a:t>
            </a:r>
            <a:r>
              <a:rPr lang="ja-JP" altLang="en-US" sz="2800" dirty="0"/>
              <a:t>を受理するオートマトン</a:t>
            </a:r>
            <a:endParaRPr lang="en-US" altLang="ja-JP" sz="2800" dirty="0"/>
          </a:p>
        </p:txBody>
      </p:sp>
      <p:sp>
        <p:nvSpPr>
          <p:cNvPr id="11270" name="AutoShape 2075"/>
          <p:cNvSpPr>
            <a:spLocks noChangeArrowheads="1"/>
          </p:cNvSpPr>
          <p:nvPr/>
        </p:nvSpPr>
        <p:spPr bwMode="auto">
          <a:xfrm>
            <a:off x="3276600" y="3352800"/>
            <a:ext cx="1371600" cy="609600"/>
          </a:xfrm>
          <a:prstGeom prst="wedgeRoundRectCallout">
            <a:avLst>
              <a:gd name="adj1" fmla="val 32241"/>
              <a:gd name="adj2" fmla="val 108134"/>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受理</a:t>
            </a:r>
          </a:p>
        </p:txBody>
      </p:sp>
      <p:grpSp>
        <p:nvGrpSpPr>
          <p:cNvPr id="2" name="グループ化 37"/>
          <p:cNvGrpSpPr>
            <a:grpSpLocks/>
          </p:cNvGrpSpPr>
          <p:nvPr/>
        </p:nvGrpSpPr>
        <p:grpSpPr bwMode="auto">
          <a:xfrm>
            <a:off x="1828800" y="4191000"/>
            <a:ext cx="1600200" cy="990600"/>
            <a:chOff x="1828800" y="4191000"/>
            <a:chExt cx="1600200" cy="990600"/>
          </a:xfrm>
        </p:grpSpPr>
        <p:sp>
          <p:nvSpPr>
            <p:cNvPr id="6181" name="Line 2055"/>
            <p:cNvSpPr>
              <a:spLocks noChangeShapeType="1"/>
            </p:cNvSpPr>
            <p:nvPr/>
          </p:nvSpPr>
          <p:spPr bwMode="auto">
            <a:xfrm>
              <a:off x="1828800" y="4799013"/>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6182" name="Text Box 2056"/>
            <p:cNvSpPr txBox="1">
              <a:spLocks noChangeArrowheads="1"/>
            </p:cNvSpPr>
            <p:nvPr/>
          </p:nvSpPr>
          <p:spPr bwMode="auto">
            <a:xfrm>
              <a:off x="2057400" y="41910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i</a:t>
              </a:r>
            </a:p>
          </p:txBody>
        </p:sp>
        <p:sp>
          <p:nvSpPr>
            <p:cNvPr id="6183" name="Oval 2052"/>
            <p:cNvSpPr>
              <a:spLocks noChangeArrowheads="1"/>
            </p:cNvSpPr>
            <p:nvPr/>
          </p:nvSpPr>
          <p:spPr bwMode="auto">
            <a:xfrm>
              <a:off x="2590800" y="43434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1</a:t>
              </a:r>
              <a:endParaRPr lang="ja-JP" altLang="en-US" sz="2400" baseline="-25000"/>
            </a:p>
          </p:txBody>
        </p:sp>
      </p:grpSp>
      <p:grpSp>
        <p:nvGrpSpPr>
          <p:cNvPr id="3" name="グループ化 38"/>
          <p:cNvGrpSpPr>
            <a:grpSpLocks/>
          </p:cNvGrpSpPr>
          <p:nvPr/>
        </p:nvGrpSpPr>
        <p:grpSpPr bwMode="auto">
          <a:xfrm>
            <a:off x="3429000" y="4191000"/>
            <a:ext cx="1600200" cy="990600"/>
            <a:chOff x="3429000" y="4191000"/>
            <a:chExt cx="1600200" cy="990600"/>
          </a:xfrm>
        </p:grpSpPr>
        <p:sp>
          <p:nvSpPr>
            <p:cNvPr id="6177" name="Line 2058"/>
            <p:cNvSpPr>
              <a:spLocks noChangeShapeType="1"/>
            </p:cNvSpPr>
            <p:nvPr/>
          </p:nvSpPr>
          <p:spPr bwMode="auto">
            <a:xfrm>
              <a:off x="3429000" y="4799013"/>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6178" name="Text Box 2059"/>
            <p:cNvSpPr txBox="1">
              <a:spLocks noChangeArrowheads="1"/>
            </p:cNvSpPr>
            <p:nvPr/>
          </p:nvSpPr>
          <p:spPr bwMode="auto">
            <a:xfrm>
              <a:off x="3657600" y="41910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n</a:t>
              </a:r>
            </a:p>
          </p:txBody>
        </p:sp>
        <p:sp>
          <p:nvSpPr>
            <p:cNvPr id="6179" name="Oval 2066"/>
            <p:cNvSpPr>
              <a:spLocks noChangeArrowheads="1"/>
            </p:cNvSpPr>
            <p:nvPr/>
          </p:nvSpPr>
          <p:spPr bwMode="auto">
            <a:xfrm>
              <a:off x="4343400" y="4495800"/>
              <a:ext cx="5334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180" name="Oval 2052"/>
            <p:cNvSpPr>
              <a:spLocks noChangeArrowheads="1"/>
            </p:cNvSpPr>
            <p:nvPr/>
          </p:nvSpPr>
          <p:spPr bwMode="auto">
            <a:xfrm>
              <a:off x="4191000" y="43434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2</a:t>
              </a:r>
              <a:endParaRPr lang="ja-JP" altLang="en-US" sz="2400" baseline="-25000"/>
            </a:p>
          </p:txBody>
        </p:sp>
      </p:grpSp>
      <p:grpSp>
        <p:nvGrpSpPr>
          <p:cNvPr id="4" name="グループ化 40"/>
          <p:cNvGrpSpPr>
            <a:grpSpLocks/>
          </p:cNvGrpSpPr>
          <p:nvPr/>
        </p:nvGrpSpPr>
        <p:grpSpPr bwMode="auto">
          <a:xfrm>
            <a:off x="4953000" y="4572000"/>
            <a:ext cx="1600200" cy="1066800"/>
            <a:chOff x="4953000" y="4572000"/>
            <a:chExt cx="1600200" cy="1066800"/>
          </a:xfrm>
        </p:grpSpPr>
        <p:sp>
          <p:nvSpPr>
            <p:cNvPr id="6174" name="Oval 2052"/>
            <p:cNvSpPr>
              <a:spLocks noChangeArrowheads="1"/>
            </p:cNvSpPr>
            <p:nvPr/>
          </p:nvSpPr>
          <p:spPr bwMode="auto">
            <a:xfrm>
              <a:off x="5715000" y="48006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4</a:t>
              </a:r>
              <a:endParaRPr lang="ja-JP" altLang="en-US" sz="2400" baseline="-25000"/>
            </a:p>
          </p:txBody>
        </p:sp>
        <p:sp>
          <p:nvSpPr>
            <p:cNvPr id="6175" name="Line 2061"/>
            <p:cNvSpPr>
              <a:spLocks noChangeShapeType="1"/>
            </p:cNvSpPr>
            <p:nvPr/>
          </p:nvSpPr>
          <p:spPr bwMode="auto">
            <a:xfrm>
              <a:off x="4953000" y="4953000"/>
              <a:ext cx="7620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6176" name="Text Box 2062"/>
            <p:cNvSpPr txBox="1">
              <a:spLocks noChangeArrowheads="1"/>
            </p:cNvSpPr>
            <p:nvPr/>
          </p:nvSpPr>
          <p:spPr bwMode="auto">
            <a:xfrm>
              <a:off x="5257800" y="4572000"/>
              <a:ext cx="3209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f</a:t>
              </a:r>
            </a:p>
          </p:txBody>
        </p:sp>
      </p:grpSp>
      <p:grpSp>
        <p:nvGrpSpPr>
          <p:cNvPr id="5" name="グループ化 41"/>
          <p:cNvGrpSpPr>
            <a:grpSpLocks/>
          </p:cNvGrpSpPr>
          <p:nvPr/>
        </p:nvGrpSpPr>
        <p:grpSpPr bwMode="auto">
          <a:xfrm>
            <a:off x="6553200" y="4724400"/>
            <a:ext cx="1600200" cy="914400"/>
            <a:chOff x="6553200" y="4724400"/>
            <a:chExt cx="1600200" cy="914400"/>
          </a:xfrm>
        </p:grpSpPr>
        <p:sp>
          <p:nvSpPr>
            <p:cNvPr id="6170" name="Line 2064"/>
            <p:cNvSpPr>
              <a:spLocks noChangeShapeType="1"/>
            </p:cNvSpPr>
            <p:nvPr/>
          </p:nvSpPr>
          <p:spPr bwMode="auto">
            <a:xfrm>
              <a:off x="6553200" y="5256213"/>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ja-JP" altLang="en-US"/>
            </a:p>
          </p:txBody>
        </p:sp>
        <p:sp>
          <p:nvSpPr>
            <p:cNvPr id="6171" name="Text Box 2065"/>
            <p:cNvSpPr txBox="1">
              <a:spLocks noChangeArrowheads="1"/>
            </p:cNvSpPr>
            <p:nvPr/>
          </p:nvSpPr>
          <p:spPr bwMode="auto">
            <a:xfrm>
              <a:off x="6705600" y="47244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o</a:t>
              </a:r>
            </a:p>
          </p:txBody>
        </p:sp>
        <p:sp>
          <p:nvSpPr>
            <p:cNvPr id="6172" name="Oval 2067"/>
            <p:cNvSpPr>
              <a:spLocks noChangeArrowheads="1"/>
            </p:cNvSpPr>
            <p:nvPr/>
          </p:nvSpPr>
          <p:spPr bwMode="auto">
            <a:xfrm>
              <a:off x="7467600" y="4953000"/>
              <a:ext cx="5334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173" name="Oval 2052"/>
            <p:cNvSpPr>
              <a:spLocks noChangeArrowheads="1"/>
            </p:cNvSpPr>
            <p:nvPr/>
          </p:nvSpPr>
          <p:spPr bwMode="auto">
            <a:xfrm>
              <a:off x="7315200" y="48006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5</a:t>
              </a:r>
              <a:endParaRPr lang="ja-JP" altLang="en-US" sz="2400" baseline="-25000"/>
            </a:p>
          </p:txBody>
        </p:sp>
      </p:grpSp>
      <p:grpSp>
        <p:nvGrpSpPr>
          <p:cNvPr id="6" name="グループ化 39"/>
          <p:cNvGrpSpPr>
            <a:grpSpLocks/>
          </p:cNvGrpSpPr>
          <p:nvPr/>
        </p:nvGrpSpPr>
        <p:grpSpPr bwMode="auto">
          <a:xfrm>
            <a:off x="4953000" y="3581400"/>
            <a:ext cx="1600200" cy="914400"/>
            <a:chOff x="4953000" y="3581400"/>
            <a:chExt cx="1600200" cy="914400"/>
          </a:xfrm>
        </p:grpSpPr>
        <p:sp>
          <p:nvSpPr>
            <p:cNvPr id="6166" name="Line 2061"/>
            <p:cNvSpPr>
              <a:spLocks noChangeShapeType="1"/>
            </p:cNvSpPr>
            <p:nvPr/>
          </p:nvSpPr>
          <p:spPr bwMode="auto">
            <a:xfrm flipV="1">
              <a:off x="4953000" y="4114800"/>
              <a:ext cx="7620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6167" name="Text Box 2062"/>
            <p:cNvSpPr txBox="1">
              <a:spLocks noChangeArrowheads="1"/>
            </p:cNvSpPr>
            <p:nvPr/>
          </p:nvSpPr>
          <p:spPr bwMode="auto">
            <a:xfrm>
              <a:off x="5181600" y="36576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t</a:t>
              </a:r>
            </a:p>
          </p:txBody>
        </p:sp>
        <p:sp>
          <p:nvSpPr>
            <p:cNvPr id="6168" name="Oval 2052"/>
            <p:cNvSpPr>
              <a:spLocks noChangeArrowheads="1"/>
            </p:cNvSpPr>
            <p:nvPr/>
          </p:nvSpPr>
          <p:spPr bwMode="auto">
            <a:xfrm>
              <a:off x="5715000" y="3581400"/>
              <a:ext cx="838200" cy="838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400" i="1"/>
                <a:t>q</a:t>
              </a:r>
              <a:r>
                <a:rPr lang="en-US" altLang="ja-JP" sz="2400" baseline="-25000"/>
                <a:t>3</a:t>
              </a:r>
              <a:endParaRPr lang="ja-JP" altLang="en-US" sz="2400" baseline="-25000"/>
            </a:p>
          </p:txBody>
        </p:sp>
        <p:sp>
          <p:nvSpPr>
            <p:cNvPr id="6169" name="Oval 2067"/>
            <p:cNvSpPr>
              <a:spLocks noChangeArrowheads="1"/>
            </p:cNvSpPr>
            <p:nvPr/>
          </p:nvSpPr>
          <p:spPr bwMode="auto">
            <a:xfrm>
              <a:off x="5867400" y="3733800"/>
              <a:ext cx="533400" cy="533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sp>
        <p:nvSpPr>
          <p:cNvPr id="11303" name="Text Box 39"/>
          <p:cNvSpPr txBox="1">
            <a:spLocks noChangeArrowheads="1"/>
          </p:cNvSpPr>
          <p:nvPr/>
        </p:nvSpPr>
        <p:spPr bwMode="auto">
          <a:xfrm>
            <a:off x="5432425" y="6172200"/>
            <a:ext cx="3709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以降“それ以外”は省略</a:t>
            </a:r>
          </a:p>
        </p:txBody>
      </p:sp>
      <p:grpSp>
        <p:nvGrpSpPr>
          <p:cNvPr id="15400" name="Group 40"/>
          <p:cNvGrpSpPr>
            <a:grpSpLocks/>
          </p:cNvGrpSpPr>
          <p:nvPr/>
        </p:nvGrpSpPr>
        <p:grpSpPr bwMode="auto">
          <a:xfrm>
            <a:off x="1524000" y="4343400"/>
            <a:ext cx="5867400" cy="2286000"/>
            <a:chOff x="960" y="2736"/>
            <a:chExt cx="3696" cy="1440"/>
          </a:xfrm>
        </p:grpSpPr>
        <p:sp>
          <p:nvSpPr>
            <p:cNvPr id="6158" name="Line 2072"/>
            <p:cNvSpPr>
              <a:spLocks noChangeShapeType="1"/>
            </p:cNvSpPr>
            <p:nvPr/>
          </p:nvSpPr>
          <p:spPr bwMode="auto">
            <a:xfrm flipH="1">
              <a:off x="3120" y="2736"/>
              <a:ext cx="624" cy="96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6159" name="Line 2069"/>
            <p:cNvSpPr>
              <a:spLocks noChangeShapeType="1"/>
            </p:cNvSpPr>
            <p:nvPr/>
          </p:nvSpPr>
          <p:spPr bwMode="auto">
            <a:xfrm>
              <a:off x="1056" y="3216"/>
              <a:ext cx="1440" cy="528"/>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6160" name="Line 2070"/>
            <p:cNvSpPr>
              <a:spLocks noChangeShapeType="1"/>
            </p:cNvSpPr>
            <p:nvPr/>
          </p:nvSpPr>
          <p:spPr bwMode="auto">
            <a:xfrm>
              <a:off x="2016" y="3216"/>
              <a:ext cx="720" cy="432"/>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6161" name="Line 2071"/>
            <p:cNvSpPr>
              <a:spLocks noChangeShapeType="1"/>
            </p:cNvSpPr>
            <p:nvPr/>
          </p:nvSpPr>
          <p:spPr bwMode="auto">
            <a:xfrm>
              <a:off x="2928" y="3264"/>
              <a:ext cx="0" cy="384"/>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6162" name="Line 2072"/>
            <p:cNvSpPr>
              <a:spLocks noChangeShapeType="1"/>
            </p:cNvSpPr>
            <p:nvPr/>
          </p:nvSpPr>
          <p:spPr bwMode="auto">
            <a:xfrm flipH="1">
              <a:off x="3264" y="3456"/>
              <a:ext cx="384" cy="288"/>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6163" name="Line 2073"/>
            <p:cNvSpPr>
              <a:spLocks noChangeShapeType="1"/>
            </p:cNvSpPr>
            <p:nvPr/>
          </p:nvSpPr>
          <p:spPr bwMode="auto">
            <a:xfrm flipH="1">
              <a:off x="3360" y="3456"/>
              <a:ext cx="1296" cy="432"/>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6164" name="Oval 2068"/>
            <p:cNvSpPr>
              <a:spLocks noChangeArrowheads="1"/>
            </p:cNvSpPr>
            <p:nvPr/>
          </p:nvSpPr>
          <p:spPr bwMode="auto">
            <a:xfrm>
              <a:off x="2400" y="3648"/>
              <a:ext cx="960" cy="528"/>
            </a:xfrm>
            <a:prstGeom prst="ellipse">
              <a:avLst/>
            </a:pr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不受理</a:t>
              </a:r>
            </a:p>
          </p:txBody>
        </p:sp>
        <p:sp>
          <p:nvSpPr>
            <p:cNvPr id="6165" name="Text Box 2074"/>
            <p:cNvSpPr txBox="1">
              <a:spLocks noChangeArrowheads="1"/>
            </p:cNvSpPr>
            <p:nvPr/>
          </p:nvSpPr>
          <p:spPr bwMode="auto">
            <a:xfrm>
              <a:off x="960" y="3456"/>
              <a:ext cx="8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それ以外</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checkerboard(across)">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wipe(left)">
                                      <p:cBhvr>
                                        <p:cTn id="12" dur="5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270"/>
                                        </p:tgtEl>
                                        <p:attrNameLst>
                                          <p:attrName>style.visibility</p:attrName>
                                        </p:attrNameLst>
                                      </p:cBhvr>
                                      <p:to>
                                        <p:strVal val="visible"/>
                                      </p:to>
                                    </p:set>
                                    <p:animEffect transition="in" filter="checkerboard(across)">
                                      <p:cBhvr>
                                        <p:cTn id="42" dur="500"/>
                                        <p:tgtEl>
                                          <p:spTgt spid="112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5400"/>
                                        </p:tgtEl>
                                        <p:attrNameLst>
                                          <p:attrName>style.visibility</p:attrName>
                                        </p:attrNameLst>
                                      </p:cBhvr>
                                      <p:to>
                                        <p:strVal val="visible"/>
                                      </p:to>
                                    </p:set>
                                    <p:animEffect transition="in" filter="wipe(up)">
                                      <p:cBhvr>
                                        <p:cTn id="47" dur="500"/>
                                        <p:tgtEl>
                                          <p:spTgt spid="1540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1303"/>
                                        </p:tgtEl>
                                        <p:attrNameLst>
                                          <p:attrName>style.visibility</p:attrName>
                                        </p:attrNameLst>
                                      </p:cBhvr>
                                      <p:to>
                                        <p:strVal val="visible"/>
                                      </p:to>
                                    </p:set>
                                    <p:animEffect transition="in" filter="checkerboard(across)">
                                      <p:cBhvr>
                                        <p:cTn id="52" dur="500"/>
                                        <p:tgtEl>
                                          <p:spTgt spid="11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autoUpdateAnimBg="0"/>
      <p:bldP spid="11269" grpId="0" autoUpdateAnimBg="0"/>
      <p:bldP spid="11270" grpId="0" animBg="1" autoUpdateAnimBg="0"/>
      <p:bldP spid="11303"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4876E-7A2F-416F-BC29-20B28C0E7685}"/>
              </a:ext>
            </a:extLst>
          </p:cNvPr>
          <p:cNvSpPr>
            <a:spLocks noGrp="1"/>
          </p:cNvSpPr>
          <p:nvPr>
            <p:ph type="title"/>
          </p:nvPr>
        </p:nvSpPr>
        <p:spPr/>
        <p:txBody>
          <a:bodyPr/>
          <a:lstStyle/>
          <a:p>
            <a:r>
              <a:rPr lang="ja-JP" altLang="en-US" dirty="0"/>
              <a:t>課題テスト</a:t>
            </a:r>
            <a:endParaRPr kumimoji="1" lang="ja-JP" altLang="en-US" dirty="0"/>
          </a:p>
        </p:txBody>
      </p:sp>
      <p:sp>
        <p:nvSpPr>
          <p:cNvPr id="3" name="コンテンツ プレースホルダー 2">
            <a:extLst>
              <a:ext uri="{FF2B5EF4-FFF2-40B4-BE49-F238E27FC236}">
                <a16:creationId xmlns:a16="http://schemas.microsoft.com/office/drawing/2014/main" id="{4E2693AC-7246-468F-88A2-1D7EFC9236E8}"/>
              </a:ext>
            </a:extLst>
          </p:cNvPr>
          <p:cNvSpPr>
            <a:spLocks noGrp="1"/>
          </p:cNvSpPr>
          <p:nvPr>
            <p:ph idx="1"/>
          </p:nvPr>
        </p:nvSpPr>
        <p:spPr>
          <a:xfrm>
            <a:off x="990600" y="1981200"/>
            <a:ext cx="8001000" cy="4267200"/>
          </a:xfrm>
        </p:spPr>
        <p:txBody>
          <a:bodyPr/>
          <a:lstStyle/>
          <a:p>
            <a:r>
              <a:rPr lang="ja-JP" altLang="en-US" dirty="0">
                <a:latin typeface="Times New Roman" panose="02020603050405020304" pitchFamily="18" charset="0"/>
              </a:rPr>
              <a:t>毎週 </a:t>
            </a:r>
            <a:r>
              <a:rPr lang="en-US" altLang="ja-JP" dirty="0" err="1">
                <a:latin typeface="Times New Roman" panose="02020603050405020304" pitchFamily="18" charset="0"/>
              </a:rPr>
              <a:t>GoogleClassroom</a:t>
            </a:r>
            <a:r>
              <a:rPr lang="ja-JP" altLang="en-US" dirty="0">
                <a:latin typeface="Times New Roman" panose="02020603050405020304" pitchFamily="18" charset="0"/>
              </a:rPr>
              <a:t>上で課題テストを行う</a:t>
            </a:r>
            <a:endParaRPr lang="en-US" altLang="ja-JP" dirty="0">
              <a:latin typeface="Times New Roman" panose="02020603050405020304" pitchFamily="18" charset="0"/>
            </a:endParaRPr>
          </a:p>
          <a:p>
            <a:pPr lvl="1"/>
            <a:r>
              <a:rPr lang="ja-JP" altLang="en-US" dirty="0">
                <a:latin typeface="Times New Roman" panose="02020603050405020304" pitchFamily="18" charset="0"/>
              </a:rPr>
              <a:t>授業後～翌週の授業開始まで</a:t>
            </a:r>
            <a:endParaRPr lang="en-US" altLang="ja-JP" dirty="0">
              <a:latin typeface="Times New Roman" panose="02020603050405020304" pitchFamily="18" charset="0"/>
            </a:endParaRPr>
          </a:p>
          <a:p>
            <a:r>
              <a:rPr lang="en-US" altLang="ja-JP" dirty="0" err="1">
                <a:latin typeface="Times New Roman" panose="02020603050405020304" pitchFamily="18" charset="0"/>
              </a:rPr>
              <a:t>GoogleClassroom</a:t>
            </a:r>
            <a:r>
              <a:rPr kumimoji="1" lang="ja-JP" altLang="en-US" dirty="0">
                <a:latin typeface="Times New Roman" panose="02020603050405020304" pitchFamily="18" charset="0"/>
              </a:rPr>
              <a:t>で</a:t>
            </a:r>
            <a:endParaRPr kumimoji="1"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コンパイラ</a:t>
            </a:r>
            <a:endParaRPr kumimoji="1"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　⇒授業</a:t>
            </a:r>
            <a:endParaRPr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　⇒その回の課題</a:t>
            </a:r>
            <a:endParaRPr kumimoji="1" lang="en-US" altLang="ja-JP" dirty="0">
              <a:latin typeface="Times New Roman" panose="02020603050405020304" pitchFamily="18" charset="0"/>
            </a:endParaRPr>
          </a:p>
          <a:p>
            <a:pPr marL="457200" lvl="1" indent="0">
              <a:buNone/>
            </a:pPr>
            <a:r>
              <a:rPr lang="ja-JP" altLang="en-US" dirty="0">
                <a:latin typeface="Times New Roman" panose="02020603050405020304" pitchFamily="18" charset="0"/>
              </a:rPr>
              <a:t>と辿る</a:t>
            </a:r>
            <a:endParaRPr lang="en-US" altLang="ja-JP" dirty="0">
              <a:latin typeface="Times New Roman" panose="02020603050405020304" pitchFamily="18" charset="0"/>
            </a:endParaRPr>
          </a:p>
        </p:txBody>
      </p:sp>
    </p:spTree>
    <p:extLst>
      <p:ext uri="{BB962C8B-B14F-4D97-AF65-F5344CB8AC3E}">
        <p14:creationId xmlns:p14="http://schemas.microsoft.com/office/powerpoint/2010/main" val="41709637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メール&#10;&#10;自動的に生成された説明">
            <a:extLst>
              <a:ext uri="{FF2B5EF4-FFF2-40B4-BE49-F238E27FC236}">
                <a16:creationId xmlns:a16="http://schemas.microsoft.com/office/drawing/2014/main" id="{5412B726-C848-4179-D40E-17276370D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楕円 3">
            <a:extLst>
              <a:ext uri="{FF2B5EF4-FFF2-40B4-BE49-F238E27FC236}">
                <a16:creationId xmlns:a16="http://schemas.microsoft.com/office/drawing/2014/main" id="{60E02B05-F8C6-3558-15E4-E4FE44691472}"/>
              </a:ext>
            </a:extLst>
          </p:cNvPr>
          <p:cNvSpPr/>
          <p:nvPr/>
        </p:nvSpPr>
        <p:spPr>
          <a:xfrm>
            <a:off x="3851920" y="764704"/>
            <a:ext cx="589792" cy="387504"/>
          </a:xfrm>
          <a:prstGeom prst="ellipse">
            <a:avLst/>
          </a:pr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617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983DF26E-A1B7-D15A-1E2A-BD956EE6A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5" name="四角形: 角を丸くする 4">
            <a:extLst>
              <a:ext uri="{FF2B5EF4-FFF2-40B4-BE49-F238E27FC236}">
                <a16:creationId xmlns:a16="http://schemas.microsoft.com/office/drawing/2014/main" id="{0E495424-7857-4F6E-04B2-3CC68CFBAA5A}"/>
              </a:ext>
            </a:extLst>
          </p:cNvPr>
          <p:cNvSpPr/>
          <p:nvPr/>
        </p:nvSpPr>
        <p:spPr bwMode="auto">
          <a:xfrm>
            <a:off x="2267744" y="2052000"/>
            <a:ext cx="2520280" cy="64807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99131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有限オートマトンの概念図</a:t>
            </a:r>
          </a:p>
        </p:txBody>
      </p:sp>
      <p:sp>
        <p:nvSpPr>
          <p:cNvPr id="7171" name="Rectangle 3"/>
          <p:cNvSpPr>
            <a:spLocks noChangeArrowheads="1"/>
          </p:cNvSpPr>
          <p:nvPr/>
        </p:nvSpPr>
        <p:spPr bwMode="auto">
          <a:xfrm>
            <a:off x="1295400" y="3276600"/>
            <a:ext cx="2438400" cy="1295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有限状態</a:t>
            </a:r>
          </a:p>
          <a:p>
            <a:pPr algn="ctr" eaLnBrk="1" hangingPunct="1">
              <a:spcBef>
                <a:spcPct val="0"/>
              </a:spcBef>
              <a:buClrTx/>
              <a:buSzTx/>
              <a:buFontTx/>
              <a:buNone/>
            </a:pPr>
            <a:r>
              <a:rPr lang="ja-JP" altLang="en-US"/>
              <a:t>制御部</a:t>
            </a:r>
          </a:p>
        </p:txBody>
      </p:sp>
      <p:sp>
        <p:nvSpPr>
          <p:cNvPr id="7172" name="AutoShape 17"/>
          <p:cNvSpPr>
            <a:spLocks noChangeArrowheads="1"/>
          </p:cNvSpPr>
          <p:nvPr/>
        </p:nvSpPr>
        <p:spPr bwMode="auto">
          <a:xfrm>
            <a:off x="2362200" y="2819400"/>
            <a:ext cx="304800" cy="381000"/>
          </a:xfrm>
          <a:prstGeom prst="downArrow">
            <a:avLst>
              <a:gd name="adj1" fmla="val 50000"/>
              <a:gd name="adj2" fmla="val 3125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7173" name="Text Box 20"/>
          <p:cNvSpPr txBox="1">
            <a:spLocks noChangeArrowheads="1"/>
          </p:cNvSpPr>
          <p:nvPr/>
        </p:nvSpPr>
        <p:spPr bwMode="auto">
          <a:xfrm>
            <a:off x="1295400" y="1804988"/>
            <a:ext cx="1863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入力テープ</a:t>
            </a:r>
          </a:p>
        </p:txBody>
      </p:sp>
      <p:grpSp>
        <p:nvGrpSpPr>
          <p:cNvPr id="7174" name="Group 25"/>
          <p:cNvGrpSpPr>
            <a:grpSpLocks/>
          </p:cNvGrpSpPr>
          <p:nvPr/>
        </p:nvGrpSpPr>
        <p:grpSpPr bwMode="auto">
          <a:xfrm>
            <a:off x="1371600" y="2286000"/>
            <a:ext cx="6553200" cy="457200"/>
            <a:chOff x="864" y="1440"/>
            <a:chExt cx="4128" cy="288"/>
          </a:xfrm>
        </p:grpSpPr>
        <p:sp>
          <p:nvSpPr>
            <p:cNvPr id="7179" name="Rectangle 4"/>
            <p:cNvSpPr>
              <a:spLocks noChangeArrowheads="1"/>
            </p:cNvSpPr>
            <p:nvPr/>
          </p:nvSpPr>
          <p:spPr bwMode="auto">
            <a:xfrm>
              <a:off x="864" y="1440"/>
              <a:ext cx="288" cy="28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m</a:t>
              </a:r>
            </a:p>
          </p:txBody>
        </p:sp>
        <p:sp>
          <p:nvSpPr>
            <p:cNvPr id="7180" name="Rectangle 5"/>
            <p:cNvSpPr>
              <a:spLocks noChangeArrowheads="1"/>
            </p:cNvSpPr>
            <p:nvPr/>
          </p:nvSpPr>
          <p:spPr bwMode="auto">
            <a:xfrm>
              <a:off x="1152" y="1440"/>
              <a:ext cx="288" cy="28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a:t>
              </a:r>
            </a:p>
          </p:txBody>
        </p:sp>
        <p:sp>
          <p:nvSpPr>
            <p:cNvPr id="7181" name="Rectangle 6"/>
            <p:cNvSpPr>
              <a:spLocks noChangeArrowheads="1"/>
            </p:cNvSpPr>
            <p:nvPr/>
          </p:nvSpPr>
          <p:spPr bwMode="auto">
            <a:xfrm>
              <a:off x="1440" y="1440"/>
              <a:ext cx="288" cy="28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i</a:t>
              </a:r>
            </a:p>
          </p:txBody>
        </p:sp>
        <p:sp>
          <p:nvSpPr>
            <p:cNvPr id="7182" name="Rectangle 7"/>
            <p:cNvSpPr>
              <a:spLocks noChangeArrowheads="1"/>
            </p:cNvSpPr>
            <p:nvPr/>
          </p:nvSpPr>
          <p:spPr bwMode="auto">
            <a:xfrm>
              <a:off x="1728" y="1440"/>
              <a:ext cx="288" cy="28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n</a:t>
              </a:r>
            </a:p>
          </p:txBody>
        </p:sp>
        <p:sp>
          <p:nvSpPr>
            <p:cNvPr id="7183" name="Rectangle 8"/>
            <p:cNvSpPr>
              <a:spLocks noChangeArrowheads="1"/>
            </p:cNvSpPr>
            <p:nvPr/>
          </p:nvSpPr>
          <p:spPr bwMode="auto">
            <a:xfrm>
              <a:off x="2016" y="1440"/>
              <a:ext cx="288" cy="28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7184" name="Rectangle 9"/>
            <p:cNvSpPr>
              <a:spLocks noChangeArrowheads="1"/>
            </p:cNvSpPr>
            <p:nvPr/>
          </p:nvSpPr>
          <p:spPr bwMode="auto">
            <a:xfrm>
              <a:off x="2304" y="1440"/>
              <a:ext cx="288" cy="28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a:t>
              </a:r>
            </a:p>
          </p:txBody>
        </p:sp>
        <p:sp>
          <p:nvSpPr>
            <p:cNvPr id="7185" name="Rectangle 10"/>
            <p:cNvSpPr>
              <a:spLocks noChangeArrowheads="1"/>
            </p:cNvSpPr>
            <p:nvPr/>
          </p:nvSpPr>
          <p:spPr bwMode="auto">
            <a:xfrm>
              <a:off x="2592" y="1440"/>
              <a:ext cx="288" cy="28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p>
          </p:txBody>
        </p:sp>
        <p:sp>
          <p:nvSpPr>
            <p:cNvPr id="7186" name="Rectangle 11"/>
            <p:cNvSpPr>
              <a:spLocks noChangeArrowheads="1"/>
            </p:cNvSpPr>
            <p:nvPr/>
          </p:nvSpPr>
          <p:spPr bwMode="auto">
            <a:xfrm>
              <a:off x="2880" y="1440"/>
              <a:ext cx="288" cy="28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a:t>
              </a:r>
              <a:r>
                <a:rPr lang="en-US" altLang="ja-JP" sz="2800"/>
                <a:t>n</a:t>
              </a:r>
            </a:p>
          </p:txBody>
        </p:sp>
        <p:sp>
          <p:nvSpPr>
            <p:cNvPr id="7187" name="Rectangle 12"/>
            <p:cNvSpPr>
              <a:spLocks noChangeArrowheads="1"/>
            </p:cNvSpPr>
            <p:nvPr/>
          </p:nvSpPr>
          <p:spPr bwMode="auto">
            <a:xfrm>
              <a:off x="3168" y="1440"/>
              <a:ext cx="288" cy="28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i</a:t>
              </a:r>
            </a:p>
          </p:txBody>
        </p:sp>
        <p:sp>
          <p:nvSpPr>
            <p:cNvPr id="7188" name="Rectangle 13"/>
            <p:cNvSpPr>
              <a:spLocks noChangeArrowheads="1"/>
            </p:cNvSpPr>
            <p:nvPr/>
          </p:nvSpPr>
          <p:spPr bwMode="auto">
            <a:xfrm>
              <a:off x="3456" y="1440"/>
              <a:ext cx="288" cy="28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n</a:t>
              </a:r>
            </a:p>
          </p:txBody>
        </p:sp>
        <p:sp>
          <p:nvSpPr>
            <p:cNvPr id="7189" name="Rectangle 14"/>
            <p:cNvSpPr>
              <a:spLocks noChangeArrowheads="1"/>
            </p:cNvSpPr>
            <p:nvPr/>
          </p:nvSpPr>
          <p:spPr bwMode="auto">
            <a:xfrm>
              <a:off x="3744" y="1440"/>
              <a:ext cx="288" cy="28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t</a:t>
              </a:r>
            </a:p>
          </p:txBody>
        </p:sp>
        <p:sp>
          <p:nvSpPr>
            <p:cNvPr id="7190" name="Rectangle 15"/>
            <p:cNvSpPr>
              <a:spLocks noChangeArrowheads="1"/>
            </p:cNvSpPr>
            <p:nvPr/>
          </p:nvSpPr>
          <p:spPr bwMode="auto">
            <a:xfrm>
              <a:off x="4032" y="1440"/>
              <a:ext cx="288" cy="28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7191" name="Line 21"/>
            <p:cNvSpPr>
              <a:spLocks noChangeShapeType="1"/>
            </p:cNvSpPr>
            <p:nvPr/>
          </p:nvSpPr>
          <p:spPr bwMode="auto">
            <a:xfrm>
              <a:off x="4416" y="1584"/>
              <a:ext cx="576" cy="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7175" name="Text Box 22"/>
          <p:cNvSpPr txBox="1">
            <a:spLocks noChangeArrowheads="1"/>
          </p:cNvSpPr>
          <p:nvPr/>
        </p:nvSpPr>
        <p:spPr bwMode="auto">
          <a:xfrm>
            <a:off x="2667000" y="2743200"/>
            <a:ext cx="151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入力ヘッド</a:t>
            </a:r>
          </a:p>
        </p:txBody>
      </p:sp>
      <p:sp>
        <p:nvSpPr>
          <p:cNvPr id="7176" name="AutoShape 23"/>
          <p:cNvSpPr>
            <a:spLocks noChangeArrowheads="1"/>
          </p:cNvSpPr>
          <p:nvPr/>
        </p:nvSpPr>
        <p:spPr bwMode="auto">
          <a:xfrm>
            <a:off x="4038600" y="1600200"/>
            <a:ext cx="2514600" cy="457200"/>
          </a:xfrm>
          <a:prstGeom prst="wedgeRoundRectCallout">
            <a:avLst>
              <a:gd name="adj1" fmla="val -37245"/>
              <a:gd name="adj2" fmla="val 90278"/>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入力記号</a:t>
            </a:r>
          </a:p>
        </p:txBody>
      </p:sp>
      <p:sp>
        <p:nvSpPr>
          <p:cNvPr id="165912" name="Line 24"/>
          <p:cNvSpPr>
            <a:spLocks noChangeShapeType="1"/>
          </p:cNvSpPr>
          <p:nvPr/>
        </p:nvSpPr>
        <p:spPr bwMode="auto">
          <a:xfrm>
            <a:off x="1371600" y="2819400"/>
            <a:ext cx="59436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65914" name="Text Box 26"/>
          <p:cNvSpPr txBox="1">
            <a:spLocks noChangeArrowheads="1"/>
          </p:cNvSpPr>
          <p:nvPr/>
        </p:nvSpPr>
        <p:spPr bwMode="auto">
          <a:xfrm>
            <a:off x="4038600" y="3733800"/>
            <a:ext cx="489108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入力ヘッドの位置の入力記号を</a:t>
            </a:r>
          </a:p>
          <a:p>
            <a:pPr eaLnBrk="1" hangingPunct="1">
              <a:spcBef>
                <a:spcPct val="0"/>
              </a:spcBef>
              <a:buClrTx/>
              <a:buSzTx/>
              <a:buFontTx/>
              <a:buNone/>
            </a:pPr>
            <a:r>
              <a:rPr lang="ja-JP" altLang="en-US" sz="2800"/>
              <a:t>読み取り状態を遷移、</a:t>
            </a:r>
          </a:p>
          <a:p>
            <a:pPr eaLnBrk="1" hangingPunct="1">
              <a:spcBef>
                <a:spcPct val="0"/>
              </a:spcBef>
              <a:buClrTx/>
              <a:buSzTx/>
              <a:buFontTx/>
              <a:buNone/>
            </a:pPr>
            <a:r>
              <a:rPr lang="ja-JP" altLang="en-US" sz="2800"/>
              <a:t>入力ヘッドを1つ進める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912"/>
                                        </p:tgtEl>
                                        <p:attrNameLst>
                                          <p:attrName>style.visibility</p:attrName>
                                        </p:attrNameLst>
                                      </p:cBhvr>
                                      <p:to>
                                        <p:strVal val="visible"/>
                                      </p:to>
                                    </p:set>
                                    <p:animEffect transition="in" filter="wipe(left)">
                                      <p:cBhvr>
                                        <p:cTn id="7" dur="500"/>
                                        <p:tgtEl>
                                          <p:spTgt spid="1659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5914"/>
                                        </p:tgtEl>
                                        <p:attrNameLst>
                                          <p:attrName>style.visibility</p:attrName>
                                        </p:attrNameLst>
                                      </p:cBhvr>
                                      <p:to>
                                        <p:strVal val="visible"/>
                                      </p:to>
                                    </p:set>
                                    <p:animEffect transition="in" filter="checkerboard(across)">
                                      <p:cBhvr>
                                        <p:cTn id="12" dur="500"/>
                                        <p:tgtEl>
                                          <p:spTgt spid="165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12" grpId="0" animBg="1"/>
      <p:bldP spid="1659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有限オートマトンの5つ組</a:t>
            </a:r>
          </a:p>
        </p:txBody>
      </p:sp>
      <p:sp>
        <p:nvSpPr>
          <p:cNvPr id="8195" name="Rectangle 1027"/>
          <p:cNvSpPr>
            <a:spLocks noGrp="1" noChangeArrowheads="1"/>
          </p:cNvSpPr>
          <p:nvPr>
            <p:ph type="body" idx="1"/>
          </p:nvPr>
        </p:nvSpPr>
        <p:spPr>
          <a:xfrm>
            <a:off x="1066800" y="1752600"/>
            <a:ext cx="7543800" cy="4572000"/>
          </a:xfrm>
          <a:noFill/>
          <a:extLst>
            <a:ext uri="{909E8E84-426E-40DD-AFC4-6F175D3DCCD1}">
              <a14:hiddenFill xmlns:a14="http://schemas.microsoft.com/office/drawing/2010/main">
                <a:solidFill>
                  <a:srgbClr val="FFFFFF"/>
                </a:solidFill>
              </a14:hiddenFill>
            </a:ext>
          </a:extLst>
        </p:spPr>
        <p:txBody>
          <a:bodyPr/>
          <a:lstStyle/>
          <a:p>
            <a:r>
              <a:rPr lang="en-US" altLang="ja-JP">
                <a:effectLst/>
              </a:rPr>
              <a:t>M = (</a:t>
            </a:r>
            <a:r>
              <a:rPr lang="en-US" altLang="ja-JP" b="1">
                <a:effectLst/>
              </a:rPr>
              <a:t>Q</a:t>
            </a:r>
            <a:r>
              <a:rPr lang="en-US" altLang="ja-JP">
                <a:effectLst/>
              </a:rPr>
              <a:t>, </a:t>
            </a:r>
            <a:r>
              <a:rPr lang="en-US" altLang="ja-JP" b="1">
                <a:effectLst/>
              </a:rPr>
              <a:t>Σ</a:t>
            </a:r>
            <a:r>
              <a:rPr lang="en-US" altLang="ja-JP">
                <a:effectLst/>
              </a:rPr>
              <a:t>, </a:t>
            </a:r>
            <a:r>
              <a:rPr lang="en-US" altLang="ja-JP" i="1">
                <a:effectLst/>
              </a:rPr>
              <a:t>δ</a:t>
            </a:r>
            <a:r>
              <a:rPr lang="en-US" altLang="ja-JP">
                <a:effectLst/>
              </a:rPr>
              <a:t>, </a:t>
            </a:r>
            <a:r>
              <a:rPr lang="en-US" altLang="ja-JP" i="1">
                <a:effectLst/>
              </a:rPr>
              <a:t>q</a:t>
            </a:r>
            <a:r>
              <a:rPr lang="en-US" altLang="ja-JP" baseline="-25000">
                <a:effectLst/>
              </a:rPr>
              <a:t>0</a:t>
            </a:r>
            <a:r>
              <a:rPr lang="en-US" altLang="ja-JP">
                <a:effectLst/>
              </a:rPr>
              <a:t>, </a:t>
            </a:r>
            <a:r>
              <a:rPr lang="en-US" altLang="ja-JP" b="1">
                <a:effectLst/>
              </a:rPr>
              <a:t>F</a:t>
            </a:r>
            <a:r>
              <a:rPr lang="en-US" altLang="ja-JP">
                <a:effectLst/>
              </a:rPr>
              <a:t>)</a:t>
            </a:r>
          </a:p>
          <a:p>
            <a:pPr lvl="1"/>
            <a:r>
              <a:rPr lang="en-US" altLang="ja-JP" b="1">
                <a:effectLst/>
              </a:rPr>
              <a:t>Q</a:t>
            </a:r>
            <a:r>
              <a:rPr lang="en-US" altLang="ja-JP">
                <a:effectLst/>
              </a:rPr>
              <a:t>  : </a:t>
            </a:r>
            <a:r>
              <a:rPr lang="ja-JP" altLang="en-US">
                <a:effectLst/>
              </a:rPr>
              <a:t>状態の有限集合</a:t>
            </a:r>
          </a:p>
          <a:p>
            <a:pPr lvl="1"/>
            <a:r>
              <a:rPr lang="en-US" altLang="ja-JP" b="1">
                <a:effectLst/>
              </a:rPr>
              <a:t>Σ</a:t>
            </a:r>
            <a:r>
              <a:rPr lang="en-US" altLang="ja-JP">
                <a:effectLst/>
              </a:rPr>
              <a:t> : </a:t>
            </a:r>
            <a:r>
              <a:rPr lang="ja-JP" altLang="en-US">
                <a:effectLst/>
              </a:rPr>
              <a:t>入力記号の有限集合</a:t>
            </a:r>
          </a:p>
          <a:p>
            <a:pPr lvl="1"/>
            <a:r>
              <a:rPr lang="en-US" altLang="ja-JP" i="1">
                <a:effectLst/>
              </a:rPr>
              <a:t>δ</a:t>
            </a:r>
            <a:r>
              <a:rPr lang="en-US" altLang="ja-JP">
                <a:effectLst/>
              </a:rPr>
              <a:t> : </a:t>
            </a:r>
            <a:r>
              <a:rPr lang="ja-JP" altLang="en-US">
                <a:effectLst/>
              </a:rPr>
              <a:t>状態遷移関数</a:t>
            </a:r>
          </a:p>
          <a:p>
            <a:pPr lvl="2"/>
            <a:r>
              <a:rPr lang="en-US" altLang="ja-JP" i="1">
                <a:effectLst/>
              </a:rPr>
              <a:t>δ</a:t>
            </a:r>
            <a:r>
              <a:rPr lang="en-US" altLang="ja-JP">
                <a:effectLst/>
              </a:rPr>
              <a:t>( </a:t>
            </a:r>
            <a:r>
              <a:rPr lang="en-US" altLang="ja-JP" i="1">
                <a:effectLst/>
              </a:rPr>
              <a:t>p</a:t>
            </a:r>
            <a:r>
              <a:rPr lang="en-US" altLang="ja-JP">
                <a:effectLst/>
              </a:rPr>
              <a:t>, </a:t>
            </a:r>
            <a:r>
              <a:rPr lang="en-US" altLang="ja-JP" i="1">
                <a:effectLst/>
              </a:rPr>
              <a:t>a</a:t>
            </a:r>
            <a:r>
              <a:rPr lang="en-US" altLang="ja-JP">
                <a:effectLst/>
              </a:rPr>
              <a:t> ) = </a:t>
            </a:r>
            <a:r>
              <a:rPr lang="en-US" altLang="ja-JP" i="1">
                <a:effectLst/>
              </a:rPr>
              <a:t>q</a:t>
            </a:r>
            <a:r>
              <a:rPr lang="en-US" altLang="ja-JP">
                <a:effectLst/>
              </a:rPr>
              <a:t>,  (</a:t>
            </a:r>
            <a:r>
              <a:rPr lang="en-US" altLang="ja-JP" i="1">
                <a:effectLst/>
              </a:rPr>
              <a:t>p</a:t>
            </a:r>
            <a:r>
              <a:rPr lang="en-US" altLang="ja-JP">
                <a:effectLst/>
              </a:rPr>
              <a:t>, </a:t>
            </a:r>
            <a:r>
              <a:rPr lang="en-US" altLang="ja-JP" i="1">
                <a:effectLst/>
              </a:rPr>
              <a:t>q</a:t>
            </a:r>
            <a:r>
              <a:rPr lang="en-US" altLang="ja-JP">
                <a:effectLst/>
              </a:rPr>
              <a:t> </a:t>
            </a:r>
            <a:r>
              <a:rPr lang="ja-JP" altLang="en-US">
                <a:effectLst/>
              </a:rPr>
              <a:t>∈ </a:t>
            </a:r>
            <a:r>
              <a:rPr lang="en-US" altLang="ja-JP" b="1">
                <a:effectLst/>
              </a:rPr>
              <a:t>Q</a:t>
            </a:r>
            <a:r>
              <a:rPr lang="en-US" altLang="ja-JP">
                <a:effectLst/>
              </a:rPr>
              <a:t>, </a:t>
            </a:r>
            <a:r>
              <a:rPr lang="en-US" altLang="ja-JP" i="1">
                <a:effectLst/>
              </a:rPr>
              <a:t>a</a:t>
            </a:r>
            <a:r>
              <a:rPr lang="en-US" altLang="ja-JP">
                <a:effectLst/>
              </a:rPr>
              <a:t> </a:t>
            </a:r>
            <a:r>
              <a:rPr lang="ja-JP" altLang="en-US">
                <a:effectLst/>
              </a:rPr>
              <a:t>∈ </a:t>
            </a:r>
            <a:r>
              <a:rPr lang="en-US" altLang="ja-JP" b="1">
                <a:effectLst/>
              </a:rPr>
              <a:t>Σ</a:t>
            </a:r>
            <a:r>
              <a:rPr lang="en-US" altLang="ja-JP">
                <a:effectLst/>
              </a:rPr>
              <a:t>)</a:t>
            </a:r>
          </a:p>
          <a:p>
            <a:pPr lvl="1"/>
            <a:r>
              <a:rPr lang="en-US" altLang="ja-JP" i="1">
                <a:effectLst/>
              </a:rPr>
              <a:t>q</a:t>
            </a:r>
            <a:r>
              <a:rPr lang="en-US" altLang="ja-JP" baseline="-25000">
                <a:effectLst/>
              </a:rPr>
              <a:t>0</a:t>
            </a:r>
            <a:r>
              <a:rPr lang="en-US" altLang="ja-JP">
                <a:effectLst/>
              </a:rPr>
              <a:t> : </a:t>
            </a:r>
            <a:r>
              <a:rPr lang="ja-JP" altLang="en-US">
                <a:effectLst/>
              </a:rPr>
              <a:t>初期状態</a:t>
            </a:r>
          </a:p>
          <a:p>
            <a:pPr lvl="2"/>
            <a:r>
              <a:rPr lang="en-US" altLang="ja-JP" i="1">
                <a:effectLst/>
              </a:rPr>
              <a:t>q</a:t>
            </a:r>
            <a:r>
              <a:rPr lang="en-US" altLang="ja-JP" baseline="-25000">
                <a:effectLst/>
              </a:rPr>
              <a:t>0</a:t>
            </a:r>
            <a:r>
              <a:rPr lang="en-US" altLang="ja-JP">
                <a:effectLst/>
              </a:rPr>
              <a:t> </a:t>
            </a:r>
            <a:r>
              <a:rPr lang="ja-JP" altLang="en-US">
                <a:effectLst/>
              </a:rPr>
              <a:t>∈ </a:t>
            </a:r>
            <a:r>
              <a:rPr lang="en-US" altLang="ja-JP" b="1">
                <a:effectLst/>
              </a:rPr>
              <a:t>Q</a:t>
            </a:r>
          </a:p>
          <a:p>
            <a:pPr lvl="1"/>
            <a:r>
              <a:rPr lang="en-US" altLang="ja-JP" b="1">
                <a:effectLst/>
              </a:rPr>
              <a:t>F</a:t>
            </a:r>
            <a:r>
              <a:rPr lang="en-US" altLang="ja-JP">
                <a:effectLst/>
              </a:rPr>
              <a:t>   : </a:t>
            </a:r>
            <a:r>
              <a:rPr lang="ja-JP" altLang="en-US">
                <a:effectLst/>
              </a:rPr>
              <a:t>最終状態の有限集合</a:t>
            </a:r>
          </a:p>
          <a:p>
            <a:pPr lvl="2"/>
            <a:r>
              <a:rPr lang="en-US" altLang="ja-JP" b="1">
                <a:effectLst/>
              </a:rPr>
              <a:t>F</a:t>
            </a:r>
            <a:r>
              <a:rPr lang="en-US" altLang="ja-JP">
                <a:effectLst/>
              </a:rPr>
              <a:t> </a:t>
            </a:r>
            <a:r>
              <a:rPr lang="ja-JP" altLang="en-US">
                <a:effectLst/>
              </a:rPr>
              <a:t>⊆ </a:t>
            </a:r>
            <a:r>
              <a:rPr lang="en-US" altLang="ja-JP" b="1">
                <a:effectLst/>
              </a:rPr>
              <a:t>Q</a:t>
            </a:r>
            <a:r>
              <a:rPr lang="en-US" altLang="ja-JP">
                <a:effectLst/>
              </a:rPr>
              <a:t>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ags/tag2.xml><?xml version="1.0" encoding="utf-8"?>
<p:tagLst xmlns:a="http://schemas.openxmlformats.org/drawingml/2006/main" xmlns:r="http://schemas.openxmlformats.org/officeDocument/2006/relationships" xmlns:p="http://schemas.openxmlformats.org/presentationml/2006/main">
  <p:tag name="TIMING" val="|12.1"/>
</p:tagLst>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imes - MSPゴシック">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9944</TotalTime>
  <Words>11571</Words>
  <Application>Microsoft Office PowerPoint</Application>
  <PresentationFormat>画面に合わせる (4:3)</PresentationFormat>
  <Paragraphs>1439</Paragraphs>
  <Slides>72</Slides>
  <Notes>72</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72</vt:i4>
      </vt:variant>
    </vt:vector>
  </HeadingPairs>
  <TitlesOfParts>
    <vt:vector size="81" baseType="lpstr">
      <vt:lpstr>ＭＳ Ｐ明朝</vt:lpstr>
      <vt:lpstr>游ゴシック</vt:lpstr>
      <vt:lpstr>Arial</vt:lpstr>
      <vt:lpstr>Cambria Math</vt:lpstr>
      <vt:lpstr>Tahoma</vt:lpstr>
      <vt:lpstr>Times New Roman</vt:lpstr>
      <vt:lpstr>Wingdings</vt:lpstr>
      <vt:lpstr>Shimmer</vt:lpstr>
      <vt:lpstr>数式</vt:lpstr>
      <vt:lpstr>コンパイラ</vt:lpstr>
      <vt:lpstr>PowerPoint プレゼンテーション</vt:lpstr>
      <vt:lpstr>PowerPoint プレゼンテーション</vt:lpstr>
      <vt:lpstr>PowerPoint プレゼンテーション</vt:lpstr>
      <vt:lpstr>PowerPoint プレゼンテーション</vt:lpstr>
      <vt:lpstr>コンパイラの構造</vt:lpstr>
      <vt:lpstr>有限(状態)オートマトン (finite (state) automaton)</vt:lpstr>
      <vt:lpstr>有限オートマトンの概念図</vt:lpstr>
      <vt:lpstr>有限オートマトンの5つ組</vt:lpstr>
      <vt:lpstr>有限オートマトンの例</vt:lpstr>
      <vt:lpstr>決定性有限オートマトン (deterministic finite automaton)</vt:lpstr>
      <vt:lpstr>決定性オートマトンの 入力の受理</vt:lpstr>
      <vt:lpstr>決定性オートマトンの 入力の受理</vt:lpstr>
      <vt:lpstr>非決定性有限オートマトン (non-deterministic finite automaton)</vt:lpstr>
      <vt:lpstr>非決定性オートマトンの 入力の受理</vt:lpstr>
      <vt:lpstr>非決定性オートマトンの 入力の受理</vt:lpstr>
      <vt:lpstr>非決定性オートマトンの 入力の受理</vt:lpstr>
      <vt:lpstr>オートマトンの状態遷移</vt:lpstr>
      <vt:lpstr>拡張状態遷移</vt:lpstr>
      <vt:lpstr>状態遷移表</vt:lpstr>
      <vt:lpstr>状態遷移表</vt:lpstr>
      <vt:lpstr>空記号列, 空系列</vt:lpstr>
      <vt:lpstr>繰り返し</vt:lpstr>
      <vt:lpstr>閉包</vt:lpstr>
      <vt:lpstr>集合表現</vt:lpstr>
      <vt:lpstr>コンパイラの構造</vt:lpstr>
      <vt:lpstr>文法</vt:lpstr>
      <vt:lpstr>形式文法(formal grammer)</vt:lpstr>
      <vt:lpstr>形式文法の例</vt:lpstr>
      <vt:lpstr>形式文法の例</vt:lpstr>
      <vt:lpstr>形式文法の例</vt:lpstr>
      <vt:lpstr>導出(derivation)</vt:lpstr>
      <vt:lpstr>形式言語(formal language)</vt:lpstr>
      <vt:lpstr>形式言語の例</vt:lpstr>
      <vt:lpstr>形式言語の例</vt:lpstr>
      <vt:lpstr>最左導出(left most derivation)</vt:lpstr>
      <vt:lpstr>最左導出の利点</vt:lpstr>
      <vt:lpstr>チョムスキー階層 (Chomsky hierarchy)</vt:lpstr>
      <vt:lpstr>チョムスキー階層と 受理可能な文法</vt:lpstr>
      <vt:lpstr>文脈自由文法 (context-free grammer)</vt:lpstr>
      <vt:lpstr>文脈自由文法の例</vt:lpstr>
      <vt:lpstr>正規文法, 正則文法 (regular grammer)</vt:lpstr>
      <vt:lpstr>正規文法の例</vt:lpstr>
      <vt:lpstr>正規文法の例</vt:lpstr>
      <vt:lpstr>正規言語, 正則言語 (regular language)</vt:lpstr>
      <vt:lpstr>正規言語の例</vt:lpstr>
      <vt:lpstr>正規言語の例</vt:lpstr>
      <vt:lpstr>BNF記法(Buckus Naur form)</vt:lpstr>
      <vt:lpstr>BNF記法の例</vt:lpstr>
      <vt:lpstr>EBNF記法 (extended Buckus Naur form)</vt:lpstr>
      <vt:lpstr>EBNF記法の例</vt:lpstr>
      <vt:lpstr>EBNF記法の例</vt:lpstr>
      <vt:lpstr>正規表現とEBNF記法</vt:lpstr>
      <vt:lpstr>字句解析オートマトン(一部)</vt:lpstr>
      <vt:lpstr>導出木(derivation tree)</vt:lpstr>
      <vt:lpstr>構文解析</vt:lpstr>
      <vt:lpstr>導出木</vt:lpstr>
      <vt:lpstr>導出木</vt:lpstr>
      <vt:lpstr>PowerPoint プレゼンテーション</vt:lpstr>
      <vt:lpstr>曖昧な文法(ambiguous)</vt:lpstr>
      <vt:lpstr>曖昧性の除去</vt:lpstr>
      <vt:lpstr>曖昧性の除去</vt:lpstr>
      <vt:lpstr>曖昧性の除去</vt:lpstr>
      <vt:lpstr>導出木と最左導出</vt:lpstr>
      <vt:lpstr>構文図</vt:lpstr>
      <vt:lpstr>構文図</vt:lpstr>
      <vt:lpstr>構文図</vt:lpstr>
      <vt:lpstr>構文図</vt:lpstr>
      <vt:lpstr>構文図</vt:lpstr>
      <vt:lpstr>課題テスト</vt:lpstr>
      <vt:lpstr>PowerPoint プレゼンテーション</vt:lpstr>
      <vt:lpstr>PowerPoint プレゼンテーション</vt:lpstr>
    </vt:vector>
  </TitlesOfParts>
  <Manager>T.Ishimizu</Manager>
  <Company>KINKI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Compiler</dc:title>
  <dc:subject>Compiler01</dc:subject>
  <dc:creator>T.Ishimizu</dc:creator>
  <cp:lastModifiedBy>石水隆</cp:lastModifiedBy>
  <cp:revision>491</cp:revision>
  <cp:lastPrinted>2021-03-31T03:01:22Z</cp:lastPrinted>
  <dcterms:created xsi:type="dcterms:W3CDTF">1601-01-01T00:00:00Z</dcterms:created>
  <dcterms:modified xsi:type="dcterms:W3CDTF">2023-04-02T11:57:17Z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