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7.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handoutMasterIdLst>
    <p:handoutMasterId r:id="rId78"/>
  </p:handoutMasterIdLst>
  <p:sldIdLst>
    <p:sldId id="256" r:id="rId2"/>
    <p:sldId id="512" r:id="rId3"/>
    <p:sldId id="591" r:id="rId4"/>
    <p:sldId id="651" r:id="rId5"/>
    <p:sldId id="652" r:id="rId6"/>
    <p:sldId id="653" r:id="rId7"/>
    <p:sldId id="654" r:id="rId8"/>
    <p:sldId id="655" r:id="rId9"/>
    <p:sldId id="656" r:id="rId10"/>
    <p:sldId id="657" r:id="rId11"/>
    <p:sldId id="660" r:id="rId12"/>
    <p:sldId id="661" r:id="rId13"/>
    <p:sldId id="593" r:id="rId14"/>
    <p:sldId id="502" r:id="rId15"/>
    <p:sldId id="407" r:id="rId16"/>
    <p:sldId id="431" r:id="rId17"/>
    <p:sldId id="408" r:id="rId18"/>
    <p:sldId id="430" r:id="rId19"/>
    <p:sldId id="467" r:id="rId20"/>
    <p:sldId id="468" r:id="rId21"/>
    <p:sldId id="403" r:id="rId22"/>
    <p:sldId id="477" r:id="rId23"/>
    <p:sldId id="478" r:id="rId24"/>
    <p:sldId id="503" r:id="rId25"/>
    <p:sldId id="479" r:id="rId26"/>
    <p:sldId id="475" r:id="rId27"/>
    <p:sldId id="474" r:id="rId28"/>
    <p:sldId id="473" r:id="rId29"/>
    <p:sldId id="504" r:id="rId30"/>
    <p:sldId id="476" r:id="rId31"/>
    <p:sldId id="471" r:id="rId32"/>
    <p:sldId id="480" r:id="rId33"/>
    <p:sldId id="469" r:id="rId34"/>
    <p:sldId id="481" r:id="rId35"/>
    <p:sldId id="485" r:id="rId36"/>
    <p:sldId id="482" r:id="rId37"/>
    <p:sldId id="505" r:id="rId38"/>
    <p:sldId id="483" r:id="rId39"/>
    <p:sldId id="484" r:id="rId40"/>
    <p:sldId id="486" r:id="rId41"/>
    <p:sldId id="487" r:id="rId42"/>
    <p:sldId id="493" r:id="rId43"/>
    <p:sldId id="506" r:id="rId44"/>
    <p:sldId id="488" r:id="rId45"/>
    <p:sldId id="489" r:id="rId46"/>
    <p:sldId id="490" r:id="rId47"/>
    <p:sldId id="491" r:id="rId48"/>
    <p:sldId id="492" r:id="rId49"/>
    <p:sldId id="494" r:id="rId50"/>
    <p:sldId id="495" r:id="rId51"/>
    <p:sldId id="496" r:id="rId52"/>
    <p:sldId id="497" r:id="rId53"/>
    <p:sldId id="498" r:id="rId54"/>
    <p:sldId id="510" r:id="rId55"/>
    <p:sldId id="499" r:id="rId56"/>
    <p:sldId id="500" r:id="rId57"/>
    <p:sldId id="508" r:id="rId58"/>
    <p:sldId id="509" r:id="rId59"/>
    <p:sldId id="501" r:id="rId60"/>
    <p:sldId id="507" r:id="rId61"/>
    <p:sldId id="513" r:id="rId62"/>
    <p:sldId id="521" r:id="rId63"/>
    <p:sldId id="522" r:id="rId64"/>
    <p:sldId id="523" r:id="rId65"/>
    <p:sldId id="524" r:id="rId66"/>
    <p:sldId id="525" r:id="rId67"/>
    <p:sldId id="518" r:id="rId68"/>
    <p:sldId id="526" r:id="rId69"/>
    <p:sldId id="511" r:id="rId70"/>
    <p:sldId id="529" r:id="rId71"/>
    <p:sldId id="662" r:id="rId72"/>
    <p:sldId id="663" r:id="rId73"/>
    <p:sldId id="659" r:id="rId74"/>
    <p:sldId id="585" r:id="rId75"/>
    <p:sldId id="387" r:id="rId76"/>
  </p:sldIdLst>
  <p:sldSz cx="9144000" cy="6858000" type="screen4x3"/>
  <p:notesSz cx="7099300" cy="10234613"/>
  <p:defaultTextStyle>
    <a:defPPr>
      <a:defRPr lang="ja-JP"/>
    </a:defPPr>
    <a:lvl1pPr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272">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CC"/>
    <a:srgbClr val="FF66CC"/>
    <a:srgbClr val="FF3399"/>
    <a:srgbClr val="FF0066"/>
    <a:srgbClr val="FFFF00"/>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5" autoAdjust="0"/>
    <p:restoredTop sz="72755" autoAdjust="0"/>
  </p:normalViewPr>
  <p:slideViewPr>
    <p:cSldViewPr>
      <p:cViewPr varScale="1">
        <p:scale>
          <a:sx n="56" d="100"/>
          <a:sy n="56" d="100"/>
        </p:scale>
        <p:origin x="2064" y="60"/>
      </p:cViewPr>
      <p:guideLst>
        <p:guide orient="horz" pos="4272"/>
        <p:guide pos="5759"/>
      </p:guideLst>
    </p:cSldViewPr>
  </p:slideViewPr>
  <p:outlineViewPr>
    <p:cViewPr>
      <p:scale>
        <a:sx n="33" d="100"/>
        <a:sy n="33" d="100"/>
      </p:scale>
      <p:origin x="0" y="24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l" defTabSz="990600" eaLnBrk="1" hangingPunct="1">
              <a:defRPr sz="1300" i="0">
                <a:effectLst/>
                <a:latin typeface="Arial" charset="0"/>
              </a:defRPr>
            </a:lvl1pPr>
          </a:lstStyle>
          <a:p>
            <a:pPr>
              <a:defRPr/>
            </a:pPr>
            <a:endParaRPr lang="en-US" altLang="ja-JP"/>
          </a:p>
        </p:txBody>
      </p:sp>
      <p:sp>
        <p:nvSpPr>
          <p:cNvPr id="13005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r" defTabSz="990600" eaLnBrk="1" hangingPunct="1">
              <a:defRPr sz="1300" i="0">
                <a:effectLst/>
                <a:latin typeface="Arial" charset="0"/>
              </a:defRPr>
            </a:lvl1pPr>
          </a:lstStyle>
          <a:p>
            <a:pPr>
              <a:defRPr/>
            </a:pPr>
            <a:endParaRPr lang="en-US" altLang="ja-JP"/>
          </a:p>
        </p:txBody>
      </p:sp>
      <p:sp>
        <p:nvSpPr>
          <p:cNvPr id="13005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l" defTabSz="990600" eaLnBrk="1" hangingPunct="1">
              <a:defRPr sz="1300" i="0">
                <a:effectLst/>
                <a:latin typeface="Arial" charset="0"/>
              </a:defRPr>
            </a:lvl1pPr>
          </a:lstStyle>
          <a:p>
            <a:pPr>
              <a:defRPr/>
            </a:pPr>
            <a:endParaRPr lang="en-US" altLang="ja-JP"/>
          </a:p>
        </p:txBody>
      </p:sp>
      <p:sp>
        <p:nvSpPr>
          <p:cNvPr id="13005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51EBDD04-E6B7-4F2C-8FF7-7369C1CE6C9A}" type="slidenum">
              <a:rPr lang="en-US" altLang="ja-JP"/>
              <a:pPr>
                <a:defRPr/>
              </a:pPr>
              <a:t>‹#›</a:t>
            </a:fld>
            <a:endParaRPr lang="en-US" altLang="ja-JP"/>
          </a:p>
        </p:txBody>
      </p:sp>
    </p:spTree>
    <p:extLst>
      <p:ext uri="{BB962C8B-B14F-4D97-AF65-F5344CB8AC3E}">
        <p14:creationId xmlns:p14="http://schemas.microsoft.com/office/powerpoint/2010/main" val="176906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4BFAA236-3C53-4849-9C81-86B4231C021B}" type="datetimeFigureOut">
              <a:rPr kumimoji="1" lang="ja-JP" altLang="en-US" smtClean="0"/>
              <a:t>2023/4/3</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7A92BEE-05F8-4BAF-AF13-9F8CAE97FA6A}" type="slidenum">
              <a:rPr kumimoji="1" lang="ja-JP" altLang="en-US" smtClean="0"/>
              <a:t>‹#›</a:t>
            </a:fld>
            <a:endParaRPr kumimoji="1" lang="ja-JP" altLang="en-US"/>
          </a:p>
        </p:txBody>
      </p:sp>
    </p:spTree>
    <p:extLst>
      <p:ext uri="{BB962C8B-B14F-4D97-AF65-F5344CB8AC3E}">
        <p14:creationId xmlns:p14="http://schemas.microsoft.com/office/powerpoint/2010/main" val="31410291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これから情報システムコース</a:t>
            </a:r>
            <a:r>
              <a:rPr kumimoji="1" lang="en-US" altLang="ja-JP" dirty="0"/>
              <a:t>3</a:t>
            </a:r>
            <a:r>
              <a:rPr kumimoji="1" lang="ja-JP" altLang="en-US" dirty="0"/>
              <a:t>年生　コンパイラの授業を始めます。</a:t>
            </a:r>
            <a:endParaRPr kumimoji="1" lang="en-US" altLang="ja-JP" dirty="0"/>
          </a:p>
          <a:p>
            <a:r>
              <a:rPr kumimoji="1" lang="ja-JP" altLang="en-US" dirty="0"/>
              <a:t>担当の石水です。よろしくお願いします。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a:t>
            </a:fld>
            <a:endParaRPr kumimoji="1" lang="ja-JP" altLang="en-US"/>
          </a:p>
        </p:txBody>
      </p:sp>
    </p:spTree>
    <p:extLst>
      <p:ext uri="{BB962C8B-B14F-4D97-AF65-F5344CB8AC3E}">
        <p14:creationId xmlns:p14="http://schemas.microsoft.com/office/powerpoint/2010/main" val="19174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この講義の公式ページがこちらです。</a:t>
            </a:r>
            <a:endParaRPr kumimoji="1" lang="en-US" altLang="ja-JP" dirty="0"/>
          </a:p>
          <a:p>
            <a:r>
              <a:rPr kumimoji="1" lang="en-US" altLang="ja-JP" dirty="0"/>
              <a:t>https://www.info.kindai.ac.jp/compiler </a:t>
            </a:r>
            <a:r>
              <a:rPr kumimoji="1" lang="ja-JP" altLang="en-US" dirty="0"/>
              <a:t>小文字で </a:t>
            </a:r>
            <a:r>
              <a:rPr kumimoji="1" lang="en-US" altLang="ja-JP" dirty="0"/>
              <a:t>C O M P I L E R </a:t>
            </a:r>
            <a:r>
              <a:rPr kumimoji="1" lang="ja-JP" altLang="en-US" dirty="0"/>
              <a:t>です。</a:t>
            </a:r>
            <a:endParaRPr kumimoji="1" lang="en-US" altLang="ja-JP" dirty="0"/>
          </a:p>
          <a:p>
            <a:r>
              <a:rPr kumimoji="1" lang="ja-JP" altLang="en-US" dirty="0"/>
              <a:t>今後講義資料や皆さんへのお知らせはここに載せますので、見ておいてください。</a:t>
            </a:r>
            <a:endParaRPr kumimoji="1" lang="en-US" altLang="ja-JP" dirty="0"/>
          </a:p>
          <a:p>
            <a:r>
              <a:rPr kumimoji="1" lang="ja-JP" altLang="en-US" dirty="0"/>
              <a:t>今回使用しているこの講義資料もここにあります。</a:t>
            </a:r>
            <a:endParaRPr kumimoji="1" lang="en-US" altLang="ja-JP" dirty="0"/>
          </a:p>
          <a:p>
            <a:r>
              <a:rPr kumimoji="1" lang="ja-JP" altLang="en-US" dirty="0"/>
              <a:t>ここに講義資料がありますのでダウンロードしておいてください。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10</a:t>
            </a:fld>
            <a:endParaRPr kumimoji="1" lang="ja-JP" altLang="en-US"/>
          </a:p>
        </p:txBody>
      </p:sp>
    </p:spTree>
    <p:extLst>
      <p:ext uri="{BB962C8B-B14F-4D97-AF65-F5344CB8AC3E}">
        <p14:creationId xmlns:p14="http://schemas.microsoft.com/office/powerpoint/2010/main" val="212645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GoogleClassroom </a:t>
            </a:r>
            <a:r>
              <a:rPr kumimoji="1" lang="ja-JP" altLang="en-US"/>
              <a:t>にも資料は置いてあります。</a:t>
            </a:r>
            <a:endParaRPr kumimoji="1" lang="en-US" altLang="ja-JP"/>
          </a:p>
          <a:p>
            <a:r>
              <a:rPr kumimoji="1" lang="ja-JP" altLang="en-US"/>
              <a:t>コンパイラのページから、授業⇒講義資料と辿ってください。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11</a:t>
            </a:fld>
            <a:endParaRPr kumimoji="1" lang="ja-JP" altLang="en-US"/>
          </a:p>
        </p:txBody>
      </p:sp>
    </p:spTree>
    <p:extLst>
      <p:ext uri="{BB962C8B-B14F-4D97-AF65-F5344CB8AC3E}">
        <p14:creationId xmlns:p14="http://schemas.microsoft.com/office/powerpoint/2010/main" val="3594729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下の方にスクロールしていくと、各週の資料が置いてあります。</a:t>
            </a:r>
            <a:endParaRPr kumimoji="1" lang="en-US" altLang="ja-JP"/>
          </a:p>
          <a:p>
            <a:r>
              <a:rPr kumimoji="1" lang="ja-JP" altLang="en-US"/>
              <a:t>今回の資料は、ここにあります。</a:t>
            </a:r>
          </a:p>
          <a:p>
            <a:endParaRPr kumimoji="1" lang="ja-JP" altLang="en-US"/>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12</a:t>
            </a:fld>
            <a:endParaRPr kumimoji="1" lang="ja-JP" altLang="en-US"/>
          </a:p>
        </p:txBody>
      </p:sp>
    </p:spTree>
    <p:extLst>
      <p:ext uri="{BB962C8B-B14F-4D97-AF65-F5344CB8AC3E}">
        <p14:creationId xmlns:p14="http://schemas.microsoft.com/office/powerpoint/2010/main" val="298105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今回の資料はこちらにありますので、必要でしたらダウンロードしてください。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13</a:t>
            </a:fld>
            <a:endParaRPr kumimoji="1" lang="ja-JP" altLang="en-US"/>
          </a:p>
        </p:txBody>
      </p:sp>
    </p:spTree>
    <p:extLst>
      <p:ext uri="{BB962C8B-B14F-4D97-AF65-F5344CB8AC3E}">
        <p14:creationId xmlns:p14="http://schemas.microsoft.com/office/powerpoint/2010/main" val="196239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それでは講義内容に入ります。</a:t>
            </a:r>
            <a:endParaRPr kumimoji="1" lang="en-US" altLang="ja-JP" dirty="0"/>
          </a:p>
          <a:p>
            <a:r>
              <a:rPr kumimoji="1" lang="ja-JP" altLang="en-US" dirty="0"/>
              <a:t>例えばこのような </a:t>
            </a:r>
            <a:r>
              <a:rPr kumimoji="1" lang="en-US" altLang="ja-JP" dirty="0"/>
              <a:t>Java</a:t>
            </a:r>
            <a:r>
              <a:rPr kumimoji="1" lang="ja-JP" altLang="en-US" dirty="0"/>
              <a:t> でプログラムを実行させる場合を考えます。</a:t>
            </a:r>
            <a:endParaRPr kumimoji="1" lang="en-US" altLang="ja-JP" dirty="0"/>
          </a:p>
          <a:p>
            <a:r>
              <a:rPr kumimoji="1" lang="ja-JP" altLang="en-US" dirty="0"/>
              <a:t>端末から実行する場合、まず </a:t>
            </a:r>
            <a:r>
              <a:rPr kumimoji="1" lang="en-US" altLang="ja-JP" dirty="0" err="1"/>
              <a:t>javac</a:t>
            </a:r>
            <a:r>
              <a:rPr kumimoji="1" lang="en-US" altLang="ja-JP" dirty="0"/>
              <a:t> </a:t>
            </a:r>
            <a:r>
              <a:rPr kumimoji="1" lang="ja-JP" altLang="en-US" dirty="0"/>
              <a:t>コマンドを入れた後 </a:t>
            </a:r>
            <a:r>
              <a:rPr kumimoji="1" lang="en-US" altLang="ja-JP" dirty="0"/>
              <a:t>java </a:t>
            </a:r>
            <a:r>
              <a:rPr kumimoji="1" lang="ja-JP" altLang="en-US" dirty="0"/>
              <a:t>コマンドで実行できます。</a:t>
            </a:r>
            <a:endParaRPr kumimoji="1" lang="en-US" altLang="ja-JP" dirty="0"/>
          </a:p>
          <a:p>
            <a:r>
              <a:rPr kumimoji="1" lang="ja-JP" altLang="en-US" dirty="0"/>
              <a:t>同様に、</a:t>
            </a:r>
            <a:r>
              <a:rPr kumimoji="1" lang="en-US" altLang="ja-JP" dirty="0"/>
              <a:t>C </a:t>
            </a:r>
            <a:r>
              <a:rPr kumimoji="1" lang="ja-JP" altLang="en-US" dirty="0"/>
              <a:t>言語プログラムを実行する場合は、</a:t>
            </a:r>
            <a:r>
              <a:rPr kumimoji="1" lang="en-US" altLang="ja-JP" dirty="0" err="1"/>
              <a:t>gcc</a:t>
            </a:r>
            <a:r>
              <a:rPr kumimoji="1" lang="en-US" altLang="ja-JP" dirty="0"/>
              <a:t> </a:t>
            </a:r>
            <a:r>
              <a:rPr kumimoji="1" lang="ja-JP" altLang="en-US" dirty="0"/>
              <a:t>コマンドを入れた後ファイル名を入れると実行できます。</a:t>
            </a:r>
            <a:endParaRPr kumimoji="1" lang="en-US" altLang="ja-JP" dirty="0"/>
          </a:p>
          <a:p>
            <a:r>
              <a:rPr kumimoji="1" lang="en-US" altLang="ja-JP" dirty="0"/>
              <a:t>java </a:t>
            </a:r>
            <a:r>
              <a:rPr kumimoji="1" lang="ja-JP" altLang="en-US" dirty="0"/>
              <a:t>コマンドを入れると実行できますので、この部分は実行のコマンドだと分かります。</a:t>
            </a:r>
            <a:endParaRPr kumimoji="1" lang="en-US" altLang="ja-JP" dirty="0"/>
          </a:p>
          <a:p>
            <a:r>
              <a:rPr kumimoji="1" lang="ja-JP" altLang="en-US" dirty="0"/>
              <a:t>ではその前の </a:t>
            </a:r>
            <a:r>
              <a:rPr kumimoji="1" lang="en-US" altLang="ja-JP" dirty="0" err="1"/>
              <a:t>javac</a:t>
            </a:r>
            <a:r>
              <a:rPr kumimoji="1" lang="en-US" altLang="ja-JP" dirty="0"/>
              <a:t> </a:t>
            </a:r>
            <a:r>
              <a:rPr kumimoji="1" lang="ja-JP" altLang="en-US" dirty="0"/>
              <a:t>や </a:t>
            </a:r>
            <a:r>
              <a:rPr kumimoji="1" lang="en-US" altLang="ja-JP" dirty="0" err="1"/>
              <a:t>gcc</a:t>
            </a:r>
            <a:r>
              <a:rPr kumimoji="1" lang="en-US" altLang="ja-JP" dirty="0"/>
              <a:t> </a:t>
            </a:r>
            <a:r>
              <a:rPr kumimoji="1" lang="ja-JP" altLang="en-US" dirty="0"/>
              <a:t>では何をしているのでしょうか。</a:t>
            </a:r>
            <a:endParaRPr kumimoji="1" lang="en-US" altLang="ja-JP" dirty="0"/>
          </a:p>
          <a:p>
            <a:r>
              <a:rPr kumimoji="1" lang="ja-JP" altLang="en-US" dirty="0"/>
              <a:t>この実行の前にしているのがコンパイルです。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14</a:t>
            </a:fld>
            <a:endParaRPr kumimoji="1" lang="ja-JP" altLang="en-US"/>
          </a:p>
        </p:txBody>
      </p:sp>
    </p:spTree>
    <p:extLst>
      <p:ext uri="{BB962C8B-B14F-4D97-AF65-F5344CB8AC3E}">
        <p14:creationId xmlns:p14="http://schemas.microsoft.com/office/powerpoint/2010/main" val="422777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計算機が実行できるプログラムは、機械語 </a:t>
            </a:r>
            <a:r>
              <a:rPr kumimoji="1" lang="en-US" altLang="ja-JP" dirty="0"/>
              <a:t>(machine language)</a:t>
            </a:r>
            <a:r>
              <a:rPr kumimoji="1" lang="ja-JP" altLang="en-US" dirty="0"/>
              <a:t> で書かれています。</a:t>
            </a:r>
            <a:endParaRPr kumimoji="1" lang="en-US" altLang="ja-JP" dirty="0"/>
          </a:p>
          <a:p>
            <a:r>
              <a:rPr kumimoji="1" lang="ja-JP" altLang="en-US" dirty="0"/>
              <a:t>機械語というのは</a:t>
            </a:r>
            <a:r>
              <a:rPr kumimoji="1" lang="en-US" altLang="ja-JP" dirty="0"/>
              <a:t>10</a:t>
            </a:r>
            <a:r>
              <a:rPr kumimoji="1" lang="ja-JP" altLang="en-US" dirty="0"/>
              <a:t>の並びです。</a:t>
            </a:r>
            <a:endParaRPr kumimoji="1" lang="en-US" altLang="ja-JP" dirty="0"/>
          </a:p>
          <a:p>
            <a:r>
              <a:rPr kumimoji="1" lang="ja-JP" altLang="en-US" dirty="0"/>
              <a:t>例えば、このような</a:t>
            </a:r>
            <a:r>
              <a:rPr kumimoji="1" lang="en-US" altLang="ja-JP" dirty="0"/>
              <a:t>1</a:t>
            </a:r>
            <a:r>
              <a:rPr kumimoji="1" lang="ja-JP" altLang="en-US" dirty="0"/>
              <a:t>と</a:t>
            </a:r>
            <a:r>
              <a:rPr kumimoji="1" lang="en-US" altLang="ja-JP" dirty="0"/>
              <a:t>0</a:t>
            </a:r>
            <a:r>
              <a:rPr kumimoji="1" lang="ja-JP" altLang="en-US" dirty="0"/>
              <a:t>が並んだものです。</a:t>
            </a:r>
            <a:endParaRPr kumimoji="1" lang="en-US" altLang="ja-JP" dirty="0"/>
          </a:p>
          <a:p>
            <a:r>
              <a:rPr kumimoji="1" lang="ja-JP" altLang="en-US" dirty="0"/>
              <a:t>この</a:t>
            </a:r>
            <a:r>
              <a:rPr kumimoji="1" lang="en-US" altLang="ja-JP" dirty="0"/>
              <a:t>10</a:t>
            </a:r>
            <a:r>
              <a:rPr kumimoji="1" lang="ja-JP" altLang="en-US" dirty="0"/>
              <a:t>の並びで様々な命令やデータが表されています。</a:t>
            </a:r>
            <a:endParaRPr kumimoji="1" lang="en-US" altLang="ja-JP" dirty="0"/>
          </a:p>
          <a:p>
            <a:r>
              <a:rPr kumimoji="1" lang="ja-JP" altLang="en-US" dirty="0"/>
              <a:t>レジスタやビット操作をしている部分もあります。</a:t>
            </a:r>
            <a:endParaRPr kumimoji="1" lang="en-US" altLang="ja-JP" dirty="0"/>
          </a:p>
          <a:p>
            <a:r>
              <a:rPr kumimoji="1" lang="ja-JP" altLang="en-US" dirty="0"/>
              <a:t>また、機械語はハードウェア依存であり、計算機が異なれば違う機械語が必要になります。</a:t>
            </a:r>
            <a:endParaRPr kumimoji="1" lang="en-US" altLang="ja-JP" dirty="0"/>
          </a:p>
          <a:p>
            <a:r>
              <a:rPr kumimoji="1" lang="ja-JP" altLang="en-US" dirty="0"/>
              <a:t>計算機はこの機械語しか理解できません。</a:t>
            </a:r>
            <a:endParaRPr kumimoji="1" lang="en-US" altLang="ja-JP" dirty="0"/>
          </a:p>
          <a:p>
            <a:r>
              <a:rPr kumimoji="1" lang="ja-JP" altLang="en-US" dirty="0"/>
              <a:t>しかし、機械語は人間にはわかり辛いものです。</a:t>
            </a:r>
            <a:endParaRPr kumimoji="1" lang="en-US" altLang="ja-JP" dirty="0"/>
          </a:p>
          <a:p>
            <a:r>
              <a:rPr kumimoji="1" lang="ja-JP" altLang="en-US" dirty="0"/>
              <a:t>この図の機械を見て、何をしているのか分かる人はいないでしょう。</a:t>
            </a:r>
            <a:endParaRPr kumimoji="1" lang="en-US" altLang="ja-JP" dirty="0"/>
          </a:p>
          <a:p>
            <a:r>
              <a:rPr kumimoji="1" lang="ja-JP" altLang="en-US" dirty="0"/>
              <a:t>ですので、人間が機械語でプログラムを作るのは困難です。</a:t>
            </a:r>
            <a:endParaRPr kumimoji="1" lang="en-US" altLang="ja-JP" dirty="0"/>
          </a:p>
          <a:p>
            <a:r>
              <a:rPr kumimoji="1" lang="ja-JP" altLang="en-US" dirty="0"/>
              <a:t>実行したい命令は命令表を見て</a:t>
            </a:r>
            <a:r>
              <a:rPr kumimoji="1" lang="en-US" altLang="ja-JP" dirty="0"/>
              <a:t>10</a:t>
            </a:r>
            <a:r>
              <a:rPr kumimoji="1" lang="ja-JP" altLang="en-US" dirty="0"/>
              <a:t>に変換し、データをメモリの何番地に置き、何番のレジスタに値を格納し、といったことを一つ一つやっていかねばなりません。</a:t>
            </a:r>
            <a:endParaRPr kumimoji="1" lang="en-US" altLang="ja-JP" dirty="0"/>
          </a:p>
          <a:p>
            <a:r>
              <a:rPr kumimoji="1" lang="ja-JP" altLang="en-US" dirty="0"/>
              <a:t>プログラムを見て何をしているのか理解するのも難しいですし、バグがあったときにデバグも大変です。</a:t>
            </a:r>
            <a:endParaRPr kumimoji="1" lang="en-US" altLang="ja-JP" dirty="0"/>
          </a:p>
          <a:p>
            <a:r>
              <a:rPr kumimoji="1" lang="ja-JP" altLang="en-US" dirty="0"/>
              <a:t>ですので、人間が機械語を直接操作するのは非常に効率が悪くなります。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15</a:t>
            </a:fld>
            <a:endParaRPr kumimoji="1" lang="ja-JP" altLang="en-US"/>
          </a:p>
        </p:txBody>
      </p:sp>
    </p:spTree>
    <p:extLst>
      <p:ext uri="{BB962C8B-B14F-4D97-AF65-F5344CB8AC3E}">
        <p14:creationId xmlns:p14="http://schemas.microsoft.com/office/powerpoint/2010/main" val="95669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機械語は人間には分かりにくいので、分かり易くするために作られたのがアセンブリ言語 </a:t>
            </a:r>
            <a:r>
              <a:rPr kumimoji="1" lang="en-US" altLang="ja-JP" dirty="0"/>
              <a:t>(assembly language) </a:t>
            </a:r>
            <a:r>
              <a:rPr kumimoji="1" lang="ja-JP" altLang="en-US" dirty="0"/>
              <a:t>です。</a:t>
            </a:r>
            <a:endParaRPr kumimoji="1" lang="en-US" altLang="ja-JP" dirty="0"/>
          </a:p>
          <a:p>
            <a:r>
              <a:rPr kumimoji="1" lang="ja-JP" altLang="en-US" dirty="0"/>
              <a:t>機械語の</a:t>
            </a:r>
            <a:r>
              <a:rPr kumimoji="1" lang="en-US" altLang="ja-JP" dirty="0"/>
              <a:t>10</a:t>
            </a:r>
            <a:r>
              <a:rPr kumimoji="1" lang="ja-JP" altLang="en-US" dirty="0"/>
              <a:t>の並びの命令がアセンブリ言語では簡略名で記述できます。</a:t>
            </a:r>
            <a:endParaRPr kumimoji="1" lang="en-US" altLang="ja-JP" dirty="0"/>
          </a:p>
          <a:p>
            <a:r>
              <a:rPr kumimoji="1" lang="ja-JP" altLang="en-US" dirty="0"/>
              <a:t>例えば、データを読み込むロード命令なら</a:t>
            </a:r>
            <a:r>
              <a:rPr kumimoji="1" lang="en-US" altLang="ja-JP" dirty="0"/>
              <a:t>LD</a:t>
            </a:r>
            <a:r>
              <a:rPr kumimoji="1" lang="ja-JP" altLang="en-US" dirty="0"/>
              <a:t>、データをメモリに置くストア命令なら</a:t>
            </a:r>
            <a:r>
              <a:rPr kumimoji="1" lang="en-US" altLang="ja-JP" dirty="0"/>
              <a:t>ST</a:t>
            </a:r>
            <a:r>
              <a:rPr kumimoji="1" lang="ja-JP" altLang="en-US" dirty="0"/>
              <a:t>等です。</a:t>
            </a:r>
            <a:endParaRPr kumimoji="1" lang="en-US" altLang="ja-JP" dirty="0"/>
          </a:p>
          <a:p>
            <a:r>
              <a:rPr kumimoji="1" lang="ja-JP" altLang="en-US" dirty="0"/>
              <a:t>メモリの番地やレジスタに名前を付けることもできます。</a:t>
            </a:r>
            <a:endParaRPr kumimoji="1" lang="en-US" altLang="ja-JP" dirty="0"/>
          </a:p>
          <a:p>
            <a:r>
              <a:rPr kumimoji="1" lang="ja-JP" altLang="en-US" dirty="0"/>
              <a:t>計算機はアセンブリ言語は理解できませんが、アセンブリ言語から機械語へは比較的簡単に変換できます。</a:t>
            </a:r>
            <a:endParaRPr kumimoji="1" lang="en-US" altLang="ja-JP" dirty="0"/>
          </a:p>
          <a:p>
            <a:r>
              <a:rPr kumimoji="1" lang="ja-JP" altLang="en-US" dirty="0"/>
              <a:t>このため、アセンブリ言語ならば機械語よりはプログラムの作成、理解、デバグが容易になります。</a:t>
            </a:r>
            <a:endParaRPr kumimoji="1" lang="en-US" altLang="ja-JP" dirty="0"/>
          </a:p>
          <a:p>
            <a:r>
              <a:rPr kumimoji="1" lang="ja-JP" altLang="en-US" dirty="0"/>
              <a:t>しかしアセンブリ言語もハードウェア依存であり、計算機が異なれば別のプログラムが必要になります。</a:t>
            </a:r>
            <a:endParaRPr kumimoji="1" lang="en-US" altLang="ja-JP" dirty="0"/>
          </a:p>
          <a:p>
            <a:r>
              <a:rPr kumimoji="1" lang="ja-JP" altLang="en-US" dirty="0"/>
              <a:t>また、番地やレジスタを直接記述する必要があるため、機械語よりは容易とは言えアセンブリ言語を直接人間が操作するのは効率が良くありません。</a:t>
            </a:r>
          </a:p>
        </p:txBody>
      </p:sp>
      <p:sp>
        <p:nvSpPr>
          <p:cNvPr id="4" name="スライド番号プレースホルダー 3"/>
          <p:cNvSpPr>
            <a:spLocks noGrp="1"/>
          </p:cNvSpPr>
          <p:nvPr>
            <p:ph type="sldNum" sz="quarter" idx="10"/>
          </p:nvPr>
        </p:nvSpPr>
        <p:spPr/>
        <p:txBody>
          <a:bodyPr/>
          <a:lstStyle/>
          <a:p>
            <a:fld id="{77A92BEE-05F8-4BAF-AF13-9F8CAE97FA6A}" type="slidenum">
              <a:rPr kumimoji="1" lang="ja-JP" altLang="en-US" smtClean="0"/>
              <a:t>16</a:t>
            </a:fld>
            <a:endParaRPr kumimoji="1" lang="ja-JP" altLang="en-US"/>
          </a:p>
        </p:txBody>
      </p:sp>
    </p:spTree>
    <p:extLst>
      <p:ext uri="{BB962C8B-B14F-4D97-AF65-F5344CB8AC3E}">
        <p14:creationId xmlns:p14="http://schemas.microsoft.com/office/powerpoint/2010/main" val="87952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皆さんがプログラミングで用いる</a:t>
            </a:r>
            <a:r>
              <a:rPr kumimoji="1" lang="en-US" altLang="ja-JP" dirty="0"/>
              <a:t>Java</a:t>
            </a:r>
            <a:r>
              <a:rPr kumimoji="1" lang="ja-JP" altLang="en-US" baseline="0" dirty="0"/>
              <a:t>や</a:t>
            </a:r>
            <a:r>
              <a:rPr kumimoji="1" lang="en-US" altLang="ja-JP" baseline="0" dirty="0"/>
              <a:t>C</a:t>
            </a:r>
            <a:r>
              <a:rPr kumimoji="1" lang="ja-JP" altLang="en-US" baseline="0" dirty="0"/>
              <a:t>言語は高水準言語 </a:t>
            </a:r>
            <a:r>
              <a:rPr kumimoji="1" lang="en-US" altLang="ja-JP" baseline="0" dirty="0"/>
              <a:t>(high level language) </a:t>
            </a:r>
            <a:r>
              <a:rPr kumimoji="1" lang="ja-JP" altLang="en-US" baseline="0" dirty="0"/>
              <a:t>と呼ばれます。</a:t>
            </a:r>
            <a:endParaRPr kumimoji="1" lang="en-US" altLang="ja-JP" baseline="0" dirty="0"/>
          </a:p>
          <a:p>
            <a:r>
              <a:rPr kumimoji="1" lang="ja-JP" altLang="en-US" baseline="0" dirty="0"/>
              <a:t>対して機械語やアセンブリ言語は低水準言語 </a:t>
            </a:r>
            <a:r>
              <a:rPr kumimoji="1" lang="en-US" altLang="ja-JP" baseline="0" dirty="0"/>
              <a:t>(low level language)</a:t>
            </a:r>
            <a:r>
              <a:rPr kumimoji="1" lang="ja-JP" altLang="en-US" baseline="0" dirty="0"/>
              <a:t> と呼ばれます。</a:t>
            </a:r>
            <a:endParaRPr kumimoji="1" lang="en-US" altLang="ja-JP" baseline="0" dirty="0"/>
          </a:p>
          <a:p>
            <a:r>
              <a:rPr kumimoji="1" lang="ja-JP" altLang="en-US" baseline="0" dirty="0"/>
              <a:t>これら</a:t>
            </a:r>
            <a:r>
              <a:rPr kumimoji="1" lang="en-US" altLang="ja-JP" baseline="0" dirty="0"/>
              <a:t>Java</a:t>
            </a:r>
            <a:r>
              <a:rPr kumimoji="1" lang="ja-JP" altLang="en-US" baseline="0" dirty="0"/>
              <a:t>や</a:t>
            </a:r>
            <a:r>
              <a:rPr kumimoji="1" lang="en-US" altLang="ja-JP" baseline="0" dirty="0"/>
              <a:t>C</a:t>
            </a:r>
            <a:r>
              <a:rPr kumimoji="1" lang="ja-JP" altLang="en-US" baseline="0" dirty="0"/>
              <a:t>言語といった高水準言語は、命令が基本的に英語で書かれ、人間にとっては理解しやすい言語です。</a:t>
            </a:r>
            <a:endParaRPr kumimoji="1" lang="en-US" altLang="ja-JP" baseline="0" dirty="0"/>
          </a:p>
          <a:p>
            <a:r>
              <a:rPr kumimoji="1" lang="ja-JP" altLang="en-US" baseline="0" dirty="0"/>
              <a:t>また、これらの言語はハードウェア依存ではありません。</a:t>
            </a:r>
            <a:endParaRPr kumimoji="1" lang="en-US" altLang="ja-JP" baseline="0" dirty="0"/>
          </a:p>
          <a:p>
            <a:r>
              <a:rPr kumimoji="1" lang="ja-JP" altLang="en-US" baseline="0" dirty="0"/>
              <a:t>つまり、異なる計算機であっても同一のプログラムを使うことができます、</a:t>
            </a:r>
            <a:endParaRPr kumimoji="1" lang="en-US" altLang="ja-JP" baseline="0" dirty="0"/>
          </a:p>
          <a:p>
            <a:r>
              <a:rPr kumimoji="1" lang="ja-JP" altLang="en-US" baseline="0" dirty="0"/>
              <a:t>変数やメソッドに自由に名前を付けたり、メソッドや関数を定義することもできます。</a:t>
            </a:r>
            <a:endParaRPr kumimoji="1" lang="en-US" altLang="ja-JP" baseline="0" dirty="0"/>
          </a:p>
          <a:p>
            <a:r>
              <a:rPr kumimoji="1" lang="ja-JP" altLang="en-US" baseline="0" dirty="0"/>
              <a:t>このため、高水準言語は人間にとっては、プログラムの作成、理解、デバグがやりやすい言語です。</a:t>
            </a:r>
            <a:endParaRPr kumimoji="1" lang="en-US" altLang="ja-JP" baseline="0" dirty="0"/>
          </a:p>
          <a:p>
            <a:r>
              <a:rPr kumimoji="1" lang="ja-JP" altLang="en-US" baseline="0" dirty="0"/>
              <a:t>しかし、計算機はそのままでは高水準言語を理解できません。</a:t>
            </a:r>
            <a:endParaRPr kumimoji="1" lang="en-US" altLang="ja-JP" baseline="0" dirty="0"/>
          </a:p>
          <a:p>
            <a:r>
              <a:rPr kumimoji="1" lang="ja-JP" altLang="en-US" baseline="0" dirty="0"/>
              <a:t>計算機で動かすためには、高水準言語を低水準言語に変換する必要があります。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7A92BEE-05F8-4BAF-AF13-9F8CAE97FA6A}" type="slidenum">
              <a:rPr kumimoji="1" lang="ja-JP" altLang="en-US" smtClean="0"/>
              <a:t>17</a:t>
            </a:fld>
            <a:endParaRPr kumimoji="1" lang="ja-JP" altLang="en-US"/>
          </a:p>
        </p:txBody>
      </p:sp>
    </p:spTree>
    <p:extLst>
      <p:ext uri="{BB962C8B-B14F-4D97-AF65-F5344CB8AC3E}">
        <p14:creationId xmlns:p14="http://schemas.microsoft.com/office/powerpoint/2010/main" val="377300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人間にとって分かり易い高水準言語で書かれたプログラムを、計算機が理解できる低水準言語に翻訳することができれば、</a:t>
            </a:r>
            <a:endParaRPr kumimoji="1" lang="en-US" altLang="ja-JP" dirty="0"/>
          </a:p>
          <a:p>
            <a:r>
              <a:rPr kumimoji="1" lang="ja-JP" altLang="en-US" dirty="0"/>
              <a:t>人間は高水準言語でプログラムを計算機を動かせるようになります。</a:t>
            </a:r>
            <a:endParaRPr kumimoji="1" lang="en-US" altLang="ja-JP" dirty="0"/>
          </a:p>
          <a:p>
            <a:r>
              <a:rPr kumimoji="1" lang="ja-JP" altLang="en-US" dirty="0"/>
              <a:t>私たちが日常使っている自然言語には曖昧性があるため、計算機での翻訳、例えば日本語を英語に訳すのは困難です。</a:t>
            </a:r>
            <a:endParaRPr kumimoji="1" lang="en-US" altLang="ja-JP" dirty="0"/>
          </a:p>
          <a:p>
            <a:r>
              <a:rPr kumimoji="1" lang="ja-JP" altLang="en-US" dirty="0"/>
              <a:t>しかし、</a:t>
            </a:r>
            <a:r>
              <a:rPr kumimoji="1" lang="en-US" altLang="ja-JP" dirty="0"/>
              <a:t>Java </a:t>
            </a:r>
            <a:r>
              <a:rPr kumimoji="1" lang="ja-JP" altLang="en-US" dirty="0"/>
              <a:t>や </a:t>
            </a:r>
            <a:r>
              <a:rPr kumimoji="1" lang="en-US" altLang="ja-JP" dirty="0"/>
              <a:t>C</a:t>
            </a:r>
            <a:r>
              <a:rPr kumimoji="1" lang="ja-JP" altLang="en-US" dirty="0"/>
              <a:t>言語等のプログラミング言語は、人工的に作られた言語ですので曖昧性が無く文法が明確です。</a:t>
            </a:r>
            <a:endParaRPr kumimoji="1" lang="en-US" altLang="ja-JP" dirty="0"/>
          </a:p>
          <a:p>
            <a:r>
              <a:rPr kumimoji="1" lang="ja-JP" altLang="en-US" dirty="0"/>
              <a:t>曖昧性が無いデータを扱うのは計算機の得意分野です。</a:t>
            </a:r>
            <a:endParaRPr kumimoji="1" lang="en-US" altLang="ja-JP" dirty="0"/>
          </a:p>
          <a:p>
            <a:r>
              <a:rPr kumimoji="1" lang="ja-JP" altLang="en-US" dirty="0"/>
              <a:t>ですので、プログラミング言語は計算機で翻訳が可能です。</a:t>
            </a:r>
            <a:endParaRPr kumimoji="1" lang="en-US" altLang="ja-JP" dirty="0"/>
          </a:p>
        </p:txBody>
      </p:sp>
      <p:sp>
        <p:nvSpPr>
          <p:cNvPr id="4" name="スライド番号プレースホルダー 3"/>
          <p:cNvSpPr>
            <a:spLocks noGrp="1"/>
          </p:cNvSpPr>
          <p:nvPr>
            <p:ph type="sldNum" sz="quarter" idx="10"/>
          </p:nvPr>
        </p:nvSpPr>
        <p:spPr/>
        <p:txBody>
          <a:bodyPr/>
          <a:lstStyle/>
          <a:p>
            <a:fld id="{77A92BEE-05F8-4BAF-AF13-9F8CAE97FA6A}" type="slidenum">
              <a:rPr kumimoji="1" lang="ja-JP" altLang="en-US" smtClean="0"/>
              <a:t>18</a:t>
            </a:fld>
            <a:endParaRPr kumimoji="1" lang="ja-JP" altLang="en-US"/>
          </a:p>
        </p:txBody>
      </p:sp>
    </p:spTree>
    <p:extLst>
      <p:ext uri="{BB962C8B-B14F-4D97-AF65-F5344CB8AC3E}">
        <p14:creationId xmlns:p14="http://schemas.microsoft.com/office/powerpoint/2010/main" val="216084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プログラミング言語では、文法は曖昧性が無く正確に定められています。</a:t>
            </a:r>
            <a:endParaRPr kumimoji="1" lang="en-US" altLang="ja-JP" dirty="0"/>
          </a:p>
          <a:p>
            <a:r>
              <a:rPr kumimoji="1" lang="ja-JP" altLang="en-US" dirty="0"/>
              <a:t>例えば、</a:t>
            </a:r>
            <a:r>
              <a:rPr kumimoji="1" lang="en-US" altLang="ja-JP" dirty="0"/>
              <a:t>&lt;</a:t>
            </a:r>
            <a:r>
              <a:rPr kumimoji="1" lang="ja-JP" altLang="en-US" dirty="0"/>
              <a:t>文</a:t>
            </a:r>
            <a:r>
              <a:rPr kumimoji="1" lang="en-US" altLang="ja-JP" dirty="0"/>
              <a:t>&gt;</a:t>
            </a:r>
            <a:r>
              <a:rPr kumimoji="1" lang="ja-JP" altLang="en-US" dirty="0"/>
              <a:t>とは</a:t>
            </a:r>
            <a:r>
              <a:rPr kumimoji="1" lang="en-US" altLang="ja-JP" dirty="0"/>
              <a:t>&lt;if</a:t>
            </a:r>
            <a:r>
              <a:rPr kumimoji="1" lang="ja-JP" altLang="en-US" dirty="0"/>
              <a:t>文</a:t>
            </a:r>
            <a:r>
              <a:rPr kumimoji="1" lang="en-US" altLang="ja-JP" dirty="0"/>
              <a:t>&gt;,&lt;while</a:t>
            </a:r>
            <a:r>
              <a:rPr kumimoji="1" lang="ja-JP" altLang="en-US" dirty="0"/>
              <a:t>文</a:t>
            </a:r>
            <a:r>
              <a:rPr kumimoji="1" lang="en-US" altLang="ja-JP" dirty="0"/>
              <a:t>&gt;,&lt;for</a:t>
            </a:r>
            <a:r>
              <a:rPr kumimoji="1" lang="ja-JP" altLang="en-US" dirty="0"/>
              <a:t>文</a:t>
            </a:r>
            <a:r>
              <a:rPr kumimoji="1" lang="en-US" altLang="ja-JP" dirty="0"/>
              <a:t>&gt;,&lt;</a:t>
            </a:r>
            <a:r>
              <a:rPr kumimoji="1" lang="ja-JP" altLang="en-US" dirty="0"/>
              <a:t>式文</a:t>
            </a:r>
            <a:r>
              <a:rPr kumimoji="1" lang="en-US" altLang="ja-JP" dirty="0"/>
              <a:t>&gt;,…,”{“ &lt;</a:t>
            </a:r>
            <a:r>
              <a:rPr kumimoji="1" lang="ja-JP" altLang="en-US" dirty="0"/>
              <a:t>文の並び</a:t>
            </a:r>
            <a:r>
              <a:rPr kumimoji="1" lang="en-US" altLang="ja-JP" dirty="0"/>
              <a:t>&gt; “}” </a:t>
            </a:r>
            <a:r>
              <a:rPr kumimoji="1" lang="ja-JP" altLang="en-US" dirty="0"/>
              <a:t>から成る、という具合です。</a:t>
            </a:r>
            <a:endParaRPr kumimoji="1" lang="en-US" altLang="ja-JP" dirty="0"/>
          </a:p>
          <a:p>
            <a:r>
              <a:rPr kumimoji="1" lang="ja-JP" altLang="en-US" dirty="0"/>
              <a:t>この場合、文として定義されているもの以外は文ではありません。</a:t>
            </a:r>
            <a:endParaRPr kumimoji="1" lang="en-US" altLang="ja-JP" dirty="0"/>
          </a:p>
          <a:p>
            <a:r>
              <a:rPr kumimoji="1" lang="ja-JP" altLang="en-US" dirty="0"/>
              <a:t>定義されていないものが出てくれば文法エラーとしてはじきます。</a:t>
            </a:r>
          </a:p>
        </p:txBody>
      </p:sp>
      <p:sp>
        <p:nvSpPr>
          <p:cNvPr id="4" name="スライド番号プレースホルダー 3"/>
          <p:cNvSpPr>
            <a:spLocks noGrp="1"/>
          </p:cNvSpPr>
          <p:nvPr>
            <p:ph type="sldNum" sz="quarter" idx="10"/>
          </p:nvPr>
        </p:nvSpPr>
        <p:spPr/>
        <p:txBody>
          <a:bodyPr/>
          <a:lstStyle/>
          <a:p>
            <a:fld id="{77A92BEE-05F8-4BAF-AF13-9F8CAE97FA6A}" type="slidenum">
              <a:rPr kumimoji="1" lang="ja-JP" altLang="en-US" smtClean="0"/>
              <a:t>19</a:t>
            </a:fld>
            <a:endParaRPr kumimoji="1" lang="ja-JP" altLang="en-US"/>
          </a:p>
        </p:txBody>
      </p:sp>
    </p:spTree>
    <p:extLst>
      <p:ext uri="{BB962C8B-B14F-4D97-AF65-F5344CB8AC3E}">
        <p14:creationId xmlns:p14="http://schemas.microsoft.com/office/powerpoint/2010/main" val="43551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この講義では、コンパイラとは何か、</a:t>
            </a:r>
            <a:endParaRPr kumimoji="1" lang="en-US" altLang="ja-JP" dirty="0"/>
          </a:p>
          <a:p>
            <a:r>
              <a:rPr kumimoji="1" lang="ja-JP" altLang="en-US" dirty="0"/>
              <a:t>コンパイラはどのように構成されいるのか、</a:t>
            </a:r>
            <a:endParaRPr kumimoji="1" lang="en-US" altLang="ja-JP" dirty="0"/>
          </a:p>
          <a:p>
            <a:r>
              <a:rPr kumimoji="1" lang="ja-JP" altLang="en-US" dirty="0"/>
              <a:t>コンパイラをどうようにして作るのかを学びます。</a:t>
            </a:r>
            <a:endParaRPr kumimoji="1" lang="en-US" altLang="ja-JP" dirty="0"/>
          </a:p>
          <a:p>
            <a:r>
              <a:rPr kumimoji="1" lang="ja-JP" altLang="en-US" dirty="0"/>
              <a:t>コンパイラは字句解析、構文解析、制約検査、コード生成、最適化で構成されています。</a:t>
            </a:r>
            <a:endParaRPr kumimoji="1" lang="en-US" altLang="ja-JP" dirty="0"/>
          </a:p>
          <a:p>
            <a:r>
              <a:rPr kumimoji="1" lang="ja-JP" altLang="en-US" dirty="0"/>
              <a:t>これを順番に学んでいきます。</a:t>
            </a:r>
            <a:endParaRPr kumimoji="1" lang="en-US" altLang="ja-JP" dirty="0"/>
          </a:p>
          <a:p>
            <a:r>
              <a:rPr kumimoji="1" lang="ja-JP" altLang="en-US" dirty="0"/>
              <a:t>この科目は、実習科目の情報システムプロジェクト</a:t>
            </a:r>
            <a:r>
              <a:rPr kumimoji="1" lang="en-US" altLang="ja-JP" dirty="0"/>
              <a:t>1</a:t>
            </a:r>
            <a:r>
              <a:rPr kumimoji="1" lang="ja-JP" altLang="en-US" dirty="0"/>
              <a:t>と連携しています。</a:t>
            </a:r>
            <a:endParaRPr kumimoji="1" lang="en-US" altLang="ja-JP" dirty="0"/>
          </a:p>
          <a:p>
            <a:r>
              <a:rPr kumimoji="1" lang="ja-JP" altLang="en-US" dirty="0"/>
              <a:t>この科目でコンパイラの作り方の理論を学び、情報システムプロジェクト</a:t>
            </a:r>
            <a:r>
              <a:rPr kumimoji="1" lang="en-US" altLang="ja-JP" dirty="0"/>
              <a:t>1</a:t>
            </a:r>
            <a:r>
              <a:rPr kumimoji="1" lang="ja-JP" altLang="en-US" dirty="0"/>
              <a:t>でそれを実際に作る、という形になります。</a:t>
            </a:r>
            <a:endParaRPr kumimoji="1" lang="en-US" altLang="ja-JP" dirty="0"/>
          </a:p>
          <a:p>
            <a:r>
              <a:rPr kumimoji="1" lang="ja-JP" altLang="en-US" dirty="0"/>
              <a:t>ですので情報メディアコースの方も受けていただいてかまいませんが、実習を伴わない分、難しくなるかもしれません。</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a:t>
            </a:fld>
            <a:endParaRPr kumimoji="1" lang="ja-JP" altLang="en-US"/>
          </a:p>
        </p:txBody>
      </p:sp>
    </p:spTree>
    <p:extLst>
      <p:ext uri="{BB962C8B-B14F-4D97-AF65-F5344CB8AC3E}">
        <p14:creationId xmlns:p14="http://schemas.microsoft.com/office/powerpoint/2010/main" val="3294778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さらに例えば</a:t>
            </a:r>
            <a:r>
              <a:rPr kumimoji="1" lang="en-US" altLang="ja-JP" dirty="0"/>
              <a:t>if</a:t>
            </a:r>
            <a:r>
              <a:rPr kumimoji="1" lang="ja-JP" altLang="en-US" dirty="0"/>
              <a:t>文も、</a:t>
            </a:r>
            <a:r>
              <a:rPr kumimoji="1" lang="en-US" altLang="ja-JP" dirty="0"/>
              <a:t>&lt;if</a:t>
            </a:r>
            <a:r>
              <a:rPr kumimoji="1" lang="ja-JP" altLang="en-US" dirty="0"/>
              <a:t>文＞とはまず　</a:t>
            </a:r>
            <a:r>
              <a:rPr kumimoji="1" lang="en-US" altLang="ja-JP" dirty="0"/>
              <a:t>”if” </a:t>
            </a:r>
            <a:r>
              <a:rPr kumimoji="1" lang="ja-JP" altLang="en-US" dirty="0"/>
              <a:t>が来てその後に </a:t>
            </a:r>
            <a:r>
              <a:rPr kumimoji="1" lang="en-US" altLang="ja-JP" dirty="0"/>
              <a:t>“(“ &lt;</a:t>
            </a:r>
            <a:r>
              <a:rPr kumimoji="1" lang="ja-JP" altLang="en-US" dirty="0"/>
              <a:t>式</a:t>
            </a:r>
            <a:r>
              <a:rPr kumimoji="1" lang="en-US" altLang="ja-JP" dirty="0"/>
              <a:t>&gt;</a:t>
            </a:r>
            <a:r>
              <a:rPr kumimoji="1" lang="en-US" altLang="ja-JP" baseline="0" dirty="0"/>
              <a:t> “)” &lt;</a:t>
            </a:r>
            <a:r>
              <a:rPr kumimoji="1" lang="ja-JP" altLang="en-US" baseline="0" dirty="0"/>
              <a:t>文</a:t>
            </a:r>
            <a:r>
              <a:rPr kumimoji="1" lang="en-US" altLang="ja-JP" baseline="0" dirty="0"/>
              <a:t>&gt; </a:t>
            </a:r>
            <a:r>
              <a:rPr kumimoji="1" lang="ja-JP" altLang="en-US" baseline="0" dirty="0"/>
              <a:t>と並んでいる、あるいは</a:t>
            </a:r>
            <a:endParaRPr kumimoji="1" lang="en-US" altLang="ja-JP" baseline="0" dirty="0"/>
          </a:p>
          <a:p>
            <a:r>
              <a:rPr kumimoji="1" lang="ja-JP" altLang="en-US" dirty="0"/>
              <a:t>　</a:t>
            </a:r>
            <a:r>
              <a:rPr kumimoji="1" lang="en-US" altLang="ja-JP" dirty="0"/>
              <a:t>”if” “(“ &lt;</a:t>
            </a:r>
            <a:r>
              <a:rPr kumimoji="1" lang="ja-JP" altLang="en-US" dirty="0"/>
              <a:t>式</a:t>
            </a:r>
            <a:r>
              <a:rPr kumimoji="1" lang="en-US" altLang="ja-JP" dirty="0"/>
              <a:t>&gt;</a:t>
            </a:r>
            <a:r>
              <a:rPr kumimoji="1" lang="en-US" altLang="ja-JP" baseline="0" dirty="0"/>
              <a:t> “)” &lt;</a:t>
            </a:r>
            <a:r>
              <a:rPr kumimoji="1" lang="ja-JP" altLang="en-US" baseline="0" dirty="0"/>
              <a:t>文</a:t>
            </a:r>
            <a:r>
              <a:rPr kumimoji="1" lang="en-US" altLang="ja-JP" baseline="0" dirty="0"/>
              <a:t>&gt; “else” &lt;</a:t>
            </a:r>
            <a:r>
              <a:rPr kumimoji="1" lang="ja-JP" altLang="en-US" baseline="0" dirty="0"/>
              <a:t>文</a:t>
            </a:r>
            <a:r>
              <a:rPr kumimoji="1" lang="en-US" altLang="ja-JP" baseline="0" dirty="0"/>
              <a:t>&gt; </a:t>
            </a:r>
            <a:r>
              <a:rPr kumimoji="1" lang="ja-JP" altLang="en-US" baseline="0" dirty="0"/>
              <a:t>と並んでいるものと定義されます。</a:t>
            </a:r>
            <a:endParaRPr kumimoji="1" lang="en-US" altLang="ja-JP" baseline="0" dirty="0"/>
          </a:p>
          <a:p>
            <a:r>
              <a:rPr kumimoji="1" lang="ja-JP" altLang="en-US" baseline="0" dirty="0"/>
              <a:t>式も、式とは</a:t>
            </a:r>
            <a:r>
              <a:rPr kumimoji="1" lang="en-US" altLang="ja-JP" baseline="0" dirty="0"/>
              <a:t>&lt;</a:t>
            </a:r>
            <a:r>
              <a:rPr kumimoji="1" lang="ja-JP" altLang="en-US" baseline="0" dirty="0"/>
              <a:t>項</a:t>
            </a:r>
            <a:r>
              <a:rPr kumimoji="1" lang="en-US" altLang="ja-JP" baseline="0" dirty="0"/>
              <a:t>&gt; “+” &lt;</a:t>
            </a:r>
            <a:r>
              <a:rPr kumimoji="1" lang="ja-JP" altLang="en-US" baseline="0" dirty="0"/>
              <a:t>項</a:t>
            </a:r>
            <a:r>
              <a:rPr kumimoji="1" lang="en-US" altLang="ja-JP" baseline="0" dirty="0"/>
              <a:t>&gt; </a:t>
            </a:r>
            <a:r>
              <a:rPr kumimoji="1" lang="ja-JP" altLang="en-US" baseline="0" dirty="0"/>
              <a:t>から成り、</a:t>
            </a:r>
            <a:endParaRPr kumimoji="1" lang="en-US" altLang="ja-JP" baseline="0" dirty="0"/>
          </a:p>
          <a:p>
            <a:r>
              <a:rPr kumimoji="1" lang="ja-JP" altLang="en-US" baseline="0" dirty="0"/>
              <a:t>項は </a:t>
            </a:r>
            <a:r>
              <a:rPr kumimoji="1" lang="en-US" altLang="ja-JP" baseline="0" dirty="0"/>
              <a:t>&lt;</a:t>
            </a:r>
            <a:r>
              <a:rPr kumimoji="1" lang="ja-JP" altLang="en-US" baseline="0" dirty="0"/>
              <a:t>因子</a:t>
            </a:r>
            <a:r>
              <a:rPr kumimoji="1" lang="en-US" altLang="ja-JP" baseline="0" dirty="0"/>
              <a:t>&gt; “*” &lt;</a:t>
            </a:r>
            <a:r>
              <a:rPr kumimoji="1" lang="ja-JP" altLang="en-US" baseline="0" dirty="0"/>
              <a:t>因子</a:t>
            </a:r>
            <a:r>
              <a:rPr kumimoji="1" lang="en-US" altLang="ja-JP" baseline="0" dirty="0"/>
              <a:t>&gt; </a:t>
            </a:r>
            <a:r>
              <a:rPr kumimoji="1" lang="ja-JP" altLang="en-US" baseline="0" dirty="0"/>
              <a:t>から成り、</a:t>
            </a:r>
            <a:endParaRPr kumimoji="1" lang="en-US" altLang="ja-JP" baseline="0" dirty="0"/>
          </a:p>
          <a:p>
            <a:r>
              <a:rPr kumimoji="1" lang="ja-JP" altLang="en-US" baseline="0" dirty="0"/>
              <a:t>因子は </a:t>
            </a:r>
            <a:r>
              <a:rPr kumimoji="1" lang="en-US" altLang="ja-JP" baseline="0" dirty="0"/>
              <a:t>&lt;</a:t>
            </a:r>
            <a:r>
              <a:rPr kumimoji="1" lang="ja-JP" altLang="en-US" baseline="0" dirty="0"/>
              <a:t>整数</a:t>
            </a:r>
            <a:r>
              <a:rPr kumimoji="1" lang="en-US" altLang="ja-JP" baseline="0" dirty="0"/>
              <a:t>&gt;</a:t>
            </a:r>
            <a:r>
              <a:rPr kumimoji="1" lang="ja-JP" altLang="en-US" baseline="0" dirty="0"/>
              <a:t>　か　</a:t>
            </a:r>
            <a:r>
              <a:rPr kumimoji="1" lang="en-US" altLang="ja-JP" baseline="0" dirty="0"/>
              <a:t>&lt;</a:t>
            </a:r>
            <a:r>
              <a:rPr kumimoji="1" lang="ja-JP" altLang="en-US" baseline="0" dirty="0"/>
              <a:t>変数</a:t>
            </a:r>
            <a:r>
              <a:rPr kumimoji="1" lang="en-US" altLang="ja-JP" baseline="0" dirty="0"/>
              <a:t>&gt; </a:t>
            </a:r>
            <a:r>
              <a:rPr kumimoji="1" lang="ja-JP" altLang="en-US" baseline="0" dirty="0"/>
              <a:t>か　</a:t>
            </a:r>
            <a:r>
              <a:rPr kumimoji="1" lang="en-US" altLang="ja-JP" baseline="0" dirty="0"/>
              <a:t>“(“ &lt;</a:t>
            </a:r>
            <a:r>
              <a:rPr kumimoji="1" lang="ja-JP" altLang="en-US" baseline="0" dirty="0"/>
              <a:t>式</a:t>
            </a:r>
            <a:r>
              <a:rPr kumimoji="1" lang="en-US" altLang="ja-JP" baseline="0" dirty="0"/>
              <a:t>&gt; “)” </a:t>
            </a:r>
            <a:r>
              <a:rPr kumimoji="1" lang="ja-JP" altLang="en-US" baseline="0" dirty="0"/>
              <a:t>のいずれかである、という具合に全て厳密に定義されています。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7A92BEE-05F8-4BAF-AF13-9F8CAE97FA6A}" type="slidenum">
              <a:rPr kumimoji="1" lang="ja-JP" altLang="en-US" smtClean="0"/>
              <a:t>20</a:t>
            </a:fld>
            <a:endParaRPr kumimoji="1" lang="ja-JP" altLang="en-US"/>
          </a:p>
        </p:txBody>
      </p:sp>
    </p:spTree>
    <p:extLst>
      <p:ext uri="{BB962C8B-B14F-4D97-AF65-F5344CB8AC3E}">
        <p14:creationId xmlns:p14="http://schemas.microsoft.com/office/powerpoint/2010/main" val="9368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この授業で学習するコンパイラとは、原始プログラムを目的プログラムに翻訳するためのプログラムです。</a:t>
            </a:r>
            <a:endParaRPr kumimoji="1" lang="en-US" altLang="ja-JP" dirty="0"/>
          </a:p>
          <a:p>
            <a:r>
              <a:rPr kumimoji="1" lang="ja-JP" altLang="en-US" dirty="0"/>
              <a:t>コンパイラの入力とし原始プログラムを入れると、出力として目的プログラムが出てきます。</a:t>
            </a:r>
          </a:p>
        </p:txBody>
      </p:sp>
      <p:sp>
        <p:nvSpPr>
          <p:cNvPr id="4" name="スライド番号プレースホルダー 3"/>
          <p:cNvSpPr>
            <a:spLocks noGrp="1"/>
          </p:cNvSpPr>
          <p:nvPr>
            <p:ph type="sldNum" sz="quarter" idx="10"/>
          </p:nvPr>
        </p:nvSpPr>
        <p:spPr/>
        <p:txBody>
          <a:bodyPr/>
          <a:lstStyle/>
          <a:p>
            <a:fld id="{77A92BEE-05F8-4BAF-AF13-9F8CAE97FA6A}" type="slidenum">
              <a:rPr kumimoji="1" lang="ja-JP" altLang="en-US" smtClean="0"/>
              <a:t>21</a:t>
            </a:fld>
            <a:endParaRPr kumimoji="1" lang="ja-JP" altLang="en-US"/>
          </a:p>
        </p:txBody>
      </p:sp>
    </p:spTree>
    <p:extLst>
      <p:ext uri="{BB962C8B-B14F-4D97-AF65-F5344CB8AC3E}">
        <p14:creationId xmlns:p14="http://schemas.microsoft.com/office/powerpoint/2010/main" val="2414329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コンパイラの入力となるプログラムを原始プログラム </a:t>
            </a:r>
            <a:r>
              <a:rPr kumimoji="1" lang="en-US" altLang="ja-JP" dirty="0"/>
              <a:t>(source program)</a:t>
            </a:r>
            <a:r>
              <a:rPr kumimoji="1" lang="ja-JP" altLang="en-US" dirty="0"/>
              <a:t> と言います。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原始プログラムは多くは</a:t>
            </a:r>
            <a:r>
              <a:rPr kumimoji="1" lang="en-US" altLang="ja-JP" dirty="0"/>
              <a:t>C</a:t>
            </a:r>
            <a:r>
              <a:rPr kumimoji="1" lang="ja-JP" altLang="en-US" dirty="0"/>
              <a:t>言語や</a:t>
            </a:r>
            <a:r>
              <a:rPr kumimoji="1" lang="en-US" altLang="ja-JP" dirty="0"/>
              <a:t>Java</a:t>
            </a:r>
            <a:r>
              <a:rPr kumimoji="1" lang="en-US" altLang="ja-JP" baseline="0" dirty="0"/>
              <a:t> </a:t>
            </a:r>
            <a:r>
              <a:rPr kumimoji="1" lang="ja-JP" altLang="en-US" baseline="0" dirty="0"/>
              <a:t>等の</a:t>
            </a:r>
            <a:r>
              <a:rPr kumimoji="1" lang="ja-JP" altLang="en-US" dirty="0"/>
              <a:t>高水準言語であり、人間がエディタで作成します。</a:t>
            </a:r>
            <a:endParaRPr kumimoji="1" lang="en-US" altLang="ja-JP" dirty="0"/>
          </a:p>
          <a:p>
            <a:r>
              <a:rPr kumimoji="1" lang="ja-JP" altLang="en-US" dirty="0"/>
              <a:t>高水準言語は人間には分かり易いのですが、そのままでは計算機で実行することはできません。</a:t>
            </a:r>
            <a:endParaRPr kumimoji="1" lang="en-US" altLang="ja-JP" dirty="0"/>
          </a:p>
        </p:txBody>
      </p:sp>
      <p:sp>
        <p:nvSpPr>
          <p:cNvPr id="4" name="スライド番号プレースホルダー 3"/>
          <p:cNvSpPr>
            <a:spLocks noGrp="1"/>
          </p:cNvSpPr>
          <p:nvPr>
            <p:ph type="sldNum" sz="quarter" idx="10"/>
          </p:nvPr>
        </p:nvSpPr>
        <p:spPr/>
        <p:txBody>
          <a:bodyPr/>
          <a:lstStyle/>
          <a:p>
            <a:fld id="{77A92BEE-05F8-4BAF-AF13-9F8CAE97FA6A}" type="slidenum">
              <a:rPr kumimoji="1" lang="ja-JP" altLang="en-US" smtClean="0"/>
              <a:t>22</a:t>
            </a:fld>
            <a:endParaRPr kumimoji="1" lang="ja-JP" altLang="en-US"/>
          </a:p>
        </p:txBody>
      </p:sp>
    </p:spTree>
    <p:extLst>
      <p:ext uri="{BB962C8B-B14F-4D97-AF65-F5344CB8AC3E}">
        <p14:creationId xmlns:p14="http://schemas.microsoft.com/office/powerpoint/2010/main" val="1207868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コンパイラが出力するプログラムが目的プログラム </a:t>
            </a:r>
            <a:r>
              <a:rPr kumimoji="1" lang="en-US" altLang="ja-JP" dirty="0"/>
              <a:t>(object program) </a:t>
            </a:r>
            <a:r>
              <a:rPr kumimoji="1" lang="ja-JP" altLang="en-US" dirty="0"/>
              <a:t>です。</a:t>
            </a:r>
            <a:endParaRPr kumimoji="1" lang="en-US" altLang="ja-JP" dirty="0"/>
          </a:p>
          <a:p>
            <a:r>
              <a:rPr kumimoji="1" lang="ja-JP" altLang="en-US" dirty="0"/>
              <a:t>目的プログラムの多くは機械語やアセンブリ言語といった低水準言語 </a:t>
            </a:r>
            <a:r>
              <a:rPr kumimoji="1" lang="en-US" altLang="ja-JP" dirty="0"/>
              <a:t>(low level language) </a:t>
            </a:r>
            <a:r>
              <a:rPr kumimoji="1" lang="ja-JP" altLang="en-US" dirty="0"/>
              <a:t>で書かれています。</a:t>
            </a:r>
            <a:endParaRPr kumimoji="1" lang="en-US" altLang="ja-JP" dirty="0"/>
          </a:p>
          <a:p>
            <a:r>
              <a:rPr kumimoji="1" lang="ja-JP" altLang="en-US" dirty="0"/>
              <a:t>ただし、高水準言語を出力するコンパイラもあります。</a:t>
            </a:r>
            <a:endParaRPr kumimoji="1" lang="en-US" altLang="ja-JP" dirty="0"/>
          </a:p>
          <a:p>
            <a:r>
              <a:rPr kumimoji="1" lang="ja-JP" altLang="en-US" dirty="0"/>
              <a:t>目的プログラムは、人間が作るのではなく、原始プログラムをコンパイラが変換して作られます。</a:t>
            </a:r>
            <a:endParaRPr kumimoji="1" lang="en-US" altLang="ja-JP" dirty="0"/>
          </a:p>
          <a:p>
            <a:r>
              <a:rPr kumimoji="1" lang="ja-JP" altLang="en-US" dirty="0"/>
              <a:t>また、目的プログラムの中には計算機で実行可能なプログラムもあります。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23</a:t>
            </a:fld>
            <a:endParaRPr kumimoji="1" lang="ja-JP" altLang="en-US"/>
          </a:p>
        </p:txBody>
      </p:sp>
    </p:spTree>
    <p:extLst>
      <p:ext uri="{BB962C8B-B14F-4D97-AF65-F5344CB8AC3E}">
        <p14:creationId xmlns:p14="http://schemas.microsoft.com/office/powerpoint/2010/main" val="1838738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今までの説明をおさらいします。</a:t>
            </a:r>
            <a:endParaRPr kumimoji="1" lang="en-US" altLang="ja-JP" dirty="0"/>
          </a:p>
          <a:p>
            <a:r>
              <a:rPr kumimoji="1" lang="ja-JP" altLang="en-US" dirty="0"/>
              <a:t>コンパイラの入力となるのが原始プログラムです。</a:t>
            </a:r>
            <a:endParaRPr kumimoji="1" lang="en-US" altLang="ja-JP" dirty="0"/>
          </a:p>
          <a:p>
            <a:r>
              <a:rPr kumimoji="1" lang="ja-JP" altLang="en-US" dirty="0"/>
              <a:t>これらは人間が読み書き可能な高水準言語、例えば、このような </a:t>
            </a:r>
            <a:r>
              <a:rPr kumimoji="1" lang="en-US" altLang="ja-JP" dirty="0"/>
              <a:t>Java </a:t>
            </a:r>
            <a:r>
              <a:rPr kumimoji="1" lang="ja-JP" altLang="en-US" dirty="0"/>
              <a:t>で書かれています。</a:t>
            </a:r>
            <a:endParaRPr kumimoji="1" lang="en-US" altLang="ja-JP" dirty="0"/>
          </a:p>
          <a:p>
            <a:r>
              <a:rPr kumimoji="1" lang="ja-JP" altLang="en-US" dirty="0"/>
              <a:t>原始言語をコンパイラに入力します。</a:t>
            </a:r>
            <a:endParaRPr kumimoji="1" lang="en-US" altLang="ja-JP" dirty="0"/>
          </a:p>
          <a:p>
            <a:r>
              <a:rPr kumimoji="1" lang="en-US" altLang="ja-JP" dirty="0"/>
              <a:t>Java </a:t>
            </a:r>
            <a:r>
              <a:rPr kumimoji="1" lang="ja-JP" altLang="en-US" dirty="0"/>
              <a:t>であれば、</a:t>
            </a:r>
            <a:r>
              <a:rPr kumimoji="1" lang="en-US" altLang="ja-JP" dirty="0" err="1"/>
              <a:t>javac</a:t>
            </a:r>
            <a:r>
              <a:rPr kumimoji="1" lang="en-US" altLang="ja-JP" dirty="0"/>
              <a:t> </a:t>
            </a:r>
            <a:r>
              <a:rPr kumimoji="1" lang="ja-JP" altLang="en-US" dirty="0"/>
              <a:t>というコンパイラに入力します。</a:t>
            </a:r>
            <a:endParaRPr kumimoji="1" lang="en-US" altLang="ja-JP" dirty="0"/>
          </a:p>
          <a:p>
            <a:r>
              <a:rPr kumimoji="1" lang="en-US" altLang="ja-JP" dirty="0"/>
              <a:t>Java </a:t>
            </a:r>
            <a:r>
              <a:rPr kumimoji="1" lang="ja-JP" altLang="en-US" dirty="0"/>
              <a:t>では </a:t>
            </a:r>
            <a:r>
              <a:rPr kumimoji="1" lang="en-US" altLang="ja-JP" dirty="0" err="1"/>
              <a:t>javac</a:t>
            </a:r>
            <a:r>
              <a:rPr kumimoji="1" lang="en-US" altLang="ja-JP" dirty="0"/>
              <a:t> </a:t>
            </a:r>
            <a:r>
              <a:rPr kumimoji="1" lang="ja-JP" altLang="en-US" dirty="0"/>
              <a:t>コンパイラにより </a:t>
            </a:r>
            <a:r>
              <a:rPr kumimoji="1" lang="en-US" altLang="ja-JP" dirty="0"/>
              <a:t>*.java </a:t>
            </a:r>
            <a:r>
              <a:rPr kumimoji="1" lang="ja-JP" altLang="en-US" dirty="0"/>
              <a:t>というファイルから </a:t>
            </a:r>
            <a:r>
              <a:rPr kumimoji="1" lang="en-US" altLang="ja-JP" dirty="0"/>
              <a:t>*.class </a:t>
            </a:r>
            <a:r>
              <a:rPr kumimoji="1" lang="ja-JP" altLang="en-US" dirty="0"/>
              <a:t>というファイルが作られます。</a:t>
            </a:r>
            <a:endParaRPr kumimoji="1" lang="en-US" altLang="ja-JP" dirty="0"/>
          </a:p>
          <a:p>
            <a:r>
              <a:rPr kumimoji="1" lang="en-US" altLang="ja-JP" dirty="0"/>
              <a:t>class </a:t>
            </a:r>
            <a:r>
              <a:rPr kumimoji="1" lang="ja-JP" altLang="en-US" dirty="0"/>
              <a:t>ファイルをエディタで見たことのある人はいますか？</a:t>
            </a:r>
            <a:endParaRPr kumimoji="1" lang="en-US" altLang="ja-JP" dirty="0"/>
          </a:p>
          <a:p>
            <a:r>
              <a:rPr kumimoji="1" lang="en-US" altLang="ja-JP" dirty="0"/>
              <a:t>class </a:t>
            </a:r>
            <a:r>
              <a:rPr kumimoji="1" lang="ja-JP" altLang="en-US" dirty="0"/>
              <a:t>ファイルをエディタで見ると、このように一部は英語風の記述はあるものの、人間には理解不能な文字が並んでいます。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24</a:t>
            </a:fld>
            <a:endParaRPr kumimoji="1" lang="ja-JP" altLang="en-US"/>
          </a:p>
        </p:txBody>
      </p:sp>
    </p:spTree>
    <p:extLst>
      <p:ext uri="{BB962C8B-B14F-4D97-AF65-F5344CB8AC3E}">
        <p14:creationId xmlns:p14="http://schemas.microsoft.com/office/powerpoint/2010/main" val="40986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プログラムの中には実行形式プログラム </a:t>
            </a:r>
            <a:r>
              <a:rPr kumimoji="1" lang="en-US" altLang="ja-JP" dirty="0"/>
              <a:t>(executable program) </a:t>
            </a:r>
            <a:r>
              <a:rPr kumimoji="1" lang="ja-JP" altLang="en-US" dirty="0"/>
              <a:t>というのがあります。</a:t>
            </a:r>
            <a:endParaRPr kumimoji="1" lang="en-US" altLang="ja-JP" dirty="0"/>
          </a:p>
          <a:p>
            <a:r>
              <a:rPr kumimoji="1" lang="ja-JP" altLang="en-US" dirty="0"/>
              <a:t>実行形式プログラムとは計算機で実行することができるプログラムであり、機械語で書かれています。</a:t>
            </a:r>
            <a:endParaRPr kumimoji="1" lang="en-US" altLang="ja-JP" dirty="0"/>
          </a:p>
          <a:p>
            <a:r>
              <a:rPr kumimoji="1" lang="ja-JP" altLang="en-US" dirty="0"/>
              <a:t>ごく小規模なプログラムを除き実行可能なプログラムを人間が直接書くことはなく、高水準言語からコンパイラが変換して作られます。</a:t>
            </a:r>
            <a:endParaRPr kumimoji="1" lang="en-US" altLang="ja-JP" dirty="0"/>
          </a:p>
          <a:p>
            <a:r>
              <a:rPr kumimoji="1" lang="ja-JP" altLang="en-US" dirty="0"/>
              <a:t>例えば、</a:t>
            </a:r>
            <a:r>
              <a:rPr kumimoji="1" lang="en-US" altLang="ja-JP" dirty="0"/>
              <a:t>C</a:t>
            </a:r>
            <a:r>
              <a:rPr kumimoji="1" lang="ja-JP" altLang="en-US" dirty="0"/>
              <a:t>言語では、</a:t>
            </a:r>
            <a:r>
              <a:rPr kumimoji="1" lang="en-US" altLang="ja-JP" dirty="0"/>
              <a:t>C</a:t>
            </a:r>
            <a:r>
              <a:rPr kumimoji="1" lang="ja-JP" altLang="en-US" dirty="0"/>
              <a:t>言語で書かれた原始プログラムを </a:t>
            </a:r>
            <a:r>
              <a:rPr kumimoji="1" lang="en-US" altLang="ja-JP" dirty="0" err="1"/>
              <a:t>gcc</a:t>
            </a:r>
            <a:r>
              <a:rPr kumimoji="1" lang="en-US" altLang="ja-JP" dirty="0"/>
              <a:t> </a:t>
            </a:r>
            <a:r>
              <a:rPr kumimoji="1" lang="ja-JP" altLang="en-US" dirty="0"/>
              <a:t>コンパイラに入力すると、実行形式プログラムが作られます。</a:t>
            </a:r>
            <a:endParaRPr kumimoji="1" lang="en-US" altLang="ja-JP" dirty="0"/>
          </a:p>
          <a:p>
            <a:r>
              <a:rPr kumimoji="1" lang="ja-JP" altLang="en-US" dirty="0"/>
              <a:t>実行形式プログラムは、ファイル名を入力するだけで実行可能です。</a:t>
            </a:r>
            <a:endParaRPr kumimoji="1" lang="en-US" altLang="ja-JP" dirty="0"/>
          </a:p>
          <a:p>
            <a:r>
              <a:rPr kumimoji="1" lang="ja-JP" altLang="en-US" dirty="0"/>
              <a:t>例えばこの例では、</a:t>
            </a:r>
            <a:r>
              <a:rPr kumimoji="1" lang="en-US" altLang="ja-JP" dirty="0" err="1"/>
              <a:t>Hello.c</a:t>
            </a:r>
            <a:r>
              <a:rPr kumimoji="1" lang="en-US" altLang="ja-JP" dirty="0"/>
              <a:t> </a:t>
            </a:r>
            <a:r>
              <a:rPr kumimoji="1" lang="ja-JP" altLang="en-US" dirty="0"/>
              <a:t>という原始プログラムから </a:t>
            </a:r>
            <a:r>
              <a:rPr kumimoji="1" lang="en-US" altLang="ja-JP" dirty="0" err="1"/>
              <a:t>gcc</a:t>
            </a:r>
            <a:r>
              <a:rPr kumimoji="1" lang="en-US" altLang="ja-JP" dirty="0"/>
              <a:t> </a:t>
            </a:r>
            <a:r>
              <a:rPr kumimoji="1" lang="ja-JP" altLang="en-US" dirty="0"/>
              <a:t>により </a:t>
            </a:r>
            <a:r>
              <a:rPr kumimoji="1" lang="en-US" altLang="ja-JP" dirty="0"/>
              <a:t>Hello </a:t>
            </a:r>
            <a:r>
              <a:rPr kumimoji="1" lang="ja-JP" altLang="en-US" dirty="0"/>
              <a:t>という目的プログラムが作られ、</a:t>
            </a:r>
            <a:r>
              <a:rPr kumimoji="1" lang="en-US" altLang="ja-JP" dirty="0"/>
              <a:t>Hello </a:t>
            </a:r>
            <a:r>
              <a:rPr kumimoji="1" lang="ja-JP" altLang="en-US" dirty="0"/>
              <a:t>と打ち込んでやれば実行できます。</a:t>
            </a:r>
            <a:endParaRPr kumimoji="1" lang="en-US" altLang="ja-JP" dirty="0"/>
          </a:p>
          <a:p>
            <a:r>
              <a:rPr kumimoji="1" lang="ja-JP" altLang="en-US" dirty="0"/>
              <a:t>ただし、ファイル名入力で実行できるもの全てが実行形式プログラムではありません。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25</a:t>
            </a:fld>
            <a:endParaRPr kumimoji="1" lang="ja-JP" altLang="en-US"/>
          </a:p>
        </p:txBody>
      </p:sp>
    </p:spTree>
    <p:extLst>
      <p:ext uri="{BB962C8B-B14F-4D97-AF65-F5344CB8AC3E}">
        <p14:creationId xmlns:p14="http://schemas.microsoft.com/office/powerpoint/2010/main" val="1565342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多くのプログラムで共通して使われる機能があります。</a:t>
            </a:r>
            <a:endParaRPr kumimoji="1" lang="en-US" altLang="ja-JP" dirty="0"/>
          </a:p>
          <a:p>
            <a:r>
              <a:rPr kumimoji="1" lang="ja-JP" altLang="en-US" dirty="0"/>
              <a:t>例えば入出力はほぼ全てのプログラムで必要となります。</a:t>
            </a:r>
            <a:endParaRPr kumimoji="1" lang="en-US" altLang="ja-JP" dirty="0"/>
          </a:p>
          <a:p>
            <a:r>
              <a:rPr kumimoji="1" lang="ja-JP" altLang="en-US" dirty="0"/>
              <a:t>そのようなものを、プログラムごとに個別で作るのは無駄です。</a:t>
            </a:r>
            <a:endParaRPr kumimoji="1" lang="en-US" altLang="ja-JP" dirty="0"/>
          </a:p>
          <a:p>
            <a:r>
              <a:rPr kumimoji="1" lang="ja-JP" altLang="en-US" dirty="0"/>
              <a:t>予め作っておいて使いまわした方が効率的です。</a:t>
            </a:r>
            <a:endParaRPr kumimoji="1" lang="en-US" altLang="ja-JP" dirty="0"/>
          </a:p>
          <a:p>
            <a:r>
              <a:rPr kumimoji="1" lang="ja-JP" altLang="en-US" dirty="0"/>
              <a:t>よく使われる機能をまとめたものをライブラリと言います。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26</a:t>
            </a:fld>
            <a:endParaRPr kumimoji="1" lang="ja-JP" altLang="en-US"/>
          </a:p>
        </p:txBody>
      </p:sp>
    </p:spTree>
    <p:extLst>
      <p:ext uri="{BB962C8B-B14F-4D97-AF65-F5344CB8AC3E}">
        <p14:creationId xmlns:p14="http://schemas.microsoft.com/office/powerpoint/2010/main" val="3377892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よく使われる機能をライブラリとして予め作っておき、原始プログラムから目的プログラムを作成する際に、</a:t>
            </a:r>
            <a:endParaRPr kumimoji="1" lang="en-US" altLang="ja-JP" dirty="0"/>
          </a:p>
          <a:p>
            <a:r>
              <a:rPr kumimoji="1" lang="ja-JP" altLang="en-US" dirty="0"/>
              <a:t>ライブラリを結合することでその機能を使えるようになります。</a:t>
            </a:r>
            <a:endParaRPr kumimoji="1" lang="en-US" altLang="ja-JP" dirty="0"/>
          </a:p>
          <a:p>
            <a:r>
              <a:rPr kumimoji="1" lang="ja-JP" altLang="en-US" dirty="0"/>
              <a:t>こうすれば各原始プログラムに、いちいち必要な機能を書く必要が無くなります。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27</a:t>
            </a:fld>
            <a:endParaRPr kumimoji="1" lang="ja-JP" altLang="en-US"/>
          </a:p>
        </p:txBody>
      </p:sp>
    </p:spTree>
    <p:extLst>
      <p:ext uri="{BB962C8B-B14F-4D97-AF65-F5344CB8AC3E}">
        <p14:creationId xmlns:p14="http://schemas.microsoft.com/office/powerpoint/2010/main" val="3595712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場合によっては、原始プログラム全体を一度にコンパイルするのではなく、</a:t>
            </a:r>
            <a:endParaRPr kumimoji="1" lang="en-US" altLang="ja-JP" dirty="0"/>
          </a:p>
          <a:p>
            <a:r>
              <a:rPr kumimoji="1" lang="ja-JP" altLang="en-US" dirty="0"/>
              <a:t>原始プログラムをクラスやメソッドごとに分割して、各クラスごとにコンパイルすることがあります。</a:t>
            </a:r>
            <a:endParaRPr kumimoji="1" lang="en-US" altLang="ja-JP" dirty="0"/>
          </a:p>
          <a:p>
            <a:r>
              <a:rPr kumimoji="1" lang="ja-JP" altLang="en-US" dirty="0"/>
              <a:t>このような部分ごとにコンパイルするやり方を分割コンパイル </a:t>
            </a:r>
            <a:r>
              <a:rPr kumimoji="1" lang="en-US" altLang="ja-JP" dirty="0"/>
              <a:t>(separate compile)</a:t>
            </a:r>
            <a:r>
              <a:rPr kumimoji="1" lang="ja-JP" altLang="en-US" dirty="0"/>
              <a:t> と言います。</a:t>
            </a:r>
            <a:endParaRPr kumimoji="1" lang="en-US" altLang="ja-JP" dirty="0"/>
          </a:p>
          <a:p>
            <a:r>
              <a:rPr kumimoji="1" lang="ja-JP" altLang="en-US" dirty="0"/>
              <a:t>ライブラリも分割コンパイルの一種です。</a:t>
            </a:r>
            <a:endParaRPr kumimoji="1" lang="en-US" altLang="ja-JP" dirty="0"/>
          </a:p>
          <a:p>
            <a:r>
              <a:rPr kumimoji="1" lang="ja-JP" altLang="en-US" dirty="0"/>
              <a:t>分割コンパイルを用いると、例えば一部のクラスを書き換えたときに、そのクラスだけをコンパイルするだけですむ、という利点があります。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28</a:t>
            </a:fld>
            <a:endParaRPr kumimoji="1" lang="ja-JP" altLang="en-US"/>
          </a:p>
        </p:txBody>
      </p:sp>
    </p:spTree>
    <p:extLst>
      <p:ext uri="{BB962C8B-B14F-4D97-AF65-F5344CB8AC3E}">
        <p14:creationId xmlns:p14="http://schemas.microsoft.com/office/powerpoint/2010/main" val="2953309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分割コンパイルでは他のファイルのサイズや番地が分かりません。</a:t>
            </a:r>
            <a:endParaRPr kumimoji="1" lang="en-US" altLang="ja-JP" dirty="0"/>
          </a:p>
          <a:p>
            <a:r>
              <a:rPr kumimoji="1" lang="ja-JP" altLang="en-US" dirty="0"/>
              <a:t>例えばファイル</a:t>
            </a:r>
            <a:r>
              <a:rPr kumimoji="1" lang="en-US" altLang="ja-JP" dirty="0"/>
              <a:t>1</a:t>
            </a:r>
            <a:r>
              <a:rPr kumimoji="1" lang="ja-JP" altLang="en-US" dirty="0"/>
              <a:t>のプログラムを実行中に、ファイル</a:t>
            </a:r>
            <a:r>
              <a:rPr kumimoji="1" lang="en-US" altLang="ja-JP" dirty="0"/>
              <a:t>2</a:t>
            </a:r>
            <a:r>
              <a:rPr kumimoji="1" lang="ja-JP" altLang="en-US" dirty="0"/>
              <a:t>のメソッドを呼び出しなどで処理が飛ぶときに、ファイル</a:t>
            </a:r>
            <a:r>
              <a:rPr kumimoji="1" lang="en-US" altLang="ja-JP" dirty="0"/>
              <a:t>2</a:t>
            </a:r>
            <a:r>
              <a:rPr kumimoji="1" lang="ja-JP" altLang="en-US" dirty="0"/>
              <a:t>のメソッドが</a:t>
            </a:r>
            <a:endParaRPr kumimoji="1" lang="en-US" altLang="ja-JP" dirty="0"/>
          </a:p>
          <a:p>
            <a:r>
              <a:rPr kumimoji="1" lang="ja-JP" altLang="en-US" dirty="0"/>
              <a:t>書かれている番地が必要になります。</a:t>
            </a:r>
            <a:endParaRPr kumimoji="1" lang="en-US" altLang="ja-JP" dirty="0"/>
          </a:p>
          <a:p>
            <a:r>
              <a:rPr kumimoji="1" lang="ja-JP" altLang="en-US" dirty="0"/>
              <a:t>分割コンパイルではこのような問題が起きますので、後から番地を決定できるようなプログラムでなければなりません。</a:t>
            </a:r>
            <a:endParaRPr kumimoji="1" lang="en-US" altLang="ja-JP" dirty="0"/>
          </a:p>
          <a:p>
            <a:r>
              <a:rPr kumimoji="1" lang="ja-JP" altLang="en-US" dirty="0"/>
              <a:t>後から番地を決定できるプログラムを再配置可能プログラム </a:t>
            </a:r>
            <a:r>
              <a:rPr kumimoji="1" lang="en-US" altLang="ja-JP" dirty="0"/>
              <a:t>(relocatable program) </a:t>
            </a:r>
            <a:r>
              <a:rPr kumimoji="1" lang="ja-JP" altLang="en-US" dirty="0"/>
              <a:t>と言います。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29</a:t>
            </a:fld>
            <a:endParaRPr kumimoji="1" lang="ja-JP" altLang="en-US"/>
          </a:p>
        </p:txBody>
      </p:sp>
    </p:spTree>
    <p:extLst>
      <p:ext uri="{BB962C8B-B14F-4D97-AF65-F5344CB8AC3E}">
        <p14:creationId xmlns:p14="http://schemas.microsoft.com/office/powerpoint/2010/main" val="360361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まず皆さんが気になるであろう成績についてです。</a:t>
            </a:r>
            <a:endParaRPr kumimoji="1" lang="en-US" altLang="ja-JP" dirty="0"/>
          </a:p>
          <a:p>
            <a:r>
              <a:rPr kumimoji="1" lang="ja-JP" altLang="en-US" dirty="0"/>
              <a:t>成績は、毎週のオンライン課題テストが</a:t>
            </a:r>
            <a:r>
              <a:rPr kumimoji="1" lang="en-US" altLang="ja-JP" dirty="0"/>
              <a:t>30%</a:t>
            </a:r>
            <a:r>
              <a:rPr kumimoji="1" lang="ja-JP" altLang="en-US" dirty="0"/>
              <a:t>、定期試験が</a:t>
            </a:r>
            <a:r>
              <a:rPr kumimoji="1" lang="en-US" altLang="ja-JP" dirty="0"/>
              <a:t>70%</a:t>
            </a:r>
            <a:r>
              <a:rPr kumimoji="1" lang="ja-JP" altLang="en-US" dirty="0"/>
              <a:t>です。</a:t>
            </a:r>
            <a:endParaRPr kumimoji="1" lang="en-US" altLang="ja-JP" dirty="0"/>
          </a:p>
          <a:p>
            <a:r>
              <a:rPr kumimoji="1" lang="ja-JP" altLang="en-US" dirty="0"/>
              <a:t>毎週の授業終了時にオンラインの課題テストを出しますので、受けてください。</a:t>
            </a:r>
            <a:endParaRPr kumimoji="1" lang="en-US" altLang="ja-JP" dirty="0"/>
          </a:p>
          <a:p>
            <a:r>
              <a:rPr kumimoji="1" lang="ja-JP" altLang="en-US" dirty="0"/>
              <a:t>この授業は必ず出席してください。無届欠席は禁止です。欠席した場合は翌週までに連絡してください。</a:t>
            </a:r>
            <a:endParaRPr kumimoji="1" lang="en-US" altLang="ja-JP" dirty="0"/>
          </a:p>
          <a:p>
            <a:r>
              <a:rPr kumimoji="1" lang="ja-JP" altLang="en-US" dirty="0"/>
              <a:t>無届欠席が複数回ある場合は受講の意思無しと見なして試験の点数に関わりなく不受となります。</a:t>
            </a:r>
            <a:endParaRPr kumimoji="1" lang="en-US" altLang="ja-JP" dirty="0"/>
          </a:p>
          <a:p>
            <a:r>
              <a:rPr kumimoji="1" lang="ja-JP" altLang="en-US" dirty="0"/>
              <a:t>オンライン授業では、後程説明します </a:t>
            </a:r>
            <a:r>
              <a:rPr kumimoji="1" lang="en-US" altLang="ja-JP" dirty="0" err="1"/>
              <a:t>GoogleClassroom</a:t>
            </a:r>
            <a:r>
              <a:rPr kumimoji="1" lang="en-US" altLang="ja-JP" dirty="0"/>
              <a:t> </a:t>
            </a:r>
            <a:r>
              <a:rPr kumimoji="1" lang="ja-JP" altLang="en-US" dirty="0"/>
              <a:t>から出席カードが提出されれば出席とします。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3</a:t>
            </a:fld>
            <a:endParaRPr kumimoji="1" lang="ja-JP" altLang="en-US"/>
          </a:p>
        </p:txBody>
      </p:sp>
    </p:spTree>
    <p:extLst>
      <p:ext uri="{BB962C8B-B14F-4D97-AF65-F5344CB8AC3E}">
        <p14:creationId xmlns:p14="http://schemas.microsoft.com/office/powerpoint/2010/main" val="2739119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再配置可能プログラムは、プログラム内の番地はプログラムの先頭を</a:t>
            </a:r>
            <a:r>
              <a:rPr kumimoji="1" lang="en-US" altLang="ja-JP" dirty="0"/>
              <a:t>0</a:t>
            </a:r>
            <a:r>
              <a:rPr kumimoji="1" lang="ja-JP" altLang="en-US" dirty="0"/>
              <a:t>番地として相対的書かれています。</a:t>
            </a:r>
            <a:endParaRPr kumimoji="1" lang="en-US" altLang="ja-JP" dirty="0"/>
          </a:p>
          <a:p>
            <a:r>
              <a:rPr kumimoji="1" lang="ja-JP" altLang="en-US" dirty="0"/>
              <a:t>例えばこの図のように</a:t>
            </a:r>
            <a:r>
              <a:rPr kumimoji="1" lang="en-US" altLang="ja-JP" dirty="0"/>
              <a:t>1000</a:t>
            </a:r>
            <a:r>
              <a:rPr kumimoji="1" lang="ja-JP" altLang="en-US" dirty="0"/>
              <a:t>番地と書いた場合は、プログラムの先頭から数えて</a:t>
            </a:r>
            <a:r>
              <a:rPr kumimoji="1" lang="en-US" altLang="ja-JP" dirty="0"/>
              <a:t>1000</a:t>
            </a:r>
            <a:r>
              <a:rPr kumimoji="1" lang="ja-JP" altLang="en-US" dirty="0"/>
              <a:t>番地目を見に行きます。</a:t>
            </a:r>
            <a:endParaRPr kumimoji="1" lang="en-US" altLang="ja-JP" dirty="0"/>
          </a:p>
          <a:p>
            <a:r>
              <a:rPr kumimoji="1" lang="ja-JP" altLang="en-US" dirty="0"/>
              <a:t>他のファイルのプログラムを参照する場合は、仮のラベルを付けておきます。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30</a:t>
            </a:fld>
            <a:endParaRPr kumimoji="1" lang="ja-JP" altLang="en-US"/>
          </a:p>
        </p:txBody>
      </p:sp>
    </p:spTree>
    <p:extLst>
      <p:ext uri="{BB962C8B-B14F-4D97-AF65-F5344CB8AC3E}">
        <p14:creationId xmlns:p14="http://schemas.microsoft.com/office/powerpoint/2010/main" val="2813007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分割コンパイルをした場合はそれぞれ再配置可能プログラムが作られます。</a:t>
            </a:r>
            <a:endParaRPr kumimoji="1" lang="en-US" altLang="ja-JP" dirty="0"/>
          </a:p>
          <a:p>
            <a:r>
              <a:rPr kumimoji="1" lang="ja-JP" altLang="en-US" dirty="0"/>
              <a:t>それらをまとめて実行形式プログラムにするのがリンカです。</a:t>
            </a:r>
            <a:endParaRPr kumimoji="1" lang="en-US" altLang="ja-JP" dirty="0"/>
          </a:p>
          <a:p>
            <a:r>
              <a:rPr kumimoji="1" lang="ja-JP" altLang="en-US" dirty="0"/>
              <a:t>リンカは全体の整合性が取れるように再配置可能プログラム内のアドレスを書き換えます。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31</a:t>
            </a:fld>
            <a:endParaRPr kumimoji="1" lang="ja-JP" altLang="en-US"/>
          </a:p>
        </p:txBody>
      </p:sp>
    </p:spTree>
    <p:extLst>
      <p:ext uri="{BB962C8B-B14F-4D97-AF65-F5344CB8AC3E}">
        <p14:creationId xmlns:p14="http://schemas.microsoft.com/office/powerpoint/2010/main" val="1700780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特殊なコンパイラとして、高水準言語の目的プログラムを出力するコンパイラがあります。</a:t>
            </a:r>
            <a:endParaRPr kumimoji="1" lang="en-US" altLang="ja-JP" dirty="0"/>
          </a:p>
          <a:p>
            <a:r>
              <a:rPr kumimoji="1" lang="ja-JP" altLang="en-US" dirty="0"/>
              <a:t>このようなコンパイラはプリプロセッサと呼ばれ、コンパイラの前処理として用いられる場合があります。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32</a:t>
            </a:fld>
            <a:endParaRPr kumimoji="1" lang="ja-JP" altLang="en-US"/>
          </a:p>
        </p:txBody>
      </p:sp>
    </p:spTree>
    <p:extLst>
      <p:ext uri="{BB962C8B-B14F-4D97-AF65-F5344CB8AC3E}">
        <p14:creationId xmlns:p14="http://schemas.microsoft.com/office/powerpoint/2010/main" val="883880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ここまでの流れをまとめましょう。</a:t>
            </a:r>
            <a:endParaRPr kumimoji="1" lang="en-US" altLang="ja-JP" dirty="0"/>
          </a:p>
          <a:p>
            <a:r>
              <a:rPr kumimoji="1" lang="ja-JP" altLang="en-US" dirty="0"/>
              <a:t>プリプロセッサがある場合はまず、原始プログラムをプリプロセッサが他の高水準言語に変換します。</a:t>
            </a:r>
            <a:endParaRPr kumimoji="1" lang="en-US" altLang="ja-JP" dirty="0"/>
          </a:p>
          <a:p>
            <a:r>
              <a:rPr kumimoji="1" lang="ja-JP" altLang="en-US" dirty="0"/>
              <a:t>次にコンパイラが高水準言語をアセンブラ等の低水準言語に変換します。</a:t>
            </a:r>
            <a:endParaRPr kumimoji="1" lang="en-US" altLang="ja-JP" dirty="0"/>
          </a:p>
          <a:p>
            <a:r>
              <a:rPr kumimoji="1" lang="ja-JP" altLang="en-US" dirty="0"/>
              <a:t>最後に、リンカがライブラリや分割コンパイルしてできた他の再配置可能プログラムと結合させて、目的プログラムが作られます。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33</a:t>
            </a:fld>
            <a:endParaRPr kumimoji="1" lang="ja-JP" altLang="en-US"/>
          </a:p>
        </p:txBody>
      </p:sp>
    </p:spTree>
    <p:extLst>
      <p:ext uri="{BB962C8B-B14F-4D97-AF65-F5344CB8AC3E}">
        <p14:creationId xmlns:p14="http://schemas.microsoft.com/office/powerpoint/2010/main" val="231774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高水準言語プログラムを実行させる手法には、コンパイラのほかにインタプリタがあります。</a:t>
            </a:r>
            <a:endParaRPr kumimoji="1" lang="en-US" altLang="ja-JP" dirty="0"/>
          </a:p>
          <a:p>
            <a:r>
              <a:rPr kumimoji="1" lang="ja-JP" altLang="en-US" dirty="0"/>
              <a:t>コンパイラが高水準言語を低水準言語に変換するのに対し、インタプリタは高水準言語をそのまま解釈して処理します。</a:t>
            </a:r>
            <a:endParaRPr kumimoji="1" lang="en-US" altLang="ja-JP" dirty="0"/>
          </a:p>
          <a:p>
            <a:r>
              <a:rPr kumimoji="1" lang="ja-JP" altLang="en-US" dirty="0"/>
              <a:t>インタプリタはコンパイル無しで実行できますので、プログラムを作ってから実行するまでの手間が</a:t>
            </a:r>
            <a:r>
              <a:rPr kumimoji="1" lang="en-US" altLang="ja-JP" dirty="0"/>
              <a:t>1</a:t>
            </a:r>
            <a:r>
              <a:rPr kumimoji="1" lang="ja-JP" altLang="en-US" dirty="0"/>
              <a:t>つ少なくなります。</a:t>
            </a:r>
            <a:endParaRPr kumimoji="1" lang="en-US" altLang="ja-JP" dirty="0"/>
          </a:p>
          <a:p>
            <a:r>
              <a:rPr kumimoji="1" lang="en-US" altLang="ja-JP" dirty="0"/>
              <a:t>BASIC,</a:t>
            </a:r>
            <a:r>
              <a:rPr kumimoji="1" lang="ja-JP" altLang="en-US" dirty="0"/>
              <a:t> </a:t>
            </a:r>
            <a:r>
              <a:rPr kumimoji="1" lang="en-US" altLang="ja-JP" dirty="0" err="1"/>
              <a:t>perl</a:t>
            </a:r>
            <a:r>
              <a:rPr kumimoji="1" lang="en-US" altLang="ja-JP" dirty="0"/>
              <a:t>, ruby </a:t>
            </a:r>
            <a:r>
              <a:rPr kumimoji="1" lang="ja-JP" altLang="en-US" dirty="0"/>
              <a:t>といった言語ではインタプリタが使われます。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34</a:t>
            </a:fld>
            <a:endParaRPr kumimoji="1" lang="ja-JP" altLang="en-US"/>
          </a:p>
        </p:txBody>
      </p:sp>
    </p:spTree>
    <p:extLst>
      <p:ext uri="{BB962C8B-B14F-4D97-AF65-F5344CB8AC3E}">
        <p14:creationId xmlns:p14="http://schemas.microsoft.com/office/powerpoint/2010/main" val="3674324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コンパイラを使う利点は、一旦コンパイルすれば、目的プログラムを高速で実行できることです。</a:t>
            </a:r>
            <a:endParaRPr kumimoji="1" lang="en-US" altLang="ja-JP" dirty="0"/>
          </a:p>
          <a:p>
            <a:r>
              <a:rPr kumimoji="1" lang="ja-JP" altLang="en-US" dirty="0"/>
              <a:t>インタプリタで実行する場合の数十倍から数百倍の実行速度になります。</a:t>
            </a:r>
            <a:endParaRPr kumimoji="1" lang="en-US" altLang="ja-JP" dirty="0"/>
          </a:p>
          <a:p>
            <a:r>
              <a:rPr kumimoji="1" lang="ja-JP" altLang="en-US" dirty="0"/>
              <a:t>ですので、繰り返し実行するような場合には、コンパイラを使うのが有効です。</a:t>
            </a:r>
            <a:endParaRPr kumimoji="1" lang="en-US" altLang="ja-JP" dirty="0"/>
          </a:p>
          <a:p>
            <a:r>
              <a:rPr kumimoji="1" lang="ja-JP" altLang="en-US" dirty="0"/>
              <a:t>一方、インタプリタはコンパイルすることなく実行可能ですので、プログラムを作って</a:t>
            </a:r>
            <a:r>
              <a:rPr kumimoji="1" lang="en-US" altLang="ja-JP" dirty="0"/>
              <a:t>1</a:t>
            </a:r>
            <a:r>
              <a:rPr kumimoji="1" lang="ja-JP" altLang="en-US" dirty="0"/>
              <a:t>回だけ実行するような場合や、</a:t>
            </a:r>
            <a:endParaRPr kumimoji="1" lang="en-US" altLang="ja-JP" dirty="0"/>
          </a:p>
          <a:p>
            <a:r>
              <a:rPr kumimoji="1" lang="ja-JP" altLang="en-US" dirty="0"/>
              <a:t>プログラム作成と実行を繰り返すような場合に有効です。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35</a:t>
            </a:fld>
            <a:endParaRPr kumimoji="1" lang="ja-JP" altLang="en-US"/>
          </a:p>
        </p:txBody>
      </p:sp>
    </p:spTree>
    <p:extLst>
      <p:ext uri="{BB962C8B-B14F-4D97-AF65-F5344CB8AC3E}">
        <p14:creationId xmlns:p14="http://schemas.microsoft.com/office/powerpoint/2010/main" val="2484799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コンパイラとインタプリタについてまとめるとこうなります。</a:t>
            </a:r>
            <a:endParaRPr kumimoji="1" lang="en-US" altLang="ja-JP" dirty="0"/>
          </a:p>
          <a:p>
            <a:r>
              <a:rPr kumimoji="1" lang="ja-JP" altLang="en-US" dirty="0"/>
              <a:t>コンパイラが低水準言語に変換するのに対し、インタプリタはそのまま実行します。</a:t>
            </a:r>
            <a:endParaRPr kumimoji="1" lang="en-US" altLang="ja-JP" dirty="0"/>
          </a:p>
          <a:p>
            <a:r>
              <a:rPr kumimoji="1" lang="ja-JP" altLang="en-US" dirty="0"/>
              <a:t>ですので、コンパイラが実行の前にコンパイルが必要なのに対してインタプリタではそのまますぐに実行できます。</a:t>
            </a:r>
            <a:endParaRPr kumimoji="1" lang="en-US" altLang="ja-JP" dirty="0"/>
          </a:p>
          <a:p>
            <a:r>
              <a:rPr kumimoji="1" lang="ja-JP" altLang="en-US" dirty="0"/>
              <a:t>しかし、一旦コンパイルしてしまえば実行速度はコンパイラの方が圧倒的に速くなります。</a:t>
            </a:r>
            <a:endParaRPr kumimoji="1" lang="en-US" altLang="ja-JP" dirty="0"/>
          </a:p>
          <a:p>
            <a:r>
              <a:rPr kumimoji="1" lang="ja-JP" altLang="en-US" dirty="0"/>
              <a:t>また、他機種への移植や作成し易さの点ではインタプリタの方が簡単です。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36</a:t>
            </a:fld>
            <a:endParaRPr kumimoji="1" lang="ja-JP" altLang="en-US"/>
          </a:p>
        </p:txBody>
      </p:sp>
    </p:spTree>
    <p:extLst>
      <p:ext uri="{BB962C8B-B14F-4D97-AF65-F5344CB8AC3E}">
        <p14:creationId xmlns:p14="http://schemas.microsoft.com/office/powerpoint/2010/main" val="1591977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皆さんが用いている </a:t>
            </a:r>
            <a:r>
              <a:rPr kumimoji="1" lang="en-US" altLang="ja-JP" dirty="0"/>
              <a:t>Java </a:t>
            </a:r>
            <a:r>
              <a:rPr kumimoji="1" lang="ja-JP" altLang="en-US" dirty="0"/>
              <a:t>の場合は </a:t>
            </a:r>
            <a:r>
              <a:rPr kumimoji="1" lang="en-US" altLang="ja-JP" dirty="0"/>
              <a:t>Java </a:t>
            </a:r>
            <a:r>
              <a:rPr kumimoji="1" lang="ja-JP" altLang="en-US" dirty="0"/>
              <a:t>で書かれた原始プログラムが </a:t>
            </a:r>
            <a:r>
              <a:rPr kumimoji="1" lang="en-US" altLang="ja-JP" dirty="0" err="1"/>
              <a:t>javac</a:t>
            </a:r>
            <a:r>
              <a:rPr kumimoji="1" lang="en-US" altLang="ja-JP" dirty="0"/>
              <a:t> </a:t>
            </a:r>
            <a:r>
              <a:rPr kumimoji="1" lang="ja-JP" altLang="en-US" dirty="0"/>
              <a:t>コンパイラにより</a:t>
            </a:r>
            <a:endParaRPr kumimoji="1" lang="en-US" altLang="ja-JP" dirty="0"/>
          </a:p>
          <a:p>
            <a:r>
              <a:rPr kumimoji="1" lang="en-US" altLang="ja-JP" dirty="0"/>
              <a:t>Java byte code </a:t>
            </a:r>
            <a:r>
              <a:rPr kumimoji="1" lang="ja-JP" altLang="en-US" dirty="0"/>
              <a:t>というものに変換されます。</a:t>
            </a:r>
            <a:endParaRPr kumimoji="1" lang="en-US" altLang="ja-JP" dirty="0"/>
          </a:p>
          <a:p>
            <a:r>
              <a:rPr kumimoji="1" lang="en-US" altLang="ja-JP" dirty="0"/>
              <a:t>Java byte code </a:t>
            </a:r>
            <a:r>
              <a:rPr kumimoji="1" lang="ja-JP" altLang="en-US" dirty="0"/>
              <a:t>は、中間コードと呼ばれ、実行形式ではありません。</a:t>
            </a:r>
            <a:endParaRPr kumimoji="1" lang="en-US" altLang="ja-JP" dirty="0"/>
          </a:p>
          <a:p>
            <a:r>
              <a:rPr kumimoji="1" lang="ja-JP" altLang="en-US" dirty="0"/>
              <a:t>この </a:t>
            </a:r>
            <a:r>
              <a:rPr kumimoji="1" lang="en-US" altLang="ja-JP" dirty="0"/>
              <a:t>Java byte code </a:t>
            </a:r>
            <a:r>
              <a:rPr kumimoji="1" lang="ja-JP" altLang="en-US" dirty="0"/>
              <a:t>で書かれたプログラムは、 </a:t>
            </a:r>
            <a:r>
              <a:rPr kumimoji="1" lang="en-US" altLang="ja-JP" dirty="0"/>
              <a:t>java </a:t>
            </a:r>
            <a:r>
              <a:rPr kumimoji="1" lang="ja-JP" altLang="en-US" dirty="0"/>
              <a:t>インタプリタにより実行されます。</a:t>
            </a:r>
            <a:endParaRPr kumimoji="1" lang="en-US" altLang="ja-JP" dirty="0"/>
          </a:p>
          <a:p>
            <a:r>
              <a:rPr kumimoji="1" lang="ja-JP" altLang="en-US" dirty="0"/>
              <a:t>ですので、</a:t>
            </a:r>
            <a:r>
              <a:rPr kumimoji="1" lang="en-US" altLang="ja-JP" dirty="0"/>
              <a:t>Java </a:t>
            </a:r>
            <a:r>
              <a:rPr kumimoji="1" lang="ja-JP" altLang="en-US" dirty="0"/>
              <a:t>ではコンパイラとインタプリタの両方を使っています。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37</a:t>
            </a:fld>
            <a:endParaRPr kumimoji="1" lang="ja-JP" altLang="en-US"/>
          </a:p>
        </p:txBody>
      </p:sp>
    </p:spTree>
    <p:extLst>
      <p:ext uri="{BB962C8B-B14F-4D97-AF65-F5344CB8AC3E}">
        <p14:creationId xmlns:p14="http://schemas.microsoft.com/office/powerpoint/2010/main" val="2175678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コンパイラは、原始プログラムを目的プログラム変換するためのプログラムです。</a:t>
            </a:r>
            <a:endParaRPr kumimoji="1" lang="en-US" altLang="ja-JP" dirty="0"/>
          </a:p>
          <a:p>
            <a:r>
              <a:rPr kumimoji="1" lang="ja-JP" altLang="en-US" dirty="0"/>
              <a:t>プログラムである以上、コンパイラも何等かの言語で書かれています。</a:t>
            </a:r>
            <a:endParaRPr kumimoji="1" lang="en-US" altLang="ja-JP" dirty="0"/>
          </a:p>
          <a:p>
            <a:r>
              <a:rPr kumimoji="1" lang="ja-JP" altLang="en-US" dirty="0"/>
              <a:t>ではその言語は何でしょうか。</a:t>
            </a:r>
            <a:endParaRPr kumimoji="1" lang="en-US" altLang="ja-JP" dirty="0"/>
          </a:p>
          <a:p>
            <a:r>
              <a:rPr kumimoji="1" lang="ja-JP" altLang="en-US" dirty="0"/>
              <a:t>高水準言語でしょうか。低水準言語でしょうか。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38</a:t>
            </a:fld>
            <a:endParaRPr kumimoji="1" lang="ja-JP" altLang="en-US"/>
          </a:p>
        </p:txBody>
      </p:sp>
    </p:spTree>
    <p:extLst>
      <p:ext uri="{BB962C8B-B14F-4D97-AF65-F5344CB8AC3E}">
        <p14:creationId xmlns:p14="http://schemas.microsoft.com/office/powerpoint/2010/main" val="893376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コンパイラの構造を表す図として</a:t>
            </a:r>
            <a:r>
              <a:rPr kumimoji="1" lang="en-US" altLang="ja-JP" dirty="0"/>
              <a:t>T</a:t>
            </a:r>
            <a:r>
              <a:rPr kumimoji="1" lang="ja-JP" altLang="en-US" dirty="0"/>
              <a:t>図式というものが使われます。</a:t>
            </a:r>
            <a:endParaRPr kumimoji="1" lang="en-US" altLang="ja-JP" dirty="0"/>
          </a:p>
          <a:p>
            <a:r>
              <a:rPr kumimoji="1" lang="en-US" altLang="ja-JP" dirty="0"/>
              <a:t>T</a:t>
            </a:r>
            <a:r>
              <a:rPr kumimoji="1" lang="ja-JP" altLang="en-US" dirty="0"/>
              <a:t>図式とは、その名の通り</a:t>
            </a:r>
            <a:r>
              <a:rPr kumimoji="1" lang="en-US" altLang="ja-JP" dirty="0"/>
              <a:t>T</a:t>
            </a:r>
            <a:r>
              <a:rPr kumimoji="1" lang="ja-JP" altLang="en-US" dirty="0"/>
              <a:t>字型の図で、左右と下に言語が描かれています。</a:t>
            </a:r>
            <a:endParaRPr kumimoji="1" lang="en-US" altLang="ja-JP" dirty="0"/>
          </a:p>
          <a:p>
            <a:r>
              <a:rPr kumimoji="1" lang="ja-JP" altLang="en-US" dirty="0"/>
              <a:t>左側の言語が原始プログラムの言語、右側の言語が目的プログラムの言語を表し、</a:t>
            </a:r>
            <a:endParaRPr kumimoji="1" lang="en-US" altLang="ja-JP" dirty="0"/>
          </a:p>
          <a:p>
            <a:r>
              <a:rPr kumimoji="1" lang="ja-JP" altLang="en-US" dirty="0"/>
              <a:t>下側の言語が、コンパイラ自身を記述する記述言語を表します。</a:t>
            </a:r>
            <a:endParaRPr kumimoji="1" lang="en-US" altLang="ja-JP" dirty="0"/>
          </a:p>
          <a:p>
            <a:r>
              <a:rPr kumimoji="1" lang="ja-JP" altLang="en-US" dirty="0"/>
              <a:t>例えば、原始言語 </a:t>
            </a:r>
            <a:r>
              <a:rPr kumimoji="1" lang="en-US" altLang="ja-JP" dirty="0"/>
              <a:t>S </a:t>
            </a:r>
            <a:r>
              <a:rPr kumimoji="1" lang="ja-JP" altLang="en-US" dirty="0"/>
              <a:t>を目的言語 </a:t>
            </a:r>
            <a:r>
              <a:rPr kumimoji="1" lang="en-US" altLang="ja-JP" dirty="0"/>
              <a:t>T </a:t>
            </a:r>
            <a:r>
              <a:rPr kumimoji="1" lang="ja-JP" altLang="en-US" dirty="0"/>
              <a:t>に変換する、言語 </a:t>
            </a:r>
            <a:r>
              <a:rPr kumimoji="1" lang="en-US" altLang="ja-JP" dirty="0"/>
              <a:t>L </a:t>
            </a:r>
            <a:r>
              <a:rPr kumimoji="1" lang="ja-JP" altLang="en-US" dirty="0"/>
              <a:t>で書かれたコンパイラはこの図のように表されます。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39</a:t>
            </a:fld>
            <a:endParaRPr kumimoji="1" lang="ja-JP" altLang="en-US"/>
          </a:p>
        </p:txBody>
      </p:sp>
    </p:spTree>
    <p:extLst>
      <p:ext uri="{BB962C8B-B14F-4D97-AF65-F5344CB8AC3E}">
        <p14:creationId xmlns:p14="http://schemas.microsoft.com/office/powerpoint/2010/main" val="146058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ちなみに、昨年、一昨年の受講状況がこちらです。</a:t>
            </a:r>
            <a:endParaRPr kumimoji="1" lang="en-US" altLang="ja-JP" dirty="0"/>
          </a:p>
          <a:p>
            <a:r>
              <a:rPr kumimoji="1" lang="ja-JP" altLang="en-US" dirty="0"/>
              <a:t>昨年受講した情報システムコース</a:t>
            </a:r>
            <a:r>
              <a:rPr kumimoji="1" lang="en-US" altLang="ja-JP" dirty="0"/>
              <a:t>3</a:t>
            </a:r>
            <a:r>
              <a:rPr kumimoji="1" lang="ja-JP" altLang="en-US" dirty="0"/>
              <a:t>年生のうち、不受を除く合格率は</a:t>
            </a:r>
            <a:r>
              <a:rPr kumimoji="1" lang="en-US" altLang="ja-JP" dirty="0"/>
              <a:t>97%</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年生や情報メディアコースの受講生は母数が少ないのではっきりは言えませんがほぼ合格しています。</a:t>
            </a:r>
            <a:endParaRPr kumimoji="1" lang="en-US" altLang="ja-JP" dirty="0"/>
          </a:p>
          <a:p>
            <a:r>
              <a:rPr kumimoji="1" lang="ja-JP" altLang="en-US" dirty="0"/>
              <a:t>なお、ここ数年間で、講義を全出席し、全レポートを〆切までに出した人で不可になった人はいません。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a:t>
            </a:fld>
            <a:endParaRPr kumimoji="1" lang="ja-JP" altLang="en-US"/>
          </a:p>
        </p:txBody>
      </p:sp>
    </p:spTree>
    <p:extLst>
      <p:ext uri="{BB962C8B-B14F-4D97-AF65-F5344CB8AC3E}">
        <p14:creationId xmlns:p14="http://schemas.microsoft.com/office/powerpoint/2010/main" val="2456378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コンパイラにより、原始プログラムが目的プログラムに変換される場合、</a:t>
            </a:r>
            <a:endParaRPr kumimoji="1" lang="en-US" altLang="ja-JP" dirty="0"/>
          </a:p>
          <a:p>
            <a:r>
              <a:rPr kumimoji="1" lang="en-US" altLang="ja-JP" dirty="0"/>
              <a:t>T</a:t>
            </a:r>
            <a:r>
              <a:rPr kumimoji="1" lang="ja-JP" altLang="en-US" dirty="0"/>
              <a:t>図式の左右に原始プログラムと目的プログラムを書きます。</a:t>
            </a:r>
            <a:endParaRPr kumimoji="1" lang="en-US" altLang="ja-JP" dirty="0"/>
          </a:p>
          <a:p>
            <a:r>
              <a:rPr kumimoji="1" lang="ja-JP" altLang="en-US" dirty="0"/>
              <a:t>例えば言語 </a:t>
            </a:r>
            <a:r>
              <a:rPr kumimoji="1" lang="en-US" altLang="ja-JP" dirty="0"/>
              <a:t>S </a:t>
            </a:r>
            <a:r>
              <a:rPr kumimoji="1" lang="ja-JP" altLang="en-US" dirty="0"/>
              <a:t>のプログラム </a:t>
            </a:r>
            <a:r>
              <a:rPr kumimoji="1" lang="en-US" altLang="ja-JP" dirty="0"/>
              <a:t>f </a:t>
            </a:r>
            <a:r>
              <a:rPr kumimoji="1" lang="ja-JP" altLang="en-US" dirty="0"/>
              <a:t>を言語 </a:t>
            </a:r>
            <a:r>
              <a:rPr kumimoji="1" lang="en-US" altLang="ja-JP" dirty="0"/>
              <a:t>T </a:t>
            </a:r>
            <a:r>
              <a:rPr kumimoji="1" lang="ja-JP" altLang="en-US" dirty="0"/>
              <a:t>のプログラム　</a:t>
            </a:r>
            <a:r>
              <a:rPr kumimoji="1" lang="en-US" altLang="ja-JP" dirty="0"/>
              <a:t>f</a:t>
            </a:r>
            <a:r>
              <a:rPr kumimoji="1" lang="ja-JP" altLang="en-US" dirty="0"/>
              <a:t>　に変換する場合はこの図のように書きます。</a:t>
            </a:r>
            <a:endParaRPr kumimoji="1" lang="en-US" altLang="ja-JP" dirty="0"/>
          </a:p>
          <a:p>
            <a:r>
              <a:rPr kumimoji="1" lang="ja-JP" altLang="en-US" dirty="0"/>
              <a:t>直方体の下側にそのプログラムを記述している言語を書きます。</a:t>
            </a:r>
            <a:endParaRPr kumimoji="1" lang="en-US" altLang="ja-JP" dirty="0"/>
          </a:p>
          <a:p>
            <a:r>
              <a:rPr kumimoji="1" lang="ja-JP" altLang="en-US" dirty="0"/>
              <a:t>プログラムの言語が、コンパイラにより </a:t>
            </a:r>
            <a:r>
              <a:rPr kumimoji="1" lang="en-US" altLang="ja-JP" dirty="0"/>
              <a:t>S </a:t>
            </a:r>
            <a:r>
              <a:rPr kumimoji="1" lang="ja-JP" altLang="en-US" dirty="0"/>
              <a:t>から </a:t>
            </a:r>
            <a:r>
              <a:rPr kumimoji="1" lang="en-US" altLang="ja-JP" dirty="0"/>
              <a:t>T </a:t>
            </a:r>
            <a:r>
              <a:rPr kumimoji="1" lang="ja-JP" altLang="en-US" dirty="0"/>
              <a:t>に変換されます。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40</a:t>
            </a:fld>
            <a:endParaRPr kumimoji="1" lang="ja-JP" altLang="en-US"/>
          </a:p>
        </p:txBody>
      </p:sp>
    </p:spTree>
    <p:extLst>
      <p:ext uri="{BB962C8B-B14F-4D97-AF65-F5344CB8AC3E}">
        <p14:creationId xmlns:p14="http://schemas.microsoft.com/office/powerpoint/2010/main" val="3724325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a:t>
            </a:r>
            <a:r>
              <a:rPr kumimoji="1" lang="en-US" altLang="ja-JP" dirty="0"/>
              <a:t>Java </a:t>
            </a:r>
            <a:r>
              <a:rPr kumimoji="1" lang="ja-JP" altLang="en-US" dirty="0"/>
              <a:t>で書かれた原始プログラムを </a:t>
            </a:r>
            <a:r>
              <a:rPr kumimoji="1" lang="en-US" altLang="ja-JP" dirty="0"/>
              <a:t>JBC (Java byte code) </a:t>
            </a:r>
            <a:r>
              <a:rPr kumimoji="1" lang="ja-JP" altLang="en-US" dirty="0"/>
              <a:t>に変換する機械語 </a:t>
            </a:r>
            <a:r>
              <a:rPr kumimoji="1" lang="en-US" altLang="ja-JP" dirty="0"/>
              <a:t>M</a:t>
            </a:r>
            <a:r>
              <a:rPr kumimoji="1" lang="ja-JP" altLang="en-US" dirty="0"/>
              <a:t> で記述された</a:t>
            </a:r>
            <a:endParaRPr kumimoji="1" lang="en-US" altLang="ja-JP" dirty="0"/>
          </a:p>
          <a:p>
            <a:r>
              <a:rPr kumimoji="1" lang="en-US" altLang="ja-JP" dirty="0" err="1"/>
              <a:t>javac</a:t>
            </a:r>
            <a:r>
              <a:rPr kumimoji="1" lang="en-US" altLang="ja-JP" dirty="0"/>
              <a:t> </a:t>
            </a:r>
            <a:r>
              <a:rPr kumimoji="1" lang="ja-JP" altLang="en-US" dirty="0"/>
              <a:t>コンパイラはこのようになります。</a:t>
            </a:r>
            <a:endParaRPr kumimoji="1" lang="en-US" altLang="ja-JP" dirty="0"/>
          </a:p>
          <a:p>
            <a:r>
              <a:rPr kumimoji="1" lang="ja-JP" altLang="en-US" dirty="0"/>
              <a:t>この </a:t>
            </a:r>
            <a:r>
              <a:rPr kumimoji="1" lang="en-US" altLang="ja-JP" dirty="0" err="1"/>
              <a:t>javac</a:t>
            </a:r>
            <a:r>
              <a:rPr kumimoji="1" lang="en-US" altLang="ja-JP" dirty="0"/>
              <a:t> </a:t>
            </a:r>
            <a:r>
              <a:rPr kumimoji="1" lang="ja-JP" altLang="en-US" dirty="0"/>
              <a:t>コンパイラに、</a:t>
            </a:r>
            <a:r>
              <a:rPr kumimoji="1" lang="en-US" altLang="ja-JP" dirty="0"/>
              <a:t>java </a:t>
            </a:r>
            <a:r>
              <a:rPr kumimoji="1" lang="ja-JP" altLang="en-US" dirty="0"/>
              <a:t>で書かれた </a:t>
            </a:r>
            <a:r>
              <a:rPr kumimoji="1" lang="en-US" altLang="ja-JP" dirty="0"/>
              <a:t>Hello.java </a:t>
            </a:r>
            <a:r>
              <a:rPr kumimoji="1" lang="ja-JP" altLang="en-US" dirty="0"/>
              <a:t>という原始プログラムを入力すると、</a:t>
            </a:r>
            <a:endParaRPr kumimoji="1" lang="en-US" altLang="ja-JP" dirty="0"/>
          </a:p>
          <a:p>
            <a:r>
              <a:rPr kumimoji="1" lang="en-US" altLang="ja-JP" dirty="0"/>
              <a:t>JBC </a:t>
            </a:r>
            <a:r>
              <a:rPr kumimoji="1" lang="ja-JP" altLang="en-US" dirty="0"/>
              <a:t>で書かれた </a:t>
            </a:r>
            <a:r>
              <a:rPr kumimoji="1" lang="en-US" altLang="ja-JP" dirty="0" err="1"/>
              <a:t>Hello.class</a:t>
            </a:r>
            <a:r>
              <a:rPr kumimoji="1" lang="en-US" altLang="ja-JP" dirty="0"/>
              <a:t> </a:t>
            </a:r>
            <a:r>
              <a:rPr kumimoji="1" lang="ja-JP" altLang="en-US" dirty="0"/>
              <a:t>という目的プログラムが出力されます。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41</a:t>
            </a:fld>
            <a:endParaRPr kumimoji="1" lang="ja-JP" altLang="en-US"/>
          </a:p>
        </p:txBody>
      </p:sp>
    </p:spTree>
    <p:extLst>
      <p:ext uri="{BB962C8B-B14F-4D97-AF65-F5344CB8AC3E}">
        <p14:creationId xmlns:p14="http://schemas.microsoft.com/office/powerpoint/2010/main" val="3926238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インタプリタの場合は、長方形で上側に実行する言語、下側にインタプリタ自身を記述する言語を書きます。</a:t>
            </a:r>
            <a:endParaRPr kumimoji="1" lang="en-US" altLang="ja-JP" dirty="0"/>
          </a:p>
          <a:p>
            <a:r>
              <a:rPr kumimoji="1" lang="ja-JP" altLang="en-US" dirty="0"/>
              <a:t>言語 </a:t>
            </a:r>
            <a:r>
              <a:rPr kumimoji="1" lang="en-US" altLang="ja-JP" dirty="0"/>
              <a:t>S </a:t>
            </a:r>
            <a:r>
              <a:rPr kumimoji="1" lang="ja-JP" altLang="en-US" dirty="0"/>
              <a:t>を実行できる言語 </a:t>
            </a:r>
            <a:r>
              <a:rPr kumimoji="1" lang="en-US" altLang="ja-JP" dirty="0"/>
              <a:t>L </a:t>
            </a:r>
            <a:r>
              <a:rPr kumimoji="1" lang="ja-JP" altLang="en-US" dirty="0"/>
              <a:t>で書かれたインタプリタはこの図のようになります。</a:t>
            </a:r>
            <a:endParaRPr kumimoji="1" lang="en-US" altLang="ja-JP" dirty="0"/>
          </a:p>
          <a:p>
            <a:r>
              <a:rPr kumimoji="1" lang="ja-JP" altLang="en-US" dirty="0"/>
              <a:t>インタプリタで実行するプログラムは、インタプリタの上に描きます。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42</a:t>
            </a:fld>
            <a:endParaRPr kumimoji="1" lang="ja-JP" altLang="en-US"/>
          </a:p>
        </p:txBody>
      </p:sp>
    </p:spTree>
    <p:extLst>
      <p:ext uri="{BB962C8B-B14F-4D97-AF65-F5344CB8AC3E}">
        <p14:creationId xmlns:p14="http://schemas.microsoft.com/office/powerpoint/2010/main" val="1747656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 </a:t>
            </a:r>
            <a:r>
              <a:rPr kumimoji="1" lang="ja-JP" altLang="en-US" dirty="0"/>
              <a:t>の場合はこのようになります。</a:t>
            </a:r>
            <a:endParaRPr kumimoji="1" lang="en-US" altLang="ja-JP" dirty="0"/>
          </a:p>
          <a:p>
            <a:r>
              <a:rPr kumimoji="1" lang="en-US" altLang="ja-JP" dirty="0"/>
              <a:t>Java </a:t>
            </a:r>
            <a:r>
              <a:rPr kumimoji="1" lang="ja-JP" altLang="en-US" dirty="0"/>
              <a:t>を </a:t>
            </a:r>
            <a:r>
              <a:rPr kumimoji="1" lang="en-US" altLang="ja-JP" dirty="0"/>
              <a:t>JBC </a:t>
            </a:r>
            <a:r>
              <a:rPr kumimoji="1" lang="ja-JP" altLang="en-US" dirty="0"/>
              <a:t>に変換する機械語 </a:t>
            </a:r>
            <a:r>
              <a:rPr kumimoji="1" lang="en-US" altLang="ja-JP" dirty="0"/>
              <a:t>M </a:t>
            </a:r>
            <a:r>
              <a:rPr kumimoji="1" lang="ja-JP" altLang="en-US" dirty="0"/>
              <a:t>で書かれた </a:t>
            </a:r>
            <a:r>
              <a:rPr kumimoji="1" lang="en-US" altLang="ja-JP" dirty="0" err="1"/>
              <a:t>javac</a:t>
            </a:r>
            <a:r>
              <a:rPr kumimoji="1" lang="en-US" altLang="ja-JP" dirty="0"/>
              <a:t> </a:t>
            </a:r>
            <a:r>
              <a:rPr kumimoji="1" lang="ja-JP" altLang="en-US" dirty="0"/>
              <a:t>コンパイラにより、</a:t>
            </a:r>
            <a:r>
              <a:rPr kumimoji="1" lang="en-US" altLang="ja-JP" dirty="0"/>
              <a:t>Java </a:t>
            </a:r>
            <a:r>
              <a:rPr kumimoji="1" lang="ja-JP" altLang="en-US" dirty="0"/>
              <a:t>で書かれた原始プログラムが</a:t>
            </a:r>
            <a:endParaRPr kumimoji="1" lang="en-US" altLang="ja-JP" dirty="0"/>
          </a:p>
          <a:p>
            <a:r>
              <a:rPr kumimoji="1" lang="en-US" altLang="ja-JP" dirty="0"/>
              <a:t>JBC </a:t>
            </a:r>
            <a:r>
              <a:rPr kumimoji="1" lang="ja-JP" altLang="en-US" dirty="0"/>
              <a:t>で書かれた目的プログラムに変換されあます。</a:t>
            </a:r>
            <a:endParaRPr kumimoji="1" lang="en-US" altLang="ja-JP" dirty="0"/>
          </a:p>
          <a:p>
            <a:r>
              <a:rPr kumimoji="1" lang="ja-JP" altLang="en-US" dirty="0"/>
              <a:t>そして</a:t>
            </a:r>
            <a:r>
              <a:rPr kumimoji="1" lang="en-US" altLang="ja-JP" dirty="0"/>
              <a:t>JBC </a:t>
            </a:r>
            <a:r>
              <a:rPr kumimoji="1" lang="ja-JP" altLang="en-US" dirty="0"/>
              <a:t>を実行できる機械語 </a:t>
            </a:r>
            <a:r>
              <a:rPr kumimoji="1" lang="en-US" altLang="ja-JP" dirty="0"/>
              <a:t>M </a:t>
            </a:r>
            <a:r>
              <a:rPr kumimoji="1" lang="ja-JP" altLang="en-US" dirty="0"/>
              <a:t>で書かれた </a:t>
            </a:r>
            <a:r>
              <a:rPr kumimoji="1" lang="en-US" altLang="ja-JP" dirty="0"/>
              <a:t>java </a:t>
            </a:r>
            <a:r>
              <a:rPr kumimoji="1" lang="ja-JP" altLang="en-US" dirty="0"/>
              <a:t>インタプリタで実行されます。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43</a:t>
            </a:fld>
            <a:endParaRPr kumimoji="1" lang="ja-JP" altLang="en-US"/>
          </a:p>
        </p:txBody>
      </p:sp>
    </p:spTree>
    <p:extLst>
      <p:ext uri="{BB962C8B-B14F-4D97-AF65-F5344CB8AC3E}">
        <p14:creationId xmlns:p14="http://schemas.microsoft.com/office/powerpoint/2010/main" val="236228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さて、機械語 </a:t>
            </a:r>
            <a:r>
              <a:rPr kumimoji="1" lang="en-US" altLang="ja-JP" dirty="0"/>
              <a:t>M </a:t>
            </a:r>
            <a:r>
              <a:rPr kumimoji="1" lang="ja-JP" altLang="en-US" dirty="0"/>
              <a:t>のみを実行できる計算機があったとします。</a:t>
            </a:r>
            <a:endParaRPr kumimoji="1" lang="en-US" altLang="ja-JP" dirty="0"/>
          </a:p>
          <a:p>
            <a:r>
              <a:rPr kumimoji="1" lang="ja-JP" altLang="en-US" dirty="0"/>
              <a:t>この計算機 </a:t>
            </a:r>
            <a:r>
              <a:rPr kumimoji="1" lang="en-US" altLang="ja-JP" dirty="0"/>
              <a:t>M </a:t>
            </a:r>
            <a:r>
              <a:rPr kumimoji="1" lang="ja-JP" altLang="en-US" dirty="0"/>
              <a:t>の上で動く、高水準言語 </a:t>
            </a:r>
            <a:r>
              <a:rPr kumimoji="1" lang="en-US" altLang="ja-JP" dirty="0"/>
              <a:t>S </a:t>
            </a:r>
            <a:r>
              <a:rPr kumimoji="1" lang="ja-JP" altLang="en-US" dirty="0"/>
              <a:t>を機械語 </a:t>
            </a:r>
            <a:r>
              <a:rPr kumimoji="1" lang="en-US" altLang="ja-JP" dirty="0"/>
              <a:t>M </a:t>
            </a:r>
            <a:r>
              <a:rPr kumimoji="1" lang="ja-JP" altLang="en-US" dirty="0"/>
              <a:t>に変換できるコンパイラが欲しい、とう状況を考えます。</a:t>
            </a:r>
            <a:endParaRPr kumimoji="1" lang="en-US" altLang="ja-JP" dirty="0"/>
          </a:p>
          <a:p>
            <a:r>
              <a:rPr kumimoji="1" lang="ja-JP" altLang="en-US" dirty="0"/>
              <a:t>計算機 </a:t>
            </a:r>
            <a:r>
              <a:rPr kumimoji="1" lang="en-US" altLang="ja-JP" dirty="0"/>
              <a:t>M </a:t>
            </a:r>
            <a:r>
              <a:rPr kumimoji="1" lang="ja-JP" altLang="en-US" dirty="0"/>
              <a:t>では機械語 </a:t>
            </a:r>
            <a:r>
              <a:rPr kumimoji="1" lang="en-US" altLang="ja-JP" dirty="0"/>
              <a:t>M </a:t>
            </a:r>
            <a:r>
              <a:rPr kumimoji="1" lang="ja-JP" altLang="en-US" dirty="0"/>
              <a:t>しか実行できませんから、このコンパイラ自身は機械語 </a:t>
            </a:r>
            <a:r>
              <a:rPr kumimoji="1" lang="en-US" altLang="ja-JP" dirty="0"/>
              <a:t>M </a:t>
            </a:r>
            <a:r>
              <a:rPr kumimoji="1" lang="ja-JP" altLang="en-US" dirty="0"/>
              <a:t>で書かれている必要があります。</a:t>
            </a:r>
            <a:endParaRPr kumimoji="1" lang="en-US" altLang="ja-JP" dirty="0"/>
          </a:p>
          <a:p>
            <a:r>
              <a:rPr kumimoji="1" lang="ja-JP" altLang="en-US" dirty="0"/>
              <a:t>必要なコンパイラを</a:t>
            </a:r>
            <a:r>
              <a:rPr kumimoji="1" lang="en-US" altLang="ja-JP" dirty="0"/>
              <a:t>T</a:t>
            </a:r>
            <a:r>
              <a:rPr kumimoji="1" lang="ja-JP" altLang="en-US" dirty="0"/>
              <a:t>図式で書くとこのような図になります。</a:t>
            </a:r>
            <a:endParaRPr kumimoji="1" lang="en-US" altLang="ja-JP" dirty="0"/>
          </a:p>
          <a:p>
            <a:r>
              <a:rPr kumimoji="1" lang="ja-JP" altLang="en-US" dirty="0"/>
              <a:t>しかし機械語 </a:t>
            </a:r>
            <a:r>
              <a:rPr kumimoji="1" lang="en-US" altLang="ja-JP" dirty="0"/>
              <a:t>M </a:t>
            </a:r>
            <a:r>
              <a:rPr kumimoji="1" lang="ja-JP" altLang="en-US" dirty="0"/>
              <a:t>でプログラムを作成するのは困難です。</a:t>
            </a:r>
            <a:endParaRPr kumimoji="1" lang="en-US" altLang="ja-JP" dirty="0"/>
          </a:p>
          <a:p>
            <a:r>
              <a:rPr kumimoji="1" lang="ja-JP" altLang="en-US" dirty="0"/>
              <a:t>そこでこのような場合、既存の高水準言語のコンパイラを利用します。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44</a:t>
            </a:fld>
            <a:endParaRPr kumimoji="1" lang="ja-JP" altLang="en-US"/>
          </a:p>
        </p:txBody>
      </p:sp>
    </p:spTree>
    <p:extLst>
      <p:ext uri="{BB962C8B-B14F-4D97-AF65-F5344CB8AC3E}">
        <p14:creationId xmlns:p14="http://schemas.microsoft.com/office/powerpoint/2010/main" val="2983513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計算機 </a:t>
            </a:r>
            <a:r>
              <a:rPr kumimoji="1" lang="en-US" altLang="ja-JP" dirty="0"/>
              <a:t>M </a:t>
            </a:r>
            <a:r>
              <a:rPr kumimoji="1" lang="ja-JP" altLang="en-US" dirty="0"/>
              <a:t>の上で動く高水準言語 </a:t>
            </a:r>
            <a:r>
              <a:rPr kumimoji="1" lang="en-US" altLang="ja-JP" dirty="0"/>
              <a:t>S </a:t>
            </a:r>
            <a:r>
              <a:rPr kumimoji="1" lang="ja-JP" altLang="en-US" dirty="0"/>
              <a:t>のコンパイラが欲しい、とします。</a:t>
            </a:r>
            <a:endParaRPr kumimoji="1" lang="en-US" altLang="ja-JP" dirty="0"/>
          </a:p>
          <a:p>
            <a:r>
              <a:rPr kumimoji="1" lang="ja-JP" altLang="en-US" dirty="0"/>
              <a:t>必要なのは機械語 </a:t>
            </a:r>
            <a:r>
              <a:rPr kumimoji="1" lang="en-US" altLang="ja-JP" dirty="0"/>
              <a:t>M </a:t>
            </a:r>
            <a:r>
              <a:rPr kumimoji="1" lang="ja-JP" altLang="en-US" dirty="0"/>
              <a:t>で書かれたコンパイラですが、機械語でプログラムを作成するのは困難です。</a:t>
            </a:r>
            <a:endParaRPr kumimoji="1" lang="en-US" altLang="ja-JP" dirty="0"/>
          </a:p>
          <a:p>
            <a:r>
              <a:rPr kumimoji="1" lang="ja-JP" altLang="en-US" dirty="0"/>
              <a:t>そこで他の言語のコンパイラを利用します。</a:t>
            </a:r>
            <a:endParaRPr kumimoji="1" lang="en-US" altLang="ja-JP" dirty="0"/>
          </a:p>
          <a:p>
            <a:r>
              <a:rPr kumimoji="1" lang="ja-JP" altLang="en-US" dirty="0"/>
              <a:t>計算機 </a:t>
            </a:r>
            <a:r>
              <a:rPr kumimoji="1" lang="en-US" altLang="ja-JP" dirty="0"/>
              <a:t>M </a:t>
            </a:r>
            <a:r>
              <a:rPr kumimoji="1" lang="ja-JP" altLang="en-US" dirty="0"/>
              <a:t>には、</a:t>
            </a:r>
            <a:r>
              <a:rPr kumimoji="1" lang="en-US" altLang="ja-JP" dirty="0"/>
              <a:t>S</a:t>
            </a:r>
            <a:r>
              <a:rPr kumimoji="1" lang="ja-JP" altLang="en-US" dirty="0"/>
              <a:t>のコンパイラは無いが、他の高水準言語 </a:t>
            </a:r>
            <a:r>
              <a:rPr kumimoji="1" lang="en-US" altLang="ja-JP" dirty="0"/>
              <a:t>T </a:t>
            </a:r>
            <a:r>
              <a:rPr kumimoji="1" lang="ja-JP" altLang="en-US" dirty="0"/>
              <a:t>のコンパイラがあるとします。</a:t>
            </a:r>
            <a:endParaRPr kumimoji="1" lang="en-US" altLang="ja-JP" dirty="0"/>
          </a:p>
          <a:p>
            <a:r>
              <a:rPr kumimoji="1" lang="ja-JP" altLang="en-US" dirty="0"/>
              <a:t>この場合、プログラマは、</a:t>
            </a:r>
            <a:r>
              <a:rPr kumimoji="1" lang="en-US" altLang="ja-JP" dirty="0"/>
              <a:t>S </a:t>
            </a:r>
            <a:r>
              <a:rPr kumimoji="1" lang="ja-JP" altLang="en-US" dirty="0"/>
              <a:t>を </a:t>
            </a:r>
            <a:r>
              <a:rPr kumimoji="1" lang="en-US" altLang="ja-JP" dirty="0"/>
              <a:t>M </a:t>
            </a:r>
            <a:r>
              <a:rPr kumimoji="1" lang="ja-JP" altLang="en-US" dirty="0"/>
              <a:t>に変換するコンパイラを言語 </a:t>
            </a:r>
            <a:r>
              <a:rPr kumimoji="1" lang="en-US" altLang="ja-JP" dirty="0"/>
              <a:t>T </a:t>
            </a:r>
            <a:r>
              <a:rPr kumimoji="1" lang="ja-JP" altLang="en-US" dirty="0"/>
              <a:t>で作成します。</a:t>
            </a:r>
            <a:endParaRPr kumimoji="1" lang="en-US" altLang="ja-JP" dirty="0"/>
          </a:p>
          <a:p>
            <a:r>
              <a:rPr kumimoji="1" lang="en-US" altLang="ja-JP" dirty="0"/>
              <a:t>T </a:t>
            </a:r>
            <a:r>
              <a:rPr kumimoji="1" lang="ja-JP" altLang="en-US" dirty="0"/>
              <a:t>は高水準言語ですので、頑張ればコンパイラを作成可能です。</a:t>
            </a:r>
            <a:endParaRPr kumimoji="1" lang="en-US" altLang="ja-JP" dirty="0"/>
          </a:p>
          <a:p>
            <a:r>
              <a:rPr kumimoji="1" lang="ja-JP" altLang="en-US" dirty="0"/>
              <a:t>そして作成したコンパイラを、既存の言語 </a:t>
            </a:r>
            <a:r>
              <a:rPr kumimoji="1" lang="en-US" altLang="ja-JP" dirty="0"/>
              <a:t>T </a:t>
            </a:r>
            <a:r>
              <a:rPr kumimoji="1" lang="ja-JP" altLang="en-US" dirty="0"/>
              <a:t>を </a:t>
            </a:r>
            <a:r>
              <a:rPr kumimoji="1" lang="en-US" altLang="ja-JP" dirty="0"/>
              <a:t>M </a:t>
            </a:r>
            <a:r>
              <a:rPr kumimoji="1" lang="ja-JP" altLang="en-US" dirty="0"/>
              <a:t>に変換するコンパイラに入力します。</a:t>
            </a:r>
            <a:endParaRPr kumimoji="1" lang="en-US" altLang="ja-JP" dirty="0"/>
          </a:p>
          <a:p>
            <a:r>
              <a:rPr kumimoji="1" lang="ja-JP" altLang="en-US" dirty="0"/>
              <a:t>すると言語 </a:t>
            </a:r>
            <a:r>
              <a:rPr kumimoji="1" lang="en-US" altLang="ja-JP" dirty="0"/>
              <a:t>M </a:t>
            </a:r>
            <a:r>
              <a:rPr kumimoji="1" lang="ja-JP" altLang="en-US" dirty="0"/>
              <a:t>で書かれた、言語 </a:t>
            </a:r>
            <a:r>
              <a:rPr kumimoji="1" lang="en-US" altLang="ja-JP" dirty="0"/>
              <a:t>S </a:t>
            </a:r>
            <a:r>
              <a:rPr kumimoji="1" lang="ja-JP" altLang="en-US" dirty="0"/>
              <a:t>を言語 </a:t>
            </a:r>
            <a:r>
              <a:rPr kumimoji="1" lang="en-US" altLang="ja-JP" dirty="0"/>
              <a:t>M </a:t>
            </a:r>
            <a:r>
              <a:rPr kumimoji="1" lang="ja-JP" altLang="en-US" dirty="0"/>
              <a:t>に変換するコンパイラが出力されます。</a:t>
            </a:r>
            <a:endParaRPr kumimoji="1" lang="en-US" altLang="ja-JP" dirty="0"/>
          </a:p>
          <a:p>
            <a:r>
              <a:rPr kumimoji="1" lang="ja-JP" altLang="en-US" dirty="0"/>
              <a:t>こうすれば、コンパイラの作成を高水準言語で行うことができます。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45</a:t>
            </a:fld>
            <a:endParaRPr kumimoji="1" lang="ja-JP" altLang="en-US"/>
          </a:p>
        </p:txBody>
      </p:sp>
    </p:spTree>
    <p:extLst>
      <p:ext uri="{BB962C8B-B14F-4D97-AF65-F5344CB8AC3E}">
        <p14:creationId xmlns:p14="http://schemas.microsoft.com/office/powerpoint/2010/main" val="3103920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高水準言語 </a:t>
            </a:r>
            <a:r>
              <a:rPr kumimoji="1" lang="en-US" altLang="ja-JP" dirty="0"/>
              <a:t>S </a:t>
            </a:r>
            <a:r>
              <a:rPr kumimoji="1" lang="ja-JP" altLang="en-US" dirty="0"/>
              <a:t>のコンパイラが欲しいときには、同じ計算機上で動く他の高水準言語 </a:t>
            </a:r>
            <a:r>
              <a:rPr kumimoji="1" lang="en-US" altLang="ja-JP" dirty="0"/>
              <a:t>T </a:t>
            </a:r>
            <a:r>
              <a:rPr kumimoji="1" lang="ja-JP" altLang="en-US" dirty="0"/>
              <a:t>のコンパイラがあれば作れます。</a:t>
            </a:r>
            <a:endParaRPr kumimoji="1" lang="en-US" altLang="ja-JP" dirty="0"/>
          </a:p>
          <a:p>
            <a:r>
              <a:rPr kumimoji="1" lang="ja-JP" altLang="en-US" dirty="0"/>
              <a:t>では他の高水準言語のコンパイラ自身はどうやって作るのでしょう？</a:t>
            </a:r>
            <a:endParaRPr kumimoji="1" lang="en-US" altLang="ja-JP" dirty="0"/>
          </a:p>
          <a:p>
            <a:r>
              <a:rPr kumimoji="1" lang="ja-JP" altLang="en-US" dirty="0"/>
              <a:t>計算機</a:t>
            </a:r>
            <a:r>
              <a:rPr kumimoji="1" lang="en-US" altLang="ja-JP" dirty="0"/>
              <a:t> M </a:t>
            </a:r>
            <a:r>
              <a:rPr kumimoji="1" lang="ja-JP" altLang="en-US" dirty="0"/>
              <a:t>が新しく開発された計算機で、既存のコンパイラが全く無い、という場合を考えます。</a:t>
            </a:r>
            <a:endParaRPr kumimoji="1" lang="en-US" altLang="ja-JP" dirty="0"/>
          </a:p>
          <a:p>
            <a:r>
              <a:rPr kumimoji="1" lang="ja-JP" altLang="en-US" dirty="0"/>
              <a:t>この場合は、別の計算機 </a:t>
            </a:r>
            <a:r>
              <a:rPr kumimoji="1" lang="en-US" altLang="ja-JP" dirty="0"/>
              <a:t>N </a:t>
            </a:r>
            <a:r>
              <a:rPr kumimoji="1" lang="ja-JP" altLang="en-US" dirty="0"/>
              <a:t>の上で動くコンパイラが利用できます。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46</a:t>
            </a:fld>
            <a:endParaRPr kumimoji="1" lang="ja-JP" altLang="en-US"/>
          </a:p>
        </p:txBody>
      </p:sp>
    </p:spTree>
    <p:extLst>
      <p:ext uri="{BB962C8B-B14F-4D97-AF65-F5344CB8AC3E}">
        <p14:creationId xmlns:p14="http://schemas.microsoft.com/office/powerpoint/2010/main" val="1941069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今、計算機 </a:t>
            </a:r>
            <a:r>
              <a:rPr kumimoji="1" lang="en-US" altLang="ja-JP" dirty="0"/>
              <a:t>M </a:t>
            </a:r>
            <a:r>
              <a:rPr kumimoji="1" lang="ja-JP" altLang="en-US" dirty="0"/>
              <a:t>の上で動く言語 </a:t>
            </a:r>
            <a:r>
              <a:rPr kumimoji="1" lang="en-US" altLang="ja-JP" dirty="0"/>
              <a:t>S </a:t>
            </a:r>
            <a:r>
              <a:rPr kumimoji="1" lang="ja-JP" altLang="en-US" dirty="0"/>
              <a:t>を言語 </a:t>
            </a:r>
            <a:r>
              <a:rPr kumimoji="1" lang="en-US" altLang="ja-JP" dirty="0"/>
              <a:t>M </a:t>
            </a:r>
            <a:r>
              <a:rPr kumimoji="1" lang="ja-JP" altLang="en-US" dirty="0"/>
              <a:t>に変換するコンパイラが欲しいとします。</a:t>
            </a:r>
            <a:endParaRPr kumimoji="1" lang="en-US" altLang="ja-JP" dirty="0"/>
          </a:p>
          <a:p>
            <a:r>
              <a:rPr kumimoji="1" lang="en-US" altLang="ja-JP" dirty="0"/>
              <a:t>M </a:t>
            </a:r>
            <a:r>
              <a:rPr kumimoji="1" lang="ja-JP" altLang="en-US" dirty="0"/>
              <a:t>は新開発されたばかりの計算機で、</a:t>
            </a:r>
            <a:r>
              <a:rPr kumimoji="1" lang="en-US" altLang="ja-JP" dirty="0"/>
              <a:t>M</a:t>
            </a:r>
            <a:r>
              <a:rPr kumimoji="1" lang="ja-JP" altLang="en-US" dirty="0"/>
              <a:t> の上で動くコンパイラが無いとします。</a:t>
            </a:r>
            <a:endParaRPr kumimoji="1" lang="en-US" altLang="ja-JP" dirty="0"/>
          </a:p>
          <a:p>
            <a:r>
              <a:rPr kumimoji="1" lang="ja-JP" altLang="en-US" dirty="0"/>
              <a:t>このとき、既存の計算機 </a:t>
            </a:r>
            <a:r>
              <a:rPr kumimoji="1" lang="en-US" altLang="ja-JP" dirty="0"/>
              <a:t>N </a:t>
            </a:r>
            <a:r>
              <a:rPr kumimoji="1" lang="ja-JP" altLang="en-US" dirty="0"/>
              <a:t>を利用します。</a:t>
            </a:r>
            <a:endParaRPr kumimoji="1" lang="en-US" altLang="ja-JP" dirty="0"/>
          </a:p>
          <a:p>
            <a:r>
              <a:rPr kumimoji="1" lang="ja-JP" altLang="en-US" dirty="0"/>
              <a:t>計算機 </a:t>
            </a:r>
            <a:r>
              <a:rPr kumimoji="1" lang="en-US" altLang="ja-JP" dirty="0"/>
              <a:t>N </a:t>
            </a:r>
            <a:r>
              <a:rPr kumimoji="1" lang="ja-JP" altLang="en-US" dirty="0"/>
              <a:t>には、言語 </a:t>
            </a:r>
            <a:r>
              <a:rPr kumimoji="1" lang="en-US" altLang="ja-JP" dirty="0"/>
              <a:t>S </a:t>
            </a:r>
            <a:r>
              <a:rPr kumimoji="1" lang="ja-JP" altLang="en-US" dirty="0"/>
              <a:t>を言語</a:t>
            </a:r>
            <a:r>
              <a:rPr kumimoji="1" lang="en-US" altLang="ja-JP" dirty="0"/>
              <a:t> N </a:t>
            </a:r>
            <a:r>
              <a:rPr kumimoji="1" lang="ja-JP" altLang="en-US" dirty="0"/>
              <a:t>に変換するコンパイラがあるします。</a:t>
            </a:r>
            <a:endParaRPr kumimoji="1" lang="en-US" altLang="ja-JP" dirty="0"/>
          </a:p>
          <a:p>
            <a:r>
              <a:rPr kumimoji="1" lang="ja-JP" altLang="en-US" dirty="0"/>
              <a:t>プログラマは、言語 </a:t>
            </a:r>
            <a:r>
              <a:rPr kumimoji="1" lang="en-US" altLang="ja-JP" dirty="0"/>
              <a:t>S </a:t>
            </a:r>
            <a:r>
              <a:rPr kumimoji="1" lang="ja-JP" altLang="en-US" dirty="0"/>
              <a:t>を言語 </a:t>
            </a:r>
            <a:r>
              <a:rPr kumimoji="1" lang="en-US" altLang="ja-JP" dirty="0"/>
              <a:t>M </a:t>
            </a:r>
            <a:r>
              <a:rPr kumimoji="1" lang="ja-JP" altLang="en-US" dirty="0"/>
              <a:t>に変換するコンパイラを、言語 </a:t>
            </a:r>
            <a:r>
              <a:rPr kumimoji="1" lang="en-US" altLang="ja-JP" dirty="0"/>
              <a:t>S </a:t>
            </a:r>
            <a:r>
              <a:rPr kumimoji="1" lang="ja-JP" altLang="en-US" dirty="0"/>
              <a:t>で作ります。</a:t>
            </a:r>
            <a:endParaRPr kumimoji="1" lang="en-US" altLang="ja-JP" dirty="0"/>
          </a:p>
          <a:p>
            <a:r>
              <a:rPr kumimoji="1" lang="ja-JP" altLang="en-US" dirty="0"/>
              <a:t>このコンパイラを、計算機 </a:t>
            </a:r>
            <a:r>
              <a:rPr kumimoji="1" lang="en-US" altLang="ja-JP" dirty="0"/>
              <a:t>N </a:t>
            </a:r>
            <a:r>
              <a:rPr kumimoji="1" lang="ja-JP" altLang="en-US" dirty="0"/>
              <a:t>の上で、既存のコンパイラに入力します。</a:t>
            </a:r>
            <a:endParaRPr kumimoji="1" lang="en-US" altLang="ja-JP" dirty="0"/>
          </a:p>
          <a:p>
            <a:r>
              <a:rPr kumimoji="1" lang="ja-JP" altLang="en-US" dirty="0"/>
              <a:t>すると、言語 </a:t>
            </a:r>
            <a:r>
              <a:rPr kumimoji="1" lang="en-US" altLang="ja-JP" dirty="0"/>
              <a:t>S </a:t>
            </a:r>
            <a:r>
              <a:rPr kumimoji="1" lang="ja-JP" altLang="en-US" dirty="0"/>
              <a:t>を言語 </a:t>
            </a:r>
            <a:r>
              <a:rPr kumimoji="1" lang="en-US" altLang="ja-JP" dirty="0"/>
              <a:t>M </a:t>
            </a:r>
            <a:r>
              <a:rPr kumimoji="1" lang="ja-JP" altLang="en-US" dirty="0"/>
              <a:t>に変換する言語 </a:t>
            </a:r>
            <a:r>
              <a:rPr kumimoji="1" lang="en-US" altLang="ja-JP" dirty="0"/>
              <a:t>N </a:t>
            </a:r>
            <a:r>
              <a:rPr kumimoji="1" lang="ja-JP" altLang="en-US" dirty="0"/>
              <a:t>で書かれたコンパイラが出力されます。</a:t>
            </a:r>
            <a:endParaRPr kumimoji="1" lang="en-US" altLang="ja-JP" dirty="0"/>
          </a:p>
          <a:p>
            <a:r>
              <a:rPr kumimoji="1" lang="ja-JP" altLang="en-US" dirty="0"/>
              <a:t>このコンパイラに、自分自身を入力として与えてコンパイルさせます。</a:t>
            </a:r>
            <a:endParaRPr kumimoji="1" lang="en-US" altLang="ja-JP" dirty="0"/>
          </a:p>
          <a:p>
            <a:r>
              <a:rPr kumimoji="1" lang="ja-JP" altLang="en-US" dirty="0"/>
              <a:t>すると、言語 </a:t>
            </a:r>
            <a:r>
              <a:rPr kumimoji="1" lang="en-US" altLang="ja-JP" dirty="0"/>
              <a:t>S </a:t>
            </a:r>
            <a:r>
              <a:rPr kumimoji="1" lang="ja-JP" altLang="en-US" dirty="0"/>
              <a:t>を言語 </a:t>
            </a:r>
            <a:r>
              <a:rPr kumimoji="1" lang="en-US" altLang="ja-JP" dirty="0"/>
              <a:t>M </a:t>
            </a:r>
            <a:r>
              <a:rPr kumimoji="1" lang="ja-JP" altLang="en-US" dirty="0"/>
              <a:t>に変換する言語 </a:t>
            </a:r>
            <a:r>
              <a:rPr kumimoji="1" lang="en-US" altLang="ja-JP" dirty="0"/>
              <a:t>M </a:t>
            </a:r>
            <a:r>
              <a:rPr kumimoji="1" lang="ja-JP" altLang="en-US" dirty="0"/>
              <a:t>で書かれたコンパイラが出力されます。</a:t>
            </a:r>
            <a:endParaRPr kumimoji="1" lang="en-US" altLang="ja-JP" dirty="0"/>
          </a:p>
          <a:p>
            <a:r>
              <a:rPr kumimoji="1" lang="ja-JP" altLang="en-US" dirty="0"/>
              <a:t>このようにコンパイラに自分自身をコンパイルさせることを、クロスコンパイルと言います。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クロスコンパイルを用いれば、新しい計算機の上で動くコンパイラを作ることができます。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ですので、コンパイラの作成は、高水準言語で可能です。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47</a:t>
            </a:fld>
            <a:endParaRPr kumimoji="1" lang="ja-JP" altLang="en-US"/>
          </a:p>
        </p:txBody>
      </p:sp>
    </p:spTree>
    <p:extLst>
      <p:ext uri="{BB962C8B-B14F-4D97-AF65-F5344CB8AC3E}">
        <p14:creationId xmlns:p14="http://schemas.microsoft.com/office/powerpoint/2010/main" val="1132237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皆さんは情報システムプロジェクト</a:t>
            </a:r>
            <a:r>
              <a:rPr kumimoji="1" lang="en-US" altLang="ja-JP" dirty="0"/>
              <a:t>1</a:t>
            </a:r>
            <a:r>
              <a:rPr kumimoji="1" lang="ja-JP" altLang="en-US" dirty="0"/>
              <a:t>でコンパイラを作成しますが、それはこのような構造になっています。</a:t>
            </a:r>
            <a:endParaRPr kumimoji="1" lang="en-US" altLang="ja-JP" dirty="0"/>
          </a:p>
          <a:p>
            <a:r>
              <a:rPr kumimoji="1" lang="ja-JP" altLang="en-US" dirty="0"/>
              <a:t>原始言語</a:t>
            </a:r>
            <a:r>
              <a:rPr kumimoji="1" lang="ja-JP" altLang="en-US"/>
              <a:t>は</a:t>
            </a:r>
            <a:r>
              <a:rPr kumimoji="1" lang="en-US" altLang="ja-JP"/>
              <a:t>K23</a:t>
            </a:r>
            <a:r>
              <a:rPr kumimoji="1" lang="ja-JP" altLang="en-US"/>
              <a:t>言語</a:t>
            </a:r>
            <a:r>
              <a:rPr kumimoji="1" lang="ja-JP" altLang="en-US" dirty="0"/>
              <a:t>です。</a:t>
            </a:r>
            <a:endParaRPr kumimoji="1" lang="en-US" altLang="ja-JP" dirty="0"/>
          </a:p>
          <a:p>
            <a:r>
              <a:rPr kumimoji="1" lang="ja-JP" altLang="en-US" dirty="0"/>
              <a:t>これは</a:t>
            </a:r>
            <a:r>
              <a:rPr kumimoji="1" lang="en-US" altLang="ja-JP" dirty="0"/>
              <a:t>C</a:t>
            </a:r>
            <a:r>
              <a:rPr kumimoji="1" lang="ja-JP" altLang="en-US" dirty="0"/>
              <a:t>言語のマイナーバージョンという感じの簡単な言語です。</a:t>
            </a:r>
            <a:endParaRPr kumimoji="1" lang="en-US" altLang="ja-JP" dirty="0"/>
          </a:p>
          <a:p>
            <a:r>
              <a:rPr kumimoji="1" lang="ja-JP" altLang="en-US" dirty="0"/>
              <a:t>目的言語は、</a:t>
            </a:r>
            <a:r>
              <a:rPr kumimoji="1" lang="en-US" altLang="ja-JP" dirty="0"/>
              <a:t>VSM (Virtual Stack Machine) </a:t>
            </a:r>
            <a:r>
              <a:rPr kumimoji="1" lang="ja-JP" altLang="en-US" dirty="0"/>
              <a:t>上で動くアセンブラ言語です。</a:t>
            </a:r>
            <a:endParaRPr kumimoji="1" lang="en-US" altLang="ja-JP" dirty="0"/>
          </a:p>
          <a:p>
            <a:r>
              <a:rPr kumimoji="1" lang="ja-JP" altLang="en-US" dirty="0"/>
              <a:t>このコンパイラを、</a:t>
            </a:r>
            <a:r>
              <a:rPr kumimoji="1" lang="en-US" altLang="ja-JP" dirty="0"/>
              <a:t>Java </a:t>
            </a:r>
            <a:r>
              <a:rPr kumimoji="1" lang="ja-JP" altLang="en-US" dirty="0"/>
              <a:t>で作ります。</a:t>
            </a:r>
            <a:endParaRPr kumimoji="1" lang="en-US" altLang="ja-JP" dirty="0"/>
          </a:p>
          <a:p>
            <a:r>
              <a:rPr kumimoji="1" lang="ja-JP" altLang="en-US" dirty="0"/>
              <a:t>作成したコンパイラを </a:t>
            </a:r>
            <a:r>
              <a:rPr kumimoji="1" lang="en-US" altLang="ja-JP" dirty="0" err="1"/>
              <a:t>javac</a:t>
            </a:r>
            <a:r>
              <a:rPr kumimoji="1" lang="en-US" altLang="ja-JP" dirty="0"/>
              <a:t> </a:t>
            </a:r>
            <a:r>
              <a:rPr kumimoji="1" lang="ja-JP" altLang="en-US" dirty="0"/>
              <a:t>コンパイラでコンパイルし、</a:t>
            </a:r>
            <a:r>
              <a:rPr kumimoji="1" lang="en-US" altLang="ja-JP" dirty="0"/>
              <a:t>java </a:t>
            </a:r>
            <a:r>
              <a:rPr kumimoji="1" lang="ja-JP" altLang="en-US" dirty="0"/>
              <a:t>インタプリタで実行します。</a:t>
            </a:r>
            <a:endParaRPr kumimoji="1" lang="en-US" altLang="ja-JP" dirty="0"/>
          </a:p>
          <a:p>
            <a:r>
              <a:rPr kumimoji="1" lang="ja-JP" altLang="en-US" dirty="0"/>
              <a:t>実行すると</a:t>
            </a:r>
            <a:r>
              <a:rPr kumimoji="1" lang="ja-JP" altLang="en-US"/>
              <a:t>、</a:t>
            </a:r>
            <a:r>
              <a:rPr kumimoji="1" lang="en-US" altLang="ja-JP"/>
              <a:t>K23</a:t>
            </a:r>
            <a:r>
              <a:rPr kumimoji="1" lang="ja-JP" altLang="en-US"/>
              <a:t>言語</a:t>
            </a:r>
            <a:r>
              <a:rPr kumimoji="1" lang="ja-JP" altLang="en-US" dirty="0"/>
              <a:t>で書かれたプログラムが</a:t>
            </a:r>
            <a:r>
              <a:rPr kumimoji="1" lang="en-US" altLang="ja-JP" dirty="0"/>
              <a:t>VSM</a:t>
            </a:r>
            <a:r>
              <a:rPr kumimoji="1" lang="ja-JP" altLang="en-US" dirty="0"/>
              <a:t>アセンブラに変換されます。</a:t>
            </a:r>
            <a:endParaRPr kumimoji="1" lang="en-US" altLang="ja-JP" dirty="0"/>
          </a:p>
          <a:p>
            <a:r>
              <a:rPr kumimoji="1" lang="en-US" altLang="ja-JP" dirty="0"/>
              <a:t>VSM</a:t>
            </a:r>
            <a:r>
              <a:rPr kumimoji="1" lang="ja-JP" altLang="en-US" dirty="0"/>
              <a:t>アセンブラは、情報システムプロジェクト</a:t>
            </a:r>
            <a:r>
              <a:rPr kumimoji="1" lang="en-US" altLang="ja-JP" dirty="0"/>
              <a:t>1</a:t>
            </a:r>
            <a:r>
              <a:rPr kumimoji="1" lang="ja-JP" altLang="en-US" dirty="0"/>
              <a:t>の授業で配布されるインタプリタを使って実行できます。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48</a:t>
            </a:fld>
            <a:endParaRPr kumimoji="1" lang="ja-JP" altLang="en-US"/>
          </a:p>
        </p:txBody>
      </p:sp>
    </p:spTree>
    <p:extLst>
      <p:ext uri="{BB962C8B-B14F-4D97-AF65-F5344CB8AC3E}">
        <p14:creationId xmlns:p14="http://schemas.microsoft.com/office/powerpoint/2010/main" val="610354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次にコンパイラの構造について説明します。</a:t>
            </a:r>
            <a:endParaRPr kumimoji="1" lang="en-US" altLang="ja-JP" dirty="0"/>
          </a:p>
          <a:p>
            <a:r>
              <a:rPr kumimoji="1" lang="ja-JP" altLang="en-US" dirty="0"/>
              <a:t>コンパイラは、字句解析系、構文解析系、制約検査系、中間コード生成系、最適化系、目的コード生成系から成ります。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49</a:t>
            </a:fld>
            <a:endParaRPr kumimoji="1" lang="ja-JP" altLang="en-US"/>
          </a:p>
        </p:txBody>
      </p:sp>
    </p:spTree>
    <p:extLst>
      <p:ext uri="{BB962C8B-B14F-4D97-AF65-F5344CB8AC3E}">
        <p14:creationId xmlns:p14="http://schemas.microsoft.com/office/powerpoint/2010/main" val="375911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出席と課題提出は </a:t>
            </a:r>
            <a:r>
              <a:rPr kumimoji="1" lang="en-US" altLang="ja-JP" dirty="0" err="1"/>
              <a:t>GoogleClassroom</a:t>
            </a:r>
            <a:r>
              <a:rPr kumimoji="1" lang="en-US" altLang="ja-JP" dirty="0"/>
              <a:t> </a:t>
            </a:r>
            <a:r>
              <a:rPr kumimoji="1" lang="ja-JP" altLang="en-US" dirty="0"/>
              <a:t>を使います。</a:t>
            </a:r>
            <a:endParaRPr kumimoji="1" lang="en-US" altLang="ja-JP" dirty="0"/>
          </a:p>
          <a:p>
            <a:r>
              <a:rPr kumimoji="1" lang="ja-JP" altLang="en-US" dirty="0"/>
              <a:t>皆さん、 </a:t>
            </a:r>
            <a:r>
              <a:rPr kumimoji="1" lang="en-US" altLang="ja-JP" dirty="0" err="1"/>
              <a:t>GoogleClassroom</a:t>
            </a:r>
            <a:r>
              <a:rPr kumimoji="1" lang="en-US" altLang="ja-JP" dirty="0"/>
              <a:t> </a:t>
            </a:r>
            <a:r>
              <a:rPr kumimoji="1" lang="ja-JP" altLang="en-US" dirty="0"/>
              <a:t>のページを開いてください。</a:t>
            </a:r>
            <a:endParaRPr kumimoji="1" lang="en-US" altLang="ja-JP" dirty="0"/>
          </a:p>
          <a:p>
            <a:r>
              <a:rPr kumimoji="1" lang="en-US" altLang="ja-JP" dirty="0"/>
              <a:t>https://classroom.google.com/h </a:t>
            </a:r>
            <a:r>
              <a:rPr kumimoji="1" lang="ja-JP" altLang="en-US" dirty="0"/>
              <a:t>です。</a:t>
            </a:r>
            <a:endParaRPr kumimoji="1" lang="en-US" altLang="ja-JP" dirty="0"/>
          </a:p>
          <a:p>
            <a:r>
              <a:rPr kumimoji="1" lang="ja-JP" altLang="en-US" dirty="0"/>
              <a:t>開いたら、右上にある</a:t>
            </a:r>
            <a:r>
              <a:rPr kumimoji="1" lang="en-US" altLang="ja-JP" dirty="0"/>
              <a:t>+</a:t>
            </a:r>
            <a:r>
              <a:rPr kumimoji="1" lang="ja-JP" altLang="en-US" dirty="0"/>
              <a:t>ボタンを押してください。</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5</a:t>
            </a:fld>
            <a:endParaRPr kumimoji="1" lang="ja-JP" altLang="en-US"/>
          </a:p>
        </p:txBody>
      </p:sp>
    </p:spTree>
    <p:extLst>
      <p:ext uri="{BB962C8B-B14F-4D97-AF65-F5344CB8AC3E}">
        <p14:creationId xmlns:p14="http://schemas.microsoft.com/office/powerpoint/2010/main" val="1590520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字句解析系とは、入力を </a:t>
            </a:r>
            <a:r>
              <a:rPr kumimoji="1" lang="en-US" altLang="ja-JP" dirty="0"/>
              <a:t>token </a:t>
            </a:r>
            <a:r>
              <a:rPr kumimoji="1" lang="ja-JP" altLang="en-US" dirty="0"/>
              <a:t>と呼ばれる単語単位に区切る役割をする部分です。</a:t>
            </a:r>
            <a:endParaRPr kumimoji="1" lang="en-US" altLang="ja-JP" dirty="0"/>
          </a:p>
          <a:p>
            <a:r>
              <a:rPr kumimoji="1" lang="ja-JP" altLang="en-US" dirty="0"/>
              <a:t>例えばこのような入力が与えられたとしましょう。</a:t>
            </a:r>
            <a:endParaRPr kumimoji="1" lang="en-US" altLang="ja-JP" dirty="0"/>
          </a:p>
          <a:p>
            <a:r>
              <a:rPr kumimoji="1" lang="ja-JP" altLang="en-US" dirty="0"/>
              <a:t>字句解析系は、まず空白やコメントを読み飛ばします。</a:t>
            </a:r>
            <a:endParaRPr kumimoji="1" lang="en-US" altLang="ja-JP" dirty="0"/>
          </a:p>
          <a:p>
            <a:r>
              <a:rPr kumimoji="1" lang="ja-JP" altLang="en-US" dirty="0"/>
              <a:t>そして、文字をトークンと呼ばれる単語単位に区切っていきます。</a:t>
            </a:r>
            <a:endParaRPr kumimoji="1" lang="en-US" altLang="ja-JP" dirty="0"/>
          </a:p>
          <a:p>
            <a:r>
              <a:rPr kumimoji="1" lang="en-US" altLang="ja-JP" dirty="0" err="1"/>
              <a:t>i</a:t>
            </a:r>
            <a:r>
              <a:rPr kumimoji="1" lang="en-US" altLang="ja-JP" dirty="0"/>
              <a:t> f </a:t>
            </a:r>
            <a:r>
              <a:rPr kumimoji="1" lang="ja-JP" altLang="en-US" dirty="0"/>
              <a:t>は、</a:t>
            </a:r>
            <a:r>
              <a:rPr kumimoji="1" lang="en-US" altLang="ja-JP" dirty="0"/>
              <a:t>if </a:t>
            </a:r>
            <a:r>
              <a:rPr kumimoji="1" lang="ja-JP" altLang="en-US" dirty="0"/>
              <a:t>という </a:t>
            </a:r>
            <a:r>
              <a:rPr kumimoji="1" lang="en-US" altLang="ja-JP" dirty="0"/>
              <a:t>if</a:t>
            </a:r>
            <a:r>
              <a:rPr kumimoji="1" lang="ja-JP" altLang="en-US" dirty="0"/>
              <a:t>文の開始を表す予約語だ、</a:t>
            </a:r>
            <a:endParaRPr kumimoji="1" lang="en-US" altLang="ja-JP" dirty="0"/>
          </a:p>
          <a:p>
            <a:r>
              <a:rPr kumimoji="1" lang="en-US" altLang="ja-JP" dirty="0"/>
              <a:t>( </a:t>
            </a:r>
            <a:r>
              <a:rPr kumimoji="1" lang="ja-JP" altLang="en-US" dirty="0"/>
              <a:t>は左括弧開くだ、</a:t>
            </a:r>
            <a:endParaRPr kumimoji="1" lang="en-US" altLang="ja-JP" dirty="0"/>
          </a:p>
          <a:p>
            <a:r>
              <a:rPr kumimoji="1" lang="en-US" altLang="ja-JP" dirty="0"/>
              <a:t>a n s </a:t>
            </a:r>
            <a:r>
              <a:rPr kumimoji="1" lang="ja-JP" altLang="en-US" dirty="0"/>
              <a:t>は </a:t>
            </a:r>
            <a:r>
              <a:rPr kumimoji="1" lang="en-US" altLang="ja-JP" dirty="0" err="1"/>
              <a:t>ans</a:t>
            </a:r>
            <a:r>
              <a:rPr kumimoji="1" lang="en-US" altLang="ja-JP" dirty="0"/>
              <a:t> </a:t>
            </a:r>
            <a:r>
              <a:rPr kumimoji="1" lang="ja-JP" altLang="en-US" dirty="0"/>
              <a:t>という変数だ、</a:t>
            </a:r>
            <a:endParaRPr kumimoji="1" lang="en-US" altLang="ja-JP" dirty="0"/>
          </a:p>
          <a:p>
            <a:pPr marL="0" indent="0">
              <a:buFont typeface="Wingdings" panose="05000000000000000000" pitchFamily="2" charset="2"/>
              <a:buNone/>
            </a:pPr>
            <a:r>
              <a:rPr kumimoji="1" lang="en-US" altLang="ja-JP" dirty="0"/>
              <a:t>&gt;= </a:t>
            </a:r>
            <a:r>
              <a:rPr kumimoji="1" lang="ja-JP" altLang="en-US" dirty="0"/>
              <a:t>は不等号だ、</a:t>
            </a:r>
            <a:endParaRPr kumimoji="1" lang="en-US" altLang="ja-JP" dirty="0"/>
          </a:p>
          <a:p>
            <a:pPr marL="0" indent="0">
              <a:buFont typeface="Wingdings" panose="05000000000000000000" pitchFamily="2" charset="2"/>
              <a:buNone/>
            </a:pPr>
            <a:r>
              <a:rPr kumimoji="1" lang="en-US" altLang="ja-JP" dirty="0"/>
              <a:t>1 2 3 </a:t>
            </a:r>
            <a:r>
              <a:rPr kumimoji="1" lang="ja-JP" altLang="en-US" dirty="0"/>
              <a:t>は　</a:t>
            </a:r>
            <a:r>
              <a:rPr kumimoji="1" lang="en-US" altLang="ja-JP" dirty="0"/>
              <a:t>123</a:t>
            </a:r>
            <a:r>
              <a:rPr kumimoji="1" lang="ja-JP" altLang="en-US" dirty="0"/>
              <a:t>　という整数だ、</a:t>
            </a:r>
            <a:endParaRPr kumimoji="1" lang="en-US" altLang="ja-JP" dirty="0"/>
          </a:p>
          <a:p>
            <a:pPr marL="0" indent="0">
              <a:buFont typeface="Wingdings" panose="05000000000000000000" pitchFamily="2" charset="2"/>
              <a:buNone/>
            </a:pPr>
            <a:r>
              <a:rPr kumimoji="1" lang="en-US" altLang="ja-JP" dirty="0"/>
              <a:t>) </a:t>
            </a:r>
            <a:r>
              <a:rPr kumimoji="1" lang="ja-JP" altLang="en-US" dirty="0"/>
              <a:t>は右括弧だ、</a:t>
            </a:r>
            <a:endParaRPr kumimoji="1" lang="en-US" altLang="ja-JP" dirty="0"/>
          </a:p>
          <a:p>
            <a:pPr marL="0" indent="0">
              <a:buFont typeface="Wingdings" panose="05000000000000000000" pitchFamily="2" charset="2"/>
              <a:buNone/>
            </a:pPr>
            <a:r>
              <a:rPr kumimoji="1" lang="en-US" altLang="ja-JP" dirty="0"/>
              <a:t>output </a:t>
            </a:r>
            <a:r>
              <a:rPr kumimoji="1" lang="ja-JP" altLang="en-US" dirty="0"/>
              <a:t>は出力文を表す予約語だ、</a:t>
            </a:r>
            <a:endParaRPr kumimoji="1" lang="en-US" altLang="ja-JP" dirty="0"/>
          </a:p>
          <a:p>
            <a:pPr marL="0" indent="0">
              <a:buFont typeface="Wingdings" panose="05000000000000000000" pitchFamily="2" charset="2"/>
              <a:buNone/>
            </a:pPr>
            <a:r>
              <a:rPr kumimoji="1" lang="ja-JP" altLang="en-US" dirty="0"/>
              <a:t>という具合に、単語として区切っていきます。</a:t>
            </a:r>
            <a:endParaRPr kumimoji="1" lang="en-US" altLang="ja-JP" dirty="0"/>
          </a:p>
          <a:p>
            <a:pPr marL="0" indent="0">
              <a:buFont typeface="Wingdings" panose="05000000000000000000" pitchFamily="2" charset="2"/>
              <a:buNone/>
            </a:pPr>
            <a:r>
              <a:rPr kumimoji="1" lang="ja-JP" altLang="en-US" dirty="0"/>
              <a:t>単語規則にあっていない文字の並びがあった場合は、エラーとしてはじきます。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50</a:t>
            </a:fld>
            <a:endParaRPr kumimoji="1" lang="ja-JP" altLang="en-US"/>
          </a:p>
        </p:txBody>
      </p:sp>
    </p:spTree>
    <p:extLst>
      <p:ext uri="{BB962C8B-B14F-4D97-AF65-F5344CB8AC3E}">
        <p14:creationId xmlns:p14="http://schemas.microsoft.com/office/powerpoint/2010/main" val="1329518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構文解析系は、字句解析系が区切った単語 </a:t>
            </a:r>
            <a:r>
              <a:rPr kumimoji="1" lang="en-US" altLang="ja-JP" dirty="0"/>
              <a:t>token </a:t>
            </a:r>
            <a:r>
              <a:rPr kumimoji="1" lang="ja-JP" altLang="en-US" dirty="0"/>
              <a:t>から構文解析木と呼ばれるものを作成する部分です。</a:t>
            </a:r>
            <a:endParaRPr kumimoji="1" lang="en-US" altLang="ja-JP" dirty="0"/>
          </a:p>
          <a:p>
            <a:r>
              <a:rPr kumimoji="1" lang="en-US" altLang="ja-JP" dirty="0"/>
              <a:t>if </a:t>
            </a:r>
            <a:r>
              <a:rPr kumimoji="1" lang="ja-JP" altLang="en-US" dirty="0"/>
              <a:t>文は、</a:t>
            </a:r>
            <a:r>
              <a:rPr kumimoji="1" lang="en-US" altLang="ja-JP" dirty="0"/>
              <a:t>if ( </a:t>
            </a:r>
            <a:r>
              <a:rPr kumimoji="1" lang="ja-JP" altLang="en-US" dirty="0"/>
              <a:t>式 </a:t>
            </a:r>
            <a:r>
              <a:rPr kumimoji="1" lang="en-US" altLang="ja-JP" dirty="0"/>
              <a:t>) </a:t>
            </a:r>
            <a:r>
              <a:rPr kumimoji="1" lang="ja-JP" altLang="en-US" dirty="0"/>
              <a:t>文 という構造である、</a:t>
            </a:r>
            <a:endParaRPr kumimoji="1" lang="en-US" altLang="ja-JP" dirty="0"/>
          </a:p>
          <a:p>
            <a:r>
              <a:rPr kumimoji="1" lang="ja-JP" altLang="en-US" dirty="0"/>
              <a:t>式は 式 </a:t>
            </a:r>
            <a:r>
              <a:rPr kumimoji="1" lang="en-US" altLang="ja-JP" dirty="0"/>
              <a:t>&gt; </a:t>
            </a:r>
            <a:r>
              <a:rPr kumimoji="1" lang="ja-JP" altLang="en-US" dirty="0"/>
              <a:t>式 という構造である、</a:t>
            </a:r>
            <a:endParaRPr kumimoji="1" lang="en-US" altLang="ja-JP" dirty="0"/>
          </a:p>
          <a:p>
            <a:r>
              <a:rPr kumimoji="1" lang="ja-JP" altLang="en-US" dirty="0"/>
              <a:t>式 は 変数 である、</a:t>
            </a:r>
            <a:endParaRPr kumimoji="1" lang="en-US" altLang="ja-JP" dirty="0"/>
          </a:p>
          <a:p>
            <a:r>
              <a:rPr kumimoji="1" lang="ja-JP" altLang="en-US" dirty="0"/>
              <a:t>変数 は </a:t>
            </a:r>
            <a:r>
              <a:rPr kumimoji="1" lang="en-US" altLang="ja-JP" dirty="0" err="1"/>
              <a:t>ans</a:t>
            </a:r>
            <a:r>
              <a:rPr kumimoji="1" lang="en-US" altLang="ja-JP" dirty="0"/>
              <a:t> </a:t>
            </a:r>
            <a:r>
              <a:rPr kumimoji="1" lang="ja-JP" altLang="en-US" dirty="0"/>
              <a:t>という変数名である、</a:t>
            </a:r>
            <a:endParaRPr kumimoji="1" lang="en-US" altLang="ja-JP" dirty="0"/>
          </a:p>
          <a:p>
            <a:r>
              <a:rPr kumimoji="1" lang="ja-JP" altLang="en-US" dirty="0"/>
              <a:t>式 は整数である、</a:t>
            </a:r>
            <a:endParaRPr kumimoji="1" lang="en-US" altLang="ja-JP" dirty="0"/>
          </a:p>
          <a:p>
            <a:r>
              <a:rPr kumimoji="1" lang="ja-JP" altLang="en-US" dirty="0"/>
              <a:t>整数 は </a:t>
            </a:r>
            <a:r>
              <a:rPr kumimoji="1" lang="en-US" altLang="ja-JP" dirty="0"/>
              <a:t>123</a:t>
            </a:r>
            <a:r>
              <a:rPr kumimoji="1" lang="ja-JP" altLang="en-US" dirty="0"/>
              <a:t>という整数である、</a:t>
            </a:r>
            <a:endParaRPr kumimoji="1" lang="en-US" altLang="ja-JP" dirty="0"/>
          </a:p>
          <a:p>
            <a:r>
              <a:rPr kumimoji="1" lang="ja-JP" altLang="en-US" dirty="0"/>
              <a:t>文 は出力文である、</a:t>
            </a:r>
            <a:endParaRPr kumimoji="1" lang="en-US" altLang="ja-JP" dirty="0"/>
          </a:p>
          <a:p>
            <a:r>
              <a:rPr kumimoji="1" lang="ja-JP" altLang="en-US" dirty="0"/>
              <a:t>出力文は </a:t>
            </a:r>
            <a:r>
              <a:rPr kumimoji="1" lang="en-US" altLang="ja-JP" dirty="0"/>
              <a:t>output ( </a:t>
            </a:r>
            <a:r>
              <a:rPr kumimoji="1" lang="ja-JP" altLang="en-US" dirty="0"/>
              <a:t>式 </a:t>
            </a:r>
            <a:r>
              <a:rPr kumimoji="1" lang="en-US" altLang="ja-JP" dirty="0"/>
              <a:t>) ; </a:t>
            </a:r>
            <a:r>
              <a:rPr kumimoji="1" lang="ja-JP" altLang="en-US" dirty="0"/>
              <a:t>である、</a:t>
            </a:r>
            <a:endParaRPr kumimoji="1" lang="en-US" altLang="ja-JP" dirty="0"/>
          </a:p>
          <a:p>
            <a:r>
              <a:rPr kumimoji="1" lang="ja-JP" altLang="en-US" dirty="0"/>
              <a:t>式 は文字である、</a:t>
            </a:r>
            <a:endParaRPr kumimoji="1" lang="en-US" altLang="ja-JP" dirty="0"/>
          </a:p>
          <a:p>
            <a:r>
              <a:rPr kumimoji="1" lang="ja-JP" altLang="en-US" dirty="0"/>
              <a:t>文字は </a:t>
            </a:r>
            <a:r>
              <a:rPr kumimoji="1" lang="en-US" altLang="ja-JP" dirty="0"/>
              <a:t>‘1’ </a:t>
            </a:r>
            <a:r>
              <a:rPr kumimoji="1" lang="ja-JP" altLang="en-US" dirty="0"/>
              <a:t>である、</a:t>
            </a:r>
            <a:endParaRPr kumimoji="1" lang="en-US" altLang="ja-JP" dirty="0"/>
          </a:p>
          <a:p>
            <a:r>
              <a:rPr kumimoji="1" lang="ja-JP" altLang="en-US" dirty="0"/>
              <a:t>という具合に、トークン並びが文法規則に合っているか判定し、この図のような木構造を作成します。</a:t>
            </a:r>
            <a:endParaRPr kumimoji="1" lang="en-US" altLang="ja-JP" dirty="0"/>
          </a:p>
          <a:p>
            <a:r>
              <a:rPr kumimoji="1" lang="ja-JP" altLang="en-US" dirty="0"/>
              <a:t>トークンの並びが文法規則に合っていない場合はエラーとしてはじきます。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51</a:t>
            </a:fld>
            <a:endParaRPr kumimoji="1" lang="ja-JP" altLang="en-US"/>
          </a:p>
        </p:txBody>
      </p:sp>
    </p:spTree>
    <p:extLst>
      <p:ext uri="{BB962C8B-B14F-4D97-AF65-F5344CB8AC3E}">
        <p14:creationId xmlns:p14="http://schemas.microsoft.com/office/powerpoint/2010/main" val="2174629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制約検査系は、プログラムが満たす必要がある制約を満たしているかどうか検査する部分です。</a:t>
            </a:r>
            <a:endParaRPr kumimoji="1" lang="en-US" altLang="ja-JP" dirty="0"/>
          </a:p>
          <a:p>
            <a:r>
              <a:rPr kumimoji="1" lang="ja-JP" altLang="en-US" dirty="0"/>
              <a:t>例えば、未定義の変数を使っていないか、スカラー変数として宣言しているのに配列として使っていないか、</a:t>
            </a:r>
            <a:endParaRPr kumimoji="1" lang="en-US" altLang="ja-JP" dirty="0"/>
          </a:p>
          <a:p>
            <a:r>
              <a:rPr kumimoji="1" lang="ja-JP" altLang="en-US" dirty="0"/>
              <a:t>代入の左辺が変数であるか、等です。</a:t>
            </a:r>
            <a:endParaRPr kumimoji="1" lang="en-US" altLang="ja-JP" dirty="0"/>
          </a:p>
          <a:p>
            <a:r>
              <a:rPr kumimoji="1" lang="ja-JP" altLang="en-US" dirty="0"/>
              <a:t>これだの制約を満たしていないものはエラーとしてはじきます。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52</a:t>
            </a:fld>
            <a:endParaRPr kumimoji="1" lang="ja-JP" altLang="en-US"/>
          </a:p>
        </p:txBody>
      </p:sp>
    </p:spTree>
    <p:extLst>
      <p:ext uri="{BB962C8B-B14F-4D97-AF65-F5344CB8AC3E}">
        <p14:creationId xmlns:p14="http://schemas.microsoft.com/office/powerpoint/2010/main" val="5609584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中間コード生成系は、中間コードと呼ばれる単純な命令の列を生成します。</a:t>
            </a:r>
            <a:endParaRPr kumimoji="1" lang="en-US" altLang="ja-JP" dirty="0"/>
          </a:p>
          <a:p>
            <a:r>
              <a:rPr kumimoji="1" lang="ja-JP" altLang="en-US" dirty="0"/>
              <a:t>中間コードはハードウェアに依存しません。</a:t>
            </a:r>
            <a:endParaRPr kumimoji="1" lang="en-US" altLang="ja-JP" dirty="0"/>
          </a:p>
          <a:p>
            <a:r>
              <a:rPr kumimoji="1" lang="ja-JP" altLang="en-US" dirty="0"/>
              <a:t>多くの場合は</a:t>
            </a:r>
            <a:r>
              <a:rPr kumimoji="1" lang="en-US" altLang="ja-JP" dirty="0"/>
              <a:t>3</a:t>
            </a:r>
            <a:r>
              <a:rPr kumimoji="1" lang="ja-JP" altLang="en-US" dirty="0"/>
              <a:t>番地コードと呼ばれる</a:t>
            </a:r>
            <a:r>
              <a:rPr kumimoji="1" lang="en-US" altLang="ja-JP" dirty="0"/>
              <a:t>2</a:t>
            </a:r>
            <a:r>
              <a:rPr kumimoji="1" lang="ja-JP" altLang="en-US" dirty="0"/>
              <a:t>入力がから</a:t>
            </a:r>
            <a:r>
              <a:rPr kumimoji="1" lang="en-US" altLang="ja-JP" dirty="0"/>
              <a:t>1</a:t>
            </a:r>
            <a:r>
              <a:rPr kumimoji="1" lang="ja-JP" altLang="en-US" dirty="0"/>
              <a:t>出力を得るコードが用いられます。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53</a:t>
            </a:fld>
            <a:endParaRPr kumimoji="1" lang="ja-JP" altLang="en-US"/>
          </a:p>
        </p:txBody>
      </p:sp>
    </p:spTree>
    <p:extLst>
      <p:ext uri="{BB962C8B-B14F-4D97-AF65-F5344CB8AC3E}">
        <p14:creationId xmlns:p14="http://schemas.microsoft.com/office/powerpoint/2010/main" val="34314239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中間コードを用いる利点は、中間コードはハードウェアに依存しないので、異なるハードウェアであっても</a:t>
            </a:r>
            <a:endParaRPr kumimoji="1" lang="en-US" altLang="ja-JP" dirty="0"/>
          </a:p>
          <a:p>
            <a:r>
              <a:rPr kumimoji="1" lang="ja-JP" altLang="en-US" dirty="0"/>
              <a:t>中間コードの生成までは共通で使えることです。</a:t>
            </a:r>
            <a:endParaRPr kumimoji="1" lang="en-US" altLang="ja-JP" dirty="0"/>
          </a:p>
          <a:p>
            <a:r>
              <a:rPr kumimoji="1" lang="ja-JP" altLang="en-US" dirty="0"/>
              <a:t>原始言語 </a:t>
            </a:r>
            <a:r>
              <a:rPr kumimoji="1" lang="en-US" altLang="ja-JP" dirty="0"/>
              <a:t>S </a:t>
            </a:r>
            <a:r>
              <a:rPr kumimoji="1" lang="ja-JP" altLang="en-US" dirty="0"/>
              <a:t>を中間コードに変換する部分は共通で使い、</a:t>
            </a:r>
            <a:endParaRPr kumimoji="1" lang="en-US" altLang="ja-JP" dirty="0"/>
          </a:p>
          <a:p>
            <a:r>
              <a:rPr kumimoji="1" lang="ja-JP" altLang="en-US" dirty="0"/>
              <a:t>そこから目的コードに変換する部分はハードウェアごとに作ります。</a:t>
            </a:r>
            <a:endParaRPr kumimoji="1" lang="en-US" altLang="ja-JP" dirty="0"/>
          </a:p>
          <a:p>
            <a:r>
              <a:rPr kumimoji="1" lang="ja-JP" altLang="en-US" dirty="0"/>
              <a:t>こうすることで複数の計算機でコンパイラを効率良く作れます。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54</a:t>
            </a:fld>
            <a:endParaRPr kumimoji="1" lang="ja-JP" altLang="en-US"/>
          </a:p>
        </p:txBody>
      </p:sp>
    </p:spTree>
    <p:extLst>
      <p:ext uri="{BB962C8B-B14F-4D97-AF65-F5344CB8AC3E}">
        <p14:creationId xmlns:p14="http://schemas.microsoft.com/office/powerpoint/2010/main" val="2172565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最適化系は、中間コードを改良する部分です。</a:t>
            </a:r>
            <a:endParaRPr kumimoji="1" lang="en-US" altLang="ja-JP" dirty="0"/>
          </a:p>
          <a:p>
            <a:r>
              <a:rPr kumimoji="1" lang="ja-JP" altLang="en-US" dirty="0"/>
              <a:t>実行速度がより速くなるコードに変換したり、メモリ使用領域がより小さくてすむコードに変換したりします。</a:t>
            </a:r>
            <a:endParaRPr kumimoji="1" lang="en-US" altLang="ja-JP" dirty="0"/>
          </a:p>
          <a:p>
            <a:r>
              <a:rPr kumimoji="1" lang="ja-JP" altLang="en-US" dirty="0"/>
              <a:t>例えば、多くの処理系では、掛け算よりも足し算の方が速いので、掛け算を足し算に変換したりします。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55</a:t>
            </a:fld>
            <a:endParaRPr kumimoji="1" lang="ja-JP" altLang="en-US"/>
          </a:p>
        </p:txBody>
      </p:sp>
    </p:spTree>
    <p:extLst>
      <p:ext uri="{BB962C8B-B14F-4D97-AF65-F5344CB8AC3E}">
        <p14:creationId xmlns:p14="http://schemas.microsoft.com/office/powerpoint/2010/main" val="3143000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目的コード生成系は、中間コードから最終的なコードを生成する部分です。</a:t>
            </a:r>
            <a:endParaRPr kumimoji="1" lang="en-US" altLang="ja-JP" dirty="0"/>
          </a:p>
          <a:p>
            <a:r>
              <a:rPr kumimoji="1" lang="ja-JP" altLang="en-US" dirty="0"/>
              <a:t>変数のメモリ上の番地を決めたり、レジスタを割り当てたりします。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56</a:t>
            </a:fld>
            <a:endParaRPr kumimoji="1" lang="ja-JP" altLang="en-US"/>
          </a:p>
        </p:txBody>
      </p:sp>
    </p:spTree>
    <p:extLst>
      <p:ext uri="{BB962C8B-B14F-4D97-AF65-F5344CB8AC3E}">
        <p14:creationId xmlns:p14="http://schemas.microsoft.com/office/powerpoint/2010/main" val="4205678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これまで紹介した部分と並行して、表管理が行われます。</a:t>
            </a:r>
            <a:endParaRPr kumimoji="1" lang="en-US" altLang="ja-JP" dirty="0"/>
          </a:p>
          <a:p>
            <a:r>
              <a:rPr kumimoji="1" lang="ja-JP" altLang="en-US" dirty="0"/>
              <a:t>表管理とは、原始プログラムの変数や関数の名前や型の情報を記憶していく部分です。</a:t>
            </a:r>
            <a:endParaRPr kumimoji="1" lang="en-US" altLang="ja-JP" dirty="0"/>
          </a:p>
          <a:p>
            <a:r>
              <a:rPr kumimoji="1" lang="ja-JP" altLang="en-US" dirty="0"/>
              <a:t>例えば左の図のように変数が宣言されたときに、</a:t>
            </a:r>
            <a:r>
              <a:rPr kumimoji="1" lang="en-US" altLang="ja-JP" dirty="0" err="1"/>
              <a:t>i</a:t>
            </a:r>
            <a:r>
              <a:rPr kumimoji="1" lang="en-US" altLang="ja-JP" dirty="0"/>
              <a:t> </a:t>
            </a:r>
            <a:r>
              <a:rPr kumimoji="1" lang="ja-JP" altLang="en-US" dirty="0"/>
              <a:t>は </a:t>
            </a:r>
            <a:r>
              <a:rPr kumimoji="1" lang="en-US" altLang="ja-JP" dirty="0"/>
              <a:t>int </a:t>
            </a:r>
            <a:r>
              <a:rPr kumimoji="1" lang="ja-JP" altLang="en-US" dirty="0"/>
              <a:t>型の変数でサイズは</a:t>
            </a:r>
            <a:r>
              <a:rPr kumimoji="1" lang="en-US" altLang="ja-JP" dirty="0"/>
              <a:t>1</a:t>
            </a:r>
            <a:r>
              <a:rPr kumimoji="1" lang="ja-JP" altLang="en-US" dirty="0"/>
              <a:t>、メモリの</a:t>
            </a:r>
            <a:r>
              <a:rPr kumimoji="1" lang="en-US" altLang="ja-JP" dirty="0"/>
              <a:t>0</a:t>
            </a:r>
            <a:r>
              <a:rPr kumimoji="1" lang="ja-JP" altLang="en-US" dirty="0"/>
              <a:t>番地を割り当てる、</a:t>
            </a:r>
            <a:endParaRPr kumimoji="1" lang="en-US" altLang="ja-JP" dirty="0"/>
          </a:p>
          <a:p>
            <a:r>
              <a:rPr kumimoji="1" lang="en-US" altLang="ja-JP" dirty="0"/>
              <a:t>j </a:t>
            </a:r>
            <a:r>
              <a:rPr kumimoji="1" lang="ja-JP" altLang="en-US" dirty="0"/>
              <a:t>は</a:t>
            </a:r>
            <a:r>
              <a:rPr kumimoji="1" lang="en-US" altLang="ja-JP" dirty="0"/>
              <a:t> int </a:t>
            </a:r>
            <a:r>
              <a:rPr kumimoji="1" lang="ja-JP" altLang="en-US" dirty="0"/>
              <a:t>型の変数でサイズは</a:t>
            </a:r>
            <a:r>
              <a:rPr kumimoji="1" lang="en-US" altLang="ja-JP" dirty="0"/>
              <a:t>1</a:t>
            </a:r>
            <a:r>
              <a:rPr kumimoji="1" lang="ja-JP" altLang="en-US" dirty="0"/>
              <a:t>、メモリの</a:t>
            </a:r>
            <a:r>
              <a:rPr kumimoji="1" lang="en-US" altLang="ja-JP" dirty="0"/>
              <a:t>1</a:t>
            </a:r>
            <a:r>
              <a:rPr kumimoji="1" lang="ja-JP" altLang="en-US" dirty="0"/>
              <a:t>番地を割り当てる、</a:t>
            </a:r>
            <a:r>
              <a:rPr kumimoji="1" lang="en-US" altLang="ja-JP" dirty="0" err="1"/>
              <a:t>ch</a:t>
            </a:r>
            <a:r>
              <a:rPr kumimoji="1" lang="en-US" altLang="ja-JP" dirty="0"/>
              <a:t> </a:t>
            </a:r>
            <a:r>
              <a:rPr kumimoji="1" lang="ja-JP" altLang="en-US" dirty="0"/>
              <a:t>は </a:t>
            </a:r>
            <a:r>
              <a:rPr kumimoji="1" lang="en-US" altLang="ja-JP" dirty="0"/>
              <a:t>char </a:t>
            </a:r>
            <a:r>
              <a:rPr kumimoji="1" lang="ja-JP" altLang="en-US" dirty="0"/>
              <a:t>型の変数でサイスは</a:t>
            </a:r>
            <a:r>
              <a:rPr kumimoji="1" lang="en-US" altLang="ja-JP" dirty="0"/>
              <a:t>1</a:t>
            </a:r>
            <a:r>
              <a:rPr kumimoji="1" lang="ja-JP" altLang="en-US" dirty="0"/>
              <a:t>、メモリの</a:t>
            </a:r>
            <a:r>
              <a:rPr kumimoji="1" lang="en-US" altLang="ja-JP" dirty="0"/>
              <a:t>2</a:t>
            </a:r>
            <a:r>
              <a:rPr kumimoji="1" lang="ja-JP" altLang="en-US" dirty="0"/>
              <a:t>番地を割り当てる、</a:t>
            </a:r>
            <a:endParaRPr kumimoji="1" lang="en-US" altLang="ja-JP" dirty="0"/>
          </a:p>
          <a:p>
            <a:r>
              <a:rPr kumimoji="1" lang="en-US" altLang="ja-JP" dirty="0"/>
              <a:t>a </a:t>
            </a:r>
            <a:r>
              <a:rPr kumimoji="1" lang="ja-JP" altLang="en-US" dirty="0"/>
              <a:t>は</a:t>
            </a:r>
            <a:r>
              <a:rPr kumimoji="1" lang="en-US" altLang="ja-JP" dirty="0"/>
              <a:t> int </a:t>
            </a:r>
            <a:r>
              <a:rPr kumimoji="1" lang="ja-JP" altLang="en-US" dirty="0"/>
              <a:t>型の配列でサイズは</a:t>
            </a:r>
            <a:r>
              <a:rPr kumimoji="1" lang="en-US" altLang="ja-JP" dirty="0"/>
              <a:t>10</a:t>
            </a:r>
            <a:r>
              <a:rPr kumimoji="1" lang="ja-JP" altLang="en-US" dirty="0"/>
              <a:t>、メモリの</a:t>
            </a:r>
            <a:r>
              <a:rPr kumimoji="1" lang="en-US" altLang="ja-JP" dirty="0"/>
              <a:t>3</a:t>
            </a:r>
            <a:r>
              <a:rPr kumimoji="1" lang="ja-JP" altLang="en-US" dirty="0"/>
              <a:t>番地から</a:t>
            </a:r>
            <a:r>
              <a:rPr kumimoji="1" lang="en-US" altLang="ja-JP" dirty="0"/>
              <a:t>12</a:t>
            </a:r>
            <a:r>
              <a:rPr kumimoji="1" lang="ja-JP" altLang="en-US" dirty="0"/>
              <a:t>番地を割り当てる、という具合です。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57</a:t>
            </a:fld>
            <a:endParaRPr kumimoji="1" lang="ja-JP" altLang="en-US"/>
          </a:p>
        </p:txBody>
      </p:sp>
    </p:spTree>
    <p:extLst>
      <p:ext uri="{BB962C8B-B14F-4D97-AF65-F5344CB8AC3E}">
        <p14:creationId xmlns:p14="http://schemas.microsoft.com/office/powerpoint/2010/main" val="6535427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誤り処理は、原始プログラムが言語上の制約を満たしていないときにエラーとしてはじく部分です。</a:t>
            </a:r>
            <a:endParaRPr kumimoji="1" lang="en-US" altLang="ja-JP" dirty="0"/>
          </a:p>
          <a:p>
            <a:r>
              <a:rPr kumimoji="1" lang="ja-JP" altLang="en-US" dirty="0"/>
              <a:t>エラーがあれば、エラーメッセージを出してどのようなエラーであるかプログラマに知らせます。</a:t>
            </a:r>
            <a:endParaRPr kumimoji="1" lang="en-US" altLang="ja-JP" dirty="0"/>
          </a:p>
          <a:p>
            <a:r>
              <a:rPr kumimoji="1" lang="ja-JP" altLang="en-US" dirty="0"/>
              <a:t>例えば左図のようなプログラムがあったとしましょう。</a:t>
            </a:r>
            <a:endParaRPr kumimoji="1" lang="en-US" altLang="ja-JP" dirty="0"/>
          </a:p>
          <a:p>
            <a:r>
              <a:rPr kumimoji="1" lang="en-US" altLang="ja-JP" dirty="0"/>
              <a:t>1</a:t>
            </a:r>
            <a:r>
              <a:rPr kumimoji="1" lang="ja-JP" altLang="en-US" dirty="0"/>
              <a:t>行目では変数名に日本語を使っています。</a:t>
            </a:r>
            <a:endParaRPr kumimoji="1" lang="en-US" altLang="ja-JP" dirty="0"/>
          </a:p>
          <a:p>
            <a:r>
              <a:rPr kumimoji="1" lang="ja-JP" altLang="en-US" dirty="0"/>
              <a:t>変数名に日本語を使えない言語であれば、ここで字句解析エラー、変数名に日本語は使えません、としてはじきます。</a:t>
            </a:r>
            <a:endParaRPr kumimoji="1" lang="en-US" altLang="ja-JP" dirty="0"/>
          </a:p>
          <a:p>
            <a:r>
              <a:rPr kumimoji="1" lang="en-US" altLang="ja-JP" dirty="0"/>
              <a:t>2</a:t>
            </a:r>
            <a:r>
              <a:rPr kumimoji="1" lang="ja-JP" altLang="en-US" dirty="0"/>
              <a:t>行目では </a:t>
            </a:r>
            <a:r>
              <a:rPr kumimoji="1" lang="en-US" altLang="ja-JP" dirty="0"/>
              <a:t>if </a:t>
            </a:r>
            <a:r>
              <a:rPr kumimoji="1" lang="ja-JP" altLang="en-US" dirty="0"/>
              <a:t>文の </a:t>
            </a:r>
            <a:r>
              <a:rPr kumimoji="1" lang="en-US" altLang="ja-JP" dirty="0"/>
              <a:t>() </a:t>
            </a:r>
            <a:r>
              <a:rPr kumimoji="1" lang="ja-JP" altLang="en-US" dirty="0"/>
              <a:t>内に式がありませんので、構文解析エラー、</a:t>
            </a:r>
            <a:r>
              <a:rPr kumimoji="1" lang="en-US" altLang="ja-JP" dirty="0"/>
              <a:t>if </a:t>
            </a:r>
            <a:r>
              <a:rPr kumimoji="1" lang="ja-JP" altLang="en-US" dirty="0"/>
              <a:t>文の条件式がありません、としてはじきます。</a:t>
            </a:r>
            <a:endParaRPr kumimoji="1" lang="en-US" altLang="ja-JP" dirty="0"/>
          </a:p>
          <a:p>
            <a:r>
              <a:rPr kumimoji="1" lang="en-US" altLang="ja-JP" dirty="0"/>
              <a:t>3</a:t>
            </a:r>
            <a:r>
              <a:rPr kumimoji="1" lang="ja-JP" altLang="en-US" dirty="0"/>
              <a:t>行目は代入の左辺に整数が来ていますので、制約検査エラー、代入の左辺が変数ではありません、としてはじきます。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58</a:t>
            </a:fld>
            <a:endParaRPr kumimoji="1" lang="ja-JP" altLang="en-US"/>
          </a:p>
        </p:txBody>
      </p:sp>
    </p:spTree>
    <p:extLst>
      <p:ext uri="{BB962C8B-B14F-4D97-AF65-F5344CB8AC3E}">
        <p14:creationId xmlns:p14="http://schemas.microsoft.com/office/powerpoint/2010/main" val="38000646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ここまでをまとめると、コンパイラの構造はこの図のようになります。</a:t>
            </a:r>
            <a:endParaRPr kumimoji="1" lang="en-US" altLang="ja-JP" dirty="0"/>
          </a:p>
          <a:p>
            <a:r>
              <a:rPr kumimoji="1" lang="ja-JP" altLang="en-US" dirty="0"/>
              <a:t>原始プログラムが、字句解析系、構文解析系、制約検査系、中間コード生成系、最適化系、目的コード生成系、</a:t>
            </a:r>
            <a:endParaRPr kumimoji="1" lang="en-US" altLang="ja-JP" dirty="0"/>
          </a:p>
          <a:p>
            <a:r>
              <a:rPr kumimoji="1" lang="ja-JP" altLang="en-US" dirty="0"/>
              <a:t>と順に処理されて目的プログラムが作成されます。</a:t>
            </a:r>
            <a:endParaRPr kumimoji="1" lang="en-US" altLang="ja-JP" dirty="0"/>
          </a:p>
          <a:p>
            <a:r>
              <a:rPr kumimoji="1" lang="ja-JP" altLang="en-US" dirty="0"/>
              <a:t>変数名や関数名は表管理が行われます。</a:t>
            </a:r>
            <a:endParaRPr kumimoji="1" lang="en-US" altLang="ja-JP" dirty="0"/>
          </a:p>
          <a:p>
            <a:r>
              <a:rPr kumimoji="1" lang="ja-JP" altLang="en-US" dirty="0"/>
              <a:t>また、原始プログラムに文法エラーがあれば、字句解析、構文解析、制約検査で誤り処理されます。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59</a:t>
            </a:fld>
            <a:endParaRPr kumimoji="1" lang="ja-JP" altLang="en-US"/>
          </a:p>
        </p:txBody>
      </p:sp>
    </p:spTree>
    <p:extLst>
      <p:ext uri="{BB962C8B-B14F-4D97-AF65-F5344CB8AC3E}">
        <p14:creationId xmlns:p14="http://schemas.microsoft.com/office/powerpoint/2010/main" val="426917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「クラスに参加」を選んでください。</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6</a:t>
            </a:fld>
            <a:endParaRPr kumimoji="1" lang="ja-JP" altLang="en-US"/>
          </a:p>
        </p:txBody>
      </p:sp>
    </p:spTree>
    <p:extLst>
      <p:ext uri="{BB962C8B-B14F-4D97-AF65-F5344CB8AC3E}">
        <p14:creationId xmlns:p14="http://schemas.microsoft.com/office/powerpoint/2010/main" val="1168520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皆さんが情報システムプロジェクト</a:t>
            </a:r>
            <a:r>
              <a:rPr kumimoji="1" lang="en-US" altLang="ja-JP" dirty="0"/>
              <a:t>1</a:t>
            </a:r>
            <a:r>
              <a:rPr kumimoji="1" lang="ja-JP" altLang="en-US" dirty="0"/>
              <a:t>で作成するコンパイラの場合、</a:t>
            </a:r>
            <a:endParaRPr kumimoji="1" lang="en-US" altLang="ja-JP" dirty="0"/>
          </a:p>
          <a:p>
            <a:r>
              <a:rPr kumimoji="1" lang="ja-JP" altLang="en-US" dirty="0"/>
              <a:t>原始プログラム</a:t>
            </a:r>
            <a:r>
              <a:rPr kumimoji="1" lang="ja-JP" altLang="en-US"/>
              <a:t>は</a:t>
            </a:r>
            <a:r>
              <a:rPr kumimoji="1" lang="en-US" altLang="ja-JP"/>
              <a:t>K23</a:t>
            </a:r>
            <a:r>
              <a:rPr kumimoji="1" lang="ja-JP" altLang="en-US"/>
              <a:t>言語</a:t>
            </a:r>
            <a:r>
              <a:rPr kumimoji="1" lang="ja-JP" altLang="en-US" dirty="0"/>
              <a:t>、目的プログラムは</a:t>
            </a:r>
            <a:r>
              <a:rPr kumimoji="1" lang="en-US" altLang="ja-JP" dirty="0"/>
              <a:t>VSM</a:t>
            </a:r>
            <a:r>
              <a:rPr kumimoji="1" lang="ja-JP" altLang="en-US" dirty="0"/>
              <a:t>アセンブラ言語です。</a:t>
            </a:r>
            <a:endParaRPr kumimoji="1" lang="en-US" altLang="ja-JP" dirty="0"/>
          </a:p>
          <a:p>
            <a:r>
              <a:rPr kumimoji="1" lang="ja-JP" altLang="en-US" dirty="0"/>
              <a:t>情報システムプロジェクト</a:t>
            </a:r>
            <a:r>
              <a:rPr kumimoji="1" lang="en-US" altLang="ja-JP" dirty="0"/>
              <a:t>1</a:t>
            </a:r>
            <a:r>
              <a:rPr kumimoji="1" lang="ja-JP" altLang="en-US" dirty="0"/>
              <a:t>で作成するコンパイラでは、中間コードは作らず</a:t>
            </a:r>
            <a:endParaRPr kumimoji="1" lang="en-US" altLang="ja-JP" dirty="0"/>
          </a:p>
          <a:p>
            <a:r>
              <a:rPr kumimoji="1" lang="ja-JP" altLang="en-US" dirty="0"/>
              <a:t>直接目的コードを作ります。</a:t>
            </a:r>
            <a:endParaRPr kumimoji="1" lang="en-US" altLang="ja-JP" dirty="0"/>
          </a:p>
          <a:p>
            <a:r>
              <a:rPr kumimoji="1" lang="ja-JP" altLang="en-US" dirty="0"/>
              <a:t>また、最適化は発展課題となっています。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60</a:t>
            </a:fld>
            <a:endParaRPr kumimoji="1" lang="ja-JP" altLang="en-US"/>
          </a:p>
        </p:txBody>
      </p:sp>
    </p:spTree>
    <p:extLst>
      <p:ext uri="{BB962C8B-B14F-4D97-AF65-F5344CB8AC3E}">
        <p14:creationId xmlns:p14="http://schemas.microsoft.com/office/powerpoint/2010/main" val="37351539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情報システムプロジェクト</a:t>
            </a:r>
            <a:r>
              <a:rPr kumimoji="1" lang="en-US" altLang="ja-JP" dirty="0"/>
              <a:t>1</a:t>
            </a:r>
            <a:r>
              <a:rPr kumimoji="1" lang="ja-JP" altLang="en-US" dirty="0"/>
              <a:t>の場合の処理の流れはこのようになります。</a:t>
            </a:r>
            <a:endParaRPr kumimoji="1" lang="en-US" altLang="ja-JP" dirty="0"/>
          </a:p>
          <a:p>
            <a:r>
              <a:rPr kumimoji="1" lang="ja-JP" altLang="en-US" dirty="0"/>
              <a:t>まず入力として</a:t>
            </a:r>
            <a:r>
              <a:rPr kumimoji="1" lang="en-US" altLang="ja-JP" dirty="0"/>
              <a:t>K22</a:t>
            </a:r>
            <a:r>
              <a:rPr kumimoji="1" lang="ja-JP" altLang="en-US" dirty="0"/>
              <a:t>言語で書かれたプログラムが与えられます。</a:t>
            </a:r>
            <a:endParaRPr kumimoji="1" lang="en-US" altLang="ja-JP" dirty="0"/>
          </a:p>
          <a:p>
            <a:r>
              <a:rPr kumimoji="1" lang="ja-JP" altLang="en-US" dirty="0"/>
              <a:t>字句解析系が、マイクロ構文の文法に従って、トークンと呼ばれる単語単位に区切ります。</a:t>
            </a:r>
            <a:endParaRPr kumimoji="1" lang="en-US" altLang="ja-JP" dirty="0"/>
          </a:p>
          <a:p>
            <a:r>
              <a:rPr kumimoji="1" lang="ja-JP" altLang="en-US" dirty="0"/>
              <a:t>この場合は </a:t>
            </a:r>
            <a:r>
              <a:rPr kumimoji="1" lang="en-US" altLang="ja-JP" dirty="0"/>
              <a:t>output ( </a:t>
            </a:r>
            <a:r>
              <a:rPr kumimoji="1" lang="ja-JP" altLang="en-US" dirty="0"/>
              <a:t>変数名 </a:t>
            </a:r>
            <a:r>
              <a:rPr kumimoji="1" lang="en-US" altLang="ja-JP" dirty="0"/>
              <a:t>) ; </a:t>
            </a:r>
            <a:r>
              <a:rPr kumimoji="1" lang="ja-JP" altLang="en-US" dirty="0"/>
              <a:t>と区切られます。</a:t>
            </a:r>
            <a:endParaRPr kumimoji="1" lang="en-US" altLang="ja-JP" dirty="0"/>
          </a:p>
          <a:p>
            <a:r>
              <a:rPr kumimoji="1" lang="ja-JP" altLang="en-US" dirty="0"/>
              <a:t>次に構文解析系が、マクロ構文の文法に従い構文木を作成します。</a:t>
            </a:r>
            <a:endParaRPr kumimoji="1" lang="en-US" altLang="ja-JP" dirty="0"/>
          </a:p>
          <a:p>
            <a:r>
              <a:rPr kumimoji="1" lang="ja-JP" altLang="en-US" dirty="0"/>
              <a:t>例えば、出力文は、最初に </a:t>
            </a:r>
            <a:r>
              <a:rPr kumimoji="1" lang="en-US" altLang="ja-JP" dirty="0"/>
              <a:t>output </a:t>
            </a:r>
            <a:r>
              <a:rPr kumimoji="1" lang="ja-JP" altLang="en-US" dirty="0"/>
              <a:t>が来て、次に </a:t>
            </a:r>
            <a:r>
              <a:rPr kumimoji="1" lang="en-US" altLang="ja-JP" dirty="0"/>
              <a:t>( </a:t>
            </a:r>
            <a:r>
              <a:rPr kumimoji="1" lang="ja-JP" altLang="en-US" dirty="0"/>
              <a:t>式　</a:t>
            </a:r>
            <a:r>
              <a:rPr kumimoji="1" lang="en-US" altLang="ja-JP" dirty="0"/>
              <a:t>) ; </a:t>
            </a:r>
            <a:r>
              <a:rPr kumimoji="1" lang="ja-JP" altLang="en-US" dirty="0"/>
              <a:t>が来る、という規則に合っているかを判定します。</a:t>
            </a:r>
            <a:endParaRPr kumimoji="1" lang="en-US" altLang="ja-JP" dirty="0"/>
          </a:p>
          <a:p>
            <a:r>
              <a:rPr kumimoji="1" lang="ja-JP" altLang="en-US" dirty="0"/>
              <a:t>コード生成系が対応するアセンブリコードを出力します。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61</a:t>
            </a:fld>
            <a:endParaRPr kumimoji="1" lang="ja-JP" altLang="en-US"/>
          </a:p>
        </p:txBody>
      </p:sp>
    </p:spTree>
    <p:extLst>
      <p:ext uri="{BB962C8B-B14F-4D97-AF65-F5344CB8AC3E}">
        <p14:creationId xmlns:p14="http://schemas.microsoft.com/office/powerpoint/2010/main" val="1436733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目的言語である</a:t>
            </a:r>
            <a:r>
              <a:rPr kumimoji="1" lang="en-US" altLang="ja-JP" dirty="0"/>
              <a:t>VSM</a:t>
            </a:r>
            <a:r>
              <a:rPr kumimoji="1" lang="ja-JP" altLang="en-US" dirty="0"/>
              <a:t>アセンブラは、スタックマシンの上で動くアセンブラです。</a:t>
            </a:r>
            <a:endParaRPr kumimoji="1" lang="en-US" altLang="ja-JP" dirty="0"/>
          </a:p>
          <a:p>
            <a:r>
              <a:rPr kumimoji="1" lang="ja-JP" altLang="en-US" dirty="0"/>
              <a:t>スタックマシンは、</a:t>
            </a:r>
            <a:r>
              <a:rPr kumimoji="1" lang="en-US" altLang="ja-JP" dirty="0" err="1"/>
              <a:t>Iseg</a:t>
            </a:r>
            <a:r>
              <a:rPr kumimoji="1" lang="en-US" altLang="ja-JP" dirty="0"/>
              <a:t>, </a:t>
            </a:r>
            <a:r>
              <a:rPr kumimoji="1" lang="en-US" altLang="ja-JP" dirty="0" err="1"/>
              <a:t>Dseg</a:t>
            </a:r>
            <a:r>
              <a:rPr kumimoji="1" lang="en-US" altLang="ja-JP" dirty="0"/>
              <a:t>, Stack, Program Counter, Stack Top </a:t>
            </a:r>
            <a:r>
              <a:rPr kumimoji="1" lang="ja-JP" altLang="en-US" dirty="0"/>
              <a:t>から成ります。</a:t>
            </a:r>
            <a:endParaRPr kumimoji="1" lang="en-US" altLang="ja-JP" dirty="0"/>
          </a:p>
          <a:p>
            <a:r>
              <a:rPr kumimoji="1" lang="en-US" altLang="ja-JP" dirty="0" err="1"/>
              <a:t>Iseg</a:t>
            </a:r>
            <a:r>
              <a:rPr kumimoji="1" lang="en-US" altLang="ja-JP" dirty="0"/>
              <a:t> </a:t>
            </a:r>
            <a:r>
              <a:rPr kumimoji="1" lang="ja-JP" altLang="en-US" dirty="0"/>
              <a:t>は、アセンブラプログラムを格納する配列です。</a:t>
            </a:r>
            <a:endParaRPr kumimoji="1" lang="en-US" altLang="ja-JP" dirty="0"/>
          </a:p>
          <a:p>
            <a:r>
              <a:rPr kumimoji="1" lang="en-US" altLang="ja-JP" dirty="0" err="1"/>
              <a:t>Dseg</a:t>
            </a:r>
            <a:r>
              <a:rPr kumimoji="1" lang="en-US" altLang="ja-JP" dirty="0"/>
              <a:t> </a:t>
            </a:r>
            <a:r>
              <a:rPr kumimoji="1" lang="ja-JP" altLang="en-US" dirty="0"/>
              <a:t>は実行中の変数の値が格納される配列です。</a:t>
            </a:r>
            <a:endParaRPr kumimoji="1" lang="en-US" altLang="ja-JP" dirty="0"/>
          </a:p>
          <a:p>
            <a:r>
              <a:rPr kumimoji="1" lang="en-US" altLang="ja-JP" dirty="0"/>
              <a:t>Stack</a:t>
            </a:r>
            <a:r>
              <a:rPr kumimoji="1" lang="ja-JP" altLang="en-US" dirty="0"/>
              <a:t> は作業領域です。</a:t>
            </a:r>
            <a:r>
              <a:rPr kumimoji="1" lang="en-US" altLang="ja-JP" dirty="0"/>
              <a:t>Stack </a:t>
            </a:r>
            <a:r>
              <a:rPr kumimoji="1" lang="ja-JP" altLang="en-US" dirty="0"/>
              <a:t>ですので </a:t>
            </a:r>
            <a:r>
              <a:rPr kumimoji="1" lang="en-US" altLang="ja-JP" dirty="0"/>
              <a:t>last in first out</a:t>
            </a:r>
            <a:r>
              <a:rPr kumimoji="1" lang="ja-JP" altLang="en-US" dirty="0"/>
              <a:t>、最後に入れたデータが最初に出てきます。</a:t>
            </a:r>
            <a:endParaRPr kumimoji="1" lang="en-US" altLang="ja-JP" dirty="0"/>
          </a:p>
          <a:p>
            <a:r>
              <a:rPr kumimoji="1" lang="en-US" altLang="ja-JP" dirty="0"/>
              <a:t>Program Counter </a:t>
            </a:r>
            <a:r>
              <a:rPr kumimoji="1" lang="ja-JP" altLang="en-US" dirty="0"/>
              <a:t>は、現在実行中の </a:t>
            </a:r>
            <a:r>
              <a:rPr kumimoji="1" lang="en-US" altLang="ja-JP" dirty="0" err="1"/>
              <a:t>Iseg</a:t>
            </a:r>
            <a:r>
              <a:rPr kumimoji="1" lang="en-US" altLang="ja-JP" dirty="0"/>
              <a:t> </a:t>
            </a:r>
            <a:r>
              <a:rPr kumimoji="1" lang="ja-JP" altLang="en-US" dirty="0"/>
              <a:t>の位置を表します。</a:t>
            </a:r>
            <a:endParaRPr kumimoji="1" lang="en-US" altLang="ja-JP" dirty="0"/>
          </a:p>
          <a:p>
            <a:r>
              <a:rPr kumimoji="1" lang="en-US" altLang="ja-JP" dirty="0"/>
              <a:t>Stack Top </a:t>
            </a:r>
            <a:r>
              <a:rPr kumimoji="1" lang="ja-JP" altLang="en-US" dirty="0"/>
              <a:t>は現在のスタックの操作位置を表します。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62</a:t>
            </a:fld>
            <a:endParaRPr kumimoji="1" lang="ja-JP" altLang="en-US"/>
          </a:p>
        </p:txBody>
      </p:sp>
    </p:spTree>
    <p:extLst>
      <p:ext uri="{BB962C8B-B14F-4D97-AF65-F5344CB8AC3E}">
        <p14:creationId xmlns:p14="http://schemas.microsoft.com/office/powerpoint/2010/main" val="4426443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こちらがスタックマシンの概念図です。</a:t>
            </a:r>
            <a:endParaRPr kumimoji="1" lang="en-US" altLang="ja-JP" dirty="0"/>
          </a:p>
          <a:p>
            <a:r>
              <a:rPr kumimoji="1" lang="en-US" altLang="ja-JP" dirty="0" err="1"/>
              <a:t>Iseg</a:t>
            </a:r>
            <a:r>
              <a:rPr kumimoji="1" lang="en-US" altLang="ja-JP" dirty="0"/>
              <a:t> </a:t>
            </a:r>
            <a:r>
              <a:rPr kumimoji="1" lang="ja-JP" altLang="en-US" dirty="0"/>
              <a:t>には</a:t>
            </a:r>
            <a:r>
              <a:rPr kumimoji="1" lang="en-US" altLang="ja-JP" dirty="0"/>
              <a:t>VSM</a:t>
            </a:r>
            <a:r>
              <a:rPr kumimoji="1" lang="ja-JP" altLang="en-US" dirty="0"/>
              <a:t>アセンブラ命令は入っており、</a:t>
            </a:r>
            <a:r>
              <a:rPr kumimoji="1" lang="en-US" altLang="ja-JP" dirty="0"/>
              <a:t>Program Counter </a:t>
            </a:r>
            <a:r>
              <a:rPr kumimoji="1" lang="ja-JP" altLang="en-US" dirty="0"/>
              <a:t>が現在実行中のアセンブラ命令を指しています。</a:t>
            </a:r>
            <a:endParaRPr kumimoji="1" lang="en-US" altLang="ja-JP" dirty="0"/>
          </a:p>
          <a:p>
            <a:r>
              <a:rPr kumimoji="1" lang="en-US" altLang="ja-JP" dirty="0" err="1"/>
              <a:t>Dseg</a:t>
            </a:r>
            <a:r>
              <a:rPr kumimoji="1" lang="en-US" altLang="ja-JP" dirty="0"/>
              <a:t> </a:t>
            </a:r>
            <a:r>
              <a:rPr kumimoji="1" lang="ja-JP" altLang="en-US" dirty="0"/>
              <a:t>には現在の変数の値が入っています。</a:t>
            </a:r>
            <a:endParaRPr kumimoji="1" lang="en-US" altLang="ja-JP" dirty="0"/>
          </a:p>
          <a:p>
            <a:r>
              <a:rPr kumimoji="1" lang="en-US" altLang="ja-JP" dirty="0"/>
              <a:t>Stack </a:t>
            </a:r>
            <a:r>
              <a:rPr kumimoji="1" lang="ja-JP" altLang="en-US" dirty="0"/>
              <a:t>は作業領域で、その一番上を </a:t>
            </a:r>
            <a:r>
              <a:rPr kumimoji="1" lang="en-US" altLang="ja-JP" dirty="0"/>
              <a:t>Stack Top </a:t>
            </a:r>
            <a:r>
              <a:rPr kumimoji="1" lang="ja-JP" altLang="en-US" dirty="0"/>
              <a:t>が指しています。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63</a:t>
            </a:fld>
            <a:endParaRPr kumimoji="1" lang="ja-JP" altLang="en-US"/>
          </a:p>
        </p:txBody>
      </p:sp>
    </p:spTree>
    <p:extLst>
      <p:ext uri="{BB962C8B-B14F-4D97-AF65-F5344CB8AC3E}">
        <p14:creationId xmlns:p14="http://schemas.microsoft.com/office/powerpoint/2010/main" val="24337788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VSM</a:t>
            </a:r>
            <a:r>
              <a:rPr kumimoji="1" lang="ja-JP" altLang="en-US" dirty="0"/>
              <a:t> は、</a:t>
            </a:r>
            <a:r>
              <a:rPr kumimoji="1" lang="en-US" altLang="ja-JP" dirty="0"/>
              <a:t>Program Counter </a:t>
            </a:r>
            <a:r>
              <a:rPr kumimoji="1" lang="ja-JP" altLang="en-US" dirty="0"/>
              <a:t>が指している番地にある命令を実行します。</a:t>
            </a:r>
            <a:endParaRPr kumimoji="1" lang="en-US" altLang="ja-JP" dirty="0"/>
          </a:p>
          <a:p>
            <a:r>
              <a:rPr kumimoji="1" lang="ja-JP" altLang="en-US" dirty="0"/>
              <a:t>実行後は、</a:t>
            </a:r>
            <a:r>
              <a:rPr kumimoji="1" lang="en-US" altLang="ja-JP" dirty="0"/>
              <a:t>Program Counter </a:t>
            </a:r>
            <a:r>
              <a:rPr kumimoji="1" lang="ja-JP" altLang="en-US" dirty="0"/>
              <a:t>が</a:t>
            </a:r>
            <a:r>
              <a:rPr kumimoji="1" lang="en-US" altLang="ja-JP" dirty="0"/>
              <a:t>1</a:t>
            </a:r>
            <a:r>
              <a:rPr kumimoji="1" lang="ja-JP" altLang="en-US" dirty="0"/>
              <a:t>増えて、次は</a:t>
            </a:r>
            <a:r>
              <a:rPr kumimoji="1" lang="en-US" altLang="ja-JP" dirty="0"/>
              <a:t>1</a:t>
            </a:r>
            <a:r>
              <a:rPr kumimoji="1" lang="ja-JP" altLang="en-US" dirty="0"/>
              <a:t>つ下の命令を実行します。</a:t>
            </a:r>
            <a:endParaRPr kumimoji="1" lang="en-US" altLang="ja-JP" dirty="0"/>
          </a:p>
          <a:p>
            <a:r>
              <a:rPr kumimoji="1" lang="ja-JP" altLang="en-US" dirty="0"/>
              <a:t>命令がジャンプ命令の場合は </a:t>
            </a:r>
            <a:r>
              <a:rPr kumimoji="1" lang="en-US" altLang="ja-JP" dirty="0"/>
              <a:t>Program Counter </a:t>
            </a:r>
            <a:r>
              <a:rPr kumimoji="1" lang="ja-JP" altLang="en-US" dirty="0"/>
              <a:t>はジャンプ</a:t>
            </a:r>
            <a:r>
              <a:rPr kumimoji="1" lang="ja-JP" altLang="en-US"/>
              <a:t>命令で指定した</a:t>
            </a:r>
            <a:r>
              <a:rPr kumimoji="1" lang="ja-JP" altLang="en-US" dirty="0"/>
              <a:t>値に変更されます。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64</a:t>
            </a:fld>
            <a:endParaRPr kumimoji="1" lang="ja-JP" altLang="en-US"/>
          </a:p>
        </p:txBody>
      </p:sp>
    </p:spTree>
    <p:extLst>
      <p:ext uri="{BB962C8B-B14F-4D97-AF65-F5344CB8AC3E}">
        <p14:creationId xmlns:p14="http://schemas.microsoft.com/office/powerpoint/2010/main" val="348277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Dseg</a:t>
            </a:r>
            <a:r>
              <a:rPr kumimoji="1" lang="ja-JP" altLang="en-US" dirty="0"/>
              <a:t> は実行中の変数の値が格納されます。</a:t>
            </a:r>
            <a:endParaRPr kumimoji="1" lang="en-US" altLang="ja-JP" dirty="0"/>
          </a:p>
          <a:p>
            <a:r>
              <a:rPr kumimoji="1" lang="ja-JP" altLang="en-US" dirty="0"/>
              <a:t>例えば左図のように宣言した場合、</a:t>
            </a:r>
            <a:r>
              <a:rPr kumimoji="1" lang="en-US" altLang="ja-JP" dirty="0" err="1"/>
              <a:t>i</a:t>
            </a:r>
            <a:r>
              <a:rPr kumimoji="1" lang="en-US" altLang="ja-JP" dirty="0"/>
              <a:t> </a:t>
            </a:r>
            <a:r>
              <a:rPr kumimoji="1" lang="ja-JP" altLang="en-US" dirty="0"/>
              <a:t>に</a:t>
            </a:r>
            <a:r>
              <a:rPr kumimoji="1" lang="en-US" altLang="ja-JP" dirty="0"/>
              <a:t>0</a:t>
            </a:r>
            <a:r>
              <a:rPr kumimoji="1" lang="ja-JP" altLang="en-US" dirty="0"/>
              <a:t>番地、</a:t>
            </a:r>
            <a:r>
              <a:rPr kumimoji="1" lang="en-US" altLang="ja-JP" dirty="0"/>
              <a:t>j </a:t>
            </a:r>
            <a:r>
              <a:rPr kumimoji="1" lang="ja-JP" altLang="en-US" dirty="0"/>
              <a:t>に</a:t>
            </a:r>
            <a:r>
              <a:rPr kumimoji="1" lang="en-US" altLang="ja-JP" dirty="0"/>
              <a:t>1</a:t>
            </a:r>
            <a:r>
              <a:rPr kumimoji="1" lang="ja-JP" altLang="en-US" dirty="0"/>
              <a:t>番地、</a:t>
            </a:r>
            <a:r>
              <a:rPr kumimoji="1" lang="en-US" altLang="ja-JP" dirty="0"/>
              <a:t>x</a:t>
            </a:r>
            <a:r>
              <a:rPr kumimoji="1" lang="ja-JP" altLang="en-US" dirty="0"/>
              <a:t>に</a:t>
            </a:r>
            <a:r>
              <a:rPr kumimoji="1" lang="en-US" altLang="ja-JP" dirty="0"/>
              <a:t>2</a:t>
            </a:r>
            <a:r>
              <a:rPr kumimoji="1" lang="ja-JP" altLang="en-US" dirty="0"/>
              <a:t>番地</a:t>
            </a:r>
            <a:r>
              <a:rPr kumimoji="1" lang="en-US" altLang="ja-JP" dirty="0"/>
              <a:t>, y </a:t>
            </a:r>
            <a:r>
              <a:rPr kumimoji="1" lang="ja-JP" altLang="en-US" dirty="0"/>
              <a:t>に</a:t>
            </a:r>
            <a:r>
              <a:rPr kumimoji="1" lang="en-US" altLang="ja-JP" dirty="0"/>
              <a:t>3</a:t>
            </a:r>
            <a:r>
              <a:rPr kumimoji="1" lang="ja-JP" altLang="en-US" dirty="0"/>
              <a:t>番地、</a:t>
            </a:r>
            <a:r>
              <a:rPr kumimoji="1" lang="en-US" altLang="ja-JP" dirty="0"/>
              <a:t>c </a:t>
            </a:r>
            <a:r>
              <a:rPr kumimoji="1" lang="ja-JP" altLang="en-US" dirty="0"/>
              <a:t>に</a:t>
            </a:r>
            <a:r>
              <a:rPr kumimoji="1" lang="en-US" altLang="ja-JP" dirty="0"/>
              <a:t>4</a:t>
            </a:r>
            <a:r>
              <a:rPr kumimoji="1" lang="ja-JP" altLang="en-US" dirty="0"/>
              <a:t>番地、配列　</a:t>
            </a:r>
            <a:r>
              <a:rPr kumimoji="1" lang="en-US" altLang="ja-JP" dirty="0"/>
              <a:t>a </a:t>
            </a:r>
            <a:r>
              <a:rPr kumimoji="1" lang="ja-JP" altLang="en-US" dirty="0"/>
              <a:t>に</a:t>
            </a:r>
            <a:r>
              <a:rPr kumimoji="1" lang="en-US" altLang="ja-JP" dirty="0"/>
              <a:t>5</a:t>
            </a:r>
            <a:r>
              <a:rPr kumimoji="1" lang="ja-JP" altLang="en-US" dirty="0"/>
              <a:t>番地から</a:t>
            </a:r>
            <a:r>
              <a:rPr kumimoji="1" lang="en-US" altLang="ja-JP" dirty="0"/>
              <a:t>9</a:t>
            </a:r>
            <a:r>
              <a:rPr kumimoji="1" lang="ja-JP" altLang="en-US" dirty="0"/>
              <a:t>番地が割り当てられます。</a:t>
            </a:r>
            <a:endParaRPr kumimoji="1" lang="en-US" altLang="ja-JP" dirty="0"/>
          </a:p>
          <a:p>
            <a:r>
              <a:rPr kumimoji="1" lang="en-US" altLang="ja-JP" dirty="0"/>
              <a:t>x </a:t>
            </a:r>
            <a:r>
              <a:rPr kumimoji="1" lang="ja-JP" altLang="en-US" dirty="0"/>
              <a:t>に </a:t>
            </a:r>
            <a:r>
              <a:rPr kumimoji="1" lang="en-US" altLang="ja-JP" dirty="0"/>
              <a:t>2</a:t>
            </a:r>
            <a:r>
              <a:rPr kumimoji="1" lang="ja-JP" altLang="en-US" dirty="0"/>
              <a:t>、</a:t>
            </a:r>
            <a:r>
              <a:rPr kumimoji="1" lang="en-US" altLang="ja-JP" dirty="0"/>
              <a:t>y</a:t>
            </a:r>
            <a:r>
              <a:rPr kumimoji="1" lang="ja-JP" altLang="en-US" dirty="0"/>
              <a:t>　に </a:t>
            </a:r>
            <a:r>
              <a:rPr kumimoji="1" lang="en-US" altLang="ja-JP" dirty="0"/>
              <a:t>3</a:t>
            </a:r>
            <a:r>
              <a:rPr kumimoji="1" lang="ja-JP" altLang="en-US" dirty="0"/>
              <a:t>、</a:t>
            </a:r>
            <a:r>
              <a:rPr kumimoji="1" lang="en-US" altLang="ja-JP" dirty="0"/>
              <a:t>c </a:t>
            </a:r>
            <a:r>
              <a:rPr kumimoji="1" lang="ja-JP" altLang="en-US" dirty="0"/>
              <a:t>に文字 </a:t>
            </a:r>
            <a:r>
              <a:rPr kumimoji="1" lang="en-US" altLang="ja-JP" dirty="0"/>
              <a:t>‘a’ </a:t>
            </a:r>
            <a:r>
              <a:rPr kumimoji="1" lang="ja-JP" altLang="en-US" dirty="0"/>
              <a:t>が代入されると、</a:t>
            </a:r>
            <a:r>
              <a:rPr kumimoji="1" lang="en-US" altLang="ja-JP" dirty="0"/>
              <a:t>2</a:t>
            </a:r>
            <a:r>
              <a:rPr kumimoji="1" lang="ja-JP" altLang="en-US" dirty="0"/>
              <a:t>番地に </a:t>
            </a:r>
            <a:r>
              <a:rPr kumimoji="1" lang="en-US" altLang="ja-JP" dirty="0"/>
              <a:t>2</a:t>
            </a:r>
            <a:r>
              <a:rPr kumimoji="1" lang="ja-JP" altLang="en-US" dirty="0"/>
              <a:t>、</a:t>
            </a:r>
            <a:r>
              <a:rPr kumimoji="1" lang="en-US" altLang="ja-JP" dirty="0"/>
              <a:t> 3</a:t>
            </a:r>
            <a:r>
              <a:rPr kumimoji="1" lang="ja-JP" altLang="en-US" dirty="0"/>
              <a:t>番地に </a:t>
            </a:r>
            <a:r>
              <a:rPr kumimoji="1" lang="en-US" altLang="ja-JP" dirty="0"/>
              <a:t>3</a:t>
            </a:r>
            <a:r>
              <a:rPr kumimoji="1" lang="ja-JP" altLang="en-US" dirty="0"/>
              <a:t>、</a:t>
            </a:r>
            <a:r>
              <a:rPr kumimoji="1" lang="en-US" altLang="ja-JP" dirty="0"/>
              <a:t> 4</a:t>
            </a:r>
            <a:r>
              <a:rPr kumimoji="1" lang="ja-JP" altLang="en-US" dirty="0"/>
              <a:t>番地に </a:t>
            </a:r>
            <a:r>
              <a:rPr kumimoji="1" lang="en-US" altLang="ja-JP" dirty="0"/>
              <a:t>‘a’ </a:t>
            </a:r>
            <a:r>
              <a:rPr kumimoji="1" lang="ja-JP" altLang="en-US" dirty="0"/>
              <a:t>が格納されます。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65</a:t>
            </a:fld>
            <a:endParaRPr kumimoji="1" lang="ja-JP" altLang="en-US"/>
          </a:p>
        </p:txBody>
      </p:sp>
    </p:spTree>
    <p:extLst>
      <p:ext uri="{BB962C8B-B14F-4D97-AF65-F5344CB8AC3E}">
        <p14:creationId xmlns:p14="http://schemas.microsoft.com/office/powerpoint/2010/main" val="1283514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Stack</a:t>
            </a:r>
            <a:r>
              <a:rPr kumimoji="1" lang="ja-JP" altLang="en-US" dirty="0"/>
              <a:t> は作業領域です。</a:t>
            </a:r>
            <a:endParaRPr kumimoji="1" lang="en-US" altLang="ja-JP" dirty="0"/>
          </a:p>
          <a:p>
            <a:r>
              <a:rPr kumimoji="1" lang="ja-JP" altLang="en-US" dirty="0"/>
              <a:t>処理中のデータの一時置き場となっています。</a:t>
            </a:r>
            <a:endParaRPr kumimoji="1" lang="en-US" altLang="ja-JP" dirty="0"/>
          </a:p>
          <a:p>
            <a:r>
              <a:rPr kumimoji="1" lang="en-US" altLang="ja-JP" dirty="0"/>
              <a:t>Stack </a:t>
            </a:r>
            <a:r>
              <a:rPr kumimoji="1" lang="ja-JP" altLang="en-US" dirty="0"/>
              <a:t>は </a:t>
            </a:r>
            <a:r>
              <a:rPr kumimoji="1" lang="en-US" altLang="ja-JP" dirty="0"/>
              <a:t>Last In First out </a:t>
            </a:r>
            <a:r>
              <a:rPr kumimoji="1" lang="ja-JP" altLang="en-US" dirty="0"/>
              <a:t>ですので、最後に入れたデータが最初に出てきます。</a:t>
            </a:r>
            <a:endParaRPr kumimoji="1" lang="en-US" altLang="ja-JP" dirty="0"/>
          </a:p>
          <a:p>
            <a:r>
              <a:rPr kumimoji="1" lang="en-US" altLang="ja-JP" dirty="0"/>
              <a:t>Stack Top </a:t>
            </a:r>
            <a:r>
              <a:rPr kumimoji="1" lang="ja-JP" altLang="en-US" dirty="0"/>
              <a:t>は最後に入れたデータの位置を表します。</a:t>
            </a:r>
            <a:endParaRPr kumimoji="1" lang="en-US" altLang="ja-JP" dirty="0"/>
          </a:p>
          <a:p>
            <a:r>
              <a:rPr kumimoji="1" lang="en-US" altLang="ja-JP" dirty="0"/>
              <a:t>Stack Top </a:t>
            </a:r>
            <a:r>
              <a:rPr kumimoji="1" lang="ja-JP" altLang="en-US" dirty="0"/>
              <a:t>はスタックにデータを入れると </a:t>
            </a:r>
            <a:r>
              <a:rPr kumimoji="1" lang="en-US" altLang="ja-JP" dirty="0"/>
              <a:t>1 </a:t>
            </a:r>
            <a:r>
              <a:rPr kumimoji="1" lang="ja-JP" altLang="en-US" dirty="0"/>
              <a:t>増え、スタックからデータを出すと </a:t>
            </a:r>
            <a:r>
              <a:rPr kumimoji="1" lang="en-US" altLang="ja-JP" dirty="0"/>
              <a:t>1 </a:t>
            </a:r>
            <a:r>
              <a:rPr kumimoji="1" lang="ja-JP" altLang="en-US" dirty="0"/>
              <a:t>減ります。</a:t>
            </a:r>
            <a:endParaRPr kumimoji="1" lang="en-US" altLang="ja-JP" dirty="0"/>
          </a:p>
          <a:p>
            <a:r>
              <a:rPr kumimoji="1" lang="ja-JP" altLang="en-US" dirty="0"/>
              <a:t>初期状態では </a:t>
            </a:r>
            <a:r>
              <a:rPr kumimoji="1" lang="en-US" altLang="ja-JP" dirty="0"/>
              <a:t>Stack </a:t>
            </a:r>
            <a:r>
              <a:rPr kumimoji="1" lang="ja-JP" altLang="en-US" dirty="0"/>
              <a:t>には何も入っていません。このとき </a:t>
            </a:r>
            <a:r>
              <a:rPr kumimoji="1" lang="en-US" altLang="ja-JP" dirty="0"/>
              <a:t>Stack Top </a:t>
            </a:r>
            <a:r>
              <a:rPr kumimoji="1" lang="ja-JP" altLang="en-US" dirty="0"/>
              <a:t>は </a:t>
            </a:r>
            <a:r>
              <a:rPr kumimoji="1" lang="en-US" altLang="ja-JP" dirty="0"/>
              <a:t>-1 </a:t>
            </a:r>
            <a:r>
              <a:rPr kumimoji="1" lang="ja-JP" altLang="en-US" dirty="0"/>
              <a:t>になっています。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66</a:t>
            </a:fld>
            <a:endParaRPr kumimoji="1" lang="ja-JP" altLang="en-US"/>
          </a:p>
        </p:txBody>
      </p:sp>
    </p:spTree>
    <p:extLst>
      <p:ext uri="{BB962C8B-B14F-4D97-AF65-F5344CB8AC3E}">
        <p14:creationId xmlns:p14="http://schemas.microsoft.com/office/powerpoint/2010/main" val="461530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皆さんが情報システムプロジェクト</a:t>
            </a:r>
            <a:r>
              <a:rPr kumimoji="1" lang="en-US" altLang="ja-JP" dirty="0"/>
              <a:t>1</a:t>
            </a:r>
            <a:r>
              <a:rPr kumimoji="1" lang="ja-JP" altLang="en-US" dirty="0"/>
              <a:t>で作成するコンパイラの構造はこのようになっています。</a:t>
            </a:r>
            <a:endParaRPr kumimoji="1" lang="en-US" altLang="ja-JP" dirty="0"/>
          </a:p>
          <a:p>
            <a:r>
              <a:rPr kumimoji="1" lang="ja-JP" altLang="en-US" dirty="0"/>
              <a:t>まず皆さんは、原始プログラムを読み取る部分である </a:t>
            </a:r>
            <a:r>
              <a:rPr kumimoji="1" lang="en-US" altLang="ja-JP" dirty="0" err="1"/>
              <a:t>FileScanner,java</a:t>
            </a:r>
            <a:r>
              <a:rPr kumimoji="1" lang="en-US" altLang="ja-JP" dirty="0"/>
              <a:t> </a:t>
            </a:r>
            <a:r>
              <a:rPr kumimoji="1" lang="ja-JP" altLang="en-US" dirty="0"/>
              <a:t>を作ります。</a:t>
            </a:r>
            <a:endParaRPr kumimoji="1" lang="en-US" altLang="ja-JP" dirty="0"/>
          </a:p>
          <a:p>
            <a:r>
              <a:rPr kumimoji="1" lang="en-US" altLang="ja-JP" dirty="0"/>
              <a:t>FileScanner.java </a:t>
            </a:r>
            <a:r>
              <a:rPr kumimoji="1" lang="ja-JP" altLang="en-US" dirty="0"/>
              <a:t>は、原始プログラムから</a:t>
            </a:r>
            <a:r>
              <a:rPr kumimoji="1" lang="en-US" altLang="ja-JP" dirty="0"/>
              <a:t>1</a:t>
            </a:r>
            <a:r>
              <a:rPr kumimoji="1" lang="ja-JP" altLang="en-US" dirty="0"/>
              <a:t>文字ずつ読み取って字句解析部 </a:t>
            </a:r>
            <a:r>
              <a:rPr kumimoji="1" lang="en-US" altLang="ja-JP" dirty="0"/>
              <a:t>LexicalAnalyzer.java</a:t>
            </a:r>
            <a:r>
              <a:rPr kumimoji="1" lang="ja-JP" altLang="en-US" dirty="0"/>
              <a:t>に渡します。</a:t>
            </a:r>
            <a:endParaRPr kumimoji="1" lang="en-US" altLang="ja-JP" dirty="0"/>
          </a:p>
          <a:p>
            <a:r>
              <a:rPr kumimoji="1" lang="en-US" altLang="ja-JP" dirty="0"/>
              <a:t>LexilalAnalyzer.java </a:t>
            </a:r>
            <a:r>
              <a:rPr kumimoji="1" lang="ja-JP" altLang="en-US" dirty="0"/>
              <a:t>は、トークンを定義している </a:t>
            </a:r>
            <a:r>
              <a:rPr kumimoji="1" lang="en-US" altLang="ja-JP" dirty="0"/>
              <a:t>Token.java </a:t>
            </a:r>
            <a:r>
              <a:rPr kumimoji="1" lang="ja-JP" altLang="en-US" dirty="0"/>
              <a:t>に従って入力文字列をトークンとして切り出します。</a:t>
            </a:r>
            <a:endParaRPr kumimoji="1" lang="en-US" altLang="ja-JP" dirty="0"/>
          </a:p>
          <a:p>
            <a:r>
              <a:rPr kumimoji="1" lang="ja-JP" altLang="en-US" dirty="0"/>
              <a:t>切り出されたトークンは、構文解析部 </a:t>
            </a:r>
            <a:r>
              <a:rPr kumimoji="1" lang="en-US" altLang="ja-JP" dirty="0"/>
              <a:t>Kc.java </a:t>
            </a:r>
            <a:r>
              <a:rPr kumimoji="1" lang="ja-JP" altLang="en-US" dirty="0"/>
              <a:t>に渡されます。</a:t>
            </a:r>
            <a:endParaRPr kumimoji="1" lang="en-US" altLang="ja-JP" dirty="0"/>
          </a:p>
          <a:p>
            <a:r>
              <a:rPr kumimoji="1" lang="en-US" altLang="ja-JP" dirty="0"/>
              <a:t>Kc.java</a:t>
            </a:r>
            <a:r>
              <a:rPr kumimoji="1" lang="ja-JP" altLang="en-US" dirty="0"/>
              <a:t> はトークンの並んでいるか解析し、構文木を作ります。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67</a:t>
            </a:fld>
            <a:endParaRPr kumimoji="1" lang="ja-JP" altLang="en-US"/>
          </a:p>
        </p:txBody>
      </p:sp>
    </p:spTree>
    <p:extLst>
      <p:ext uri="{BB962C8B-B14F-4D97-AF65-F5344CB8AC3E}">
        <p14:creationId xmlns:p14="http://schemas.microsoft.com/office/powerpoint/2010/main" val="10979096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Kc .java </a:t>
            </a:r>
            <a:r>
              <a:rPr kumimoji="1" lang="ja-JP" altLang="en-US" dirty="0"/>
              <a:t>は変数表を格納する </a:t>
            </a:r>
            <a:r>
              <a:rPr kumimoji="1" lang="en-US" altLang="ja-JP" dirty="0"/>
              <a:t>VarTable.java </a:t>
            </a:r>
            <a:r>
              <a:rPr kumimoji="1" lang="ja-JP" altLang="en-US" dirty="0"/>
              <a:t>を見ながら、アセンブリ命令を格納する </a:t>
            </a:r>
            <a:r>
              <a:rPr kumimoji="1" lang="en-US" altLang="ja-JP" dirty="0"/>
              <a:t>PseudoIseg.java </a:t>
            </a:r>
            <a:r>
              <a:rPr kumimoji="1" lang="ja-JP" altLang="en-US" dirty="0"/>
              <a:t>にアセンブラ命令を書き込みます。</a:t>
            </a:r>
            <a:endParaRPr kumimoji="1" lang="en-US" altLang="ja-JP" dirty="0"/>
          </a:p>
          <a:p>
            <a:r>
              <a:rPr kumimoji="1" lang="ja-JP" altLang="en-US" dirty="0"/>
              <a:t>最後に </a:t>
            </a:r>
            <a:r>
              <a:rPr kumimoji="1" lang="en-US" altLang="ja-JP" dirty="0"/>
              <a:t>PseudoIseg.java </a:t>
            </a:r>
            <a:r>
              <a:rPr kumimoji="1" lang="ja-JP" altLang="en-US" dirty="0"/>
              <a:t>が</a:t>
            </a:r>
            <a:r>
              <a:rPr kumimoji="1" lang="en-US" altLang="ja-JP" dirty="0"/>
              <a:t>VSM</a:t>
            </a:r>
            <a:r>
              <a:rPr kumimoji="1" lang="ja-JP" altLang="en-US" dirty="0"/>
              <a:t>アセンブラで書かれた目的プログラムを出力します。</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68</a:t>
            </a:fld>
            <a:endParaRPr kumimoji="1" lang="ja-JP" altLang="en-US"/>
          </a:p>
        </p:txBody>
      </p:sp>
    </p:spTree>
    <p:extLst>
      <p:ext uri="{BB962C8B-B14F-4D97-AF65-F5344CB8AC3E}">
        <p14:creationId xmlns:p14="http://schemas.microsoft.com/office/powerpoint/2010/main" val="3163240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宿題です。</a:t>
            </a:r>
            <a:endParaRPr kumimoji="1" lang="en-US" altLang="ja-JP" dirty="0"/>
          </a:p>
          <a:p>
            <a:r>
              <a:rPr kumimoji="1" lang="ja-JP" altLang="en-US" dirty="0"/>
              <a:t>次回までに、言語理論とオートマトンの復習をしておいてください。</a:t>
            </a:r>
            <a:endParaRPr kumimoji="1" lang="en-US" altLang="ja-JP" dirty="0"/>
          </a:p>
          <a:p>
            <a:r>
              <a:rPr kumimoji="1" lang="ja-JP" altLang="en-US" dirty="0"/>
              <a:t>有限オートマトン、正規表現、正則文法、</a:t>
            </a:r>
            <a:r>
              <a:rPr kumimoji="1" lang="en-US" altLang="ja-JP" dirty="0"/>
              <a:t>BNF</a:t>
            </a:r>
            <a:r>
              <a:rPr kumimoji="1" lang="ja-JP" altLang="en-US" dirty="0"/>
              <a:t>記法、</a:t>
            </a:r>
            <a:r>
              <a:rPr kumimoji="1" lang="en-US" altLang="ja-JP" dirty="0"/>
              <a:t>EBNF</a:t>
            </a:r>
            <a:r>
              <a:rPr kumimoji="1" lang="ja-JP" altLang="en-US" dirty="0"/>
              <a:t>記法について、ざっとでいいので見ておいてください。</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69</a:t>
            </a:fld>
            <a:endParaRPr kumimoji="1" lang="ja-JP" altLang="en-US"/>
          </a:p>
        </p:txBody>
      </p:sp>
    </p:spTree>
    <p:extLst>
      <p:ext uri="{BB962C8B-B14F-4D97-AF65-F5344CB8AC3E}">
        <p14:creationId xmlns:p14="http://schemas.microsoft.com/office/powerpoint/2010/main" val="127260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するとクラスコードの入力画面になりますので、入力して「参加」を押してください。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コンパイラのクラスコード</a:t>
            </a:r>
            <a:r>
              <a:rPr kumimoji="1" lang="ja-JP" altLang="en-US"/>
              <a:t>は </a:t>
            </a:r>
            <a:r>
              <a:rPr lang="en-US" altLang="ja-JP" sz="1200"/>
              <a:t>zokgxoo</a:t>
            </a:r>
            <a:r>
              <a:rPr kumimoji="1" lang="en-US" altLang="ja-JP"/>
              <a:t> </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シスプロ</a:t>
            </a:r>
            <a:r>
              <a:rPr kumimoji="1" lang="en-US" altLang="ja-JP" dirty="0"/>
              <a:t>1</a:t>
            </a:r>
            <a:r>
              <a:rPr kumimoji="1" lang="ja-JP" altLang="en-US" dirty="0"/>
              <a:t>を受ける人はシスプロ</a:t>
            </a:r>
            <a:r>
              <a:rPr kumimoji="1" lang="en-US" altLang="ja-JP" dirty="0"/>
              <a:t>1</a:t>
            </a:r>
            <a:r>
              <a:rPr kumimoji="1" lang="ja-JP" altLang="en-US" dirty="0"/>
              <a:t>のクラスコードも入れて</a:t>
            </a:r>
            <a:r>
              <a:rPr kumimoji="1" lang="ja-JP" altLang="en-US"/>
              <a:t>ください。</a:t>
            </a:r>
            <a:r>
              <a:rPr lang="en-US" altLang="ja-JP"/>
              <a:t>cr7xwqo</a:t>
            </a:r>
            <a:r>
              <a:rPr kumimoji="1" lang="en-US" altLang="ja-JP"/>
              <a:t> </a:t>
            </a:r>
            <a:r>
              <a:rPr kumimoji="1" lang="ja-JP" altLang="en-US" dirty="0"/>
              <a:t>です。</a:t>
            </a:r>
            <a:endParaRPr kumimoji="1" lang="en-US" altLang="ja-JP"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7</a:t>
            </a:fld>
            <a:endParaRPr kumimoji="1" lang="ja-JP" altLang="en-US"/>
          </a:p>
        </p:txBody>
      </p:sp>
    </p:spTree>
    <p:extLst>
      <p:ext uri="{BB962C8B-B14F-4D97-AF65-F5344CB8AC3E}">
        <p14:creationId xmlns:p14="http://schemas.microsoft.com/office/powerpoint/2010/main" val="9768382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最後に課題テストについて説明します。</a:t>
            </a:r>
            <a:endParaRPr kumimoji="1" lang="en-US" altLang="ja-JP" dirty="0"/>
          </a:p>
          <a:p>
            <a:r>
              <a:rPr kumimoji="1" lang="ja-JP" altLang="en-US" dirty="0"/>
              <a:t>この授業では、毎週 </a:t>
            </a:r>
            <a:r>
              <a:rPr kumimoji="1" lang="en-US" altLang="ja-JP" dirty="0" err="1"/>
              <a:t>GoogleClassroom</a:t>
            </a:r>
            <a:r>
              <a:rPr kumimoji="1" lang="en-US" altLang="ja-JP" dirty="0"/>
              <a:t> </a:t>
            </a:r>
            <a:r>
              <a:rPr kumimoji="1" lang="ja-JP" altLang="en-US" dirty="0"/>
              <a:t>上で課題テストをします。</a:t>
            </a:r>
            <a:endParaRPr kumimoji="1" lang="en-US" altLang="ja-JP" dirty="0"/>
          </a:p>
          <a:p>
            <a:r>
              <a:rPr kumimoji="1" lang="ja-JP" altLang="en-US" dirty="0"/>
              <a:t>テストの期限は、授業終了後から翌週の授業開始時までです。</a:t>
            </a:r>
            <a:endParaRPr kumimoji="1" lang="en-US" altLang="ja-JP" dirty="0"/>
          </a:p>
          <a:p>
            <a:r>
              <a:rPr kumimoji="1" lang="ja-JP" altLang="en-US" dirty="0"/>
              <a:t>課題テストを受けるには、</a:t>
            </a:r>
            <a:r>
              <a:rPr kumimoji="1" lang="en-US" altLang="ja-JP" dirty="0" err="1"/>
              <a:t>GoogleClassroom</a:t>
            </a:r>
            <a:r>
              <a:rPr kumimoji="1" lang="en-US" altLang="ja-JP" dirty="0"/>
              <a:t> </a:t>
            </a:r>
            <a:r>
              <a:rPr kumimoji="1" lang="ja-JP" altLang="en-US" dirty="0"/>
              <a:t>のコンパイラに入り、</a:t>
            </a:r>
            <a:endParaRPr kumimoji="1" lang="en-US" altLang="ja-JP" dirty="0"/>
          </a:p>
          <a:p>
            <a:r>
              <a:rPr kumimoji="1" lang="ja-JP" altLang="en-US" dirty="0"/>
              <a:t>授業、その回の課題、と辿ってください。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70</a:t>
            </a:fld>
            <a:endParaRPr kumimoji="1" lang="ja-JP" altLang="en-US"/>
          </a:p>
        </p:txBody>
      </p:sp>
    </p:spTree>
    <p:extLst>
      <p:ext uri="{BB962C8B-B14F-4D97-AF65-F5344CB8AC3E}">
        <p14:creationId xmlns:p14="http://schemas.microsoft.com/office/powerpoint/2010/main" val="24358551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GoogleClassroom </a:t>
            </a:r>
            <a:r>
              <a:rPr kumimoji="1" lang="ja-JP" altLang="en-US"/>
              <a:t>に入ったら、授業をクリックしてください。</a:t>
            </a:r>
          </a:p>
          <a:p>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71</a:t>
            </a:fld>
            <a:endParaRPr kumimoji="1" lang="ja-JP" altLang="en-US"/>
          </a:p>
        </p:txBody>
      </p:sp>
    </p:spTree>
    <p:extLst>
      <p:ext uri="{BB962C8B-B14F-4D97-AF65-F5344CB8AC3E}">
        <p14:creationId xmlns:p14="http://schemas.microsoft.com/office/powerpoint/2010/main" val="15259948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授業のページで、その回の課題をクリックします。</a:t>
            </a:r>
            <a:endParaRPr kumimoji="1" lang="en-US" altLang="ja-JP"/>
          </a:p>
          <a:p>
            <a:r>
              <a:rPr kumimoji="1" lang="ja-JP" altLang="en-US"/>
              <a:t>今回ですと、第</a:t>
            </a:r>
            <a:r>
              <a:rPr kumimoji="1" lang="en-US" altLang="ja-JP"/>
              <a:t>1</a:t>
            </a:r>
            <a:r>
              <a:rPr kumimoji="1" lang="ja-JP" altLang="en-US"/>
              <a:t>回コンパイラの概要です。</a:t>
            </a:r>
          </a:p>
          <a:p>
            <a:endParaRPr kumimoji="1" lang="ja-JP" altLang="en-US"/>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72</a:t>
            </a:fld>
            <a:endParaRPr kumimoji="1" lang="ja-JP" altLang="en-US"/>
          </a:p>
        </p:txBody>
      </p:sp>
    </p:spTree>
    <p:extLst>
      <p:ext uri="{BB962C8B-B14F-4D97-AF65-F5344CB8AC3E}">
        <p14:creationId xmlns:p14="http://schemas.microsoft.com/office/powerpoint/2010/main" val="496847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課題をクリックすると、</a:t>
            </a:r>
            <a:r>
              <a:rPr kumimoji="1" lang="en-US" altLang="ja-JP" dirty="0"/>
              <a:t>Google</a:t>
            </a:r>
            <a:r>
              <a:rPr kumimoji="1" lang="ja-JP" altLang="en-US" dirty="0"/>
              <a:t>フォームというのが出てきますのでクリックしてください。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73</a:t>
            </a:fld>
            <a:endParaRPr kumimoji="1" lang="ja-JP" altLang="en-US"/>
          </a:p>
        </p:txBody>
      </p:sp>
    </p:spTree>
    <p:extLst>
      <p:ext uri="{BB962C8B-B14F-4D97-AF65-F5344CB8AC3E}">
        <p14:creationId xmlns:p14="http://schemas.microsoft.com/office/powerpoint/2010/main" val="27570498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するとこのような課題の画面になりますので、解答して「送信」ボタンを押してください。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74</a:t>
            </a:fld>
            <a:endParaRPr kumimoji="1" lang="ja-JP" altLang="en-US"/>
          </a:p>
        </p:txBody>
      </p:sp>
    </p:spTree>
    <p:extLst>
      <p:ext uri="{BB962C8B-B14F-4D97-AF65-F5344CB8AC3E}">
        <p14:creationId xmlns:p14="http://schemas.microsoft.com/office/powerpoint/2010/main" val="488209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今回の授業はここまでです、</a:t>
            </a:r>
            <a:endParaRPr kumimoji="1" lang="en-US" altLang="ja-JP" dirty="0"/>
          </a:p>
          <a:p>
            <a:r>
              <a:rPr kumimoji="1" lang="ja-JP" altLang="en-US"/>
              <a:t>オフィスアワーは金曜</a:t>
            </a:r>
            <a:r>
              <a:rPr kumimoji="1" lang="en-US" altLang="ja-JP"/>
              <a:t>3,4</a:t>
            </a:r>
            <a:r>
              <a:rPr kumimoji="1" lang="ja-JP" altLang="en-US"/>
              <a:t>時限</a:t>
            </a:r>
            <a:r>
              <a:rPr kumimoji="1" lang="ja-JP" altLang="en-US" dirty="0"/>
              <a:t>です。</a:t>
            </a:r>
            <a:endParaRPr kumimoji="1" lang="en-US" altLang="ja-JP" dirty="0"/>
          </a:p>
          <a:p>
            <a:r>
              <a:rPr kumimoji="1" lang="ja-JP" altLang="en-US" dirty="0"/>
              <a:t>質問等がある人は、この時間帯に</a:t>
            </a:r>
            <a:r>
              <a:rPr kumimoji="1" lang="en-US" altLang="ja-JP" dirty="0"/>
              <a:t>E</a:t>
            </a:r>
            <a:r>
              <a:rPr kumimoji="1" lang="ja-JP" altLang="en-US" dirty="0"/>
              <a:t>館</a:t>
            </a:r>
            <a:r>
              <a:rPr kumimoji="1" lang="en-US" altLang="ja-JP" dirty="0"/>
              <a:t>3</a:t>
            </a:r>
            <a:r>
              <a:rPr kumimoji="1" lang="ja-JP" altLang="en-US" dirty="0"/>
              <a:t>階 </a:t>
            </a:r>
            <a:r>
              <a:rPr kumimoji="1" lang="en-US" altLang="ja-JP" dirty="0"/>
              <a:t>E-331 </a:t>
            </a:r>
            <a:r>
              <a:rPr kumimoji="1" lang="ja-JP" altLang="en-US" dirty="0"/>
              <a:t>に来てください。</a:t>
            </a:r>
            <a:endParaRPr kumimoji="1" lang="en-US" altLang="ja-JP" dirty="0"/>
          </a:p>
          <a:p>
            <a:r>
              <a:rPr kumimoji="1" lang="ja-JP" altLang="en-US" dirty="0"/>
              <a:t>メールや</a:t>
            </a:r>
            <a:r>
              <a:rPr kumimoji="1" lang="en-US" altLang="ja-JP" dirty="0"/>
              <a:t>Slack</a:t>
            </a:r>
            <a:r>
              <a:rPr kumimoji="1" lang="ja-JP" altLang="en-US" dirty="0"/>
              <a:t>でも結構です。</a:t>
            </a:r>
            <a:endParaRPr kumimoji="1" lang="en-US" altLang="ja-JP" dirty="0"/>
          </a:p>
          <a:p>
            <a:r>
              <a:rPr kumimoji="1" lang="ja-JP" altLang="en-US" dirty="0"/>
              <a:t>それでは今回の授業はこれで終了</a:t>
            </a:r>
            <a:r>
              <a:rPr kumimoji="1" lang="ja-JP" altLang="en-US"/>
              <a:t>します。</a:t>
            </a:r>
            <a:endParaRPr kumimoji="1" lang="en-US" altLang="ja-JP" dirty="0"/>
          </a:p>
          <a:p>
            <a:r>
              <a:rPr kumimoji="1" lang="ja-JP" altLang="en-US" dirty="0"/>
              <a:t>お疲れさまでした。</a:t>
            </a:r>
          </a:p>
        </p:txBody>
      </p:sp>
      <p:sp>
        <p:nvSpPr>
          <p:cNvPr id="4" name="スライド番号プレースホルダー 3"/>
          <p:cNvSpPr>
            <a:spLocks noGrp="1"/>
          </p:cNvSpPr>
          <p:nvPr>
            <p:ph type="sldNum" sz="quarter" idx="5"/>
          </p:nvPr>
        </p:nvSpPr>
        <p:spPr/>
        <p:txBody>
          <a:bodyPr/>
          <a:lstStyle/>
          <a:p>
            <a:fld id="{8BC5DB3A-FBF5-4F69-A66A-7B6C828E731C}" type="slidenum">
              <a:rPr kumimoji="1" lang="ja-JP" altLang="en-US" smtClean="0"/>
              <a:t>75</a:t>
            </a:fld>
            <a:endParaRPr kumimoji="1" lang="ja-JP" altLang="en-US"/>
          </a:p>
        </p:txBody>
      </p:sp>
    </p:spTree>
    <p:extLst>
      <p:ext uri="{BB962C8B-B14F-4D97-AF65-F5344CB8AC3E}">
        <p14:creationId xmlns:p14="http://schemas.microsoft.com/office/powerpoint/2010/main" val="137273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クラスコードを入力すると、</a:t>
            </a:r>
            <a:r>
              <a:rPr kumimoji="1" lang="en-US" altLang="ja-JP" dirty="0" err="1"/>
              <a:t>GoogleClassroom</a:t>
            </a:r>
            <a:r>
              <a:rPr kumimoji="1" lang="en-US" altLang="ja-JP" dirty="0"/>
              <a:t> </a:t>
            </a:r>
            <a:r>
              <a:rPr kumimoji="1" lang="ja-JP" altLang="en-US" dirty="0"/>
              <a:t>のページにコンパイラが加わります。</a:t>
            </a:r>
            <a:endParaRPr kumimoji="1" lang="en-US" altLang="ja-JP" dirty="0"/>
          </a:p>
          <a:p>
            <a:r>
              <a:rPr kumimoji="1" lang="ja-JP" altLang="en-US" dirty="0"/>
              <a:t>コンパイラをクリックしてください。</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8</a:t>
            </a:fld>
            <a:endParaRPr kumimoji="1" lang="ja-JP" altLang="en-US"/>
          </a:p>
        </p:txBody>
      </p:sp>
    </p:spTree>
    <p:extLst>
      <p:ext uri="{BB962C8B-B14F-4D97-AF65-F5344CB8AC3E}">
        <p14:creationId xmlns:p14="http://schemas.microsoft.com/office/powerpoint/2010/main" val="201525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コンパイラをクリックするとコンパイラのページに入れます。</a:t>
            </a:r>
            <a:endParaRPr kumimoji="1" lang="en-US" altLang="ja-JP" dirty="0"/>
          </a:p>
          <a:p>
            <a:r>
              <a:rPr kumimoji="1" lang="ja-JP" altLang="en-US"/>
              <a:t>課題</a:t>
            </a:r>
            <a:r>
              <a:rPr kumimoji="1" lang="ja-JP" altLang="en-US" dirty="0"/>
              <a:t>提出はここ</a:t>
            </a:r>
            <a:r>
              <a:rPr kumimoji="1" lang="ja-JP" altLang="en-US"/>
              <a:t>からします。</a:t>
            </a:r>
            <a:endParaRPr kumimoji="1" lang="en-US" altLang="ja-JP"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9</a:t>
            </a:fld>
            <a:endParaRPr kumimoji="1" lang="ja-JP" altLang="en-US"/>
          </a:p>
        </p:txBody>
      </p:sp>
    </p:spTree>
    <p:extLst>
      <p:ext uri="{BB962C8B-B14F-4D97-AF65-F5344CB8AC3E}">
        <p14:creationId xmlns:p14="http://schemas.microsoft.com/office/powerpoint/2010/main" val="84784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grpSp>
      <p:sp>
        <p:nvSpPr>
          <p:cNvPr id="8208" name="Rectangle 16"/>
          <p:cNvSpPr>
            <a:spLocks noGrp="1" noChangeArrowheads="1"/>
          </p:cNvSpPr>
          <p:nvPr>
            <p:ph type="ctrTitle" sz="quarter"/>
          </p:nvPr>
        </p:nvSpPr>
        <p:spPr>
          <a:xfrm>
            <a:off x="1066800" y="1997075"/>
            <a:ext cx="7086600" cy="1431925"/>
          </a:xfrm>
        </p:spPr>
        <p:txBody>
          <a:bodyPr anchor="b"/>
          <a:lstStyle>
            <a:lvl1pPr>
              <a:defRPr/>
            </a:lvl1pPr>
          </a:lstStyle>
          <a:p>
            <a:r>
              <a:rPr lang="ja-JP" altLang="en-US"/>
              <a:t>マスタ タイトルの書式設定</a:t>
            </a:r>
          </a:p>
        </p:txBody>
      </p:sp>
      <p:sp>
        <p:nvSpPr>
          <p:cNvPr id="82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ja-JP" altLang="en-US"/>
              <a:t>マスタ サブタイトルの書式設定</a:t>
            </a:r>
          </a:p>
        </p:txBody>
      </p:sp>
      <p:sp>
        <p:nvSpPr>
          <p:cNvPr id="18" name="Rectangle 18"/>
          <p:cNvSpPr>
            <a:spLocks noGrp="1" noChangeArrowheads="1"/>
          </p:cNvSpPr>
          <p:nvPr>
            <p:ph type="dt" sz="quarter" idx="10"/>
          </p:nvPr>
        </p:nvSpPr>
        <p:spPr/>
        <p:txBody>
          <a:bodyPr/>
          <a:lstStyle>
            <a:lvl1pPr>
              <a:defRPr/>
            </a:lvl1pPr>
          </a:lstStyle>
          <a:p>
            <a:pPr>
              <a:defRPr/>
            </a:pPr>
            <a:endParaRPr lang="en-US" altLang="ja-JP"/>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ltLang="ja-JP"/>
          </a:p>
        </p:txBody>
      </p:sp>
      <p:sp>
        <p:nvSpPr>
          <p:cNvPr id="20" name="Rectangle 20"/>
          <p:cNvSpPr>
            <a:spLocks noGrp="1" noChangeArrowheads="1"/>
          </p:cNvSpPr>
          <p:nvPr>
            <p:ph type="sldNum" sz="quarter" idx="12"/>
          </p:nvPr>
        </p:nvSpPr>
        <p:spPr/>
        <p:txBody>
          <a:bodyPr/>
          <a:lstStyle>
            <a:lvl1pPr>
              <a:defRPr/>
            </a:lvl1pPr>
          </a:lstStyle>
          <a:p>
            <a:pPr>
              <a:defRPr/>
            </a:pPr>
            <a:fld id="{267EB385-E0D2-4F12-8E13-C2C57D79E8F7}" type="slidenum">
              <a:rPr lang="en-US" altLang="ja-JP"/>
              <a:pPr>
                <a:defRPr/>
              </a:pPr>
              <a:t>‹#›</a:t>
            </a:fld>
            <a:endParaRPr lang="en-US" altLang="ja-JP"/>
          </a:p>
        </p:txBody>
      </p:sp>
    </p:spTree>
    <p:extLst>
      <p:ext uri="{BB962C8B-B14F-4D97-AF65-F5344CB8AC3E}">
        <p14:creationId xmlns:p14="http://schemas.microsoft.com/office/powerpoint/2010/main" val="139718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23174C09-7B63-4303-B23D-B23D30527B9A}" type="slidenum">
              <a:rPr lang="en-US" altLang="ja-JP"/>
              <a:pPr>
                <a:defRPr/>
              </a:pPr>
              <a:t>‹#›</a:t>
            </a:fld>
            <a:endParaRPr lang="en-US" altLang="ja-JP"/>
          </a:p>
        </p:txBody>
      </p:sp>
    </p:spTree>
    <p:extLst>
      <p:ext uri="{BB962C8B-B14F-4D97-AF65-F5344CB8AC3E}">
        <p14:creationId xmlns:p14="http://schemas.microsoft.com/office/powerpoint/2010/main" val="137525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4650" y="304800"/>
            <a:ext cx="1885950" cy="5791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066800" y="304800"/>
            <a:ext cx="5505450" cy="5791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A3EBB42-7D2B-4966-9C11-B910496B2518}" type="slidenum">
              <a:rPr lang="en-US" altLang="ja-JP"/>
              <a:pPr>
                <a:defRPr/>
              </a:pPr>
              <a:t>‹#›</a:t>
            </a:fld>
            <a:endParaRPr lang="en-US" altLang="ja-JP"/>
          </a:p>
        </p:txBody>
      </p:sp>
    </p:spTree>
    <p:extLst>
      <p:ext uri="{BB962C8B-B14F-4D97-AF65-F5344CB8AC3E}">
        <p14:creationId xmlns:p14="http://schemas.microsoft.com/office/powerpoint/2010/main" val="331125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914900" y="19812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914900" y="41148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9"/>
          <p:cNvSpPr>
            <a:spLocks noGrp="1" noChangeArrowheads="1"/>
          </p:cNvSpPr>
          <p:nvPr>
            <p:ph type="sldNum" sz="quarter" idx="12"/>
          </p:nvPr>
        </p:nvSpPr>
        <p:spPr>
          <a:ln/>
        </p:spPr>
        <p:txBody>
          <a:bodyPr/>
          <a:lstStyle>
            <a:lvl1pPr>
              <a:defRPr/>
            </a:lvl1pPr>
          </a:lstStyle>
          <a:p>
            <a:pPr>
              <a:defRPr/>
            </a:pPr>
            <a:fld id="{E4E15D3F-D084-4F52-9A63-839D5048156E}" type="slidenum">
              <a:rPr lang="en-US" altLang="ja-JP"/>
              <a:pPr>
                <a:defRPr/>
              </a:pPr>
              <a:t>‹#›</a:t>
            </a:fld>
            <a:endParaRPr lang="en-US" altLang="ja-JP"/>
          </a:p>
        </p:txBody>
      </p:sp>
    </p:spTree>
    <p:extLst>
      <p:ext uri="{BB962C8B-B14F-4D97-AF65-F5344CB8AC3E}">
        <p14:creationId xmlns:p14="http://schemas.microsoft.com/office/powerpoint/2010/main" val="1634825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149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FB369E3B-AD4E-4035-97D3-52FBD1712C40}" type="slidenum">
              <a:rPr lang="en-US" altLang="ja-JP"/>
              <a:pPr>
                <a:defRPr/>
              </a:pPr>
              <a:t>‹#›</a:t>
            </a:fld>
            <a:endParaRPr lang="en-US" altLang="ja-JP"/>
          </a:p>
        </p:txBody>
      </p:sp>
    </p:spTree>
    <p:extLst>
      <p:ext uri="{BB962C8B-B14F-4D97-AF65-F5344CB8AC3E}">
        <p14:creationId xmlns:p14="http://schemas.microsoft.com/office/powerpoint/2010/main" val="221540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0C32B19-C89A-4BC7-ABA8-D6E532021E29}" type="slidenum">
              <a:rPr lang="en-US" altLang="ja-JP"/>
              <a:pPr>
                <a:defRPr/>
              </a:pPr>
              <a:t>‹#›</a:t>
            </a:fld>
            <a:endParaRPr lang="en-US" altLang="ja-JP"/>
          </a:p>
        </p:txBody>
      </p:sp>
    </p:spTree>
    <p:extLst>
      <p:ext uri="{BB962C8B-B14F-4D97-AF65-F5344CB8AC3E}">
        <p14:creationId xmlns:p14="http://schemas.microsoft.com/office/powerpoint/2010/main" val="52205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3312A9D-0E50-465D-B4D5-7A8AFE7072BB}" type="slidenum">
              <a:rPr lang="en-US" altLang="ja-JP"/>
              <a:pPr>
                <a:defRPr/>
              </a:pPr>
              <a:t>‹#›</a:t>
            </a:fld>
            <a:endParaRPr lang="en-US" altLang="ja-JP"/>
          </a:p>
        </p:txBody>
      </p:sp>
    </p:spTree>
    <p:extLst>
      <p:ext uri="{BB962C8B-B14F-4D97-AF65-F5344CB8AC3E}">
        <p14:creationId xmlns:p14="http://schemas.microsoft.com/office/powerpoint/2010/main" val="38950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09C5955C-8217-4EBE-A191-AB78F13C7539}" type="slidenum">
              <a:rPr lang="en-US" altLang="ja-JP"/>
              <a:pPr>
                <a:defRPr/>
              </a:pPr>
              <a:t>‹#›</a:t>
            </a:fld>
            <a:endParaRPr lang="en-US" altLang="ja-JP"/>
          </a:p>
        </p:txBody>
      </p:sp>
    </p:spTree>
    <p:extLst>
      <p:ext uri="{BB962C8B-B14F-4D97-AF65-F5344CB8AC3E}">
        <p14:creationId xmlns:p14="http://schemas.microsoft.com/office/powerpoint/2010/main" val="254558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9"/>
          <p:cNvSpPr>
            <a:spLocks noGrp="1" noChangeArrowheads="1"/>
          </p:cNvSpPr>
          <p:nvPr>
            <p:ph type="sldNum" sz="quarter" idx="12"/>
          </p:nvPr>
        </p:nvSpPr>
        <p:spPr>
          <a:ln/>
        </p:spPr>
        <p:txBody>
          <a:bodyPr/>
          <a:lstStyle>
            <a:lvl1pPr>
              <a:defRPr/>
            </a:lvl1pPr>
          </a:lstStyle>
          <a:p>
            <a:pPr>
              <a:defRPr/>
            </a:pPr>
            <a:fld id="{256B9CCC-9243-4B0F-A89B-D65046C1F676}" type="slidenum">
              <a:rPr lang="en-US" altLang="ja-JP"/>
              <a:pPr>
                <a:defRPr/>
              </a:pPr>
              <a:t>‹#›</a:t>
            </a:fld>
            <a:endParaRPr lang="en-US" altLang="ja-JP"/>
          </a:p>
        </p:txBody>
      </p:sp>
    </p:spTree>
    <p:extLst>
      <p:ext uri="{BB962C8B-B14F-4D97-AF65-F5344CB8AC3E}">
        <p14:creationId xmlns:p14="http://schemas.microsoft.com/office/powerpoint/2010/main" val="311357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9"/>
          <p:cNvSpPr>
            <a:spLocks noGrp="1" noChangeArrowheads="1"/>
          </p:cNvSpPr>
          <p:nvPr>
            <p:ph type="sldNum" sz="quarter" idx="12"/>
          </p:nvPr>
        </p:nvSpPr>
        <p:spPr>
          <a:ln/>
        </p:spPr>
        <p:txBody>
          <a:bodyPr/>
          <a:lstStyle>
            <a:lvl1pPr>
              <a:defRPr/>
            </a:lvl1pPr>
          </a:lstStyle>
          <a:p>
            <a:pPr>
              <a:defRPr/>
            </a:pPr>
            <a:fld id="{29D36572-6A2C-4480-8AEC-FEB798A09D88}" type="slidenum">
              <a:rPr lang="en-US" altLang="ja-JP"/>
              <a:pPr>
                <a:defRPr/>
              </a:pPr>
              <a:t>‹#›</a:t>
            </a:fld>
            <a:endParaRPr lang="en-US" altLang="ja-JP"/>
          </a:p>
        </p:txBody>
      </p:sp>
    </p:spTree>
    <p:extLst>
      <p:ext uri="{BB962C8B-B14F-4D97-AF65-F5344CB8AC3E}">
        <p14:creationId xmlns:p14="http://schemas.microsoft.com/office/powerpoint/2010/main" val="345810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9"/>
          <p:cNvSpPr>
            <a:spLocks noGrp="1" noChangeArrowheads="1"/>
          </p:cNvSpPr>
          <p:nvPr>
            <p:ph type="sldNum" sz="quarter" idx="12"/>
          </p:nvPr>
        </p:nvSpPr>
        <p:spPr>
          <a:ln/>
        </p:spPr>
        <p:txBody>
          <a:bodyPr/>
          <a:lstStyle>
            <a:lvl1pPr>
              <a:defRPr/>
            </a:lvl1pPr>
          </a:lstStyle>
          <a:p>
            <a:pPr>
              <a:defRPr/>
            </a:pPr>
            <a:fld id="{23BA1230-1A5D-44DF-AA68-B95D8BF2E263}" type="slidenum">
              <a:rPr lang="en-US" altLang="ja-JP"/>
              <a:pPr>
                <a:defRPr/>
              </a:pPr>
              <a:t>‹#›</a:t>
            </a:fld>
            <a:endParaRPr lang="en-US" altLang="ja-JP"/>
          </a:p>
        </p:txBody>
      </p:sp>
    </p:spTree>
    <p:extLst>
      <p:ext uri="{BB962C8B-B14F-4D97-AF65-F5344CB8AC3E}">
        <p14:creationId xmlns:p14="http://schemas.microsoft.com/office/powerpoint/2010/main" val="376625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18331BEB-E554-43F9-9E65-DE8A0ED7A37E}" type="slidenum">
              <a:rPr lang="en-US" altLang="ja-JP"/>
              <a:pPr>
                <a:defRPr/>
              </a:pPr>
              <a:t>‹#›</a:t>
            </a:fld>
            <a:endParaRPr lang="en-US" altLang="ja-JP"/>
          </a:p>
        </p:txBody>
      </p:sp>
    </p:spTree>
    <p:extLst>
      <p:ext uri="{BB962C8B-B14F-4D97-AF65-F5344CB8AC3E}">
        <p14:creationId xmlns:p14="http://schemas.microsoft.com/office/powerpoint/2010/main" val="136055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EBC53C97-4969-415F-BA0F-DD153AEF6B00}" type="slidenum">
              <a:rPr lang="en-US" altLang="ja-JP"/>
              <a:pPr>
                <a:defRPr/>
              </a:pPr>
              <a:t>‹#›</a:t>
            </a:fld>
            <a:endParaRPr lang="en-US" altLang="ja-JP"/>
          </a:p>
        </p:txBody>
      </p:sp>
    </p:spTree>
    <p:extLst>
      <p:ext uri="{BB962C8B-B14F-4D97-AF65-F5344CB8AC3E}">
        <p14:creationId xmlns:p14="http://schemas.microsoft.com/office/powerpoint/2010/main" val="361536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717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nvGrpSpPr>
            <p:cNvPr id="1034" name="Group 5"/>
            <p:cNvGrpSpPr>
              <a:grpSpLocks/>
            </p:cNvGrpSpPr>
            <p:nvPr userDrawn="1"/>
          </p:nvGrpSpPr>
          <p:grpSpPr bwMode="auto">
            <a:xfrm>
              <a:off x="0" y="4"/>
              <a:ext cx="5758" cy="4316"/>
              <a:chOff x="0" y="4"/>
              <a:chExt cx="5758" cy="4316"/>
            </a:xfrm>
          </p:grpSpPr>
          <p:sp>
            <p:nvSpPr>
              <p:cNvPr id="717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grpSp>
      <p:sp>
        <p:nvSpPr>
          <p:cNvPr id="71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8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000" i="0">
                <a:effectLst>
                  <a:outerShdw blurRad="38100" dist="38100" dir="2700000" algn="tl">
                    <a:srgbClr val="000000"/>
                  </a:outerShdw>
                </a:effectLst>
                <a:latin typeface="+mn-lt"/>
              </a:defRPr>
            </a:lvl1pPr>
          </a:lstStyle>
          <a:p>
            <a:pPr>
              <a:defRPr/>
            </a:pPr>
            <a:endParaRPr lang="en-US" altLang="ja-JP"/>
          </a:p>
        </p:txBody>
      </p:sp>
      <p:sp>
        <p:nvSpPr>
          <p:cNvPr id="718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000" i="0">
                <a:effectLst>
                  <a:outerShdw blurRad="38100" dist="38100" dir="2700000" algn="tl">
                    <a:srgbClr val="000000"/>
                  </a:outerShdw>
                </a:effectLst>
                <a:latin typeface="+mn-lt"/>
              </a:defRPr>
            </a:lvl1pPr>
          </a:lstStyle>
          <a:p>
            <a:pPr>
              <a:defRPr/>
            </a:pPr>
            <a:endParaRPr lang="en-US" altLang="ja-JP"/>
          </a:p>
        </p:txBody>
      </p:sp>
      <p:sp>
        <p:nvSpPr>
          <p:cNvPr id="718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000">
                <a:effectLst>
                  <a:outerShdw blurRad="38100" dist="38100" dir="2700000" algn="tl">
                    <a:srgbClr val="000000"/>
                  </a:outerShdw>
                </a:effectLst>
              </a:defRPr>
            </a:lvl1pPr>
          </a:lstStyle>
          <a:p>
            <a:pPr>
              <a:defRPr/>
            </a:pPr>
            <a:fld id="{70F622B4-91D1-40E8-A2B9-445277933922}"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mailto:yama@info.kindai.ac.jp"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1676400"/>
            <a:ext cx="7086600" cy="898525"/>
          </a:xfrm>
        </p:spPr>
        <p:txBody>
          <a:bodyPr/>
          <a:lstStyle/>
          <a:p>
            <a:pPr eaLnBrk="1" hangingPunct="1"/>
            <a:r>
              <a:rPr lang="ja-JP" altLang="en-US">
                <a:effectLst/>
              </a:rPr>
              <a:t>コンパイラ</a:t>
            </a:r>
          </a:p>
        </p:txBody>
      </p:sp>
      <p:sp>
        <p:nvSpPr>
          <p:cNvPr id="4099" name="Rectangle 3"/>
          <p:cNvSpPr>
            <a:spLocks noGrp="1" noChangeArrowheads="1"/>
          </p:cNvSpPr>
          <p:nvPr>
            <p:ph type="subTitle" idx="1"/>
          </p:nvPr>
        </p:nvSpPr>
        <p:spPr>
          <a:xfrm>
            <a:off x="990600" y="2743200"/>
            <a:ext cx="7162800" cy="3124200"/>
          </a:xfrm>
        </p:spPr>
        <p:txBody>
          <a:bodyPr/>
          <a:lstStyle/>
          <a:p>
            <a:pPr eaLnBrk="1" hangingPunct="1"/>
            <a:r>
              <a:rPr lang="ja-JP" altLang="en-US" dirty="0">
                <a:effectLst/>
              </a:rPr>
              <a:t>第</a:t>
            </a:r>
            <a:r>
              <a:rPr lang="en-US" altLang="ja-JP" dirty="0">
                <a:effectLst/>
              </a:rPr>
              <a:t>1</a:t>
            </a:r>
            <a:r>
              <a:rPr lang="ja-JP" altLang="en-US" dirty="0">
                <a:effectLst/>
              </a:rPr>
              <a:t>回 コンパイラの概要 </a:t>
            </a:r>
          </a:p>
          <a:p>
            <a:pPr eaLnBrk="1" hangingPunct="1"/>
            <a:endParaRPr lang="ja-JP" altLang="en-US" dirty="0">
              <a:effectLst/>
            </a:endParaRPr>
          </a:p>
          <a:p>
            <a:pPr algn="r" eaLnBrk="1" hangingPunct="1"/>
            <a:r>
              <a:rPr lang="en-US" altLang="ja-JP" dirty="0">
                <a:effectLst/>
              </a:rPr>
              <a:t>http://www.info.kindai.ac.jp/compiler</a:t>
            </a:r>
          </a:p>
          <a:p>
            <a:pPr algn="r" eaLnBrk="1" hangingPunct="1"/>
            <a:r>
              <a:rPr lang="en-US" altLang="ja-JP" dirty="0">
                <a:effectLst/>
              </a:rPr>
              <a:t>E</a:t>
            </a:r>
            <a:r>
              <a:rPr lang="ja-JP" altLang="en-US" dirty="0">
                <a:effectLst/>
              </a:rPr>
              <a:t>館</a:t>
            </a:r>
            <a:r>
              <a:rPr lang="en-US" altLang="ja-JP" dirty="0">
                <a:effectLst/>
              </a:rPr>
              <a:t>3</a:t>
            </a:r>
            <a:r>
              <a:rPr lang="ja-JP" altLang="en-US" dirty="0">
                <a:effectLst/>
              </a:rPr>
              <a:t>階</a:t>
            </a:r>
            <a:r>
              <a:rPr lang="en-US" altLang="ja-JP" dirty="0">
                <a:effectLst/>
              </a:rPr>
              <a:t>E-331 </a:t>
            </a:r>
            <a:r>
              <a:rPr lang="ja-JP" altLang="en-US" dirty="0">
                <a:effectLst/>
              </a:rPr>
              <a:t>内線</a:t>
            </a:r>
            <a:r>
              <a:rPr lang="en-US" altLang="ja-JP" dirty="0">
                <a:effectLst/>
              </a:rPr>
              <a:t>5459</a:t>
            </a:r>
          </a:p>
          <a:p>
            <a:pPr algn="r" eaLnBrk="1" hangingPunct="1"/>
            <a:r>
              <a:rPr lang="en-US" altLang="ja-JP" dirty="0">
                <a:effectLst/>
              </a:rPr>
              <a:t>takasi-i@info.kindai.ac.jp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メール&#10;&#10;自動的に生成された説明">
            <a:extLst>
              <a:ext uri="{FF2B5EF4-FFF2-40B4-BE49-F238E27FC236}">
                <a16:creationId xmlns:a16="http://schemas.microsoft.com/office/drawing/2014/main" id="{6D308778-3A98-6B08-4C33-5E724C457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テキスト ボックス 3">
            <a:extLst>
              <a:ext uri="{FF2B5EF4-FFF2-40B4-BE49-F238E27FC236}">
                <a16:creationId xmlns:a16="http://schemas.microsoft.com/office/drawing/2014/main" id="{891F0BFC-AE50-441E-8A81-0F45BF96157E}"/>
              </a:ext>
            </a:extLst>
          </p:cNvPr>
          <p:cNvSpPr txBox="1"/>
          <p:nvPr/>
        </p:nvSpPr>
        <p:spPr>
          <a:xfrm>
            <a:off x="1371600" y="1295400"/>
            <a:ext cx="7464351" cy="646331"/>
          </a:xfrm>
          <a:prstGeom prst="rect">
            <a:avLst/>
          </a:prstGeom>
          <a:solidFill>
            <a:srgbClr val="000000"/>
          </a:solidFill>
          <a:ln>
            <a:solidFill>
              <a:schemeClr val="tx1"/>
            </a:solidFill>
          </a:ln>
        </p:spPr>
        <p:txBody>
          <a:bodyPr wrap="none" rtlCol="0">
            <a:spAutoFit/>
          </a:bodyPr>
          <a:lstStyle/>
          <a:p>
            <a:r>
              <a:rPr lang="en-US" altLang="ja-JP" sz="3600" dirty="0"/>
              <a:t>https://www.info.kindai.ac.jp/compiler/</a:t>
            </a:r>
            <a:endParaRPr kumimoji="1" lang="ja-JP" altLang="en-US" sz="3600" dirty="0"/>
          </a:p>
        </p:txBody>
      </p:sp>
      <p:sp>
        <p:nvSpPr>
          <p:cNvPr id="5" name="四角形: 角を丸くする 4">
            <a:extLst>
              <a:ext uri="{FF2B5EF4-FFF2-40B4-BE49-F238E27FC236}">
                <a16:creationId xmlns:a16="http://schemas.microsoft.com/office/drawing/2014/main" id="{9AC1B103-C7D1-40A1-A422-156E9FBDC795}"/>
              </a:ext>
            </a:extLst>
          </p:cNvPr>
          <p:cNvSpPr/>
          <p:nvPr/>
        </p:nvSpPr>
        <p:spPr bwMode="auto">
          <a:xfrm>
            <a:off x="152400" y="5029200"/>
            <a:ext cx="5258921" cy="1066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5649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メール&#10;&#10;自動的に生成された説明">
            <a:extLst>
              <a:ext uri="{FF2B5EF4-FFF2-40B4-BE49-F238E27FC236}">
                <a16:creationId xmlns:a16="http://schemas.microsoft.com/office/drawing/2014/main" id="{5412B726-C848-4179-D40E-17276370D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楕円 3">
            <a:extLst>
              <a:ext uri="{FF2B5EF4-FFF2-40B4-BE49-F238E27FC236}">
                <a16:creationId xmlns:a16="http://schemas.microsoft.com/office/drawing/2014/main" id="{60E02B05-F8C6-3558-15E4-E4FE44691472}"/>
              </a:ext>
            </a:extLst>
          </p:cNvPr>
          <p:cNvSpPr/>
          <p:nvPr/>
        </p:nvSpPr>
        <p:spPr>
          <a:xfrm>
            <a:off x="3851920" y="764704"/>
            <a:ext cx="589792" cy="387504"/>
          </a:xfrm>
          <a:prstGeom prst="ellipse">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00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983DF26E-A1B7-D15A-1E2A-BD956EE6A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5" name="四角形: 角を丸くする 4">
            <a:extLst>
              <a:ext uri="{FF2B5EF4-FFF2-40B4-BE49-F238E27FC236}">
                <a16:creationId xmlns:a16="http://schemas.microsoft.com/office/drawing/2014/main" id="{0E495424-7857-4F6E-04B2-3CC68CFBAA5A}"/>
              </a:ext>
            </a:extLst>
          </p:cNvPr>
          <p:cNvSpPr/>
          <p:nvPr/>
        </p:nvSpPr>
        <p:spPr bwMode="auto">
          <a:xfrm>
            <a:off x="2267744" y="3492000"/>
            <a:ext cx="2520280" cy="64807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6549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8BC915B6-DFCB-8928-47CE-8FDEB422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Tree>
    <p:extLst>
      <p:ext uri="{BB962C8B-B14F-4D97-AF65-F5344CB8AC3E}">
        <p14:creationId xmlns:p14="http://schemas.microsoft.com/office/powerpoint/2010/main" val="318918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304800"/>
            <a:ext cx="7467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導入</a:t>
            </a:r>
          </a:p>
        </p:txBody>
      </p:sp>
      <p:sp>
        <p:nvSpPr>
          <p:cNvPr id="8" name="正方形/長方形 7"/>
          <p:cNvSpPr/>
          <p:nvPr/>
        </p:nvSpPr>
        <p:spPr bwMode="auto">
          <a:xfrm>
            <a:off x="685800" y="2362200"/>
            <a:ext cx="4572000" cy="1752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2000"/>
              <a:t>public class Hello {</a:t>
            </a:r>
          </a:p>
          <a:p>
            <a:pPr algn="l" eaLnBrk="1" hangingPunct="1">
              <a:defRPr/>
            </a:pPr>
            <a:r>
              <a:rPr lang="en-US" altLang="ja-JP" sz="2000"/>
              <a:t>    public static void main (String args[]) {</a:t>
            </a:r>
          </a:p>
          <a:p>
            <a:pPr algn="l" eaLnBrk="1" hangingPunct="1">
              <a:defRPr/>
            </a:pPr>
            <a:r>
              <a:rPr lang="en-US" altLang="ja-JP" sz="2000"/>
              <a:t>        System.out.print(“Hello! World!\n”);</a:t>
            </a:r>
          </a:p>
          <a:p>
            <a:pPr algn="l" eaLnBrk="1" hangingPunct="1">
              <a:defRPr/>
            </a:pPr>
            <a:r>
              <a:rPr lang="en-US" altLang="ja-JP" sz="2000"/>
              <a:t>    }</a:t>
            </a:r>
          </a:p>
          <a:p>
            <a:pPr algn="l" eaLnBrk="1" hangingPunct="1">
              <a:defRPr/>
            </a:pPr>
            <a:r>
              <a:rPr lang="en-US" altLang="ja-JP" sz="2000"/>
              <a:t>}</a:t>
            </a:r>
            <a:endParaRPr lang="ja-JP" altLang="en-US" i="1">
              <a:effectLst>
                <a:outerShdw blurRad="38100" dist="38100" dir="2700000" algn="tl">
                  <a:srgbClr val="000099"/>
                </a:outerShdw>
              </a:effectLst>
            </a:endParaRPr>
          </a:p>
        </p:txBody>
      </p:sp>
      <p:sp>
        <p:nvSpPr>
          <p:cNvPr id="7172" name="Text Box 4"/>
          <p:cNvSpPr txBox="1">
            <a:spLocks noChangeArrowheads="1"/>
          </p:cNvSpPr>
          <p:nvPr/>
        </p:nvSpPr>
        <p:spPr bwMode="auto">
          <a:xfrm>
            <a:off x="609600" y="1905000"/>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Hello.java</a:t>
            </a:r>
          </a:p>
        </p:txBody>
      </p:sp>
      <p:sp>
        <p:nvSpPr>
          <p:cNvPr id="9" name="正方形/長方形 8"/>
          <p:cNvSpPr/>
          <p:nvPr/>
        </p:nvSpPr>
        <p:spPr bwMode="auto">
          <a:xfrm>
            <a:off x="685800" y="4343400"/>
            <a:ext cx="2819400" cy="1371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2800"/>
              <a:t>$ javac Hello.java</a:t>
            </a:r>
          </a:p>
          <a:p>
            <a:pPr algn="l" eaLnBrk="1" hangingPunct="1">
              <a:defRPr/>
            </a:pPr>
            <a:r>
              <a:rPr lang="en-US" altLang="ja-JP" sz="2800"/>
              <a:t>$ java Hello</a:t>
            </a:r>
          </a:p>
          <a:p>
            <a:pPr algn="l" eaLnBrk="1" hangingPunct="1">
              <a:defRPr/>
            </a:pPr>
            <a:r>
              <a:rPr lang="en-US" altLang="ja-JP" sz="2800"/>
              <a:t>Hello! World!</a:t>
            </a:r>
            <a:endParaRPr lang="ja-JP" altLang="en-US" sz="2800" i="1">
              <a:effectLst>
                <a:outerShdw blurRad="38100" dist="38100" dir="2700000" algn="tl">
                  <a:srgbClr val="000099"/>
                </a:outerShdw>
              </a:effectLst>
            </a:endParaRPr>
          </a:p>
        </p:txBody>
      </p:sp>
      <p:sp>
        <p:nvSpPr>
          <p:cNvPr id="7174" name="Text Box 8"/>
          <p:cNvSpPr txBox="1">
            <a:spLocks noChangeArrowheads="1"/>
          </p:cNvSpPr>
          <p:nvPr/>
        </p:nvSpPr>
        <p:spPr bwMode="auto">
          <a:xfrm>
            <a:off x="304800" y="1524000"/>
            <a:ext cx="300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Java</a:t>
            </a:r>
            <a:r>
              <a:rPr lang="ja-JP" altLang="en-US" sz="2400"/>
              <a:t>プログラムの実行</a:t>
            </a:r>
          </a:p>
        </p:txBody>
      </p:sp>
      <p:sp>
        <p:nvSpPr>
          <p:cNvPr id="4" name="正方形/長方形 3"/>
          <p:cNvSpPr/>
          <p:nvPr/>
        </p:nvSpPr>
        <p:spPr bwMode="auto">
          <a:xfrm>
            <a:off x="5486400" y="2362200"/>
            <a:ext cx="3200400" cy="1371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2000" dirty="0"/>
              <a:t>#include &lt;</a:t>
            </a:r>
            <a:r>
              <a:rPr lang="en-US" altLang="ja-JP" sz="2000" dirty="0" err="1"/>
              <a:t>stdio.h</a:t>
            </a:r>
            <a:r>
              <a:rPr lang="en-US" altLang="ja-JP" sz="2000" dirty="0"/>
              <a:t>&gt;</a:t>
            </a:r>
            <a:endParaRPr lang="ja-JP" altLang="en-US" sz="2000" dirty="0"/>
          </a:p>
          <a:p>
            <a:pPr algn="l" eaLnBrk="1" hangingPunct="1">
              <a:defRPr/>
            </a:pPr>
            <a:r>
              <a:rPr lang="en-US" altLang="ja-JP" sz="2000" dirty="0"/>
              <a:t>int main () {</a:t>
            </a:r>
            <a:endParaRPr lang="ja-JP" altLang="en-US" sz="2000" dirty="0"/>
          </a:p>
          <a:p>
            <a:pPr algn="l" eaLnBrk="1" hangingPunct="1">
              <a:defRPr/>
            </a:pPr>
            <a:r>
              <a:rPr lang="ja-JP" altLang="en-US" sz="2000" dirty="0"/>
              <a:t>    </a:t>
            </a:r>
            <a:r>
              <a:rPr lang="en-US" altLang="ja-JP" sz="2000" dirty="0" err="1"/>
              <a:t>printf</a:t>
            </a:r>
            <a:r>
              <a:rPr lang="en-US" altLang="ja-JP" sz="2000" dirty="0"/>
              <a:t> (“Hello! World!\n”);</a:t>
            </a:r>
            <a:endParaRPr lang="ja-JP" altLang="en-US" sz="2000" dirty="0"/>
          </a:p>
          <a:p>
            <a:pPr algn="l" eaLnBrk="1" hangingPunct="1">
              <a:defRPr/>
            </a:pPr>
            <a:r>
              <a:rPr lang="en-US" altLang="ja-JP" sz="2000" dirty="0"/>
              <a:t>}</a:t>
            </a:r>
            <a:endParaRPr lang="ja-JP" altLang="en-US" i="1" dirty="0">
              <a:effectLst>
                <a:outerShdw blurRad="38100" dist="38100" dir="2700000" algn="tl">
                  <a:srgbClr val="000099"/>
                </a:outerShdw>
              </a:effectLst>
            </a:endParaRPr>
          </a:p>
        </p:txBody>
      </p:sp>
      <p:sp>
        <p:nvSpPr>
          <p:cNvPr id="7176" name="Text Box 10"/>
          <p:cNvSpPr txBox="1">
            <a:spLocks noChangeArrowheads="1"/>
          </p:cNvSpPr>
          <p:nvPr/>
        </p:nvSpPr>
        <p:spPr bwMode="auto">
          <a:xfrm>
            <a:off x="5486400" y="1905000"/>
            <a:ext cx="106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Hello.c</a:t>
            </a:r>
            <a:endParaRPr lang="ja-JP" altLang="en-US" sz="2400"/>
          </a:p>
        </p:txBody>
      </p:sp>
      <p:sp>
        <p:nvSpPr>
          <p:cNvPr id="6" name="正方形/長方形 5"/>
          <p:cNvSpPr>
            <a:spLocks noChangeArrowheads="1"/>
          </p:cNvSpPr>
          <p:nvPr/>
        </p:nvSpPr>
        <p:spPr bwMode="auto">
          <a:xfrm>
            <a:off x="5486400" y="4343400"/>
            <a:ext cx="3352800" cy="1371600"/>
          </a:xfrm>
          <a:prstGeom prst="rect">
            <a:avLst/>
          </a:prstGeom>
          <a:solidFill>
            <a:srgbClr val="0000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 gcc -o Hello Hello.c</a:t>
            </a:r>
          </a:p>
          <a:p>
            <a:pPr eaLnBrk="1" hangingPunct="1">
              <a:spcBef>
                <a:spcPct val="0"/>
              </a:spcBef>
              <a:buClrTx/>
              <a:buSzTx/>
              <a:buFontTx/>
              <a:buNone/>
            </a:pPr>
            <a:r>
              <a:rPr lang="en-US" altLang="ja-JP" sz="2800"/>
              <a:t>$ Hello</a:t>
            </a:r>
            <a:endParaRPr lang="ja-JP" altLang="en-US" sz="2800"/>
          </a:p>
          <a:p>
            <a:pPr eaLnBrk="1" hangingPunct="1">
              <a:spcBef>
                <a:spcPct val="0"/>
              </a:spcBef>
              <a:buClrTx/>
              <a:buSzTx/>
              <a:buFontTx/>
              <a:buNone/>
            </a:pPr>
            <a:r>
              <a:rPr lang="en-US" altLang="ja-JP" sz="2800"/>
              <a:t>Hello! World!</a:t>
            </a:r>
          </a:p>
        </p:txBody>
      </p:sp>
      <p:sp>
        <p:nvSpPr>
          <p:cNvPr id="7178" name="Text Box 13"/>
          <p:cNvSpPr txBox="1">
            <a:spLocks noChangeArrowheads="1"/>
          </p:cNvSpPr>
          <p:nvPr/>
        </p:nvSpPr>
        <p:spPr bwMode="auto">
          <a:xfrm>
            <a:off x="5105400" y="1524000"/>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C</a:t>
            </a:r>
            <a:r>
              <a:rPr lang="ja-JP" altLang="en-US" sz="2400"/>
              <a:t>プログラムの実行</a:t>
            </a:r>
          </a:p>
        </p:txBody>
      </p:sp>
      <p:grpSp>
        <p:nvGrpSpPr>
          <p:cNvPr id="138259" name="Group 19"/>
          <p:cNvGrpSpPr>
            <a:grpSpLocks/>
          </p:cNvGrpSpPr>
          <p:nvPr/>
        </p:nvGrpSpPr>
        <p:grpSpPr bwMode="auto">
          <a:xfrm>
            <a:off x="3505200" y="4724400"/>
            <a:ext cx="1981200" cy="519113"/>
            <a:chOff x="2208" y="2688"/>
            <a:chExt cx="1248" cy="327"/>
          </a:xfrm>
        </p:grpSpPr>
        <p:sp>
          <p:nvSpPr>
            <p:cNvPr id="7185" name="Text Box 12"/>
            <p:cNvSpPr txBox="1">
              <a:spLocks noChangeArrowheads="1"/>
            </p:cNvSpPr>
            <p:nvPr/>
          </p:nvSpPr>
          <p:spPr bwMode="auto">
            <a:xfrm>
              <a:off x="2544" y="2688"/>
              <a:ext cx="56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実行</a:t>
              </a:r>
            </a:p>
          </p:txBody>
        </p:sp>
        <p:sp>
          <p:nvSpPr>
            <p:cNvPr id="7186" name="Line 14"/>
            <p:cNvSpPr>
              <a:spLocks noChangeShapeType="1"/>
            </p:cNvSpPr>
            <p:nvPr/>
          </p:nvSpPr>
          <p:spPr bwMode="auto">
            <a:xfrm flipH="1">
              <a:off x="2208" y="2880"/>
              <a:ext cx="38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187" name="Line 15"/>
            <p:cNvSpPr>
              <a:spLocks noChangeShapeType="1"/>
            </p:cNvSpPr>
            <p:nvPr/>
          </p:nvSpPr>
          <p:spPr bwMode="auto">
            <a:xfrm>
              <a:off x="3024" y="2880"/>
              <a:ext cx="432"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8260" name="Group 20"/>
          <p:cNvGrpSpPr>
            <a:grpSpLocks/>
          </p:cNvGrpSpPr>
          <p:nvPr/>
        </p:nvGrpSpPr>
        <p:grpSpPr bwMode="auto">
          <a:xfrm>
            <a:off x="3505200" y="4343400"/>
            <a:ext cx="1981200" cy="519113"/>
            <a:chOff x="2208" y="2448"/>
            <a:chExt cx="1248" cy="327"/>
          </a:xfrm>
        </p:grpSpPr>
        <p:sp>
          <p:nvSpPr>
            <p:cNvPr id="7182" name="Line 16"/>
            <p:cNvSpPr>
              <a:spLocks noChangeShapeType="1"/>
            </p:cNvSpPr>
            <p:nvPr/>
          </p:nvSpPr>
          <p:spPr bwMode="auto">
            <a:xfrm flipH="1">
              <a:off x="2208" y="2640"/>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183" name="Text Box 17"/>
            <p:cNvSpPr txBox="1">
              <a:spLocks noChangeArrowheads="1"/>
            </p:cNvSpPr>
            <p:nvPr/>
          </p:nvSpPr>
          <p:spPr bwMode="auto">
            <a:xfrm>
              <a:off x="2400" y="2448"/>
              <a:ext cx="9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これは？</a:t>
              </a:r>
            </a:p>
          </p:txBody>
        </p:sp>
        <p:sp>
          <p:nvSpPr>
            <p:cNvPr id="7184" name="Line 18"/>
            <p:cNvSpPr>
              <a:spLocks noChangeShapeType="1"/>
            </p:cNvSpPr>
            <p:nvPr/>
          </p:nvSpPr>
          <p:spPr bwMode="auto">
            <a:xfrm>
              <a:off x="3264" y="2640"/>
              <a:ext cx="192"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38261" name="Text Box 21"/>
          <p:cNvSpPr txBox="1">
            <a:spLocks noChangeArrowheads="1"/>
          </p:cNvSpPr>
          <p:nvPr/>
        </p:nvSpPr>
        <p:spPr bwMode="auto">
          <a:xfrm>
            <a:off x="2362200" y="5867400"/>
            <a:ext cx="6251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実行の前に</a:t>
            </a:r>
            <a:r>
              <a:rPr lang="ja-JP" altLang="en-US"/>
              <a:t>コンパイル(</a:t>
            </a:r>
            <a:r>
              <a:rPr lang="en-US" altLang="ja-JP"/>
              <a:t>compile)</a:t>
            </a:r>
            <a:r>
              <a:rPr lang="ja-JP" altLang="en-US" sz="2800"/>
              <a:t>を行う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138259"/>
                                        </p:tgtEl>
                                        <p:attrNameLst>
                                          <p:attrName>style.visibility</p:attrName>
                                        </p:attrNameLst>
                                      </p:cBhvr>
                                      <p:to>
                                        <p:strVal val="visible"/>
                                      </p:to>
                                    </p:set>
                                    <p:animEffect transition="in" filter="barn(outVertical)">
                                      <p:cBhvr>
                                        <p:cTn id="17" dur="500"/>
                                        <p:tgtEl>
                                          <p:spTgt spid="1382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138260"/>
                                        </p:tgtEl>
                                        <p:attrNameLst>
                                          <p:attrName>style.visibility</p:attrName>
                                        </p:attrNameLst>
                                      </p:cBhvr>
                                      <p:to>
                                        <p:strVal val="visible"/>
                                      </p:to>
                                    </p:set>
                                    <p:animEffect transition="in" filter="barn(outVertical)">
                                      <p:cBhvr>
                                        <p:cTn id="22" dur="500"/>
                                        <p:tgtEl>
                                          <p:spTgt spid="1382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8261"/>
                                        </p:tgtEl>
                                        <p:attrNameLst>
                                          <p:attrName>style.visibility</p:attrName>
                                        </p:attrNameLst>
                                      </p:cBhvr>
                                      <p:to>
                                        <p:strVal val="visible"/>
                                      </p:to>
                                    </p:set>
                                    <p:anim calcmode="lin" valueType="num">
                                      <p:cBhvr additive="base">
                                        <p:cTn id="27" dur="500" fill="hold"/>
                                        <p:tgtEl>
                                          <p:spTgt spid="138261"/>
                                        </p:tgtEl>
                                        <p:attrNameLst>
                                          <p:attrName>ppt_x</p:attrName>
                                        </p:attrNameLst>
                                      </p:cBhvr>
                                      <p:tavLst>
                                        <p:tav tm="0">
                                          <p:val>
                                            <p:strVal val="#ppt_x"/>
                                          </p:val>
                                        </p:tav>
                                        <p:tav tm="100000">
                                          <p:val>
                                            <p:strVal val="#ppt_x"/>
                                          </p:val>
                                        </p:tav>
                                      </p:tavLst>
                                    </p:anim>
                                    <p:anim calcmode="lin" valueType="num">
                                      <p:cBhvr additive="base">
                                        <p:cTn id="28" dur="500" fill="hold"/>
                                        <p:tgtEl>
                                          <p:spTgt spid="138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6" grpId="0" animBg="1" autoUpdateAnimBg="0"/>
      <p:bldP spid="13826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r>
              <a:rPr lang="ja-JP" altLang="en-US">
                <a:effectLst/>
              </a:rPr>
              <a:t>機械語</a:t>
            </a:r>
            <a:r>
              <a:rPr lang="en-US" altLang="ja-JP">
                <a:effectLst/>
              </a:rPr>
              <a:t>(machine language)</a:t>
            </a:r>
            <a:endParaRPr lang="ja-JP" altLang="en-US">
              <a:effectLst/>
            </a:endParaRPr>
          </a:p>
        </p:txBody>
      </p:sp>
      <p:sp>
        <p:nvSpPr>
          <p:cNvPr id="8195" name="コンテンツ プレースホルダ 2"/>
          <p:cNvSpPr>
            <a:spLocks noGrp="1"/>
          </p:cNvSpPr>
          <p:nvPr>
            <p:ph idx="1"/>
          </p:nvPr>
        </p:nvSpPr>
        <p:spPr>
          <a:xfrm>
            <a:off x="1066800" y="1524000"/>
            <a:ext cx="7467600" cy="1981200"/>
          </a:xfrm>
        </p:spPr>
        <p:txBody>
          <a:bodyPr/>
          <a:lstStyle/>
          <a:p>
            <a:pPr>
              <a:lnSpc>
                <a:spcPct val="90000"/>
              </a:lnSpc>
            </a:pPr>
            <a:r>
              <a:rPr lang="en-US" altLang="ja-JP" sz="2800">
                <a:effectLst/>
              </a:rPr>
              <a:t>1,0 </a:t>
            </a:r>
            <a:r>
              <a:rPr lang="ja-JP" altLang="en-US" sz="2800">
                <a:effectLst/>
              </a:rPr>
              <a:t>の並び</a:t>
            </a:r>
            <a:endParaRPr lang="en-US" altLang="ja-JP" sz="2800">
              <a:effectLst/>
            </a:endParaRPr>
          </a:p>
          <a:p>
            <a:pPr>
              <a:lnSpc>
                <a:spcPct val="90000"/>
              </a:lnSpc>
            </a:pPr>
            <a:r>
              <a:rPr lang="ja-JP" altLang="en-US" sz="2800">
                <a:effectLst/>
              </a:rPr>
              <a:t>計算機で実行可能</a:t>
            </a:r>
            <a:endParaRPr lang="en-US" altLang="ja-JP" sz="2800">
              <a:effectLst/>
            </a:endParaRPr>
          </a:p>
          <a:p>
            <a:pPr>
              <a:lnSpc>
                <a:spcPct val="90000"/>
              </a:lnSpc>
            </a:pPr>
            <a:r>
              <a:rPr lang="ja-JP" altLang="en-US" sz="2800">
                <a:effectLst/>
              </a:rPr>
              <a:t>レジスタ</a:t>
            </a:r>
            <a:r>
              <a:rPr lang="en-US" altLang="ja-JP" sz="2800">
                <a:effectLst/>
              </a:rPr>
              <a:t>, </a:t>
            </a:r>
            <a:r>
              <a:rPr lang="ja-JP" altLang="en-US" sz="2800">
                <a:effectLst/>
              </a:rPr>
              <a:t>ビット操作が必要</a:t>
            </a:r>
            <a:endParaRPr lang="en-US" altLang="ja-JP" sz="2800">
              <a:effectLst/>
            </a:endParaRPr>
          </a:p>
          <a:p>
            <a:pPr>
              <a:lnSpc>
                <a:spcPct val="90000"/>
              </a:lnSpc>
            </a:pPr>
            <a:r>
              <a:rPr lang="ja-JP" altLang="en-US" sz="2800">
                <a:effectLst/>
              </a:rPr>
              <a:t>ハードウェアに依存</a:t>
            </a:r>
          </a:p>
        </p:txBody>
      </p:sp>
      <p:grpSp>
        <p:nvGrpSpPr>
          <p:cNvPr id="5" name="グループ化 5"/>
          <p:cNvGrpSpPr>
            <a:grpSpLocks/>
          </p:cNvGrpSpPr>
          <p:nvPr/>
        </p:nvGrpSpPr>
        <p:grpSpPr bwMode="auto">
          <a:xfrm>
            <a:off x="1295400" y="3657600"/>
            <a:ext cx="4484688" cy="1993900"/>
            <a:chOff x="1524000" y="4191000"/>
            <a:chExt cx="4483920" cy="1994595"/>
          </a:xfrm>
        </p:grpSpPr>
        <p:sp>
          <p:nvSpPr>
            <p:cNvPr id="4" name="下矢印 3"/>
            <p:cNvSpPr/>
            <p:nvPr/>
          </p:nvSpPr>
          <p:spPr bwMode="auto">
            <a:xfrm>
              <a:off x="3428674" y="4191000"/>
              <a:ext cx="609496" cy="53358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8200" name="テキスト ボックス 4"/>
            <p:cNvSpPr txBox="1">
              <a:spLocks noChangeArrowheads="1"/>
            </p:cNvSpPr>
            <p:nvPr/>
          </p:nvSpPr>
          <p:spPr bwMode="auto">
            <a:xfrm>
              <a:off x="1524000" y="4800600"/>
              <a:ext cx="44839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 typeface="Arial" panose="020B0604020202020204" pitchFamily="34" charset="0"/>
                <a:buChar char="•"/>
              </a:pPr>
              <a:r>
                <a:rPr lang="ja-JP" altLang="en-US" sz="2800"/>
                <a:t> プログラムの作成が困難</a:t>
              </a:r>
              <a:endParaRPr lang="en-US" altLang="ja-JP" sz="2800"/>
            </a:p>
            <a:p>
              <a:pPr eaLnBrk="1" hangingPunct="1">
                <a:spcBef>
                  <a:spcPct val="0"/>
                </a:spcBef>
                <a:buClrTx/>
                <a:buSzTx/>
                <a:buFont typeface="Arial" panose="020B0604020202020204" pitchFamily="34" charset="0"/>
                <a:buChar char="•"/>
              </a:pPr>
              <a:r>
                <a:rPr lang="ja-JP" altLang="en-US" sz="2800"/>
                <a:t> プログラムの理解が困難</a:t>
              </a:r>
              <a:endParaRPr lang="en-US" altLang="ja-JP" sz="2800"/>
            </a:p>
            <a:p>
              <a:pPr eaLnBrk="1" hangingPunct="1">
                <a:spcBef>
                  <a:spcPct val="0"/>
                </a:spcBef>
                <a:buClrTx/>
                <a:buSzTx/>
                <a:buFont typeface="Arial" panose="020B0604020202020204" pitchFamily="34" charset="0"/>
                <a:buChar char="•"/>
              </a:pPr>
              <a:r>
                <a:rPr lang="ja-JP" altLang="en-US" sz="2800"/>
                <a:t> プログラムのデバグが困難</a:t>
              </a:r>
            </a:p>
          </p:txBody>
        </p:sp>
      </p:grpSp>
      <p:sp>
        <p:nvSpPr>
          <p:cNvPr id="7" name="正方形/長方形 6"/>
          <p:cNvSpPr/>
          <p:nvPr/>
        </p:nvSpPr>
        <p:spPr bwMode="auto">
          <a:xfrm>
            <a:off x="6019800" y="1828800"/>
            <a:ext cx="2743200" cy="23622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p>
            <a:pPr eaLnBrk="1" hangingPunct="1">
              <a:defRPr/>
            </a:pPr>
            <a:r>
              <a:rPr lang="en-US" altLang="ja-JP" sz="2800" dirty="0">
                <a:effectLst>
                  <a:outerShdw blurRad="38100" dist="38100" dir="2700000" algn="tl">
                    <a:srgbClr val="000000">
                      <a:alpha val="43137"/>
                    </a:srgbClr>
                  </a:outerShdw>
                </a:effectLst>
              </a:rPr>
              <a:t>0001 0000 0101</a:t>
            </a:r>
          </a:p>
          <a:p>
            <a:pPr eaLnBrk="1" hangingPunct="1">
              <a:defRPr/>
            </a:pPr>
            <a:r>
              <a:rPr lang="en-US" altLang="ja-JP" sz="2800" dirty="0">
                <a:effectLst>
                  <a:outerShdw blurRad="38100" dist="38100" dir="2700000" algn="tl">
                    <a:srgbClr val="000000">
                      <a:alpha val="43137"/>
                    </a:srgbClr>
                  </a:outerShdw>
                </a:effectLst>
              </a:rPr>
              <a:t>0010 0000 1010</a:t>
            </a:r>
          </a:p>
          <a:p>
            <a:pPr eaLnBrk="1" hangingPunct="1">
              <a:defRPr/>
            </a:pPr>
            <a:r>
              <a:rPr lang="en-US" altLang="ja-JP" sz="2800" dirty="0">
                <a:effectLst>
                  <a:outerShdw blurRad="38100" dist="38100" dir="2700000" algn="tl">
                    <a:srgbClr val="000000">
                      <a:alpha val="43137"/>
                    </a:srgbClr>
                  </a:outerShdw>
                </a:effectLst>
              </a:rPr>
              <a:t>0000 1100 1110</a:t>
            </a:r>
          </a:p>
          <a:p>
            <a:pPr eaLnBrk="1" hangingPunct="1">
              <a:defRPr/>
            </a:pPr>
            <a:r>
              <a:rPr lang="en-US" altLang="ja-JP" sz="2800" dirty="0">
                <a:effectLst>
                  <a:outerShdw blurRad="38100" dist="38100" dir="2700000" algn="tl">
                    <a:srgbClr val="000000">
                      <a:alpha val="43137"/>
                    </a:srgbClr>
                  </a:outerShdw>
                </a:effectLst>
              </a:rPr>
              <a:t>0100 1111 0011</a:t>
            </a:r>
          </a:p>
          <a:p>
            <a:pPr eaLnBrk="1" hangingPunct="1">
              <a:defRPr/>
            </a:pPr>
            <a:r>
              <a:rPr lang="en-US" altLang="ja-JP" sz="2800" dirty="0">
                <a:effectLst>
                  <a:outerShdw blurRad="38100" dist="38100" dir="2700000" algn="tl">
                    <a:srgbClr val="000000">
                      <a:alpha val="43137"/>
                    </a:srgbClr>
                  </a:outerShdw>
                </a:effectLst>
              </a:rPr>
              <a:t>0101 0000 0001</a:t>
            </a:r>
            <a:endParaRPr lang="ja-JP" altLang="en-US" sz="2800" i="1" dirty="0">
              <a:effectLst>
                <a:outerShdw blurRad="38100" dist="38100" dir="2700000" algn="tl">
                  <a:srgbClr val="000000">
                    <a:alpha val="43137"/>
                  </a:srgbClr>
                </a:outerShdw>
              </a:effectLst>
            </a:endParaRPr>
          </a:p>
        </p:txBody>
      </p:sp>
      <p:sp>
        <p:nvSpPr>
          <p:cNvPr id="8" name="テキスト ボックス 7"/>
          <p:cNvSpPr txBox="1">
            <a:spLocks noChangeArrowheads="1"/>
          </p:cNvSpPr>
          <p:nvPr/>
        </p:nvSpPr>
        <p:spPr bwMode="auto">
          <a:xfrm>
            <a:off x="762000" y="5943600"/>
            <a:ext cx="723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人間が機械語を直接操作するのは効率が悪い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アセンブリ言語</a:t>
            </a:r>
            <a:br>
              <a:rPr lang="en-US" altLang="ja-JP">
                <a:effectLst/>
              </a:rPr>
            </a:br>
            <a:r>
              <a:rPr lang="en-US" altLang="ja-JP">
                <a:effectLst/>
              </a:rPr>
              <a:t>(assembly language)</a:t>
            </a:r>
            <a:endParaRPr lang="ja-JP" altLang="en-US">
              <a:effectLst/>
            </a:endParaRPr>
          </a:p>
        </p:txBody>
      </p:sp>
      <p:sp>
        <p:nvSpPr>
          <p:cNvPr id="9219" name="コンテンツ プレースホルダ 2"/>
          <p:cNvSpPr>
            <a:spLocks noGrp="1"/>
          </p:cNvSpPr>
          <p:nvPr>
            <p:ph idx="4294967295"/>
          </p:nvPr>
        </p:nvSpPr>
        <p:spPr>
          <a:xfrm>
            <a:off x="1066800" y="1752600"/>
            <a:ext cx="7467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800">
                <a:effectLst/>
              </a:rPr>
              <a:t>機械語命令を簡略名で記述</a:t>
            </a:r>
            <a:endParaRPr lang="en-US" altLang="ja-JP" sz="2800">
              <a:effectLst/>
            </a:endParaRPr>
          </a:p>
          <a:p>
            <a:pPr lvl="1"/>
            <a:r>
              <a:rPr lang="ja-JP" altLang="en-US" sz="2400">
                <a:effectLst/>
              </a:rPr>
              <a:t>レジスタ</a:t>
            </a:r>
            <a:r>
              <a:rPr lang="en-US" altLang="ja-JP" sz="2400">
                <a:effectLst/>
              </a:rPr>
              <a:t>, </a:t>
            </a:r>
            <a:r>
              <a:rPr lang="ja-JP" altLang="en-US" sz="2400">
                <a:effectLst/>
              </a:rPr>
              <a:t>ビット操作が必要</a:t>
            </a:r>
            <a:endParaRPr lang="en-US" altLang="ja-JP" sz="2400">
              <a:effectLst/>
            </a:endParaRPr>
          </a:p>
          <a:p>
            <a:pPr lvl="1"/>
            <a:r>
              <a:rPr lang="ja-JP" altLang="en-US" sz="2400">
                <a:effectLst/>
              </a:rPr>
              <a:t>ハードウェア依存</a:t>
            </a:r>
            <a:endParaRPr lang="en-US" altLang="ja-JP" sz="2400">
              <a:effectLst/>
            </a:endParaRPr>
          </a:p>
          <a:p>
            <a:r>
              <a:rPr lang="ja-JP" altLang="en-US" sz="2800">
                <a:effectLst/>
              </a:rPr>
              <a:t>番地・レジスタ等に名前</a:t>
            </a:r>
            <a:endParaRPr lang="en-US" altLang="ja-JP" sz="2800">
              <a:effectLst/>
            </a:endParaRPr>
          </a:p>
          <a:p>
            <a:r>
              <a:rPr lang="ja-JP" altLang="en-US" sz="2800">
                <a:effectLst/>
              </a:rPr>
              <a:t>実行は機械語変換が必要</a:t>
            </a:r>
          </a:p>
        </p:txBody>
      </p:sp>
      <p:sp>
        <p:nvSpPr>
          <p:cNvPr id="5" name="正方形/長方形 4"/>
          <p:cNvSpPr/>
          <p:nvPr/>
        </p:nvSpPr>
        <p:spPr bwMode="auto">
          <a:xfrm>
            <a:off x="5943600" y="1752600"/>
            <a:ext cx="2971800" cy="2133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p>
            <a:pPr eaLnBrk="1" hangingPunct="1">
              <a:defRPr/>
            </a:pPr>
            <a:r>
              <a:rPr lang="en-US" altLang="ja-JP" sz="2400" dirty="0">
                <a:effectLst>
                  <a:outerShdw blurRad="38100" dist="38100" dir="2700000" algn="tl">
                    <a:srgbClr val="000000">
                      <a:alpha val="43137"/>
                    </a:srgbClr>
                  </a:outerShdw>
                </a:effectLst>
              </a:rPr>
              <a:t>A          DC    5</a:t>
            </a:r>
          </a:p>
          <a:p>
            <a:pPr eaLnBrk="1" hangingPunct="1">
              <a:defRPr/>
            </a:pPr>
            <a:r>
              <a:rPr lang="en-US" altLang="ja-JP" sz="2400" dirty="0">
                <a:effectLst>
                  <a:outerShdw blurRad="38100" dist="38100" dir="2700000" algn="tl">
                    <a:srgbClr val="000000">
                      <a:alpha val="43137"/>
                    </a:srgbClr>
                  </a:outerShdw>
                </a:effectLst>
              </a:rPr>
              <a:t>B          DC    10</a:t>
            </a:r>
          </a:p>
          <a:p>
            <a:pPr eaLnBrk="1" hangingPunct="1">
              <a:defRPr/>
            </a:pPr>
            <a:r>
              <a:rPr lang="en-US" altLang="ja-JP" sz="2400" dirty="0">
                <a:effectLst>
                  <a:outerShdw blurRad="38100" dist="38100" dir="2700000" algn="tl">
                    <a:srgbClr val="000000">
                      <a:alpha val="43137"/>
                    </a:srgbClr>
                  </a:outerShdw>
                </a:effectLst>
              </a:rPr>
              <a:t>START LD    GR0, A</a:t>
            </a:r>
          </a:p>
          <a:p>
            <a:pPr eaLnBrk="1" hangingPunct="1">
              <a:defRPr/>
            </a:pPr>
            <a:r>
              <a:rPr lang="en-US" altLang="ja-JP" sz="2400" dirty="0">
                <a:effectLst>
                  <a:outerShdw blurRad="38100" dist="38100" dir="2700000" algn="tl">
                    <a:srgbClr val="000000">
                      <a:alpha val="43137"/>
                    </a:srgbClr>
                  </a:outerShdw>
                </a:effectLst>
              </a:rPr>
              <a:t>             ADD GR0, B</a:t>
            </a:r>
          </a:p>
          <a:p>
            <a:pPr eaLnBrk="1" hangingPunct="1">
              <a:defRPr/>
            </a:pPr>
            <a:r>
              <a:rPr lang="en-US" altLang="ja-JP" sz="2400" dirty="0">
                <a:effectLst>
                  <a:outerShdw blurRad="38100" dist="38100" dir="2700000" algn="tl">
                    <a:srgbClr val="000000">
                      <a:alpha val="43137"/>
                    </a:srgbClr>
                  </a:outerShdw>
                </a:effectLst>
              </a:rPr>
              <a:t>             ST     GR0, A</a:t>
            </a:r>
          </a:p>
        </p:txBody>
      </p:sp>
      <p:grpSp>
        <p:nvGrpSpPr>
          <p:cNvPr id="4" name="グループ化 5"/>
          <p:cNvGrpSpPr>
            <a:grpSpLocks/>
          </p:cNvGrpSpPr>
          <p:nvPr/>
        </p:nvGrpSpPr>
        <p:grpSpPr bwMode="auto">
          <a:xfrm>
            <a:off x="1371600" y="4191000"/>
            <a:ext cx="4378325" cy="1563688"/>
            <a:chOff x="1524000" y="4191000"/>
            <a:chExt cx="4378122" cy="1563707"/>
          </a:xfrm>
        </p:grpSpPr>
        <p:sp>
          <p:nvSpPr>
            <p:cNvPr id="7" name="下矢印 6"/>
            <p:cNvSpPr/>
            <p:nvPr/>
          </p:nvSpPr>
          <p:spPr bwMode="auto">
            <a:xfrm>
              <a:off x="3428912" y="4191000"/>
              <a:ext cx="609572" cy="53340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9224" name="テキスト ボックス 7"/>
            <p:cNvSpPr txBox="1">
              <a:spLocks noChangeArrowheads="1"/>
            </p:cNvSpPr>
            <p:nvPr/>
          </p:nvSpPr>
          <p:spPr bwMode="auto">
            <a:xfrm>
              <a:off x="1524000" y="4800600"/>
              <a:ext cx="43781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 typeface="Arial" panose="020B0604020202020204" pitchFamily="34" charset="0"/>
                <a:buChar char="•"/>
              </a:pPr>
              <a:r>
                <a:rPr lang="ja-JP" altLang="en-US" sz="2800"/>
                <a:t> 機械語よりはプログラムの</a:t>
              </a:r>
              <a:endParaRPr lang="en-US" altLang="ja-JP" sz="2800"/>
            </a:p>
            <a:p>
              <a:pPr eaLnBrk="1" hangingPunct="1">
                <a:spcBef>
                  <a:spcPct val="0"/>
                </a:spcBef>
                <a:buClrTx/>
                <a:buSzTx/>
                <a:buFontTx/>
                <a:buNone/>
              </a:pPr>
              <a:r>
                <a:rPr lang="ja-JP" altLang="en-US" sz="2800"/>
                <a:t>  作成・理解・デバグが容易</a:t>
              </a:r>
              <a:endParaRPr lang="en-US" altLang="ja-JP" sz="2800"/>
            </a:p>
          </p:txBody>
        </p:sp>
      </p:grpSp>
      <p:sp>
        <p:nvSpPr>
          <p:cNvPr id="9" name="テキスト ボックス 8"/>
          <p:cNvSpPr txBox="1">
            <a:spLocks noChangeArrowheads="1"/>
          </p:cNvSpPr>
          <p:nvPr/>
        </p:nvSpPr>
        <p:spPr bwMode="auto">
          <a:xfrm>
            <a:off x="1066800" y="5791200"/>
            <a:ext cx="5395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しかしまだ人間がアセンブリ言語を</a:t>
            </a:r>
            <a:endParaRPr lang="en-US" altLang="ja-JP" sz="2800"/>
          </a:p>
          <a:p>
            <a:pPr eaLnBrk="1" hangingPunct="1">
              <a:spcBef>
                <a:spcPct val="0"/>
              </a:spcBef>
              <a:buClrTx/>
              <a:buSzTx/>
              <a:buFontTx/>
              <a:buNone/>
            </a:pPr>
            <a:r>
              <a:rPr lang="ja-JP" altLang="en-US" sz="2800"/>
              <a:t>直接操作するのは効率が悪い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a:effectLst/>
              </a:rPr>
              <a:t>高水準言語</a:t>
            </a:r>
            <a:br>
              <a:rPr lang="en-US" altLang="ja-JP">
                <a:effectLst/>
              </a:rPr>
            </a:br>
            <a:r>
              <a:rPr lang="en-US" altLang="ja-JP">
                <a:effectLst/>
              </a:rPr>
              <a:t>(high level language)</a:t>
            </a:r>
            <a:endParaRPr lang="ja-JP" altLang="en-US">
              <a:effectLst/>
            </a:endParaRPr>
          </a:p>
        </p:txBody>
      </p:sp>
      <p:sp>
        <p:nvSpPr>
          <p:cNvPr id="10243" name="コンテンツ プレースホルダ 2"/>
          <p:cNvSpPr>
            <a:spLocks noGrp="1"/>
          </p:cNvSpPr>
          <p:nvPr>
            <p:ph idx="1"/>
          </p:nvPr>
        </p:nvSpPr>
        <p:spPr>
          <a:xfrm>
            <a:off x="1066800" y="1676400"/>
            <a:ext cx="7543800" cy="2667000"/>
          </a:xfrm>
        </p:spPr>
        <p:txBody>
          <a:bodyPr/>
          <a:lstStyle/>
          <a:p>
            <a:r>
              <a:rPr lang="ja-JP" altLang="en-US" sz="2800">
                <a:effectLst/>
              </a:rPr>
              <a:t>命令が基本的に英語</a:t>
            </a:r>
          </a:p>
          <a:p>
            <a:r>
              <a:rPr lang="ja-JP" altLang="en-US" sz="2800">
                <a:effectLst/>
              </a:rPr>
              <a:t>ハードウェアに依存しない</a:t>
            </a:r>
          </a:p>
          <a:p>
            <a:r>
              <a:rPr lang="ja-JP" altLang="en-US" sz="2800">
                <a:effectLst/>
              </a:rPr>
              <a:t>変数名、メソッド名等を付けられる</a:t>
            </a:r>
          </a:p>
          <a:p>
            <a:r>
              <a:rPr lang="ja-JP" altLang="en-US" sz="2800">
                <a:effectLst/>
              </a:rPr>
              <a:t>メソッド、関数等を定義できる</a:t>
            </a:r>
          </a:p>
          <a:p>
            <a:pPr lvl="1"/>
            <a:r>
              <a:rPr lang="en-US" altLang="ja-JP">
                <a:effectLst/>
              </a:rPr>
              <a:t>C, Java </a:t>
            </a:r>
            <a:r>
              <a:rPr lang="ja-JP" altLang="en-US">
                <a:effectLst/>
              </a:rPr>
              <a:t>等</a:t>
            </a:r>
          </a:p>
        </p:txBody>
      </p:sp>
      <p:sp>
        <p:nvSpPr>
          <p:cNvPr id="5" name="正方形/長方形 4"/>
          <p:cNvSpPr/>
          <p:nvPr/>
        </p:nvSpPr>
        <p:spPr bwMode="auto">
          <a:xfrm>
            <a:off x="6553200" y="1752600"/>
            <a:ext cx="2514600" cy="3657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p>
            <a:pPr eaLnBrk="1" hangingPunct="1">
              <a:defRPr/>
            </a:pPr>
            <a:r>
              <a:rPr lang="en-US" altLang="ja-JP" sz="1600" dirty="0">
                <a:effectLst>
                  <a:outerShdw blurRad="38100" dist="38100" dir="2700000" algn="tl">
                    <a:srgbClr val="000099"/>
                  </a:outerShdw>
                </a:effectLst>
                <a:cs typeface="Times New Roman" pitchFamily="18" charset="0"/>
              </a:rPr>
              <a:t>public class Sample {</a:t>
            </a:r>
          </a:p>
          <a:p>
            <a:pPr eaLnBrk="1" hangingPunct="1">
              <a:defRPr/>
            </a:pPr>
            <a:r>
              <a:rPr lang="en-US" altLang="ja-JP" sz="1600" dirty="0">
                <a:effectLst>
                  <a:outerShdw blurRad="38100" dist="38100" dir="2700000" algn="tl">
                    <a:srgbClr val="000099"/>
                  </a:outerShdw>
                </a:effectLst>
                <a:cs typeface="Times New Roman" pitchFamily="18" charset="0"/>
              </a:rPr>
              <a:t>    public static void main </a:t>
            </a:r>
          </a:p>
          <a:p>
            <a:pPr eaLnBrk="1" hangingPunct="1">
              <a:defRPr/>
            </a:pPr>
            <a:r>
              <a:rPr lang="en-US" altLang="ja-JP" sz="1600" dirty="0">
                <a:effectLst>
                  <a:outerShdw blurRad="38100" dist="38100" dir="2700000" algn="tl">
                    <a:srgbClr val="000099"/>
                  </a:outerShdw>
                </a:effectLst>
              </a:rPr>
              <a:t>　　　　　</a:t>
            </a:r>
            <a:r>
              <a:rPr lang="en-US" altLang="ja-JP" sz="1600" dirty="0">
                <a:effectLst>
                  <a:outerShdw blurRad="38100" dist="38100" dir="2700000" algn="tl">
                    <a:srgbClr val="000099"/>
                  </a:outerShdw>
                </a:effectLst>
                <a:cs typeface="Times New Roman" pitchFamily="18" charset="0"/>
              </a:rPr>
              <a:t>(String  </a:t>
            </a:r>
            <a:r>
              <a:rPr lang="en-US" altLang="ja-JP" sz="1600" dirty="0" err="1">
                <a:effectLst>
                  <a:outerShdw blurRad="38100" dist="38100" dir="2700000" algn="tl">
                    <a:srgbClr val="000099"/>
                  </a:outerShdw>
                </a:effectLst>
                <a:cs typeface="Times New Roman" pitchFamily="18" charset="0"/>
              </a:rPr>
              <a:t>args</a:t>
            </a:r>
            <a:r>
              <a:rPr lang="en-US" altLang="ja-JP" sz="1600" dirty="0">
                <a:effectLst>
                  <a:outerShdw blurRad="38100" dist="38100" dir="2700000" algn="tl">
                    <a:srgbClr val="000099"/>
                  </a:outerShdw>
                </a:effectLst>
                <a:cs typeface="Times New Roman" pitchFamily="18" charset="0"/>
              </a:rPr>
              <a:t>[])  {</a:t>
            </a:r>
          </a:p>
          <a:p>
            <a:pPr eaLnBrk="1" hangingPunct="1">
              <a:defRPr/>
            </a:pPr>
            <a:r>
              <a:rPr lang="en-US" altLang="ja-JP" sz="1600" dirty="0">
                <a:effectLst>
                  <a:outerShdw blurRad="38100" dist="38100" dir="2700000" algn="tl">
                    <a:srgbClr val="000099"/>
                  </a:outerShdw>
                </a:effectLst>
                <a:cs typeface="Times New Roman" pitchFamily="18" charset="0"/>
              </a:rPr>
              <a:t>        </a:t>
            </a:r>
            <a:r>
              <a:rPr lang="en-US" altLang="ja-JP" sz="1600" dirty="0" err="1">
                <a:effectLst>
                  <a:outerShdw blurRad="38100" dist="38100" dir="2700000" algn="tl">
                    <a:srgbClr val="000099"/>
                  </a:outerShdw>
                </a:effectLst>
                <a:cs typeface="Times New Roman" pitchFamily="18" charset="0"/>
              </a:rPr>
              <a:t>int</a:t>
            </a:r>
            <a:r>
              <a:rPr lang="en-US" altLang="ja-JP" sz="1600" dirty="0">
                <a:effectLst>
                  <a:outerShdw blurRad="38100" dist="38100" dir="2700000" algn="tl">
                    <a:srgbClr val="000099"/>
                  </a:outerShdw>
                </a:effectLst>
                <a:cs typeface="Times New Roman" pitchFamily="18" charset="0"/>
              </a:rPr>
              <a:t> </a:t>
            </a:r>
            <a:r>
              <a:rPr lang="en-US" altLang="ja-JP" sz="1600" i="1" dirty="0">
                <a:effectLst>
                  <a:outerShdw blurRad="38100" dist="38100" dir="2700000" algn="tl">
                    <a:srgbClr val="000099"/>
                  </a:outerShdw>
                </a:effectLst>
                <a:cs typeface="Times New Roman" pitchFamily="18" charset="0"/>
              </a:rPr>
              <a:t>n</a:t>
            </a:r>
            <a:r>
              <a:rPr lang="en-US" altLang="ja-JP" sz="1600" dirty="0">
                <a:effectLst>
                  <a:outerShdw blurRad="38100" dist="38100" dir="2700000" algn="tl">
                    <a:srgbClr val="000099"/>
                  </a:outerShdw>
                </a:effectLst>
                <a:cs typeface="Times New Roman" pitchFamily="18" charset="0"/>
              </a:rPr>
              <a:t>;</a:t>
            </a:r>
          </a:p>
          <a:p>
            <a:pPr eaLnBrk="1" hangingPunct="1">
              <a:defRPr/>
            </a:pPr>
            <a:r>
              <a:rPr lang="en-US" altLang="ja-JP" sz="1600" dirty="0">
                <a:effectLst>
                  <a:outerShdw blurRad="38100" dist="38100" dir="2700000" algn="tl">
                    <a:srgbClr val="000099"/>
                  </a:outerShdw>
                </a:effectLst>
                <a:cs typeface="Times New Roman" pitchFamily="18" charset="0"/>
              </a:rPr>
              <a:t>        </a:t>
            </a:r>
            <a:r>
              <a:rPr lang="en-US" altLang="ja-JP" sz="1600" dirty="0" err="1">
                <a:effectLst>
                  <a:outerShdw blurRad="38100" dist="38100" dir="2700000" algn="tl">
                    <a:srgbClr val="000099"/>
                  </a:outerShdw>
                </a:effectLst>
                <a:cs typeface="Times New Roman" pitchFamily="18" charset="0"/>
              </a:rPr>
              <a:t>int</a:t>
            </a:r>
            <a:r>
              <a:rPr lang="en-US" altLang="ja-JP" sz="1600" dirty="0">
                <a:effectLst>
                  <a:outerShdw blurRad="38100" dist="38100" dir="2700000" algn="tl">
                    <a:srgbClr val="000099"/>
                  </a:outerShdw>
                </a:effectLst>
                <a:cs typeface="Times New Roman" pitchFamily="18" charset="0"/>
              </a:rPr>
              <a:t> </a:t>
            </a:r>
            <a:r>
              <a:rPr lang="en-US" altLang="ja-JP" sz="1600" i="1" dirty="0">
                <a:effectLst>
                  <a:outerShdw blurRad="38100" dist="38100" dir="2700000" algn="tl">
                    <a:srgbClr val="000099"/>
                  </a:outerShdw>
                </a:effectLst>
                <a:cs typeface="Times New Roman" pitchFamily="18" charset="0"/>
              </a:rPr>
              <a:t>a</a:t>
            </a:r>
            <a:r>
              <a:rPr lang="en-US" altLang="ja-JP" sz="1600" dirty="0">
                <a:effectLst>
                  <a:outerShdw blurRad="38100" dist="38100" dir="2700000" algn="tl">
                    <a:srgbClr val="000099"/>
                  </a:outerShdw>
                </a:effectLst>
                <a:cs typeface="Times New Roman" pitchFamily="18" charset="0"/>
              </a:rPr>
              <a:t>[</a:t>
            </a:r>
            <a:r>
              <a:rPr lang="en-US" altLang="ja-JP" sz="1600" i="1" dirty="0">
                <a:effectLst>
                  <a:outerShdw blurRad="38100" dist="38100" dir="2700000" algn="tl">
                    <a:srgbClr val="000099"/>
                  </a:outerShdw>
                </a:effectLst>
                <a:cs typeface="Times New Roman" pitchFamily="18" charset="0"/>
              </a:rPr>
              <a:t>n</a:t>
            </a:r>
            <a:r>
              <a:rPr lang="en-US" altLang="ja-JP" sz="1600" dirty="0">
                <a:effectLst>
                  <a:outerShdw blurRad="38100" dist="38100" dir="2700000" algn="tl">
                    <a:srgbClr val="000099"/>
                  </a:outerShdw>
                </a:effectLst>
                <a:cs typeface="Times New Roman" pitchFamily="18" charset="0"/>
              </a:rPr>
              <a:t>] = new </a:t>
            </a:r>
            <a:r>
              <a:rPr lang="en-US" altLang="ja-JP" sz="1600" dirty="0" err="1">
                <a:effectLst>
                  <a:outerShdw blurRad="38100" dist="38100" dir="2700000" algn="tl">
                    <a:srgbClr val="000099"/>
                  </a:outerShdw>
                </a:effectLst>
                <a:cs typeface="Times New Roman" pitchFamily="18" charset="0"/>
              </a:rPr>
              <a:t>int</a:t>
            </a:r>
            <a:r>
              <a:rPr lang="en-US" altLang="ja-JP" sz="1600" dirty="0">
                <a:effectLst>
                  <a:outerShdw blurRad="38100" dist="38100" dir="2700000" algn="tl">
                    <a:srgbClr val="000099"/>
                  </a:outerShdw>
                </a:effectLst>
                <a:cs typeface="Times New Roman" pitchFamily="18" charset="0"/>
              </a:rPr>
              <a:t>[8];</a:t>
            </a:r>
          </a:p>
          <a:p>
            <a:pPr eaLnBrk="1" hangingPunct="1">
              <a:defRPr/>
            </a:pPr>
            <a:r>
              <a:rPr lang="en-US" altLang="ja-JP" sz="1600" dirty="0">
                <a:effectLst>
                  <a:outerShdw blurRad="38100" dist="38100" dir="2700000" algn="tl">
                    <a:srgbClr val="000099"/>
                  </a:outerShdw>
                </a:effectLst>
                <a:cs typeface="Times New Roman" pitchFamily="18" charset="0"/>
              </a:rPr>
              <a:t>        for (</a:t>
            </a:r>
            <a:r>
              <a:rPr lang="en-US" altLang="ja-JP" sz="1600" dirty="0" err="1">
                <a:effectLst>
                  <a:outerShdw blurRad="38100" dist="38100" dir="2700000" algn="tl">
                    <a:srgbClr val="000099"/>
                  </a:outerShdw>
                </a:effectLst>
                <a:cs typeface="Times New Roman" pitchFamily="18" charset="0"/>
              </a:rPr>
              <a:t>int</a:t>
            </a:r>
            <a:r>
              <a:rPr lang="en-US" altLang="ja-JP" sz="1600" dirty="0">
                <a:effectLst>
                  <a:outerShdw blurRad="38100" dist="38100" dir="2700000" algn="tl">
                    <a:srgbClr val="000099"/>
                  </a:outerShdw>
                </a:effectLst>
                <a:cs typeface="Times New Roman" pitchFamily="18" charset="0"/>
              </a:rPr>
              <a:t> </a:t>
            </a:r>
            <a:r>
              <a:rPr lang="en-US" altLang="ja-JP" sz="1600" i="1" dirty="0" err="1">
                <a:effectLst>
                  <a:outerShdw blurRad="38100" dist="38100" dir="2700000" algn="tl">
                    <a:srgbClr val="000099"/>
                  </a:outerShdw>
                </a:effectLst>
                <a:cs typeface="Times New Roman" pitchFamily="18" charset="0"/>
              </a:rPr>
              <a:t>i</a:t>
            </a:r>
            <a:r>
              <a:rPr lang="en-US" altLang="ja-JP" sz="1600" dirty="0">
                <a:effectLst>
                  <a:outerShdw blurRad="38100" dist="38100" dir="2700000" algn="tl">
                    <a:srgbClr val="000099"/>
                  </a:outerShdw>
                </a:effectLst>
                <a:cs typeface="Times New Roman" pitchFamily="18" charset="0"/>
              </a:rPr>
              <a:t>=0; </a:t>
            </a:r>
            <a:r>
              <a:rPr lang="en-US" altLang="ja-JP" sz="1600" i="1" dirty="0" err="1">
                <a:effectLst>
                  <a:outerShdw blurRad="38100" dist="38100" dir="2700000" algn="tl">
                    <a:srgbClr val="000099"/>
                  </a:outerShdw>
                </a:effectLst>
                <a:cs typeface="Times New Roman" pitchFamily="18" charset="0"/>
              </a:rPr>
              <a:t>i</a:t>
            </a:r>
            <a:r>
              <a:rPr lang="en-US" altLang="ja-JP" sz="1600" dirty="0">
                <a:effectLst>
                  <a:outerShdw blurRad="38100" dist="38100" dir="2700000" algn="tl">
                    <a:srgbClr val="000099"/>
                  </a:outerShdw>
                </a:effectLst>
                <a:cs typeface="Times New Roman" pitchFamily="18" charset="0"/>
              </a:rPr>
              <a:t>&lt;</a:t>
            </a:r>
            <a:r>
              <a:rPr lang="en-US" altLang="ja-JP" sz="1600" i="1" dirty="0">
                <a:effectLst>
                  <a:outerShdw blurRad="38100" dist="38100" dir="2700000" algn="tl">
                    <a:srgbClr val="000099"/>
                  </a:outerShdw>
                </a:effectLst>
                <a:cs typeface="Times New Roman" pitchFamily="18" charset="0"/>
              </a:rPr>
              <a:t>n</a:t>
            </a:r>
            <a:r>
              <a:rPr lang="en-US" altLang="ja-JP" sz="1600" dirty="0">
                <a:effectLst>
                  <a:outerShdw blurRad="38100" dist="38100" dir="2700000" algn="tl">
                    <a:srgbClr val="000099"/>
                  </a:outerShdw>
                </a:effectLst>
                <a:cs typeface="Times New Roman" pitchFamily="18" charset="0"/>
              </a:rPr>
              <a:t>; ++</a:t>
            </a:r>
            <a:r>
              <a:rPr lang="en-US" altLang="ja-JP" sz="1600" i="1" dirty="0" err="1">
                <a:effectLst>
                  <a:outerShdw blurRad="38100" dist="38100" dir="2700000" algn="tl">
                    <a:srgbClr val="000099"/>
                  </a:outerShdw>
                </a:effectLst>
                <a:cs typeface="Times New Roman" pitchFamily="18" charset="0"/>
              </a:rPr>
              <a:t>i</a:t>
            </a:r>
            <a:r>
              <a:rPr lang="en-US" altLang="ja-JP" sz="1600" dirty="0">
                <a:effectLst>
                  <a:outerShdw blurRad="38100" dist="38100" dir="2700000" algn="tl">
                    <a:srgbClr val="000099"/>
                  </a:outerShdw>
                </a:effectLst>
                <a:cs typeface="Times New Roman" pitchFamily="18" charset="0"/>
              </a:rPr>
              <a:t>) {</a:t>
            </a:r>
          </a:p>
          <a:p>
            <a:pPr eaLnBrk="1" hangingPunct="1">
              <a:defRPr/>
            </a:pPr>
            <a:r>
              <a:rPr lang="en-US" altLang="ja-JP" sz="1600" dirty="0">
                <a:effectLst>
                  <a:outerShdw blurRad="38100" dist="38100" dir="2700000" algn="tl">
                    <a:srgbClr val="000099"/>
                  </a:outerShdw>
                </a:effectLst>
                <a:cs typeface="Times New Roman" pitchFamily="18" charset="0"/>
              </a:rPr>
              <a:t>            </a:t>
            </a:r>
            <a:r>
              <a:rPr lang="en-US" altLang="ja-JP" sz="1600" i="1" dirty="0">
                <a:effectLst>
                  <a:outerShdw blurRad="38100" dist="38100" dir="2700000" algn="tl">
                    <a:srgbClr val="000099"/>
                  </a:outerShdw>
                </a:effectLst>
                <a:cs typeface="Times New Roman" pitchFamily="18" charset="0"/>
              </a:rPr>
              <a:t>a</a:t>
            </a:r>
            <a:r>
              <a:rPr lang="en-US" altLang="ja-JP" sz="1600" dirty="0">
                <a:effectLst>
                  <a:outerShdw blurRad="38100" dist="38100" dir="2700000" algn="tl">
                    <a:srgbClr val="000099"/>
                  </a:outerShdw>
                </a:effectLst>
                <a:cs typeface="Times New Roman" pitchFamily="18" charset="0"/>
              </a:rPr>
              <a:t>[</a:t>
            </a:r>
            <a:r>
              <a:rPr lang="en-US" altLang="ja-JP" sz="1600" i="1" dirty="0" err="1">
                <a:effectLst>
                  <a:outerShdw blurRad="38100" dist="38100" dir="2700000" algn="tl">
                    <a:srgbClr val="000099"/>
                  </a:outerShdw>
                </a:effectLst>
                <a:cs typeface="Times New Roman" pitchFamily="18" charset="0"/>
              </a:rPr>
              <a:t>i</a:t>
            </a:r>
            <a:r>
              <a:rPr lang="en-US" altLang="ja-JP" sz="1600" dirty="0">
                <a:effectLst>
                  <a:outerShdw blurRad="38100" dist="38100" dir="2700000" algn="tl">
                    <a:srgbClr val="000099"/>
                  </a:outerShdw>
                </a:effectLst>
                <a:cs typeface="Times New Roman" pitchFamily="18" charset="0"/>
              </a:rPr>
              <a:t>] = </a:t>
            </a:r>
            <a:r>
              <a:rPr lang="en-US" altLang="ja-JP" sz="1600" i="1" dirty="0" err="1">
                <a:effectLst>
                  <a:outerShdw blurRad="38100" dist="38100" dir="2700000" algn="tl">
                    <a:srgbClr val="000099"/>
                  </a:outerShdw>
                </a:effectLst>
                <a:cs typeface="Times New Roman" pitchFamily="18" charset="0"/>
              </a:rPr>
              <a:t>i</a:t>
            </a:r>
            <a:r>
              <a:rPr lang="en-US" altLang="ja-JP" sz="1600" dirty="0">
                <a:effectLst>
                  <a:outerShdw blurRad="38100" dist="38100" dir="2700000" algn="tl">
                    <a:srgbClr val="000099"/>
                  </a:outerShdw>
                </a:effectLst>
                <a:cs typeface="Times New Roman" pitchFamily="18" charset="0"/>
              </a:rPr>
              <a:t>*2;</a:t>
            </a:r>
          </a:p>
          <a:p>
            <a:pPr eaLnBrk="1" hangingPunct="1">
              <a:defRPr/>
            </a:pPr>
            <a:r>
              <a:rPr lang="en-US" altLang="ja-JP" sz="1600" dirty="0">
                <a:effectLst>
                  <a:outerShdw blurRad="38100" dist="38100" dir="2700000" algn="tl">
                    <a:srgbClr val="000099"/>
                  </a:outerShdw>
                </a:effectLst>
                <a:cs typeface="Times New Roman" pitchFamily="18" charset="0"/>
              </a:rPr>
              <a:t>        }</a:t>
            </a:r>
          </a:p>
          <a:p>
            <a:pPr eaLnBrk="1" hangingPunct="1">
              <a:defRPr/>
            </a:pPr>
            <a:r>
              <a:rPr lang="en-US" altLang="ja-JP" sz="1600" dirty="0">
                <a:effectLst>
                  <a:outerShdw blurRad="38100" dist="38100" dir="2700000" algn="tl">
                    <a:srgbClr val="000099"/>
                  </a:outerShdw>
                </a:effectLst>
                <a:cs typeface="Times New Roman" pitchFamily="18" charset="0"/>
              </a:rPr>
              <a:t>        </a:t>
            </a:r>
            <a:r>
              <a:rPr lang="en-US" altLang="ja-JP" sz="1600" dirty="0" err="1">
                <a:effectLst>
                  <a:outerShdw blurRad="38100" dist="38100" dir="2700000" algn="tl">
                    <a:srgbClr val="000099"/>
                  </a:outerShdw>
                </a:effectLst>
                <a:cs typeface="Times New Roman" pitchFamily="18" charset="0"/>
              </a:rPr>
              <a:t>int</a:t>
            </a:r>
            <a:r>
              <a:rPr lang="en-US" altLang="ja-JP" sz="1600" dirty="0">
                <a:effectLst>
                  <a:outerShdw blurRad="38100" dist="38100" dir="2700000" algn="tl">
                    <a:srgbClr val="000099"/>
                  </a:outerShdw>
                </a:effectLst>
                <a:cs typeface="Times New Roman" pitchFamily="18" charset="0"/>
              </a:rPr>
              <a:t> </a:t>
            </a:r>
            <a:r>
              <a:rPr lang="en-US" altLang="ja-JP" sz="1600" i="1" dirty="0">
                <a:effectLst>
                  <a:outerShdw blurRad="38100" dist="38100" dir="2700000" algn="tl">
                    <a:srgbClr val="000099"/>
                  </a:outerShdw>
                </a:effectLst>
                <a:cs typeface="Times New Roman" pitchFamily="18" charset="0"/>
              </a:rPr>
              <a:t>x</a:t>
            </a:r>
            <a:r>
              <a:rPr lang="en-US" altLang="ja-JP" sz="1600" dirty="0">
                <a:effectLst>
                  <a:outerShdw blurRad="38100" dist="38100" dir="2700000" algn="tl">
                    <a:srgbClr val="000099"/>
                  </a:outerShdw>
                </a:effectLst>
                <a:cs typeface="Times New Roman" pitchFamily="18" charset="0"/>
              </a:rPr>
              <a:t>, </a:t>
            </a:r>
            <a:r>
              <a:rPr lang="en-US" altLang="ja-JP" sz="1600" i="1" dirty="0">
                <a:effectLst>
                  <a:outerShdw blurRad="38100" dist="38100" dir="2700000" algn="tl">
                    <a:srgbClr val="000099"/>
                  </a:outerShdw>
                </a:effectLst>
                <a:cs typeface="Times New Roman" pitchFamily="18" charset="0"/>
              </a:rPr>
              <a:t>y</a:t>
            </a:r>
            <a:r>
              <a:rPr lang="en-US" altLang="ja-JP" sz="1600" dirty="0">
                <a:effectLst>
                  <a:outerShdw blurRad="38100" dist="38100" dir="2700000" algn="tl">
                    <a:srgbClr val="000099"/>
                  </a:outerShdw>
                </a:effectLst>
                <a:cs typeface="Times New Roman" pitchFamily="18" charset="0"/>
              </a:rPr>
              <a:t>, </a:t>
            </a:r>
            <a:r>
              <a:rPr lang="en-US" altLang="ja-JP" sz="1600" i="1" dirty="0">
                <a:effectLst>
                  <a:outerShdw blurRad="38100" dist="38100" dir="2700000" algn="tl">
                    <a:srgbClr val="000099"/>
                  </a:outerShdw>
                </a:effectLst>
                <a:cs typeface="Times New Roman" pitchFamily="18" charset="0"/>
              </a:rPr>
              <a:t>z</a:t>
            </a:r>
            <a:r>
              <a:rPr lang="en-US" altLang="ja-JP" sz="1600" dirty="0">
                <a:effectLst>
                  <a:outerShdw blurRad="38100" dist="38100" dir="2700000" algn="tl">
                    <a:srgbClr val="000099"/>
                  </a:outerShdw>
                </a:effectLst>
                <a:cs typeface="Times New Roman" pitchFamily="18" charset="0"/>
              </a:rPr>
              <a:t>;</a:t>
            </a:r>
          </a:p>
          <a:p>
            <a:pPr eaLnBrk="1" hangingPunct="1">
              <a:defRPr/>
            </a:pPr>
            <a:r>
              <a:rPr lang="en-US" altLang="ja-JP" sz="1600" dirty="0">
                <a:effectLst>
                  <a:outerShdw blurRad="38100" dist="38100" dir="2700000" algn="tl">
                    <a:srgbClr val="000099"/>
                  </a:outerShdw>
                </a:effectLst>
                <a:cs typeface="Times New Roman" pitchFamily="18" charset="0"/>
              </a:rPr>
              <a:t>        if (</a:t>
            </a:r>
            <a:r>
              <a:rPr lang="en-US" altLang="ja-JP" sz="1600" i="1" dirty="0">
                <a:effectLst>
                  <a:outerShdw blurRad="38100" dist="38100" dir="2700000" algn="tl">
                    <a:srgbClr val="000099"/>
                  </a:outerShdw>
                </a:effectLst>
                <a:cs typeface="Times New Roman" pitchFamily="18" charset="0"/>
              </a:rPr>
              <a:t>x</a:t>
            </a:r>
            <a:r>
              <a:rPr lang="en-US" altLang="ja-JP" sz="1600" dirty="0">
                <a:effectLst>
                  <a:outerShdw blurRad="38100" dist="38100" dir="2700000" algn="tl">
                    <a:srgbClr val="000099"/>
                  </a:outerShdw>
                </a:effectLst>
                <a:cs typeface="Times New Roman" pitchFamily="18" charset="0"/>
              </a:rPr>
              <a:t> == 1) {</a:t>
            </a:r>
          </a:p>
          <a:p>
            <a:pPr eaLnBrk="1" hangingPunct="1">
              <a:defRPr/>
            </a:pPr>
            <a:r>
              <a:rPr lang="en-US" altLang="ja-JP" sz="1600" dirty="0">
                <a:effectLst>
                  <a:outerShdw blurRad="38100" dist="38100" dir="2700000" algn="tl">
                    <a:srgbClr val="000099"/>
                  </a:outerShdw>
                </a:effectLst>
                <a:cs typeface="Times New Roman" pitchFamily="18" charset="0"/>
              </a:rPr>
              <a:t>              </a:t>
            </a:r>
            <a:r>
              <a:rPr lang="en-US" altLang="ja-JP" sz="1600" dirty="0" err="1">
                <a:effectLst>
                  <a:outerShdw blurRad="38100" dist="38100" dir="2700000" algn="tl">
                    <a:srgbClr val="000099"/>
                  </a:outerShdw>
                </a:effectLst>
                <a:cs typeface="Times New Roman" pitchFamily="18" charset="0"/>
              </a:rPr>
              <a:t>System.out</a:t>
            </a:r>
            <a:r>
              <a:rPr lang="en-US" altLang="ja-JP" sz="1600" dirty="0">
                <a:effectLst>
                  <a:outerShdw blurRad="38100" dist="38100" dir="2700000" algn="tl">
                    <a:srgbClr val="000099"/>
                  </a:outerShdw>
                </a:effectLst>
                <a:cs typeface="Times New Roman" pitchFamily="18" charset="0"/>
              </a:rPr>
              <a:t>.</a:t>
            </a:r>
          </a:p>
          <a:p>
            <a:pPr eaLnBrk="1" hangingPunct="1">
              <a:defRPr/>
            </a:pPr>
            <a:r>
              <a:rPr lang="en-US" altLang="ja-JP" sz="1600" dirty="0">
                <a:effectLst>
                  <a:outerShdw blurRad="38100" dist="38100" dir="2700000" algn="tl">
                    <a:srgbClr val="000099"/>
                  </a:outerShdw>
                </a:effectLst>
              </a:rPr>
              <a:t>　　　　　　　　</a:t>
            </a:r>
            <a:r>
              <a:rPr lang="en-US" altLang="ja-JP" sz="1600" dirty="0">
                <a:effectLst>
                  <a:outerShdw blurRad="38100" dist="38100" dir="2700000" algn="tl">
                    <a:srgbClr val="000099"/>
                  </a:outerShdw>
                </a:effectLst>
                <a:cs typeface="Times New Roman" pitchFamily="18" charset="0"/>
              </a:rPr>
              <a:t>print (</a:t>
            </a:r>
            <a:r>
              <a:rPr lang="en-US" altLang="ja-JP" sz="1600" i="1" dirty="0">
                <a:effectLst>
                  <a:outerShdw blurRad="38100" dist="38100" dir="2700000" algn="tl">
                    <a:srgbClr val="000099"/>
                  </a:outerShdw>
                </a:effectLst>
                <a:cs typeface="Times New Roman" pitchFamily="18" charset="0"/>
              </a:rPr>
              <a:t>y</a:t>
            </a:r>
            <a:r>
              <a:rPr lang="en-US" altLang="ja-JP" sz="1600" dirty="0">
                <a:effectLst>
                  <a:outerShdw blurRad="38100" dist="38100" dir="2700000" algn="tl">
                    <a:srgbClr val="000099"/>
                  </a:outerShdw>
                </a:effectLst>
                <a:cs typeface="Times New Roman" pitchFamily="18" charset="0"/>
              </a:rPr>
              <a:t>) :</a:t>
            </a:r>
          </a:p>
          <a:p>
            <a:pPr eaLnBrk="1" hangingPunct="1">
              <a:defRPr/>
            </a:pPr>
            <a:r>
              <a:rPr lang="en-US" altLang="ja-JP" sz="1600" dirty="0">
                <a:effectLst>
                  <a:outerShdw blurRad="38100" dist="38100" dir="2700000" algn="tl">
                    <a:srgbClr val="000099"/>
                  </a:outerShdw>
                </a:effectLst>
                <a:cs typeface="Times New Roman" pitchFamily="18" charset="0"/>
              </a:rPr>
              <a:t>        } else {</a:t>
            </a:r>
          </a:p>
        </p:txBody>
      </p:sp>
      <p:grpSp>
        <p:nvGrpSpPr>
          <p:cNvPr id="4" name="グループ化 5"/>
          <p:cNvGrpSpPr>
            <a:grpSpLocks/>
          </p:cNvGrpSpPr>
          <p:nvPr/>
        </p:nvGrpSpPr>
        <p:grpSpPr bwMode="auto">
          <a:xfrm>
            <a:off x="1371600" y="4191000"/>
            <a:ext cx="3998913" cy="1128713"/>
            <a:chOff x="1524000" y="4191000"/>
            <a:chExt cx="3998730" cy="1128726"/>
          </a:xfrm>
        </p:grpSpPr>
        <p:sp>
          <p:nvSpPr>
            <p:cNvPr id="7" name="下矢印 6"/>
            <p:cNvSpPr/>
            <p:nvPr/>
          </p:nvSpPr>
          <p:spPr bwMode="auto">
            <a:xfrm>
              <a:off x="3428913" y="4191000"/>
              <a:ext cx="609572" cy="53340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0248" name="テキスト ボックス 7"/>
            <p:cNvSpPr txBox="1">
              <a:spLocks noChangeArrowheads="1"/>
            </p:cNvSpPr>
            <p:nvPr/>
          </p:nvSpPr>
          <p:spPr bwMode="auto">
            <a:xfrm>
              <a:off x="1524000" y="4800607"/>
              <a:ext cx="3998730" cy="51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 typeface="Arial" panose="020B0604020202020204" pitchFamily="34" charset="0"/>
                <a:buChar char="•"/>
              </a:pPr>
              <a:r>
                <a:rPr lang="ja-JP" altLang="en-US" sz="2800"/>
                <a:t> 人間にとって理解し易い</a:t>
              </a:r>
              <a:endParaRPr lang="en-US" altLang="ja-JP" sz="2800"/>
            </a:p>
          </p:txBody>
        </p:sp>
      </p:grpSp>
      <p:sp>
        <p:nvSpPr>
          <p:cNvPr id="7177" name="Text Box 9"/>
          <p:cNvSpPr txBox="1">
            <a:spLocks noChangeArrowheads="1"/>
          </p:cNvSpPr>
          <p:nvPr/>
        </p:nvSpPr>
        <p:spPr bwMode="auto">
          <a:xfrm>
            <a:off x="1692275" y="5538788"/>
            <a:ext cx="45037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しかし計算機はそのままでは</a:t>
            </a:r>
          </a:p>
          <a:p>
            <a:pPr algn="ctr" eaLnBrk="1" hangingPunct="1">
              <a:spcBef>
                <a:spcPct val="0"/>
              </a:spcBef>
              <a:buClrTx/>
              <a:buSzTx/>
              <a:buFontTx/>
              <a:buNone/>
            </a:pPr>
            <a:r>
              <a:rPr lang="ja-JP" altLang="en-US" sz="2800"/>
              <a:t>高水準言語を理解できない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checkerboard(across)">
                                      <p:cBhvr>
                                        <p:cTn id="12"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a:effectLst/>
              </a:rPr>
              <a:t>プログラミング言語の翻訳</a:t>
            </a:r>
          </a:p>
        </p:txBody>
      </p:sp>
      <p:sp>
        <p:nvSpPr>
          <p:cNvPr id="11267" name="Rectangle 3"/>
          <p:cNvSpPr>
            <a:spLocks noGrp="1" noChangeArrowheads="1"/>
          </p:cNvSpPr>
          <p:nvPr>
            <p:ph type="body" idx="1"/>
          </p:nvPr>
        </p:nvSpPr>
        <p:spPr>
          <a:xfrm>
            <a:off x="1066800" y="1981200"/>
            <a:ext cx="7543800" cy="4572000"/>
          </a:xfrm>
          <a:noFill/>
          <a:extLst>
            <a:ext uri="{909E8E84-426E-40DD-AFC4-6F175D3DCCD1}">
              <a14:hiddenFill xmlns:a14="http://schemas.microsoft.com/office/drawing/2010/main">
                <a:solidFill>
                  <a:srgbClr val="FFFFFF"/>
                </a:solidFill>
              </a14:hiddenFill>
            </a:ext>
          </a:extLst>
        </p:spPr>
        <p:txBody>
          <a:bodyPr/>
          <a:lstStyle/>
          <a:p>
            <a:r>
              <a:rPr lang="ja-JP" altLang="en-US" dirty="0">
                <a:effectLst/>
              </a:rPr>
              <a:t>プログラミング言語は文法が明確</a:t>
            </a:r>
          </a:p>
          <a:p>
            <a:pPr>
              <a:buFont typeface="Wingdings" panose="05000000000000000000" pitchFamily="2" charset="2"/>
              <a:buNone/>
            </a:pPr>
            <a:r>
              <a:rPr lang="ja-JP" altLang="en-US" sz="3600" dirty="0">
                <a:effectLst/>
              </a:rPr>
              <a:t>	</a:t>
            </a:r>
            <a:r>
              <a:rPr lang="ja-JP" altLang="en-US" dirty="0">
                <a:effectLst/>
              </a:rPr>
              <a:t>⇒計算機で“翻訳”可能</a:t>
            </a:r>
          </a:p>
          <a:p>
            <a:pPr>
              <a:buFont typeface="Wingdings" panose="05000000000000000000" pitchFamily="2" charset="2"/>
              <a:buNone/>
            </a:pPr>
            <a:endParaRPr lang="ja-JP" altLang="en-US" sz="3600" dirty="0">
              <a:effectLst/>
            </a:endParaRPr>
          </a:p>
          <a:p>
            <a:pPr>
              <a:buFont typeface="Wingdings" panose="05000000000000000000" pitchFamily="2" charset="2"/>
              <a:buNone/>
            </a:pPr>
            <a:endParaRPr lang="ja-JP" altLang="en-US" sz="3600" dirty="0">
              <a:effectLst/>
            </a:endParaRPr>
          </a:p>
          <a:p>
            <a:pPr>
              <a:buFont typeface="Wingdings" panose="05000000000000000000" pitchFamily="2" charset="2"/>
              <a:buNone/>
            </a:pPr>
            <a:endParaRPr lang="ja-JP" altLang="en-US" sz="3600" dirty="0">
              <a:effectLst/>
            </a:endParaRPr>
          </a:p>
          <a:p>
            <a:pPr>
              <a:buFont typeface="Wingdings" panose="05000000000000000000" pitchFamily="2" charset="2"/>
              <a:buNone/>
            </a:pPr>
            <a:r>
              <a:rPr lang="ja-JP" altLang="en-US" sz="2800" dirty="0">
                <a:effectLst/>
              </a:rPr>
              <a:t>⇔自然言語は文法に曖昧性</a:t>
            </a:r>
          </a:p>
          <a:p>
            <a:pPr>
              <a:buFont typeface="Wingdings" panose="05000000000000000000" pitchFamily="2" charset="2"/>
              <a:buNone/>
            </a:pPr>
            <a:r>
              <a:rPr lang="ja-JP" altLang="en-US" sz="2800" dirty="0">
                <a:effectLst/>
              </a:rPr>
              <a:t>	⇒計算機での“翻訳”は難しい</a:t>
            </a:r>
          </a:p>
        </p:txBody>
      </p:sp>
      <p:sp>
        <p:nvSpPr>
          <p:cNvPr id="6" name="正方形/長方形 5"/>
          <p:cNvSpPr>
            <a:spLocks noChangeArrowheads="1"/>
          </p:cNvSpPr>
          <p:nvPr/>
        </p:nvSpPr>
        <p:spPr bwMode="auto">
          <a:xfrm>
            <a:off x="1219200" y="3733800"/>
            <a:ext cx="2286000" cy="914400"/>
          </a:xfrm>
          <a:prstGeom prst="rect">
            <a:avLst/>
          </a:prstGeom>
          <a:noFill/>
          <a:ln w="19050" algn="ctr">
            <a:solidFill>
              <a:schemeClr val="tx1"/>
            </a:solidFill>
            <a:round/>
            <a:headEnd/>
            <a:tailEnd/>
          </a:ln>
        </p:spPr>
        <p:txBody>
          <a:bodyPr/>
          <a:lstStyle/>
          <a:p>
            <a:pPr algn="ctr" eaLnBrk="1" hangingPunct="1">
              <a:defRPr/>
            </a:pPr>
            <a:r>
              <a:rPr lang="ja-JP" altLang="en-US" sz="2400" dirty="0">
                <a:effectLst>
                  <a:outerShdw blurRad="38100" dist="38100" dir="2700000" algn="tl">
                    <a:srgbClr val="000000"/>
                  </a:outerShdw>
                </a:effectLst>
              </a:rPr>
              <a:t>高水準言語の</a:t>
            </a:r>
            <a:endParaRPr lang="en-US" altLang="ja-JP" sz="2400" dirty="0">
              <a:effectLst>
                <a:outerShdw blurRad="38100" dist="38100" dir="2700000" algn="tl">
                  <a:srgbClr val="000000"/>
                </a:outerShdw>
              </a:effectLst>
            </a:endParaRPr>
          </a:p>
          <a:p>
            <a:pPr algn="ctr" eaLnBrk="1" hangingPunct="1">
              <a:defRPr/>
            </a:pPr>
            <a:r>
              <a:rPr lang="ja-JP" altLang="en-US" sz="2400" dirty="0">
                <a:effectLst>
                  <a:outerShdw blurRad="38100" dist="38100" dir="2700000" algn="tl">
                    <a:srgbClr val="000000"/>
                  </a:outerShdw>
                </a:effectLst>
              </a:rPr>
              <a:t>プログラム</a:t>
            </a:r>
            <a:endParaRPr lang="ja-JP" altLang="en-US" sz="2000" dirty="0">
              <a:effectLst>
                <a:outerShdw blurRad="38100" dist="38100" dir="2700000" algn="tl">
                  <a:srgbClr val="000000"/>
                </a:outerShdw>
              </a:effectLst>
            </a:endParaRPr>
          </a:p>
        </p:txBody>
      </p:sp>
      <p:sp>
        <p:nvSpPr>
          <p:cNvPr id="2" name="正方形/長方形 5"/>
          <p:cNvSpPr>
            <a:spLocks noChangeArrowheads="1"/>
          </p:cNvSpPr>
          <p:nvPr/>
        </p:nvSpPr>
        <p:spPr bwMode="auto">
          <a:xfrm>
            <a:off x="5715000" y="3733800"/>
            <a:ext cx="2286000" cy="914400"/>
          </a:xfrm>
          <a:prstGeom prst="rect">
            <a:avLst/>
          </a:prstGeom>
          <a:noFill/>
          <a:ln w="19050" algn="ctr">
            <a:solidFill>
              <a:schemeClr val="tx1"/>
            </a:solidFill>
            <a:round/>
            <a:headEnd/>
            <a:tailEnd/>
          </a:ln>
        </p:spPr>
        <p:txBody>
          <a:bodyPr/>
          <a:lstStyle/>
          <a:p>
            <a:pPr algn="ctr" eaLnBrk="1" hangingPunct="1">
              <a:defRPr/>
            </a:pPr>
            <a:r>
              <a:rPr lang="ja-JP" altLang="en-US" sz="2400" dirty="0">
                <a:effectLst>
                  <a:outerShdw blurRad="38100" dist="38100" dir="2700000" algn="tl">
                    <a:srgbClr val="000000"/>
                  </a:outerShdw>
                </a:effectLst>
              </a:rPr>
              <a:t>低水準言語の</a:t>
            </a:r>
            <a:endParaRPr lang="en-US" altLang="ja-JP" sz="2400" dirty="0">
              <a:effectLst>
                <a:outerShdw blurRad="38100" dist="38100" dir="2700000" algn="tl">
                  <a:srgbClr val="000000"/>
                </a:outerShdw>
              </a:effectLst>
            </a:endParaRPr>
          </a:p>
          <a:p>
            <a:pPr algn="ctr" eaLnBrk="1" hangingPunct="1">
              <a:defRPr/>
            </a:pPr>
            <a:r>
              <a:rPr lang="ja-JP" altLang="en-US" sz="2400" dirty="0">
                <a:effectLst>
                  <a:outerShdw blurRad="38100" dist="38100" dir="2700000" algn="tl">
                    <a:srgbClr val="000000"/>
                  </a:outerShdw>
                </a:effectLst>
              </a:rPr>
              <a:t>プログラム</a:t>
            </a:r>
            <a:endParaRPr lang="ja-JP" altLang="en-US" sz="2000" dirty="0">
              <a:effectLst>
                <a:outerShdw blurRad="38100" dist="38100" dir="2700000" algn="tl">
                  <a:srgbClr val="000000"/>
                </a:outerShdw>
              </a:effectLst>
            </a:endParaRPr>
          </a:p>
        </p:txBody>
      </p:sp>
      <p:sp>
        <p:nvSpPr>
          <p:cNvPr id="11270" name="AutoShape 7"/>
          <p:cNvSpPr>
            <a:spLocks noChangeArrowheads="1"/>
          </p:cNvSpPr>
          <p:nvPr/>
        </p:nvSpPr>
        <p:spPr bwMode="auto">
          <a:xfrm>
            <a:off x="4114800" y="3657600"/>
            <a:ext cx="1133475" cy="1087438"/>
          </a:xfrm>
          <a:prstGeom prst="rightArrow">
            <a:avLst>
              <a:gd name="adj1" fmla="val 50000"/>
              <a:gd name="adj2" fmla="val 26058"/>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翻訳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left)">
                                      <p:cBhvr>
                                        <p:cTn id="12" dur="5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2" grpId="0" animBg="1" autoUpdateAnimBg="0"/>
      <p:bldP spid="1127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プログラミング言語の文法</a:t>
            </a:r>
          </a:p>
        </p:txBody>
      </p:sp>
      <p:sp>
        <p:nvSpPr>
          <p:cNvPr id="12291" name="Text Box 4"/>
          <p:cNvSpPr txBox="1">
            <a:spLocks noChangeArrowheads="1"/>
          </p:cNvSpPr>
          <p:nvPr/>
        </p:nvSpPr>
        <p:spPr bwMode="auto">
          <a:xfrm>
            <a:off x="457200" y="36576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&lt;文&gt; ::=</a:t>
            </a:r>
          </a:p>
        </p:txBody>
      </p:sp>
      <p:sp>
        <p:nvSpPr>
          <p:cNvPr id="12292" name="AutoShape 5"/>
          <p:cNvSpPr>
            <a:spLocks/>
          </p:cNvSpPr>
          <p:nvPr/>
        </p:nvSpPr>
        <p:spPr bwMode="auto">
          <a:xfrm>
            <a:off x="2057400" y="1752600"/>
            <a:ext cx="457200" cy="4419600"/>
          </a:xfrm>
          <a:prstGeom prst="leftBrace">
            <a:avLst>
              <a:gd name="adj1" fmla="val 80556"/>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2293" name="Text Box 6"/>
          <p:cNvSpPr txBox="1">
            <a:spLocks noChangeArrowheads="1"/>
          </p:cNvSpPr>
          <p:nvPr/>
        </p:nvSpPr>
        <p:spPr bwMode="auto">
          <a:xfrm>
            <a:off x="2590800" y="1752600"/>
            <a:ext cx="1393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&lt;if </a:t>
            </a:r>
            <a:r>
              <a:rPr lang="ja-JP" altLang="en-US"/>
              <a:t>文&gt;</a:t>
            </a:r>
          </a:p>
        </p:txBody>
      </p:sp>
      <p:sp>
        <p:nvSpPr>
          <p:cNvPr id="12294" name="Text Box 7"/>
          <p:cNvSpPr txBox="1">
            <a:spLocks noChangeArrowheads="1"/>
          </p:cNvSpPr>
          <p:nvPr/>
        </p:nvSpPr>
        <p:spPr bwMode="auto">
          <a:xfrm>
            <a:off x="2590800" y="2362200"/>
            <a:ext cx="2049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&lt;while </a:t>
            </a:r>
            <a:r>
              <a:rPr lang="ja-JP" altLang="en-US"/>
              <a:t>文&gt;</a:t>
            </a:r>
          </a:p>
        </p:txBody>
      </p:sp>
      <p:sp>
        <p:nvSpPr>
          <p:cNvPr id="12295" name="Text Box 8"/>
          <p:cNvSpPr txBox="1">
            <a:spLocks noChangeArrowheads="1"/>
          </p:cNvSpPr>
          <p:nvPr/>
        </p:nvSpPr>
        <p:spPr bwMode="auto">
          <a:xfrm>
            <a:off x="2590800" y="2971800"/>
            <a:ext cx="1619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&lt;for </a:t>
            </a:r>
            <a:r>
              <a:rPr lang="ja-JP" altLang="en-US"/>
              <a:t>文&gt;</a:t>
            </a:r>
          </a:p>
        </p:txBody>
      </p:sp>
      <p:sp>
        <p:nvSpPr>
          <p:cNvPr id="12296" name="Text Box 9"/>
          <p:cNvSpPr txBox="1">
            <a:spLocks noChangeArrowheads="1"/>
          </p:cNvSpPr>
          <p:nvPr/>
        </p:nvSpPr>
        <p:spPr bwMode="auto">
          <a:xfrm>
            <a:off x="2590800" y="3608388"/>
            <a:ext cx="1450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&lt;式文&gt;</a:t>
            </a:r>
          </a:p>
        </p:txBody>
      </p:sp>
      <p:sp>
        <p:nvSpPr>
          <p:cNvPr id="12297" name="Text Box 10"/>
          <p:cNvSpPr txBox="1">
            <a:spLocks noChangeArrowheads="1"/>
          </p:cNvSpPr>
          <p:nvPr/>
        </p:nvSpPr>
        <p:spPr bwMode="auto">
          <a:xfrm>
            <a:off x="2590800" y="4953000"/>
            <a:ext cx="3584934"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a:t>
            </a:r>
            <a:r>
              <a:rPr lang="ja-JP" altLang="en-US" dirty="0"/>
              <a:t> &lt;文の並び&gt; </a:t>
            </a:r>
            <a:r>
              <a:rPr lang="en-US" altLang="ja-JP" dirty="0"/>
              <a:t>“}”</a:t>
            </a:r>
            <a:endParaRPr lang="ja-JP" altLang="en-US" dirty="0"/>
          </a:p>
        </p:txBody>
      </p:sp>
      <p:sp>
        <p:nvSpPr>
          <p:cNvPr id="12298" name="Line 11"/>
          <p:cNvSpPr>
            <a:spLocks noChangeShapeType="1"/>
          </p:cNvSpPr>
          <p:nvPr/>
        </p:nvSpPr>
        <p:spPr bwMode="auto">
          <a:xfrm>
            <a:off x="3124200" y="4267200"/>
            <a:ext cx="0" cy="6858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2299" name="Text Box 12"/>
          <p:cNvSpPr txBox="1">
            <a:spLocks noChangeArrowheads="1"/>
          </p:cNvSpPr>
          <p:nvPr/>
        </p:nvSpPr>
        <p:spPr bwMode="auto">
          <a:xfrm>
            <a:off x="2590800" y="5562600"/>
            <a:ext cx="1569958"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a:t>
            </a:r>
            <a:r>
              <a:rPr lang="ja-JP" altLang="en-US" dirty="0"/>
              <a:t> </a:t>
            </a:r>
            <a:r>
              <a:rPr lang="ja-JP" altLang="en-US" sz="2400" dirty="0"/>
              <a:t>(空文)</a:t>
            </a:r>
            <a:endParaRPr lang="ja-JP" altLang="en-US" dirty="0"/>
          </a:p>
        </p:txBody>
      </p:sp>
      <p:sp>
        <p:nvSpPr>
          <p:cNvPr id="85006" name="Text Box 14"/>
          <p:cNvSpPr txBox="1">
            <a:spLocks noChangeArrowheads="1"/>
          </p:cNvSpPr>
          <p:nvPr/>
        </p:nvSpPr>
        <p:spPr bwMode="auto">
          <a:xfrm>
            <a:off x="4822825" y="5614988"/>
            <a:ext cx="37068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dist" eaLnBrk="1" hangingPunct="1">
              <a:spcBef>
                <a:spcPct val="0"/>
              </a:spcBef>
              <a:buClrTx/>
              <a:buSzTx/>
              <a:buFontTx/>
              <a:buNone/>
            </a:pPr>
            <a:r>
              <a:rPr lang="ja-JP" altLang="en-US" sz="2800"/>
              <a:t>文として定義されている</a:t>
            </a:r>
          </a:p>
          <a:p>
            <a:pPr algn="dist" eaLnBrk="1" hangingPunct="1">
              <a:spcBef>
                <a:spcPct val="0"/>
              </a:spcBef>
              <a:buClrTx/>
              <a:buSzTx/>
              <a:buFontTx/>
              <a:buNone/>
            </a:pPr>
            <a:r>
              <a:rPr lang="ja-JP" altLang="en-US" sz="2800"/>
              <a:t>もの以外はエラー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006"/>
                                        </p:tgtEl>
                                        <p:attrNameLst>
                                          <p:attrName>style.visibility</p:attrName>
                                        </p:attrNameLst>
                                      </p:cBhvr>
                                      <p:to>
                                        <p:strVal val="visible"/>
                                      </p:to>
                                    </p:set>
                                    <p:anim calcmode="lin" valueType="num">
                                      <p:cBhvr additive="base">
                                        <p:cTn id="7" dur="500" fill="hold"/>
                                        <p:tgtEl>
                                          <p:spTgt spid="85006"/>
                                        </p:tgtEl>
                                        <p:attrNameLst>
                                          <p:attrName>ppt_x</p:attrName>
                                        </p:attrNameLst>
                                      </p:cBhvr>
                                      <p:tavLst>
                                        <p:tav tm="0">
                                          <p:val>
                                            <p:strVal val="#ppt_x"/>
                                          </p:val>
                                        </p:tav>
                                        <p:tav tm="100000">
                                          <p:val>
                                            <p:strVal val="#ppt_x"/>
                                          </p:val>
                                        </p:tav>
                                      </p:tavLst>
                                    </p:anim>
                                    <p:anim calcmode="lin" valueType="num">
                                      <p:cBhvr additive="base">
                                        <p:cTn id="8" dur="500" fill="hold"/>
                                        <p:tgtEl>
                                          <p:spTgt spid="850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ffectLst/>
              </a:rPr>
              <a:t>本科目の内容</a:t>
            </a:r>
          </a:p>
        </p:txBody>
      </p:sp>
      <p:sp>
        <p:nvSpPr>
          <p:cNvPr id="5123" name="Rectangle 3"/>
          <p:cNvSpPr>
            <a:spLocks noGrp="1" noChangeArrowheads="1"/>
          </p:cNvSpPr>
          <p:nvPr>
            <p:ph type="body" idx="4294967295"/>
          </p:nvPr>
        </p:nvSpPr>
        <p:spPr>
          <a:xfrm>
            <a:off x="609600" y="1676400"/>
            <a:ext cx="83058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ffectLst/>
              </a:rPr>
              <a:t>コンパイラ(</a:t>
            </a:r>
            <a:r>
              <a:rPr lang="en-US" altLang="ja-JP">
                <a:effectLst/>
              </a:rPr>
              <a:t>compiler)</a:t>
            </a:r>
            <a:r>
              <a:rPr lang="ja-JP" altLang="en-US">
                <a:effectLst/>
              </a:rPr>
              <a:t>とは何か</a:t>
            </a:r>
          </a:p>
          <a:p>
            <a:pPr eaLnBrk="1" hangingPunct="1"/>
            <a:r>
              <a:rPr lang="ja-JP" altLang="en-US">
                <a:effectLst/>
              </a:rPr>
              <a:t>コンパイラの構成</a:t>
            </a:r>
          </a:p>
          <a:p>
            <a:pPr eaLnBrk="1" hangingPunct="1"/>
            <a:r>
              <a:rPr lang="ja-JP" altLang="en-US">
                <a:effectLst/>
              </a:rPr>
              <a:t>コンパイラの作成方法</a:t>
            </a:r>
          </a:p>
          <a:p>
            <a:pPr lvl="1" eaLnBrk="1" hangingPunct="1"/>
            <a:r>
              <a:rPr lang="ja-JP" altLang="en-US">
                <a:effectLst/>
              </a:rPr>
              <a:t>字句解析</a:t>
            </a:r>
          </a:p>
          <a:p>
            <a:pPr lvl="1" eaLnBrk="1" hangingPunct="1"/>
            <a:r>
              <a:rPr lang="ja-JP" altLang="en-US">
                <a:effectLst/>
              </a:rPr>
              <a:t>構文解析</a:t>
            </a:r>
          </a:p>
          <a:p>
            <a:pPr lvl="1" eaLnBrk="1" hangingPunct="1"/>
            <a:r>
              <a:rPr lang="ja-JP" altLang="en-US">
                <a:effectLst/>
              </a:rPr>
              <a:t>制約検査</a:t>
            </a:r>
          </a:p>
          <a:p>
            <a:pPr lvl="1" eaLnBrk="1" hangingPunct="1"/>
            <a:r>
              <a:rPr lang="ja-JP" altLang="en-US">
                <a:effectLst/>
              </a:rPr>
              <a:t>コード生成</a:t>
            </a:r>
          </a:p>
          <a:p>
            <a:pPr lvl="1" eaLnBrk="1" hangingPunct="1"/>
            <a:r>
              <a:rPr lang="ja-JP" altLang="en-US">
                <a:effectLst/>
              </a:rPr>
              <a:t>最適化</a:t>
            </a:r>
          </a:p>
        </p:txBody>
      </p:sp>
      <p:sp>
        <p:nvSpPr>
          <p:cNvPr id="158724" name="Text Box 4"/>
          <p:cNvSpPr txBox="1">
            <a:spLocks noChangeArrowheads="1"/>
          </p:cNvSpPr>
          <p:nvPr/>
        </p:nvSpPr>
        <p:spPr bwMode="auto">
          <a:xfrm>
            <a:off x="2971800" y="5715000"/>
            <a:ext cx="5772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情報システムプロジェクト </a:t>
            </a:r>
            <a:r>
              <a:rPr lang="en-US" altLang="ja-JP"/>
              <a:t>I </a:t>
            </a:r>
            <a:r>
              <a:rPr lang="ja-JP" altLang="en-US" sz="2800"/>
              <a:t>と連携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500" fill="hold"/>
                                        <p:tgtEl>
                                          <p:spTgt spid="158724"/>
                                        </p:tgtEl>
                                        <p:attrNameLst>
                                          <p:attrName>ppt_x</p:attrName>
                                        </p:attrNameLst>
                                      </p:cBhvr>
                                      <p:tavLst>
                                        <p:tav tm="0">
                                          <p:val>
                                            <p:strVal val="#ppt_x"/>
                                          </p:val>
                                        </p:tav>
                                        <p:tav tm="100000">
                                          <p:val>
                                            <p:strVal val="#ppt_x"/>
                                          </p:val>
                                        </p:tav>
                                      </p:tavLst>
                                    </p:anim>
                                    <p:anim calcmode="lin" valueType="num">
                                      <p:cBhvr additive="base">
                                        <p:cTn id="8" dur="500" fill="hold"/>
                                        <p:tgtEl>
                                          <p:spTgt spid="158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プログラミング言語の文法</a:t>
            </a:r>
          </a:p>
        </p:txBody>
      </p:sp>
      <p:sp>
        <p:nvSpPr>
          <p:cNvPr id="13315" name="Text Box 4"/>
          <p:cNvSpPr txBox="1">
            <a:spLocks noChangeArrowheads="1"/>
          </p:cNvSpPr>
          <p:nvPr/>
        </p:nvSpPr>
        <p:spPr bwMode="auto">
          <a:xfrm>
            <a:off x="762000" y="1676400"/>
            <a:ext cx="7767638"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&lt;if</a:t>
            </a:r>
            <a:r>
              <a:rPr lang="ja-JP" altLang="en-US"/>
              <a:t>文&gt; ::= </a:t>
            </a:r>
            <a:r>
              <a:rPr lang="en-US" altLang="ja-JP"/>
              <a:t>“if” “(” &lt;</a:t>
            </a:r>
            <a:r>
              <a:rPr lang="ja-JP" altLang="en-US"/>
              <a:t>式&gt; </a:t>
            </a:r>
            <a:r>
              <a:rPr lang="en-US" altLang="ja-JP"/>
              <a:t>“</a:t>
            </a:r>
            <a:r>
              <a:rPr lang="ja-JP" altLang="en-US"/>
              <a:t>)</a:t>
            </a:r>
            <a:r>
              <a:rPr lang="en-US" altLang="ja-JP"/>
              <a:t>”</a:t>
            </a:r>
            <a:r>
              <a:rPr lang="ja-JP" altLang="en-US"/>
              <a:t> &lt;文</a:t>
            </a:r>
            <a:r>
              <a:rPr lang="en-US" altLang="ja-JP"/>
              <a:t>&gt;</a:t>
            </a:r>
          </a:p>
          <a:p>
            <a:pPr eaLnBrk="1" hangingPunct="1">
              <a:spcBef>
                <a:spcPct val="0"/>
              </a:spcBef>
              <a:buClrTx/>
              <a:buSzTx/>
              <a:buFontTx/>
              <a:buNone/>
            </a:pPr>
            <a:r>
              <a:rPr lang="en-US" altLang="ja-JP"/>
              <a:t>                     </a:t>
            </a:r>
            <a:r>
              <a:rPr lang="ja-JP" altLang="en-US" sz="2400"/>
              <a:t>または</a:t>
            </a:r>
          </a:p>
          <a:p>
            <a:pPr eaLnBrk="1" hangingPunct="1">
              <a:spcBef>
                <a:spcPct val="0"/>
              </a:spcBef>
              <a:buClrTx/>
              <a:buSzTx/>
              <a:buFontTx/>
              <a:buNone/>
            </a:pPr>
            <a:r>
              <a:rPr lang="ja-JP" altLang="en-US"/>
              <a:t>                 </a:t>
            </a:r>
            <a:r>
              <a:rPr lang="en-US" altLang="ja-JP"/>
              <a:t>“if” “(” &lt;</a:t>
            </a:r>
            <a:r>
              <a:rPr lang="ja-JP" altLang="en-US"/>
              <a:t>式&gt; </a:t>
            </a:r>
            <a:r>
              <a:rPr lang="en-US" altLang="ja-JP"/>
              <a:t>“</a:t>
            </a:r>
            <a:r>
              <a:rPr lang="ja-JP" altLang="en-US"/>
              <a:t>)</a:t>
            </a:r>
            <a:r>
              <a:rPr lang="en-US" altLang="ja-JP"/>
              <a:t>”</a:t>
            </a:r>
            <a:r>
              <a:rPr lang="ja-JP" altLang="en-US"/>
              <a:t> &lt;文&gt; </a:t>
            </a:r>
            <a:r>
              <a:rPr lang="en-US" altLang="ja-JP"/>
              <a:t>“else” &lt;</a:t>
            </a:r>
            <a:r>
              <a:rPr lang="ja-JP" altLang="en-US"/>
              <a:t>文&gt;</a:t>
            </a:r>
          </a:p>
        </p:txBody>
      </p:sp>
      <p:sp>
        <p:nvSpPr>
          <p:cNvPr id="13316" name="Text Box 6"/>
          <p:cNvSpPr txBox="1">
            <a:spLocks noChangeArrowheads="1"/>
          </p:cNvSpPr>
          <p:nvPr/>
        </p:nvSpPr>
        <p:spPr bwMode="auto">
          <a:xfrm>
            <a:off x="3352800" y="4876800"/>
            <a:ext cx="22479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&lt;整数</a:t>
            </a:r>
            <a:r>
              <a:rPr lang="en-US" altLang="ja-JP"/>
              <a:t>&gt;</a:t>
            </a:r>
          </a:p>
          <a:p>
            <a:pPr eaLnBrk="1" hangingPunct="1">
              <a:spcBef>
                <a:spcPct val="0"/>
              </a:spcBef>
              <a:buClrTx/>
              <a:buSzTx/>
              <a:buFontTx/>
              <a:buNone/>
            </a:pPr>
            <a:r>
              <a:rPr lang="en-US" altLang="ja-JP"/>
              <a:t>&lt;</a:t>
            </a:r>
            <a:r>
              <a:rPr lang="ja-JP" altLang="en-US"/>
              <a:t>変数&gt;</a:t>
            </a:r>
          </a:p>
          <a:p>
            <a:pPr eaLnBrk="1" hangingPunct="1">
              <a:spcBef>
                <a:spcPct val="0"/>
              </a:spcBef>
              <a:buClrTx/>
              <a:buSzTx/>
              <a:buFontTx/>
              <a:buNone/>
            </a:pPr>
            <a:r>
              <a:rPr lang="en-US" altLang="ja-JP"/>
              <a:t>“</a:t>
            </a:r>
            <a:r>
              <a:rPr lang="ja-JP" altLang="en-US"/>
              <a:t>(</a:t>
            </a:r>
            <a:r>
              <a:rPr lang="en-US" altLang="ja-JP"/>
              <a:t>”</a:t>
            </a:r>
            <a:r>
              <a:rPr lang="ja-JP" altLang="en-US"/>
              <a:t> &lt;式&gt; </a:t>
            </a:r>
            <a:r>
              <a:rPr lang="en-US" altLang="ja-JP"/>
              <a:t>“</a:t>
            </a:r>
            <a:r>
              <a:rPr lang="ja-JP" altLang="en-US"/>
              <a:t>)</a:t>
            </a:r>
            <a:r>
              <a:rPr lang="en-US" altLang="ja-JP"/>
              <a:t>”</a:t>
            </a:r>
            <a:endParaRPr lang="ja-JP" altLang="en-US"/>
          </a:p>
        </p:txBody>
      </p:sp>
      <p:sp>
        <p:nvSpPr>
          <p:cNvPr id="13317" name="Text Box 7"/>
          <p:cNvSpPr txBox="1">
            <a:spLocks noChangeArrowheads="1"/>
          </p:cNvSpPr>
          <p:nvPr/>
        </p:nvSpPr>
        <p:spPr bwMode="auto">
          <a:xfrm>
            <a:off x="838200" y="4267200"/>
            <a:ext cx="5065713"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&lt;項&gt; ::= &lt;因子&gt; </a:t>
            </a:r>
            <a:r>
              <a:rPr lang="en-US" altLang="ja-JP"/>
              <a:t>“</a:t>
            </a:r>
            <a:r>
              <a:rPr lang="ja-JP" altLang="en-US"/>
              <a:t>*</a:t>
            </a:r>
            <a:r>
              <a:rPr lang="en-US" altLang="ja-JP"/>
              <a:t>”</a:t>
            </a:r>
            <a:r>
              <a:rPr lang="ja-JP" altLang="en-US"/>
              <a:t> &lt;因子&gt;</a:t>
            </a:r>
          </a:p>
        </p:txBody>
      </p:sp>
      <p:sp>
        <p:nvSpPr>
          <p:cNvPr id="13318" name="Text Box 8"/>
          <p:cNvSpPr txBox="1">
            <a:spLocks noChangeArrowheads="1"/>
          </p:cNvSpPr>
          <p:nvPr/>
        </p:nvSpPr>
        <p:spPr bwMode="auto">
          <a:xfrm>
            <a:off x="914400" y="5410200"/>
            <a:ext cx="210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&lt;因子&gt; ::= </a:t>
            </a:r>
          </a:p>
        </p:txBody>
      </p:sp>
      <p:sp>
        <p:nvSpPr>
          <p:cNvPr id="13319" name="AutoShape 9"/>
          <p:cNvSpPr>
            <a:spLocks/>
          </p:cNvSpPr>
          <p:nvPr/>
        </p:nvSpPr>
        <p:spPr bwMode="auto">
          <a:xfrm>
            <a:off x="2971800" y="4876800"/>
            <a:ext cx="304800" cy="1600200"/>
          </a:xfrm>
          <a:prstGeom prst="leftBrace">
            <a:avLst>
              <a:gd name="adj1" fmla="val 437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3320" name="Text Box 10"/>
          <p:cNvSpPr txBox="1">
            <a:spLocks noChangeArrowheads="1"/>
          </p:cNvSpPr>
          <p:nvPr/>
        </p:nvSpPr>
        <p:spPr bwMode="auto">
          <a:xfrm>
            <a:off x="838200" y="3581400"/>
            <a:ext cx="4248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&lt;式&gt; ::= &lt;項&gt; </a:t>
            </a:r>
            <a:r>
              <a:rPr lang="en-US" altLang="ja-JP"/>
              <a:t>“</a:t>
            </a:r>
            <a:r>
              <a:rPr lang="ja-JP" altLang="en-US"/>
              <a:t>+</a:t>
            </a:r>
            <a:r>
              <a:rPr lang="en-US" altLang="ja-JP"/>
              <a:t>”</a:t>
            </a:r>
            <a:r>
              <a:rPr lang="ja-JP" altLang="en-US"/>
              <a:t> &lt;項&gt;</a:t>
            </a:r>
          </a:p>
        </p:txBody>
      </p:sp>
      <p:sp>
        <p:nvSpPr>
          <p:cNvPr id="86027" name="Text Box 11"/>
          <p:cNvSpPr txBox="1">
            <a:spLocks noChangeArrowheads="1"/>
          </p:cNvSpPr>
          <p:nvPr/>
        </p:nvSpPr>
        <p:spPr bwMode="auto">
          <a:xfrm>
            <a:off x="6019800" y="5334000"/>
            <a:ext cx="24844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全て厳密に</a:t>
            </a:r>
          </a:p>
          <a:p>
            <a:pPr eaLnBrk="1" hangingPunct="1">
              <a:spcBef>
                <a:spcPct val="0"/>
              </a:spcBef>
              <a:buClrTx/>
              <a:buSzTx/>
              <a:buFontTx/>
              <a:buNone/>
            </a:pPr>
            <a:r>
              <a:rPr lang="ja-JP" altLang="en-US" sz="2800"/>
              <a:t>定義されている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7"/>
                                        </p:tgtEl>
                                        <p:attrNameLst>
                                          <p:attrName>style.visibility</p:attrName>
                                        </p:attrNameLst>
                                      </p:cBhvr>
                                      <p:to>
                                        <p:strVal val="visible"/>
                                      </p:to>
                                    </p:set>
                                    <p:anim calcmode="lin" valueType="num">
                                      <p:cBhvr additive="base">
                                        <p:cTn id="7" dur="500" fill="hold"/>
                                        <p:tgtEl>
                                          <p:spTgt spid="86027"/>
                                        </p:tgtEl>
                                        <p:attrNameLst>
                                          <p:attrName>ppt_x</p:attrName>
                                        </p:attrNameLst>
                                      </p:cBhvr>
                                      <p:tavLst>
                                        <p:tav tm="0">
                                          <p:val>
                                            <p:strVal val="#ppt_x"/>
                                          </p:val>
                                        </p:tav>
                                        <p:tav tm="100000">
                                          <p:val>
                                            <p:strVal val="#ppt_x"/>
                                          </p:val>
                                        </p:tav>
                                      </p:tavLst>
                                    </p:anim>
                                    <p:anim calcmode="lin" valueType="num">
                                      <p:cBhvr additive="base">
                                        <p:cTn id="8" dur="500" fill="hold"/>
                                        <p:tgtEl>
                                          <p:spTgt spid="86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639763"/>
            <a:ext cx="7543800" cy="762000"/>
          </a:xfrm>
        </p:spPr>
        <p:txBody>
          <a:bodyPr/>
          <a:lstStyle/>
          <a:p>
            <a:pPr eaLnBrk="1" hangingPunct="1"/>
            <a:r>
              <a:rPr lang="ja-JP" altLang="en-US">
                <a:effectLst/>
              </a:rPr>
              <a:t>コンパイラ </a:t>
            </a:r>
            <a:r>
              <a:rPr lang="en-US" altLang="ja-JP">
                <a:effectLst/>
              </a:rPr>
              <a:t>(compiler)</a:t>
            </a:r>
            <a:endParaRPr lang="ja-JP" altLang="en-US">
              <a:effectLst/>
            </a:endParaRPr>
          </a:p>
        </p:txBody>
      </p:sp>
      <p:sp>
        <p:nvSpPr>
          <p:cNvPr id="14339" name="Rectangle 3"/>
          <p:cNvSpPr>
            <a:spLocks noGrp="1" noChangeArrowheads="1"/>
          </p:cNvSpPr>
          <p:nvPr>
            <p:ph type="body" idx="1"/>
          </p:nvPr>
        </p:nvSpPr>
        <p:spPr>
          <a:xfrm>
            <a:off x="1066800" y="1981200"/>
            <a:ext cx="7543800" cy="2209800"/>
          </a:xfrm>
        </p:spPr>
        <p:txBody>
          <a:bodyPr/>
          <a:lstStyle/>
          <a:p>
            <a:pPr eaLnBrk="1" hangingPunct="1"/>
            <a:r>
              <a:rPr lang="ja-JP" altLang="en-US" sz="3600">
                <a:effectLst/>
              </a:rPr>
              <a:t>コンパイラ</a:t>
            </a:r>
            <a:endParaRPr lang="en-US" altLang="ja-JP" sz="3600">
              <a:effectLst/>
            </a:endParaRPr>
          </a:p>
          <a:p>
            <a:pPr lvl="1" eaLnBrk="1" hangingPunct="1"/>
            <a:r>
              <a:rPr lang="ja-JP" altLang="en-US">
                <a:effectLst/>
              </a:rPr>
              <a:t>原始プログラム</a:t>
            </a:r>
            <a:r>
              <a:rPr lang="en-US" altLang="ja-JP">
                <a:effectLst/>
              </a:rPr>
              <a:t>(source program)</a:t>
            </a:r>
            <a:r>
              <a:rPr lang="ja-JP" altLang="en-US">
                <a:effectLst/>
              </a:rPr>
              <a:t>を</a:t>
            </a:r>
            <a:endParaRPr lang="en-US" altLang="ja-JP">
              <a:effectLst/>
            </a:endParaRPr>
          </a:p>
          <a:p>
            <a:pPr lvl="1" eaLnBrk="1" hangingPunct="1">
              <a:buFontTx/>
              <a:buNone/>
            </a:pPr>
            <a:r>
              <a:rPr lang="ja-JP" altLang="en-US">
                <a:effectLst/>
              </a:rPr>
              <a:t>　目的プログラム</a:t>
            </a:r>
            <a:r>
              <a:rPr lang="en-US" altLang="ja-JP">
                <a:effectLst/>
              </a:rPr>
              <a:t>(object program)</a:t>
            </a:r>
            <a:r>
              <a:rPr lang="ja-JP" altLang="en-US">
                <a:effectLst/>
              </a:rPr>
              <a:t>に</a:t>
            </a:r>
            <a:endParaRPr lang="en-US" altLang="ja-JP">
              <a:effectLst/>
            </a:endParaRPr>
          </a:p>
          <a:p>
            <a:pPr lvl="1" eaLnBrk="1" hangingPunct="1">
              <a:buFontTx/>
              <a:buNone/>
            </a:pPr>
            <a:r>
              <a:rPr lang="ja-JP" altLang="en-US">
                <a:effectLst/>
              </a:rPr>
              <a:t>　変換(翻訳)するプログラム</a:t>
            </a:r>
            <a:endParaRPr lang="en-US" altLang="ja-JP">
              <a:effectLst/>
            </a:endParaRPr>
          </a:p>
        </p:txBody>
      </p:sp>
      <p:sp>
        <p:nvSpPr>
          <p:cNvPr id="6" name="正方形/長方形 5"/>
          <p:cNvSpPr/>
          <p:nvPr/>
        </p:nvSpPr>
        <p:spPr bwMode="auto">
          <a:xfrm>
            <a:off x="228600" y="4572000"/>
            <a:ext cx="25146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ja-JP" altLang="en-US" sz="2400" dirty="0">
                <a:effectLst>
                  <a:outerShdw blurRad="38100" dist="38100" dir="2700000" algn="tl">
                    <a:srgbClr val="000000"/>
                  </a:outerShdw>
                </a:effectLst>
              </a:rPr>
              <a:t>原始プログラム</a:t>
            </a:r>
            <a:endParaRPr lang="en-US" altLang="ja-JP" sz="2400" dirty="0">
              <a:effectLst>
                <a:outerShdw blurRad="38100" dist="38100" dir="2700000" algn="tl">
                  <a:srgbClr val="000000"/>
                </a:outerShdw>
              </a:effectLst>
            </a:endParaRPr>
          </a:p>
          <a:p>
            <a:pPr eaLnBrk="1" hangingPunct="1">
              <a:defRPr/>
            </a:pPr>
            <a:r>
              <a:rPr lang="en-US" altLang="ja-JP" sz="2400" dirty="0">
                <a:effectLst>
                  <a:outerShdw blurRad="38100" dist="38100" dir="2700000" algn="tl">
                    <a:srgbClr val="000000"/>
                  </a:outerShdw>
                </a:effectLst>
              </a:rPr>
              <a:t>(source program)</a:t>
            </a:r>
            <a:endParaRPr lang="ja-JP" altLang="en-US" sz="2400" dirty="0">
              <a:effectLst>
                <a:outerShdw blurRad="38100" dist="38100" dir="2700000" algn="tl">
                  <a:srgbClr val="000000"/>
                </a:outerShdw>
              </a:effectLst>
            </a:endParaRPr>
          </a:p>
        </p:txBody>
      </p:sp>
      <p:sp>
        <p:nvSpPr>
          <p:cNvPr id="7" name="正方形/長方形 6"/>
          <p:cNvSpPr/>
          <p:nvPr/>
        </p:nvSpPr>
        <p:spPr bwMode="auto">
          <a:xfrm>
            <a:off x="6248400" y="4572000"/>
            <a:ext cx="22860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ja-JP" altLang="en-US" sz="2400">
                <a:effectLst>
                  <a:outerShdw blurRad="38100" dist="38100" dir="2700000" algn="tl">
                    <a:srgbClr val="000000"/>
                  </a:outerShdw>
                </a:effectLst>
              </a:rPr>
              <a:t>目的プログラム</a:t>
            </a:r>
            <a:endParaRPr lang="en-US" altLang="ja-JP" sz="2400">
              <a:effectLst>
                <a:outerShdw blurRad="38100" dist="38100" dir="2700000" algn="tl">
                  <a:srgbClr val="000000"/>
                </a:outerShdw>
              </a:effectLst>
            </a:endParaRPr>
          </a:p>
          <a:p>
            <a:pPr eaLnBrk="1" hangingPunct="1">
              <a:defRPr/>
            </a:pPr>
            <a:r>
              <a:rPr lang="en-US" altLang="ja-JP" sz="2400">
                <a:effectLst>
                  <a:outerShdw blurRad="38100" dist="38100" dir="2700000" algn="tl">
                    <a:srgbClr val="000000"/>
                  </a:outerShdw>
                </a:effectLst>
              </a:rPr>
              <a:t>(object program)</a:t>
            </a:r>
            <a:endParaRPr lang="ja-JP" altLang="en-US" sz="2400">
              <a:effectLst>
                <a:outerShdw blurRad="38100" dist="38100" dir="2700000" algn="tl">
                  <a:srgbClr val="000000"/>
                </a:outerShdw>
              </a:effectLst>
            </a:endParaRPr>
          </a:p>
        </p:txBody>
      </p:sp>
      <p:sp>
        <p:nvSpPr>
          <p:cNvPr id="8" name="正方形/長方形 7"/>
          <p:cNvSpPr/>
          <p:nvPr/>
        </p:nvSpPr>
        <p:spPr bwMode="auto">
          <a:xfrm>
            <a:off x="3581400" y="4572000"/>
            <a:ext cx="1828800" cy="914400"/>
          </a:xfrm>
          <a:prstGeom prst="rect">
            <a:avLst/>
          </a:prstGeom>
          <a:solidFill>
            <a:srgbClr val="FF33CC"/>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ja-JP" altLang="en-US" sz="2400">
                <a:effectLst>
                  <a:outerShdw blurRad="38100" dist="38100" dir="2700000" algn="tl">
                    <a:srgbClr val="000000"/>
                  </a:outerShdw>
                </a:effectLst>
              </a:rPr>
              <a:t>コンパイラ</a:t>
            </a:r>
            <a:endParaRPr lang="en-US" altLang="ja-JP" sz="2400">
              <a:effectLst>
                <a:outerShdw blurRad="38100" dist="38100" dir="2700000" algn="tl">
                  <a:srgbClr val="000000"/>
                </a:outerShdw>
              </a:effectLst>
            </a:endParaRPr>
          </a:p>
          <a:p>
            <a:pPr eaLnBrk="1" hangingPunct="1">
              <a:defRPr/>
            </a:pPr>
            <a:r>
              <a:rPr lang="en-US" altLang="ja-JP" sz="2400">
                <a:effectLst>
                  <a:outerShdw blurRad="38100" dist="38100" dir="2700000" algn="tl">
                    <a:srgbClr val="000000"/>
                  </a:outerShdw>
                </a:effectLst>
              </a:rPr>
              <a:t>(compiler)</a:t>
            </a:r>
            <a:endParaRPr lang="ja-JP" altLang="en-US" sz="2400">
              <a:effectLst>
                <a:outerShdw blurRad="38100" dist="38100" dir="2700000" algn="tl">
                  <a:srgbClr val="000000"/>
                </a:outerShdw>
              </a:effectLst>
            </a:endParaRPr>
          </a:p>
        </p:txBody>
      </p:sp>
      <p:grpSp>
        <p:nvGrpSpPr>
          <p:cNvPr id="12295" name="グループ化 13"/>
          <p:cNvGrpSpPr>
            <a:grpSpLocks/>
          </p:cNvGrpSpPr>
          <p:nvPr/>
        </p:nvGrpSpPr>
        <p:grpSpPr bwMode="auto">
          <a:xfrm>
            <a:off x="5410200" y="4572000"/>
            <a:ext cx="800100" cy="461963"/>
            <a:chOff x="2743200" y="4572000"/>
            <a:chExt cx="800219" cy="461665"/>
          </a:xfrm>
        </p:grpSpPr>
        <p:cxnSp>
          <p:nvCxnSpPr>
            <p:cNvPr id="14347" name="直線矢印コネクタ 14"/>
            <p:cNvCxnSpPr>
              <a:cxnSpLocks noChangeShapeType="1"/>
            </p:cNvCxnSpPr>
            <p:nvPr/>
          </p:nvCxnSpPr>
          <p:spPr bwMode="auto">
            <a:xfrm>
              <a:off x="2819400" y="5029200"/>
              <a:ext cx="685800" cy="0"/>
            </a:xfrm>
            <a:prstGeom prst="straightConnector1">
              <a:avLst/>
            </a:prstGeom>
            <a:noFill/>
            <a:ln w="28575" algn="ctr">
              <a:solidFill>
                <a:srgbClr val="FF33CC"/>
              </a:solidFill>
              <a:round/>
              <a:headEnd/>
              <a:tailEnd type="arrow" w="med" len="med"/>
            </a:ln>
            <a:extLst>
              <a:ext uri="{909E8E84-426E-40DD-AFC4-6F175D3DCCD1}">
                <a14:hiddenFill xmlns:a14="http://schemas.microsoft.com/office/drawing/2010/main">
                  <a:noFill/>
                </a14:hiddenFill>
              </a:ext>
            </a:extLst>
          </p:spPr>
        </p:cxnSp>
        <p:sp>
          <p:nvSpPr>
            <p:cNvPr id="16" name="テキスト ボックス 15"/>
            <p:cNvSpPr txBox="1"/>
            <p:nvPr/>
          </p:nvSpPr>
          <p:spPr>
            <a:xfrm>
              <a:off x="2743200" y="4572000"/>
              <a:ext cx="800219" cy="461665"/>
            </a:xfrm>
            <a:prstGeom prst="rect">
              <a:avLst/>
            </a:prstGeom>
            <a:noFill/>
          </p:spPr>
          <p:txBody>
            <a:bodyPr wrap="none">
              <a:spAutoFit/>
            </a:bodyPr>
            <a:lstStyle/>
            <a:p>
              <a:pPr eaLnBrk="1" hangingPunct="1">
                <a:defRPr/>
              </a:pPr>
              <a:r>
                <a:rPr lang="ja-JP" altLang="en-US" sz="2400" dirty="0">
                  <a:effectLst>
                    <a:outerShdw blurRad="38100" dist="38100" dir="2700000" algn="tl">
                      <a:srgbClr val="000000">
                        <a:alpha val="43137"/>
                      </a:srgbClr>
                    </a:outerShdw>
                  </a:effectLst>
                </a:rPr>
                <a:t>出力</a:t>
              </a:r>
            </a:p>
          </p:txBody>
        </p:sp>
      </p:grpSp>
      <p:grpSp>
        <p:nvGrpSpPr>
          <p:cNvPr id="12296" name="グループ化 20"/>
          <p:cNvGrpSpPr>
            <a:grpSpLocks/>
          </p:cNvGrpSpPr>
          <p:nvPr/>
        </p:nvGrpSpPr>
        <p:grpSpPr bwMode="auto">
          <a:xfrm>
            <a:off x="2743200" y="4572000"/>
            <a:ext cx="800100" cy="461963"/>
            <a:chOff x="2743200" y="4572000"/>
            <a:chExt cx="800219" cy="461665"/>
          </a:xfrm>
        </p:grpSpPr>
        <p:cxnSp>
          <p:nvCxnSpPr>
            <p:cNvPr id="14345" name="直線矢印コネクタ 21"/>
            <p:cNvCxnSpPr>
              <a:cxnSpLocks noChangeShapeType="1"/>
            </p:cNvCxnSpPr>
            <p:nvPr/>
          </p:nvCxnSpPr>
          <p:spPr bwMode="auto">
            <a:xfrm>
              <a:off x="2819400" y="5029200"/>
              <a:ext cx="685800" cy="0"/>
            </a:xfrm>
            <a:prstGeom prst="straightConnector1">
              <a:avLst/>
            </a:prstGeom>
            <a:noFill/>
            <a:ln w="28575" algn="ctr">
              <a:solidFill>
                <a:srgbClr val="FF33CC"/>
              </a:solidFill>
              <a:round/>
              <a:headEnd/>
              <a:tailEnd type="arrow" w="med" len="med"/>
            </a:ln>
            <a:extLst>
              <a:ext uri="{909E8E84-426E-40DD-AFC4-6F175D3DCCD1}">
                <a14:hiddenFill xmlns:a14="http://schemas.microsoft.com/office/drawing/2010/main">
                  <a:noFill/>
                </a14:hiddenFill>
              </a:ext>
            </a:extLst>
          </p:spPr>
        </p:cxnSp>
        <p:sp>
          <p:nvSpPr>
            <p:cNvPr id="23" name="テキスト ボックス 22"/>
            <p:cNvSpPr txBox="1"/>
            <p:nvPr/>
          </p:nvSpPr>
          <p:spPr>
            <a:xfrm>
              <a:off x="2743200" y="4572000"/>
              <a:ext cx="800219" cy="461665"/>
            </a:xfrm>
            <a:prstGeom prst="rect">
              <a:avLst/>
            </a:prstGeom>
            <a:noFill/>
          </p:spPr>
          <p:txBody>
            <a:bodyPr wrap="none">
              <a:spAutoFit/>
            </a:bodyPr>
            <a:lstStyle/>
            <a:p>
              <a:pPr eaLnBrk="1" hangingPunct="1">
                <a:defRPr/>
              </a:pPr>
              <a:r>
                <a:rPr lang="ja-JP" altLang="en-US" sz="2400" dirty="0">
                  <a:effectLst>
                    <a:outerShdw blurRad="38100" dist="38100" dir="2700000" algn="tl">
                      <a:srgbClr val="000000">
                        <a:alpha val="43137"/>
                      </a:srgbClr>
                    </a:outerShdw>
                  </a:effectLst>
                </a:rPr>
                <a:t>入力</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wipe(left)">
                                      <p:cBhvr>
                                        <p:cTn id="12" dur="500"/>
                                        <p:tgtEl>
                                          <p:spTgt spid="12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wipe(left)">
                                      <p:cBhvr>
                                        <p:cTn id="22" dur="500"/>
                                        <p:tgtEl>
                                          <p:spTgt spid="12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原始プログラム</a:t>
            </a:r>
            <a:br>
              <a:rPr lang="en-US" altLang="ja-JP">
                <a:effectLst/>
              </a:rPr>
            </a:br>
            <a:r>
              <a:rPr lang="en-US" altLang="ja-JP" sz="4000">
                <a:effectLst/>
              </a:rPr>
              <a:t>(source program)</a:t>
            </a:r>
            <a:endParaRPr lang="ja-JP" altLang="en-US" sz="4000">
              <a:effectLst/>
            </a:endParaRPr>
          </a:p>
        </p:txBody>
      </p:sp>
      <p:sp>
        <p:nvSpPr>
          <p:cNvPr id="15363" name="Rectangle 3"/>
          <p:cNvSpPr>
            <a:spLocks noGrp="1" noChangeArrowheads="1"/>
          </p:cNvSpPr>
          <p:nvPr>
            <p:ph type="body" idx="1"/>
          </p:nvPr>
        </p:nvSpPr>
        <p:spPr>
          <a:xfrm>
            <a:off x="762000" y="1981200"/>
            <a:ext cx="792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ffectLst/>
              </a:rPr>
              <a:t>原始プログラム</a:t>
            </a:r>
            <a:r>
              <a:rPr lang="en-US" altLang="ja-JP">
                <a:effectLst/>
              </a:rPr>
              <a:t>(source program)</a:t>
            </a:r>
          </a:p>
          <a:p>
            <a:pPr lvl="1" eaLnBrk="1" hangingPunct="1"/>
            <a:r>
              <a:rPr lang="ja-JP" altLang="en-US">
                <a:effectLst/>
              </a:rPr>
              <a:t>高水準言語</a:t>
            </a:r>
            <a:r>
              <a:rPr lang="en-US" altLang="ja-JP">
                <a:effectLst/>
              </a:rPr>
              <a:t>(high level language)</a:t>
            </a:r>
            <a:r>
              <a:rPr lang="ja-JP" altLang="en-US">
                <a:effectLst/>
              </a:rPr>
              <a:t>で記述</a:t>
            </a:r>
            <a:endParaRPr lang="en-US" altLang="ja-JP">
              <a:effectLst/>
            </a:endParaRPr>
          </a:p>
          <a:p>
            <a:pPr lvl="1" eaLnBrk="1" hangingPunct="1"/>
            <a:r>
              <a:rPr lang="ja-JP" altLang="en-US">
                <a:effectLst/>
              </a:rPr>
              <a:t>人間がエディタで作成</a:t>
            </a:r>
            <a:endParaRPr lang="en-US" altLang="ja-JP">
              <a:effectLst/>
            </a:endParaRPr>
          </a:p>
          <a:p>
            <a:pPr lvl="1" eaLnBrk="1" hangingPunct="1"/>
            <a:r>
              <a:rPr lang="ja-JP" altLang="en-US">
                <a:effectLst/>
              </a:rPr>
              <a:t>そのままでは実行不可</a:t>
            </a:r>
            <a:endParaRPr lang="en-US" altLang="ja-JP">
              <a:effectLst/>
            </a:endParaRPr>
          </a:p>
          <a:p>
            <a:pPr lvl="1" eaLnBrk="1" hangingPunct="1"/>
            <a:r>
              <a:rPr lang="en-US" altLang="ja-JP">
                <a:effectLst/>
              </a:rPr>
              <a:t>C, Java </a:t>
            </a:r>
            <a:r>
              <a:rPr lang="ja-JP" altLang="en-US">
                <a:effectLst/>
              </a:rPr>
              <a:t>等</a:t>
            </a:r>
          </a:p>
        </p:txBody>
      </p:sp>
      <p:sp>
        <p:nvSpPr>
          <p:cNvPr id="4" name="正方形/長方形 3"/>
          <p:cNvSpPr/>
          <p:nvPr/>
        </p:nvSpPr>
        <p:spPr bwMode="auto">
          <a:xfrm>
            <a:off x="5105400" y="3352800"/>
            <a:ext cx="3810000" cy="31242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p>
            <a:pPr eaLnBrk="1" hangingPunct="1">
              <a:defRPr/>
            </a:pPr>
            <a:r>
              <a:rPr lang="en-US" altLang="ja-JP" sz="1600" dirty="0">
                <a:effectLst>
                  <a:outerShdw blurRad="38100" dist="38100" dir="2700000" algn="tl">
                    <a:srgbClr val="000000">
                      <a:alpha val="43137"/>
                    </a:srgbClr>
                  </a:outerShdw>
                </a:effectLst>
                <a:cs typeface="Times New Roman" pitchFamily="18" charset="0"/>
              </a:rPr>
              <a:t>public class Sample {</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public static void main (String  </a:t>
            </a:r>
            <a:r>
              <a:rPr lang="en-US" altLang="ja-JP" sz="1600" dirty="0" err="1">
                <a:effectLst>
                  <a:outerShdw blurRad="38100" dist="38100" dir="2700000" algn="tl">
                    <a:srgbClr val="000000">
                      <a:alpha val="43137"/>
                    </a:srgbClr>
                  </a:outerShdw>
                </a:effectLst>
                <a:cs typeface="Times New Roman" pitchFamily="18" charset="0"/>
              </a:rPr>
              <a:t>args</a:t>
            </a:r>
            <a:r>
              <a:rPr lang="en-US" altLang="ja-JP" sz="1600" dirty="0">
                <a:effectLst>
                  <a:outerShdw blurRad="38100" dist="38100" dir="2700000" algn="tl">
                    <a:srgbClr val="000000">
                      <a:alpha val="43137"/>
                    </a:srgbClr>
                  </a:outerShdw>
                </a:effectLst>
                <a:cs typeface="Times New Roman" pitchFamily="18" charset="0"/>
              </a:rPr>
              <a:t>[])  {</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a:t>
            </a:r>
            <a:r>
              <a:rPr lang="en-US" altLang="ja-JP" sz="1600" dirty="0" err="1">
                <a:effectLst>
                  <a:outerShdw blurRad="38100" dist="38100" dir="2700000" algn="tl">
                    <a:srgbClr val="000000">
                      <a:alpha val="43137"/>
                    </a:srgbClr>
                  </a:outerShdw>
                </a:effectLst>
                <a:cs typeface="Times New Roman" pitchFamily="18" charset="0"/>
              </a:rPr>
              <a:t>int</a:t>
            </a: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a:effectLst>
                  <a:outerShdw blurRad="38100" dist="38100" dir="2700000" algn="tl">
                    <a:srgbClr val="000000">
                      <a:alpha val="43137"/>
                    </a:srgbClr>
                  </a:outerShdw>
                </a:effectLst>
                <a:cs typeface="Times New Roman" pitchFamily="18" charset="0"/>
              </a:rPr>
              <a:t>n</a:t>
            </a:r>
            <a:r>
              <a:rPr lang="en-US" altLang="ja-JP" sz="1600" dirty="0">
                <a:effectLst>
                  <a:outerShdw blurRad="38100" dist="38100" dir="2700000" algn="tl">
                    <a:srgbClr val="000000">
                      <a:alpha val="43137"/>
                    </a:srgbClr>
                  </a:outerShdw>
                </a:effectLst>
                <a:cs typeface="Times New Roman" pitchFamily="18" charset="0"/>
              </a:rPr>
              <a:t>;</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a:t>
            </a:r>
            <a:r>
              <a:rPr lang="en-US" altLang="ja-JP" sz="1600" dirty="0" err="1">
                <a:effectLst>
                  <a:outerShdw blurRad="38100" dist="38100" dir="2700000" algn="tl">
                    <a:srgbClr val="000000">
                      <a:alpha val="43137"/>
                    </a:srgbClr>
                  </a:outerShdw>
                </a:effectLst>
                <a:cs typeface="Times New Roman" pitchFamily="18" charset="0"/>
              </a:rPr>
              <a:t>int</a:t>
            </a: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a:effectLst>
                  <a:outerShdw blurRad="38100" dist="38100" dir="2700000" algn="tl">
                    <a:srgbClr val="000000">
                      <a:alpha val="43137"/>
                    </a:srgbClr>
                  </a:outerShdw>
                </a:effectLst>
                <a:cs typeface="Times New Roman" pitchFamily="18" charset="0"/>
              </a:rPr>
              <a:t>a</a:t>
            </a:r>
            <a:r>
              <a:rPr lang="en-US" altLang="ja-JP" sz="1600" dirty="0">
                <a:effectLst>
                  <a:outerShdw blurRad="38100" dist="38100" dir="2700000" algn="tl">
                    <a:srgbClr val="000000">
                      <a:alpha val="43137"/>
                    </a:srgbClr>
                  </a:outerShdw>
                </a:effectLst>
                <a:cs typeface="Times New Roman" pitchFamily="18" charset="0"/>
              </a:rPr>
              <a:t>[</a:t>
            </a:r>
            <a:r>
              <a:rPr lang="en-US" altLang="ja-JP" sz="1600" i="1" dirty="0">
                <a:effectLst>
                  <a:outerShdw blurRad="38100" dist="38100" dir="2700000" algn="tl">
                    <a:srgbClr val="000000">
                      <a:alpha val="43137"/>
                    </a:srgbClr>
                  </a:outerShdw>
                </a:effectLst>
                <a:cs typeface="Times New Roman" pitchFamily="18" charset="0"/>
              </a:rPr>
              <a:t>n</a:t>
            </a:r>
            <a:r>
              <a:rPr lang="en-US" altLang="ja-JP" sz="1600" dirty="0">
                <a:effectLst>
                  <a:outerShdw blurRad="38100" dist="38100" dir="2700000" algn="tl">
                    <a:srgbClr val="000000">
                      <a:alpha val="43137"/>
                    </a:srgbClr>
                  </a:outerShdw>
                </a:effectLst>
                <a:cs typeface="Times New Roman" pitchFamily="18" charset="0"/>
              </a:rPr>
              <a:t>] = new </a:t>
            </a:r>
            <a:r>
              <a:rPr lang="en-US" altLang="ja-JP" sz="1600" dirty="0" err="1">
                <a:effectLst>
                  <a:outerShdw blurRad="38100" dist="38100" dir="2700000" algn="tl">
                    <a:srgbClr val="000000">
                      <a:alpha val="43137"/>
                    </a:srgbClr>
                  </a:outerShdw>
                </a:effectLst>
                <a:cs typeface="Times New Roman" pitchFamily="18" charset="0"/>
              </a:rPr>
              <a:t>int</a:t>
            </a:r>
            <a:r>
              <a:rPr lang="en-US" altLang="ja-JP" sz="1600" dirty="0">
                <a:effectLst>
                  <a:outerShdw blurRad="38100" dist="38100" dir="2700000" algn="tl">
                    <a:srgbClr val="000000">
                      <a:alpha val="43137"/>
                    </a:srgbClr>
                  </a:outerShdw>
                </a:effectLst>
                <a:cs typeface="Times New Roman" pitchFamily="18" charset="0"/>
              </a:rPr>
              <a:t>[8];</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for (</a:t>
            </a:r>
            <a:r>
              <a:rPr lang="en-US" altLang="ja-JP" sz="1600" dirty="0" err="1">
                <a:effectLst>
                  <a:outerShdw blurRad="38100" dist="38100" dir="2700000" algn="tl">
                    <a:srgbClr val="000000">
                      <a:alpha val="43137"/>
                    </a:srgbClr>
                  </a:outerShdw>
                </a:effectLst>
                <a:cs typeface="Times New Roman" pitchFamily="18" charset="0"/>
              </a:rPr>
              <a:t>int</a:t>
            </a: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err="1">
                <a:effectLst>
                  <a:outerShdw blurRad="38100" dist="38100" dir="2700000" algn="tl">
                    <a:srgbClr val="000000">
                      <a:alpha val="43137"/>
                    </a:srgbClr>
                  </a:outerShdw>
                </a:effectLst>
                <a:cs typeface="Times New Roman" pitchFamily="18" charset="0"/>
              </a:rPr>
              <a:t>i</a:t>
            </a:r>
            <a:r>
              <a:rPr lang="en-US" altLang="ja-JP" sz="1600" dirty="0">
                <a:effectLst>
                  <a:outerShdw blurRad="38100" dist="38100" dir="2700000" algn="tl">
                    <a:srgbClr val="000000">
                      <a:alpha val="43137"/>
                    </a:srgbClr>
                  </a:outerShdw>
                </a:effectLst>
                <a:cs typeface="Times New Roman" pitchFamily="18" charset="0"/>
              </a:rPr>
              <a:t>=0; </a:t>
            </a:r>
            <a:r>
              <a:rPr lang="en-US" altLang="ja-JP" sz="1600" i="1" dirty="0" err="1">
                <a:effectLst>
                  <a:outerShdw blurRad="38100" dist="38100" dir="2700000" algn="tl">
                    <a:srgbClr val="000000">
                      <a:alpha val="43137"/>
                    </a:srgbClr>
                  </a:outerShdw>
                </a:effectLst>
                <a:cs typeface="Times New Roman" pitchFamily="18" charset="0"/>
              </a:rPr>
              <a:t>i</a:t>
            </a:r>
            <a:r>
              <a:rPr lang="en-US" altLang="ja-JP" sz="1600" dirty="0">
                <a:effectLst>
                  <a:outerShdw blurRad="38100" dist="38100" dir="2700000" algn="tl">
                    <a:srgbClr val="000000">
                      <a:alpha val="43137"/>
                    </a:srgbClr>
                  </a:outerShdw>
                </a:effectLst>
                <a:cs typeface="Times New Roman" pitchFamily="18" charset="0"/>
              </a:rPr>
              <a:t>&lt;</a:t>
            </a:r>
            <a:r>
              <a:rPr lang="en-US" altLang="ja-JP" sz="1600" i="1" dirty="0">
                <a:effectLst>
                  <a:outerShdw blurRad="38100" dist="38100" dir="2700000" algn="tl">
                    <a:srgbClr val="000000">
                      <a:alpha val="43137"/>
                    </a:srgbClr>
                  </a:outerShdw>
                </a:effectLst>
                <a:cs typeface="Times New Roman" pitchFamily="18" charset="0"/>
              </a:rPr>
              <a:t>n</a:t>
            </a: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err="1">
                <a:effectLst>
                  <a:outerShdw blurRad="38100" dist="38100" dir="2700000" algn="tl">
                    <a:srgbClr val="000000">
                      <a:alpha val="43137"/>
                    </a:srgbClr>
                  </a:outerShdw>
                </a:effectLst>
                <a:cs typeface="Times New Roman" pitchFamily="18" charset="0"/>
              </a:rPr>
              <a:t>i</a:t>
            </a:r>
            <a:r>
              <a:rPr lang="en-US" altLang="ja-JP" sz="1600" dirty="0">
                <a:effectLst>
                  <a:outerShdw blurRad="38100" dist="38100" dir="2700000" algn="tl">
                    <a:srgbClr val="000000">
                      <a:alpha val="43137"/>
                    </a:srgbClr>
                  </a:outerShdw>
                </a:effectLst>
                <a:cs typeface="Times New Roman" pitchFamily="18" charset="0"/>
              </a:rPr>
              <a:t>) {</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a:effectLst>
                  <a:outerShdw blurRad="38100" dist="38100" dir="2700000" algn="tl">
                    <a:srgbClr val="000000">
                      <a:alpha val="43137"/>
                    </a:srgbClr>
                  </a:outerShdw>
                </a:effectLst>
                <a:cs typeface="Times New Roman" pitchFamily="18" charset="0"/>
              </a:rPr>
              <a:t>a</a:t>
            </a:r>
            <a:r>
              <a:rPr lang="en-US" altLang="ja-JP" sz="1600" dirty="0">
                <a:effectLst>
                  <a:outerShdw blurRad="38100" dist="38100" dir="2700000" algn="tl">
                    <a:srgbClr val="000000">
                      <a:alpha val="43137"/>
                    </a:srgbClr>
                  </a:outerShdw>
                </a:effectLst>
                <a:cs typeface="Times New Roman" pitchFamily="18" charset="0"/>
              </a:rPr>
              <a:t>[</a:t>
            </a:r>
            <a:r>
              <a:rPr lang="en-US" altLang="ja-JP" sz="1600" i="1" dirty="0" err="1">
                <a:effectLst>
                  <a:outerShdw blurRad="38100" dist="38100" dir="2700000" algn="tl">
                    <a:srgbClr val="000000">
                      <a:alpha val="43137"/>
                    </a:srgbClr>
                  </a:outerShdw>
                </a:effectLst>
                <a:cs typeface="Times New Roman" pitchFamily="18" charset="0"/>
              </a:rPr>
              <a:t>i</a:t>
            </a:r>
            <a:r>
              <a:rPr lang="en-US" altLang="ja-JP" sz="1600" dirty="0">
                <a:effectLst>
                  <a:outerShdw blurRad="38100" dist="38100" dir="2700000" algn="tl">
                    <a:srgbClr val="000000">
                      <a:alpha val="43137"/>
                    </a:srgbClr>
                  </a:outerShdw>
                </a:effectLst>
                <a:cs typeface="Times New Roman" pitchFamily="18" charset="0"/>
              </a:rPr>
              <a:t>] = </a:t>
            </a:r>
            <a:r>
              <a:rPr lang="en-US" altLang="ja-JP" sz="1600" i="1" dirty="0" err="1">
                <a:effectLst>
                  <a:outerShdw blurRad="38100" dist="38100" dir="2700000" algn="tl">
                    <a:srgbClr val="000000">
                      <a:alpha val="43137"/>
                    </a:srgbClr>
                  </a:outerShdw>
                </a:effectLst>
                <a:cs typeface="Times New Roman" pitchFamily="18" charset="0"/>
              </a:rPr>
              <a:t>i</a:t>
            </a:r>
            <a:r>
              <a:rPr lang="en-US" altLang="ja-JP" sz="1600" dirty="0">
                <a:effectLst>
                  <a:outerShdw blurRad="38100" dist="38100" dir="2700000" algn="tl">
                    <a:srgbClr val="000000">
                      <a:alpha val="43137"/>
                    </a:srgbClr>
                  </a:outerShdw>
                </a:effectLst>
                <a:cs typeface="Times New Roman" pitchFamily="18" charset="0"/>
              </a:rPr>
              <a:t>*2;</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a:t>
            </a:r>
            <a:r>
              <a:rPr lang="en-US" altLang="ja-JP" sz="1600" dirty="0" err="1">
                <a:effectLst>
                  <a:outerShdw blurRad="38100" dist="38100" dir="2700000" algn="tl">
                    <a:srgbClr val="000000">
                      <a:alpha val="43137"/>
                    </a:srgbClr>
                  </a:outerShdw>
                </a:effectLst>
                <a:cs typeface="Times New Roman" pitchFamily="18" charset="0"/>
              </a:rPr>
              <a:t>int</a:t>
            </a: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a:effectLst>
                  <a:outerShdw blurRad="38100" dist="38100" dir="2700000" algn="tl">
                    <a:srgbClr val="000000">
                      <a:alpha val="43137"/>
                    </a:srgbClr>
                  </a:outerShdw>
                </a:effectLst>
                <a:cs typeface="Times New Roman" pitchFamily="18" charset="0"/>
              </a:rPr>
              <a:t>x</a:t>
            </a: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a:effectLst>
                  <a:outerShdw blurRad="38100" dist="38100" dir="2700000" algn="tl">
                    <a:srgbClr val="000000">
                      <a:alpha val="43137"/>
                    </a:srgbClr>
                  </a:outerShdw>
                </a:effectLst>
                <a:cs typeface="Times New Roman" pitchFamily="18" charset="0"/>
              </a:rPr>
              <a:t>y</a:t>
            </a: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a:effectLst>
                  <a:outerShdw blurRad="38100" dist="38100" dir="2700000" algn="tl">
                    <a:srgbClr val="000000">
                      <a:alpha val="43137"/>
                    </a:srgbClr>
                  </a:outerShdw>
                </a:effectLst>
                <a:cs typeface="Times New Roman" pitchFamily="18" charset="0"/>
              </a:rPr>
              <a:t>z</a:t>
            </a:r>
            <a:r>
              <a:rPr lang="en-US" altLang="ja-JP" sz="1600" dirty="0">
                <a:effectLst>
                  <a:outerShdw blurRad="38100" dist="38100" dir="2700000" algn="tl">
                    <a:srgbClr val="000000">
                      <a:alpha val="43137"/>
                    </a:srgbClr>
                  </a:outerShdw>
                </a:effectLst>
                <a:cs typeface="Times New Roman" pitchFamily="18" charset="0"/>
              </a:rPr>
              <a:t>;</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if (</a:t>
            </a:r>
            <a:r>
              <a:rPr lang="en-US" altLang="ja-JP" sz="1600" i="1" dirty="0">
                <a:effectLst>
                  <a:outerShdw blurRad="38100" dist="38100" dir="2700000" algn="tl">
                    <a:srgbClr val="000000">
                      <a:alpha val="43137"/>
                    </a:srgbClr>
                  </a:outerShdw>
                </a:effectLst>
                <a:cs typeface="Times New Roman" pitchFamily="18" charset="0"/>
              </a:rPr>
              <a:t>x</a:t>
            </a:r>
            <a:r>
              <a:rPr lang="en-US" altLang="ja-JP" sz="1600" dirty="0">
                <a:effectLst>
                  <a:outerShdw blurRad="38100" dist="38100" dir="2700000" algn="tl">
                    <a:srgbClr val="000000">
                      <a:alpha val="43137"/>
                    </a:srgbClr>
                  </a:outerShdw>
                </a:effectLst>
                <a:cs typeface="Times New Roman" pitchFamily="18" charset="0"/>
              </a:rPr>
              <a:t> == 1) {</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a:t>
            </a:r>
            <a:r>
              <a:rPr lang="en-US" altLang="ja-JP" sz="1600" dirty="0" err="1">
                <a:effectLst>
                  <a:outerShdw blurRad="38100" dist="38100" dir="2700000" algn="tl">
                    <a:srgbClr val="000000">
                      <a:alpha val="43137"/>
                    </a:srgbClr>
                  </a:outerShdw>
                </a:effectLst>
                <a:cs typeface="Times New Roman" pitchFamily="18" charset="0"/>
              </a:rPr>
              <a:t>System.out.print</a:t>
            </a:r>
            <a:r>
              <a:rPr lang="en-US" altLang="ja-JP" sz="1600" dirty="0">
                <a:effectLst>
                  <a:outerShdw blurRad="38100" dist="38100" dir="2700000" algn="tl">
                    <a:srgbClr val="000000">
                      <a:alpha val="43137"/>
                    </a:srgbClr>
                  </a:outerShdw>
                </a:effectLst>
                <a:cs typeface="Times New Roman" pitchFamily="18" charset="0"/>
              </a:rPr>
              <a:t> (</a:t>
            </a:r>
            <a:r>
              <a:rPr lang="en-US" altLang="ja-JP" sz="1600" i="1" dirty="0">
                <a:effectLst>
                  <a:outerShdw blurRad="38100" dist="38100" dir="2700000" algn="tl">
                    <a:srgbClr val="000000">
                      <a:alpha val="43137"/>
                    </a:srgbClr>
                  </a:outerShdw>
                </a:effectLst>
                <a:cs typeface="Times New Roman" pitchFamily="18" charset="0"/>
              </a:rPr>
              <a:t>y</a:t>
            </a:r>
            <a:r>
              <a:rPr lang="en-US" altLang="ja-JP" sz="1600" dirty="0">
                <a:effectLst>
                  <a:outerShdw blurRad="38100" dist="38100" dir="2700000" algn="tl">
                    <a:srgbClr val="000000">
                      <a:alpha val="43137"/>
                    </a:srgbClr>
                  </a:outerShdw>
                </a:effectLst>
                <a:cs typeface="Times New Roman" pitchFamily="18" charset="0"/>
              </a:rPr>
              <a:t>) :</a:t>
            </a:r>
          </a:p>
          <a:p>
            <a:pPr eaLnBrk="1" hangingPunct="1">
              <a:defRPr/>
            </a:pPr>
            <a:r>
              <a:rPr lang="en-US" altLang="ja-JP" sz="1600" dirty="0">
                <a:effectLst>
                  <a:outerShdw blurRad="38100" dist="38100" dir="2700000" algn="tl">
                    <a:srgbClr val="000000">
                      <a:alpha val="43137"/>
                    </a:srgbClr>
                  </a:outerShdw>
                </a:effectLst>
                <a:cs typeface="Times New Roman" pitchFamily="18" charset="0"/>
              </a:rPr>
              <a:t>        } else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目的プログラム</a:t>
            </a:r>
            <a:br>
              <a:rPr lang="en-US" altLang="ja-JP">
                <a:effectLst/>
              </a:rPr>
            </a:br>
            <a:r>
              <a:rPr lang="en-US" altLang="ja-JP" sz="4000">
                <a:effectLst/>
              </a:rPr>
              <a:t>(object program)</a:t>
            </a:r>
            <a:endParaRPr lang="ja-JP" altLang="en-US" sz="4000">
              <a:effectLst/>
            </a:endParaRPr>
          </a:p>
        </p:txBody>
      </p:sp>
      <p:sp>
        <p:nvSpPr>
          <p:cNvPr id="16387" name="Rectangle 3"/>
          <p:cNvSpPr>
            <a:spLocks noGrp="1" noChangeArrowheads="1"/>
          </p:cNvSpPr>
          <p:nvPr>
            <p:ph type="body" idx="1"/>
          </p:nvPr>
        </p:nvSpPr>
        <p:spPr>
          <a:xfrm>
            <a:off x="762000" y="19812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ffectLst/>
              </a:rPr>
              <a:t>目的プログラム</a:t>
            </a:r>
            <a:r>
              <a:rPr lang="en-US" altLang="ja-JP">
                <a:effectLst/>
              </a:rPr>
              <a:t>(object program)</a:t>
            </a:r>
          </a:p>
          <a:p>
            <a:pPr lvl="1" eaLnBrk="1" hangingPunct="1"/>
            <a:r>
              <a:rPr lang="ja-JP" altLang="en-US">
                <a:effectLst/>
              </a:rPr>
              <a:t>低水準言語</a:t>
            </a:r>
            <a:r>
              <a:rPr lang="en-US" altLang="ja-JP">
                <a:effectLst/>
              </a:rPr>
              <a:t>(low level language)</a:t>
            </a:r>
            <a:r>
              <a:rPr lang="ja-JP" altLang="en-US">
                <a:effectLst/>
              </a:rPr>
              <a:t>で記述</a:t>
            </a:r>
          </a:p>
          <a:p>
            <a:pPr lvl="2" eaLnBrk="1" hangingPunct="1">
              <a:buFont typeface="Wingdings" panose="05000000000000000000" pitchFamily="2" charset="2"/>
              <a:buNone/>
            </a:pPr>
            <a:r>
              <a:rPr lang="en-US" altLang="ja-JP">
                <a:effectLst/>
              </a:rPr>
              <a:t>(</a:t>
            </a:r>
            <a:r>
              <a:rPr lang="ja-JP" altLang="en-US">
                <a:effectLst/>
              </a:rPr>
              <a:t>高水準言語を出力するコンパイラもある)</a:t>
            </a:r>
          </a:p>
          <a:p>
            <a:pPr lvl="1" eaLnBrk="1" hangingPunct="1"/>
            <a:r>
              <a:rPr lang="ja-JP" altLang="en-US">
                <a:effectLst/>
              </a:rPr>
              <a:t>高水準言語からコンパイラが変換</a:t>
            </a:r>
            <a:endParaRPr lang="en-US" altLang="ja-JP">
              <a:effectLst/>
            </a:endParaRPr>
          </a:p>
          <a:p>
            <a:pPr lvl="1" eaLnBrk="1" hangingPunct="1"/>
            <a:r>
              <a:rPr lang="ja-JP" altLang="en-US">
                <a:effectLst/>
              </a:rPr>
              <a:t>実行可能なプログラムもある</a:t>
            </a:r>
            <a:endParaRPr lang="en-US" altLang="ja-JP">
              <a:effectLst/>
            </a:endParaRPr>
          </a:p>
          <a:p>
            <a:pPr lvl="1" eaLnBrk="1" hangingPunct="1"/>
            <a:r>
              <a:rPr lang="ja-JP" altLang="en-US">
                <a:effectLst/>
              </a:rPr>
              <a:t>機械語</a:t>
            </a:r>
            <a:r>
              <a:rPr lang="en-US" altLang="ja-JP">
                <a:effectLst/>
              </a:rPr>
              <a:t>, </a:t>
            </a:r>
            <a:r>
              <a:rPr lang="ja-JP" altLang="en-US">
                <a:effectLst/>
              </a:rPr>
              <a:t>アセンブリ言語</a:t>
            </a:r>
          </a:p>
        </p:txBody>
      </p:sp>
      <p:sp>
        <p:nvSpPr>
          <p:cNvPr id="4" name="正方形/長方形 3"/>
          <p:cNvSpPr/>
          <p:nvPr/>
        </p:nvSpPr>
        <p:spPr bwMode="auto">
          <a:xfrm>
            <a:off x="6934200" y="3581400"/>
            <a:ext cx="1905000" cy="2895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1600">
                <a:effectLst>
                  <a:outerShdw blurRad="38100" dist="38100" dir="2700000" algn="tl">
                    <a:srgbClr val="000099"/>
                  </a:outerShdw>
                </a:effectLst>
                <a:cs typeface="Times New Roman" panose="02020603050405020304" pitchFamily="18" charset="0"/>
              </a:rPr>
              <a:t> </a:t>
            </a:r>
            <a:r>
              <a:rPr lang="en-US" altLang="ja-JP" sz="1800">
                <a:effectLst>
                  <a:outerShdw blurRad="38100" dist="38100" dir="2700000" algn="tl">
                    <a:srgbClr val="000099"/>
                  </a:outerShdw>
                </a:effectLst>
                <a:cs typeface="Times New Roman" panose="02020603050405020304" pitchFamily="18" charset="0"/>
              </a:rPr>
              <a:t>0  PUSHI </a:t>
            </a:r>
            <a:r>
              <a:rPr lang="ja-JP" altLang="en-US" sz="1800">
                <a:effectLst>
                  <a:outerShdw blurRad="38100" dist="38100" dir="2700000" algn="tl">
                    <a:srgbClr val="000099"/>
                  </a:outerShdw>
                </a:effectLst>
                <a:cs typeface="Times New Roman" panose="02020603050405020304" pitchFamily="18" charset="0"/>
              </a:rPr>
              <a:t>0</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1  POP	 5</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2  PUSH	5</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3  PUSH	1</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4  COMP</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5  BGE	20</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6  JUMP	11</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7  PUSHI 5</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8  PUSH  5</a:t>
            </a:r>
          </a:p>
          <a:p>
            <a:pPr algn="l" eaLnBrk="1" hangingPunct="1">
              <a:defRPr/>
            </a:pPr>
            <a:r>
              <a:rPr lang="en-US" altLang="ja-JP" sz="1800">
                <a:effectLst>
                  <a:outerShdw blurRad="38100" dist="38100" dir="2700000" algn="tl">
                    <a:srgbClr val="000099"/>
                  </a:outerShdw>
                </a:effectLst>
                <a:cs typeface="Times New Roman" panose="02020603050405020304" pitchFamily="18" charset="0"/>
              </a:rPr>
              <a:t> 9  INC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4000">
                <a:effectLst/>
              </a:rPr>
              <a:t>原始プログラムと目的プログラム</a:t>
            </a:r>
          </a:p>
        </p:txBody>
      </p:sp>
      <p:sp>
        <p:nvSpPr>
          <p:cNvPr id="8" name="正方形/長方形 7"/>
          <p:cNvSpPr/>
          <p:nvPr/>
        </p:nvSpPr>
        <p:spPr bwMode="auto">
          <a:xfrm>
            <a:off x="304800" y="3048000"/>
            <a:ext cx="4114800" cy="1752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1800" dirty="0"/>
              <a:t>public class Hello {</a:t>
            </a:r>
          </a:p>
          <a:p>
            <a:pPr algn="l" eaLnBrk="1" hangingPunct="1">
              <a:defRPr/>
            </a:pPr>
            <a:r>
              <a:rPr lang="en-US" altLang="ja-JP" sz="1800" dirty="0"/>
              <a:t>    public static void main (String </a:t>
            </a:r>
            <a:r>
              <a:rPr lang="en-US" altLang="ja-JP" sz="1800" dirty="0" err="1"/>
              <a:t>args</a:t>
            </a:r>
            <a:r>
              <a:rPr lang="en-US" altLang="ja-JP" sz="1800" dirty="0"/>
              <a:t>[]) {</a:t>
            </a:r>
          </a:p>
          <a:p>
            <a:pPr algn="l" eaLnBrk="1" hangingPunct="1">
              <a:defRPr/>
            </a:pPr>
            <a:r>
              <a:rPr lang="en-US" altLang="ja-JP" sz="1800" dirty="0"/>
              <a:t>        </a:t>
            </a:r>
            <a:r>
              <a:rPr lang="en-US" altLang="ja-JP" sz="1800" dirty="0" err="1"/>
              <a:t>System.out.print</a:t>
            </a:r>
            <a:r>
              <a:rPr lang="en-US" altLang="ja-JP" sz="1800" dirty="0"/>
              <a:t>(“Hello! World!\n”)</a:t>
            </a:r>
          </a:p>
          <a:p>
            <a:pPr algn="l" eaLnBrk="1" hangingPunct="1">
              <a:defRPr/>
            </a:pPr>
            <a:r>
              <a:rPr lang="en-US" altLang="ja-JP" sz="1800" dirty="0"/>
              <a:t>    }</a:t>
            </a:r>
          </a:p>
          <a:p>
            <a:pPr algn="l" eaLnBrk="1" hangingPunct="1">
              <a:defRPr/>
            </a:pPr>
            <a:r>
              <a:rPr lang="en-US" altLang="ja-JP" sz="1800" dirty="0"/>
              <a:t>}</a:t>
            </a:r>
            <a:endParaRPr lang="ja-JP" altLang="en-US" sz="1800" i="1" dirty="0">
              <a:effectLst>
                <a:outerShdw blurRad="38100" dist="38100" dir="2700000" algn="tl">
                  <a:srgbClr val="000099"/>
                </a:outerShdw>
              </a:effectLst>
            </a:endParaRPr>
          </a:p>
        </p:txBody>
      </p:sp>
      <p:grpSp>
        <p:nvGrpSpPr>
          <p:cNvPr id="17412" name="Group 29"/>
          <p:cNvGrpSpPr>
            <a:grpSpLocks/>
          </p:cNvGrpSpPr>
          <p:nvPr/>
        </p:nvGrpSpPr>
        <p:grpSpPr bwMode="auto">
          <a:xfrm>
            <a:off x="304800" y="1447800"/>
            <a:ext cx="2482850" cy="1295400"/>
            <a:chOff x="192" y="912"/>
            <a:chExt cx="1564" cy="816"/>
          </a:xfrm>
        </p:grpSpPr>
        <p:sp>
          <p:nvSpPr>
            <p:cNvPr id="139270" name="Rectangle 6"/>
            <p:cNvSpPr>
              <a:spLocks noChangeArrowheads="1"/>
            </p:cNvSpPr>
            <p:nvPr/>
          </p:nvSpPr>
          <p:spPr bwMode="auto">
            <a:xfrm>
              <a:off x="384" y="1248"/>
              <a:ext cx="1200" cy="48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sz="2800">
                  <a:effectLst>
                    <a:outerShdw blurRad="38100" dist="38100" dir="2700000" algn="tl">
                      <a:srgbClr val="000000"/>
                    </a:outerShdw>
                  </a:effectLst>
                </a:rPr>
                <a:t>Hello.java</a:t>
              </a:r>
            </a:p>
          </p:txBody>
        </p:sp>
        <p:sp>
          <p:nvSpPr>
            <p:cNvPr id="17426" name="Text Box 7"/>
            <p:cNvSpPr txBox="1">
              <a:spLocks noChangeArrowheads="1"/>
            </p:cNvSpPr>
            <p:nvPr/>
          </p:nvSpPr>
          <p:spPr bwMode="auto">
            <a:xfrm>
              <a:off x="192" y="912"/>
              <a:ext cx="15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原始プログラム</a:t>
              </a:r>
            </a:p>
          </p:txBody>
        </p:sp>
      </p:grpSp>
      <p:grpSp>
        <p:nvGrpSpPr>
          <p:cNvPr id="139292" name="Group 28"/>
          <p:cNvGrpSpPr>
            <a:grpSpLocks/>
          </p:cNvGrpSpPr>
          <p:nvPr/>
        </p:nvGrpSpPr>
        <p:grpSpPr bwMode="auto">
          <a:xfrm>
            <a:off x="2514600" y="1447800"/>
            <a:ext cx="2438400" cy="1295400"/>
            <a:chOff x="1584" y="912"/>
            <a:chExt cx="1536" cy="816"/>
          </a:xfrm>
        </p:grpSpPr>
        <p:grpSp>
          <p:nvGrpSpPr>
            <p:cNvPr id="17421" name="Group 25"/>
            <p:cNvGrpSpPr>
              <a:grpSpLocks/>
            </p:cNvGrpSpPr>
            <p:nvPr/>
          </p:nvGrpSpPr>
          <p:grpSpPr bwMode="auto">
            <a:xfrm>
              <a:off x="2016" y="912"/>
              <a:ext cx="1104" cy="816"/>
              <a:chOff x="2016" y="912"/>
              <a:chExt cx="1104" cy="816"/>
            </a:xfrm>
          </p:grpSpPr>
          <p:sp>
            <p:nvSpPr>
              <p:cNvPr id="139272" name="Rectangle 8"/>
              <p:cNvSpPr>
                <a:spLocks noChangeArrowheads="1"/>
              </p:cNvSpPr>
              <p:nvPr/>
            </p:nvSpPr>
            <p:spPr bwMode="auto">
              <a:xfrm>
                <a:off x="2112" y="1248"/>
                <a:ext cx="1008" cy="480"/>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sz="2800">
                    <a:effectLst>
                      <a:outerShdw blurRad="38100" dist="38100" dir="2700000" algn="tl">
                        <a:srgbClr val="000000"/>
                      </a:outerShdw>
                    </a:effectLst>
                  </a:rPr>
                  <a:t>javac</a:t>
                </a:r>
              </a:p>
            </p:txBody>
          </p:sp>
          <p:sp>
            <p:nvSpPr>
              <p:cNvPr id="17424" name="Text Box 9"/>
              <p:cNvSpPr txBox="1">
                <a:spLocks noChangeArrowheads="1"/>
              </p:cNvSpPr>
              <p:nvPr/>
            </p:nvSpPr>
            <p:spPr bwMode="auto">
              <a:xfrm>
                <a:off x="2016" y="912"/>
                <a:ext cx="10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コンパイラ</a:t>
                </a:r>
              </a:p>
            </p:txBody>
          </p:sp>
        </p:grpSp>
        <p:sp>
          <p:nvSpPr>
            <p:cNvPr id="17422" name="Line 20"/>
            <p:cNvSpPr>
              <a:spLocks noChangeShapeType="1"/>
            </p:cNvSpPr>
            <p:nvPr/>
          </p:nvSpPr>
          <p:spPr bwMode="auto">
            <a:xfrm flipV="1">
              <a:off x="1584" y="148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9288" name="Group 24"/>
          <p:cNvGrpSpPr>
            <a:grpSpLocks/>
          </p:cNvGrpSpPr>
          <p:nvPr/>
        </p:nvGrpSpPr>
        <p:grpSpPr bwMode="auto">
          <a:xfrm>
            <a:off x="4953000" y="1447800"/>
            <a:ext cx="2765425" cy="1371600"/>
            <a:chOff x="3120" y="912"/>
            <a:chExt cx="1742" cy="864"/>
          </a:xfrm>
        </p:grpSpPr>
        <p:sp>
          <p:nvSpPr>
            <p:cNvPr id="17418" name="Text Box 10"/>
            <p:cNvSpPr txBox="1">
              <a:spLocks noChangeArrowheads="1"/>
            </p:cNvSpPr>
            <p:nvPr/>
          </p:nvSpPr>
          <p:spPr bwMode="auto">
            <a:xfrm>
              <a:off x="3504" y="912"/>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目的プログラム</a:t>
              </a:r>
            </a:p>
          </p:txBody>
        </p:sp>
        <p:sp>
          <p:nvSpPr>
            <p:cNvPr id="139275" name="Rectangle 11"/>
            <p:cNvSpPr>
              <a:spLocks noChangeArrowheads="1"/>
            </p:cNvSpPr>
            <p:nvPr/>
          </p:nvSpPr>
          <p:spPr bwMode="auto">
            <a:xfrm>
              <a:off x="3648" y="1248"/>
              <a:ext cx="1152" cy="52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sz="2800">
                  <a:effectLst>
                    <a:outerShdw blurRad="38100" dist="38100" dir="2700000" algn="tl">
                      <a:srgbClr val="000000"/>
                    </a:outerShdw>
                  </a:effectLst>
                </a:rPr>
                <a:t>Hello.class</a:t>
              </a:r>
            </a:p>
          </p:txBody>
        </p:sp>
        <p:sp>
          <p:nvSpPr>
            <p:cNvPr id="17420" name="Line 22"/>
            <p:cNvSpPr>
              <a:spLocks noChangeShapeType="1"/>
            </p:cNvSpPr>
            <p:nvPr/>
          </p:nvSpPr>
          <p:spPr bwMode="auto">
            <a:xfrm flipV="1">
              <a:off x="3120" y="148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39290" name="Text Box 26"/>
          <p:cNvSpPr txBox="1">
            <a:spLocks noChangeArrowheads="1"/>
          </p:cNvSpPr>
          <p:nvPr/>
        </p:nvSpPr>
        <p:spPr bwMode="auto">
          <a:xfrm>
            <a:off x="838200" y="4876800"/>
            <a:ext cx="3325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dirty="0"/>
              <a:t>人間が読み書き可能</a:t>
            </a:r>
          </a:p>
        </p:txBody>
      </p:sp>
      <p:sp>
        <p:nvSpPr>
          <p:cNvPr id="139285" name="Rectangle 21"/>
          <p:cNvSpPr>
            <a:spLocks noChangeArrowheads="1"/>
          </p:cNvSpPr>
          <p:nvPr/>
        </p:nvSpPr>
        <p:spPr bwMode="auto">
          <a:xfrm>
            <a:off x="4267200" y="2667000"/>
            <a:ext cx="4572000" cy="3657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1400">
                <a:latin typeface="ＭＳ ゴシック" panose="020B0609070205080204" pitchFamily="49" charset="-128"/>
                <a:ea typeface="ＭＳ ゴシック" panose="020B0609070205080204" pitchFamily="49" charset="-128"/>
              </a:rPr>
              <a:t>ﾊｺｾ???2?</a:t>
            </a:r>
          </a:p>
          <a:p>
            <a:pPr eaLnBrk="1" hangingPunct="1">
              <a:spcBef>
                <a:spcPct val="0"/>
              </a:spcBef>
              <a:buClrTx/>
              <a:buSzTx/>
              <a:buFontTx/>
              <a:buNone/>
            </a:pPr>
            <a:r>
              <a:rPr lang="ja-JP" altLang="en-US" sz="1400">
                <a:latin typeface="ＭＳ ゴシック" panose="020B0609070205080204" pitchFamily="49" charset="-128"/>
                <a:ea typeface="ＭＳ ゴシック" panose="020B0609070205080204" pitchFamily="49" charset="-128"/>
              </a:rPr>
              <a:t>??	???</a:t>
            </a:r>
          </a:p>
          <a:p>
            <a:pPr eaLnBrk="1" hangingPunct="1">
              <a:spcBef>
                <a:spcPct val="0"/>
              </a:spcBef>
              <a:buClrTx/>
              <a:buSzTx/>
              <a:buFontTx/>
              <a:buNone/>
            </a:pPr>
            <a:r>
              <a:rPr lang="ja-JP" altLang="en-US" sz="1400">
                <a:latin typeface="ＭＳ ゴシック" panose="020B0609070205080204" pitchFamily="49" charset="-128"/>
                <a:ea typeface="ＭＳ ゴシック" panose="020B0609070205080204" pitchFamily="49" charset="-128"/>
              </a:rPr>
              <a:t>?? ? ??&lt;</a:t>
            </a:r>
            <a:r>
              <a:rPr lang="en-US" altLang="ja-JP" sz="1400">
                <a:latin typeface="ＭＳ ゴシック" panose="020B0609070205080204" pitchFamily="49" charset="-128"/>
                <a:ea typeface="ＭＳ ゴシック" panose="020B0609070205080204" pitchFamily="49" charset="-128"/>
              </a:rPr>
              <a:t>init&gt;?()V?Code?</a:t>
            </a:r>
          </a:p>
          <a:p>
            <a:pPr eaLnBrk="1" hangingPunct="1">
              <a:spcBef>
                <a:spcPct val="0"/>
              </a:spcBef>
              <a:buClrTx/>
              <a:buSzTx/>
              <a:buFontTx/>
              <a:buNone/>
            </a:pPr>
            <a:r>
              <a:rPr lang="en-US" altLang="ja-JP" sz="1400">
                <a:latin typeface="ＭＳ ゴシック" panose="020B0609070205080204" pitchFamily="49" charset="-128"/>
                <a:ea typeface="ＭＳ ゴシック" panose="020B0609070205080204" pitchFamily="49" charset="-128"/>
              </a:rPr>
              <a:t>LineNumberTable?main?([Ljava/lang/String;)V?</a:t>
            </a:r>
          </a:p>
          <a:p>
            <a:pPr eaLnBrk="1" hangingPunct="1">
              <a:spcBef>
                <a:spcPct val="0"/>
              </a:spcBef>
              <a:buClrTx/>
              <a:buSzTx/>
              <a:buFontTx/>
              <a:buNone/>
            </a:pPr>
            <a:r>
              <a:rPr lang="en-US" altLang="ja-JP" sz="1400">
                <a:latin typeface="ＭＳ ゴシック" panose="020B0609070205080204" pitchFamily="49" charset="-128"/>
                <a:ea typeface="ＭＳ ゴシック" panose="020B0609070205080204" pitchFamily="49" charset="-128"/>
              </a:rPr>
              <a:t>SourceFile?</a:t>
            </a:r>
          </a:p>
          <a:p>
            <a:pPr eaLnBrk="1" hangingPunct="1">
              <a:spcBef>
                <a:spcPct val="0"/>
              </a:spcBef>
              <a:buClrTx/>
              <a:buSzTx/>
              <a:buFontTx/>
              <a:buNone/>
            </a:pPr>
            <a:r>
              <a:rPr lang="en-US" altLang="ja-JP" sz="1400">
                <a:latin typeface="ＭＳ ゴシック" panose="020B0609070205080204" pitchFamily="49" charset="-128"/>
                <a:ea typeface="ＭＳ ゴシック" panose="020B0609070205080204" pitchFamily="49" charset="-128"/>
              </a:rPr>
              <a:t>Hello.java? ? ????</a:t>
            </a:r>
          </a:p>
          <a:p>
            <a:pPr eaLnBrk="1" hangingPunct="1">
              <a:spcBef>
                <a:spcPct val="0"/>
              </a:spcBef>
              <a:buClrTx/>
              <a:buSzTx/>
              <a:buFontTx/>
              <a:buNone/>
            </a:pPr>
            <a:r>
              <a:rPr lang="en-US" altLang="ja-JP" sz="1400">
                <a:latin typeface="ＭＳ ゴシック" panose="020B0609070205080204" pitchFamily="49" charset="-128"/>
                <a:ea typeface="ＭＳ ゴシック" panose="020B0609070205080204" pitchFamily="49" charset="-128"/>
              </a:rPr>
              <a:t>Hello! World! ????Hello?java/lang/Object</a:t>
            </a:r>
          </a:p>
          <a:p>
            <a:pPr eaLnBrk="1" hangingPunct="1">
              <a:spcBef>
                <a:spcPct val="0"/>
              </a:spcBef>
              <a:buClrTx/>
              <a:buSzTx/>
              <a:buFontTx/>
              <a:buNone/>
            </a:pPr>
            <a:r>
              <a:rPr lang="en-US" altLang="ja-JP" sz="1400">
                <a:latin typeface="ＭＳ ゴシック" panose="020B0609070205080204" pitchFamily="49" charset="-128"/>
                <a:ea typeface="ＭＳ ゴシック" panose="020B0609070205080204" pitchFamily="49" charset="-128"/>
              </a:rPr>
              <a:t>?java/lang/System?out?Ljava/io/PrintStream;</a:t>
            </a:r>
          </a:p>
          <a:p>
            <a:pPr eaLnBrk="1" hangingPunct="1">
              <a:spcBef>
                <a:spcPct val="0"/>
              </a:spcBef>
              <a:buClrTx/>
              <a:buSzTx/>
              <a:buFontTx/>
              <a:buNone/>
            </a:pPr>
            <a:r>
              <a:rPr lang="en-US" altLang="ja-JP" sz="1400">
                <a:latin typeface="ＭＳ ゴシック" panose="020B0609070205080204" pitchFamily="49" charset="-128"/>
                <a:ea typeface="ＭＳ ゴシック" panose="020B0609070205080204" pitchFamily="49" charset="-128"/>
              </a:rPr>
              <a:t>?java/io/PrintStream? println</a:t>
            </a:r>
          </a:p>
          <a:p>
            <a:pPr eaLnBrk="1" hangingPunct="1">
              <a:spcBef>
                <a:spcPct val="0"/>
              </a:spcBef>
              <a:buClrTx/>
              <a:buSzTx/>
              <a:buFontTx/>
              <a:buNone/>
            </a:pPr>
            <a:r>
              <a:rPr lang="en-US" altLang="ja-JP" sz="1400">
                <a:latin typeface="ＭＳ ゴシック" panose="020B0609070205080204" pitchFamily="49" charset="-128"/>
                <a:ea typeface="ＭＳ ゴシック" panose="020B0609070205080204" pitchFamily="49" charset="-128"/>
              </a:rPr>
              <a:t>?(Ljava/lang/String;)V?!????????? ??</a:t>
            </a:r>
          </a:p>
          <a:p>
            <a:pPr eaLnBrk="1" hangingPunct="1">
              <a:spcBef>
                <a:spcPct val="0"/>
              </a:spcBef>
              <a:buClrTx/>
              <a:buSzTx/>
              <a:buFontTx/>
              <a:buNone/>
            </a:pPr>
            <a:r>
              <a:rPr lang="en-US" altLang="ja-JP" sz="1400">
                <a:latin typeface="ＭＳ ゴシック" panose="020B0609070205080204" pitchFamily="49" charset="-128"/>
                <a:ea typeface="ＭＳ ゴシック" panose="020B0609070205080204" pitchFamily="49" charset="-128"/>
              </a:rPr>
              <a:t>?	????????*</a:t>
            </a:r>
            <a:r>
              <a:rPr lang="ja-JP" altLang="en-US" sz="1400">
                <a:latin typeface="ＭＳ ゴシック" panose="020B0609070205080204" pitchFamily="49" charset="-128"/>
                <a:ea typeface="ＭＳ ゴシック" panose="020B0609070205080204" pitchFamily="49" charset="-128"/>
              </a:rPr>
              <a:t>ｷ?ｱ????</a:t>
            </a:r>
          </a:p>
          <a:p>
            <a:pPr eaLnBrk="1" hangingPunct="1">
              <a:spcBef>
                <a:spcPct val="0"/>
              </a:spcBef>
              <a:buClrTx/>
              <a:buSzTx/>
              <a:buFontTx/>
              <a:buNone/>
            </a:pPr>
            <a:r>
              <a:rPr lang="ja-JP" altLang="en-US" sz="1400">
                <a:latin typeface="ＭＳ ゴシック" panose="020B0609070205080204" pitchFamily="49" charset="-128"/>
                <a:ea typeface="ＭＳ ゴシック" panose="020B0609070205080204" pitchFamily="49" charset="-128"/>
              </a:rPr>
              <a:t>????????	?</a:t>
            </a:r>
            <a:br>
              <a:rPr lang="ja-JP" altLang="en-US" sz="1400">
                <a:latin typeface="ＭＳ ゴシック" panose="020B0609070205080204" pitchFamily="49" charset="-128"/>
                <a:ea typeface="ＭＳ ゴシック" panose="020B0609070205080204" pitchFamily="49" charset="-128"/>
              </a:rPr>
            </a:br>
            <a:r>
              <a:rPr lang="ja-JP" altLang="en-US" sz="1400">
                <a:latin typeface="ＭＳ ゴシック" panose="020B0609070205080204" pitchFamily="49" charset="-128"/>
                <a:ea typeface="ＭＳ ゴシック" panose="020B0609070205080204" pitchFamily="49" charset="-128"/>
              </a:rPr>
              <a:t>???	???%?????	ｲ?ｶ?ｱ????</a:t>
            </a:r>
          </a:p>
          <a:p>
            <a:pPr eaLnBrk="1" hangingPunct="1">
              <a:spcBef>
                <a:spcPct val="0"/>
              </a:spcBef>
              <a:buClrTx/>
              <a:buSzTx/>
              <a:buFontTx/>
              <a:buNone/>
            </a:pPr>
            <a:r>
              <a:rPr lang="ja-JP" altLang="en-US" sz="1400">
                <a:latin typeface="ＭＳ ゴシック" panose="020B0609070205080204" pitchFamily="49" charset="-128"/>
                <a:ea typeface="ＭＳ ゴシック" panose="020B0609070205080204" pitchFamily="49" charset="-128"/>
              </a:rPr>
              <a:t>???</a:t>
            </a:r>
          </a:p>
          <a:p>
            <a:pPr eaLnBrk="1" hangingPunct="1">
              <a:spcBef>
                <a:spcPct val="0"/>
              </a:spcBef>
              <a:buClrTx/>
              <a:buSzTx/>
              <a:buFontTx/>
              <a:buNone/>
            </a:pPr>
            <a:r>
              <a:rPr lang="ja-JP" altLang="en-US" sz="1400">
                <a:latin typeface="ＭＳ ゴシック" panose="020B0609070205080204" pitchFamily="49" charset="-128"/>
                <a:ea typeface="ＭＳ ゴシック" panose="020B0609070205080204" pitchFamily="49" charset="-128"/>
              </a:rPr>
              <a:t>????????</a:t>
            </a:r>
          </a:p>
          <a:p>
            <a:pPr eaLnBrk="1" hangingPunct="1">
              <a:spcBef>
                <a:spcPct val="0"/>
              </a:spcBef>
              <a:buClrTx/>
              <a:buSzTx/>
              <a:buFontTx/>
              <a:buNone/>
            </a:pPr>
            <a:r>
              <a:rPr lang="ja-JP" altLang="en-US" sz="1400">
                <a:latin typeface="ＭＳ ゴシック" panose="020B0609070205080204" pitchFamily="49" charset="-128"/>
                <a:ea typeface="ＭＳ ゴシック" panose="020B0609070205080204" pitchFamily="49" charset="-128"/>
              </a:rPr>
              <a:t>????</a:t>
            </a:r>
          </a:p>
          <a:p>
            <a:pPr eaLnBrk="1" hangingPunct="1">
              <a:spcBef>
                <a:spcPct val="0"/>
              </a:spcBef>
              <a:buClrTx/>
              <a:buSzTx/>
              <a:buFontTx/>
              <a:buNone/>
            </a:pPr>
            <a:endParaRPr lang="ja-JP" altLang="en-US" sz="1400"/>
          </a:p>
        </p:txBody>
      </p:sp>
      <p:sp>
        <p:nvSpPr>
          <p:cNvPr id="139291" name="Text Box 27"/>
          <p:cNvSpPr txBox="1">
            <a:spLocks noChangeArrowheads="1"/>
          </p:cNvSpPr>
          <p:nvPr/>
        </p:nvSpPr>
        <p:spPr bwMode="auto">
          <a:xfrm>
            <a:off x="5105400" y="6262688"/>
            <a:ext cx="30051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人間には理解不能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9290"/>
                                        </p:tgtEl>
                                        <p:attrNameLst>
                                          <p:attrName>style.visibility</p:attrName>
                                        </p:attrNameLst>
                                      </p:cBhvr>
                                      <p:to>
                                        <p:strVal val="visible"/>
                                      </p:to>
                                    </p:set>
                                    <p:animEffect transition="in" filter="checkerboard(across)">
                                      <p:cBhvr>
                                        <p:cTn id="12" dur="500"/>
                                        <p:tgtEl>
                                          <p:spTgt spid="139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9292"/>
                                        </p:tgtEl>
                                        <p:attrNameLst>
                                          <p:attrName>style.visibility</p:attrName>
                                        </p:attrNameLst>
                                      </p:cBhvr>
                                      <p:to>
                                        <p:strVal val="visible"/>
                                      </p:to>
                                    </p:set>
                                    <p:animEffect transition="in" filter="wipe(left)">
                                      <p:cBhvr>
                                        <p:cTn id="17" dur="500"/>
                                        <p:tgtEl>
                                          <p:spTgt spid="139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9288"/>
                                        </p:tgtEl>
                                        <p:attrNameLst>
                                          <p:attrName>style.visibility</p:attrName>
                                        </p:attrNameLst>
                                      </p:cBhvr>
                                      <p:to>
                                        <p:strVal val="visible"/>
                                      </p:to>
                                    </p:set>
                                    <p:animEffect transition="in" filter="wipe(left)">
                                      <p:cBhvr>
                                        <p:cTn id="22" dur="500"/>
                                        <p:tgtEl>
                                          <p:spTgt spid="1392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9285"/>
                                        </p:tgtEl>
                                        <p:attrNameLst>
                                          <p:attrName>style.visibility</p:attrName>
                                        </p:attrNameLst>
                                      </p:cBhvr>
                                      <p:to>
                                        <p:strVal val="visible"/>
                                      </p:to>
                                    </p:set>
                                    <p:animEffect transition="in" filter="checkerboard(across)">
                                      <p:cBhvr>
                                        <p:cTn id="27" dur="500"/>
                                        <p:tgtEl>
                                          <p:spTgt spid="1392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9291"/>
                                        </p:tgtEl>
                                        <p:attrNameLst>
                                          <p:attrName>style.visibility</p:attrName>
                                        </p:attrNameLst>
                                      </p:cBhvr>
                                      <p:to>
                                        <p:strVal val="visible"/>
                                      </p:to>
                                    </p:set>
                                    <p:animEffect transition="in" filter="checkerboard(across)">
                                      <p:cBhvr>
                                        <p:cTn id="32" dur="500"/>
                                        <p:tgtEl>
                                          <p:spTgt spid="139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39290" grpId="0" autoUpdateAnimBg="0"/>
      <p:bldP spid="139285" grpId="0" animBg="1" autoUpdateAnimBg="0"/>
      <p:bldP spid="13929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304800"/>
            <a:ext cx="7543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実行形式プログラム</a:t>
            </a:r>
            <a:br>
              <a:rPr lang="ja-JP" altLang="en-US">
                <a:effectLst/>
              </a:rPr>
            </a:br>
            <a:r>
              <a:rPr lang="ja-JP" altLang="en-US" sz="4000">
                <a:effectLst/>
              </a:rPr>
              <a:t>(</a:t>
            </a:r>
            <a:r>
              <a:rPr lang="en-US" altLang="ja-JP" sz="4000">
                <a:effectLst/>
              </a:rPr>
              <a:t>executable program)</a:t>
            </a:r>
            <a:endParaRPr lang="ja-JP" altLang="en-US" sz="4000">
              <a:effectLst/>
            </a:endParaRPr>
          </a:p>
        </p:txBody>
      </p:sp>
      <p:sp>
        <p:nvSpPr>
          <p:cNvPr id="18435" name="Rectangle 3"/>
          <p:cNvSpPr>
            <a:spLocks noGrp="1" noChangeArrowheads="1"/>
          </p:cNvSpPr>
          <p:nvPr>
            <p:ph type="body" idx="1"/>
          </p:nvPr>
        </p:nvSpPr>
        <p:spPr>
          <a:xfrm>
            <a:off x="1066800" y="1524000"/>
            <a:ext cx="75438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ffectLst/>
              </a:rPr>
              <a:t>実行形式プログラム</a:t>
            </a:r>
            <a:r>
              <a:rPr lang="en-US" altLang="ja-JP">
                <a:effectLst/>
              </a:rPr>
              <a:t>(executable</a:t>
            </a:r>
            <a:r>
              <a:rPr lang="ja-JP" altLang="en-US">
                <a:effectLst/>
              </a:rPr>
              <a:t> </a:t>
            </a:r>
            <a:r>
              <a:rPr lang="en-US" altLang="ja-JP">
                <a:effectLst/>
              </a:rPr>
              <a:t>program)</a:t>
            </a:r>
          </a:p>
          <a:p>
            <a:pPr lvl="1" eaLnBrk="1" hangingPunct="1"/>
            <a:r>
              <a:rPr lang="ja-JP" altLang="en-US">
                <a:effectLst/>
              </a:rPr>
              <a:t>実行可能なプログラム</a:t>
            </a:r>
          </a:p>
          <a:p>
            <a:pPr lvl="1" eaLnBrk="1" hangingPunct="1"/>
            <a:r>
              <a:rPr lang="ja-JP" altLang="en-US">
                <a:effectLst/>
              </a:rPr>
              <a:t>機械語で記述</a:t>
            </a:r>
            <a:endParaRPr lang="en-US" altLang="ja-JP">
              <a:effectLst/>
            </a:endParaRPr>
          </a:p>
          <a:p>
            <a:pPr lvl="1" eaLnBrk="1" hangingPunct="1"/>
            <a:r>
              <a:rPr lang="ja-JP" altLang="en-US">
                <a:effectLst/>
              </a:rPr>
              <a:t>高水準言語からコンパイラが変換</a:t>
            </a:r>
          </a:p>
        </p:txBody>
      </p:sp>
      <p:grpSp>
        <p:nvGrpSpPr>
          <p:cNvPr id="105490" name="Group 18"/>
          <p:cNvGrpSpPr>
            <a:grpSpLocks/>
          </p:cNvGrpSpPr>
          <p:nvPr/>
        </p:nvGrpSpPr>
        <p:grpSpPr bwMode="auto">
          <a:xfrm>
            <a:off x="609600" y="3657600"/>
            <a:ext cx="2482850" cy="1066800"/>
            <a:chOff x="384" y="2448"/>
            <a:chExt cx="1564" cy="672"/>
          </a:xfrm>
        </p:grpSpPr>
        <p:sp>
          <p:nvSpPr>
            <p:cNvPr id="105479" name="Rectangle 7"/>
            <p:cNvSpPr>
              <a:spLocks noChangeArrowheads="1"/>
            </p:cNvSpPr>
            <p:nvPr/>
          </p:nvSpPr>
          <p:spPr bwMode="auto">
            <a:xfrm>
              <a:off x="576" y="2784"/>
              <a:ext cx="1200" cy="336"/>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sz="2800">
                  <a:effectLst>
                    <a:outerShdw blurRad="38100" dist="38100" dir="2700000" algn="tl">
                      <a:srgbClr val="000000"/>
                    </a:outerShdw>
                  </a:effectLst>
                </a:rPr>
                <a:t>Hello.c</a:t>
              </a:r>
              <a:endParaRPr lang="ja-JP" altLang="en-US" sz="2800">
                <a:effectLst>
                  <a:outerShdw blurRad="38100" dist="38100" dir="2700000" algn="tl">
                    <a:srgbClr val="000000"/>
                  </a:outerShdw>
                </a:effectLst>
              </a:endParaRPr>
            </a:p>
          </p:txBody>
        </p:sp>
        <p:sp>
          <p:nvSpPr>
            <p:cNvPr id="18454" name="Text Box 8"/>
            <p:cNvSpPr txBox="1">
              <a:spLocks noChangeArrowheads="1"/>
            </p:cNvSpPr>
            <p:nvPr/>
          </p:nvSpPr>
          <p:spPr bwMode="auto">
            <a:xfrm>
              <a:off x="384" y="2448"/>
              <a:ext cx="15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原始プログラム</a:t>
              </a:r>
            </a:p>
          </p:txBody>
        </p:sp>
      </p:grpSp>
      <p:grpSp>
        <p:nvGrpSpPr>
          <p:cNvPr id="105498" name="Group 26"/>
          <p:cNvGrpSpPr>
            <a:grpSpLocks/>
          </p:cNvGrpSpPr>
          <p:nvPr/>
        </p:nvGrpSpPr>
        <p:grpSpPr bwMode="auto">
          <a:xfrm>
            <a:off x="2819400" y="3657600"/>
            <a:ext cx="2438400" cy="1066800"/>
            <a:chOff x="1776" y="2400"/>
            <a:chExt cx="1536" cy="672"/>
          </a:xfrm>
        </p:grpSpPr>
        <p:grpSp>
          <p:nvGrpSpPr>
            <p:cNvPr id="18449" name="Group 19"/>
            <p:cNvGrpSpPr>
              <a:grpSpLocks/>
            </p:cNvGrpSpPr>
            <p:nvPr/>
          </p:nvGrpSpPr>
          <p:grpSpPr bwMode="auto">
            <a:xfrm>
              <a:off x="2208" y="2400"/>
              <a:ext cx="1104" cy="672"/>
              <a:chOff x="2208" y="2448"/>
              <a:chExt cx="1104" cy="672"/>
            </a:xfrm>
          </p:grpSpPr>
          <p:sp>
            <p:nvSpPr>
              <p:cNvPr id="105482" name="Rectangle 10"/>
              <p:cNvSpPr>
                <a:spLocks noChangeArrowheads="1"/>
              </p:cNvSpPr>
              <p:nvPr/>
            </p:nvSpPr>
            <p:spPr bwMode="auto">
              <a:xfrm>
                <a:off x="2304" y="2784"/>
                <a:ext cx="1008" cy="336"/>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sz="2800">
                    <a:effectLst>
                      <a:outerShdw blurRad="38100" dist="38100" dir="2700000" algn="tl">
                        <a:srgbClr val="000000"/>
                      </a:outerShdw>
                    </a:effectLst>
                  </a:rPr>
                  <a:t>gcc</a:t>
                </a:r>
              </a:p>
            </p:txBody>
          </p:sp>
          <p:sp>
            <p:nvSpPr>
              <p:cNvPr id="18452" name="Text Box 11"/>
              <p:cNvSpPr txBox="1">
                <a:spLocks noChangeArrowheads="1"/>
              </p:cNvSpPr>
              <p:nvPr/>
            </p:nvSpPr>
            <p:spPr bwMode="auto">
              <a:xfrm>
                <a:off x="2208" y="2448"/>
                <a:ext cx="10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コンパイラ</a:t>
                </a:r>
              </a:p>
            </p:txBody>
          </p:sp>
        </p:grpSp>
        <p:sp>
          <p:nvSpPr>
            <p:cNvPr id="18450" name="Line 12"/>
            <p:cNvSpPr>
              <a:spLocks noChangeShapeType="1"/>
            </p:cNvSpPr>
            <p:nvPr/>
          </p:nvSpPr>
          <p:spPr bwMode="auto">
            <a:xfrm flipV="1">
              <a:off x="1776" y="2880"/>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05493" name="Group 21"/>
          <p:cNvGrpSpPr>
            <a:grpSpLocks/>
          </p:cNvGrpSpPr>
          <p:nvPr/>
        </p:nvGrpSpPr>
        <p:grpSpPr bwMode="auto">
          <a:xfrm>
            <a:off x="5257800" y="3657600"/>
            <a:ext cx="2765425" cy="1066800"/>
            <a:chOff x="3312" y="2448"/>
            <a:chExt cx="1742" cy="672"/>
          </a:xfrm>
        </p:grpSpPr>
        <p:grpSp>
          <p:nvGrpSpPr>
            <p:cNvPr id="18445" name="Group 20"/>
            <p:cNvGrpSpPr>
              <a:grpSpLocks/>
            </p:cNvGrpSpPr>
            <p:nvPr/>
          </p:nvGrpSpPr>
          <p:grpSpPr bwMode="auto">
            <a:xfrm>
              <a:off x="3696" y="2448"/>
              <a:ext cx="1358" cy="672"/>
              <a:chOff x="3696" y="2448"/>
              <a:chExt cx="1358" cy="672"/>
            </a:xfrm>
          </p:grpSpPr>
          <p:sp>
            <p:nvSpPr>
              <p:cNvPr id="18447" name="Text Box 14"/>
              <p:cNvSpPr txBox="1">
                <a:spLocks noChangeArrowheads="1"/>
              </p:cNvSpPr>
              <p:nvPr/>
            </p:nvSpPr>
            <p:spPr bwMode="auto">
              <a:xfrm>
                <a:off x="3696" y="2448"/>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目的プログラム</a:t>
                </a:r>
              </a:p>
            </p:txBody>
          </p:sp>
          <p:sp>
            <p:nvSpPr>
              <p:cNvPr id="105487" name="Rectangle 15"/>
              <p:cNvSpPr>
                <a:spLocks noChangeArrowheads="1"/>
              </p:cNvSpPr>
              <p:nvPr/>
            </p:nvSpPr>
            <p:spPr bwMode="auto">
              <a:xfrm>
                <a:off x="3840" y="2784"/>
                <a:ext cx="1152" cy="336"/>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sz="2800">
                    <a:effectLst>
                      <a:outerShdw blurRad="38100" dist="38100" dir="2700000" algn="tl">
                        <a:srgbClr val="000000"/>
                      </a:outerShdw>
                    </a:effectLst>
                  </a:rPr>
                  <a:t>Hello</a:t>
                </a:r>
              </a:p>
            </p:txBody>
          </p:sp>
        </p:grpSp>
        <p:sp>
          <p:nvSpPr>
            <p:cNvPr id="18446" name="Line 16"/>
            <p:cNvSpPr>
              <a:spLocks noChangeShapeType="1"/>
            </p:cNvSpPr>
            <p:nvPr/>
          </p:nvSpPr>
          <p:spPr bwMode="auto">
            <a:xfrm flipV="1">
              <a:off x="3312" y="292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6" name="正方形/長方形 5"/>
          <p:cNvSpPr>
            <a:spLocks noChangeArrowheads="1"/>
          </p:cNvSpPr>
          <p:nvPr/>
        </p:nvSpPr>
        <p:spPr bwMode="auto">
          <a:xfrm>
            <a:off x="1143000" y="4876800"/>
            <a:ext cx="3352800" cy="1371600"/>
          </a:xfrm>
          <a:prstGeom prst="rect">
            <a:avLst/>
          </a:prstGeom>
          <a:solidFill>
            <a:srgbClr val="0000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 gcc -o Hello Hello.c</a:t>
            </a:r>
          </a:p>
          <a:p>
            <a:pPr eaLnBrk="1" hangingPunct="1">
              <a:spcBef>
                <a:spcPct val="0"/>
              </a:spcBef>
              <a:buClrTx/>
              <a:buSzTx/>
              <a:buFontTx/>
              <a:buNone/>
            </a:pPr>
            <a:r>
              <a:rPr lang="en-US" altLang="ja-JP" sz="2800"/>
              <a:t>$ Hello</a:t>
            </a:r>
            <a:endParaRPr lang="ja-JP" altLang="en-US" sz="2800"/>
          </a:p>
          <a:p>
            <a:pPr eaLnBrk="1" hangingPunct="1">
              <a:spcBef>
                <a:spcPct val="0"/>
              </a:spcBef>
              <a:buClrTx/>
              <a:buSzTx/>
              <a:buFontTx/>
              <a:buNone/>
            </a:pPr>
            <a:r>
              <a:rPr lang="en-US" altLang="ja-JP" sz="2800"/>
              <a:t>Hello! World!</a:t>
            </a:r>
          </a:p>
        </p:txBody>
      </p:sp>
      <p:grpSp>
        <p:nvGrpSpPr>
          <p:cNvPr id="105496" name="Group 24"/>
          <p:cNvGrpSpPr>
            <a:grpSpLocks/>
          </p:cNvGrpSpPr>
          <p:nvPr/>
        </p:nvGrpSpPr>
        <p:grpSpPr bwMode="auto">
          <a:xfrm>
            <a:off x="2438400" y="5105400"/>
            <a:ext cx="6096000" cy="946150"/>
            <a:chOff x="1728" y="3360"/>
            <a:chExt cx="3840" cy="596"/>
          </a:xfrm>
        </p:grpSpPr>
        <p:sp>
          <p:nvSpPr>
            <p:cNvPr id="18443" name="Line 22"/>
            <p:cNvSpPr>
              <a:spLocks noChangeShapeType="1"/>
            </p:cNvSpPr>
            <p:nvPr/>
          </p:nvSpPr>
          <p:spPr bwMode="auto">
            <a:xfrm flipH="1">
              <a:off x="1728" y="3648"/>
              <a:ext cx="14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8444" name="Text Box 23"/>
            <p:cNvSpPr txBox="1">
              <a:spLocks noChangeArrowheads="1"/>
            </p:cNvSpPr>
            <p:nvPr/>
          </p:nvSpPr>
          <p:spPr bwMode="auto">
            <a:xfrm>
              <a:off x="3168" y="3360"/>
              <a:ext cx="240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ファイル名を入力すれば</a:t>
              </a:r>
            </a:p>
            <a:p>
              <a:pPr eaLnBrk="1" hangingPunct="1">
                <a:spcBef>
                  <a:spcPct val="0"/>
                </a:spcBef>
                <a:buClrTx/>
                <a:buSzTx/>
                <a:buFontTx/>
                <a:buNone/>
              </a:pPr>
              <a:r>
                <a:rPr lang="ja-JP" altLang="en-US" sz="2800"/>
                <a:t>実行可能</a:t>
              </a:r>
            </a:p>
          </p:txBody>
        </p:sp>
      </p:grpSp>
      <p:sp>
        <p:nvSpPr>
          <p:cNvPr id="105497" name="Text Box 25"/>
          <p:cNvSpPr txBox="1">
            <a:spLocks noChangeArrowheads="1"/>
          </p:cNvSpPr>
          <p:nvPr/>
        </p:nvSpPr>
        <p:spPr bwMode="auto">
          <a:xfrm>
            <a:off x="6919913" y="4692650"/>
            <a:ext cx="1603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実行形式</a:t>
            </a:r>
          </a:p>
        </p:txBody>
      </p:sp>
      <p:sp>
        <p:nvSpPr>
          <p:cNvPr id="105499" name="Text Box 27"/>
          <p:cNvSpPr txBox="1">
            <a:spLocks noChangeArrowheads="1"/>
          </p:cNvSpPr>
          <p:nvPr/>
        </p:nvSpPr>
        <p:spPr bwMode="auto">
          <a:xfrm>
            <a:off x="3536950" y="5959475"/>
            <a:ext cx="5605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solidFill>
                  <a:srgbClr val="FF66CC"/>
                </a:solidFill>
              </a:rPr>
              <a:t>(注意)</a:t>
            </a:r>
            <a:r>
              <a:rPr lang="ja-JP" altLang="en-US" sz="2400"/>
              <a:t> ファイル名入力で実行できるもの</a:t>
            </a:r>
          </a:p>
          <a:p>
            <a:pPr eaLnBrk="1" hangingPunct="1">
              <a:spcBef>
                <a:spcPct val="0"/>
              </a:spcBef>
              <a:buClrTx/>
              <a:buSzTx/>
              <a:buFontTx/>
              <a:buNone/>
            </a:pPr>
            <a:r>
              <a:rPr lang="ja-JP" altLang="en-US" sz="2400"/>
              <a:t>　　　　全てが実行形式プログラムではない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5490"/>
                                        </p:tgtEl>
                                        <p:attrNameLst>
                                          <p:attrName>style.visibility</p:attrName>
                                        </p:attrNameLst>
                                      </p:cBhvr>
                                      <p:to>
                                        <p:strVal val="visible"/>
                                      </p:to>
                                    </p:set>
                                    <p:animEffect transition="in" filter="wipe(left)">
                                      <p:cBhvr>
                                        <p:cTn id="7" dur="500"/>
                                        <p:tgtEl>
                                          <p:spTgt spid="105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5498"/>
                                        </p:tgtEl>
                                        <p:attrNameLst>
                                          <p:attrName>style.visibility</p:attrName>
                                        </p:attrNameLst>
                                      </p:cBhvr>
                                      <p:to>
                                        <p:strVal val="visible"/>
                                      </p:to>
                                    </p:set>
                                    <p:animEffect transition="in" filter="wipe(left)">
                                      <p:cBhvr>
                                        <p:cTn id="12" dur="500"/>
                                        <p:tgtEl>
                                          <p:spTgt spid="1054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5493"/>
                                        </p:tgtEl>
                                        <p:attrNameLst>
                                          <p:attrName>style.visibility</p:attrName>
                                        </p:attrNameLst>
                                      </p:cBhvr>
                                      <p:to>
                                        <p:strVal val="visible"/>
                                      </p:to>
                                    </p:set>
                                    <p:animEffect transition="in" filter="wipe(left)">
                                      <p:cBhvr>
                                        <p:cTn id="17" dur="500"/>
                                        <p:tgtEl>
                                          <p:spTgt spid="1054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5497"/>
                                        </p:tgtEl>
                                        <p:attrNameLst>
                                          <p:attrName>style.visibility</p:attrName>
                                        </p:attrNameLst>
                                      </p:cBhvr>
                                      <p:to>
                                        <p:strVal val="visible"/>
                                      </p:to>
                                    </p:set>
                                    <p:animEffect transition="in" filter="checkerboard(across)">
                                      <p:cBhvr>
                                        <p:cTn id="22" dur="500"/>
                                        <p:tgtEl>
                                          <p:spTgt spid="1054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5496"/>
                                        </p:tgtEl>
                                        <p:attrNameLst>
                                          <p:attrName>style.visibility</p:attrName>
                                        </p:attrNameLst>
                                      </p:cBhvr>
                                      <p:to>
                                        <p:strVal val="visible"/>
                                      </p:to>
                                    </p:set>
                                    <p:animEffect transition="in" filter="checkerboard(across)">
                                      <p:cBhvr>
                                        <p:cTn id="32" dur="500"/>
                                        <p:tgtEl>
                                          <p:spTgt spid="1054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5499"/>
                                        </p:tgtEl>
                                        <p:attrNameLst>
                                          <p:attrName>style.visibility</p:attrName>
                                        </p:attrNameLst>
                                      </p:cBhvr>
                                      <p:to>
                                        <p:strVal val="visible"/>
                                      </p:to>
                                    </p:set>
                                    <p:anim calcmode="lin" valueType="num">
                                      <p:cBhvr additive="base">
                                        <p:cTn id="37" dur="500" fill="hold"/>
                                        <p:tgtEl>
                                          <p:spTgt spid="105499"/>
                                        </p:tgtEl>
                                        <p:attrNameLst>
                                          <p:attrName>ppt_x</p:attrName>
                                        </p:attrNameLst>
                                      </p:cBhvr>
                                      <p:tavLst>
                                        <p:tav tm="0">
                                          <p:val>
                                            <p:strVal val="#ppt_x"/>
                                          </p:val>
                                        </p:tav>
                                        <p:tav tm="100000">
                                          <p:val>
                                            <p:strVal val="#ppt_x"/>
                                          </p:val>
                                        </p:tav>
                                      </p:tavLst>
                                    </p:anim>
                                    <p:anim calcmode="lin" valueType="num">
                                      <p:cBhvr additive="base">
                                        <p:cTn id="38" dur="500" fill="hold"/>
                                        <p:tgtEl>
                                          <p:spTgt spid="105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05497" grpId="0" autoUpdateAnimBg="0"/>
      <p:bldP spid="10549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ライブラリ(</a:t>
            </a:r>
            <a:r>
              <a:rPr lang="en-US" altLang="ja-JP">
                <a:effectLst/>
              </a:rPr>
              <a:t>library)</a:t>
            </a:r>
          </a:p>
        </p:txBody>
      </p:sp>
      <p:sp>
        <p:nvSpPr>
          <p:cNvPr id="19459" name="Rectangle 3"/>
          <p:cNvSpPr>
            <a:spLocks noGrp="1" noChangeArrowheads="1"/>
          </p:cNvSpPr>
          <p:nvPr>
            <p:ph type="body" idx="1"/>
          </p:nvPr>
        </p:nvSpPr>
        <p:spPr>
          <a:xfrm>
            <a:off x="1066800" y="1905000"/>
            <a:ext cx="78486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多くのプログラムに共通して使われる機能</a:t>
            </a:r>
            <a:endParaRPr lang="en-US" altLang="ja-JP">
              <a:effectLst/>
            </a:endParaRPr>
          </a:p>
          <a:p>
            <a:pPr lvl="1"/>
            <a:r>
              <a:rPr lang="ja-JP" altLang="en-US">
                <a:effectLst/>
              </a:rPr>
              <a:t>入出力関数, 数学関数(三角, 指数対数等</a:t>
            </a:r>
            <a:r>
              <a:rPr lang="en-US" altLang="ja-JP">
                <a:effectLst/>
              </a:rPr>
              <a:t>)</a:t>
            </a:r>
            <a:r>
              <a:rPr lang="ja-JP" altLang="en-US">
                <a:effectLst/>
              </a:rPr>
              <a:t>等</a:t>
            </a:r>
          </a:p>
        </p:txBody>
      </p:sp>
      <p:grpSp>
        <p:nvGrpSpPr>
          <p:cNvPr id="99340" name="Group 12"/>
          <p:cNvGrpSpPr>
            <a:grpSpLocks/>
          </p:cNvGrpSpPr>
          <p:nvPr/>
        </p:nvGrpSpPr>
        <p:grpSpPr bwMode="auto">
          <a:xfrm>
            <a:off x="990600" y="3276600"/>
            <a:ext cx="4800600" cy="2362200"/>
            <a:chOff x="720" y="2400"/>
            <a:chExt cx="3024" cy="1488"/>
          </a:xfrm>
        </p:grpSpPr>
        <p:sp>
          <p:nvSpPr>
            <p:cNvPr id="19467" name="Rectangle 8"/>
            <p:cNvSpPr>
              <a:spLocks noChangeArrowheads="1"/>
            </p:cNvSpPr>
            <p:nvPr/>
          </p:nvSpPr>
          <p:spPr bwMode="auto">
            <a:xfrm>
              <a:off x="720" y="2400"/>
              <a:ext cx="3024"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プログラム1</a:t>
              </a:r>
            </a:p>
          </p:txBody>
        </p:sp>
        <p:sp>
          <p:nvSpPr>
            <p:cNvPr id="19468" name="Rectangle 10"/>
            <p:cNvSpPr>
              <a:spLocks noChangeArrowheads="1"/>
            </p:cNvSpPr>
            <p:nvPr/>
          </p:nvSpPr>
          <p:spPr bwMode="auto">
            <a:xfrm>
              <a:off x="720" y="2928"/>
              <a:ext cx="3024"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プログラム2</a:t>
              </a:r>
            </a:p>
          </p:txBody>
        </p:sp>
        <p:sp>
          <p:nvSpPr>
            <p:cNvPr id="19469" name="Rectangle 11"/>
            <p:cNvSpPr>
              <a:spLocks noChangeArrowheads="1"/>
            </p:cNvSpPr>
            <p:nvPr/>
          </p:nvSpPr>
          <p:spPr bwMode="auto">
            <a:xfrm>
              <a:off x="720" y="3456"/>
              <a:ext cx="3024"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プログラム3</a:t>
              </a:r>
            </a:p>
          </p:txBody>
        </p:sp>
      </p:grpSp>
      <p:grpSp>
        <p:nvGrpSpPr>
          <p:cNvPr id="99343" name="Group 15"/>
          <p:cNvGrpSpPr>
            <a:grpSpLocks/>
          </p:cNvGrpSpPr>
          <p:nvPr/>
        </p:nvGrpSpPr>
        <p:grpSpPr bwMode="auto">
          <a:xfrm>
            <a:off x="3352800" y="3352800"/>
            <a:ext cx="2286000" cy="2209800"/>
            <a:chOff x="2208" y="2448"/>
            <a:chExt cx="1440" cy="1392"/>
          </a:xfrm>
        </p:grpSpPr>
        <p:sp>
          <p:nvSpPr>
            <p:cNvPr id="19464" name="Rectangle 9"/>
            <p:cNvSpPr>
              <a:spLocks noChangeArrowheads="1"/>
            </p:cNvSpPr>
            <p:nvPr/>
          </p:nvSpPr>
          <p:spPr bwMode="auto">
            <a:xfrm>
              <a:off x="2208" y="2448"/>
              <a:ext cx="1440"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入出力関数</a:t>
              </a:r>
            </a:p>
          </p:txBody>
        </p:sp>
        <p:sp>
          <p:nvSpPr>
            <p:cNvPr id="19465" name="Rectangle 13"/>
            <p:cNvSpPr>
              <a:spLocks noChangeArrowheads="1"/>
            </p:cNvSpPr>
            <p:nvPr/>
          </p:nvSpPr>
          <p:spPr bwMode="auto">
            <a:xfrm>
              <a:off x="2208" y="2976"/>
              <a:ext cx="1440"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入出力関数</a:t>
              </a:r>
            </a:p>
          </p:txBody>
        </p:sp>
        <p:sp>
          <p:nvSpPr>
            <p:cNvPr id="19466" name="Rectangle 14"/>
            <p:cNvSpPr>
              <a:spLocks noChangeArrowheads="1"/>
            </p:cNvSpPr>
            <p:nvPr/>
          </p:nvSpPr>
          <p:spPr bwMode="auto">
            <a:xfrm>
              <a:off x="2208" y="3504"/>
              <a:ext cx="1440"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入出力関数</a:t>
              </a:r>
            </a:p>
          </p:txBody>
        </p:sp>
      </p:grpSp>
      <p:sp>
        <p:nvSpPr>
          <p:cNvPr id="99344" name="Text Box 16"/>
          <p:cNvSpPr txBox="1">
            <a:spLocks noChangeArrowheads="1"/>
          </p:cNvSpPr>
          <p:nvPr/>
        </p:nvSpPr>
        <p:spPr bwMode="auto">
          <a:xfrm>
            <a:off x="6019800" y="4800600"/>
            <a:ext cx="2563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個別に</a:t>
            </a:r>
          </a:p>
          <a:p>
            <a:pPr eaLnBrk="1" hangingPunct="1">
              <a:spcBef>
                <a:spcPct val="0"/>
              </a:spcBef>
              <a:buClrTx/>
              <a:buSzTx/>
              <a:buFontTx/>
              <a:buNone/>
            </a:pPr>
            <a:r>
              <a:rPr lang="ja-JP" altLang="en-US"/>
              <a:t>作るのは無駄</a:t>
            </a:r>
          </a:p>
        </p:txBody>
      </p:sp>
      <p:sp>
        <p:nvSpPr>
          <p:cNvPr id="99345" name="Text Box 17"/>
          <p:cNvSpPr txBox="1">
            <a:spLocks noChangeArrowheads="1"/>
          </p:cNvSpPr>
          <p:nvPr/>
        </p:nvSpPr>
        <p:spPr bwMode="auto">
          <a:xfrm>
            <a:off x="4038600" y="5943600"/>
            <a:ext cx="482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⇒予め作成しておけばいい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9340"/>
                                        </p:tgtEl>
                                        <p:attrNameLst>
                                          <p:attrName>style.visibility</p:attrName>
                                        </p:attrNameLst>
                                      </p:cBhvr>
                                      <p:to>
                                        <p:strVal val="visible"/>
                                      </p:to>
                                    </p:set>
                                    <p:animEffect transition="in" filter="checkerboard(across)">
                                      <p:cBhvr>
                                        <p:cTn id="7" dur="500"/>
                                        <p:tgtEl>
                                          <p:spTgt spid="99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9343"/>
                                        </p:tgtEl>
                                        <p:attrNameLst>
                                          <p:attrName>style.visibility</p:attrName>
                                        </p:attrNameLst>
                                      </p:cBhvr>
                                      <p:to>
                                        <p:strVal val="visible"/>
                                      </p:to>
                                    </p:set>
                                    <p:animEffect transition="in" filter="checkerboard(across)">
                                      <p:cBhvr>
                                        <p:cTn id="12" dur="500"/>
                                        <p:tgtEl>
                                          <p:spTgt spid="99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9344"/>
                                        </p:tgtEl>
                                        <p:attrNameLst>
                                          <p:attrName>style.visibility</p:attrName>
                                        </p:attrNameLst>
                                      </p:cBhvr>
                                      <p:to>
                                        <p:strVal val="visible"/>
                                      </p:to>
                                    </p:set>
                                    <p:animEffect transition="in" filter="checkerboard(across)">
                                      <p:cBhvr>
                                        <p:cTn id="17" dur="500"/>
                                        <p:tgtEl>
                                          <p:spTgt spid="993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9345"/>
                                        </p:tgtEl>
                                        <p:attrNameLst>
                                          <p:attrName>style.visibility</p:attrName>
                                        </p:attrNameLst>
                                      </p:cBhvr>
                                      <p:to>
                                        <p:strVal val="visible"/>
                                      </p:to>
                                    </p:set>
                                    <p:animEffect transition="in" filter="checkerboard(across)">
                                      <p:cBhvr>
                                        <p:cTn id="22" dur="500"/>
                                        <p:tgtEl>
                                          <p:spTgt spid="99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4" grpId="0" autoUpdateAnimBg="0"/>
      <p:bldP spid="9934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ライブラリ(</a:t>
            </a:r>
            <a:r>
              <a:rPr lang="en-US" altLang="ja-JP">
                <a:effectLst/>
              </a:rPr>
              <a:t>library)</a:t>
            </a:r>
          </a:p>
        </p:txBody>
      </p:sp>
      <p:sp>
        <p:nvSpPr>
          <p:cNvPr id="20483" name="Rectangle 3"/>
          <p:cNvSpPr>
            <a:spLocks noGrp="1" noChangeArrowheads="1"/>
          </p:cNvSpPr>
          <p:nvPr>
            <p:ph type="body" idx="1"/>
          </p:nvPr>
        </p:nvSpPr>
        <p:spPr>
          <a:xfrm>
            <a:off x="1066800" y="1524000"/>
            <a:ext cx="78486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多くのプログラムに共通して使われる機能</a:t>
            </a:r>
            <a:endParaRPr lang="en-US" altLang="ja-JP">
              <a:effectLst/>
            </a:endParaRPr>
          </a:p>
          <a:p>
            <a:pPr lvl="1">
              <a:buFontTx/>
              <a:buNone/>
            </a:pPr>
            <a:r>
              <a:rPr lang="ja-JP" altLang="en-US" sz="3200">
                <a:effectLst/>
              </a:rPr>
              <a:t>= プログラムごとに作成するのは無駄</a:t>
            </a:r>
          </a:p>
        </p:txBody>
      </p:sp>
      <p:grpSp>
        <p:nvGrpSpPr>
          <p:cNvPr id="98311" name="Group 7"/>
          <p:cNvGrpSpPr>
            <a:grpSpLocks/>
          </p:cNvGrpSpPr>
          <p:nvPr/>
        </p:nvGrpSpPr>
        <p:grpSpPr bwMode="auto">
          <a:xfrm>
            <a:off x="2286000" y="2743200"/>
            <a:ext cx="4676775" cy="1131888"/>
            <a:chOff x="1383" y="2448"/>
            <a:chExt cx="2946" cy="713"/>
          </a:xfrm>
        </p:grpSpPr>
        <p:sp>
          <p:nvSpPr>
            <p:cNvPr id="20498" name="Text Box 5"/>
            <p:cNvSpPr txBox="1">
              <a:spLocks noChangeArrowheads="1"/>
            </p:cNvSpPr>
            <p:nvPr/>
          </p:nvSpPr>
          <p:spPr bwMode="auto">
            <a:xfrm>
              <a:off x="1383" y="2796"/>
              <a:ext cx="294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ライブラリ(</a:t>
              </a:r>
              <a:r>
                <a:rPr lang="en-US" altLang="ja-JP"/>
                <a:t>library)</a:t>
              </a:r>
              <a:r>
                <a:rPr lang="ja-JP" altLang="en-US"/>
                <a:t>を用いる</a:t>
              </a:r>
            </a:p>
          </p:txBody>
        </p:sp>
        <p:sp>
          <p:nvSpPr>
            <p:cNvPr id="20499" name="AutoShape 6"/>
            <p:cNvSpPr>
              <a:spLocks noChangeArrowheads="1"/>
            </p:cNvSpPr>
            <p:nvPr/>
          </p:nvSpPr>
          <p:spPr bwMode="auto">
            <a:xfrm>
              <a:off x="2640" y="2448"/>
              <a:ext cx="480" cy="336"/>
            </a:xfrm>
            <a:prstGeom prst="down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grpSp>
        <p:nvGrpSpPr>
          <p:cNvPr id="98317" name="Group 13"/>
          <p:cNvGrpSpPr>
            <a:grpSpLocks/>
          </p:cNvGrpSpPr>
          <p:nvPr/>
        </p:nvGrpSpPr>
        <p:grpSpPr bwMode="auto">
          <a:xfrm>
            <a:off x="1219200" y="4191000"/>
            <a:ext cx="2362200" cy="1752600"/>
            <a:chOff x="768" y="2640"/>
            <a:chExt cx="1488" cy="1104"/>
          </a:xfrm>
        </p:grpSpPr>
        <p:sp>
          <p:nvSpPr>
            <p:cNvPr id="20495" name="Rectangle 8"/>
            <p:cNvSpPr>
              <a:spLocks noChangeArrowheads="1"/>
            </p:cNvSpPr>
            <p:nvPr/>
          </p:nvSpPr>
          <p:spPr bwMode="auto">
            <a:xfrm>
              <a:off x="768" y="2640"/>
              <a:ext cx="148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プログラム1</a:t>
              </a:r>
            </a:p>
          </p:txBody>
        </p:sp>
        <p:sp>
          <p:nvSpPr>
            <p:cNvPr id="20496" name="Rectangle 9"/>
            <p:cNvSpPr>
              <a:spLocks noChangeArrowheads="1"/>
            </p:cNvSpPr>
            <p:nvPr/>
          </p:nvSpPr>
          <p:spPr bwMode="auto">
            <a:xfrm>
              <a:off x="768" y="3024"/>
              <a:ext cx="148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プログラム2</a:t>
              </a:r>
            </a:p>
          </p:txBody>
        </p:sp>
        <p:sp>
          <p:nvSpPr>
            <p:cNvPr id="20497" name="Rectangle 10"/>
            <p:cNvSpPr>
              <a:spLocks noChangeArrowheads="1"/>
            </p:cNvSpPr>
            <p:nvPr/>
          </p:nvSpPr>
          <p:spPr bwMode="auto">
            <a:xfrm>
              <a:off x="768" y="3408"/>
              <a:ext cx="148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プログラム3</a:t>
              </a:r>
            </a:p>
          </p:txBody>
        </p:sp>
      </p:grpSp>
      <p:grpSp>
        <p:nvGrpSpPr>
          <p:cNvPr id="98321" name="Group 17"/>
          <p:cNvGrpSpPr>
            <a:grpSpLocks/>
          </p:cNvGrpSpPr>
          <p:nvPr/>
        </p:nvGrpSpPr>
        <p:grpSpPr bwMode="auto">
          <a:xfrm>
            <a:off x="4114800" y="4800600"/>
            <a:ext cx="3429000" cy="1828800"/>
            <a:chOff x="2592" y="3024"/>
            <a:chExt cx="2160" cy="1152"/>
          </a:xfrm>
        </p:grpSpPr>
        <p:sp>
          <p:nvSpPr>
            <p:cNvPr id="20491" name="Rectangle 11"/>
            <p:cNvSpPr>
              <a:spLocks noChangeArrowheads="1"/>
            </p:cNvSpPr>
            <p:nvPr/>
          </p:nvSpPr>
          <p:spPr bwMode="auto">
            <a:xfrm>
              <a:off x="3168" y="3360"/>
              <a:ext cx="1584" cy="8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20492" name="Text Box 12"/>
            <p:cNvSpPr txBox="1">
              <a:spLocks noChangeArrowheads="1"/>
            </p:cNvSpPr>
            <p:nvPr/>
          </p:nvSpPr>
          <p:spPr bwMode="auto">
            <a:xfrm>
              <a:off x="2592" y="3024"/>
              <a:ext cx="11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ライブラリ</a:t>
              </a:r>
            </a:p>
          </p:txBody>
        </p:sp>
        <p:sp>
          <p:nvSpPr>
            <p:cNvPr id="20493" name="Rectangle 15"/>
            <p:cNvSpPr>
              <a:spLocks noChangeArrowheads="1"/>
            </p:cNvSpPr>
            <p:nvPr/>
          </p:nvSpPr>
          <p:spPr bwMode="auto">
            <a:xfrm>
              <a:off x="3216" y="3408"/>
              <a:ext cx="148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入出力関数</a:t>
              </a:r>
            </a:p>
          </p:txBody>
        </p:sp>
        <p:sp>
          <p:nvSpPr>
            <p:cNvPr id="20494" name="Rectangle 16"/>
            <p:cNvSpPr>
              <a:spLocks noChangeArrowheads="1"/>
            </p:cNvSpPr>
            <p:nvPr/>
          </p:nvSpPr>
          <p:spPr bwMode="auto">
            <a:xfrm>
              <a:off x="3216" y="3792"/>
              <a:ext cx="148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数学関数</a:t>
              </a:r>
            </a:p>
          </p:txBody>
        </p:sp>
      </p:grpSp>
      <p:grpSp>
        <p:nvGrpSpPr>
          <p:cNvPr id="98325" name="Group 21"/>
          <p:cNvGrpSpPr>
            <a:grpSpLocks/>
          </p:cNvGrpSpPr>
          <p:nvPr/>
        </p:nvGrpSpPr>
        <p:grpSpPr bwMode="auto">
          <a:xfrm>
            <a:off x="3581400" y="4114800"/>
            <a:ext cx="4651375" cy="1295400"/>
            <a:chOff x="2256" y="2592"/>
            <a:chExt cx="2930" cy="816"/>
          </a:xfrm>
        </p:grpSpPr>
        <p:sp>
          <p:nvSpPr>
            <p:cNvPr id="20488" name="Line 18"/>
            <p:cNvSpPr>
              <a:spLocks noChangeShapeType="1"/>
            </p:cNvSpPr>
            <p:nvPr/>
          </p:nvSpPr>
          <p:spPr bwMode="auto">
            <a:xfrm>
              <a:off x="2256" y="2784"/>
              <a:ext cx="220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0489" name="Line 19"/>
            <p:cNvSpPr>
              <a:spLocks noChangeShapeType="1"/>
            </p:cNvSpPr>
            <p:nvPr/>
          </p:nvSpPr>
          <p:spPr bwMode="auto">
            <a:xfrm flipV="1">
              <a:off x="3936" y="2880"/>
              <a:ext cx="624"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0490" name="Text Box 20"/>
            <p:cNvSpPr txBox="1">
              <a:spLocks noChangeArrowheads="1"/>
            </p:cNvSpPr>
            <p:nvPr/>
          </p:nvSpPr>
          <p:spPr bwMode="auto">
            <a:xfrm>
              <a:off x="4560" y="2592"/>
              <a:ext cx="62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結合</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8311"/>
                                        </p:tgtEl>
                                        <p:attrNameLst>
                                          <p:attrName>style.visibility</p:attrName>
                                        </p:attrNameLst>
                                      </p:cBhvr>
                                      <p:to>
                                        <p:strVal val="visible"/>
                                      </p:to>
                                    </p:set>
                                    <p:animEffect transition="in" filter="wipe(up)">
                                      <p:cBhvr>
                                        <p:cTn id="7" dur="500"/>
                                        <p:tgtEl>
                                          <p:spTgt spid="983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8317"/>
                                        </p:tgtEl>
                                        <p:attrNameLst>
                                          <p:attrName>style.visibility</p:attrName>
                                        </p:attrNameLst>
                                      </p:cBhvr>
                                      <p:to>
                                        <p:strVal val="visible"/>
                                      </p:to>
                                    </p:set>
                                    <p:animEffect transition="in" filter="checkerboard(across)">
                                      <p:cBhvr>
                                        <p:cTn id="12" dur="500"/>
                                        <p:tgtEl>
                                          <p:spTgt spid="98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8321"/>
                                        </p:tgtEl>
                                        <p:attrNameLst>
                                          <p:attrName>style.visibility</p:attrName>
                                        </p:attrNameLst>
                                      </p:cBhvr>
                                      <p:to>
                                        <p:strVal val="visible"/>
                                      </p:to>
                                    </p:set>
                                    <p:animEffect transition="in" filter="checkerboard(across)">
                                      <p:cBhvr>
                                        <p:cTn id="17" dur="500"/>
                                        <p:tgtEl>
                                          <p:spTgt spid="983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8325"/>
                                        </p:tgtEl>
                                        <p:attrNameLst>
                                          <p:attrName>style.visibility</p:attrName>
                                        </p:attrNameLst>
                                      </p:cBhvr>
                                      <p:to>
                                        <p:strVal val="visible"/>
                                      </p:to>
                                    </p:set>
                                    <p:animEffect transition="in" filter="wipe(left)">
                                      <p:cBhvr>
                                        <p:cTn id="22" dur="500"/>
                                        <p:tgtEl>
                                          <p:spTgt spid="98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分割コンパイル</a:t>
            </a:r>
            <a:br>
              <a:rPr lang="ja-JP" altLang="en-US">
                <a:effectLst/>
              </a:rPr>
            </a:br>
            <a:r>
              <a:rPr lang="ja-JP" altLang="en-US">
                <a:effectLst/>
              </a:rPr>
              <a:t>(</a:t>
            </a:r>
            <a:r>
              <a:rPr lang="en-US" altLang="ja-JP">
                <a:effectLst/>
              </a:rPr>
              <a:t>separate compile)</a:t>
            </a:r>
            <a:endParaRPr lang="ja-JP" altLang="en-US">
              <a:effectLst/>
            </a:endParaRPr>
          </a:p>
        </p:txBody>
      </p:sp>
      <p:sp>
        <p:nvSpPr>
          <p:cNvPr id="21507" name="Rectangle 3"/>
          <p:cNvSpPr>
            <a:spLocks noGrp="1" noChangeArrowheads="1"/>
          </p:cNvSpPr>
          <p:nvPr>
            <p:ph type="body" idx="1"/>
          </p:nvPr>
        </p:nvSpPr>
        <p:spPr>
          <a:xfrm>
            <a:off x="1066800" y="1676400"/>
            <a:ext cx="76200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分割コンパイル(</a:t>
            </a:r>
            <a:r>
              <a:rPr lang="en-US" altLang="ja-JP">
                <a:effectLst/>
              </a:rPr>
              <a:t>separate compile)</a:t>
            </a:r>
          </a:p>
          <a:p>
            <a:pPr lvl="1"/>
            <a:r>
              <a:rPr lang="ja-JP" altLang="en-US">
                <a:effectLst/>
              </a:rPr>
              <a:t>原始プログラムをクラス、メソッドごとに分割</a:t>
            </a:r>
          </a:p>
          <a:p>
            <a:pPr lvl="1"/>
            <a:r>
              <a:rPr lang="ja-JP" altLang="en-US">
                <a:effectLst/>
              </a:rPr>
              <a:t>各クラスごとにコンパイルする</a:t>
            </a:r>
          </a:p>
        </p:txBody>
      </p:sp>
      <p:sp>
        <p:nvSpPr>
          <p:cNvPr id="97284" name="Rectangle 4"/>
          <p:cNvSpPr>
            <a:spLocks noChangeArrowheads="1"/>
          </p:cNvSpPr>
          <p:nvPr/>
        </p:nvSpPr>
        <p:spPr bwMode="auto">
          <a:xfrm>
            <a:off x="381000" y="3962400"/>
            <a:ext cx="2590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入出力部の</a:t>
            </a:r>
          </a:p>
          <a:p>
            <a:pPr algn="ctr" eaLnBrk="1" hangingPunct="1">
              <a:spcBef>
                <a:spcPct val="0"/>
              </a:spcBef>
              <a:buClrTx/>
              <a:buSzTx/>
              <a:buFontTx/>
              <a:buNone/>
            </a:pPr>
            <a:r>
              <a:rPr lang="ja-JP" altLang="en-US" sz="2400"/>
              <a:t>原始プログラム</a:t>
            </a:r>
          </a:p>
        </p:txBody>
      </p:sp>
      <p:sp>
        <p:nvSpPr>
          <p:cNvPr id="97285" name="Rectangle 5"/>
          <p:cNvSpPr>
            <a:spLocks noChangeArrowheads="1"/>
          </p:cNvSpPr>
          <p:nvPr/>
        </p:nvSpPr>
        <p:spPr bwMode="auto">
          <a:xfrm>
            <a:off x="381000" y="4876800"/>
            <a:ext cx="2590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関数計算部の</a:t>
            </a:r>
          </a:p>
          <a:p>
            <a:pPr algn="ctr" eaLnBrk="1" hangingPunct="1">
              <a:spcBef>
                <a:spcPct val="0"/>
              </a:spcBef>
              <a:buClrTx/>
              <a:buSzTx/>
              <a:buFontTx/>
              <a:buNone/>
            </a:pPr>
            <a:r>
              <a:rPr lang="ja-JP" altLang="en-US" sz="2400"/>
              <a:t>原始プログラム</a:t>
            </a:r>
          </a:p>
        </p:txBody>
      </p:sp>
      <p:sp>
        <p:nvSpPr>
          <p:cNvPr id="97286" name="Rectangle 6"/>
          <p:cNvSpPr>
            <a:spLocks noChangeArrowheads="1"/>
          </p:cNvSpPr>
          <p:nvPr/>
        </p:nvSpPr>
        <p:spPr bwMode="auto">
          <a:xfrm>
            <a:off x="381000" y="5791200"/>
            <a:ext cx="2590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時間計測部の</a:t>
            </a:r>
          </a:p>
          <a:p>
            <a:pPr algn="ctr" eaLnBrk="1" hangingPunct="1">
              <a:spcBef>
                <a:spcPct val="0"/>
              </a:spcBef>
              <a:buClrTx/>
              <a:buSzTx/>
              <a:buFontTx/>
              <a:buNone/>
            </a:pPr>
            <a:r>
              <a:rPr lang="ja-JP" altLang="en-US" sz="2400"/>
              <a:t>原始プログラム</a:t>
            </a:r>
          </a:p>
        </p:txBody>
      </p:sp>
      <p:grpSp>
        <p:nvGrpSpPr>
          <p:cNvPr id="97300" name="Group 20"/>
          <p:cNvGrpSpPr>
            <a:grpSpLocks/>
          </p:cNvGrpSpPr>
          <p:nvPr/>
        </p:nvGrpSpPr>
        <p:grpSpPr bwMode="auto">
          <a:xfrm>
            <a:off x="2971800" y="3962400"/>
            <a:ext cx="3810000" cy="2667000"/>
            <a:chOff x="2208" y="2496"/>
            <a:chExt cx="2400" cy="1680"/>
          </a:xfrm>
        </p:grpSpPr>
        <p:sp>
          <p:nvSpPr>
            <p:cNvPr id="21520" name="Line 7"/>
            <p:cNvSpPr>
              <a:spLocks noChangeShapeType="1"/>
            </p:cNvSpPr>
            <p:nvPr/>
          </p:nvSpPr>
          <p:spPr bwMode="auto">
            <a:xfrm>
              <a:off x="2208" y="2784"/>
              <a:ext cx="76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1521" name="Line 8"/>
            <p:cNvSpPr>
              <a:spLocks noChangeShapeType="1"/>
            </p:cNvSpPr>
            <p:nvPr/>
          </p:nvSpPr>
          <p:spPr bwMode="auto">
            <a:xfrm>
              <a:off x="2208" y="3360"/>
              <a:ext cx="76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1522" name="Line 9"/>
            <p:cNvSpPr>
              <a:spLocks noChangeShapeType="1"/>
            </p:cNvSpPr>
            <p:nvPr/>
          </p:nvSpPr>
          <p:spPr bwMode="auto">
            <a:xfrm>
              <a:off x="2208" y="3936"/>
              <a:ext cx="76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97290" name="Rectangle 10"/>
            <p:cNvSpPr>
              <a:spLocks noChangeArrowheads="1"/>
            </p:cNvSpPr>
            <p:nvPr/>
          </p:nvSpPr>
          <p:spPr bwMode="auto">
            <a:xfrm>
              <a:off x="2400" y="2736"/>
              <a:ext cx="288" cy="1296"/>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defRPr/>
              </a:pPr>
              <a:r>
                <a:rPr lang="ja-JP" altLang="en-US">
                  <a:effectLst>
                    <a:outerShdw blurRad="38100" dist="38100" dir="2700000" algn="tl">
                      <a:srgbClr val="000000"/>
                    </a:outerShdw>
                  </a:effectLst>
                </a:rPr>
                <a:t>コンパイラ</a:t>
              </a:r>
            </a:p>
          </p:txBody>
        </p:sp>
        <p:sp>
          <p:nvSpPr>
            <p:cNvPr id="21524" name="Rectangle 11"/>
            <p:cNvSpPr>
              <a:spLocks noChangeArrowheads="1"/>
            </p:cNvSpPr>
            <p:nvPr/>
          </p:nvSpPr>
          <p:spPr bwMode="auto">
            <a:xfrm>
              <a:off x="2976" y="2496"/>
              <a:ext cx="1632" cy="5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入出力部の</a:t>
              </a:r>
            </a:p>
            <a:p>
              <a:pPr algn="ctr" eaLnBrk="1" hangingPunct="1">
                <a:spcBef>
                  <a:spcPct val="0"/>
                </a:spcBef>
                <a:buClrTx/>
                <a:buSzTx/>
                <a:buFontTx/>
                <a:buNone/>
              </a:pPr>
              <a:r>
                <a:rPr lang="ja-JP" altLang="en-US" sz="2400"/>
                <a:t>目的プログラム</a:t>
              </a:r>
            </a:p>
          </p:txBody>
        </p:sp>
        <p:sp>
          <p:nvSpPr>
            <p:cNvPr id="21525" name="Rectangle 12"/>
            <p:cNvSpPr>
              <a:spLocks noChangeArrowheads="1"/>
            </p:cNvSpPr>
            <p:nvPr/>
          </p:nvSpPr>
          <p:spPr bwMode="auto">
            <a:xfrm>
              <a:off x="2976" y="3072"/>
              <a:ext cx="1632" cy="5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関数計算部の</a:t>
              </a:r>
            </a:p>
            <a:p>
              <a:pPr algn="ctr" eaLnBrk="1" hangingPunct="1">
                <a:spcBef>
                  <a:spcPct val="0"/>
                </a:spcBef>
                <a:buClrTx/>
                <a:buSzTx/>
                <a:buFontTx/>
                <a:buNone/>
              </a:pPr>
              <a:r>
                <a:rPr lang="ja-JP" altLang="en-US" sz="2400"/>
                <a:t>目的プログラム</a:t>
              </a:r>
            </a:p>
          </p:txBody>
        </p:sp>
        <p:sp>
          <p:nvSpPr>
            <p:cNvPr id="21526" name="Rectangle 13"/>
            <p:cNvSpPr>
              <a:spLocks noChangeArrowheads="1"/>
            </p:cNvSpPr>
            <p:nvPr/>
          </p:nvSpPr>
          <p:spPr bwMode="auto">
            <a:xfrm>
              <a:off x="2976" y="3648"/>
              <a:ext cx="1632" cy="5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時間計測部の</a:t>
              </a:r>
            </a:p>
            <a:p>
              <a:pPr algn="ctr" eaLnBrk="1" hangingPunct="1">
                <a:spcBef>
                  <a:spcPct val="0"/>
                </a:spcBef>
                <a:buClrTx/>
                <a:buSzTx/>
                <a:buFontTx/>
                <a:buNone/>
              </a:pPr>
              <a:r>
                <a:rPr lang="ja-JP" altLang="en-US" sz="2400"/>
                <a:t>目的プログラム</a:t>
              </a:r>
            </a:p>
          </p:txBody>
        </p:sp>
      </p:grpSp>
      <p:grpSp>
        <p:nvGrpSpPr>
          <p:cNvPr id="97305" name="Group 25"/>
          <p:cNvGrpSpPr>
            <a:grpSpLocks/>
          </p:cNvGrpSpPr>
          <p:nvPr/>
        </p:nvGrpSpPr>
        <p:grpSpPr bwMode="auto">
          <a:xfrm>
            <a:off x="5181600" y="3276600"/>
            <a:ext cx="3127375" cy="2971800"/>
            <a:chOff x="3264" y="2064"/>
            <a:chExt cx="1970" cy="1872"/>
          </a:xfrm>
        </p:grpSpPr>
        <p:sp>
          <p:nvSpPr>
            <p:cNvPr id="21514" name="Rectangle 21"/>
            <p:cNvSpPr>
              <a:spLocks noChangeArrowheads="1"/>
            </p:cNvSpPr>
            <p:nvPr/>
          </p:nvSpPr>
          <p:spPr bwMode="auto">
            <a:xfrm>
              <a:off x="3264" y="2064"/>
              <a:ext cx="1152"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ライブラリ</a:t>
              </a:r>
            </a:p>
          </p:txBody>
        </p:sp>
        <p:sp>
          <p:nvSpPr>
            <p:cNvPr id="21515" name="Line 14"/>
            <p:cNvSpPr>
              <a:spLocks noChangeShapeType="1"/>
            </p:cNvSpPr>
            <p:nvPr/>
          </p:nvSpPr>
          <p:spPr bwMode="auto">
            <a:xfrm>
              <a:off x="4272" y="2784"/>
              <a:ext cx="576" cy="5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1516" name="Line 15"/>
            <p:cNvSpPr>
              <a:spLocks noChangeShapeType="1"/>
            </p:cNvSpPr>
            <p:nvPr/>
          </p:nvSpPr>
          <p:spPr bwMode="auto">
            <a:xfrm>
              <a:off x="4272" y="3360"/>
              <a:ext cx="57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1517" name="Line 16"/>
            <p:cNvSpPr>
              <a:spLocks noChangeShapeType="1"/>
            </p:cNvSpPr>
            <p:nvPr/>
          </p:nvSpPr>
          <p:spPr bwMode="auto">
            <a:xfrm flipV="1">
              <a:off x="4272" y="3360"/>
              <a:ext cx="576" cy="5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1518" name="Text Box 18"/>
            <p:cNvSpPr txBox="1">
              <a:spLocks noChangeArrowheads="1"/>
            </p:cNvSpPr>
            <p:nvPr/>
          </p:nvSpPr>
          <p:spPr bwMode="auto">
            <a:xfrm>
              <a:off x="4608" y="3456"/>
              <a:ext cx="62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結合</a:t>
              </a:r>
            </a:p>
          </p:txBody>
        </p:sp>
        <p:sp>
          <p:nvSpPr>
            <p:cNvPr id="21519" name="Line 22"/>
            <p:cNvSpPr>
              <a:spLocks noChangeShapeType="1"/>
            </p:cNvSpPr>
            <p:nvPr/>
          </p:nvSpPr>
          <p:spPr bwMode="auto">
            <a:xfrm>
              <a:off x="4368" y="2400"/>
              <a:ext cx="480" cy="96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97304" name="Text Box 24"/>
          <p:cNvSpPr txBox="1">
            <a:spLocks noChangeArrowheads="1"/>
          </p:cNvSpPr>
          <p:nvPr/>
        </p:nvSpPr>
        <p:spPr bwMode="auto">
          <a:xfrm>
            <a:off x="6754813" y="6276975"/>
            <a:ext cx="238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リンカ(</a:t>
            </a:r>
            <a:r>
              <a:rPr lang="en-US" altLang="ja-JP"/>
              <a:t>linker)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checkerboard(across)">
                                      <p:cBhvr>
                                        <p:cTn id="7" dur="5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checkerboard(across)">
                                      <p:cBhvr>
                                        <p:cTn id="12" dur="500"/>
                                        <p:tgtEl>
                                          <p:spTgt spid="97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7286"/>
                                        </p:tgtEl>
                                        <p:attrNameLst>
                                          <p:attrName>style.visibility</p:attrName>
                                        </p:attrNameLst>
                                      </p:cBhvr>
                                      <p:to>
                                        <p:strVal val="visible"/>
                                      </p:to>
                                    </p:set>
                                    <p:animEffect transition="in" filter="checkerboard(across)">
                                      <p:cBhvr>
                                        <p:cTn id="17" dur="500"/>
                                        <p:tgtEl>
                                          <p:spTgt spid="972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7300"/>
                                        </p:tgtEl>
                                        <p:attrNameLst>
                                          <p:attrName>style.visibility</p:attrName>
                                        </p:attrNameLst>
                                      </p:cBhvr>
                                      <p:to>
                                        <p:strVal val="visible"/>
                                      </p:to>
                                    </p:set>
                                    <p:animEffect transition="in" filter="wipe(left)">
                                      <p:cBhvr>
                                        <p:cTn id="22" dur="500"/>
                                        <p:tgtEl>
                                          <p:spTgt spid="973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7305"/>
                                        </p:tgtEl>
                                        <p:attrNameLst>
                                          <p:attrName>style.visibility</p:attrName>
                                        </p:attrNameLst>
                                      </p:cBhvr>
                                      <p:to>
                                        <p:strVal val="visible"/>
                                      </p:to>
                                    </p:set>
                                    <p:animEffect transition="in" filter="wipe(left)">
                                      <p:cBhvr>
                                        <p:cTn id="27" dur="500"/>
                                        <p:tgtEl>
                                          <p:spTgt spid="973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7304"/>
                                        </p:tgtEl>
                                        <p:attrNameLst>
                                          <p:attrName>style.visibility</p:attrName>
                                        </p:attrNameLst>
                                      </p:cBhvr>
                                      <p:to>
                                        <p:strVal val="visible"/>
                                      </p:to>
                                    </p:set>
                                    <p:anim calcmode="lin" valueType="num">
                                      <p:cBhvr additive="base">
                                        <p:cTn id="32" dur="500" fill="hold"/>
                                        <p:tgtEl>
                                          <p:spTgt spid="97304"/>
                                        </p:tgtEl>
                                        <p:attrNameLst>
                                          <p:attrName>ppt_x</p:attrName>
                                        </p:attrNameLst>
                                      </p:cBhvr>
                                      <p:tavLst>
                                        <p:tav tm="0">
                                          <p:val>
                                            <p:strVal val="#ppt_x"/>
                                          </p:val>
                                        </p:tav>
                                        <p:tav tm="100000">
                                          <p:val>
                                            <p:strVal val="#ppt_x"/>
                                          </p:val>
                                        </p:tav>
                                      </p:tavLst>
                                    </p:anim>
                                    <p:anim calcmode="lin" valueType="num">
                                      <p:cBhvr additive="base">
                                        <p:cTn id="33" dur="500" fill="hold"/>
                                        <p:tgtEl>
                                          <p:spTgt spid="973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autoUpdateAnimBg="0"/>
      <p:bldP spid="97285" grpId="0" animBg="1" autoUpdateAnimBg="0"/>
      <p:bldP spid="97286" grpId="0" animBg="1" autoUpdateAnimBg="0"/>
      <p:bldP spid="9730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分割コンパイルの問題点</a:t>
            </a:r>
          </a:p>
        </p:txBody>
      </p:sp>
      <p:sp>
        <p:nvSpPr>
          <p:cNvPr id="22531" name="Text Box 3"/>
          <p:cNvSpPr txBox="1">
            <a:spLocks noChangeArrowheads="1"/>
          </p:cNvSpPr>
          <p:nvPr/>
        </p:nvSpPr>
        <p:spPr bwMode="auto">
          <a:xfrm>
            <a:off x="762000" y="1804988"/>
            <a:ext cx="5399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複数のファイルを別々にコンパイル</a:t>
            </a:r>
          </a:p>
        </p:txBody>
      </p:sp>
      <p:sp>
        <p:nvSpPr>
          <p:cNvPr id="142340" name="Text Box 4"/>
          <p:cNvSpPr txBox="1">
            <a:spLocks noChangeArrowheads="1"/>
          </p:cNvSpPr>
          <p:nvPr/>
        </p:nvSpPr>
        <p:spPr bwMode="auto">
          <a:xfrm>
            <a:off x="838200" y="2362200"/>
            <a:ext cx="6757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⇒他のファイルのサイズ、番地が分からない</a:t>
            </a:r>
          </a:p>
        </p:txBody>
      </p:sp>
      <p:sp>
        <p:nvSpPr>
          <p:cNvPr id="22533" name="Rectangle 5"/>
          <p:cNvSpPr>
            <a:spLocks noChangeArrowheads="1"/>
          </p:cNvSpPr>
          <p:nvPr/>
        </p:nvSpPr>
        <p:spPr bwMode="auto">
          <a:xfrm>
            <a:off x="1524000" y="3200400"/>
            <a:ext cx="1295400" cy="1295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ファイル1</a:t>
            </a:r>
          </a:p>
        </p:txBody>
      </p:sp>
      <p:sp>
        <p:nvSpPr>
          <p:cNvPr id="142346" name="Line 10"/>
          <p:cNvSpPr>
            <a:spLocks noChangeShapeType="1"/>
          </p:cNvSpPr>
          <p:nvPr/>
        </p:nvSpPr>
        <p:spPr bwMode="auto">
          <a:xfrm>
            <a:off x="2590800" y="3200400"/>
            <a:ext cx="0" cy="4572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2535" name="Rectangle 13"/>
          <p:cNvSpPr>
            <a:spLocks noChangeArrowheads="1"/>
          </p:cNvSpPr>
          <p:nvPr/>
        </p:nvSpPr>
        <p:spPr bwMode="auto">
          <a:xfrm>
            <a:off x="1524000" y="4495800"/>
            <a:ext cx="1295400" cy="1828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ファイル2</a:t>
            </a:r>
          </a:p>
        </p:txBody>
      </p:sp>
      <p:grpSp>
        <p:nvGrpSpPr>
          <p:cNvPr id="142354" name="Group 18"/>
          <p:cNvGrpSpPr>
            <a:grpSpLocks/>
          </p:cNvGrpSpPr>
          <p:nvPr/>
        </p:nvGrpSpPr>
        <p:grpSpPr bwMode="auto">
          <a:xfrm>
            <a:off x="2590800" y="3657600"/>
            <a:ext cx="1231900" cy="1752600"/>
            <a:chOff x="1632" y="2304"/>
            <a:chExt cx="776" cy="1104"/>
          </a:xfrm>
        </p:grpSpPr>
        <p:grpSp>
          <p:nvGrpSpPr>
            <p:cNvPr id="22540" name="Group 16"/>
            <p:cNvGrpSpPr>
              <a:grpSpLocks/>
            </p:cNvGrpSpPr>
            <p:nvPr/>
          </p:nvGrpSpPr>
          <p:grpSpPr bwMode="auto">
            <a:xfrm>
              <a:off x="1632" y="2304"/>
              <a:ext cx="432" cy="1104"/>
              <a:chOff x="1632" y="2304"/>
              <a:chExt cx="432" cy="1104"/>
            </a:xfrm>
          </p:grpSpPr>
          <p:sp>
            <p:nvSpPr>
              <p:cNvPr id="22542" name="Arc 14"/>
              <p:cNvSpPr>
                <a:spLocks/>
              </p:cNvSpPr>
              <p:nvPr/>
            </p:nvSpPr>
            <p:spPr bwMode="auto">
              <a:xfrm>
                <a:off x="1632" y="2304"/>
                <a:ext cx="43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2543" name="Arc 15"/>
              <p:cNvSpPr>
                <a:spLocks/>
              </p:cNvSpPr>
              <p:nvPr/>
            </p:nvSpPr>
            <p:spPr bwMode="auto">
              <a:xfrm flipV="1">
                <a:off x="1632" y="2832"/>
                <a:ext cx="43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99CC"/>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22541" name="Text Box 17"/>
            <p:cNvSpPr txBox="1">
              <a:spLocks noChangeArrowheads="1"/>
            </p:cNvSpPr>
            <p:nvPr/>
          </p:nvSpPr>
          <p:spPr bwMode="auto">
            <a:xfrm>
              <a:off x="2064" y="2448"/>
              <a:ext cx="344" cy="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ジャンプ</a:t>
              </a:r>
            </a:p>
          </p:txBody>
        </p:sp>
      </p:grpSp>
      <p:sp>
        <p:nvSpPr>
          <p:cNvPr id="142355" name="AutoShape 19"/>
          <p:cNvSpPr>
            <a:spLocks noChangeArrowheads="1"/>
          </p:cNvSpPr>
          <p:nvPr/>
        </p:nvSpPr>
        <p:spPr bwMode="auto">
          <a:xfrm>
            <a:off x="3505200" y="5334000"/>
            <a:ext cx="2286000" cy="990600"/>
          </a:xfrm>
          <a:prstGeom prst="wedgeRoundRectCallout">
            <a:avLst>
              <a:gd name="adj1" fmla="val -84931"/>
              <a:gd name="adj2" fmla="val -4278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飛び先の</a:t>
            </a:r>
          </a:p>
          <a:p>
            <a:pPr algn="ctr" eaLnBrk="1" hangingPunct="1">
              <a:spcBef>
                <a:spcPct val="0"/>
              </a:spcBef>
              <a:buClrTx/>
              <a:buSzTx/>
              <a:buFontTx/>
              <a:buNone/>
            </a:pPr>
            <a:r>
              <a:rPr lang="ja-JP" altLang="en-US" sz="2800"/>
              <a:t>番地は？</a:t>
            </a:r>
          </a:p>
        </p:txBody>
      </p:sp>
      <p:sp>
        <p:nvSpPr>
          <p:cNvPr id="142356" name="Text Box 20"/>
          <p:cNvSpPr txBox="1">
            <a:spLocks noChangeArrowheads="1"/>
          </p:cNvSpPr>
          <p:nvPr/>
        </p:nvSpPr>
        <p:spPr bwMode="auto">
          <a:xfrm>
            <a:off x="4343400" y="4114800"/>
            <a:ext cx="4030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再配置可能プログラム</a:t>
            </a:r>
          </a:p>
          <a:p>
            <a:pPr eaLnBrk="1" hangingPunct="1">
              <a:spcBef>
                <a:spcPct val="0"/>
              </a:spcBef>
              <a:buClrTx/>
              <a:buSzTx/>
              <a:buFontTx/>
              <a:buNone/>
            </a:pPr>
            <a:r>
              <a:rPr lang="ja-JP" altLang="en-US" sz="2800"/>
              <a:t>(</a:t>
            </a:r>
            <a:r>
              <a:rPr lang="en-US" altLang="ja-JP" sz="2800"/>
              <a:t>relocatable program)</a:t>
            </a:r>
          </a:p>
        </p:txBody>
      </p:sp>
      <p:sp>
        <p:nvSpPr>
          <p:cNvPr id="142357" name="Text Box 21"/>
          <p:cNvSpPr txBox="1">
            <a:spLocks noChangeArrowheads="1"/>
          </p:cNvSpPr>
          <p:nvPr/>
        </p:nvSpPr>
        <p:spPr bwMode="auto">
          <a:xfrm>
            <a:off x="3962400" y="2971800"/>
            <a:ext cx="3359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⇒番地を後から</a:t>
            </a:r>
          </a:p>
          <a:p>
            <a:pPr eaLnBrk="1" hangingPunct="1">
              <a:spcBef>
                <a:spcPct val="0"/>
              </a:spcBef>
              <a:buClrTx/>
              <a:buSzTx/>
              <a:buFontTx/>
              <a:buNone/>
            </a:pPr>
            <a:r>
              <a:rPr lang="ja-JP" altLang="en-US" sz="2800"/>
              <a:t>決定できるようにする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checkerboard(across)">
                                      <p:cBhvr>
                                        <p:cTn id="7" dur="500"/>
                                        <p:tgtEl>
                                          <p:spTgt spid="142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2346"/>
                                        </p:tgtEl>
                                        <p:attrNameLst>
                                          <p:attrName>style.visibility</p:attrName>
                                        </p:attrNameLst>
                                      </p:cBhvr>
                                      <p:to>
                                        <p:strVal val="visible"/>
                                      </p:to>
                                    </p:set>
                                    <p:animEffect transition="in" filter="wipe(up)">
                                      <p:cBhvr>
                                        <p:cTn id="12" dur="500"/>
                                        <p:tgtEl>
                                          <p:spTgt spid="1423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2354"/>
                                        </p:tgtEl>
                                        <p:attrNameLst>
                                          <p:attrName>style.visibility</p:attrName>
                                        </p:attrNameLst>
                                      </p:cBhvr>
                                      <p:to>
                                        <p:strVal val="visible"/>
                                      </p:to>
                                    </p:set>
                                    <p:animEffect transition="in" filter="wipe(up)">
                                      <p:cBhvr>
                                        <p:cTn id="17" dur="500"/>
                                        <p:tgtEl>
                                          <p:spTgt spid="1423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2355"/>
                                        </p:tgtEl>
                                        <p:attrNameLst>
                                          <p:attrName>style.visibility</p:attrName>
                                        </p:attrNameLst>
                                      </p:cBhvr>
                                      <p:to>
                                        <p:strVal val="visible"/>
                                      </p:to>
                                    </p:set>
                                    <p:animEffect transition="in" filter="checkerboard(across)">
                                      <p:cBhvr>
                                        <p:cTn id="22" dur="500"/>
                                        <p:tgtEl>
                                          <p:spTgt spid="1423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2357"/>
                                        </p:tgtEl>
                                        <p:attrNameLst>
                                          <p:attrName>style.visibility</p:attrName>
                                        </p:attrNameLst>
                                      </p:cBhvr>
                                      <p:to>
                                        <p:strVal val="visible"/>
                                      </p:to>
                                    </p:set>
                                    <p:animEffect transition="in" filter="checkerboard(across)">
                                      <p:cBhvr>
                                        <p:cTn id="27" dur="500"/>
                                        <p:tgtEl>
                                          <p:spTgt spid="1423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2356"/>
                                        </p:tgtEl>
                                        <p:attrNameLst>
                                          <p:attrName>style.visibility</p:attrName>
                                        </p:attrNameLst>
                                      </p:cBhvr>
                                      <p:to>
                                        <p:strVal val="visible"/>
                                      </p:to>
                                    </p:set>
                                    <p:animEffect transition="in" filter="checkerboard(across)">
                                      <p:cBhvr>
                                        <p:cTn id="32" dur="500"/>
                                        <p:tgtEl>
                                          <p:spTgt spid="142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utoUpdateAnimBg="0"/>
      <p:bldP spid="142346" grpId="0" animBg="1"/>
      <p:bldP spid="142355" grpId="0" animBg="1" autoUpdateAnimBg="0"/>
      <p:bldP spid="142356" grpId="0" autoUpdateAnimBg="0"/>
      <p:bldP spid="14235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2B8265C-7C1A-41B3-8E3C-1988D64309D8}"/>
              </a:ext>
            </a:extLst>
          </p:cNvPr>
          <p:cNvSpPr>
            <a:spLocks noGrp="1"/>
          </p:cNvSpPr>
          <p:nvPr>
            <p:ph type="title"/>
          </p:nvPr>
        </p:nvSpPr>
        <p:spPr>
          <a:xfrm>
            <a:off x="1066800" y="119743"/>
            <a:ext cx="7543800" cy="764177"/>
          </a:xfrm>
        </p:spPr>
        <p:txBody>
          <a:bodyPr/>
          <a:lstStyle/>
          <a:p>
            <a:r>
              <a:rPr kumimoji="1" lang="ja-JP" altLang="en-US" dirty="0"/>
              <a:t>成績について</a:t>
            </a:r>
          </a:p>
        </p:txBody>
      </p:sp>
      <p:sp>
        <p:nvSpPr>
          <p:cNvPr id="7" name="コンテンツ プレースホルダー 6">
            <a:extLst>
              <a:ext uri="{FF2B5EF4-FFF2-40B4-BE49-F238E27FC236}">
                <a16:creationId xmlns:a16="http://schemas.microsoft.com/office/drawing/2014/main" id="{587DA3C5-D725-42C5-85D9-FFE7E419C9F0}"/>
              </a:ext>
            </a:extLst>
          </p:cNvPr>
          <p:cNvSpPr>
            <a:spLocks noGrp="1"/>
          </p:cNvSpPr>
          <p:nvPr>
            <p:ph idx="1"/>
          </p:nvPr>
        </p:nvSpPr>
        <p:spPr>
          <a:xfrm>
            <a:off x="1066800" y="3200400"/>
            <a:ext cx="7543800" cy="2590800"/>
          </a:xfrm>
        </p:spPr>
        <p:txBody>
          <a:bodyPr/>
          <a:lstStyle/>
          <a:p>
            <a:pPr eaLnBrk="1" hangingPunct="1">
              <a:defRPr/>
            </a:pPr>
            <a:r>
              <a:rPr lang="ja-JP" altLang="en-US" dirty="0">
                <a:latin typeface="Times New Roman" panose="02020603050405020304" pitchFamily="18" charset="0"/>
              </a:rPr>
              <a:t>無届欠席禁止</a:t>
            </a:r>
          </a:p>
          <a:p>
            <a:pPr lvl="1" eaLnBrk="1" hangingPunct="1">
              <a:defRPr/>
            </a:pPr>
            <a:r>
              <a:rPr lang="ja-JP" altLang="en-US" dirty="0">
                <a:latin typeface="Times New Roman" panose="02020603050405020304" pitchFamily="18" charset="0"/>
              </a:rPr>
              <a:t>やむを得ず欠席した場合は翌週までに連絡すること</a:t>
            </a:r>
          </a:p>
          <a:p>
            <a:pPr lvl="1" eaLnBrk="1" hangingPunct="1">
              <a:defRPr/>
            </a:pPr>
            <a:r>
              <a:rPr lang="ja-JP" altLang="en-US" dirty="0">
                <a:latin typeface="Times New Roman" panose="02020603050405020304" pitchFamily="18" charset="0"/>
              </a:rPr>
              <a:t>無届欠席が複数回ある場合は試験の点数に関わりなく不受となる</a:t>
            </a:r>
            <a:endParaRPr lang="en-US" altLang="ja-JP" dirty="0">
              <a:latin typeface="Times New Roman" panose="02020603050405020304" pitchFamily="18" charset="0"/>
            </a:endParaRPr>
          </a:p>
          <a:p>
            <a:pPr marL="0" indent="0" eaLnBrk="1" hangingPunct="1">
              <a:buNone/>
              <a:defRPr/>
            </a:pPr>
            <a:r>
              <a:rPr lang="ja-JP" altLang="en-US" dirty="0">
                <a:latin typeface="Times New Roman" panose="02020603050405020304" pitchFamily="18" charset="0"/>
              </a:rPr>
              <a:t>オンライン授業では </a:t>
            </a:r>
            <a:r>
              <a:rPr lang="en-US" altLang="ja-JP" dirty="0" err="1">
                <a:latin typeface="Times New Roman" panose="02020603050405020304" pitchFamily="18" charset="0"/>
              </a:rPr>
              <a:t>GoogleClassroom</a:t>
            </a:r>
            <a:r>
              <a:rPr lang="en-US" altLang="ja-JP" dirty="0">
                <a:latin typeface="Times New Roman" panose="02020603050405020304" pitchFamily="18" charset="0"/>
              </a:rPr>
              <a:t> </a:t>
            </a:r>
            <a:r>
              <a:rPr lang="ja-JP" altLang="en-US" dirty="0">
                <a:latin typeface="Times New Roman" panose="02020603050405020304" pitchFamily="18" charset="0"/>
              </a:rPr>
              <a:t>から出席カードが提出されれば出席とします</a:t>
            </a:r>
            <a:endParaRPr lang="en-US" altLang="ja-JP" dirty="0">
              <a:latin typeface="Times New Roman" panose="02020603050405020304" pitchFamily="18" charset="0"/>
            </a:endParaRPr>
          </a:p>
          <a:p>
            <a:endParaRPr kumimoji="1" lang="ja-JP" altLang="en-US" dirty="0"/>
          </a:p>
        </p:txBody>
      </p:sp>
      <p:graphicFrame>
        <p:nvGraphicFramePr>
          <p:cNvPr id="5" name="表 5">
            <a:extLst>
              <a:ext uri="{FF2B5EF4-FFF2-40B4-BE49-F238E27FC236}">
                <a16:creationId xmlns:a16="http://schemas.microsoft.com/office/drawing/2014/main" id="{BA1C407C-CA87-42C8-A3D9-C0BAD1FB8988}"/>
              </a:ext>
            </a:extLst>
          </p:cNvPr>
          <p:cNvGraphicFramePr>
            <a:graphicFrameLocks noGrp="1"/>
          </p:cNvGraphicFramePr>
          <p:nvPr>
            <p:extLst>
              <p:ext uri="{D42A27DB-BD31-4B8C-83A1-F6EECF244321}">
                <p14:modId xmlns:p14="http://schemas.microsoft.com/office/powerpoint/2010/main" val="3558245328"/>
              </p:ext>
            </p:extLst>
          </p:nvPr>
        </p:nvGraphicFramePr>
        <p:xfrm>
          <a:off x="1090246" y="1173480"/>
          <a:ext cx="7086600" cy="1737360"/>
        </p:xfrm>
        <a:graphic>
          <a:graphicData uri="http://schemas.openxmlformats.org/drawingml/2006/table">
            <a:tbl>
              <a:tblPr firstRow="1" bandRow="1">
                <a:tableStyleId>{5C22544A-7EE6-4342-B048-85BDC9FD1C3A}</a:tableStyleId>
              </a:tblPr>
              <a:tblGrid>
                <a:gridCol w="4960620">
                  <a:extLst>
                    <a:ext uri="{9D8B030D-6E8A-4147-A177-3AD203B41FA5}">
                      <a16:colId xmlns:a16="http://schemas.microsoft.com/office/drawing/2014/main" val="3444411470"/>
                    </a:ext>
                  </a:extLst>
                </a:gridCol>
                <a:gridCol w="2125980">
                  <a:extLst>
                    <a:ext uri="{9D8B030D-6E8A-4147-A177-3AD203B41FA5}">
                      <a16:colId xmlns:a16="http://schemas.microsoft.com/office/drawing/2014/main" val="2501146759"/>
                    </a:ext>
                  </a:extLst>
                </a:gridCol>
              </a:tblGrid>
              <a:tr h="370840">
                <a:tc gridSpan="2">
                  <a:txBody>
                    <a:bodyPr/>
                    <a:lstStyle/>
                    <a:p>
                      <a:pPr algn="ctr"/>
                      <a:r>
                        <a:rPr kumimoji="1" lang="ja-JP" altLang="en-US" sz="3200" baseline="0" dirty="0">
                          <a:latin typeface="Times New Roman" panose="02020603050405020304" pitchFamily="18" charset="0"/>
                        </a:rPr>
                        <a:t>評価基準</a:t>
                      </a:r>
                    </a:p>
                  </a:txBody>
                  <a:tcPr/>
                </a:tc>
                <a:tc hMerge="1">
                  <a:txBody>
                    <a:bodyPr/>
                    <a:lstStyle/>
                    <a:p>
                      <a:endParaRPr kumimoji="1" lang="ja-JP" altLang="en-US" dirty="0"/>
                    </a:p>
                  </a:txBody>
                  <a:tcPr/>
                </a:tc>
                <a:extLst>
                  <a:ext uri="{0D108BD9-81ED-4DB2-BD59-A6C34878D82A}">
                    <a16:rowId xmlns:a16="http://schemas.microsoft.com/office/drawing/2014/main" val="1564164559"/>
                  </a:ext>
                </a:extLst>
              </a:tr>
              <a:tr h="370840">
                <a:tc>
                  <a:txBody>
                    <a:bodyPr/>
                    <a:lstStyle/>
                    <a:p>
                      <a:pPr algn="ctr"/>
                      <a:r>
                        <a:rPr kumimoji="1" lang="ja-JP" altLang="en-US" sz="3200" baseline="0" dirty="0">
                          <a:latin typeface="Times New Roman" panose="02020603050405020304" pitchFamily="18" charset="0"/>
                        </a:rPr>
                        <a:t>各週課題</a:t>
                      </a:r>
                    </a:p>
                  </a:txBody>
                  <a:tcPr/>
                </a:tc>
                <a:tc>
                  <a:txBody>
                    <a:bodyPr/>
                    <a:lstStyle/>
                    <a:p>
                      <a:pPr algn="ctr"/>
                      <a:r>
                        <a:rPr kumimoji="1" lang="en-US" altLang="ja-JP" sz="3200" baseline="0" dirty="0">
                          <a:latin typeface="Times New Roman" panose="02020603050405020304" pitchFamily="18" charset="0"/>
                        </a:rPr>
                        <a:t>30%</a:t>
                      </a:r>
                      <a:endParaRPr kumimoji="1" lang="ja-JP" altLang="en-US" sz="3200" baseline="0" dirty="0">
                        <a:latin typeface="Times New Roman" panose="02020603050405020304" pitchFamily="18" charset="0"/>
                      </a:endParaRPr>
                    </a:p>
                  </a:txBody>
                  <a:tcPr/>
                </a:tc>
                <a:extLst>
                  <a:ext uri="{0D108BD9-81ED-4DB2-BD59-A6C34878D82A}">
                    <a16:rowId xmlns:a16="http://schemas.microsoft.com/office/drawing/2014/main" val="2120326933"/>
                  </a:ext>
                </a:extLst>
              </a:tr>
              <a:tr h="370840">
                <a:tc>
                  <a:txBody>
                    <a:bodyPr/>
                    <a:lstStyle/>
                    <a:p>
                      <a:pPr algn="ctr"/>
                      <a:r>
                        <a:rPr kumimoji="1" lang="ja-JP" altLang="en-US" sz="3200" baseline="0" dirty="0">
                          <a:latin typeface="Times New Roman" panose="02020603050405020304" pitchFamily="18" charset="0"/>
                        </a:rPr>
                        <a:t>定期試験</a:t>
                      </a:r>
                    </a:p>
                  </a:txBody>
                  <a:tcPr/>
                </a:tc>
                <a:tc>
                  <a:txBody>
                    <a:bodyPr/>
                    <a:lstStyle/>
                    <a:p>
                      <a:pPr algn="ctr"/>
                      <a:r>
                        <a:rPr kumimoji="1" lang="en-US" altLang="ja-JP" sz="3200" baseline="0" dirty="0">
                          <a:latin typeface="Times New Roman" panose="02020603050405020304" pitchFamily="18" charset="0"/>
                        </a:rPr>
                        <a:t>70%</a:t>
                      </a:r>
                      <a:endParaRPr kumimoji="1" lang="ja-JP" altLang="en-US" sz="3200" baseline="0" dirty="0">
                        <a:latin typeface="Times New Roman" panose="02020603050405020304" pitchFamily="18" charset="0"/>
                      </a:endParaRPr>
                    </a:p>
                  </a:txBody>
                  <a:tcPr/>
                </a:tc>
                <a:extLst>
                  <a:ext uri="{0D108BD9-81ED-4DB2-BD59-A6C34878D82A}">
                    <a16:rowId xmlns:a16="http://schemas.microsoft.com/office/drawing/2014/main" val="2091125395"/>
                  </a:ext>
                </a:extLst>
              </a:tr>
            </a:tbl>
          </a:graphicData>
        </a:graphic>
      </p:graphicFrame>
    </p:spTree>
    <p:extLst>
      <p:ext uri="{BB962C8B-B14F-4D97-AF65-F5344CB8AC3E}">
        <p14:creationId xmlns:p14="http://schemas.microsoft.com/office/powerpoint/2010/main" val="412185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再配置可能プログラム</a:t>
            </a:r>
            <a:br>
              <a:rPr lang="ja-JP" altLang="en-US">
                <a:effectLst/>
              </a:rPr>
            </a:br>
            <a:r>
              <a:rPr lang="ja-JP" altLang="en-US" sz="4000">
                <a:effectLst/>
              </a:rPr>
              <a:t>(</a:t>
            </a:r>
            <a:r>
              <a:rPr lang="en-US" altLang="ja-JP" sz="4000">
                <a:effectLst/>
              </a:rPr>
              <a:t>relocatable program)</a:t>
            </a:r>
          </a:p>
        </p:txBody>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再配置可能プログラム</a:t>
            </a:r>
          </a:p>
          <a:p>
            <a:pPr lvl="1"/>
            <a:r>
              <a:rPr lang="ja-JP" altLang="en-US">
                <a:effectLst/>
              </a:rPr>
              <a:t>プログラム先頭を0番地として相対的に記述</a:t>
            </a:r>
          </a:p>
          <a:p>
            <a:pPr lvl="1"/>
            <a:r>
              <a:rPr lang="ja-JP" altLang="en-US">
                <a:effectLst/>
              </a:rPr>
              <a:t>他のプログラムと結合時に番地を再計算</a:t>
            </a:r>
          </a:p>
        </p:txBody>
      </p:sp>
      <p:sp>
        <p:nvSpPr>
          <p:cNvPr id="23556" name="Rectangle 4"/>
          <p:cNvSpPr>
            <a:spLocks noChangeArrowheads="1"/>
          </p:cNvSpPr>
          <p:nvPr/>
        </p:nvSpPr>
        <p:spPr bwMode="auto">
          <a:xfrm>
            <a:off x="2438400" y="3962400"/>
            <a:ext cx="2362200" cy="2667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0 </a:t>
            </a:r>
            <a:r>
              <a:rPr lang="en-US" altLang="ja-JP" sz="2400"/>
              <a:t>LOAD  1000</a:t>
            </a:r>
          </a:p>
          <a:p>
            <a:pPr eaLnBrk="1" hangingPunct="1">
              <a:spcBef>
                <a:spcPct val="0"/>
              </a:spcBef>
              <a:buClrTx/>
              <a:buSzTx/>
              <a:buFontTx/>
              <a:buNone/>
            </a:pPr>
            <a:r>
              <a:rPr lang="en-US" altLang="ja-JP" sz="2400"/>
              <a:t>1 LOAD  L1:</a:t>
            </a:r>
            <a:endParaRPr lang="ja-JP" altLang="en-US" sz="2400"/>
          </a:p>
          <a:p>
            <a:pPr eaLnBrk="1" hangingPunct="1">
              <a:spcBef>
                <a:spcPct val="0"/>
              </a:spcBef>
              <a:buClrTx/>
              <a:buSzTx/>
              <a:buFontTx/>
              <a:buNone/>
            </a:pPr>
            <a:r>
              <a:rPr lang="en-US" altLang="ja-JP" sz="2400"/>
              <a:t>2 ADD</a:t>
            </a:r>
          </a:p>
          <a:p>
            <a:pPr eaLnBrk="1" hangingPunct="1">
              <a:spcBef>
                <a:spcPct val="0"/>
              </a:spcBef>
              <a:buClrTx/>
              <a:buSzTx/>
              <a:buFontTx/>
              <a:buNone/>
            </a:pPr>
            <a:r>
              <a:rPr lang="en-US" altLang="ja-JP" sz="2400"/>
              <a:t>3 BEQ         10</a:t>
            </a:r>
          </a:p>
          <a:p>
            <a:pPr eaLnBrk="1" hangingPunct="1">
              <a:spcBef>
                <a:spcPct val="0"/>
              </a:spcBef>
              <a:buClrTx/>
              <a:buSzTx/>
              <a:buFontTx/>
              <a:buNone/>
            </a:pPr>
            <a:r>
              <a:rPr lang="en-US" altLang="ja-JP" sz="2400"/>
              <a:t>4 INPUT</a:t>
            </a:r>
          </a:p>
          <a:p>
            <a:pPr eaLnBrk="1" hangingPunct="1">
              <a:spcBef>
                <a:spcPct val="0"/>
              </a:spcBef>
              <a:buClrTx/>
              <a:buSzTx/>
              <a:buFontTx/>
              <a:buNone/>
            </a:pPr>
            <a:r>
              <a:rPr lang="en-US" altLang="ja-JP" sz="2400"/>
              <a:t>5 STORE 1002</a:t>
            </a:r>
          </a:p>
          <a:p>
            <a:pPr eaLnBrk="1" hangingPunct="1">
              <a:spcBef>
                <a:spcPct val="0"/>
              </a:spcBef>
              <a:buClrTx/>
              <a:buSzTx/>
              <a:buFontTx/>
              <a:buNone/>
            </a:pPr>
            <a:r>
              <a:rPr lang="en-US" altLang="ja-JP" sz="2400"/>
              <a:t>         :</a:t>
            </a:r>
          </a:p>
        </p:txBody>
      </p:sp>
      <p:sp>
        <p:nvSpPr>
          <p:cNvPr id="23557" name="AutoShape 5"/>
          <p:cNvSpPr>
            <a:spLocks noChangeArrowheads="1"/>
          </p:cNvSpPr>
          <p:nvPr/>
        </p:nvSpPr>
        <p:spPr bwMode="auto">
          <a:xfrm>
            <a:off x="5410200" y="3733800"/>
            <a:ext cx="2514600" cy="914400"/>
          </a:xfrm>
          <a:prstGeom prst="wedgeRoundRectCallout">
            <a:avLst>
              <a:gd name="adj1" fmla="val -87375"/>
              <a:gd name="adj2" fmla="val 503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先頭を0番地と</a:t>
            </a:r>
          </a:p>
          <a:p>
            <a:pPr algn="ctr" eaLnBrk="1" hangingPunct="1">
              <a:spcBef>
                <a:spcPct val="0"/>
              </a:spcBef>
              <a:buClrTx/>
              <a:buSzTx/>
              <a:buFontTx/>
              <a:buNone/>
            </a:pPr>
            <a:r>
              <a:rPr lang="ja-JP" altLang="en-US" sz="2400"/>
              <a:t>した番地</a:t>
            </a:r>
          </a:p>
        </p:txBody>
      </p:sp>
      <p:sp>
        <p:nvSpPr>
          <p:cNvPr id="23558" name="AutoShape 6"/>
          <p:cNvSpPr>
            <a:spLocks noChangeArrowheads="1"/>
          </p:cNvSpPr>
          <p:nvPr/>
        </p:nvSpPr>
        <p:spPr bwMode="auto">
          <a:xfrm>
            <a:off x="5410200" y="4953000"/>
            <a:ext cx="3276600" cy="1143000"/>
          </a:xfrm>
          <a:prstGeom prst="wedgeRoundRectCallout">
            <a:avLst>
              <a:gd name="adj1" fmla="val -83333"/>
              <a:gd name="adj2" fmla="val -8069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他のプログラムの</a:t>
            </a:r>
          </a:p>
          <a:p>
            <a:pPr algn="ctr" eaLnBrk="1" hangingPunct="1">
              <a:spcBef>
                <a:spcPct val="0"/>
              </a:spcBef>
              <a:buClrTx/>
              <a:buSzTx/>
              <a:buFontTx/>
              <a:buNone/>
            </a:pPr>
            <a:r>
              <a:rPr lang="ja-JP" altLang="en-US" sz="2400"/>
              <a:t>番地には仮のラベル</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分割コンパイル</a:t>
            </a:r>
            <a:endParaRPr lang="en-US" altLang="ja-JP">
              <a:effectLst/>
            </a:endParaRPr>
          </a:p>
        </p:txBody>
      </p:sp>
      <p:sp>
        <p:nvSpPr>
          <p:cNvPr id="24579" name="Rectangle 3"/>
          <p:cNvSpPr>
            <a:spLocks noChangeArrowheads="1"/>
          </p:cNvSpPr>
          <p:nvPr/>
        </p:nvSpPr>
        <p:spPr bwMode="auto">
          <a:xfrm>
            <a:off x="990600" y="1981200"/>
            <a:ext cx="3200400" cy="762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原始プログラム1</a:t>
            </a:r>
          </a:p>
          <a:p>
            <a:pPr algn="ctr" eaLnBrk="1" hangingPunct="1">
              <a:spcBef>
                <a:spcPct val="0"/>
              </a:spcBef>
              <a:buClrTx/>
              <a:buSzTx/>
              <a:buFontTx/>
              <a:buNone/>
            </a:pPr>
            <a:r>
              <a:rPr lang="ja-JP" altLang="en-US" sz="2400"/>
              <a:t>(</a:t>
            </a:r>
            <a:r>
              <a:rPr lang="en-US" altLang="ja-JP" sz="2400"/>
              <a:t>source)</a:t>
            </a:r>
          </a:p>
        </p:txBody>
      </p:sp>
      <p:sp>
        <p:nvSpPr>
          <p:cNvPr id="24580" name="Rectangle 4"/>
          <p:cNvSpPr>
            <a:spLocks noChangeArrowheads="1"/>
          </p:cNvSpPr>
          <p:nvPr/>
        </p:nvSpPr>
        <p:spPr bwMode="auto">
          <a:xfrm>
            <a:off x="4648200" y="1981200"/>
            <a:ext cx="3200400" cy="762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原始プログラム2</a:t>
            </a:r>
          </a:p>
          <a:p>
            <a:pPr algn="ctr" eaLnBrk="1" hangingPunct="1">
              <a:spcBef>
                <a:spcPct val="0"/>
              </a:spcBef>
              <a:buClrTx/>
              <a:buSzTx/>
              <a:buFontTx/>
              <a:buNone/>
            </a:pPr>
            <a:r>
              <a:rPr lang="ja-JP" altLang="en-US" sz="2400"/>
              <a:t>(</a:t>
            </a:r>
            <a:r>
              <a:rPr lang="en-US" altLang="ja-JP" sz="2400"/>
              <a:t>source)</a:t>
            </a:r>
          </a:p>
        </p:txBody>
      </p:sp>
      <p:grpSp>
        <p:nvGrpSpPr>
          <p:cNvPr id="94224" name="Group 16"/>
          <p:cNvGrpSpPr>
            <a:grpSpLocks/>
          </p:cNvGrpSpPr>
          <p:nvPr/>
        </p:nvGrpSpPr>
        <p:grpSpPr bwMode="auto">
          <a:xfrm>
            <a:off x="990600" y="2743200"/>
            <a:ext cx="3810000" cy="1600200"/>
            <a:chOff x="624" y="1728"/>
            <a:chExt cx="2400" cy="1008"/>
          </a:xfrm>
        </p:grpSpPr>
        <p:sp>
          <p:nvSpPr>
            <p:cNvPr id="24592" name="Rectangle 5"/>
            <p:cNvSpPr>
              <a:spLocks noChangeArrowheads="1"/>
            </p:cNvSpPr>
            <p:nvPr/>
          </p:nvSpPr>
          <p:spPr bwMode="auto">
            <a:xfrm>
              <a:off x="624" y="2256"/>
              <a:ext cx="2016"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再配置可能プログラム1</a:t>
              </a:r>
            </a:p>
            <a:p>
              <a:pPr algn="ctr" eaLnBrk="1" hangingPunct="1">
                <a:spcBef>
                  <a:spcPct val="0"/>
                </a:spcBef>
                <a:buClrTx/>
                <a:buSzTx/>
                <a:buFontTx/>
                <a:buNone/>
              </a:pPr>
              <a:r>
                <a:rPr lang="ja-JP" altLang="en-US" sz="2400"/>
                <a:t>(</a:t>
              </a:r>
              <a:r>
                <a:rPr lang="en-US" altLang="ja-JP" sz="2400"/>
                <a:t>relocatable)</a:t>
              </a:r>
            </a:p>
          </p:txBody>
        </p:sp>
        <p:sp>
          <p:nvSpPr>
            <p:cNvPr id="24593" name="Line 8"/>
            <p:cNvSpPr>
              <a:spLocks noChangeShapeType="1"/>
            </p:cNvSpPr>
            <p:nvPr/>
          </p:nvSpPr>
          <p:spPr bwMode="auto">
            <a:xfrm>
              <a:off x="1632" y="1728"/>
              <a:ext cx="0" cy="48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4594" name="Rectangle 10"/>
            <p:cNvSpPr>
              <a:spLocks noChangeArrowheads="1"/>
            </p:cNvSpPr>
            <p:nvPr/>
          </p:nvSpPr>
          <p:spPr bwMode="auto">
            <a:xfrm>
              <a:off x="1728" y="1776"/>
              <a:ext cx="1296"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コンパイラ</a:t>
              </a:r>
            </a:p>
          </p:txBody>
        </p:sp>
      </p:grpSp>
      <p:grpSp>
        <p:nvGrpSpPr>
          <p:cNvPr id="94225" name="Group 17"/>
          <p:cNvGrpSpPr>
            <a:grpSpLocks/>
          </p:cNvGrpSpPr>
          <p:nvPr/>
        </p:nvGrpSpPr>
        <p:grpSpPr bwMode="auto">
          <a:xfrm>
            <a:off x="4648200" y="2743200"/>
            <a:ext cx="3810000" cy="1600200"/>
            <a:chOff x="2928" y="1728"/>
            <a:chExt cx="2400" cy="1008"/>
          </a:xfrm>
        </p:grpSpPr>
        <p:sp>
          <p:nvSpPr>
            <p:cNvPr id="24589" name="Rectangle 6"/>
            <p:cNvSpPr>
              <a:spLocks noChangeArrowheads="1"/>
            </p:cNvSpPr>
            <p:nvPr/>
          </p:nvSpPr>
          <p:spPr bwMode="auto">
            <a:xfrm>
              <a:off x="2928" y="2256"/>
              <a:ext cx="2016"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再配置可能プログラム2</a:t>
              </a:r>
            </a:p>
            <a:p>
              <a:pPr algn="ctr" eaLnBrk="1" hangingPunct="1">
                <a:spcBef>
                  <a:spcPct val="0"/>
                </a:spcBef>
                <a:buClrTx/>
                <a:buSzTx/>
                <a:buFontTx/>
                <a:buNone/>
              </a:pPr>
              <a:r>
                <a:rPr lang="ja-JP" altLang="en-US" sz="2400"/>
                <a:t>(</a:t>
              </a:r>
              <a:r>
                <a:rPr lang="en-US" altLang="ja-JP" sz="2400"/>
                <a:t>relocatable)</a:t>
              </a:r>
            </a:p>
          </p:txBody>
        </p:sp>
        <p:sp>
          <p:nvSpPr>
            <p:cNvPr id="24590" name="Line 9"/>
            <p:cNvSpPr>
              <a:spLocks noChangeShapeType="1"/>
            </p:cNvSpPr>
            <p:nvPr/>
          </p:nvSpPr>
          <p:spPr bwMode="auto">
            <a:xfrm>
              <a:off x="3936" y="1728"/>
              <a:ext cx="0" cy="48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4591" name="Rectangle 12"/>
            <p:cNvSpPr>
              <a:spLocks noChangeArrowheads="1"/>
            </p:cNvSpPr>
            <p:nvPr/>
          </p:nvSpPr>
          <p:spPr bwMode="auto">
            <a:xfrm>
              <a:off x="4032" y="1776"/>
              <a:ext cx="1296"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コンパイラ</a:t>
              </a:r>
            </a:p>
          </p:txBody>
        </p:sp>
      </p:grpSp>
      <p:grpSp>
        <p:nvGrpSpPr>
          <p:cNvPr id="94226" name="Group 18"/>
          <p:cNvGrpSpPr>
            <a:grpSpLocks/>
          </p:cNvGrpSpPr>
          <p:nvPr/>
        </p:nvGrpSpPr>
        <p:grpSpPr bwMode="auto">
          <a:xfrm>
            <a:off x="2971800" y="4343400"/>
            <a:ext cx="4953000" cy="1600200"/>
            <a:chOff x="1872" y="2736"/>
            <a:chExt cx="3120" cy="1008"/>
          </a:xfrm>
        </p:grpSpPr>
        <p:sp>
          <p:nvSpPr>
            <p:cNvPr id="24584" name="Rectangle 7"/>
            <p:cNvSpPr>
              <a:spLocks noChangeArrowheads="1"/>
            </p:cNvSpPr>
            <p:nvPr/>
          </p:nvSpPr>
          <p:spPr bwMode="auto">
            <a:xfrm>
              <a:off x="1872" y="3264"/>
              <a:ext cx="2016"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実行形式プログラム</a:t>
              </a:r>
            </a:p>
            <a:p>
              <a:pPr algn="ctr" eaLnBrk="1" hangingPunct="1">
                <a:spcBef>
                  <a:spcPct val="0"/>
                </a:spcBef>
                <a:buClrTx/>
                <a:buSzTx/>
                <a:buFontTx/>
                <a:buNone/>
              </a:pPr>
              <a:r>
                <a:rPr lang="ja-JP" altLang="en-US" sz="2400"/>
                <a:t>(</a:t>
              </a:r>
              <a:r>
                <a:rPr lang="en-US" altLang="ja-JP" sz="2400"/>
                <a:t>executable)</a:t>
              </a:r>
            </a:p>
          </p:txBody>
        </p:sp>
        <p:sp>
          <p:nvSpPr>
            <p:cNvPr id="24585" name="Rectangle 11"/>
            <p:cNvSpPr>
              <a:spLocks noChangeArrowheads="1"/>
            </p:cNvSpPr>
            <p:nvPr/>
          </p:nvSpPr>
          <p:spPr bwMode="auto">
            <a:xfrm>
              <a:off x="3408" y="2784"/>
              <a:ext cx="1584"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リンカ</a:t>
              </a:r>
            </a:p>
          </p:txBody>
        </p:sp>
        <p:sp>
          <p:nvSpPr>
            <p:cNvPr id="24586" name="Line 13"/>
            <p:cNvSpPr>
              <a:spLocks noChangeShapeType="1"/>
            </p:cNvSpPr>
            <p:nvPr/>
          </p:nvSpPr>
          <p:spPr bwMode="auto">
            <a:xfrm>
              <a:off x="2160" y="2736"/>
              <a:ext cx="624"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4587" name="Line 14"/>
            <p:cNvSpPr>
              <a:spLocks noChangeShapeType="1"/>
            </p:cNvSpPr>
            <p:nvPr/>
          </p:nvSpPr>
          <p:spPr bwMode="auto">
            <a:xfrm flipH="1">
              <a:off x="2784" y="2736"/>
              <a:ext cx="672"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4588" name="Line 15"/>
            <p:cNvSpPr>
              <a:spLocks noChangeShapeType="1"/>
            </p:cNvSpPr>
            <p:nvPr/>
          </p:nvSpPr>
          <p:spPr bwMode="auto">
            <a:xfrm>
              <a:off x="2784" y="3024"/>
              <a:ext cx="0"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4224"/>
                                        </p:tgtEl>
                                        <p:attrNameLst>
                                          <p:attrName>style.visibility</p:attrName>
                                        </p:attrNameLst>
                                      </p:cBhvr>
                                      <p:to>
                                        <p:strVal val="visible"/>
                                      </p:to>
                                    </p:set>
                                    <p:animEffect transition="in" filter="wipe(up)">
                                      <p:cBhvr>
                                        <p:cTn id="7" dur="500"/>
                                        <p:tgtEl>
                                          <p:spTgt spid="94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4225"/>
                                        </p:tgtEl>
                                        <p:attrNameLst>
                                          <p:attrName>style.visibility</p:attrName>
                                        </p:attrNameLst>
                                      </p:cBhvr>
                                      <p:to>
                                        <p:strVal val="visible"/>
                                      </p:to>
                                    </p:set>
                                    <p:animEffect transition="in" filter="wipe(up)">
                                      <p:cBhvr>
                                        <p:cTn id="12" dur="500"/>
                                        <p:tgtEl>
                                          <p:spTgt spid="942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4226"/>
                                        </p:tgtEl>
                                        <p:attrNameLst>
                                          <p:attrName>style.visibility</p:attrName>
                                        </p:attrNameLst>
                                      </p:cBhvr>
                                      <p:to>
                                        <p:strVal val="visible"/>
                                      </p:to>
                                    </p:set>
                                    <p:animEffect transition="in" filter="wipe(up)">
                                      <p:cBhvr>
                                        <p:cTn id="17" dur="500"/>
                                        <p:tgtEl>
                                          <p:spTgt spid="94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プリプロセッサ(</a:t>
            </a:r>
            <a:r>
              <a:rPr lang="en-US" altLang="ja-JP">
                <a:effectLst/>
              </a:rPr>
              <a:t>preprocessor)</a:t>
            </a:r>
          </a:p>
        </p:txBody>
      </p:sp>
      <p:sp>
        <p:nvSpPr>
          <p:cNvPr id="25603" name="Rectangle 3"/>
          <p:cNvSpPr>
            <a:spLocks noGrp="1" noChangeArrowheads="1"/>
          </p:cNvSpPr>
          <p:nvPr>
            <p:ph type="body" idx="1"/>
          </p:nvPr>
        </p:nvSpPr>
        <p:spPr>
          <a:xfrm>
            <a:off x="1066800" y="1981200"/>
            <a:ext cx="76200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プリプロセッサ</a:t>
            </a:r>
          </a:p>
          <a:p>
            <a:pPr lvl="1"/>
            <a:r>
              <a:rPr lang="ja-JP" altLang="en-US">
                <a:effectLst/>
              </a:rPr>
              <a:t>目的プログラムが高水準言語のコンパイラ</a:t>
            </a:r>
          </a:p>
          <a:p>
            <a:pPr lvl="1"/>
            <a:r>
              <a:rPr lang="ja-JP" altLang="en-US">
                <a:effectLst/>
              </a:rPr>
              <a:t>コンパイラの前処理として行う</a:t>
            </a:r>
          </a:p>
        </p:txBody>
      </p:sp>
      <p:grpSp>
        <p:nvGrpSpPr>
          <p:cNvPr id="106506" name="Group 10"/>
          <p:cNvGrpSpPr>
            <a:grpSpLocks/>
          </p:cNvGrpSpPr>
          <p:nvPr/>
        </p:nvGrpSpPr>
        <p:grpSpPr bwMode="auto">
          <a:xfrm>
            <a:off x="2819400" y="4495800"/>
            <a:ext cx="2971800" cy="533400"/>
            <a:chOff x="1776" y="2832"/>
            <a:chExt cx="1872" cy="336"/>
          </a:xfrm>
        </p:grpSpPr>
        <p:sp>
          <p:nvSpPr>
            <p:cNvPr id="106501" name="Rectangle 5"/>
            <p:cNvSpPr>
              <a:spLocks noChangeArrowheads="1"/>
            </p:cNvSpPr>
            <p:nvPr/>
          </p:nvSpPr>
          <p:spPr bwMode="auto">
            <a:xfrm>
              <a:off x="2112" y="2832"/>
              <a:ext cx="1536" cy="336"/>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a:effectLst>
                    <a:outerShdw blurRad="38100" dist="38100" dir="2700000" algn="tl">
                      <a:srgbClr val="000000"/>
                    </a:outerShdw>
                  </a:effectLst>
                </a:rPr>
                <a:t>プリプロセッサ</a:t>
              </a:r>
            </a:p>
          </p:txBody>
        </p:sp>
        <p:sp>
          <p:nvSpPr>
            <p:cNvPr id="25610" name="Line 6"/>
            <p:cNvSpPr>
              <a:spLocks noChangeShapeType="1"/>
            </p:cNvSpPr>
            <p:nvPr/>
          </p:nvSpPr>
          <p:spPr bwMode="auto">
            <a:xfrm>
              <a:off x="1776" y="3024"/>
              <a:ext cx="33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06504" name="Rectangle 8"/>
          <p:cNvSpPr>
            <a:spLocks noChangeArrowheads="1"/>
          </p:cNvSpPr>
          <p:nvPr/>
        </p:nvSpPr>
        <p:spPr bwMode="auto">
          <a:xfrm>
            <a:off x="609600" y="4267200"/>
            <a:ext cx="2209800" cy="914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原始プログラム</a:t>
            </a:r>
          </a:p>
          <a:p>
            <a:pPr algn="ctr" eaLnBrk="1" hangingPunct="1">
              <a:spcBef>
                <a:spcPct val="0"/>
              </a:spcBef>
              <a:buClrTx/>
              <a:buSzTx/>
              <a:buFontTx/>
              <a:buNone/>
            </a:pPr>
            <a:r>
              <a:rPr lang="ja-JP" altLang="en-US" sz="2400"/>
              <a:t>(高水準言語)</a:t>
            </a:r>
          </a:p>
        </p:txBody>
      </p:sp>
      <p:grpSp>
        <p:nvGrpSpPr>
          <p:cNvPr id="106507" name="Group 11"/>
          <p:cNvGrpSpPr>
            <a:grpSpLocks/>
          </p:cNvGrpSpPr>
          <p:nvPr/>
        </p:nvGrpSpPr>
        <p:grpSpPr bwMode="auto">
          <a:xfrm>
            <a:off x="5791200" y="4267200"/>
            <a:ext cx="2743200" cy="914400"/>
            <a:chOff x="3648" y="2688"/>
            <a:chExt cx="1728" cy="576"/>
          </a:xfrm>
        </p:grpSpPr>
        <p:sp>
          <p:nvSpPr>
            <p:cNvPr id="25607" name="Line 7"/>
            <p:cNvSpPr>
              <a:spLocks noChangeShapeType="1"/>
            </p:cNvSpPr>
            <p:nvPr/>
          </p:nvSpPr>
          <p:spPr bwMode="auto">
            <a:xfrm>
              <a:off x="3648" y="3024"/>
              <a:ext cx="33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5608" name="Rectangle 9"/>
            <p:cNvSpPr>
              <a:spLocks noChangeArrowheads="1"/>
            </p:cNvSpPr>
            <p:nvPr/>
          </p:nvSpPr>
          <p:spPr bwMode="auto">
            <a:xfrm>
              <a:off x="3984" y="2688"/>
              <a:ext cx="1392" cy="57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目的プログラム</a:t>
              </a:r>
            </a:p>
            <a:p>
              <a:pPr algn="ctr" eaLnBrk="1" hangingPunct="1">
                <a:spcBef>
                  <a:spcPct val="0"/>
                </a:spcBef>
                <a:buClrTx/>
                <a:buSzTx/>
                <a:buFontTx/>
                <a:buNone/>
              </a:pPr>
              <a:r>
                <a:rPr lang="ja-JP" altLang="en-US" sz="2400"/>
                <a:t>(高水準言語)</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504"/>
                                        </p:tgtEl>
                                        <p:attrNameLst>
                                          <p:attrName>style.visibility</p:attrName>
                                        </p:attrNameLst>
                                      </p:cBhvr>
                                      <p:to>
                                        <p:strVal val="visible"/>
                                      </p:to>
                                    </p:set>
                                    <p:animEffect transition="in" filter="wipe(left)">
                                      <p:cBhvr>
                                        <p:cTn id="7" dur="500"/>
                                        <p:tgtEl>
                                          <p:spTgt spid="1065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6506"/>
                                        </p:tgtEl>
                                        <p:attrNameLst>
                                          <p:attrName>style.visibility</p:attrName>
                                        </p:attrNameLst>
                                      </p:cBhvr>
                                      <p:to>
                                        <p:strVal val="visible"/>
                                      </p:to>
                                    </p:set>
                                    <p:animEffect transition="in" filter="wipe(left)">
                                      <p:cBhvr>
                                        <p:cTn id="12" dur="500"/>
                                        <p:tgtEl>
                                          <p:spTgt spid="1065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6507"/>
                                        </p:tgtEl>
                                        <p:attrNameLst>
                                          <p:attrName>style.visibility</p:attrName>
                                        </p:attrNameLst>
                                      </p:cBhvr>
                                      <p:to>
                                        <p:strVal val="visible"/>
                                      </p:to>
                                    </p:set>
                                    <p:animEffect transition="in" filter="wipe(left)">
                                      <p:cBhvr>
                                        <p:cTn id="17" dur="5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コンパイルシステム例</a:t>
            </a:r>
          </a:p>
        </p:txBody>
      </p:sp>
      <p:sp>
        <p:nvSpPr>
          <p:cNvPr id="87043" name="Rectangle 3"/>
          <p:cNvSpPr>
            <a:spLocks noChangeArrowheads="1"/>
          </p:cNvSpPr>
          <p:nvPr/>
        </p:nvSpPr>
        <p:spPr bwMode="auto">
          <a:xfrm>
            <a:off x="1066800" y="1981200"/>
            <a:ext cx="685800" cy="2971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defRPr/>
            </a:pPr>
            <a:r>
              <a:rPr lang="ja-JP" altLang="en-US">
                <a:effectLst>
                  <a:outerShdw blurRad="38100" dist="38100" dir="2700000" algn="tl">
                    <a:srgbClr val="000000"/>
                  </a:outerShdw>
                </a:effectLst>
              </a:rPr>
              <a:t>原始プログラム</a:t>
            </a:r>
          </a:p>
        </p:txBody>
      </p:sp>
      <p:sp>
        <p:nvSpPr>
          <p:cNvPr id="87044" name="Rectangle 4"/>
          <p:cNvSpPr>
            <a:spLocks noChangeArrowheads="1"/>
          </p:cNvSpPr>
          <p:nvPr/>
        </p:nvSpPr>
        <p:spPr bwMode="auto">
          <a:xfrm>
            <a:off x="7239000" y="1981200"/>
            <a:ext cx="685800" cy="2971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defRPr/>
            </a:pPr>
            <a:r>
              <a:rPr lang="ja-JP" altLang="en-US">
                <a:effectLst>
                  <a:outerShdw blurRad="38100" dist="38100" dir="2700000" algn="tl">
                    <a:srgbClr val="000000"/>
                  </a:outerShdw>
                </a:effectLst>
              </a:rPr>
              <a:t>目的プログラム</a:t>
            </a:r>
          </a:p>
        </p:txBody>
      </p:sp>
      <p:sp>
        <p:nvSpPr>
          <p:cNvPr id="87050" name="Rectangle 10"/>
          <p:cNvSpPr>
            <a:spLocks noChangeArrowheads="1"/>
          </p:cNvSpPr>
          <p:nvPr/>
        </p:nvSpPr>
        <p:spPr bwMode="auto">
          <a:xfrm>
            <a:off x="6019800" y="2057400"/>
            <a:ext cx="609600" cy="2819400"/>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defRPr/>
            </a:pPr>
            <a:r>
              <a:rPr lang="ja-JP" altLang="en-US">
                <a:effectLst>
                  <a:outerShdw blurRad="38100" dist="38100" dir="2700000" algn="tl">
                    <a:srgbClr val="000000"/>
                  </a:outerShdw>
                </a:effectLst>
              </a:rPr>
              <a:t>リンカ</a:t>
            </a:r>
          </a:p>
        </p:txBody>
      </p:sp>
      <p:grpSp>
        <p:nvGrpSpPr>
          <p:cNvPr id="87056" name="Group 16"/>
          <p:cNvGrpSpPr>
            <a:grpSpLocks/>
          </p:cNvGrpSpPr>
          <p:nvPr/>
        </p:nvGrpSpPr>
        <p:grpSpPr bwMode="auto">
          <a:xfrm>
            <a:off x="1752600" y="2057400"/>
            <a:ext cx="1219200" cy="2819400"/>
            <a:chOff x="1104" y="1680"/>
            <a:chExt cx="768" cy="1776"/>
          </a:xfrm>
        </p:grpSpPr>
        <p:sp>
          <p:nvSpPr>
            <p:cNvPr id="87046" name="Rectangle 6"/>
            <p:cNvSpPr>
              <a:spLocks noChangeArrowheads="1"/>
            </p:cNvSpPr>
            <p:nvPr/>
          </p:nvSpPr>
          <p:spPr bwMode="auto">
            <a:xfrm>
              <a:off x="1488" y="1680"/>
              <a:ext cx="384" cy="1776"/>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defRPr/>
              </a:pPr>
              <a:r>
                <a:rPr lang="ja-JP" altLang="en-US">
                  <a:effectLst>
                    <a:outerShdw blurRad="38100" dist="38100" dir="2700000" algn="tl">
                      <a:srgbClr val="000000"/>
                    </a:outerShdw>
                  </a:effectLst>
                </a:rPr>
                <a:t>プリプロセッサ</a:t>
              </a:r>
            </a:p>
          </p:txBody>
        </p:sp>
        <p:sp>
          <p:nvSpPr>
            <p:cNvPr id="26642" name="Line 11"/>
            <p:cNvSpPr>
              <a:spLocks noChangeShapeType="1"/>
            </p:cNvSpPr>
            <p:nvPr/>
          </p:nvSpPr>
          <p:spPr bwMode="auto">
            <a:xfrm>
              <a:off x="1104" y="2544"/>
              <a:ext cx="38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87057" name="Group 17"/>
          <p:cNvGrpSpPr>
            <a:grpSpLocks/>
          </p:cNvGrpSpPr>
          <p:nvPr/>
        </p:nvGrpSpPr>
        <p:grpSpPr bwMode="auto">
          <a:xfrm>
            <a:off x="2971800" y="2057400"/>
            <a:ext cx="1219200" cy="2819400"/>
            <a:chOff x="1872" y="1680"/>
            <a:chExt cx="768" cy="1776"/>
          </a:xfrm>
        </p:grpSpPr>
        <p:sp>
          <p:nvSpPr>
            <p:cNvPr id="87048" name="Rectangle 8"/>
            <p:cNvSpPr>
              <a:spLocks noChangeArrowheads="1"/>
            </p:cNvSpPr>
            <p:nvPr/>
          </p:nvSpPr>
          <p:spPr bwMode="auto">
            <a:xfrm>
              <a:off x="2256" y="1680"/>
              <a:ext cx="384" cy="1776"/>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defRPr/>
              </a:pPr>
              <a:r>
                <a:rPr lang="ja-JP" altLang="en-US">
                  <a:effectLst>
                    <a:outerShdw blurRad="38100" dist="38100" dir="2700000" algn="tl">
                      <a:srgbClr val="000000"/>
                    </a:outerShdw>
                  </a:effectLst>
                </a:rPr>
                <a:t>コンパイラ</a:t>
              </a:r>
            </a:p>
          </p:txBody>
        </p:sp>
        <p:sp>
          <p:nvSpPr>
            <p:cNvPr id="26640" name="Line 12"/>
            <p:cNvSpPr>
              <a:spLocks noChangeShapeType="1"/>
            </p:cNvSpPr>
            <p:nvPr/>
          </p:nvSpPr>
          <p:spPr bwMode="auto">
            <a:xfrm>
              <a:off x="1872" y="2544"/>
              <a:ext cx="38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87058" name="Group 18"/>
          <p:cNvGrpSpPr>
            <a:grpSpLocks/>
          </p:cNvGrpSpPr>
          <p:nvPr/>
        </p:nvGrpSpPr>
        <p:grpSpPr bwMode="auto">
          <a:xfrm>
            <a:off x="4191000" y="2057400"/>
            <a:ext cx="1219200" cy="2819400"/>
            <a:chOff x="2640" y="1680"/>
            <a:chExt cx="768" cy="1776"/>
          </a:xfrm>
        </p:grpSpPr>
        <p:sp>
          <p:nvSpPr>
            <p:cNvPr id="87049" name="Rectangle 9"/>
            <p:cNvSpPr>
              <a:spLocks noChangeArrowheads="1"/>
            </p:cNvSpPr>
            <p:nvPr/>
          </p:nvSpPr>
          <p:spPr bwMode="auto">
            <a:xfrm>
              <a:off x="3024" y="1680"/>
              <a:ext cx="384" cy="1776"/>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defRPr/>
              </a:pPr>
              <a:r>
                <a:rPr lang="ja-JP" altLang="en-US">
                  <a:effectLst>
                    <a:outerShdw blurRad="38100" dist="38100" dir="2700000" algn="tl">
                      <a:srgbClr val="000000"/>
                    </a:outerShdw>
                  </a:effectLst>
                </a:rPr>
                <a:t>アセンブラ</a:t>
              </a:r>
            </a:p>
          </p:txBody>
        </p:sp>
        <p:sp>
          <p:nvSpPr>
            <p:cNvPr id="26638" name="Line 13"/>
            <p:cNvSpPr>
              <a:spLocks noChangeShapeType="1"/>
            </p:cNvSpPr>
            <p:nvPr/>
          </p:nvSpPr>
          <p:spPr bwMode="auto">
            <a:xfrm>
              <a:off x="2640" y="2544"/>
              <a:ext cx="38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87054" name="Line 14"/>
          <p:cNvSpPr>
            <a:spLocks noChangeShapeType="1"/>
          </p:cNvSpPr>
          <p:nvPr/>
        </p:nvSpPr>
        <p:spPr bwMode="auto">
          <a:xfrm>
            <a:off x="5410200" y="3429000"/>
            <a:ext cx="609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87055" name="Line 15"/>
          <p:cNvSpPr>
            <a:spLocks noChangeShapeType="1"/>
          </p:cNvSpPr>
          <p:nvPr/>
        </p:nvSpPr>
        <p:spPr bwMode="auto">
          <a:xfrm>
            <a:off x="6629400" y="3429000"/>
            <a:ext cx="609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87059" name="Text Box 19"/>
          <p:cNvSpPr txBox="1">
            <a:spLocks noChangeArrowheads="1"/>
          </p:cNvSpPr>
          <p:nvPr/>
        </p:nvSpPr>
        <p:spPr bwMode="auto">
          <a:xfrm>
            <a:off x="5105400" y="5486400"/>
            <a:ext cx="1854200" cy="5984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defRPr/>
            </a:pPr>
            <a:r>
              <a:rPr lang="ja-JP" altLang="en-US">
                <a:effectLst>
                  <a:outerShdw blurRad="38100" dist="38100" dir="2700000" algn="tl">
                    <a:srgbClr val="000000"/>
                  </a:outerShdw>
                </a:effectLst>
              </a:rPr>
              <a:t>ライブラリ</a:t>
            </a:r>
          </a:p>
        </p:txBody>
      </p:sp>
      <p:sp>
        <p:nvSpPr>
          <p:cNvPr id="87061" name="Line 21"/>
          <p:cNvSpPr>
            <a:spLocks noChangeShapeType="1"/>
          </p:cNvSpPr>
          <p:nvPr/>
        </p:nvSpPr>
        <p:spPr bwMode="auto">
          <a:xfrm flipV="1">
            <a:off x="6324600" y="4876800"/>
            <a:ext cx="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7056"/>
                                        </p:tgtEl>
                                        <p:attrNameLst>
                                          <p:attrName>style.visibility</p:attrName>
                                        </p:attrNameLst>
                                      </p:cBhvr>
                                      <p:to>
                                        <p:strVal val="visible"/>
                                      </p:to>
                                    </p:set>
                                    <p:animEffect transition="in" filter="wipe(left)">
                                      <p:cBhvr>
                                        <p:cTn id="7" dur="500"/>
                                        <p:tgtEl>
                                          <p:spTgt spid="87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7057"/>
                                        </p:tgtEl>
                                        <p:attrNameLst>
                                          <p:attrName>style.visibility</p:attrName>
                                        </p:attrNameLst>
                                      </p:cBhvr>
                                      <p:to>
                                        <p:strVal val="visible"/>
                                      </p:to>
                                    </p:set>
                                    <p:animEffect transition="in" filter="wipe(left)">
                                      <p:cBhvr>
                                        <p:cTn id="12" dur="500"/>
                                        <p:tgtEl>
                                          <p:spTgt spid="87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7058"/>
                                        </p:tgtEl>
                                        <p:attrNameLst>
                                          <p:attrName>style.visibility</p:attrName>
                                        </p:attrNameLst>
                                      </p:cBhvr>
                                      <p:to>
                                        <p:strVal val="visible"/>
                                      </p:to>
                                    </p:set>
                                    <p:animEffect transition="in" filter="wipe(left)">
                                      <p:cBhvr>
                                        <p:cTn id="17" dur="500"/>
                                        <p:tgtEl>
                                          <p:spTgt spid="870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7059"/>
                                        </p:tgtEl>
                                        <p:attrNameLst>
                                          <p:attrName>style.visibility</p:attrName>
                                        </p:attrNameLst>
                                      </p:cBhvr>
                                      <p:to>
                                        <p:strVal val="visible"/>
                                      </p:to>
                                    </p:set>
                                    <p:animEffect transition="in" filter="checkerboard(across)">
                                      <p:cBhvr>
                                        <p:cTn id="22" dur="500"/>
                                        <p:tgtEl>
                                          <p:spTgt spid="870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054"/>
                                        </p:tgtEl>
                                        <p:attrNameLst>
                                          <p:attrName>style.visibility</p:attrName>
                                        </p:attrNameLst>
                                      </p:cBhvr>
                                      <p:to>
                                        <p:strVal val="visible"/>
                                      </p:to>
                                    </p:set>
                                    <p:animEffect transition="in" filter="wipe(left)">
                                      <p:cBhvr>
                                        <p:cTn id="27" dur="500"/>
                                        <p:tgtEl>
                                          <p:spTgt spid="87054"/>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87061"/>
                                        </p:tgtEl>
                                        <p:attrNameLst>
                                          <p:attrName>style.visibility</p:attrName>
                                        </p:attrNameLst>
                                      </p:cBhvr>
                                      <p:to>
                                        <p:strVal val="visible"/>
                                      </p:to>
                                    </p:set>
                                    <p:animEffect transition="in" filter="wipe(down)">
                                      <p:cBhvr>
                                        <p:cTn id="31" dur="500"/>
                                        <p:tgtEl>
                                          <p:spTgt spid="87061"/>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87050"/>
                                        </p:tgtEl>
                                        <p:attrNameLst>
                                          <p:attrName>style.visibility</p:attrName>
                                        </p:attrNameLst>
                                      </p:cBhvr>
                                      <p:to>
                                        <p:strVal val="visible"/>
                                      </p:to>
                                    </p:set>
                                    <p:animEffect transition="in" filter="wipe(left)">
                                      <p:cBhvr>
                                        <p:cTn id="35" dur="500"/>
                                        <p:tgtEl>
                                          <p:spTgt spid="870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7055"/>
                                        </p:tgtEl>
                                        <p:attrNameLst>
                                          <p:attrName>style.visibility</p:attrName>
                                        </p:attrNameLst>
                                      </p:cBhvr>
                                      <p:to>
                                        <p:strVal val="visible"/>
                                      </p:to>
                                    </p:set>
                                    <p:animEffect transition="in" filter="wipe(left)">
                                      <p:cBhvr>
                                        <p:cTn id="40" dur="5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animBg="1" autoUpdateAnimBg="0"/>
      <p:bldP spid="87054" grpId="0" animBg="1"/>
      <p:bldP spid="87055" grpId="0" animBg="1"/>
      <p:bldP spid="87059" grpId="0" animBg="1" autoUpdateAnimBg="0"/>
      <p:bldP spid="870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インタプリタ</a:t>
            </a:r>
            <a:r>
              <a:rPr lang="ja-JP" altLang="en-US" sz="4000">
                <a:effectLst/>
              </a:rPr>
              <a:t>(</a:t>
            </a:r>
            <a:r>
              <a:rPr lang="en-US" altLang="ja-JP" sz="4000">
                <a:effectLst/>
              </a:rPr>
              <a:t>interpreter)</a:t>
            </a:r>
          </a:p>
        </p:txBody>
      </p:sp>
      <p:sp>
        <p:nvSpPr>
          <p:cNvPr id="27651" name="Rectangle 3"/>
          <p:cNvSpPr>
            <a:spLocks noGrp="1" noChangeArrowheads="1"/>
          </p:cNvSpPr>
          <p:nvPr>
            <p:ph type="body" idx="1"/>
          </p:nvPr>
        </p:nvSpPr>
        <p:spPr>
          <a:xfrm>
            <a:off x="1066800" y="16764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a:t>
            </a:r>
          </a:p>
          <a:p>
            <a:endParaRPr lang="ja-JP" altLang="en-US">
              <a:effectLst/>
            </a:endParaRPr>
          </a:p>
          <a:p>
            <a:endParaRPr lang="ja-JP" altLang="en-US">
              <a:effectLst/>
            </a:endParaRPr>
          </a:p>
          <a:p>
            <a:r>
              <a:rPr lang="ja-JP" altLang="en-US">
                <a:effectLst/>
              </a:rPr>
              <a:t>インタプリタ(</a:t>
            </a:r>
            <a:r>
              <a:rPr lang="en-US" altLang="ja-JP">
                <a:effectLst/>
              </a:rPr>
              <a:t>interpreter)</a:t>
            </a:r>
          </a:p>
        </p:txBody>
      </p:sp>
      <p:sp>
        <p:nvSpPr>
          <p:cNvPr id="107524" name="Rectangle 4"/>
          <p:cNvSpPr>
            <a:spLocks noChangeArrowheads="1"/>
          </p:cNvSpPr>
          <p:nvPr/>
        </p:nvSpPr>
        <p:spPr bwMode="auto">
          <a:xfrm>
            <a:off x="1600200" y="2514600"/>
            <a:ext cx="2133600" cy="6096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高水準言語</a:t>
            </a:r>
          </a:p>
        </p:txBody>
      </p:sp>
      <p:grpSp>
        <p:nvGrpSpPr>
          <p:cNvPr id="107531" name="Group 11"/>
          <p:cNvGrpSpPr>
            <a:grpSpLocks/>
          </p:cNvGrpSpPr>
          <p:nvPr/>
        </p:nvGrpSpPr>
        <p:grpSpPr bwMode="auto">
          <a:xfrm>
            <a:off x="3733800" y="2514600"/>
            <a:ext cx="2057400" cy="609600"/>
            <a:chOff x="2352" y="1776"/>
            <a:chExt cx="1296" cy="384"/>
          </a:xfrm>
        </p:grpSpPr>
        <p:sp>
          <p:nvSpPr>
            <p:cNvPr id="107525" name="Rectangle 5"/>
            <p:cNvSpPr>
              <a:spLocks noChangeArrowheads="1"/>
            </p:cNvSpPr>
            <p:nvPr/>
          </p:nvSpPr>
          <p:spPr bwMode="auto">
            <a:xfrm>
              <a:off x="2640" y="1776"/>
              <a:ext cx="1008" cy="384"/>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コンパイラ</a:t>
              </a:r>
            </a:p>
          </p:txBody>
        </p:sp>
        <p:sp>
          <p:nvSpPr>
            <p:cNvPr id="27666" name="Line 6"/>
            <p:cNvSpPr>
              <a:spLocks noChangeShapeType="1"/>
            </p:cNvSpPr>
            <p:nvPr/>
          </p:nvSpPr>
          <p:spPr bwMode="auto">
            <a:xfrm>
              <a:off x="2352" y="2016"/>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07532" name="Group 12"/>
          <p:cNvGrpSpPr>
            <a:grpSpLocks/>
          </p:cNvGrpSpPr>
          <p:nvPr/>
        </p:nvGrpSpPr>
        <p:grpSpPr bwMode="auto">
          <a:xfrm>
            <a:off x="5791200" y="2514600"/>
            <a:ext cx="2590800" cy="609600"/>
            <a:chOff x="3648" y="1776"/>
            <a:chExt cx="1632" cy="384"/>
          </a:xfrm>
        </p:grpSpPr>
        <p:sp>
          <p:nvSpPr>
            <p:cNvPr id="27663" name="Line 7"/>
            <p:cNvSpPr>
              <a:spLocks noChangeShapeType="1"/>
            </p:cNvSpPr>
            <p:nvPr/>
          </p:nvSpPr>
          <p:spPr bwMode="auto">
            <a:xfrm>
              <a:off x="3648" y="2016"/>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07529" name="Rectangle 9"/>
            <p:cNvSpPr>
              <a:spLocks noChangeArrowheads="1"/>
            </p:cNvSpPr>
            <p:nvPr/>
          </p:nvSpPr>
          <p:spPr bwMode="auto">
            <a:xfrm>
              <a:off x="3936" y="1776"/>
              <a:ext cx="1344" cy="384"/>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低水準言語</a:t>
              </a:r>
            </a:p>
          </p:txBody>
        </p:sp>
      </p:grpSp>
      <p:sp>
        <p:nvSpPr>
          <p:cNvPr id="107530" name="Text Box 10"/>
          <p:cNvSpPr txBox="1">
            <a:spLocks noChangeArrowheads="1"/>
          </p:cNvSpPr>
          <p:nvPr/>
        </p:nvSpPr>
        <p:spPr bwMode="auto">
          <a:xfrm>
            <a:off x="7543800" y="3200400"/>
            <a:ext cx="993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実行</a:t>
            </a:r>
          </a:p>
        </p:txBody>
      </p:sp>
      <p:sp>
        <p:nvSpPr>
          <p:cNvPr id="107534" name="Rectangle 14"/>
          <p:cNvSpPr>
            <a:spLocks noChangeArrowheads="1"/>
          </p:cNvSpPr>
          <p:nvPr/>
        </p:nvSpPr>
        <p:spPr bwMode="auto">
          <a:xfrm>
            <a:off x="1600200" y="4191000"/>
            <a:ext cx="2133600" cy="6096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高水準言語</a:t>
            </a:r>
          </a:p>
        </p:txBody>
      </p:sp>
      <p:grpSp>
        <p:nvGrpSpPr>
          <p:cNvPr id="107535" name="Group 15"/>
          <p:cNvGrpSpPr>
            <a:grpSpLocks/>
          </p:cNvGrpSpPr>
          <p:nvPr/>
        </p:nvGrpSpPr>
        <p:grpSpPr bwMode="auto">
          <a:xfrm>
            <a:off x="3733800" y="4191000"/>
            <a:ext cx="2057400" cy="609600"/>
            <a:chOff x="2352" y="1776"/>
            <a:chExt cx="1296" cy="384"/>
          </a:xfrm>
        </p:grpSpPr>
        <p:sp>
          <p:nvSpPr>
            <p:cNvPr id="107536" name="Rectangle 16"/>
            <p:cNvSpPr>
              <a:spLocks noChangeArrowheads="1"/>
            </p:cNvSpPr>
            <p:nvPr/>
          </p:nvSpPr>
          <p:spPr bwMode="auto">
            <a:xfrm>
              <a:off x="2640" y="1776"/>
              <a:ext cx="1008" cy="384"/>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インタプリタ</a:t>
              </a:r>
            </a:p>
          </p:txBody>
        </p:sp>
        <p:sp>
          <p:nvSpPr>
            <p:cNvPr id="27662" name="Line 17"/>
            <p:cNvSpPr>
              <a:spLocks noChangeShapeType="1"/>
            </p:cNvSpPr>
            <p:nvPr/>
          </p:nvSpPr>
          <p:spPr bwMode="auto">
            <a:xfrm>
              <a:off x="2352" y="2016"/>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07538" name="Text Box 18"/>
          <p:cNvSpPr txBox="1">
            <a:spLocks noChangeArrowheads="1"/>
          </p:cNvSpPr>
          <p:nvPr/>
        </p:nvSpPr>
        <p:spPr bwMode="auto">
          <a:xfrm>
            <a:off x="4876800" y="4876800"/>
            <a:ext cx="993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実行</a:t>
            </a:r>
          </a:p>
        </p:txBody>
      </p:sp>
      <p:sp>
        <p:nvSpPr>
          <p:cNvPr id="107539" name="Text Box 19"/>
          <p:cNvSpPr txBox="1">
            <a:spLocks noChangeArrowheads="1"/>
          </p:cNvSpPr>
          <p:nvPr/>
        </p:nvSpPr>
        <p:spPr bwMode="auto">
          <a:xfrm>
            <a:off x="3581400" y="5410200"/>
            <a:ext cx="4864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高水準言語を解釈して処理</a:t>
            </a:r>
          </a:p>
        </p:txBody>
      </p:sp>
      <p:sp>
        <p:nvSpPr>
          <p:cNvPr id="107540" name="Text Box 20"/>
          <p:cNvSpPr txBox="1">
            <a:spLocks noChangeArrowheads="1"/>
          </p:cNvSpPr>
          <p:nvPr/>
        </p:nvSpPr>
        <p:spPr bwMode="auto">
          <a:xfrm>
            <a:off x="4572000" y="6019800"/>
            <a:ext cx="36687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BASIC, perl, ruby </a:t>
            </a:r>
            <a:r>
              <a:rPr lang="ja-JP" altLang="en-US"/>
              <a:t>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left)">
                                      <p:cBhvr>
                                        <p:cTn id="7" dur="500"/>
                                        <p:tgtEl>
                                          <p:spTgt spid="107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7531"/>
                                        </p:tgtEl>
                                        <p:attrNameLst>
                                          <p:attrName>style.visibility</p:attrName>
                                        </p:attrNameLst>
                                      </p:cBhvr>
                                      <p:to>
                                        <p:strVal val="visible"/>
                                      </p:to>
                                    </p:set>
                                    <p:animEffect transition="in" filter="wipe(left)">
                                      <p:cBhvr>
                                        <p:cTn id="12" dur="500"/>
                                        <p:tgtEl>
                                          <p:spTgt spid="107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7532"/>
                                        </p:tgtEl>
                                        <p:attrNameLst>
                                          <p:attrName>style.visibility</p:attrName>
                                        </p:attrNameLst>
                                      </p:cBhvr>
                                      <p:to>
                                        <p:strVal val="visible"/>
                                      </p:to>
                                    </p:set>
                                    <p:animEffect transition="in" filter="wipe(left)">
                                      <p:cBhvr>
                                        <p:cTn id="17" dur="500"/>
                                        <p:tgtEl>
                                          <p:spTgt spid="1075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7530"/>
                                        </p:tgtEl>
                                        <p:attrNameLst>
                                          <p:attrName>style.visibility</p:attrName>
                                        </p:attrNameLst>
                                      </p:cBhvr>
                                      <p:to>
                                        <p:strVal val="visible"/>
                                      </p:to>
                                    </p:set>
                                    <p:animEffect transition="in" filter="checkerboard(across)">
                                      <p:cBhvr>
                                        <p:cTn id="22" dur="500"/>
                                        <p:tgtEl>
                                          <p:spTgt spid="1075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7534"/>
                                        </p:tgtEl>
                                        <p:attrNameLst>
                                          <p:attrName>style.visibility</p:attrName>
                                        </p:attrNameLst>
                                      </p:cBhvr>
                                      <p:to>
                                        <p:strVal val="visible"/>
                                      </p:to>
                                    </p:set>
                                    <p:animEffect transition="in" filter="wipe(left)">
                                      <p:cBhvr>
                                        <p:cTn id="27" dur="500"/>
                                        <p:tgtEl>
                                          <p:spTgt spid="1075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7535"/>
                                        </p:tgtEl>
                                        <p:attrNameLst>
                                          <p:attrName>style.visibility</p:attrName>
                                        </p:attrNameLst>
                                      </p:cBhvr>
                                      <p:to>
                                        <p:strVal val="visible"/>
                                      </p:to>
                                    </p:set>
                                    <p:animEffect transition="in" filter="wipe(left)">
                                      <p:cBhvr>
                                        <p:cTn id="32" dur="500"/>
                                        <p:tgtEl>
                                          <p:spTgt spid="1075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7538"/>
                                        </p:tgtEl>
                                        <p:attrNameLst>
                                          <p:attrName>style.visibility</p:attrName>
                                        </p:attrNameLst>
                                      </p:cBhvr>
                                      <p:to>
                                        <p:strVal val="visible"/>
                                      </p:to>
                                    </p:set>
                                    <p:animEffect transition="in" filter="checkerboard(across)">
                                      <p:cBhvr>
                                        <p:cTn id="37" dur="500"/>
                                        <p:tgtEl>
                                          <p:spTgt spid="1075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7539"/>
                                        </p:tgtEl>
                                        <p:attrNameLst>
                                          <p:attrName>style.visibility</p:attrName>
                                        </p:attrNameLst>
                                      </p:cBhvr>
                                      <p:to>
                                        <p:strVal val="visible"/>
                                      </p:to>
                                    </p:set>
                                    <p:anim calcmode="lin" valueType="num">
                                      <p:cBhvr additive="base">
                                        <p:cTn id="42" dur="500" fill="hold"/>
                                        <p:tgtEl>
                                          <p:spTgt spid="107539"/>
                                        </p:tgtEl>
                                        <p:attrNameLst>
                                          <p:attrName>ppt_x</p:attrName>
                                        </p:attrNameLst>
                                      </p:cBhvr>
                                      <p:tavLst>
                                        <p:tav tm="0">
                                          <p:val>
                                            <p:strVal val="#ppt_x"/>
                                          </p:val>
                                        </p:tav>
                                        <p:tav tm="100000">
                                          <p:val>
                                            <p:strVal val="#ppt_x"/>
                                          </p:val>
                                        </p:tav>
                                      </p:tavLst>
                                    </p:anim>
                                    <p:anim calcmode="lin" valueType="num">
                                      <p:cBhvr additive="base">
                                        <p:cTn id="43" dur="500" fill="hold"/>
                                        <p:tgtEl>
                                          <p:spTgt spid="10753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07540"/>
                                        </p:tgtEl>
                                        <p:attrNameLst>
                                          <p:attrName>style.visibility</p:attrName>
                                        </p:attrNameLst>
                                      </p:cBhvr>
                                      <p:to>
                                        <p:strVal val="visible"/>
                                      </p:to>
                                    </p:set>
                                    <p:animEffect transition="in" filter="checkerboard(across)">
                                      <p:cBhvr>
                                        <p:cTn id="48" dur="500"/>
                                        <p:tgtEl>
                                          <p:spTgt spid="107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autoUpdateAnimBg="0"/>
      <p:bldP spid="107530" grpId="0" autoUpdateAnimBg="0"/>
      <p:bldP spid="107534" grpId="0" animBg="1" autoUpdateAnimBg="0"/>
      <p:bldP spid="107538" grpId="0" autoUpdateAnimBg="0"/>
      <p:bldP spid="107539" grpId="0" autoUpdateAnimBg="0"/>
      <p:bldP spid="10754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コンパイラとインタプリタ</a:t>
            </a:r>
          </a:p>
        </p:txBody>
      </p:sp>
      <p:sp>
        <p:nvSpPr>
          <p:cNvPr id="28675" name="Rectangle 3"/>
          <p:cNvSpPr>
            <a:spLocks noGrp="1" noChangeArrowheads="1"/>
          </p:cNvSpPr>
          <p:nvPr>
            <p:ph type="body" idx="1"/>
          </p:nvPr>
        </p:nvSpPr>
        <p:spPr>
          <a:xfrm>
            <a:off x="1066800" y="1981200"/>
            <a:ext cx="7543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a:t>
            </a:r>
          </a:p>
          <a:p>
            <a:pPr lvl="1"/>
            <a:r>
              <a:rPr lang="ja-JP" altLang="en-US">
                <a:effectLst/>
              </a:rPr>
              <a:t>一旦コンパイルすれば高速で実行可能</a:t>
            </a:r>
          </a:p>
          <a:p>
            <a:pPr lvl="2" algn="r">
              <a:buFont typeface="Wingdings" panose="05000000000000000000" pitchFamily="2" charset="2"/>
              <a:buNone/>
            </a:pPr>
            <a:r>
              <a:rPr lang="ja-JP" altLang="en-US">
                <a:effectLst/>
              </a:rPr>
              <a:t>(インタプリタの数十～数百倍)</a:t>
            </a:r>
          </a:p>
          <a:p>
            <a:pPr lvl="1">
              <a:buFontTx/>
              <a:buNone/>
            </a:pPr>
            <a:r>
              <a:rPr lang="ja-JP" altLang="en-US">
                <a:effectLst/>
              </a:rPr>
              <a:t>⇒繰り返し実行するときに有効</a:t>
            </a:r>
          </a:p>
          <a:p>
            <a:r>
              <a:rPr lang="ja-JP" altLang="en-US">
                <a:effectLst/>
              </a:rPr>
              <a:t>インタプリタ</a:t>
            </a:r>
          </a:p>
          <a:p>
            <a:pPr lvl="1"/>
            <a:r>
              <a:rPr lang="ja-JP" altLang="en-US">
                <a:effectLst/>
              </a:rPr>
              <a:t>コンパイルすることなく実行可能</a:t>
            </a:r>
          </a:p>
          <a:p>
            <a:pPr lvl="1">
              <a:buFontTx/>
              <a:buNone/>
            </a:pPr>
            <a:r>
              <a:rPr lang="ja-JP" altLang="en-US">
                <a:effectLst/>
              </a:rPr>
              <a:t>⇒1回だけ実行するときに有効</a:t>
            </a:r>
          </a:p>
          <a:p>
            <a:pPr lvl="1">
              <a:buFontTx/>
              <a:buNone/>
            </a:pPr>
            <a:r>
              <a:rPr lang="ja-JP" altLang="en-US">
                <a:effectLst/>
              </a:rPr>
              <a:t>⇒作成→実行を繰り返すときに有効</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304800"/>
            <a:ext cx="7543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コンパイラとインタプリタ</a:t>
            </a:r>
          </a:p>
        </p:txBody>
      </p:sp>
      <p:graphicFrame>
        <p:nvGraphicFramePr>
          <p:cNvPr id="108646" name="Group 102"/>
          <p:cNvGraphicFramePr>
            <a:graphicFrameLocks noGrp="1"/>
          </p:cNvGraphicFramePr>
          <p:nvPr>
            <p:extLst>
              <p:ext uri="{D42A27DB-BD31-4B8C-83A1-F6EECF244321}">
                <p14:modId xmlns:p14="http://schemas.microsoft.com/office/powerpoint/2010/main" val="2954588856"/>
              </p:ext>
            </p:extLst>
          </p:nvPr>
        </p:nvGraphicFramePr>
        <p:xfrm>
          <a:off x="152400" y="1143000"/>
          <a:ext cx="8763000" cy="5105402"/>
        </p:xfrm>
        <a:graphic>
          <a:graphicData uri="http://schemas.openxmlformats.org/drawingml/2006/table">
            <a:tbl>
              <a:tblPr/>
              <a:tblGrid>
                <a:gridCol w="2514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73501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コンパイラ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インタプリタ</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67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処理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低水準言語に変換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そのまま実行</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47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プログラム作成+実行</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コンパイルが必要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そのまま実行可能</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008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実行速度</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遅</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3506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処理系の多機種への移植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易</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0088">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作成し易さ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3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易</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Java</a:t>
            </a:r>
            <a:r>
              <a:rPr lang="ja-JP" altLang="en-US">
                <a:effectLst/>
              </a:rPr>
              <a:t>の場合</a:t>
            </a:r>
          </a:p>
        </p:txBody>
      </p:sp>
      <p:sp>
        <p:nvSpPr>
          <p:cNvPr id="143363" name="Rectangle 3"/>
          <p:cNvSpPr>
            <a:spLocks noChangeArrowheads="1"/>
          </p:cNvSpPr>
          <p:nvPr/>
        </p:nvSpPr>
        <p:spPr bwMode="auto">
          <a:xfrm>
            <a:off x="533400" y="2209800"/>
            <a:ext cx="1828800" cy="685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a:effectLst>
                  <a:outerShdw blurRad="38100" dist="38100" dir="2700000" algn="tl">
                    <a:srgbClr val="000000"/>
                  </a:outerShdw>
                </a:effectLst>
              </a:rPr>
              <a:t>Java</a:t>
            </a:r>
          </a:p>
        </p:txBody>
      </p:sp>
      <p:sp>
        <p:nvSpPr>
          <p:cNvPr id="30724" name="Text Box 8"/>
          <p:cNvSpPr txBox="1">
            <a:spLocks noChangeArrowheads="1"/>
          </p:cNvSpPr>
          <p:nvPr/>
        </p:nvSpPr>
        <p:spPr bwMode="auto">
          <a:xfrm>
            <a:off x="228600" y="1752600"/>
            <a:ext cx="2155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原始プログラム</a:t>
            </a:r>
          </a:p>
        </p:txBody>
      </p:sp>
      <p:grpSp>
        <p:nvGrpSpPr>
          <p:cNvPr id="143371" name="Group 11"/>
          <p:cNvGrpSpPr>
            <a:grpSpLocks/>
          </p:cNvGrpSpPr>
          <p:nvPr/>
        </p:nvGrpSpPr>
        <p:grpSpPr bwMode="auto">
          <a:xfrm>
            <a:off x="2362200" y="1752600"/>
            <a:ext cx="1981200" cy="1143000"/>
            <a:chOff x="1632" y="1104"/>
            <a:chExt cx="1248" cy="720"/>
          </a:xfrm>
        </p:grpSpPr>
        <p:sp>
          <p:nvSpPr>
            <p:cNvPr id="143364" name="Rectangle 4"/>
            <p:cNvSpPr>
              <a:spLocks noChangeArrowheads="1"/>
            </p:cNvSpPr>
            <p:nvPr/>
          </p:nvSpPr>
          <p:spPr bwMode="auto">
            <a:xfrm>
              <a:off x="1872" y="1392"/>
              <a:ext cx="1008" cy="432"/>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a:effectLst>
                    <a:outerShdw blurRad="38100" dist="38100" dir="2700000" algn="tl">
                      <a:srgbClr val="000000"/>
                    </a:outerShdw>
                  </a:effectLst>
                </a:rPr>
                <a:t>javac</a:t>
              </a:r>
            </a:p>
          </p:txBody>
        </p:sp>
        <p:sp>
          <p:nvSpPr>
            <p:cNvPr id="30742" name="Line 6"/>
            <p:cNvSpPr>
              <a:spLocks noChangeShapeType="1"/>
            </p:cNvSpPr>
            <p:nvPr/>
          </p:nvSpPr>
          <p:spPr bwMode="auto">
            <a:xfrm>
              <a:off x="1632" y="1632"/>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43" name="Text Box 9"/>
            <p:cNvSpPr txBox="1">
              <a:spLocks noChangeArrowheads="1"/>
            </p:cNvSpPr>
            <p:nvPr/>
          </p:nvSpPr>
          <p:spPr bwMode="auto">
            <a:xfrm>
              <a:off x="1680" y="1104"/>
              <a:ext cx="9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コンパイラ</a:t>
              </a:r>
            </a:p>
          </p:txBody>
        </p:sp>
      </p:grpSp>
      <p:grpSp>
        <p:nvGrpSpPr>
          <p:cNvPr id="143379" name="Group 19"/>
          <p:cNvGrpSpPr>
            <a:grpSpLocks/>
          </p:cNvGrpSpPr>
          <p:nvPr/>
        </p:nvGrpSpPr>
        <p:grpSpPr bwMode="auto">
          <a:xfrm>
            <a:off x="4343400" y="1752600"/>
            <a:ext cx="2590800" cy="1143000"/>
            <a:chOff x="2736" y="1104"/>
            <a:chExt cx="1632" cy="720"/>
          </a:xfrm>
        </p:grpSpPr>
        <p:sp>
          <p:nvSpPr>
            <p:cNvPr id="143365" name="Rectangle 5"/>
            <p:cNvSpPr>
              <a:spLocks noChangeArrowheads="1"/>
            </p:cNvSpPr>
            <p:nvPr/>
          </p:nvSpPr>
          <p:spPr bwMode="auto">
            <a:xfrm>
              <a:off x="2976" y="1392"/>
              <a:ext cx="1392" cy="432"/>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sz="2800">
                  <a:effectLst>
                    <a:outerShdw blurRad="38100" dist="38100" dir="2700000" algn="tl">
                      <a:srgbClr val="000000"/>
                    </a:outerShdw>
                  </a:effectLst>
                </a:rPr>
                <a:t>Java byte code</a:t>
              </a:r>
            </a:p>
          </p:txBody>
        </p:sp>
        <p:sp>
          <p:nvSpPr>
            <p:cNvPr id="30739" name="Line 7"/>
            <p:cNvSpPr>
              <a:spLocks noChangeShapeType="1"/>
            </p:cNvSpPr>
            <p:nvPr/>
          </p:nvSpPr>
          <p:spPr bwMode="auto">
            <a:xfrm>
              <a:off x="2736" y="1632"/>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40" name="Text Box 10"/>
            <p:cNvSpPr txBox="1">
              <a:spLocks noChangeArrowheads="1"/>
            </p:cNvSpPr>
            <p:nvPr/>
          </p:nvSpPr>
          <p:spPr bwMode="auto">
            <a:xfrm>
              <a:off x="2832" y="1104"/>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目的プログラム</a:t>
              </a:r>
            </a:p>
          </p:txBody>
        </p:sp>
      </p:grpSp>
      <p:sp>
        <p:nvSpPr>
          <p:cNvPr id="143372" name="Text Box 12"/>
          <p:cNvSpPr txBox="1">
            <a:spLocks noChangeArrowheads="1"/>
          </p:cNvSpPr>
          <p:nvPr/>
        </p:nvSpPr>
        <p:spPr bwMode="auto">
          <a:xfrm>
            <a:off x="4267200" y="2971800"/>
            <a:ext cx="40909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Java byte code </a:t>
            </a:r>
            <a:r>
              <a:rPr lang="ja-JP" altLang="en-US" sz="2800"/>
              <a:t>は</a:t>
            </a:r>
          </a:p>
          <a:p>
            <a:pPr eaLnBrk="1" hangingPunct="1">
              <a:spcBef>
                <a:spcPct val="0"/>
              </a:spcBef>
              <a:buClrTx/>
              <a:buSzTx/>
              <a:buFontTx/>
              <a:buNone/>
            </a:pPr>
            <a:r>
              <a:rPr lang="ja-JP" altLang="en-US" sz="2800"/>
              <a:t>中間コード</a:t>
            </a:r>
            <a:r>
              <a:rPr lang="ja-JP" altLang="en-US" sz="2400"/>
              <a:t>(</a:t>
            </a:r>
            <a:r>
              <a:rPr lang="en-US" altLang="ja-JP" sz="2400"/>
              <a:t>intermidiate code)</a:t>
            </a:r>
            <a:endParaRPr lang="ja-JP" altLang="en-US" sz="2400"/>
          </a:p>
        </p:txBody>
      </p:sp>
      <p:sp>
        <p:nvSpPr>
          <p:cNvPr id="143373" name="Text Box 13"/>
          <p:cNvSpPr txBox="1">
            <a:spLocks noChangeArrowheads="1"/>
          </p:cNvSpPr>
          <p:nvPr/>
        </p:nvSpPr>
        <p:spPr bwMode="auto">
          <a:xfrm>
            <a:off x="4343400" y="3886200"/>
            <a:ext cx="3330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実行形式ではない</a:t>
            </a:r>
          </a:p>
        </p:txBody>
      </p:sp>
      <p:sp>
        <p:nvSpPr>
          <p:cNvPr id="9" name="正方形/長方形 8"/>
          <p:cNvSpPr/>
          <p:nvPr/>
        </p:nvSpPr>
        <p:spPr bwMode="auto">
          <a:xfrm>
            <a:off x="685800" y="4343400"/>
            <a:ext cx="2819400" cy="13716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2800"/>
              <a:t>$ javac Hello.java</a:t>
            </a:r>
          </a:p>
          <a:p>
            <a:pPr algn="l" eaLnBrk="1" hangingPunct="1">
              <a:defRPr/>
            </a:pPr>
            <a:r>
              <a:rPr lang="en-US" altLang="ja-JP" sz="2800"/>
              <a:t>$ java Hello</a:t>
            </a:r>
          </a:p>
          <a:p>
            <a:pPr algn="l" eaLnBrk="1" hangingPunct="1">
              <a:defRPr/>
            </a:pPr>
            <a:r>
              <a:rPr lang="en-US" altLang="ja-JP" sz="2800"/>
              <a:t>Hello! World!</a:t>
            </a:r>
            <a:endParaRPr lang="ja-JP" altLang="en-US" sz="2800" i="1">
              <a:effectLst>
                <a:outerShdw blurRad="38100" dist="38100" dir="2700000" algn="tl">
                  <a:srgbClr val="000099"/>
                </a:outerShdw>
              </a:effectLst>
            </a:endParaRPr>
          </a:p>
        </p:txBody>
      </p:sp>
      <p:grpSp>
        <p:nvGrpSpPr>
          <p:cNvPr id="143375" name="Group 15"/>
          <p:cNvGrpSpPr>
            <a:grpSpLocks/>
          </p:cNvGrpSpPr>
          <p:nvPr/>
        </p:nvGrpSpPr>
        <p:grpSpPr bwMode="auto">
          <a:xfrm>
            <a:off x="6934200" y="1752600"/>
            <a:ext cx="1981200" cy="1143000"/>
            <a:chOff x="1632" y="1104"/>
            <a:chExt cx="1248" cy="720"/>
          </a:xfrm>
        </p:grpSpPr>
        <p:sp>
          <p:nvSpPr>
            <p:cNvPr id="143376" name="Rectangle 16"/>
            <p:cNvSpPr>
              <a:spLocks noChangeArrowheads="1"/>
            </p:cNvSpPr>
            <p:nvPr/>
          </p:nvSpPr>
          <p:spPr bwMode="auto">
            <a:xfrm>
              <a:off x="1872" y="1392"/>
              <a:ext cx="1008" cy="432"/>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a:effectLst>
                    <a:outerShdw blurRad="38100" dist="38100" dir="2700000" algn="tl">
                      <a:srgbClr val="000000"/>
                    </a:outerShdw>
                  </a:effectLst>
                </a:rPr>
                <a:t>java</a:t>
              </a:r>
            </a:p>
          </p:txBody>
        </p:sp>
        <p:sp>
          <p:nvSpPr>
            <p:cNvPr id="30736" name="Line 17"/>
            <p:cNvSpPr>
              <a:spLocks noChangeShapeType="1"/>
            </p:cNvSpPr>
            <p:nvPr/>
          </p:nvSpPr>
          <p:spPr bwMode="auto">
            <a:xfrm>
              <a:off x="1632" y="1632"/>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7" name="Text Box 18"/>
            <p:cNvSpPr txBox="1">
              <a:spLocks noChangeArrowheads="1"/>
            </p:cNvSpPr>
            <p:nvPr/>
          </p:nvSpPr>
          <p:spPr bwMode="auto">
            <a:xfrm>
              <a:off x="1680" y="1104"/>
              <a:ext cx="10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インタプリタ</a:t>
              </a:r>
            </a:p>
          </p:txBody>
        </p:sp>
      </p:grpSp>
      <p:grpSp>
        <p:nvGrpSpPr>
          <p:cNvPr id="143382" name="Group 22"/>
          <p:cNvGrpSpPr>
            <a:grpSpLocks/>
          </p:cNvGrpSpPr>
          <p:nvPr/>
        </p:nvGrpSpPr>
        <p:grpSpPr bwMode="auto">
          <a:xfrm>
            <a:off x="2819400" y="4724400"/>
            <a:ext cx="5262564" cy="525463"/>
            <a:chOff x="1776" y="2976"/>
            <a:chExt cx="3315" cy="331"/>
          </a:xfrm>
        </p:grpSpPr>
        <p:sp>
          <p:nvSpPr>
            <p:cNvPr id="30733" name="Text Box 20"/>
            <p:cNvSpPr txBox="1">
              <a:spLocks noChangeArrowheads="1"/>
            </p:cNvSpPr>
            <p:nvPr/>
          </p:nvSpPr>
          <p:spPr bwMode="auto">
            <a:xfrm>
              <a:off x="2544" y="2976"/>
              <a:ext cx="2547"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dirty="0"/>
                <a:t>インタプリタ </a:t>
              </a:r>
              <a:r>
                <a:rPr lang="en-US" altLang="ja-JP" sz="2800" dirty="0"/>
                <a:t>“java” </a:t>
              </a:r>
              <a:r>
                <a:rPr lang="ja-JP" altLang="en-US" sz="2800" dirty="0"/>
                <a:t>を使用</a:t>
              </a:r>
            </a:p>
          </p:txBody>
        </p:sp>
        <p:sp>
          <p:nvSpPr>
            <p:cNvPr id="30734" name="Line 21"/>
            <p:cNvSpPr>
              <a:spLocks noChangeShapeType="1"/>
            </p:cNvSpPr>
            <p:nvPr/>
          </p:nvSpPr>
          <p:spPr bwMode="auto">
            <a:xfrm flipH="1">
              <a:off x="1776" y="3168"/>
              <a:ext cx="76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43383" name="Text Box 23"/>
          <p:cNvSpPr txBox="1">
            <a:spLocks noChangeArrowheads="1"/>
          </p:cNvSpPr>
          <p:nvPr/>
        </p:nvSpPr>
        <p:spPr bwMode="auto">
          <a:xfrm>
            <a:off x="4114800" y="5562600"/>
            <a:ext cx="4302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コンパイラ＋インタプリタ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3371"/>
                                        </p:tgtEl>
                                        <p:attrNameLst>
                                          <p:attrName>style.visibility</p:attrName>
                                        </p:attrNameLst>
                                      </p:cBhvr>
                                      <p:to>
                                        <p:strVal val="visible"/>
                                      </p:to>
                                    </p:set>
                                    <p:animEffect transition="in" filter="wipe(left)">
                                      <p:cBhvr>
                                        <p:cTn id="7" dur="500"/>
                                        <p:tgtEl>
                                          <p:spTgt spid="143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3379"/>
                                        </p:tgtEl>
                                        <p:attrNameLst>
                                          <p:attrName>style.visibility</p:attrName>
                                        </p:attrNameLst>
                                      </p:cBhvr>
                                      <p:to>
                                        <p:strVal val="visible"/>
                                      </p:to>
                                    </p:set>
                                    <p:animEffect transition="in" filter="wipe(left)">
                                      <p:cBhvr>
                                        <p:cTn id="12" dur="500"/>
                                        <p:tgtEl>
                                          <p:spTgt spid="1433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72"/>
                                        </p:tgtEl>
                                        <p:attrNameLst>
                                          <p:attrName>style.visibility</p:attrName>
                                        </p:attrNameLst>
                                      </p:cBhvr>
                                      <p:to>
                                        <p:strVal val="visible"/>
                                      </p:to>
                                    </p:set>
                                    <p:animEffect transition="in" filter="checkerboard(across)">
                                      <p:cBhvr>
                                        <p:cTn id="17" dur="500"/>
                                        <p:tgtEl>
                                          <p:spTgt spid="1433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3373"/>
                                        </p:tgtEl>
                                        <p:attrNameLst>
                                          <p:attrName>style.visibility</p:attrName>
                                        </p:attrNameLst>
                                      </p:cBhvr>
                                      <p:to>
                                        <p:strVal val="visible"/>
                                      </p:to>
                                    </p:set>
                                    <p:animEffect transition="in" filter="checkerboard(across)">
                                      <p:cBhvr>
                                        <p:cTn id="22" dur="500"/>
                                        <p:tgtEl>
                                          <p:spTgt spid="1433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43382"/>
                                        </p:tgtEl>
                                        <p:attrNameLst>
                                          <p:attrName>style.visibility</p:attrName>
                                        </p:attrNameLst>
                                      </p:cBhvr>
                                      <p:to>
                                        <p:strVal val="visible"/>
                                      </p:to>
                                    </p:set>
                                    <p:animEffect transition="in" filter="checkerboard(across)">
                                      <p:cBhvr>
                                        <p:cTn id="32" dur="500"/>
                                        <p:tgtEl>
                                          <p:spTgt spid="1433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3375"/>
                                        </p:tgtEl>
                                        <p:attrNameLst>
                                          <p:attrName>style.visibility</p:attrName>
                                        </p:attrNameLst>
                                      </p:cBhvr>
                                      <p:to>
                                        <p:strVal val="visible"/>
                                      </p:to>
                                    </p:set>
                                    <p:animEffect transition="in" filter="wipe(left)">
                                      <p:cBhvr>
                                        <p:cTn id="37" dur="500"/>
                                        <p:tgtEl>
                                          <p:spTgt spid="1433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3383"/>
                                        </p:tgtEl>
                                        <p:attrNameLst>
                                          <p:attrName>style.visibility</p:attrName>
                                        </p:attrNameLst>
                                      </p:cBhvr>
                                      <p:to>
                                        <p:strVal val="visible"/>
                                      </p:to>
                                    </p:set>
                                    <p:anim calcmode="lin" valueType="num">
                                      <p:cBhvr additive="base">
                                        <p:cTn id="42" dur="500" fill="hold"/>
                                        <p:tgtEl>
                                          <p:spTgt spid="143383"/>
                                        </p:tgtEl>
                                        <p:attrNameLst>
                                          <p:attrName>ppt_x</p:attrName>
                                        </p:attrNameLst>
                                      </p:cBhvr>
                                      <p:tavLst>
                                        <p:tav tm="0">
                                          <p:val>
                                            <p:strVal val="#ppt_x"/>
                                          </p:val>
                                        </p:tav>
                                        <p:tav tm="100000">
                                          <p:val>
                                            <p:strVal val="#ppt_x"/>
                                          </p:val>
                                        </p:tav>
                                      </p:tavLst>
                                    </p:anim>
                                    <p:anim calcmode="lin" valueType="num">
                                      <p:cBhvr additive="base">
                                        <p:cTn id="43" dur="500" fill="hold"/>
                                        <p:tgtEl>
                                          <p:spTgt spid="143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2" grpId="0" autoUpdateAnimBg="0"/>
      <p:bldP spid="143373" grpId="0" autoUpdateAnimBg="0"/>
      <p:bldP spid="9" grpId="0" animBg="1" autoUpdateAnimBg="0"/>
      <p:bldP spid="14338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コンパイラの記述言語</a:t>
            </a:r>
          </a:p>
        </p:txBody>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3600">
                <a:effectLst/>
              </a:rPr>
              <a:t>コンパイラ</a:t>
            </a:r>
            <a:endParaRPr lang="en-US" altLang="ja-JP" sz="3600">
              <a:effectLst/>
            </a:endParaRPr>
          </a:p>
          <a:p>
            <a:pPr lvl="1" eaLnBrk="1" hangingPunct="1"/>
            <a:r>
              <a:rPr lang="ja-JP" altLang="en-US">
                <a:effectLst/>
              </a:rPr>
              <a:t>原始プログラム</a:t>
            </a:r>
            <a:r>
              <a:rPr lang="en-US" altLang="ja-JP">
                <a:effectLst/>
              </a:rPr>
              <a:t>(source program)</a:t>
            </a:r>
            <a:r>
              <a:rPr lang="ja-JP" altLang="en-US">
                <a:effectLst/>
              </a:rPr>
              <a:t>を</a:t>
            </a:r>
            <a:endParaRPr lang="en-US" altLang="ja-JP">
              <a:effectLst/>
            </a:endParaRPr>
          </a:p>
          <a:p>
            <a:pPr lvl="1" eaLnBrk="1" hangingPunct="1">
              <a:buFontTx/>
              <a:buNone/>
            </a:pPr>
            <a:r>
              <a:rPr lang="ja-JP" altLang="en-US">
                <a:effectLst/>
              </a:rPr>
              <a:t>　目的プログラム</a:t>
            </a:r>
            <a:r>
              <a:rPr lang="en-US" altLang="ja-JP">
                <a:effectLst/>
              </a:rPr>
              <a:t>(object program)</a:t>
            </a:r>
            <a:r>
              <a:rPr lang="ja-JP" altLang="en-US">
                <a:effectLst/>
              </a:rPr>
              <a:t>に</a:t>
            </a:r>
            <a:endParaRPr lang="en-US" altLang="ja-JP">
              <a:effectLst/>
            </a:endParaRPr>
          </a:p>
          <a:p>
            <a:pPr lvl="1" eaLnBrk="1" hangingPunct="1">
              <a:buFontTx/>
              <a:buNone/>
            </a:pPr>
            <a:r>
              <a:rPr lang="ja-JP" altLang="en-US">
                <a:effectLst/>
              </a:rPr>
              <a:t>　変換(翻訳)するプログラム</a:t>
            </a:r>
          </a:p>
        </p:txBody>
      </p:sp>
      <p:sp>
        <p:nvSpPr>
          <p:cNvPr id="109572" name="Text Box 4"/>
          <p:cNvSpPr txBox="1">
            <a:spLocks noChangeArrowheads="1"/>
          </p:cNvSpPr>
          <p:nvPr/>
        </p:nvSpPr>
        <p:spPr bwMode="auto">
          <a:xfrm>
            <a:off x="1981200" y="4495800"/>
            <a:ext cx="4070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コンパイラもプログラム</a:t>
            </a:r>
          </a:p>
        </p:txBody>
      </p:sp>
      <p:sp>
        <p:nvSpPr>
          <p:cNvPr id="109573" name="Text Box 5"/>
          <p:cNvSpPr txBox="1">
            <a:spLocks noChangeArrowheads="1"/>
          </p:cNvSpPr>
          <p:nvPr/>
        </p:nvSpPr>
        <p:spPr bwMode="auto">
          <a:xfrm>
            <a:off x="2057400" y="5181600"/>
            <a:ext cx="2587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その言語は？</a:t>
            </a:r>
          </a:p>
        </p:txBody>
      </p:sp>
      <p:sp>
        <p:nvSpPr>
          <p:cNvPr id="109575" name="Text Box 7"/>
          <p:cNvSpPr txBox="1">
            <a:spLocks noChangeArrowheads="1"/>
          </p:cNvSpPr>
          <p:nvPr/>
        </p:nvSpPr>
        <p:spPr bwMode="auto">
          <a:xfrm>
            <a:off x="2057400" y="5791200"/>
            <a:ext cx="453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高水準言語？ 低水準言語？</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ppt_x"/>
                                          </p:val>
                                        </p:tav>
                                        <p:tav tm="100000">
                                          <p:val>
                                            <p:strVal val="#ppt_x"/>
                                          </p:val>
                                        </p:tav>
                                      </p:tavLst>
                                    </p:anim>
                                    <p:anim calcmode="lin" valueType="num">
                                      <p:cBhvr additive="base">
                                        <p:cTn id="8" dur="500" fill="hold"/>
                                        <p:tgtEl>
                                          <p:spTgt spid="109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ppt_x"/>
                                          </p:val>
                                        </p:tav>
                                        <p:tav tm="100000">
                                          <p:val>
                                            <p:strVal val="#ppt_x"/>
                                          </p:val>
                                        </p:tav>
                                      </p:tavLst>
                                    </p:anim>
                                    <p:anim calcmode="lin" valueType="num">
                                      <p:cBhvr additive="base">
                                        <p:cTn id="14" dur="500" fill="hold"/>
                                        <p:tgtEl>
                                          <p:spTgt spid="10957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9575"/>
                                        </p:tgtEl>
                                        <p:attrNameLst>
                                          <p:attrName>style.visibility</p:attrName>
                                        </p:attrNameLst>
                                      </p:cBhvr>
                                      <p:to>
                                        <p:strVal val="visible"/>
                                      </p:to>
                                    </p:set>
                                    <p:anim calcmode="lin" valueType="num">
                                      <p:cBhvr additive="base">
                                        <p:cTn id="19" dur="500" fill="hold"/>
                                        <p:tgtEl>
                                          <p:spTgt spid="109575"/>
                                        </p:tgtEl>
                                        <p:attrNameLst>
                                          <p:attrName>ppt_x</p:attrName>
                                        </p:attrNameLst>
                                      </p:cBhvr>
                                      <p:tavLst>
                                        <p:tav tm="0">
                                          <p:val>
                                            <p:strVal val="#ppt_x"/>
                                          </p:val>
                                        </p:tav>
                                        <p:tav tm="100000">
                                          <p:val>
                                            <p:strVal val="#ppt_x"/>
                                          </p:val>
                                        </p:tav>
                                      </p:tavLst>
                                    </p:anim>
                                    <p:anim calcmode="lin" valueType="num">
                                      <p:cBhvr additive="base">
                                        <p:cTn id="20" dur="500" fill="hold"/>
                                        <p:tgtEl>
                                          <p:spTgt spid="1095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T</a:t>
            </a:r>
            <a:r>
              <a:rPr lang="ja-JP" altLang="en-US">
                <a:effectLst/>
              </a:rPr>
              <a:t>図式</a:t>
            </a:r>
          </a:p>
        </p:txBody>
      </p:sp>
      <p:sp>
        <p:nvSpPr>
          <p:cNvPr id="32771" name="Rectangle 15"/>
          <p:cNvSpPr>
            <a:spLocks noGrp="1" noChangeArrowheads="1"/>
          </p:cNvSpPr>
          <p:nvPr>
            <p:ph type="body" idx="1"/>
          </p:nvPr>
        </p:nvSpPr>
        <p:spPr>
          <a:xfrm>
            <a:off x="1066800" y="1981200"/>
            <a:ext cx="7543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原始言語 </a:t>
            </a:r>
            <a:r>
              <a:rPr lang="en-US" altLang="ja-JP">
                <a:effectLst/>
              </a:rPr>
              <a:t>S </a:t>
            </a:r>
            <a:r>
              <a:rPr lang="ja-JP" altLang="en-US">
                <a:effectLst/>
              </a:rPr>
              <a:t>を目的言語 </a:t>
            </a:r>
            <a:r>
              <a:rPr lang="en-US" altLang="ja-JP">
                <a:effectLst/>
              </a:rPr>
              <a:t>T </a:t>
            </a:r>
            <a:r>
              <a:rPr lang="ja-JP" altLang="en-US">
                <a:effectLst/>
              </a:rPr>
              <a:t>に変換する      言語 </a:t>
            </a:r>
            <a:r>
              <a:rPr lang="en-US" altLang="ja-JP">
                <a:effectLst/>
              </a:rPr>
              <a:t>L </a:t>
            </a:r>
            <a:r>
              <a:rPr lang="ja-JP" altLang="en-US">
                <a:effectLst/>
              </a:rPr>
              <a:t>で記述されたコンパイラ</a:t>
            </a:r>
          </a:p>
        </p:txBody>
      </p:sp>
      <p:grpSp>
        <p:nvGrpSpPr>
          <p:cNvPr id="110615" name="Group 23"/>
          <p:cNvGrpSpPr>
            <a:grpSpLocks/>
          </p:cNvGrpSpPr>
          <p:nvPr/>
        </p:nvGrpSpPr>
        <p:grpSpPr bwMode="auto">
          <a:xfrm>
            <a:off x="2819400" y="4038600"/>
            <a:ext cx="2971800" cy="2408238"/>
            <a:chOff x="1776" y="2544"/>
            <a:chExt cx="1872" cy="1517"/>
          </a:xfrm>
        </p:grpSpPr>
        <p:grpSp>
          <p:nvGrpSpPr>
            <p:cNvPr id="32776" name="Group 22"/>
            <p:cNvGrpSpPr>
              <a:grpSpLocks/>
            </p:cNvGrpSpPr>
            <p:nvPr/>
          </p:nvGrpSpPr>
          <p:grpSpPr bwMode="auto">
            <a:xfrm>
              <a:off x="1776" y="2544"/>
              <a:ext cx="1872" cy="1056"/>
              <a:chOff x="1776" y="2544"/>
              <a:chExt cx="1872" cy="1056"/>
            </a:xfrm>
          </p:grpSpPr>
          <p:sp>
            <p:nvSpPr>
              <p:cNvPr id="32778" name="Line 3"/>
              <p:cNvSpPr>
                <a:spLocks noChangeShapeType="1"/>
              </p:cNvSpPr>
              <p:nvPr/>
            </p:nvSpPr>
            <p:spPr bwMode="auto">
              <a:xfrm>
                <a:off x="1776" y="2544"/>
                <a:ext cx="18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2779" name="Line 4"/>
              <p:cNvSpPr>
                <a:spLocks noChangeShapeType="1"/>
              </p:cNvSpPr>
              <p:nvPr/>
            </p:nvSpPr>
            <p:spPr bwMode="auto">
              <a:xfrm>
                <a:off x="1776"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2780" name="Line 5"/>
              <p:cNvSpPr>
                <a:spLocks noChangeShapeType="1"/>
              </p:cNvSpPr>
              <p:nvPr/>
            </p:nvSpPr>
            <p:spPr bwMode="auto">
              <a:xfrm>
                <a:off x="3648"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2781" name="Line 6"/>
              <p:cNvSpPr>
                <a:spLocks noChangeShapeType="1"/>
              </p:cNvSpPr>
              <p:nvPr/>
            </p:nvSpPr>
            <p:spPr bwMode="auto">
              <a:xfrm>
                <a:off x="1776" y="3072"/>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2782" name="Line 8"/>
              <p:cNvSpPr>
                <a:spLocks noChangeShapeType="1"/>
              </p:cNvSpPr>
              <p:nvPr/>
            </p:nvSpPr>
            <p:spPr bwMode="auto">
              <a:xfrm rot="5400000">
                <a:off x="2712" y="3288"/>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2783" name="Line 9"/>
              <p:cNvSpPr>
                <a:spLocks noChangeShapeType="1"/>
              </p:cNvSpPr>
              <p:nvPr/>
            </p:nvSpPr>
            <p:spPr bwMode="auto">
              <a:xfrm>
                <a:off x="2400" y="307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2784" name="Line 10"/>
              <p:cNvSpPr>
                <a:spLocks noChangeShapeType="1"/>
              </p:cNvSpPr>
              <p:nvPr/>
            </p:nvSpPr>
            <p:spPr bwMode="auto">
              <a:xfrm>
                <a:off x="3024" y="307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2785" name="Line 11"/>
              <p:cNvSpPr>
                <a:spLocks noChangeShapeType="1"/>
              </p:cNvSpPr>
              <p:nvPr/>
            </p:nvSpPr>
            <p:spPr bwMode="auto">
              <a:xfrm>
                <a:off x="3024" y="3072"/>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2786" name="Text Box 12"/>
              <p:cNvSpPr txBox="1">
                <a:spLocks noChangeArrowheads="1"/>
              </p:cNvSpPr>
              <p:nvPr/>
            </p:nvSpPr>
            <p:spPr bwMode="auto">
              <a:xfrm>
                <a:off x="1872" y="2592"/>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32787" name="Text Box 13"/>
              <p:cNvSpPr txBox="1">
                <a:spLocks noChangeArrowheads="1"/>
              </p:cNvSpPr>
              <p:nvPr/>
            </p:nvSpPr>
            <p:spPr bwMode="auto">
              <a:xfrm>
                <a:off x="3216" y="2592"/>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T</a:t>
                </a:r>
              </a:p>
            </p:txBody>
          </p:sp>
          <p:sp>
            <p:nvSpPr>
              <p:cNvPr id="32788" name="Text Box 14"/>
              <p:cNvSpPr txBox="1">
                <a:spLocks noChangeArrowheads="1"/>
              </p:cNvSpPr>
              <p:nvPr/>
            </p:nvSpPr>
            <p:spPr bwMode="auto">
              <a:xfrm>
                <a:off x="2544" y="3120"/>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3600"/>
                  <a:t>L</a:t>
                </a:r>
              </a:p>
            </p:txBody>
          </p:sp>
        </p:grpSp>
        <p:sp>
          <p:nvSpPr>
            <p:cNvPr id="32777" name="Text Box 17"/>
            <p:cNvSpPr txBox="1">
              <a:spLocks noChangeArrowheads="1"/>
            </p:cNvSpPr>
            <p:nvPr/>
          </p:nvSpPr>
          <p:spPr bwMode="auto">
            <a:xfrm>
              <a:off x="2304" y="3696"/>
              <a:ext cx="7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T</a:t>
              </a:r>
              <a:r>
                <a:rPr lang="ja-JP" altLang="en-US"/>
                <a:t>図式</a:t>
              </a:r>
            </a:p>
          </p:txBody>
        </p:sp>
      </p:grpSp>
      <p:sp>
        <p:nvSpPr>
          <p:cNvPr id="110611" name="AutoShape 19"/>
          <p:cNvSpPr>
            <a:spLocks noChangeArrowheads="1"/>
          </p:cNvSpPr>
          <p:nvPr/>
        </p:nvSpPr>
        <p:spPr bwMode="auto">
          <a:xfrm>
            <a:off x="1905000" y="3048000"/>
            <a:ext cx="2209800" cy="609600"/>
          </a:xfrm>
          <a:prstGeom prst="wedgeRoundRectCallout">
            <a:avLst>
              <a:gd name="adj1" fmla="val 9269"/>
              <a:gd name="adj2" fmla="val 127866"/>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原始言語</a:t>
            </a:r>
          </a:p>
        </p:txBody>
      </p:sp>
      <p:sp>
        <p:nvSpPr>
          <p:cNvPr id="110612" name="AutoShape 20"/>
          <p:cNvSpPr>
            <a:spLocks noChangeArrowheads="1"/>
          </p:cNvSpPr>
          <p:nvPr/>
        </p:nvSpPr>
        <p:spPr bwMode="auto">
          <a:xfrm>
            <a:off x="4800600" y="3048000"/>
            <a:ext cx="2209800" cy="609600"/>
          </a:xfrm>
          <a:prstGeom prst="wedgeRoundRectCallout">
            <a:avLst>
              <a:gd name="adj1" fmla="val -27009"/>
              <a:gd name="adj2" fmla="val 136718"/>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目的言語</a:t>
            </a:r>
          </a:p>
        </p:txBody>
      </p:sp>
      <p:sp>
        <p:nvSpPr>
          <p:cNvPr id="110613" name="AutoShape 21"/>
          <p:cNvSpPr>
            <a:spLocks noChangeArrowheads="1"/>
          </p:cNvSpPr>
          <p:nvPr/>
        </p:nvSpPr>
        <p:spPr bwMode="auto">
          <a:xfrm>
            <a:off x="5257800" y="5334000"/>
            <a:ext cx="2209800" cy="609600"/>
          </a:xfrm>
          <a:prstGeom prst="wedgeRoundRectCallout">
            <a:avLst>
              <a:gd name="adj1" fmla="val -82398"/>
              <a:gd name="adj2" fmla="val -5338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記述言語</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0615"/>
                                        </p:tgtEl>
                                        <p:attrNameLst>
                                          <p:attrName>style.visibility</p:attrName>
                                        </p:attrNameLst>
                                      </p:cBhvr>
                                      <p:to>
                                        <p:strVal val="visible"/>
                                      </p:to>
                                    </p:set>
                                    <p:animEffect transition="in" filter="checkerboard(across)">
                                      <p:cBhvr>
                                        <p:cTn id="7" dur="500"/>
                                        <p:tgtEl>
                                          <p:spTgt spid="110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0611"/>
                                        </p:tgtEl>
                                        <p:attrNameLst>
                                          <p:attrName>style.visibility</p:attrName>
                                        </p:attrNameLst>
                                      </p:cBhvr>
                                      <p:to>
                                        <p:strVal val="visible"/>
                                      </p:to>
                                    </p:set>
                                    <p:animEffect transition="in" filter="checkerboard(across)">
                                      <p:cBhvr>
                                        <p:cTn id="12" dur="500"/>
                                        <p:tgtEl>
                                          <p:spTgt spid="1106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0612"/>
                                        </p:tgtEl>
                                        <p:attrNameLst>
                                          <p:attrName>style.visibility</p:attrName>
                                        </p:attrNameLst>
                                      </p:cBhvr>
                                      <p:to>
                                        <p:strVal val="visible"/>
                                      </p:to>
                                    </p:set>
                                    <p:animEffect transition="in" filter="checkerboard(across)">
                                      <p:cBhvr>
                                        <p:cTn id="17" dur="500"/>
                                        <p:tgtEl>
                                          <p:spTgt spid="1106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0613"/>
                                        </p:tgtEl>
                                        <p:attrNameLst>
                                          <p:attrName>style.visibility</p:attrName>
                                        </p:attrNameLst>
                                      </p:cBhvr>
                                      <p:to>
                                        <p:strVal val="visible"/>
                                      </p:to>
                                    </p:set>
                                    <p:animEffect transition="in" filter="checkerboard(across)">
                                      <p:cBhvr>
                                        <p:cTn id="22" dur="500"/>
                                        <p:tgtEl>
                                          <p:spTgt spid="11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1" grpId="0" animBg="1" autoUpdateAnimBg="0"/>
      <p:bldP spid="110612" grpId="0" animBg="1" autoUpdateAnimBg="0"/>
      <p:bldP spid="11061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BA53816-7568-4EAD-B6D3-3BEF438C5311}"/>
              </a:ext>
            </a:extLst>
          </p:cNvPr>
          <p:cNvGraphicFramePr>
            <a:graphicFrameLocks noGrp="1"/>
          </p:cNvGraphicFramePr>
          <p:nvPr>
            <p:extLst>
              <p:ext uri="{D42A27DB-BD31-4B8C-83A1-F6EECF244321}">
                <p14:modId xmlns:p14="http://schemas.microsoft.com/office/powerpoint/2010/main" val="396576392"/>
              </p:ext>
            </p:extLst>
          </p:nvPr>
        </p:nvGraphicFramePr>
        <p:xfrm>
          <a:off x="304803" y="838049"/>
          <a:ext cx="8534393" cy="1626948"/>
        </p:xfrm>
        <a:graphic>
          <a:graphicData uri="http://schemas.openxmlformats.org/drawingml/2006/table">
            <a:tbl>
              <a:tblPr firstRow="1" bandRow="1">
                <a:tableStyleId>{5C22544A-7EE6-4342-B048-85BDC9FD1C3A}</a:tableStyleId>
              </a:tblPr>
              <a:tblGrid>
                <a:gridCol w="1219199">
                  <a:extLst>
                    <a:ext uri="{9D8B030D-6E8A-4147-A177-3AD203B41FA5}">
                      <a16:colId xmlns:a16="http://schemas.microsoft.com/office/drawing/2014/main" val="20000"/>
                    </a:ext>
                  </a:extLst>
                </a:gridCol>
                <a:gridCol w="1219199">
                  <a:extLst>
                    <a:ext uri="{9D8B030D-6E8A-4147-A177-3AD203B41FA5}">
                      <a16:colId xmlns:a16="http://schemas.microsoft.com/office/drawing/2014/main" val="20001"/>
                    </a:ext>
                  </a:extLst>
                </a:gridCol>
                <a:gridCol w="1219199">
                  <a:extLst>
                    <a:ext uri="{9D8B030D-6E8A-4147-A177-3AD203B41FA5}">
                      <a16:colId xmlns:a16="http://schemas.microsoft.com/office/drawing/2014/main" val="20002"/>
                    </a:ext>
                  </a:extLst>
                </a:gridCol>
                <a:gridCol w="1219199">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gridCol w="1219199">
                  <a:extLst>
                    <a:ext uri="{9D8B030D-6E8A-4147-A177-3AD203B41FA5}">
                      <a16:colId xmlns:a16="http://schemas.microsoft.com/office/drawing/2014/main" val="20005"/>
                    </a:ext>
                  </a:extLst>
                </a:gridCol>
                <a:gridCol w="1219199">
                  <a:extLst>
                    <a:ext uri="{9D8B030D-6E8A-4147-A177-3AD203B41FA5}">
                      <a16:colId xmlns:a16="http://schemas.microsoft.com/office/drawing/2014/main" val="20006"/>
                    </a:ext>
                  </a:extLst>
                </a:gridCol>
              </a:tblGrid>
              <a:tr h="542316">
                <a:tc>
                  <a:txBody>
                    <a:bodyPr/>
                    <a:lstStyle/>
                    <a:p>
                      <a:pPr algn="ctr"/>
                      <a:r>
                        <a:rPr kumimoji="1" lang="ja-JP" altLang="en-US" sz="2000" dirty="0"/>
                        <a:t>学年</a:t>
                      </a:r>
                    </a:p>
                  </a:txBody>
                  <a:tcPr anchor="ctr"/>
                </a:tc>
                <a:tc>
                  <a:txBody>
                    <a:bodyPr/>
                    <a:lstStyle/>
                    <a:p>
                      <a:pPr algn="ctr"/>
                      <a:r>
                        <a:rPr kumimoji="1" lang="ja-JP" altLang="en-US" sz="2000" dirty="0"/>
                        <a:t>コース</a:t>
                      </a:r>
                    </a:p>
                  </a:txBody>
                  <a:tcPr anchor="ctr"/>
                </a:tc>
                <a:tc>
                  <a:txBody>
                    <a:bodyPr/>
                    <a:lstStyle/>
                    <a:p>
                      <a:pPr algn="ctr"/>
                      <a:r>
                        <a:rPr kumimoji="1" lang="ja-JP" altLang="en-US" sz="2000" dirty="0"/>
                        <a:t>受講者数</a:t>
                      </a:r>
                    </a:p>
                  </a:txBody>
                  <a:tcPr anchor="ctr"/>
                </a:tc>
                <a:tc>
                  <a:txBody>
                    <a:bodyPr/>
                    <a:lstStyle/>
                    <a:p>
                      <a:pPr algn="ctr"/>
                      <a:r>
                        <a:rPr kumimoji="1" lang="ja-JP" altLang="en-US" sz="2000" dirty="0"/>
                        <a:t>合格</a:t>
                      </a:r>
                    </a:p>
                  </a:txBody>
                  <a:tcPr anchor="ctr"/>
                </a:tc>
                <a:tc>
                  <a:txBody>
                    <a:bodyPr/>
                    <a:lstStyle/>
                    <a:p>
                      <a:pPr algn="ctr"/>
                      <a:r>
                        <a:rPr kumimoji="1" lang="ja-JP" altLang="en-US" sz="2000" dirty="0"/>
                        <a:t>不可</a:t>
                      </a:r>
                    </a:p>
                  </a:txBody>
                  <a:tcPr anchor="ctr"/>
                </a:tc>
                <a:tc>
                  <a:txBody>
                    <a:bodyPr/>
                    <a:lstStyle/>
                    <a:p>
                      <a:pPr algn="ctr"/>
                      <a:r>
                        <a:rPr kumimoji="1" lang="ja-JP" altLang="en-US" sz="2000" dirty="0"/>
                        <a:t>不受</a:t>
                      </a:r>
                    </a:p>
                  </a:txBody>
                  <a:tcPr anchor="ctr"/>
                </a:tc>
                <a:tc>
                  <a:txBody>
                    <a:bodyPr/>
                    <a:lstStyle/>
                    <a:p>
                      <a:pPr algn="ctr"/>
                      <a:r>
                        <a:rPr kumimoji="1" lang="ja-JP" altLang="en-US" sz="2000" dirty="0"/>
                        <a:t>合格率</a:t>
                      </a:r>
                    </a:p>
                  </a:txBody>
                  <a:tcPr anchor="ctr"/>
                </a:tc>
                <a:extLst>
                  <a:ext uri="{0D108BD9-81ED-4DB2-BD59-A6C34878D82A}">
                    <a16:rowId xmlns:a16="http://schemas.microsoft.com/office/drawing/2014/main" val="10000"/>
                  </a:ext>
                </a:extLst>
              </a:tr>
              <a:tr h="542316">
                <a:tc>
                  <a:txBody>
                    <a:bodyPr/>
                    <a:lstStyle/>
                    <a:p>
                      <a:pPr algn="ctr"/>
                      <a:r>
                        <a:rPr kumimoji="1" lang="en-US" altLang="ja-JP" sz="2400" dirty="0"/>
                        <a:t>3</a:t>
                      </a:r>
                      <a:endParaRPr kumimoji="1" lang="ja-JP" altLang="en-US" sz="2400" dirty="0"/>
                    </a:p>
                  </a:txBody>
                  <a:tcPr anchor="ctr"/>
                </a:tc>
                <a:tc>
                  <a:txBody>
                    <a:bodyPr/>
                    <a:lstStyle/>
                    <a:p>
                      <a:pPr algn="ctr"/>
                      <a:r>
                        <a:rPr kumimoji="1" lang="ja-JP" altLang="en-US" sz="2000" dirty="0"/>
                        <a:t>システム</a:t>
                      </a:r>
                    </a:p>
                  </a:txBody>
                  <a:tcPr anchor="ctr"/>
                </a:tc>
                <a:tc>
                  <a:txBody>
                    <a:bodyPr/>
                    <a:lstStyle/>
                    <a:p>
                      <a:pPr algn="ctr"/>
                      <a:r>
                        <a:rPr kumimoji="1" lang="en-US" altLang="ja-JP" sz="2400" dirty="0"/>
                        <a:t>72</a:t>
                      </a:r>
                      <a:endParaRPr kumimoji="1" lang="ja-JP" altLang="en-US" sz="2400" dirty="0"/>
                    </a:p>
                  </a:txBody>
                  <a:tcPr anchor="ctr"/>
                </a:tc>
                <a:tc>
                  <a:txBody>
                    <a:bodyPr/>
                    <a:lstStyle/>
                    <a:p>
                      <a:pPr algn="ctr"/>
                      <a:r>
                        <a:rPr kumimoji="1" lang="en-US" altLang="ja-JP" sz="2400" dirty="0"/>
                        <a:t>67</a:t>
                      </a:r>
                      <a:endParaRPr kumimoji="1" lang="ja-JP" altLang="en-US" sz="2400" dirty="0"/>
                    </a:p>
                  </a:txBody>
                  <a:tcPr anchor="ctr"/>
                </a:tc>
                <a:tc>
                  <a:txBody>
                    <a:bodyPr/>
                    <a:lstStyle/>
                    <a:p>
                      <a:pPr algn="ctr"/>
                      <a:r>
                        <a:rPr kumimoji="1" lang="en-US" altLang="ja-JP" sz="2400" dirty="0"/>
                        <a:t>2</a:t>
                      </a:r>
                      <a:endParaRPr kumimoji="1" lang="ja-JP" altLang="en-US" sz="2400" dirty="0"/>
                    </a:p>
                  </a:txBody>
                  <a:tcPr anchor="ctr"/>
                </a:tc>
                <a:tc>
                  <a:txBody>
                    <a:bodyPr/>
                    <a:lstStyle/>
                    <a:p>
                      <a:pPr algn="ctr"/>
                      <a:r>
                        <a:rPr kumimoji="1" lang="en-US" altLang="ja-JP" sz="2400" dirty="0"/>
                        <a:t>3</a:t>
                      </a:r>
                      <a:endParaRPr kumimoji="1" lang="ja-JP" altLang="en-US" sz="2400" dirty="0"/>
                    </a:p>
                  </a:txBody>
                  <a:tcPr anchor="ctr"/>
                </a:tc>
                <a:tc>
                  <a:txBody>
                    <a:bodyPr/>
                    <a:lstStyle/>
                    <a:p>
                      <a:pPr algn="ctr"/>
                      <a:r>
                        <a:rPr kumimoji="1" lang="en-US" altLang="ja-JP" sz="2400" dirty="0"/>
                        <a:t>97%</a:t>
                      </a:r>
                      <a:endParaRPr kumimoji="1" lang="ja-JP" altLang="en-US" sz="2400" dirty="0"/>
                    </a:p>
                  </a:txBody>
                  <a:tcPr anchor="ctr"/>
                </a:tc>
                <a:extLst>
                  <a:ext uri="{0D108BD9-81ED-4DB2-BD59-A6C34878D82A}">
                    <a16:rowId xmlns:a16="http://schemas.microsoft.com/office/drawing/2014/main" val="10001"/>
                  </a:ext>
                </a:extLst>
              </a:tr>
              <a:tr h="542316">
                <a:tc>
                  <a:txBody>
                    <a:bodyPr/>
                    <a:lstStyle/>
                    <a:p>
                      <a:pPr algn="ctr"/>
                      <a:r>
                        <a:rPr kumimoji="1" lang="en-US" altLang="ja-JP" sz="2400" dirty="0"/>
                        <a:t>4</a:t>
                      </a:r>
                      <a:endParaRPr kumimoji="1" lang="ja-JP" altLang="en-US" sz="2400" dirty="0"/>
                    </a:p>
                  </a:txBody>
                  <a:tcPr anchor="ctr"/>
                </a:tc>
                <a:tc>
                  <a:txBody>
                    <a:bodyPr/>
                    <a:lstStyle/>
                    <a:p>
                      <a:pPr algn="ctr"/>
                      <a:r>
                        <a:rPr kumimoji="1" lang="ja-JP" altLang="en-US" sz="2000" dirty="0"/>
                        <a:t>メディア</a:t>
                      </a:r>
                    </a:p>
                  </a:txBody>
                  <a:tcPr anchor="ctr"/>
                </a:tc>
                <a:tc>
                  <a:txBody>
                    <a:bodyPr/>
                    <a:lstStyle/>
                    <a:p>
                      <a:pPr algn="ctr"/>
                      <a:r>
                        <a:rPr kumimoji="1" lang="en-US" altLang="ja-JP" sz="2400" dirty="0"/>
                        <a:t>1</a:t>
                      </a:r>
                      <a:endParaRPr kumimoji="1" lang="ja-JP" altLang="en-US" sz="2400" dirty="0"/>
                    </a:p>
                  </a:txBody>
                  <a:tcPr anchor="ctr"/>
                </a:tc>
                <a:tc>
                  <a:txBody>
                    <a:bodyPr/>
                    <a:lstStyle/>
                    <a:p>
                      <a:pPr algn="ctr"/>
                      <a:r>
                        <a:rPr kumimoji="1" lang="en-US" altLang="ja-JP" sz="2400" dirty="0"/>
                        <a:t>1</a:t>
                      </a:r>
                      <a:endParaRPr kumimoji="1" lang="ja-JP" altLang="en-US" sz="2400" dirty="0"/>
                    </a:p>
                  </a:txBody>
                  <a:tcPr anchor="ctr"/>
                </a:tc>
                <a:tc>
                  <a:txBody>
                    <a:bodyPr/>
                    <a:lstStyle/>
                    <a:p>
                      <a:pPr algn="ctr"/>
                      <a:r>
                        <a:rPr kumimoji="1" lang="en-US" altLang="ja-JP" sz="2400" dirty="0"/>
                        <a:t>0</a:t>
                      </a:r>
                      <a:endParaRPr kumimoji="1" lang="ja-JP" altLang="en-US" sz="2400" dirty="0"/>
                    </a:p>
                  </a:txBody>
                  <a:tcPr anchor="ctr"/>
                </a:tc>
                <a:tc>
                  <a:txBody>
                    <a:bodyPr/>
                    <a:lstStyle/>
                    <a:p>
                      <a:pPr algn="ctr"/>
                      <a:r>
                        <a:rPr kumimoji="1" lang="en-US" altLang="ja-JP" sz="2400" dirty="0"/>
                        <a:t>0</a:t>
                      </a:r>
                      <a:endParaRPr kumimoji="1" lang="ja-JP" altLang="en-US" sz="2400" dirty="0"/>
                    </a:p>
                  </a:txBody>
                  <a:tcPr anchor="ctr"/>
                </a:tc>
                <a:tc>
                  <a:txBody>
                    <a:bodyPr/>
                    <a:lstStyle/>
                    <a:p>
                      <a:pPr algn="ctr"/>
                      <a:r>
                        <a:rPr kumimoji="1" lang="en-US" altLang="ja-JP" sz="2400" dirty="0"/>
                        <a:t>100%</a:t>
                      </a:r>
                      <a:endParaRPr kumimoji="1" lang="ja-JP" altLang="en-US" sz="2400" dirty="0"/>
                    </a:p>
                  </a:txBody>
                  <a:tcPr anchor="ctr"/>
                </a:tc>
                <a:extLst>
                  <a:ext uri="{0D108BD9-81ED-4DB2-BD59-A6C34878D82A}">
                    <a16:rowId xmlns:a16="http://schemas.microsoft.com/office/drawing/2014/main" val="10004"/>
                  </a:ext>
                </a:extLst>
              </a:tr>
            </a:tbl>
          </a:graphicData>
        </a:graphic>
      </p:graphicFrame>
      <p:sp>
        <p:nvSpPr>
          <p:cNvPr id="3" name="テキスト ボックス 2">
            <a:extLst>
              <a:ext uri="{FF2B5EF4-FFF2-40B4-BE49-F238E27FC236}">
                <a16:creationId xmlns:a16="http://schemas.microsoft.com/office/drawing/2014/main" id="{9E047A00-131E-4589-A09D-FC4E271C2557}"/>
              </a:ext>
            </a:extLst>
          </p:cNvPr>
          <p:cNvSpPr txBox="1"/>
          <p:nvPr/>
        </p:nvSpPr>
        <p:spPr>
          <a:xfrm>
            <a:off x="1676400" y="5894149"/>
            <a:ext cx="6066084" cy="830997"/>
          </a:xfrm>
          <a:prstGeom prst="rect">
            <a:avLst/>
          </a:prstGeom>
          <a:noFill/>
        </p:spPr>
        <p:txBody>
          <a:bodyPr wrap="none" rtlCol="0">
            <a:spAutoFit/>
          </a:bodyPr>
          <a:lstStyle/>
          <a:p>
            <a:r>
              <a:rPr kumimoji="1" lang="en-US" altLang="ja-JP" sz="2400" dirty="0"/>
              <a:t>※</a:t>
            </a:r>
            <a:r>
              <a:rPr lang="ja-JP" altLang="en-US" sz="2400" dirty="0"/>
              <a:t>全出席し、全レポートを〆切までに提出して</a:t>
            </a:r>
            <a:endParaRPr lang="en-US" altLang="ja-JP" sz="2400" dirty="0"/>
          </a:p>
          <a:p>
            <a:r>
              <a:rPr kumimoji="1" lang="ja-JP" altLang="en-US" sz="2400" dirty="0"/>
              <a:t>　　不可になった受講生はいない</a:t>
            </a:r>
          </a:p>
        </p:txBody>
      </p:sp>
      <p:graphicFrame>
        <p:nvGraphicFramePr>
          <p:cNvPr id="4" name="表 3">
            <a:extLst>
              <a:ext uri="{FF2B5EF4-FFF2-40B4-BE49-F238E27FC236}">
                <a16:creationId xmlns:a16="http://schemas.microsoft.com/office/drawing/2014/main" id="{47F04F71-CF55-4DEF-B1CD-D0F1B1A8BB3B}"/>
              </a:ext>
            </a:extLst>
          </p:cNvPr>
          <p:cNvGraphicFramePr>
            <a:graphicFrameLocks noGrp="1"/>
          </p:cNvGraphicFramePr>
          <p:nvPr>
            <p:extLst>
              <p:ext uri="{D42A27DB-BD31-4B8C-83A1-F6EECF244321}">
                <p14:modId xmlns:p14="http://schemas.microsoft.com/office/powerpoint/2010/main" val="2807888519"/>
              </p:ext>
            </p:extLst>
          </p:nvPr>
        </p:nvGraphicFramePr>
        <p:xfrm>
          <a:off x="286388" y="3194458"/>
          <a:ext cx="8534393" cy="2239116"/>
        </p:xfrm>
        <a:graphic>
          <a:graphicData uri="http://schemas.openxmlformats.org/drawingml/2006/table">
            <a:tbl>
              <a:tblPr firstRow="1" bandRow="1">
                <a:tableStyleId>{5C22544A-7EE6-4342-B048-85BDC9FD1C3A}</a:tableStyleId>
              </a:tblPr>
              <a:tblGrid>
                <a:gridCol w="1219199">
                  <a:extLst>
                    <a:ext uri="{9D8B030D-6E8A-4147-A177-3AD203B41FA5}">
                      <a16:colId xmlns:a16="http://schemas.microsoft.com/office/drawing/2014/main" val="20000"/>
                    </a:ext>
                  </a:extLst>
                </a:gridCol>
                <a:gridCol w="1219199">
                  <a:extLst>
                    <a:ext uri="{9D8B030D-6E8A-4147-A177-3AD203B41FA5}">
                      <a16:colId xmlns:a16="http://schemas.microsoft.com/office/drawing/2014/main" val="20001"/>
                    </a:ext>
                  </a:extLst>
                </a:gridCol>
                <a:gridCol w="1219199">
                  <a:extLst>
                    <a:ext uri="{9D8B030D-6E8A-4147-A177-3AD203B41FA5}">
                      <a16:colId xmlns:a16="http://schemas.microsoft.com/office/drawing/2014/main" val="20002"/>
                    </a:ext>
                  </a:extLst>
                </a:gridCol>
                <a:gridCol w="1219199">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gridCol w="1219199">
                  <a:extLst>
                    <a:ext uri="{9D8B030D-6E8A-4147-A177-3AD203B41FA5}">
                      <a16:colId xmlns:a16="http://schemas.microsoft.com/office/drawing/2014/main" val="20005"/>
                    </a:ext>
                  </a:extLst>
                </a:gridCol>
                <a:gridCol w="1219199">
                  <a:extLst>
                    <a:ext uri="{9D8B030D-6E8A-4147-A177-3AD203B41FA5}">
                      <a16:colId xmlns:a16="http://schemas.microsoft.com/office/drawing/2014/main" val="20006"/>
                    </a:ext>
                  </a:extLst>
                </a:gridCol>
              </a:tblGrid>
              <a:tr h="559779">
                <a:tc>
                  <a:txBody>
                    <a:bodyPr/>
                    <a:lstStyle/>
                    <a:p>
                      <a:pPr algn="ctr"/>
                      <a:r>
                        <a:rPr kumimoji="1" lang="ja-JP" altLang="en-US" sz="2000" dirty="0"/>
                        <a:t>学年</a:t>
                      </a:r>
                    </a:p>
                  </a:txBody>
                  <a:tcPr anchor="ctr"/>
                </a:tc>
                <a:tc>
                  <a:txBody>
                    <a:bodyPr/>
                    <a:lstStyle/>
                    <a:p>
                      <a:pPr algn="ctr"/>
                      <a:r>
                        <a:rPr kumimoji="1" lang="ja-JP" altLang="en-US" sz="2000" dirty="0"/>
                        <a:t>コース</a:t>
                      </a:r>
                    </a:p>
                  </a:txBody>
                  <a:tcPr anchor="ctr"/>
                </a:tc>
                <a:tc>
                  <a:txBody>
                    <a:bodyPr/>
                    <a:lstStyle/>
                    <a:p>
                      <a:pPr algn="ctr"/>
                      <a:r>
                        <a:rPr kumimoji="1" lang="ja-JP" altLang="en-US" sz="2000" dirty="0"/>
                        <a:t>受講者数</a:t>
                      </a:r>
                    </a:p>
                  </a:txBody>
                  <a:tcPr anchor="ctr"/>
                </a:tc>
                <a:tc>
                  <a:txBody>
                    <a:bodyPr/>
                    <a:lstStyle/>
                    <a:p>
                      <a:pPr algn="ctr"/>
                      <a:r>
                        <a:rPr kumimoji="1" lang="ja-JP" altLang="en-US" sz="2000" dirty="0"/>
                        <a:t>合格</a:t>
                      </a:r>
                    </a:p>
                  </a:txBody>
                  <a:tcPr anchor="ctr"/>
                </a:tc>
                <a:tc>
                  <a:txBody>
                    <a:bodyPr/>
                    <a:lstStyle/>
                    <a:p>
                      <a:pPr algn="ctr"/>
                      <a:r>
                        <a:rPr kumimoji="1" lang="ja-JP" altLang="en-US" sz="2000" dirty="0"/>
                        <a:t>不可</a:t>
                      </a:r>
                    </a:p>
                  </a:txBody>
                  <a:tcPr anchor="ctr"/>
                </a:tc>
                <a:tc>
                  <a:txBody>
                    <a:bodyPr/>
                    <a:lstStyle/>
                    <a:p>
                      <a:pPr algn="ctr"/>
                      <a:r>
                        <a:rPr kumimoji="1" lang="ja-JP" altLang="en-US" sz="2000" dirty="0"/>
                        <a:t>不受</a:t>
                      </a:r>
                    </a:p>
                  </a:txBody>
                  <a:tcPr anchor="ctr"/>
                </a:tc>
                <a:tc>
                  <a:txBody>
                    <a:bodyPr/>
                    <a:lstStyle/>
                    <a:p>
                      <a:pPr algn="ctr"/>
                      <a:r>
                        <a:rPr kumimoji="1" lang="ja-JP" altLang="en-US" sz="2000" dirty="0"/>
                        <a:t>合格率</a:t>
                      </a:r>
                    </a:p>
                  </a:txBody>
                  <a:tcPr anchor="ctr"/>
                </a:tc>
                <a:extLst>
                  <a:ext uri="{0D108BD9-81ED-4DB2-BD59-A6C34878D82A}">
                    <a16:rowId xmlns:a16="http://schemas.microsoft.com/office/drawing/2014/main" val="10000"/>
                  </a:ext>
                </a:extLst>
              </a:tr>
              <a:tr h="559779">
                <a:tc>
                  <a:txBody>
                    <a:bodyPr/>
                    <a:lstStyle/>
                    <a:p>
                      <a:pPr algn="ctr"/>
                      <a:r>
                        <a:rPr kumimoji="1" lang="en-US" altLang="ja-JP" sz="2400" dirty="0"/>
                        <a:t>3</a:t>
                      </a:r>
                      <a:endParaRPr kumimoji="1" lang="ja-JP" altLang="en-US" sz="2400" dirty="0"/>
                    </a:p>
                  </a:txBody>
                  <a:tcPr anchor="ctr"/>
                </a:tc>
                <a:tc>
                  <a:txBody>
                    <a:bodyPr/>
                    <a:lstStyle/>
                    <a:p>
                      <a:pPr algn="ctr"/>
                      <a:r>
                        <a:rPr kumimoji="1" lang="ja-JP" altLang="en-US" sz="2000" dirty="0"/>
                        <a:t>システム</a:t>
                      </a:r>
                    </a:p>
                  </a:txBody>
                  <a:tcPr anchor="ctr"/>
                </a:tc>
                <a:tc>
                  <a:txBody>
                    <a:bodyPr/>
                    <a:lstStyle/>
                    <a:p>
                      <a:pPr algn="ctr"/>
                      <a:r>
                        <a:rPr kumimoji="1" lang="en-US" altLang="ja-JP" sz="2400"/>
                        <a:t>87</a:t>
                      </a:r>
                      <a:endParaRPr kumimoji="1" lang="ja-JP" altLang="en-US" sz="2400" dirty="0"/>
                    </a:p>
                  </a:txBody>
                  <a:tcPr anchor="ctr"/>
                </a:tc>
                <a:tc>
                  <a:txBody>
                    <a:bodyPr/>
                    <a:lstStyle/>
                    <a:p>
                      <a:pPr algn="ctr"/>
                      <a:r>
                        <a:rPr kumimoji="1" lang="en-US" altLang="ja-JP" sz="2400"/>
                        <a:t>83</a:t>
                      </a:r>
                      <a:endParaRPr kumimoji="1" lang="ja-JP" altLang="en-US" sz="2400" dirty="0"/>
                    </a:p>
                  </a:txBody>
                  <a:tcPr anchor="ctr"/>
                </a:tc>
                <a:tc>
                  <a:txBody>
                    <a:bodyPr/>
                    <a:lstStyle/>
                    <a:p>
                      <a:pPr algn="ctr"/>
                      <a:r>
                        <a:rPr kumimoji="1" lang="en-US" altLang="ja-JP" sz="2400"/>
                        <a:t>2</a:t>
                      </a:r>
                      <a:endParaRPr kumimoji="1" lang="ja-JP" altLang="en-US" sz="2400" dirty="0"/>
                    </a:p>
                  </a:txBody>
                  <a:tcPr anchor="ctr"/>
                </a:tc>
                <a:tc>
                  <a:txBody>
                    <a:bodyPr/>
                    <a:lstStyle/>
                    <a:p>
                      <a:pPr algn="ctr"/>
                      <a:r>
                        <a:rPr kumimoji="1" lang="en-US" altLang="ja-JP" sz="2400"/>
                        <a:t>2</a:t>
                      </a:r>
                      <a:endParaRPr kumimoji="1" lang="ja-JP" altLang="en-US" sz="2400" dirty="0"/>
                    </a:p>
                  </a:txBody>
                  <a:tcPr anchor="ctr"/>
                </a:tc>
                <a:tc>
                  <a:txBody>
                    <a:bodyPr/>
                    <a:lstStyle/>
                    <a:p>
                      <a:pPr algn="ctr"/>
                      <a:r>
                        <a:rPr kumimoji="1" lang="en-US" altLang="ja-JP" sz="2400"/>
                        <a:t>97%</a:t>
                      </a:r>
                      <a:endParaRPr kumimoji="1" lang="ja-JP" altLang="en-US" sz="2400" dirty="0"/>
                    </a:p>
                  </a:txBody>
                  <a:tcPr anchor="ctr"/>
                </a:tc>
                <a:extLst>
                  <a:ext uri="{0D108BD9-81ED-4DB2-BD59-A6C34878D82A}">
                    <a16:rowId xmlns:a16="http://schemas.microsoft.com/office/drawing/2014/main" val="10001"/>
                  </a:ext>
                </a:extLst>
              </a:tr>
              <a:tr h="559779">
                <a:tc>
                  <a:txBody>
                    <a:bodyPr/>
                    <a:lstStyle/>
                    <a:p>
                      <a:pPr algn="ctr"/>
                      <a:r>
                        <a:rPr kumimoji="1" lang="en-US" altLang="ja-JP" sz="2400" dirty="0"/>
                        <a:t>3</a:t>
                      </a:r>
                      <a:endParaRPr kumimoji="1" lang="ja-JP" altLang="en-US" sz="2400" dirty="0"/>
                    </a:p>
                  </a:txBody>
                  <a:tcPr anchor="ctr"/>
                </a:tc>
                <a:tc>
                  <a:txBody>
                    <a:bodyPr/>
                    <a:lstStyle/>
                    <a:p>
                      <a:pPr algn="ctr"/>
                      <a:r>
                        <a:rPr kumimoji="1" lang="ja-JP" altLang="en-US" sz="2000" dirty="0"/>
                        <a:t>メディア</a:t>
                      </a:r>
                    </a:p>
                  </a:txBody>
                  <a:tcPr anchor="ctr"/>
                </a:tc>
                <a:tc>
                  <a:txBody>
                    <a:bodyPr/>
                    <a:lstStyle/>
                    <a:p>
                      <a:pPr algn="ctr"/>
                      <a:r>
                        <a:rPr kumimoji="1" lang="en-US" altLang="ja-JP" sz="2400"/>
                        <a:t>1</a:t>
                      </a:r>
                      <a:endParaRPr kumimoji="1" lang="ja-JP" altLang="en-US" sz="2400" dirty="0"/>
                    </a:p>
                  </a:txBody>
                  <a:tcPr anchor="ctr"/>
                </a:tc>
                <a:tc>
                  <a:txBody>
                    <a:bodyPr/>
                    <a:lstStyle/>
                    <a:p>
                      <a:pPr algn="ctr"/>
                      <a:r>
                        <a:rPr kumimoji="1" lang="en-US" altLang="ja-JP" sz="2400"/>
                        <a:t>1</a:t>
                      </a:r>
                      <a:endParaRPr kumimoji="1" lang="ja-JP" altLang="en-US" sz="2400" dirty="0"/>
                    </a:p>
                  </a:txBody>
                  <a:tcPr anchor="ctr"/>
                </a:tc>
                <a:tc>
                  <a:txBody>
                    <a:bodyPr/>
                    <a:lstStyle/>
                    <a:p>
                      <a:pPr algn="ctr"/>
                      <a:r>
                        <a:rPr kumimoji="1" lang="en-US" altLang="ja-JP" sz="2400" dirty="0"/>
                        <a:t>0</a:t>
                      </a:r>
                      <a:endParaRPr kumimoji="1" lang="ja-JP" altLang="en-US" sz="2400" dirty="0"/>
                    </a:p>
                  </a:txBody>
                  <a:tcPr anchor="ctr"/>
                </a:tc>
                <a:tc>
                  <a:txBody>
                    <a:bodyPr/>
                    <a:lstStyle/>
                    <a:p>
                      <a:pPr algn="ctr"/>
                      <a:r>
                        <a:rPr kumimoji="1" lang="en-US" altLang="ja-JP" sz="2400" dirty="0"/>
                        <a:t>0</a:t>
                      </a:r>
                      <a:endParaRPr kumimoji="1" lang="ja-JP" altLang="en-US" sz="2400" dirty="0"/>
                    </a:p>
                  </a:txBody>
                  <a:tcPr anchor="ctr"/>
                </a:tc>
                <a:tc>
                  <a:txBody>
                    <a:bodyPr/>
                    <a:lstStyle/>
                    <a:p>
                      <a:pPr algn="ctr"/>
                      <a:r>
                        <a:rPr kumimoji="1" lang="en-US" altLang="ja-JP" sz="2400" dirty="0"/>
                        <a:t>100%</a:t>
                      </a:r>
                      <a:endParaRPr kumimoji="1" lang="ja-JP" altLang="en-US" sz="2400" dirty="0"/>
                    </a:p>
                  </a:txBody>
                  <a:tcPr anchor="ctr"/>
                </a:tc>
                <a:extLst>
                  <a:ext uri="{0D108BD9-81ED-4DB2-BD59-A6C34878D82A}">
                    <a16:rowId xmlns:a16="http://schemas.microsoft.com/office/drawing/2014/main" val="10002"/>
                  </a:ext>
                </a:extLst>
              </a:tr>
              <a:tr h="559779">
                <a:tc>
                  <a:txBody>
                    <a:bodyPr/>
                    <a:lstStyle/>
                    <a:p>
                      <a:pPr algn="ctr"/>
                      <a:r>
                        <a:rPr kumimoji="1" lang="en-US" altLang="ja-JP" sz="2400" dirty="0"/>
                        <a:t>4</a:t>
                      </a:r>
                      <a:endParaRPr kumimoji="1" lang="ja-JP" altLang="en-US" sz="2400" dirty="0"/>
                    </a:p>
                  </a:txBody>
                  <a:tcPr anchor="ctr"/>
                </a:tc>
                <a:tc>
                  <a:txBody>
                    <a:bodyPr/>
                    <a:lstStyle/>
                    <a:p>
                      <a:pPr algn="ctr"/>
                      <a:r>
                        <a:rPr kumimoji="1" lang="ja-JP" altLang="en-US" sz="2000" dirty="0"/>
                        <a:t>メディア</a:t>
                      </a:r>
                    </a:p>
                  </a:txBody>
                  <a:tcPr anchor="ctr"/>
                </a:tc>
                <a:tc>
                  <a:txBody>
                    <a:bodyPr/>
                    <a:lstStyle/>
                    <a:p>
                      <a:pPr algn="ctr"/>
                      <a:r>
                        <a:rPr kumimoji="1" lang="en-US" altLang="ja-JP" sz="2400"/>
                        <a:t>2</a:t>
                      </a:r>
                      <a:endParaRPr kumimoji="1" lang="ja-JP" altLang="en-US" sz="2400" dirty="0"/>
                    </a:p>
                  </a:txBody>
                  <a:tcPr anchor="ctr"/>
                </a:tc>
                <a:tc>
                  <a:txBody>
                    <a:bodyPr/>
                    <a:lstStyle/>
                    <a:p>
                      <a:pPr algn="ctr"/>
                      <a:r>
                        <a:rPr kumimoji="1" lang="en-US" altLang="ja-JP" sz="2400"/>
                        <a:t>1</a:t>
                      </a:r>
                      <a:endParaRPr kumimoji="1" lang="ja-JP" altLang="en-US" sz="2400" dirty="0"/>
                    </a:p>
                  </a:txBody>
                  <a:tcPr anchor="ctr"/>
                </a:tc>
                <a:tc>
                  <a:txBody>
                    <a:bodyPr/>
                    <a:lstStyle/>
                    <a:p>
                      <a:pPr algn="ctr"/>
                      <a:r>
                        <a:rPr kumimoji="1" lang="en-US" altLang="ja-JP" sz="2400"/>
                        <a:t>1</a:t>
                      </a:r>
                      <a:endParaRPr kumimoji="1" lang="ja-JP" altLang="en-US" sz="2400" dirty="0"/>
                    </a:p>
                  </a:txBody>
                  <a:tcPr anchor="ctr"/>
                </a:tc>
                <a:tc>
                  <a:txBody>
                    <a:bodyPr/>
                    <a:lstStyle/>
                    <a:p>
                      <a:pPr algn="ctr"/>
                      <a:r>
                        <a:rPr kumimoji="1" lang="en-US" altLang="ja-JP" sz="2400" dirty="0"/>
                        <a:t>0</a:t>
                      </a:r>
                      <a:endParaRPr kumimoji="1" lang="ja-JP" altLang="en-US" sz="2400" dirty="0"/>
                    </a:p>
                  </a:txBody>
                  <a:tcPr anchor="ctr"/>
                </a:tc>
                <a:tc>
                  <a:txBody>
                    <a:bodyPr/>
                    <a:lstStyle/>
                    <a:p>
                      <a:pPr algn="ctr"/>
                      <a:r>
                        <a:rPr kumimoji="1" lang="en-US" altLang="ja-JP" sz="2400"/>
                        <a:t>50</a:t>
                      </a:r>
                      <a:r>
                        <a:rPr kumimoji="1" lang="en-US" altLang="ja-JP" sz="2400" dirty="0"/>
                        <a:t>%</a:t>
                      </a:r>
                      <a:endParaRPr kumimoji="1" lang="ja-JP" altLang="en-US" sz="2400" dirty="0"/>
                    </a:p>
                  </a:txBody>
                  <a:tcPr anchor="ctr"/>
                </a:tc>
                <a:extLst>
                  <a:ext uri="{0D108BD9-81ED-4DB2-BD59-A6C34878D82A}">
                    <a16:rowId xmlns:a16="http://schemas.microsoft.com/office/drawing/2014/main" val="10004"/>
                  </a:ext>
                </a:extLst>
              </a:tr>
            </a:tbl>
          </a:graphicData>
        </a:graphic>
      </p:graphicFrame>
      <p:sp>
        <p:nvSpPr>
          <p:cNvPr id="5" name="テキスト ボックス 4">
            <a:extLst>
              <a:ext uri="{FF2B5EF4-FFF2-40B4-BE49-F238E27FC236}">
                <a16:creationId xmlns:a16="http://schemas.microsoft.com/office/drawing/2014/main" id="{800A479B-9EC0-4FFE-BCBE-330B18DCC3B1}"/>
              </a:ext>
            </a:extLst>
          </p:cNvPr>
          <p:cNvSpPr txBox="1"/>
          <p:nvPr/>
        </p:nvSpPr>
        <p:spPr>
          <a:xfrm>
            <a:off x="144000" y="2556000"/>
            <a:ext cx="1826141" cy="584775"/>
          </a:xfrm>
          <a:prstGeom prst="rect">
            <a:avLst/>
          </a:prstGeom>
          <a:noFill/>
        </p:spPr>
        <p:txBody>
          <a:bodyPr wrap="none" rtlCol="0">
            <a:spAutoFit/>
          </a:bodyPr>
          <a:lstStyle/>
          <a:p>
            <a:r>
              <a:rPr kumimoji="1" lang="en-US" altLang="ja-JP"/>
              <a:t>2022</a:t>
            </a:r>
            <a:r>
              <a:rPr kumimoji="1" lang="ja-JP" altLang="en-US"/>
              <a:t>年度</a:t>
            </a:r>
            <a:endParaRPr kumimoji="1" lang="ja-JP" altLang="en-US" dirty="0"/>
          </a:p>
        </p:txBody>
      </p:sp>
      <p:sp>
        <p:nvSpPr>
          <p:cNvPr id="6" name="テキスト ボックス 5">
            <a:extLst>
              <a:ext uri="{FF2B5EF4-FFF2-40B4-BE49-F238E27FC236}">
                <a16:creationId xmlns:a16="http://schemas.microsoft.com/office/drawing/2014/main" id="{36F49C98-337F-4420-B155-C2CD5E416509}"/>
              </a:ext>
            </a:extLst>
          </p:cNvPr>
          <p:cNvSpPr txBox="1"/>
          <p:nvPr/>
        </p:nvSpPr>
        <p:spPr>
          <a:xfrm>
            <a:off x="144000" y="36000"/>
            <a:ext cx="1826141" cy="584775"/>
          </a:xfrm>
          <a:prstGeom prst="rect">
            <a:avLst/>
          </a:prstGeom>
          <a:noFill/>
        </p:spPr>
        <p:txBody>
          <a:bodyPr wrap="none" rtlCol="0">
            <a:spAutoFit/>
          </a:bodyPr>
          <a:lstStyle/>
          <a:p>
            <a:r>
              <a:rPr kumimoji="1" lang="en-US" altLang="ja-JP"/>
              <a:t>2021</a:t>
            </a:r>
            <a:r>
              <a:rPr kumimoji="1" lang="ja-JP" altLang="en-US"/>
              <a:t>年度</a:t>
            </a:r>
            <a:endParaRPr kumimoji="1" lang="ja-JP" altLang="en-US" dirty="0"/>
          </a:p>
        </p:txBody>
      </p:sp>
    </p:spTree>
    <p:extLst>
      <p:ext uri="{BB962C8B-B14F-4D97-AF65-F5344CB8AC3E}">
        <p14:creationId xmlns:p14="http://schemas.microsoft.com/office/powerpoint/2010/main" val="15616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T</a:t>
            </a:r>
            <a:r>
              <a:rPr lang="ja-JP" altLang="en-US">
                <a:effectLst/>
              </a:rPr>
              <a:t>図式</a:t>
            </a:r>
          </a:p>
        </p:txBody>
      </p:sp>
      <p:grpSp>
        <p:nvGrpSpPr>
          <p:cNvPr id="113699" name="Group 35"/>
          <p:cNvGrpSpPr>
            <a:grpSpLocks/>
          </p:cNvGrpSpPr>
          <p:nvPr/>
        </p:nvGrpSpPr>
        <p:grpSpPr bwMode="auto">
          <a:xfrm>
            <a:off x="3124200" y="4038600"/>
            <a:ext cx="2971800" cy="1676400"/>
            <a:chOff x="1776" y="2544"/>
            <a:chExt cx="1872" cy="1056"/>
          </a:xfrm>
        </p:grpSpPr>
        <p:sp>
          <p:nvSpPr>
            <p:cNvPr id="33809" name="Line 5"/>
            <p:cNvSpPr>
              <a:spLocks noChangeShapeType="1"/>
            </p:cNvSpPr>
            <p:nvPr/>
          </p:nvSpPr>
          <p:spPr bwMode="auto">
            <a:xfrm>
              <a:off x="1776" y="2544"/>
              <a:ext cx="18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10" name="Line 6"/>
            <p:cNvSpPr>
              <a:spLocks noChangeShapeType="1"/>
            </p:cNvSpPr>
            <p:nvPr/>
          </p:nvSpPr>
          <p:spPr bwMode="auto">
            <a:xfrm>
              <a:off x="1776"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11" name="Line 7"/>
            <p:cNvSpPr>
              <a:spLocks noChangeShapeType="1"/>
            </p:cNvSpPr>
            <p:nvPr/>
          </p:nvSpPr>
          <p:spPr bwMode="auto">
            <a:xfrm>
              <a:off x="3648"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12" name="Line 8"/>
            <p:cNvSpPr>
              <a:spLocks noChangeShapeType="1"/>
            </p:cNvSpPr>
            <p:nvPr/>
          </p:nvSpPr>
          <p:spPr bwMode="auto">
            <a:xfrm>
              <a:off x="1776" y="3072"/>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13" name="Line 9"/>
            <p:cNvSpPr>
              <a:spLocks noChangeShapeType="1"/>
            </p:cNvSpPr>
            <p:nvPr/>
          </p:nvSpPr>
          <p:spPr bwMode="auto">
            <a:xfrm rot="5400000">
              <a:off x="2712" y="3288"/>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14" name="Line 10"/>
            <p:cNvSpPr>
              <a:spLocks noChangeShapeType="1"/>
            </p:cNvSpPr>
            <p:nvPr/>
          </p:nvSpPr>
          <p:spPr bwMode="auto">
            <a:xfrm>
              <a:off x="2400" y="307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15" name="Line 11"/>
            <p:cNvSpPr>
              <a:spLocks noChangeShapeType="1"/>
            </p:cNvSpPr>
            <p:nvPr/>
          </p:nvSpPr>
          <p:spPr bwMode="auto">
            <a:xfrm>
              <a:off x="3024" y="307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16" name="Line 12"/>
            <p:cNvSpPr>
              <a:spLocks noChangeShapeType="1"/>
            </p:cNvSpPr>
            <p:nvPr/>
          </p:nvSpPr>
          <p:spPr bwMode="auto">
            <a:xfrm>
              <a:off x="3024" y="3072"/>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17" name="Text Box 13"/>
            <p:cNvSpPr txBox="1">
              <a:spLocks noChangeArrowheads="1"/>
            </p:cNvSpPr>
            <p:nvPr/>
          </p:nvSpPr>
          <p:spPr bwMode="auto">
            <a:xfrm>
              <a:off x="1872" y="2592"/>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33818" name="Text Box 14"/>
            <p:cNvSpPr txBox="1">
              <a:spLocks noChangeArrowheads="1"/>
            </p:cNvSpPr>
            <p:nvPr/>
          </p:nvSpPr>
          <p:spPr bwMode="auto">
            <a:xfrm>
              <a:off x="3216" y="2592"/>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T</a:t>
              </a:r>
            </a:p>
          </p:txBody>
        </p:sp>
        <p:sp>
          <p:nvSpPr>
            <p:cNvPr id="33819" name="Text Box 15"/>
            <p:cNvSpPr txBox="1">
              <a:spLocks noChangeArrowheads="1"/>
            </p:cNvSpPr>
            <p:nvPr/>
          </p:nvSpPr>
          <p:spPr bwMode="auto">
            <a:xfrm>
              <a:off x="2544" y="3120"/>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L</a:t>
              </a:r>
            </a:p>
          </p:txBody>
        </p:sp>
      </p:grpSp>
      <p:sp>
        <p:nvSpPr>
          <p:cNvPr id="113682" name="Rectangle 18"/>
          <p:cNvSpPr>
            <a:spLocks noChangeArrowheads="1"/>
          </p:cNvSpPr>
          <p:nvPr/>
        </p:nvSpPr>
        <p:spPr bwMode="auto">
          <a:xfrm>
            <a:off x="609600" y="1752600"/>
            <a:ext cx="2438400" cy="914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400">
                <a:effectLst>
                  <a:outerShdw blurRad="38100" dist="38100" dir="2700000" algn="tl">
                    <a:srgbClr val="000000"/>
                  </a:outerShdw>
                </a:effectLst>
              </a:rPr>
              <a:t>原始プログラム</a:t>
            </a:r>
            <a:endParaRPr lang="en-US" altLang="ja-JP" sz="2800">
              <a:effectLst>
                <a:outerShdw blurRad="38100" dist="38100" dir="2700000" algn="tl">
                  <a:srgbClr val="000000"/>
                </a:outerShdw>
              </a:effectLst>
            </a:endParaRPr>
          </a:p>
          <a:p>
            <a:pPr algn="ctr" eaLnBrk="1" hangingPunct="1">
              <a:defRPr/>
            </a:pPr>
            <a:r>
              <a:rPr lang="ja-JP" altLang="en-US" sz="2800">
                <a:effectLst>
                  <a:outerShdw blurRad="38100" dist="38100" dir="2700000" algn="tl">
                    <a:srgbClr val="000000"/>
                  </a:outerShdw>
                </a:effectLst>
              </a:rPr>
              <a:t>(言語</a:t>
            </a:r>
            <a:r>
              <a:rPr lang="en-US" altLang="ja-JP" sz="2800">
                <a:effectLst>
                  <a:outerShdw blurRad="38100" dist="38100" dir="2700000" algn="tl">
                    <a:srgbClr val="000000"/>
                  </a:outerShdw>
                </a:effectLst>
              </a:rPr>
              <a:t>S)</a:t>
            </a:r>
          </a:p>
        </p:txBody>
      </p:sp>
      <p:sp>
        <p:nvSpPr>
          <p:cNvPr id="113683" name="Rectangle 19"/>
          <p:cNvSpPr>
            <a:spLocks noChangeArrowheads="1"/>
          </p:cNvSpPr>
          <p:nvPr/>
        </p:nvSpPr>
        <p:spPr bwMode="auto">
          <a:xfrm>
            <a:off x="6248400" y="1752600"/>
            <a:ext cx="2438400" cy="914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400">
                <a:effectLst>
                  <a:outerShdw blurRad="38100" dist="38100" dir="2700000" algn="tl">
                    <a:srgbClr val="000000"/>
                  </a:outerShdw>
                </a:effectLst>
              </a:rPr>
              <a:t>目的プログラム</a:t>
            </a:r>
            <a:endParaRPr lang="en-US" altLang="ja-JP" sz="2800">
              <a:effectLst>
                <a:outerShdw blurRad="38100" dist="38100" dir="2700000" algn="tl">
                  <a:srgbClr val="000000"/>
                </a:outerShdw>
              </a:effectLst>
            </a:endParaRPr>
          </a:p>
          <a:p>
            <a:pPr algn="ctr" eaLnBrk="1" hangingPunct="1">
              <a:defRPr/>
            </a:pPr>
            <a:r>
              <a:rPr lang="ja-JP" altLang="en-US" sz="2800">
                <a:effectLst>
                  <a:outerShdw blurRad="38100" dist="38100" dir="2700000" algn="tl">
                    <a:srgbClr val="000000"/>
                  </a:outerShdw>
                </a:effectLst>
              </a:rPr>
              <a:t>(言語</a:t>
            </a:r>
            <a:r>
              <a:rPr lang="en-US" altLang="ja-JP" sz="2800">
                <a:effectLst>
                  <a:outerShdw blurRad="38100" dist="38100" dir="2700000" algn="tl">
                    <a:srgbClr val="000000"/>
                  </a:outerShdw>
                </a:effectLst>
              </a:rPr>
              <a:t>T)</a:t>
            </a:r>
          </a:p>
        </p:txBody>
      </p:sp>
      <p:sp>
        <p:nvSpPr>
          <p:cNvPr id="113684" name="Rectangle 20"/>
          <p:cNvSpPr>
            <a:spLocks noChangeArrowheads="1"/>
          </p:cNvSpPr>
          <p:nvPr/>
        </p:nvSpPr>
        <p:spPr bwMode="auto">
          <a:xfrm>
            <a:off x="3429000" y="1828800"/>
            <a:ext cx="2438400" cy="838200"/>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コンパイラ</a:t>
            </a:r>
          </a:p>
          <a:p>
            <a:pPr algn="ctr" eaLnBrk="1" hangingPunct="1">
              <a:defRPr/>
            </a:pPr>
            <a:r>
              <a:rPr lang="ja-JP" altLang="en-US" sz="2800">
                <a:effectLst>
                  <a:outerShdw blurRad="38100" dist="38100" dir="2700000" algn="tl">
                    <a:srgbClr val="000000"/>
                  </a:outerShdw>
                </a:effectLst>
              </a:rPr>
              <a:t>(言語</a:t>
            </a:r>
            <a:r>
              <a:rPr lang="en-US" altLang="ja-JP" sz="2800">
                <a:effectLst>
                  <a:outerShdw blurRad="38100" dist="38100" dir="2700000" algn="tl">
                    <a:srgbClr val="000000"/>
                  </a:outerShdw>
                </a:effectLst>
              </a:rPr>
              <a:t>L)</a:t>
            </a:r>
          </a:p>
        </p:txBody>
      </p:sp>
      <p:sp>
        <p:nvSpPr>
          <p:cNvPr id="33799" name="Line 22"/>
          <p:cNvSpPr>
            <a:spLocks noChangeShapeType="1"/>
          </p:cNvSpPr>
          <p:nvPr/>
        </p:nvSpPr>
        <p:spPr bwMode="auto">
          <a:xfrm>
            <a:off x="3048000" y="2209800"/>
            <a:ext cx="381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3800" name="Line 23"/>
          <p:cNvSpPr>
            <a:spLocks noChangeShapeType="1"/>
          </p:cNvSpPr>
          <p:nvPr/>
        </p:nvSpPr>
        <p:spPr bwMode="auto">
          <a:xfrm>
            <a:off x="5867400" y="2209800"/>
            <a:ext cx="381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113697" name="Group 33"/>
          <p:cNvGrpSpPr>
            <a:grpSpLocks/>
          </p:cNvGrpSpPr>
          <p:nvPr/>
        </p:nvGrpSpPr>
        <p:grpSpPr bwMode="auto">
          <a:xfrm>
            <a:off x="2209800" y="3124200"/>
            <a:ext cx="914400" cy="1752600"/>
            <a:chOff x="1200" y="1968"/>
            <a:chExt cx="576" cy="1104"/>
          </a:xfrm>
        </p:grpSpPr>
        <p:sp>
          <p:nvSpPr>
            <p:cNvPr id="33806" name="Rectangle 24"/>
            <p:cNvSpPr>
              <a:spLocks noChangeArrowheads="1"/>
            </p:cNvSpPr>
            <p:nvPr/>
          </p:nvSpPr>
          <p:spPr bwMode="auto">
            <a:xfrm>
              <a:off x="1200" y="1968"/>
              <a:ext cx="576"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33807" name="Text Box 25"/>
            <p:cNvSpPr txBox="1">
              <a:spLocks noChangeArrowheads="1"/>
            </p:cNvSpPr>
            <p:nvPr/>
          </p:nvSpPr>
          <p:spPr bwMode="auto">
            <a:xfrm>
              <a:off x="1392" y="1984"/>
              <a:ext cx="2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f</a:t>
              </a:r>
            </a:p>
          </p:txBody>
        </p:sp>
        <p:sp>
          <p:nvSpPr>
            <p:cNvPr id="33808" name="Text Box 26"/>
            <p:cNvSpPr txBox="1">
              <a:spLocks noChangeArrowheads="1"/>
            </p:cNvSpPr>
            <p:nvPr/>
          </p:nvSpPr>
          <p:spPr bwMode="auto">
            <a:xfrm>
              <a:off x="1392" y="2544"/>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grpSp>
      <p:grpSp>
        <p:nvGrpSpPr>
          <p:cNvPr id="113698" name="Group 34"/>
          <p:cNvGrpSpPr>
            <a:grpSpLocks/>
          </p:cNvGrpSpPr>
          <p:nvPr/>
        </p:nvGrpSpPr>
        <p:grpSpPr bwMode="auto">
          <a:xfrm>
            <a:off x="6096000" y="3124200"/>
            <a:ext cx="914400" cy="1752600"/>
            <a:chOff x="3648" y="1968"/>
            <a:chExt cx="576" cy="1104"/>
          </a:xfrm>
        </p:grpSpPr>
        <p:sp>
          <p:nvSpPr>
            <p:cNvPr id="33803" name="Rectangle 29"/>
            <p:cNvSpPr>
              <a:spLocks noChangeArrowheads="1"/>
            </p:cNvSpPr>
            <p:nvPr/>
          </p:nvSpPr>
          <p:spPr bwMode="auto">
            <a:xfrm>
              <a:off x="3648" y="1968"/>
              <a:ext cx="576"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33804" name="Text Box 30"/>
            <p:cNvSpPr txBox="1">
              <a:spLocks noChangeArrowheads="1"/>
            </p:cNvSpPr>
            <p:nvPr/>
          </p:nvSpPr>
          <p:spPr bwMode="auto">
            <a:xfrm>
              <a:off x="3840" y="1984"/>
              <a:ext cx="2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f</a:t>
              </a:r>
            </a:p>
          </p:txBody>
        </p:sp>
        <p:sp>
          <p:nvSpPr>
            <p:cNvPr id="33805" name="Text Box 31"/>
            <p:cNvSpPr txBox="1">
              <a:spLocks noChangeArrowheads="1"/>
            </p:cNvSpPr>
            <p:nvPr/>
          </p:nvSpPr>
          <p:spPr bwMode="auto">
            <a:xfrm>
              <a:off x="3840" y="2544"/>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697"/>
                                        </p:tgtEl>
                                        <p:attrNameLst>
                                          <p:attrName>style.visibility</p:attrName>
                                        </p:attrNameLst>
                                      </p:cBhvr>
                                      <p:to>
                                        <p:strVal val="visible"/>
                                      </p:to>
                                    </p:set>
                                    <p:animEffect transition="in" filter="checkerboard(across)">
                                      <p:cBhvr>
                                        <p:cTn id="7" dur="500"/>
                                        <p:tgtEl>
                                          <p:spTgt spid="1136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3699"/>
                                        </p:tgtEl>
                                        <p:attrNameLst>
                                          <p:attrName>style.visibility</p:attrName>
                                        </p:attrNameLst>
                                      </p:cBhvr>
                                      <p:to>
                                        <p:strVal val="visible"/>
                                      </p:to>
                                    </p:set>
                                    <p:animEffect transition="in" filter="checkerboard(across)">
                                      <p:cBhvr>
                                        <p:cTn id="12" dur="500"/>
                                        <p:tgtEl>
                                          <p:spTgt spid="1136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3698"/>
                                        </p:tgtEl>
                                        <p:attrNameLst>
                                          <p:attrName>style.visibility</p:attrName>
                                        </p:attrNameLst>
                                      </p:cBhvr>
                                      <p:to>
                                        <p:strVal val="visible"/>
                                      </p:to>
                                    </p:set>
                                    <p:animEffect transition="in" filter="checkerboard(across)">
                                      <p:cBhvr>
                                        <p:cTn id="17" dur="500"/>
                                        <p:tgtEl>
                                          <p:spTgt spid="113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T</a:t>
            </a:r>
            <a:r>
              <a:rPr lang="ja-JP" altLang="en-US">
                <a:effectLst/>
              </a:rPr>
              <a:t>図式</a:t>
            </a:r>
          </a:p>
        </p:txBody>
      </p:sp>
      <p:sp>
        <p:nvSpPr>
          <p:cNvPr id="34819" name="Text Box 6"/>
          <p:cNvSpPr txBox="1">
            <a:spLocks noChangeArrowheads="1"/>
          </p:cNvSpPr>
          <p:nvPr/>
        </p:nvSpPr>
        <p:spPr bwMode="auto">
          <a:xfrm>
            <a:off x="914400" y="1828800"/>
            <a:ext cx="68056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例 : </a:t>
            </a:r>
            <a:r>
              <a:rPr lang="en-US" altLang="ja-JP" sz="2800"/>
              <a:t>Java </a:t>
            </a:r>
            <a:r>
              <a:rPr lang="ja-JP" altLang="en-US" sz="2800"/>
              <a:t>を </a:t>
            </a:r>
            <a:r>
              <a:rPr lang="en-US" altLang="ja-JP" sz="2800"/>
              <a:t>JBC(Java byte code) </a:t>
            </a:r>
            <a:r>
              <a:rPr lang="ja-JP" altLang="en-US" sz="2800"/>
              <a:t>に変換する</a:t>
            </a:r>
          </a:p>
          <a:p>
            <a:pPr eaLnBrk="1" hangingPunct="1">
              <a:spcBef>
                <a:spcPct val="0"/>
              </a:spcBef>
              <a:buClrTx/>
              <a:buSzTx/>
              <a:buFontTx/>
              <a:buNone/>
            </a:pPr>
            <a:r>
              <a:rPr lang="en-US" altLang="ja-JP" sz="2800"/>
              <a:t>       </a:t>
            </a:r>
            <a:r>
              <a:rPr lang="ja-JP" altLang="en-US" sz="2800"/>
              <a:t>機械語 </a:t>
            </a:r>
            <a:r>
              <a:rPr lang="en-US" altLang="ja-JP" sz="2800"/>
              <a:t>M </a:t>
            </a:r>
            <a:r>
              <a:rPr lang="ja-JP" altLang="en-US" sz="2800"/>
              <a:t>で記述された </a:t>
            </a:r>
            <a:r>
              <a:rPr lang="en-US" altLang="ja-JP" sz="2800"/>
              <a:t>javac </a:t>
            </a:r>
            <a:r>
              <a:rPr lang="ja-JP" altLang="en-US" sz="2800"/>
              <a:t>コンパイラ</a:t>
            </a:r>
          </a:p>
        </p:txBody>
      </p:sp>
      <p:grpSp>
        <p:nvGrpSpPr>
          <p:cNvPr id="115747" name="Group 35"/>
          <p:cNvGrpSpPr>
            <a:grpSpLocks/>
          </p:cNvGrpSpPr>
          <p:nvPr/>
        </p:nvGrpSpPr>
        <p:grpSpPr bwMode="auto">
          <a:xfrm>
            <a:off x="2819400" y="4191000"/>
            <a:ext cx="2971800" cy="1676400"/>
            <a:chOff x="1776" y="2640"/>
            <a:chExt cx="1872" cy="1056"/>
          </a:xfrm>
        </p:grpSpPr>
        <p:sp>
          <p:nvSpPr>
            <p:cNvPr id="34829" name="Line 8"/>
            <p:cNvSpPr>
              <a:spLocks noChangeShapeType="1"/>
            </p:cNvSpPr>
            <p:nvPr/>
          </p:nvSpPr>
          <p:spPr bwMode="auto">
            <a:xfrm>
              <a:off x="1776" y="2640"/>
              <a:ext cx="18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4830" name="Line 10"/>
            <p:cNvSpPr>
              <a:spLocks noChangeShapeType="1"/>
            </p:cNvSpPr>
            <p:nvPr/>
          </p:nvSpPr>
          <p:spPr bwMode="auto">
            <a:xfrm>
              <a:off x="3648" y="264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4831" name="Line 11"/>
            <p:cNvSpPr>
              <a:spLocks noChangeShapeType="1"/>
            </p:cNvSpPr>
            <p:nvPr/>
          </p:nvSpPr>
          <p:spPr bwMode="auto">
            <a:xfrm>
              <a:off x="1776" y="3168"/>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4832" name="Line 12"/>
            <p:cNvSpPr>
              <a:spLocks noChangeShapeType="1"/>
            </p:cNvSpPr>
            <p:nvPr/>
          </p:nvSpPr>
          <p:spPr bwMode="auto">
            <a:xfrm rot="5400000">
              <a:off x="2712" y="3384"/>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4833" name="Line 13"/>
            <p:cNvSpPr>
              <a:spLocks noChangeShapeType="1"/>
            </p:cNvSpPr>
            <p:nvPr/>
          </p:nvSpPr>
          <p:spPr bwMode="auto">
            <a:xfrm>
              <a:off x="2400" y="316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4834" name="Line 14"/>
            <p:cNvSpPr>
              <a:spLocks noChangeShapeType="1"/>
            </p:cNvSpPr>
            <p:nvPr/>
          </p:nvSpPr>
          <p:spPr bwMode="auto">
            <a:xfrm>
              <a:off x="3024" y="316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4835" name="Line 15"/>
            <p:cNvSpPr>
              <a:spLocks noChangeShapeType="1"/>
            </p:cNvSpPr>
            <p:nvPr/>
          </p:nvSpPr>
          <p:spPr bwMode="auto">
            <a:xfrm>
              <a:off x="3024" y="3168"/>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4836" name="Text Box 16"/>
            <p:cNvSpPr txBox="1">
              <a:spLocks noChangeArrowheads="1"/>
            </p:cNvSpPr>
            <p:nvPr/>
          </p:nvSpPr>
          <p:spPr bwMode="auto">
            <a:xfrm>
              <a:off x="1776" y="2688"/>
              <a:ext cx="6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Java</a:t>
              </a:r>
            </a:p>
          </p:txBody>
        </p:sp>
        <p:sp>
          <p:nvSpPr>
            <p:cNvPr id="34837" name="Text Box 17"/>
            <p:cNvSpPr txBox="1">
              <a:spLocks noChangeArrowheads="1"/>
            </p:cNvSpPr>
            <p:nvPr/>
          </p:nvSpPr>
          <p:spPr bwMode="auto">
            <a:xfrm>
              <a:off x="3024" y="2688"/>
              <a:ext cx="6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JBC</a:t>
              </a:r>
            </a:p>
          </p:txBody>
        </p:sp>
        <p:sp>
          <p:nvSpPr>
            <p:cNvPr id="34838" name="Text Box 18"/>
            <p:cNvSpPr txBox="1">
              <a:spLocks noChangeArrowheads="1"/>
            </p:cNvSpPr>
            <p:nvPr/>
          </p:nvSpPr>
          <p:spPr bwMode="auto">
            <a:xfrm>
              <a:off x="2496" y="3216"/>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34839" name="Text Box 19"/>
            <p:cNvSpPr txBox="1">
              <a:spLocks noChangeArrowheads="1"/>
            </p:cNvSpPr>
            <p:nvPr/>
          </p:nvSpPr>
          <p:spPr bwMode="auto">
            <a:xfrm>
              <a:off x="2400" y="2688"/>
              <a:ext cx="6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javac</a:t>
              </a:r>
            </a:p>
          </p:txBody>
        </p:sp>
        <p:sp>
          <p:nvSpPr>
            <p:cNvPr id="34840" name="Line 9"/>
            <p:cNvSpPr>
              <a:spLocks noChangeShapeType="1"/>
            </p:cNvSpPr>
            <p:nvPr/>
          </p:nvSpPr>
          <p:spPr bwMode="auto">
            <a:xfrm>
              <a:off x="1776" y="264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15752" name="Group 40"/>
          <p:cNvGrpSpPr>
            <a:grpSpLocks/>
          </p:cNvGrpSpPr>
          <p:nvPr/>
        </p:nvGrpSpPr>
        <p:grpSpPr bwMode="auto">
          <a:xfrm>
            <a:off x="1905000" y="3276600"/>
            <a:ext cx="993775" cy="1752600"/>
            <a:chOff x="1200" y="2064"/>
            <a:chExt cx="626" cy="1104"/>
          </a:xfrm>
        </p:grpSpPr>
        <p:sp>
          <p:nvSpPr>
            <p:cNvPr id="34826" name="Rectangle 21"/>
            <p:cNvSpPr>
              <a:spLocks noChangeArrowheads="1"/>
            </p:cNvSpPr>
            <p:nvPr/>
          </p:nvSpPr>
          <p:spPr bwMode="auto">
            <a:xfrm>
              <a:off x="1200" y="2064"/>
              <a:ext cx="576"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34827" name="Text Box 22"/>
            <p:cNvSpPr txBox="1">
              <a:spLocks noChangeArrowheads="1"/>
            </p:cNvSpPr>
            <p:nvPr/>
          </p:nvSpPr>
          <p:spPr bwMode="auto">
            <a:xfrm>
              <a:off x="1200" y="2064"/>
              <a:ext cx="5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Hello.</a:t>
              </a:r>
            </a:p>
            <a:p>
              <a:pPr eaLnBrk="1" hangingPunct="1">
                <a:spcBef>
                  <a:spcPct val="0"/>
                </a:spcBef>
                <a:buClrTx/>
                <a:buSzTx/>
                <a:buFontTx/>
                <a:buNone/>
              </a:pPr>
              <a:r>
                <a:rPr lang="en-US" altLang="ja-JP" sz="2400"/>
                <a:t>java</a:t>
              </a:r>
            </a:p>
          </p:txBody>
        </p:sp>
        <p:sp>
          <p:nvSpPr>
            <p:cNvPr id="34828" name="Text Box 23"/>
            <p:cNvSpPr txBox="1">
              <a:spLocks noChangeArrowheads="1"/>
            </p:cNvSpPr>
            <p:nvPr/>
          </p:nvSpPr>
          <p:spPr bwMode="auto">
            <a:xfrm>
              <a:off x="1200" y="2688"/>
              <a:ext cx="6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Java</a:t>
              </a:r>
            </a:p>
          </p:txBody>
        </p:sp>
      </p:grpSp>
      <p:grpSp>
        <p:nvGrpSpPr>
          <p:cNvPr id="115753" name="Group 41"/>
          <p:cNvGrpSpPr>
            <a:grpSpLocks/>
          </p:cNvGrpSpPr>
          <p:nvPr/>
        </p:nvGrpSpPr>
        <p:grpSpPr bwMode="auto">
          <a:xfrm>
            <a:off x="5791200" y="3276600"/>
            <a:ext cx="968375" cy="1752600"/>
            <a:chOff x="3648" y="2064"/>
            <a:chExt cx="610" cy="1104"/>
          </a:xfrm>
        </p:grpSpPr>
        <p:sp>
          <p:nvSpPr>
            <p:cNvPr id="34823" name="Rectangle 27"/>
            <p:cNvSpPr>
              <a:spLocks noChangeArrowheads="1"/>
            </p:cNvSpPr>
            <p:nvPr/>
          </p:nvSpPr>
          <p:spPr bwMode="auto">
            <a:xfrm>
              <a:off x="3648" y="2064"/>
              <a:ext cx="576"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34824" name="Text Box 28"/>
            <p:cNvSpPr txBox="1">
              <a:spLocks noChangeArrowheads="1"/>
            </p:cNvSpPr>
            <p:nvPr/>
          </p:nvSpPr>
          <p:spPr bwMode="auto">
            <a:xfrm>
              <a:off x="3648" y="2064"/>
              <a:ext cx="5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Hello.</a:t>
              </a:r>
            </a:p>
            <a:p>
              <a:pPr eaLnBrk="1" hangingPunct="1">
                <a:spcBef>
                  <a:spcPct val="0"/>
                </a:spcBef>
                <a:buClrTx/>
                <a:buSzTx/>
                <a:buFontTx/>
                <a:buNone/>
              </a:pPr>
              <a:r>
                <a:rPr lang="en-US" altLang="ja-JP" sz="2400"/>
                <a:t>class</a:t>
              </a:r>
            </a:p>
          </p:txBody>
        </p:sp>
        <p:sp>
          <p:nvSpPr>
            <p:cNvPr id="34825" name="Text Box 29"/>
            <p:cNvSpPr txBox="1">
              <a:spLocks noChangeArrowheads="1"/>
            </p:cNvSpPr>
            <p:nvPr/>
          </p:nvSpPr>
          <p:spPr bwMode="auto">
            <a:xfrm>
              <a:off x="3648" y="2688"/>
              <a:ext cx="6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JBC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5747"/>
                                        </p:tgtEl>
                                        <p:attrNameLst>
                                          <p:attrName>style.visibility</p:attrName>
                                        </p:attrNameLst>
                                      </p:cBhvr>
                                      <p:to>
                                        <p:strVal val="visible"/>
                                      </p:to>
                                    </p:set>
                                    <p:animEffect transition="in" filter="checkerboard(across)">
                                      <p:cBhvr>
                                        <p:cTn id="7" dur="500"/>
                                        <p:tgtEl>
                                          <p:spTgt spid="115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5752"/>
                                        </p:tgtEl>
                                        <p:attrNameLst>
                                          <p:attrName>style.visibility</p:attrName>
                                        </p:attrNameLst>
                                      </p:cBhvr>
                                      <p:to>
                                        <p:strVal val="visible"/>
                                      </p:to>
                                    </p:set>
                                    <p:animEffect transition="in" filter="wipe(left)">
                                      <p:cBhvr>
                                        <p:cTn id="12" dur="500"/>
                                        <p:tgtEl>
                                          <p:spTgt spid="1157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5753"/>
                                        </p:tgtEl>
                                        <p:attrNameLst>
                                          <p:attrName>style.visibility</p:attrName>
                                        </p:attrNameLst>
                                      </p:cBhvr>
                                      <p:to>
                                        <p:strVal val="visible"/>
                                      </p:to>
                                    </p:set>
                                    <p:animEffect transition="in" filter="wipe(left)">
                                      <p:cBhvr>
                                        <p:cTn id="17" dur="500"/>
                                        <p:tgtEl>
                                          <p:spTgt spid="115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T</a:t>
            </a:r>
            <a:r>
              <a:rPr lang="ja-JP" altLang="en-US">
                <a:effectLst/>
              </a:rPr>
              <a:t>図式</a:t>
            </a:r>
            <a:r>
              <a:rPr lang="ja-JP" altLang="en-US" sz="3200">
                <a:effectLst/>
              </a:rPr>
              <a:t>(インタプリタの場合)</a:t>
            </a:r>
          </a:p>
        </p:txBody>
      </p:sp>
      <p:sp>
        <p:nvSpPr>
          <p:cNvPr id="122897" name="Rectangle 17"/>
          <p:cNvSpPr>
            <a:spLocks noChangeArrowheads="1"/>
          </p:cNvSpPr>
          <p:nvPr/>
        </p:nvSpPr>
        <p:spPr bwMode="auto">
          <a:xfrm>
            <a:off x="1447800" y="1752600"/>
            <a:ext cx="2438400" cy="914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400">
                <a:effectLst>
                  <a:outerShdw blurRad="38100" dist="38100" dir="2700000" algn="tl">
                    <a:srgbClr val="000000"/>
                  </a:outerShdw>
                </a:effectLst>
              </a:rPr>
              <a:t>原始プログラム</a:t>
            </a:r>
            <a:r>
              <a:rPr lang="en-US" altLang="ja-JP" sz="2800">
                <a:effectLst>
                  <a:outerShdw blurRad="38100" dist="38100" dir="2700000" algn="tl">
                    <a:srgbClr val="000000"/>
                  </a:outerShdw>
                </a:effectLst>
              </a:rPr>
              <a:t>f</a:t>
            </a:r>
          </a:p>
          <a:p>
            <a:pPr algn="ctr" eaLnBrk="1" hangingPunct="1">
              <a:defRPr/>
            </a:pPr>
            <a:r>
              <a:rPr lang="ja-JP" altLang="en-US" sz="2800">
                <a:effectLst>
                  <a:outerShdw blurRad="38100" dist="38100" dir="2700000" algn="tl">
                    <a:srgbClr val="000000"/>
                  </a:outerShdw>
                </a:effectLst>
              </a:rPr>
              <a:t>(言語</a:t>
            </a:r>
            <a:r>
              <a:rPr lang="en-US" altLang="ja-JP" sz="2800">
                <a:effectLst>
                  <a:outerShdw blurRad="38100" dist="38100" dir="2700000" algn="tl">
                    <a:srgbClr val="000000"/>
                  </a:outerShdw>
                </a:effectLst>
              </a:rPr>
              <a:t>S)</a:t>
            </a:r>
          </a:p>
        </p:txBody>
      </p:sp>
      <p:sp>
        <p:nvSpPr>
          <p:cNvPr id="122898" name="Rectangle 18"/>
          <p:cNvSpPr>
            <a:spLocks noChangeArrowheads="1"/>
          </p:cNvSpPr>
          <p:nvPr/>
        </p:nvSpPr>
        <p:spPr bwMode="auto">
          <a:xfrm>
            <a:off x="4267200" y="1828800"/>
            <a:ext cx="2438400" cy="838200"/>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インタプリタ</a:t>
            </a:r>
          </a:p>
          <a:p>
            <a:pPr algn="ctr" eaLnBrk="1" hangingPunct="1">
              <a:defRPr/>
            </a:pPr>
            <a:r>
              <a:rPr lang="ja-JP" altLang="en-US" sz="2800">
                <a:effectLst>
                  <a:outerShdw blurRad="38100" dist="38100" dir="2700000" algn="tl">
                    <a:srgbClr val="000000"/>
                  </a:outerShdw>
                </a:effectLst>
              </a:rPr>
              <a:t>(言語</a:t>
            </a:r>
            <a:r>
              <a:rPr lang="en-US" altLang="ja-JP" sz="2800">
                <a:effectLst>
                  <a:outerShdw blurRad="38100" dist="38100" dir="2700000" algn="tl">
                    <a:srgbClr val="000000"/>
                  </a:outerShdw>
                </a:effectLst>
              </a:rPr>
              <a:t>L)</a:t>
            </a:r>
          </a:p>
        </p:txBody>
      </p:sp>
      <p:sp>
        <p:nvSpPr>
          <p:cNvPr id="35845" name="Line 19"/>
          <p:cNvSpPr>
            <a:spLocks noChangeShapeType="1"/>
          </p:cNvSpPr>
          <p:nvPr/>
        </p:nvSpPr>
        <p:spPr bwMode="auto">
          <a:xfrm>
            <a:off x="3886200" y="2209800"/>
            <a:ext cx="381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122927" name="Group 47"/>
          <p:cNvGrpSpPr>
            <a:grpSpLocks/>
          </p:cNvGrpSpPr>
          <p:nvPr/>
        </p:nvGrpSpPr>
        <p:grpSpPr bwMode="auto">
          <a:xfrm>
            <a:off x="3124200" y="2971800"/>
            <a:ext cx="914400" cy="1752600"/>
            <a:chOff x="1968" y="1856"/>
            <a:chExt cx="576" cy="1104"/>
          </a:xfrm>
        </p:grpSpPr>
        <p:sp>
          <p:nvSpPr>
            <p:cNvPr id="35852" name="Rectangle 22"/>
            <p:cNvSpPr>
              <a:spLocks noChangeArrowheads="1"/>
            </p:cNvSpPr>
            <p:nvPr/>
          </p:nvSpPr>
          <p:spPr bwMode="auto">
            <a:xfrm>
              <a:off x="1968" y="1856"/>
              <a:ext cx="576"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35853" name="Text Box 23"/>
            <p:cNvSpPr txBox="1">
              <a:spLocks noChangeArrowheads="1"/>
            </p:cNvSpPr>
            <p:nvPr/>
          </p:nvSpPr>
          <p:spPr bwMode="auto">
            <a:xfrm>
              <a:off x="2112" y="1872"/>
              <a:ext cx="2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f</a:t>
              </a:r>
            </a:p>
          </p:txBody>
        </p:sp>
        <p:sp>
          <p:nvSpPr>
            <p:cNvPr id="35854" name="Text Box 24"/>
            <p:cNvSpPr txBox="1">
              <a:spLocks noChangeArrowheads="1"/>
            </p:cNvSpPr>
            <p:nvPr/>
          </p:nvSpPr>
          <p:spPr bwMode="auto">
            <a:xfrm>
              <a:off x="2112" y="2448"/>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grpSp>
      <p:grpSp>
        <p:nvGrpSpPr>
          <p:cNvPr id="122928" name="Group 48"/>
          <p:cNvGrpSpPr>
            <a:grpSpLocks/>
          </p:cNvGrpSpPr>
          <p:nvPr/>
        </p:nvGrpSpPr>
        <p:grpSpPr bwMode="auto">
          <a:xfrm>
            <a:off x="3124200" y="4724400"/>
            <a:ext cx="914400" cy="1676400"/>
            <a:chOff x="1968" y="2976"/>
            <a:chExt cx="576" cy="1056"/>
          </a:xfrm>
        </p:grpSpPr>
        <p:sp>
          <p:nvSpPr>
            <p:cNvPr id="35848" name="Line 7"/>
            <p:cNvSpPr>
              <a:spLocks noChangeShapeType="1"/>
            </p:cNvSpPr>
            <p:nvPr/>
          </p:nvSpPr>
          <p:spPr bwMode="auto">
            <a:xfrm>
              <a:off x="1968" y="29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5849" name="Text Box 14"/>
            <p:cNvSpPr txBox="1">
              <a:spLocks noChangeArrowheads="1"/>
            </p:cNvSpPr>
            <p:nvPr/>
          </p:nvSpPr>
          <p:spPr bwMode="auto">
            <a:xfrm>
              <a:off x="2112" y="3024"/>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35850" name="Text Box 16"/>
            <p:cNvSpPr txBox="1">
              <a:spLocks noChangeArrowheads="1"/>
            </p:cNvSpPr>
            <p:nvPr/>
          </p:nvSpPr>
          <p:spPr bwMode="auto">
            <a:xfrm>
              <a:off x="2112" y="3552"/>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L</a:t>
              </a:r>
            </a:p>
          </p:txBody>
        </p:sp>
        <p:sp>
          <p:nvSpPr>
            <p:cNvPr id="35851" name="Rectangle 25"/>
            <p:cNvSpPr>
              <a:spLocks noChangeArrowheads="1"/>
            </p:cNvSpPr>
            <p:nvPr/>
          </p:nvSpPr>
          <p:spPr bwMode="auto">
            <a:xfrm>
              <a:off x="1968" y="2976"/>
              <a:ext cx="576" cy="10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27"/>
                                        </p:tgtEl>
                                        <p:attrNameLst>
                                          <p:attrName>style.visibility</p:attrName>
                                        </p:attrNameLst>
                                      </p:cBhvr>
                                      <p:to>
                                        <p:strVal val="visible"/>
                                      </p:to>
                                    </p:set>
                                    <p:animEffect transition="in" filter="checkerboard(across)">
                                      <p:cBhvr>
                                        <p:cTn id="7" dur="500"/>
                                        <p:tgtEl>
                                          <p:spTgt spid="1229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2928"/>
                                        </p:tgtEl>
                                        <p:attrNameLst>
                                          <p:attrName>style.visibility</p:attrName>
                                        </p:attrNameLst>
                                      </p:cBhvr>
                                      <p:to>
                                        <p:strVal val="visible"/>
                                      </p:to>
                                    </p:set>
                                    <p:animEffect transition="in" filter="checkerboard(across)">
                                      <p:cBhvr>
                                        <p:cTn id="12" dur="500"/>
                                        <p:tgtEl>
                                          <p:spTgt spid="122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T</a:t>
            </a:r>
            <a:r>
              <a:rPr lang="ja-JP" altLang="en-US">
                <a:effectLst/>
              </a:rPr>
              <a:t>図式(</a:t>
            </a:r>
            <a:r>
              <a:rPr lang="en-US" altLang="ja-JP">
                <a:effectLst/>
              </a:rPr>
              <a:t>Java</a:t>
            </a:r>
            <a:r>
              <a:rPr lang="ja-JP" altLang="en-US">
                <a:effectLst/>
              </a:rPr>
              <a:t>の場合)</a:t>
            </a:r>
          </a:p>
        </p:txBody>
      </p:sp>
      <p:grpSp>
        <p:nvGrpSpPr>
          <p:cNvPr id="144388" name="Group 4"/>
          <p:cNvGrpSpPr>
            <a:grpSpLocks/>
          </p:cNvGrpSpPr>
          <p:nvPr/>
        </p:nvGrpSpPr>
        <p:grpSpPr bwMode="auto">
          <a:xfrm>
            <a:off x="2819400" y="3962400"/>
            <a:ext cx="2971800" cy="1676400"/>
            <a:chOff x="1776" y="2640"/>
            <a:chExt cx="1872" cy="1056"/>
          </a:xfrm>
        </p:grpSpPr>
        <p:sp>
          <p:nvSpPr>
            <p:cNvPr id="36895" name="Line 5"/>
            <p:cNvSpPr>
              <a:spLocks noChangeShapeType="1"/>
            </p:cNvSpPr>
            <p:nvPr/>
          </p:nvSpPr>
          <p:spPr bwMode="auto">
            <a:xfrm>
              <a:off x="1776" y="2640"/>
              <a:ext cx="18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896" name="Line 6"/>
            <p:cNvSpPr>
              <a:spLocks noChangeShapeType="1"/>
            </p:cNvSpPr>
            <p:nvPr/>
          </p:nvSpPr>
          <p:spPr bwMode="auto">
            <a:xfrm>
              <a:off x="3648" y="264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897" name="Line 7"/>
            <p:cNvSpPr>
              <a:spLocks noChangeShapeType="1"/>
            </p:cNvSpPr>
            <p:nvPr/>
          </p:nvSpPr>
          <p:spPr bwMode="auto">
            <a:xfrm>
              <a:off x="1776" y="3168"/>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898" name="Line 8"/>
            <p:cNvSpPr>
              <a:spLocks noChangeShapeType="1"/>
            </p:cNvSpPr>
            <p:nvPr/>
          </p:nvSpPr>
          <p:spPr bwMode="auto">
            <a:xfrm rot="5400000">
              <a:off x="2712" y="3384"/>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899" name="Line 9"/>
            <p:cNvSpPr>
              <a:spLocks noChangeShapeType="1"/>
            </p:cNvSpPr>
            <p:nvPr/>
          </p:nvSpPr>
          <p:spPr bwMode="auto">
            <a:xfrm>
              <a:off x="2400" y="316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900" name="Line 10"/>
            <p:cNvSpPr>
              <a:spLocks noChangeShapeType="1"/>
            </p:cNvSpPr>
            <p:nvPr/>
          </p:nvSpPr>
          <p:spPr bwMode="auto">
            <a:xfrm>
              <a:off x="3024" y="316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901" name="Line 11"/>
            <p:cNvSpPr>
              <a:spLocks noChangeShapeType="1"/>
            </p:cNvSpPr>
            <p:nvPr/>
          </p:nvSpPr>
          <p:spPr bwMode="auto">
            <a:xfrm>
              <a:off x="3024" y="3168"/>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902" name="Text Box 12"/>
            <p:cNvSpPr txBox="1">
              <a:spLocks noChangeArrowheads="1"/>
            </p:cNvSpPr>
            <p:nvPr/>
          </p:nvSpPr>
          <p:spPr bwMode="auto">
            <a:xfrm>
              <a:off x="1776" y="2688"/>
              <a:ext cx="6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Java</a:t>
              </a:r>
            </a:p>
          </p:txBody>
        </p:sp>
        <p:sp>
          <p:nvSpPr>
            <p:cNvPr id="36903" name="Text Box 13"/>
            <p:cNvSpPr txBox="1">
              <a:spLocks noChangeArrowheads="1"/>
            </p:cNvSpPr>
            <p:nvPr/>
          </p:nvSpPr>
          <p:spPr bwMode="auto">
            <a:xfrm>
              <a:off x="3024" y="2688"/>
              <a:ext cx="6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JBC</a:t>
              </a:r>
            </a:p>
          </p:txBody>
        </p:sp>
        <p:sp>
          <p:nvSpPr>
            <p:cNvPr id="36904" name="Text Box 14"/>
            <p:cNvSpPr txBox="1">
              <a:spLocks noChangeArrowheads="1"/>
            </p:cNvSpPr>
            <p:nvPr/>
          </p:nvSpPr>
          <p:spPr bwMode="auto">
            <a:xfrm>
              <a:off x="2496" y="3216"/>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36905" name="Text Box 15"/>
            <p:cNvSpPr txBox="1">
              <a:spLocks noChangeArrowheads="1"/>
            </p:cNvSpPr>
            <p:nvPr/>
          </p:nvSpPr>
          <p:spPr bwMode="auto">
            <a:xfrm>
              <a:off x="2400" y="2688"/>
              <a:ext cx="6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javac</a:t>
              </a:r>
            </a:p>
          </p:txBody>
        </p:sp>
        <p:sp>
          <p:nvSpPr>
            <p:cNvPr id="36906" name="Line 16"/>
            <p:cNvSpPr>
              <a:spLocks noChangeShapeType="1"/>
            </p:cNvSpPr>
            <p:nvPr/>
          </p:nvSpPr>
          <p:spPr bwMode="auto">
            <a:xfrm>
              <a:off x="1776" y="264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44435" name="Group 51"/>
          <p:cNvGrpSpPr>
            <a:grpSpLocks/>
          </p:cNvGrpSpPr>
          <p:nvPr/>
        </p:nvGrpSpPr>
        <p:grpSpPr bwMode="auto">
          <a:xfrm>
            <a:off x="1905000" y="3048000"/>
            <a:ext cx="993775" cy="1752600"/>
            <a:chOff x="1200" y="1920"/>
            <a:chExt cx="626" cy="1104"/>
          </a:xfrm>
        </p:grpSpPr>
        <p:sp>
          <p:nvSpPr>
            <p:cNvPr id="36892" name="Rectangle 18"/>
            <p:cNvSpPr>
              <a:spLocks noChangeArrowheads="1"/>
            </p:cNvSpPr>
            <p:nvPr/>
          </p:nvSpPr>
          <p:spPr bwMode="auto">
            <a:xfrm>
              <a:off x="1200" y="1920"/>
              <a:ext cx="576"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36893" name="Text Box 19"/>
            <p:cNvSpPr txBox="1">
              <a:spLocks noChangeArrowheads="1"/>
            </p:cNvSpPr>
            <p:nvPr/>
          </p:nvSpPr>
          <p:spPr bwMode="auto">
            <a:xfrm>
              <a:off x="1200" y="1920"/>
              <a:ext cx="5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Hello.</a:t>
              </a:r>
            </a:p>
            <a:p>
              <a:pPr eaLnBrk="1" hangingPunct="1">
                <a:spcBef>
                  <a:spcPct val="0"/>
                </a:spcBef>
                <a:buClrTx/>
                <a:buSzTx/>
                <a:buFontTx/>
                <a:buNone/>
              </a:pPr>
              <a:r>
                <a:rPr lang="en-US" altLang="ja-JP" sz="2400"/>
                <a:t>java</a:t>
              </a:r>
            </a:p>
          </p:txBody>
        </p:sp>
        <p:sp>
          <p:nvSpPr>
            <p:cNvPr id="36894" name="Text Box 20"/>
            <p:cNvSpPr txBox="1">
              <a:spLocks noChangeArrowheads="1"/>
            </p:cNvSpPr>
            <p:nvPr/>
          </p:nvSpPr>
          <p:spPr bwMode="auto">
            <a:xfrm>
              <a:off x="1200" y="2544"/>
              <a:ext cx="6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Java</a:t>
              </a:r>
            </a:p>
          </p:txBody>
        </p:sp>
      </p:grpSp>
      <p:grpSp>
        <p:nvGrpSpPr>
          <p:cNvPr id="144436" name="Group 52"/>
          <p:cNvGrpSpPr>
            <a:grpSpLocks/>
          </p:cNvGrpSpPr>
          <p:nvPr/>
        </p:nvGrpSpPr>
        <p:grpSpPr bwMode="auto">
          <a:xfrm>
            <a:off x="5791200" y="3048000"/>
            <a:ext cx="968375" cy="1752600"/>
            <a:chOff x="3648" y="1920"/>
            <a:chExt cx="610" cy="1104"/>
          </a:xfrm>
        </p:grpSpPr>
        <p:sp>
          <p:nvSpPr>
            <p:cNvPr id="36889" name="Rectangle 23"/>
            <p:cNvSpPr>
              <a:spLocks noChangeArrowheads="1"/>
            </p:cNvSpPr>
            <p:nvPr/>
          </p:nvSpPr>
          <p:spPr bwMode="auto">
            <a:xfrm>
              <a:off x="3648" y="1920"/>
              <a:ext cx="576"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36890" name="Text Box 24"/>
            <p:cNvSpPr txBox="1">
              <a:spLocks noChangeArrowheads="1"/>
            </p:cNvSpPr>
            <p:nvPr/>
          </p:nvSpPr>
          <p:spPr bwMode="auto">
            <a:xfrm>
              <a:off x="3648" y="1920"/>
              <a:ext cx="5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609600" indent="-609600">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1066800" indent="-60960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524000" indent="-609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981200" indent="-609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438400" indent="-609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895600" indent="-609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3352800" indent="-609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810000" indent="-609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4267200" indent="-609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Hello.</a:t>
              </a:r>
            </a:p>
            <a:p>
              <a:pPr eaLnBrk="1" hangingPunct="1">
                <a:spcBef>
                  <a:spcPct val="0"/>
                </a:spcBef>
                <a:buClrTx/>
                <a:buSzTx/>
                <a:buFontTx/>
                <a:buNone/>
              </a:pPr>
              <a:r>
                <a:rPr lang="en-US" altLang="ja-JP" sz="2400"/>
                <a:t>class</a:t>
              </a:r>
            </a:p>
          </p:txBody>
        </p:sp>
        <p:sp>
          <p:nvSpPr>
            <p:cNvPr id="36891" name="Text Box 25"/>
            <p:cNvSpPr txBox="1">
              <a:spLocks noChangeArrowheads="1"/>
            </p:cNvSpPr>
            <p:nvPr/>
          </p:nvSpPr>
          <p:spPr bwMode="auto">
            <a:xfrm>
              <a:off x="3648" y="2544"/>
              <a:ext cx="6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609600" indent="-609600">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1066800" indent="-60960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524000" indent="-609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981200" indent="-609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438400" indent="-609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895600" indent="-609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3352800" indent="-609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810000" indent="-609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4267200" indent="-609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JBC</a:t>
              </a:r>
            </a:p>
          </p:txBody>
        </p:sp>
      </p:grpSp>
      <p:grpSp>
        <p:nvGrpSpPr>
          <p:cNvPr id="144419" name="Group 35"/>
          <p:cNvGrpSpPr>
            <a:grpSpLocks/>
          </p:cNvGrpSpPr>
          <p:nvPr/>
        </p:nvGrpSpPr>
        <p:grpSpPr bwMode="auto">
          <a:xfrm>
            <a:off x="5791200" y="4800600"/>
            <a:ext cx="968375" cy="1752600"/>
            <a:chOff x="3888" y="2160"/>
            <a:chExt cx="610" cy="1104"/>
          </a:xfrm>
        </p:grpSpPr>
        <p:sp>
          <p:nvSpPr>
            <p:cNvPr id="36885" name="Rectangle 31"/>
            <p:cNvSpPr>
              <a:spLocks noChangeArrowheads="1"/>
            </p:cNvSpPr>
            <p:nvPr/>
          </p:nvSpPr>
          <p:spPr bwMode="auto">
            <a:xfrm>
              <a:off x="3888" y="2160"/>
              <a:ext cx="576" cy="110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36886" name="Text Box 32"/>
            <p:cNvSpPr txBox="1">
              <a:spLocks noChangeArrowheads="1"/>
            </p:cNvSpPr>
            <p:nvPr/>
          </p:nvSpPr>
          <p:spPr bwMode="auto">
            <a:xfrm>
              <a:off x="3936" y="2496"/>
              <a:ext cx="54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java</a:t>
              </a:r>
            </a:p>
          </p:txBody>
        </p:sp>
        <p:sp>
          <p:nvSpPr>
            <p:cNvPr id="36887" name="Text Box 33"/>
            <p:cNvSpPr txBox="1">
              <a:spLocks noChangeArrowheads="1"/>
            </p:cNvSpPr>
            <p:nvPr/>
          </p:nvSpPr>
          <p:spPr bwMode="auto">
            <a:xfrm>
              <a:off x="3984" y="278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36888" name="Text Box 34"/>
            <p:cNvSpPr txBox="1">
              <a:spLocks noChangeArrowheads="1"/>
            </p:cNvSpPr>
            <p:nvPr/>
          </p:nvSpPr>
          <p:spPr bwMode="auto">
            <a:xfrm>
              <a:off x="3888" y="2176"/>
              <a:ext cx="6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JBC</a:t>
              </a:r>
            </a:p>
          </p:txBody>
        </p:sp>
      </p:grpSp>
      <p:sp>
        <p:nvSpPr>
          <p:cNvPr id="144421" name="Rectangle 37"/>
          <p:cNvSpPr>
            <a:spLocks noChangeArrowheads="1"/>
          </p:cNvSpPr>
          <p:nvPr/>
        </p:nvSpPr>
        <p:spPr bwMode="auto">
          <a:xfrm>
            <a:off x="533400" y="1981200"/>
            <a:ext cx="1828800" cy="6858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a:effectLst>
                  <a:outerShdw blurRad="38100" dist="38100" dir="2700000" algn="tl">
                    <a:srgbClr val="000000"/>
                  </a:outerShdw>
                </a:effectLst>
              </a:rPr>
              <a:t>Java</a:t>
            </a:r>
          </a:p>
        </p:txBody>
      </p:sp>
      <p:sp>
        <p:nvSpPr>
          <p:cNvPr id="36872" name="Text Box 38"/>
          <p:cNvSpPr txBox="1">
            <a:spLocks noChangeArrowheads="1"/>
          </p:cNvSpPr>
          <p:nvPr/>
        </p:nvSpPr>
        <p:spPr bwMode="auto">
          <a:xfrm>
            <a:off x="228600" y="1524000"/>
            <a:ext cx="2155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原始プログラム</a:t>
            </a:r>
          </a:p>
        </p:txBody>
      </p:sp>
      <p:grpSp>
        <p:nvGrpSpPr>
          <p:cNvPr id="36873" name="Group 39"/>
          <p:cNvGrpSpPr>
            <a:grpSpLocks/>
          </p:cNvGrpSpPr>
          <p:nvPr/>
        </p:nvGrpSpPr>
        <p:grpSpPr bwMode="auto">
          <a:xfrm>
            <a:off x="2362200" y="1524000"/>
            <a:ext cx="1981200" cy="1143000"/>
            <a:chOff x="1632" y="1104"/>
            <a:chExt cx="1248" cy="720"/>
          </a:xfrm>
        </p:grpSpPr>
        <p:sp>
          <p:nvSpPr>
            <p:cNvPr id="144424" name="Rectangle 40"/>
            <p:cNvSpPr>
              <a:spLocks noChangeArrowheads="1"/>
            </p:cNvSpPr>
            <p:nvPr/>
          </p:nvSpPr>
          <p:spPr bwMode="auto">
            <a:xfrm>
              <a:off x="1872" y="1392"/>
              <a:ext cx="1008" cy="432"/>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a:effectLst>
                    <a:outerShdw blurRad="38100" dist="38100" dir="2700000" algn="tl">
                      <a:srgbClr val="000000"/>
                    </a:outerShdw>
                  </a:effectLst>
                </a:rPr>
                <a:t>javac</a:t>
              </a:r>
            </a:p>
          </p:txBody>
        </p:sp>
        <p:sp>
          <p:nvSpPr>
            <p:cNvPr id="36883" name="Line 41"/>
            <p:cNvSpPr>
              <a:spLocks noChangeShapeType="1"/>
            </p:cNvSpPr>
            <p:nvPr/>
          </p:nvSpPr>
          <p:spPr bwMode="auto">
            <a:xfrm>
              <a:off x="1632" y="1632"/>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884" name="Text Box 42"/>
            <p:cNvSpPr txBox="1">
              <a:spLocks noChangeArrowheads="1"/>
            </p:cNvSpPr>
            <p:nvPr/>
          </p:nvSpPr>
          <p:spPr bwMode="auto">
            <a:xfrm>
              <a:off x="1680" y="1104"/>
              <a:ext cx="9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コンパイラ</a:t>
              </a:r>
            </a:p>
          </p:txBody>
        </p:sp>
      </p:grpSp>
      <p:grpSp>
        <p:nvGrpSpPr>
          <p:cNvPr id="36874" name="Group 43"/>
          <p:cNvGrpSpPr>
            <a:grpSpLocks/>
          </p:cNvGrpSpPr>
          <p:nvPr/>
        </p:nvGrpSpPr>
        <p:grpSpPr bwMode="auto">
          <a:xfrm>
            <a:off x="4343400" y="1524000"/>
            <a:ext cx="2590800" cy="1143000"/>
            <a:chOff x="2736" y="1104"/>
            <a:chExt cx="1632" cy="720"/>
          </a:xfrm>
        </p:grpSpPr>
        <p:sp>
          <p:nvSpPr>
            <p:cNvPr id="144428" name="Rectangle 44"/>
            <p:cNvSpPr>
              <a:spLocks noChangeArrowheads="1"/>
            </p:cNvSpPr>
            <p:nvPr/>
          </p:nvSpPr>
          <p:spPr bwMode="auto">
            <a:xfrm>
              <a:off x="2976" y="1392"/>
              <a:ext cx="1392" cy="432"/>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sz="2800">
                  <a:effectLst>
                    <a:outerShdw blurRad="38100" dist="38100" dir="2700000" algn="tl">
                      <a:srgbClr val="000000"/>
                    </a:outerShdw>
                  </a:effectLst>
                </a:rPr>
                <a:t>Java byte code</a:t>
              </a:r>
            </a:p>
          </p:txBody>
        </p:sp>
        <p:sp>
          <p:nvSpPr>
            <p:cNvPr id="36880" name="Line 45"/>
            <p:cNvSpPr>
              <a:spLocks noChangeShapeType="1"/>
            </p:cNvSpPr>
            <p:nvPr/>
          </p:nvSpPr>
          <p:spPr bwMode="auto">
            <a:xfrm>
              <a:off x="2736" y="1632"/>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881" name="Text Box 46"/>
            <p:cNvSpPr txBox="1">
              <a:spLocks noChangeArrowheads="1"/>
            </p:cNvSpPr>
            <p:nvPr/>
          </p:nvSpPr>
          <p:spPr bwMode="auto">
            <a:xfrm>
              <a:off x="2832" y="1104"/>
              <a:ext cx="13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目的プログラム</a:t>
              </a:r>
            </a:p>
          </p:txBody>
        </p:sp>
      </p:grpSp>
      <p:grpSp>
        <p:nvGrpSpPr>
          <p:cNvPr id="144431" name="Group 47"/>
          <p:cNvGrpSpPr>
            <a:grpSpLocks/>
          </p:cNvGrpSpPr>
          <p:nvPr/>
        </p:nvGrpSpPr>
        <p:grpSpPr bwMode="auto">
          <a:xfrm>
            <a:off x="6934200" y="1524000"/>
            <a:ext cx="1981200" cy="1143000"/>
            <a:chOff x="1632" y="1104"/>
            <a:chExt cx="1248" cy="720"/>
          </a:xfrm>
        </p:grpSpPr>
        <p:sp>
          <p:nvSpPr>
            <p:cNvPr id="144432" name="Rectangle 48"/>
            <p:cNvSpPr>
              <a:spLocks noChangeArrowheads="1"/>
            </p:cNvSpPr>
            <p:nvPr/>
          </p:nvSpPr>
          <p:spPr bwMode="auto">
            <a:xfrm>
              <a:off x="1872" y="1392"/>
              <a:ext cx="1008" cy="432"/>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en-US" altLang="ja-JP">
                  <a:effectLst>
                    <a:outerShdw blurRad="38100" dist="38100" dir="2700000" algn="tl">
                      <a:srgbClr val="000000"/>
                    </a:outerShdw>
                  </a:effectLst>
                </a:rPr>
                <a:t>java</a:t>
              </a:r>
            </a:p>
          </p:txBody>
        </p:sp>
        <p:sp>
          <p:nvSpPr>
            <p:cNvPr id="36877" name="Line 49"/>
            <p:cNvSpPr>
              <a:spLocks noChangeShapeType="1"/>
            </p:cNvSpPr>
            <p:nvPr/>
          </p:nvSpPr>
          <p:spPr bwMode="auto">
            <a:xfrm>
              <a:off x="1632" y="1632"/>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6878" name="Text Box 50"/>
            <p:cNvSpPr txBox="1">
              <a:spLocks noChangeArrowheads="1"/>
            </p:cNvSpPr>
            <p:nvPr/>
          </p:nvSpPr>
          <p:spPr bwMode="auto">
            <a:xfrm>
              <a:off x="1680" y="1104"/>
              <a:ext cx="10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インタプリタ</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4435"/>
                                        </p:tgtEl>
                                        <p:attrNameLst>
                                          <p:attrName>style.visibility</p:attrName>
                                        </p:attrNameLst>
                                      </p:cBhvr>
                                      <p:to>
                                        <p:strVal val="visible"/>
                                      </p:to>
                                    </p:set>
                                    <p:animEffect transition="in" filter="wipe(left)">
                                      <p:cBhvr>
                                        <p:cTn id="7" dur="500"/>
                                        <p:tgtEl>
                                          <p:spTgt spid="144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4388"/>
                                        </p:tgtEl>
                                        <p:attrNameLst>
                                          <p:attrName>style.visibility</p:attrName>
                                        </p:attrNameLst>
                                      </p:cBhvr>
                                      <p:to>
                                        <p:strVal val="visible"/>
                                      </p:to>
                                    </p:set>
                                    <p:animEffect transition="in" filter="wipe(left)">
                                      <p:cBhvr>
                                        <p:cTn id="12" dur="500"/>
                                        <p:tgtEl>
                                          <p:spTgt spid="144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4436"/>
                                        </p:tgtEl>
                                        <p:attrNameLst>
                                          <p:attrName>style.visibility</p:attrName>
                                        </p:attrNameLst>
                                      </p:cBhvr>
                                      <p:to>
                                        <p:strVal val="visible"/>
                                      </p:to>
                                    </p:set>
                                    <p:animEffect transition="in" filter="wipe(left)">
                                      <p:cBhvr>
                                        <p:cTn id="17" dur="500"/>
                                        <p:tgtEl>
                                          <p:spTgt spid="1444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4431"/>
                                        </p:tgtEl>
                                        <p:attrNameLst>
                                          <p:attrName>style.visibility</p:attrName>
                                        </p:attrNameLst>
                                      </p:cBhvr>
                                      <p:to>
                                        <p:strVal val="visible"/>
                                      </p:to>
                                    </p:set>
                                    <p:animEffect transition="in" filter="wipe(left)">
                                      <p:cBhvr>
                                        <p:cTn id="22" dur="500"/>
                                        <p:tgtEl>
                                          <p:spTgt spid="1444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4419"/>
                                        </p:tgtEl>
                                        <p:attrNameLst>
                                          <p:attrName>style.visibility</p:attrName>
                                        </p:attrNameLst>
                                      </p:cBhvr>
                                      <p:to>
                                        <p:strVal val="visible"/>
                                      </p:to>
                                    </p:set>
                                    <p:animEffect transition="in" filter="wipe(left)">
                                      <p:cBhvr>
                                        <p:cTn id="27" dur="500"/>
                                        <p:tgtEl>
                                          <p:spTgt spid="144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コンパイラの作成</a:t>
            </a:r>
          </a:p>
        </p:txBody>
      </p:sp>
      <p:sp>
        <p:nvSpPr>
          <p:cNvPr id="37891" name="Rectangle 3"/>
          <p:cNvSpPr>
            <a:spLocks noChangeArrowheads="1"/>
          </p:cNvSpPr>
          <p:nvPr/>
        </p:nvSpPr>
        <p:spPr bwMode="auto">
          <a:xfrm>
            <a:off x="1219200" y="1524000"/>
            <a:ext cx="914400" cy="762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M</a:t>
            </a:r>
          </a:p>
        </p:txBody>
      </p:sp>
      <p:sp>
        <p:nvSpPr>
          <p:cNvPr id="37892" name="Text Box 4"/>
          <p:cNvSpPr txBox="1">
            <a:spLocks noChangeArrowheads="1"/>
          </p:cNvSpPr>
          <p:nvPr/>
        </p:nvSpPr>
        <p:spPr bwMode="auto">
          <a:xfrm>
            <a:off x="2209800" y="1676400"/>
            <a:ext cx="3875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機械語 </a:t>
            </a:r>
            <a:r>
              <a:rPr lang="en-US" altLang="ja-JP" sz="2800"/>
              <a:t>M </a:t>
            </a:r>
            <a:r>
              <a:rPr lang="ja-JP" altLang="en-US" sz="2800"/>
              <a:t>のみ実行可能</a:t>
            </a:r>
          </a:p>
        </p:txBody>
      </p:sp>
      <p:sp>
        <p:nvSpPr>
          <p:cNvPr id="37893" name="Text Box 5"/>
          <p:cNvSpPr txBox="1">
            <a:spLocks noChangeArrowheads="1"/>
          </p:cNvSpPr>
          <p:nvPr/>
        </p:nvSpPr>
        <p:spPr bwMode="auto">
          <a:xfrm>
            <a:off x="838200" y="2362200"/>
            <a:ext cx="165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計算機 </a:t>
            </a:r>
            <a:r>
              <a:rPr lang="en-US" altLang="ja-JP" sz="2800"/>
              <a:t>M</a:t>
            </a:r>
          </a:p>
        </p:txBody>
      </p:sp>
      <p:sp>
        <p:nvSpPr>
          <p:cNvPr id="117766" name="Text Box 6"/>
          <p:cNvSpPr txBox="1">
            <a:spLocks noChangeArrowheads="1"/>
          </p:cNvSpPr>
          <p:nvPr/>
        </p:nvSpPr>
        <p:spPr bwMode="auto">
          <a:xfrm>
            <a:off x="533400" y="2895600"/>
            <a:ext cx="8340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計算機 </a:t>
            </a:r>
            <a:r>
              <a:rPr lang="en-US" altLang="ja-JP" sz="2800"/>
              <a:t>M </a:t>
            </a:r>
            <a:r>
              <a:rPr lang="ja-JP" altLang="en-US" sz="2800"/>
              <a:t>上で動く高水準言語 </a:t>
            </a:r>
            <a:r>
              <a:rPr lang="en-US" altLang="ja-JP" sz="2800"/>
              <a:t>S </a:t>
            </a:r>
            <a:r>
              <a:rPr lang="ja-JP" altLang="en-US" sz="2800"/>
              <a:t>のコンパイラが欲しい</a:t>
            </a:r>
          </a:p>
        </p:txBody>
      </p:sp>
      <p:grpSp>
        <p:nvGrpSpPr>
          <p:cNvPr id="117784" name="Group 24"/>
          <p:cNvGrpSpPr>
            <a:grpSpLocks/>
          </p:cNvGrpSpPr>
          <p:nvPr/>
        </p:nvGrpSpPr>
        <p:grpSpPr bwMode="auto">
          <a:xfrm>
            <a:off x="914400" y="3657600"/>
            <a:ext cx="3657600" cy="2362200"/>
            <a:chOff x="576" y="2496"/>
            <a:chExt cx="2304" cy="1488"/>
          </a:xfrm>
        </p:grpSpPr>
        <p:grpSp>
          <p:nvGrpSpPr>
            <p:cNvPr id="37901" name="Group 23"/>
            <p:cNvGrpSpPr>
              <a:grpSpLocks/>
            </p:cNvGrpSpPr>
            <p:nvPr/>
          </p:nvGrpSpPr>
          <p:grpSpPr bwMode="auto">
            <a:xfrm>
              <a:off x="1008" y="2928"/>
              <a:ext cx="1872" cy="1056"/>
              <a:chOff x="1008" y="2928"/>
              <a:chExt cx="1872" cy="1056"/>
            </a:xfrm>
          </p:grpSpPr>
          <p:sp>
            <p:nvSpPr>
              <p:cNvPr id="37903" name="Line 8"/>
              <p:cNvSpPr>
                <a:spLocks noChangeShapeType="1"/>
              </p:cNvSpPr>
              <p:nvPr/>
            </p:nvSpPr>
            <p:spPr bwMode="auto">
              <a:xfrm>
                <a:off x="1008" y="2928"/>
                <a:ext cx="18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904" name="Line 9"/>
              <p:cNvSpPr>
                <a:spLocks noChangeShapeType="1"/>
              </p:cNvSpPr>
              <p:nvPr/>
            </p:nvSpPr>
            <p:spPr bwMode="auto">
              <a:xfrm>
                <a:off x="1008" y="292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905" name="Line 10"/>
              <p:cNvSpPr>
                <a:spLocks noChangeShapeType="1"/>
              </p:cNvSpPr>
              <p:nvPr/>
            </p:nvSpPr>
            <p:spPr bwMode="auto">
              <a:xfrm>
                <a:off x="2880" y="292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906" name="Line 11"/>
              <p:cNvSpPr>
                <a:spLocks noChangeShapeType="1"/>
              </p:cNvSpPr>
              <p:nvPr/>
            </p:nvSpPr>
            <p:spPr bwMode="auto">
              <a:xfrm>
                <a:off x="1008" y="3456"/>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907" name="Line 12"/>
              <p:cNvSpPr>
                <a:spLocks noChangeShapeType="1"/>
              </p:cNvSpPr>
              <p:nvPr/>
            </p:nvSpPr>
            <p:spPr bwMode="auto">
              <a:xfrm rot="5400000">
                <a:off x="1944" y="3672"/>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908" name="Line 13"/>
              <p:cNvSpPr>
                <a:spLocks noChangeShapeType="1"/>
              </p:cNvSpPr>
              <p:nvPr/>
            </p:nvSpPr>
            <p:spPr bwMode="auto">
              <a:xfrm>
                <a:off x="1632" y="345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909" name="Line 14"/>
              <p:cNvSpPr>
                <a:spLocks noChangeShapeType="1"/>
              </p:cNvSpPr>
              <p:nvPr/>
            </p:nvSpPr>
            <p:spPr bwMode="auto">
              <a:xfrm>
                <a:off x="2256" y="345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910" name="Line 15"/>
              <p:cNvSpPr>
                <a:spLocks noChangeShapeType="1"/>
              </p:cNvSpPr>
              <p:nvPr/>
            </p:nvSpPr>
            <p:spPr bwMode="auto">
              <a:xfrm>
                <a:off x="2256" y="3456"/>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911" name="Text Box 16"/>
              <p:cNvSpPr txBox="1">
                <a:spLocks noChangeArrowheads="1"/>
              </p:cNvSpPr>
              <p:nvPr/>
            </p:nvSpPr>
            <p:spPr bwMode="auto">
              <a:xfrm>
                <a:off x="1104" y="2976"/>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37912" name="Text Box 17"/>
              <p:cNvSpPr txBox="1">
                <a:spLocks noChangeArrowheads="1"/>
              </p:cNvSpPr>
              <p:nvPr/>
            </p:nvSpPr>
            <p:spPr bwMode="auto">
              <a:xfrm>
                <a:off x="2448" y="2976"/>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37913" name="Text Box 18"/>
              <p:cNvSpPr txBox="1">
                <a:spLocks noChangeArrowheads="1"/>
              </p:cNvSpPr>
              <p:nvPr/>
            </p:nvSpPr>
            <p:spPr bwMode="auto">
              <a:xfrm>
                <a:off x="1776" y="350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grpSp>
        <p:sp>
          <p:nvSpPr>
            <p:cNvPr id="37902" name="Text Box 19"/>
            <p:cNvSpPr txBox="1">
              <a:spLocks noChangeArrowheads="1"/>
            </p:cNvSpPr>
            <p:nvPr/>
          </p:nvSpPr>
          <p:spPr bwMode="auto">
            <a:xfrm>
              <a:off x="576" y="2496"/>
              <a:ext cx="172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必要なコンパイラ</a:t>
              </a:r>
            </a:p>
          </p:txBody>
        </p:sp>
      </p:grpSp>
      <p:sp>
        <p:nvSpPr>
          <p:cNvPr id="117781" name="Text Box 21"/>
          <p:cNvSpPr txBox="1">
            <a:spLocks noChangeArrowheads="1"/>
          </p:cNvSpPr>
          <p:nvPr/>
        </p:nvSpPr>
        <p:spPr bwMode="auto">
          <a:xfrm>
            <a:off x="5029200" y="3810000"/>
            <a:ext cx="3092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しかし機械語 </a:t>
            </a:r>
            <a:r>
              <a:rPr lang="en-US" altLang="ja-JP" sz="2800"/>
              <a:t>M </a:t>
            </a:r>
            <a:r>
              <a:rPr lang="ja-JP" altLang="en-US" sz="2800"/>
              <a:t>で</a:t>
            </a:r>
          </a:p>
          <a:p>
            <a:pPr eaLnBrk="1" hangingPunct="1">
              <a:spcBef>
                <a:spcPct val="0"/>
              </a:spcBef>
              <a:buClrTx/>
              <a:buSzTx/>
              <a:buFontTx/>
              <a:buNone/>
            </a:pPr>
            <a:r>
              <a:rPr lang="ja-JP" altLang="en-US" sz="2800"/>
              <a:t>プログラムは難しい</a:t>
            </a:r>
          </a:p>
        </p:txBody>
      </p:sp>
      <p:grpSp>
        <p:nvGrpSpPr>
          <p:cNvPr id="117789" name="Group 29"/>
          <p:cNvGrpSpPr>
            <a:grpSpLocks/>
          </p:cNvGrpSpPr>
          <p:nvPr/>
        </p:nvGrpSpPr>
        <p:grpSpPr bwMode="auto">
          <a:xfrm>
            <a:off x="5029200" y="4800600"/>
            <a:ext cx="3432175" cy="1395413"/>
            <a:chOff x="3168" y="3312"/>
            <a:chExt cx="2162" cy="879"/>
          </a:xfrm>
        </p:grpSpPr>
        <p:sp>
          <p:nvSpPr>
            <p:cNvPr id="37899" name="Text Box 25"/>
            <p:cNvSpPr txBox="1">
              <a:spLocks noChangeArrowheads="1"/>
            </p:cNvSpPr>
            <p:nvPr/>
          </p:nvSpPr>
          <p:spPr bwMode="auto">
            <a:xfrm>
              <a:off x="3168" y="3519"/>
              <a:ext cx="216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既存の高水準言語</a:t>
              </a:r>
            </a:p>
            <a:p>
              <a:pPr eaLnBrk="1" hangingPunct="1">
                <a:spcBef>
                  <a:spcPct val="0"/>
                </a:spcBef>
                <a:buClrTx/>
                <a:buSzTx/>
                <a:buFontTx/>
                <a:buNone/>
              </a:pPr>
              <a:r>
                <a:rPr lang="ja-JP" altLang="en-US"/>
                <a:t>コンパイラを利用</a:t>
              </a:r>
            </a:p>
          </p:txBody>
        </p:sp>
        <p:sp>
          <p:nvSpPr>
            <p:cNvPr id="37900" name="AutoShape 26"/>
            <p:cNvSpPr>
              <a:spLocks noChangeArrowheads="1"/>
            </p:cNvSpPr>
            <p:nvPr/>
          </p:nvSpPr>
          <p:spPr bwMode="auto">
            <a:xfrm>
              <a:off x="3936" y="3312"/>
              <a:ext cx="432" cy="240"/>
            </a:xfrm>
            <a:prstGeom prst="down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
        <p:nvSpPr>
          <p:cNvPr id="117790" name="Oval 30"/>
          <p:cNvSpPr>
            <a:spLocks noChangeArrowheads="1"/>
          </p:cNvSpPr>
          <p:nvPr/>
        </p:nvSpPr>
        <p:spPr bwMode="auto">
          <a:xfrm>
            <a:off x="2667000" y="5181600"/>
            <a:ext cx="838200" cy="838200"/>
          </a:xfrm>
          <a:prstGeom prst="ellipse">
            <a:avLst/>
          </a:prstGeom>
          <a:noFill/>
          <a:ln w="28575">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checkerboard(across)">
                                      <p:cBhvr>
                                        <p:cTn id="7" dur="5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7784"/>
                                        </p:tgtEl>
                                        <p:attrNameLst>
                                          <p:attrName>style.visibility</p:attrName>
                                        </p:attrNameLst>
                                      </p:cBhvr>
                                      <p:to>
                                        <p:strVal val="visible"/>
                                      </p:to>
                                    </p:set>
                                    <p:animEffect transition="in" filter="checkerboard(across)">
                                      <p:cBhvr>
                                        <p:cTn id="12" dur="500"/>
                                        <p:tgtEl>
                                          <p:spTgt spid="1177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7790"/>
                                        </p:tgtEl>
                                        <p:attrNameLst>
                                          <p:attrName>style.visibility</p:attrName>
                                        </p:attrNameLst>
                                      </p:cBhvr>
                                      <p:to>
                                        <p:strVal val="visible"/>
                                      </p:to>
                                    </p:set>
                                    <p:animEffect transition="in" filter="checkerboard(across)">
                                      <p:cBhvr>
                                        <p:cTn id="17" dur="500"/>
                                        <p:tgtEl>
                                          <p:spTgt spid="1177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7781"/>
                                        </p:tgtEl>
                                        <p:attrNameLst>
                                          <p:attrName>style.visibility</p:attrName>
                                        </p:attrNameLst>
                                      </p:cBhvr>
                                      <p:to>
                                        <p:strVal val="visible"/>
                                      </p:to>
                                    </p:set>
                                    <p:animEffect transition="in" filter="checkerboard(across)">
                                      <p:cBhvr>
                                        <p:cTn id="22" dur="500"/>
                                        <p:tgtEl>
                                          <p:spTgt spid="1177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17789"/>
                                        </p:tgtEl>
                                        <p:attrNameLst>
                                          <p:attrName>style.visibility</p:attrName>
                                        </p:attrNameLst>
                                      </p:cBhvr>
                                      <p:to>
                                        <p:strVal val="visible"/>
                                      </p:to>
                                    </p:set>
                                    <p:animEffect transition="in" filter="wipe(up)">
                                      <p:cBhvr>
                                        <p:cTn id="27" dur="500"/>
                                        <p:tgtEl>
                                          <p:spTgt spid="117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utoUpdateAnimBg="0"/>
      <p:bldP spid="117781" grpId="0" autoUpdateAnimBg="0"/>
      <p:bldP spid="11779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コンパイラの作成</a:t>
            </a:r>
          </a:p>
        </p:txBody>
      </p:sp>
      <p:sp>
        <p:nvSpPr>
          <p:cNvPr id="38915" name="Text Box 3"/>
          <p:cNvSpPr txBox="1">
            <a:spLocks noChangeArrowheads="1"/>
          </p:cNvSpPr>
          <p:nvPr/>
        </p:nvSpPr>
        <p:spPr bwMode="auto">
          <a:xfrm>
            <a:off x="533400" y="1676400"/>
            <a:ext cx="8340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計算機 </a:t>
            </a:r>
            <a:r>
              <a:rPr lang="en-US" altLang="ja-JP" sz="2800"/>
              <a:t>M </a:t>
            </a:r>
            <a:r>
              <a:rPr lang="ja-JP" altLang="en-US" sz="2800"/>
              <a:t>上で動く高水準言語 </a:t>
            </a:r>
            <a:r>
              <a:rPr lang="en-US" altLang="ja-JP" sz="2800"/>
              <a:t>S </a:t>
            </a:r>
            <a:r>
              <a:rPr lang="ja-JP" altLang="en-US" sz="2800"/>
              <a:t>のコンパイラが欲しい</a:t>
            </a:r>
          </a:p>
        </p:txBody>
      </p:sp>
      <p:grpSp>
        <p:nvGrpSpPr>
          <p:cNvPr id="118790" name="Group 6"/>
          <p:cNvGrpSpPr>
            <a:grpSpLocks/>
          </p:cNvGrpSpPr>
          <p:nvPr/>
        </p:nvGrpSpPr>
        <p:grpSpPr bwMode="auto">
          <a:xfrm>
            <a:off x="533400" y="2209800"/>
            <a:ext cx="8054975" cy="900113"/>
            <a:chOff x="336" y="1392"/>
            <a:chExt cx="5074" cy="567"/>
          </a:xfrm>
        </p:grpSpPr>
        <p:sp>
          <p:nvSpPr>
            <p:cNvPr id="38960" name="Text Box 4"/>
            <p:cNvSpPr txBox="1">
              <a:spLocks noChangeArrowheads="1"/>
            </p:cNvSpPr>
            <p:nvPr/>
          </p:nvSpPr>
          <p:spPr bwMode="auto">
            <a:xfrm>
              <a:off x="336" y="1632"/>
              <a:ext cx="50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計算機 </a:t>
              </a:r>
              <a:r>
                <a:rPr lang="en-US" altLang="ja-JP" sz="2800"/>
                <a:t>M </a:t>
              </a:r>
              <a:r>
                <a:rPr lang="ja-JP" altLang="en-US" sz="2800"/>
                <a:t>上で動く高水準言語 </a:t>
              </a:r>
              <a:r>
                <a:rPr lang="en-US" altLang="ja-JP" sz="2800"/>
                <a:t>T </a:t>
              </a:r>
              <a:r>
                <a:rPr lang="ja-JP" altLang="en-US" sz="2800"/>
                <a:t>のコンパイラを利用</a:t>
              </a:r>
              <a:endParaRPr lang="en-US" altLang="ja-JP" sz="2800"/>
            </a:p>
          </p:txBody>
        </p:sp>
        <p:sp>
          <p:nvSpPr>
            <p:cNvPr id="38961" name="AutoShape 5"/>
            <p:cNvSpPr>
              <a:spLocks noChangeArrowheads="1"/>
            </p:cNvSpPr>
            <p:nvPr/>
          </p:nvSpPr>
          <p:spPr bwMode="auto">
            <a:xfrm>
              <a:off x="2592" y="1392"/>
              <a:ext cx="432" cy="288"/>
            </a:xfrm>
            <a:prstGeom prst="down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grpSp>
        <p:nvGrpSpPr>
          <p:cNvPr id="118844" name="Group 60"/>
          <p:cNvGrpSpPr>
            <a:grpSpLocks/>
          </p:cNvGrpSpPr>
          <p:nvPr/>
        </p:nvGrpSpPr>
        <p:grpSpPr bwMode="auto">
          <a:xfrm>
            <a:off x="3048000" y="4191000"/>
            <a:ext cx="2971800" cy="2133600"/>
            <a:chOff x="1920" y="2784"/>
            <a:chExt cx="1872" cy="1344"/>
          </a:xfrm>
        </p:grpSpPr>
        <p:grpSp>
          <p:nvGrpSpPr>
            <p:cNvPr id="38947" name="Group 46"/>
            <p:cNvGrpSpPr>
              <a:grpSpLocks/>
            </p:cNvGrpSpPr>
            <p:nvPr/>
          </p:nvGrpSpPr>
          <p:grpSpPr bwMode="auto">
            <a:xfrm>
              <a:off x="1920" y="2784"/>
              <a:ext cx="1872" cy="1056"/>
              <a:chOff x="1008" y="2928"/>
              <a:chExt cx="1872" cy="1056"/>
            </a:xfrm>
          </p:grpSpPr>
          <p:sp>
            <p:nvSpPr>
              <p:cNvPr id="38949" name="Line 47"/>
              <p:cNvSpPr>
                <a:spLocks noChangeShapeType="1"/>
              </p:cNvSpPr>
              <p:nvPr/>
            </p:nvSpPr>
            <p:spPr bwMode="auto">
              <a:xfrm>
                <a:off x="1008" y="2928"/>
                <a:ext cx="18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50" name="Line 48"/>
              <p:cNvSpPr>
                <a:spLocks noChangeShapeType="1"/>
              </p:cNvSpPr>
              <p:nvPr/>
            </p:nvSpPr>
            <p:spPr bwMode="auto">
              <a:xfrm>
                <a:off x="1008" y="292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51" name="Line 49"/>
              <p:cNvSpPr>
                <a:spLocks noChangeShapeType="1"/>
              </p:cNvSpPr>
              <p:nvPr/>
            </p:nvSpPr>
            <p:spPr bwMode="auto">
              <a:xfrm>
                <a:off x="2880" y="292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52" name="Line 50"/>
              <p:cNvSpPr>
                <a:spLocks noChangeShapeType="1"/>
              </p:cNvSpPr>
              <p:nvPr/>
            </p:nvSpPr>
            <p:spPr bwMode="auto">
              <a:xfrm>
                <a:off x="1008" y="3456"/>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53" name="Line 51"/>
              <p:cNvSpPr>
                <a:spLocks noChangeShapeType="1"/>
              </p:cNvSpPr>
              <p:nvPr/>
            </p:nvSpPr>
            <p:spPr bwMode="auto">
              <a:xfrm rot="5400000">
                <a:off x="1944" y="3672"/>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54" name="Line 52"/>
              <p:cNvSpPr>
                <a:spLocks noChangeShapeType="1"/>
              </p:cNvSpPr>
              <p:nvPr/>
            </p:nvSpPr>
            <p:spPr bwMode="auto">
              <a:xfrm>
                <a:off x="1632" y="345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55" name="Line 53"/>
              <p:cNvSpPr>
                <a:spLocks noChangeShapeType="1"/>
              </p:cNvSpPr>
              <p:nvPr/>
            </p:nvSpPr>
            <p:spPr bwMode="auto">
              <a:xfrm>
                <a:off x="2256" y="345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56" name="Line 54"/>
              <p:cNvSpPr>
                <a:spLocks noChangeShapeType="1"/>
              </p:cNvSpPr>
              <p:nvPr/>
            </p:nvSpPr>
            <p:spPr bwMode="auto">
              <a:xfrm>
                <a:off x="2256" y="3456"/>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57" name="Text Box 55"/>
              <p:cNvSpPr txBox="1">
                <a:spLocks noChangeArrowheads="1"/>
              </p:cNvSpPr>
              <p:nvPr/>
            </p:nvSpPr>
            <p:spPr bwMode="auto">
              <a:xfrm>
                <a:off x="1104" y="2976"/>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T</a:t>
                </a:r>
              </a:p>
            </p:txBody>
          </p:sp>
          <p:sp>
            <p:nvSpPr>
              <p:cNvPr id="38958" name="Text Box 56"/>
              <p:cNvSpPr txBox="1">
                <a:spLocks noChangeArrowheads="1"/>
              </p:cNvSpPr>
              <p:nvPr/>
            </p:nvSpPr>
            <p:spPr bwMode="auto">
              <a:xfrm>
                <a:off x="2448" y="2976"/>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38959" name="Text Box 57"/>
              <p:cNvSpPr txBox="1">
                <a:spLocks noChangeArrowheads="1"/>
              </p:cNvSpPr>
              <p:nvPr/>
            </p:nvSpPr>
            <p:spPr bwMode="auto">
              <a:xfrm>
                <a:off x="1776" y="350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grpSp>
        <p:sp>
          <p:nvSpPr>
            <p:cNvPr id="38948" name="Text Box 58"/>
            <p:cNvSpPr txBox="1">
              <a:spLocks noChangeArrowheads="1"/>
            </p:cNvSpPr>
            <p:nvPr/>
          </p:nvSpPr>
          <p:spPr bwMode="auto">
            <a:xfrm>
              <a:off x="2064" y="3840"/>
              <a:ext cx="1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既存のコンパイラ</a:t>
              </a:r>
            </a:p>
          </p:txBody>
        </p:sp>
      </p:grpSp>
      <p:grpSp>
        <p:nvGrpSpPr>
          <p:cNvPr id="118857" name="Group 73"/>
          <p:cNvGrpSpPr>
            <a:grpSpLocks/>
          </p:cNvGrpSpPr>
          <p:nvPr/>
        </p:nvGrpSpPr>
        <p:grpSpPr bwMode="auto">
          <a:xfrm>
            <a:off x="1066800" y="3352800"/>
            <a:ext cx="2971800" cy="2133600"/>
            <a:chOff x="672" y="2256"/>
            <a:chExt cx="1872" cy="1344"/>
          </a:xfrm>
        </p:grpSpPr>
        <p:grpSp>
          <p:nvGrpSpPr>
            <p:cNvPr id="38934" name="Group 33"/>
            <p:cNvGrpSpPr>
              <a:grpSpLocks/>
            </p:cNvGrpSpPr>
            <p:nvPr/>
          </p:nvGrpSpPr>
          <p:grpSpPr bwMode="auto">
            <a:xfrm>
              <a:off x="672" y="2256"/>
              <a:ext cx="1872" cy="1056"/>
              <a:chOff x="1008" y="2928"/>
              <a:chExt cx="1872" cy="1056"/>
            </a:xfrm>
          </p:grpSpPr>
          <p:sp>
            <p:nvSpPr>
              <p:cNvPr id="38936" name="Line 34"/>
              <p:cNvSpPr>
                <a:spLocks noChangeShapeType="1"/>
              </p:cNvSpPr>
              <p:nvPr/>
            </p:nvSpPr>
            <p:spPr bwMode="auto">
              <a:xfrm>
                <a:off x="1008" y="2928"/>
                <a:ext cx="18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37" name="Line 35"/>
              <p:cNvSpPr>
                <a:spLocks noChangeShapeType="1"/>
              </p:cNvSpPr>
              <p:nvPr/>
            </p:nvSpPr>
            <p:spPr bwMode="auto">
              <a:xfrm>
                <a:off x="1008" y="292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38" name="Line 36"/>
              <p:cNvSpPr>
                <a:spLocks noChangeShapeType="1"/>
              </p:cNvSpPr>
              <p:nvPr/>
            </p:nvSpPr>
            <p:spPr bwMode="auto">
              <a:xfrm>
                <a:off x="2880" y="292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39" name="Line 37"/>
              <p:cNvSpPr>
                <a:spLocks noChangeShapeType="1"/>
              </p:cNvSpPr>
              <p:nvPr/>
            </p:nvSpPr>
            <p:spPr bwMode="auto">
              <a:xfrm>
                <a:off x="1008" y="3456"/>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40" name="Line 38"/>
              <p:cNvSpPr>
                <a:spLocks noChangeShapeType="1"/>
              </p:cNvSpPr>
              <p:nvPr/>
            </p:nvSpPr>
            <p:spPr bwMode="auto">
              <a:xfrm rot="5400000">
                <a:off x="1944" y="3672"/>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41" name="Line 39"/>
              <p:cNvSpPr>
                <a:spLocks noChangeShapeType="1"/>
              </p:cNvSpPr>
              <p:nvPr/>
            </p:nvSpPr>
            <p:spPr bwMode="auto">
              <a:xfrm>
                <a:off x="1632" y="345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42" name="Line 40"/>
              <p:cNvSpPr>
                <a:spLocks noChangeShapeType="1"/>
              </p:cNvSpPr>
              <p:nvPr/>
            </p:nvSpPr>
            <p:spPr bwMode="auto">
              <a:xfrm>
                <a:off x="2256" y="345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43" name="Line 41"/>
              <p:cNvSpPr>
                <a:spLocks noChangeShapeType="1"/>
              </p:cNvSpPr>
              <p:nvPr/>
            </p:nvSpPr>
            <p:spPr bwMode="auto">
              <a:xfrm>
                <a:off x="2256" y="3456"/>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44" name="Text Box 42"/>
              <p:cNvSpPr txBox="1">
                <a:spLocks noChangeArrowheads="1"/>
              </p:cNvSpPr>
              <p:nvPr/>
            </p:nvSpPr>
            <p:spPr bwMode="auto">
              <a:xfrm>
                <a:off x="1104" y="2976"/>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38945" name="Text Box 43"/>
              <p:cNvSpPr txBox="1">
                <a:spLocks noChangeArrowheads="1"/>
              </p:cNvSpPr>
              <p:nvPr/>
            </p:nvSpPr>
            <p:spPr bwMode="auto">
              <a:xfrm>
                <a:off x="2448" y="2976"/>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38946" name="Text Box 44"/>
              <p:cNvSpPr txBox="1">
                <a:spLocks noChangeArrowheads="1"/>
              </p:cNvSpPr>
              <p:nvPr/>
            </p:nvSpPr>
            <p:spPr bwMode="auto">
              <a:xfrm>
                <a:off x="1776" y="3504"/>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T</a:t>
                </a:r>
              </a:p>
            </p:txBody>
          </p:sp>
        </p:grpSp>
        <p:sp>
          <p:nvSpPr>
            <p:cNvPr id="38935" name="Text Box 59"/>
            <p:cNvSpPr txBox="1">
              <a:spLocks noChangeArrowheads="1"/>
            </p:cNvSpPr>
            <p:nvPr/>
          </p:nvSpPr>
          <p:spPr bwMode="auto">
            <a:xfrm>
              <a:off x="720" y="3312"/>
              <a:ext cx="16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作成するコンパイラ</a:t>
              </a:r>
            </a:p>
          </p:txBody>
        </p:sp>
      </p:grpSp>
      <p:grpSp>
        <p:nvGrpSpPr>
          <p:cNvPr id="118872" name="Group 88"/>
          <p:cNvGrpSpPr>
            <a:grpSpLocks/>
          </p:cNvGrpSpPr>
          <p:nvPr/>
        </p:nvGrpSpPr>
        <p:grpSpPr bwMode="auto">
          <a:xfrm>
            <a:off x="5029200" y="3352800"/>
            <a:ext cx="2971800" cy="2133600"/>
            <a:chOff x="3168" y="2256"/>
            <a:chExt cx="1872" cy="1344"/>
          </a:xfrm>
        </p:grpSpPr>
        <p:grpSp>
          <p:nvGrpSpPr>
            <p:cNvPr id="38921" name="Group 75"/>
            <p:cNvGrpSpPr>
              <a:grpSpLocks/>
            </p:cNvGrpSpPr>
            <p:nvPr/>
          </p:nvGrpSpPr>
          <p:grpSpPr bwMode="auto">
            <a:xfrm>
              <a:off x="3168" y="2256"/>
              <a:ext cx="1872" cy="1056"/>
              <a:chOff x="1008" y="2928"/>
              <a:chExt cx="1872" cy="1056"/>
            </a:xfrm>
          </p:grpSpPr>
          <p:sp>
            <p:nvSpPr>
              <p:cNvPr id="38923" name="Line 76"/>
              <p:cNvSpPr>
                <a:spLocks noChangeShapeType="1"/>
              </p:cNvSpPr>
              <p:nvPr/>
            </p:nvSpPr>
            <p:spPr bwMode="auto">
              <a:xfrm>
                <a:off x="1008" y="2928"/>
                <a:ext cx="18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24" name="Line 77"/>
              <p:cNvSpPr>
                <a:spLocks noChangeShapeType="1"/>
              </p:cNvSpPr>
              <p:nvPr/>
            </p:nvSpPr>
            <p:spPr bwMode="auto">
              <a:xfrm>
                <a:off x="1008" y="292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25" name="Line 78"/>
              <p:cNvSpPr>
                <a:spLocks noChangeShapeType="1"/>
              </p:cNvSpPr>
              <p:nvPr/>
            </p:nvSpPr>
            <p:spPr bwMode="auto">
              <a:xfrm>
                <a:off x="2880" y="292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26" name="Line 79"/>
              <p:cNvSpPr>
                <a:spLocks noChangeShapeType="1"/>
              </p:cNvSpPr>
              <p:nvPr/>
            </p:nvSpPr>
            <p:spPr bwMode="auto">
              <a:xfrm>
                <a:off x="1008" y="3456"/>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27" name="Line 80"/>
              <p:cNvSpPr>
                <a:spLocks noChangeShapeType="1"/>
              </p:cNvSpPr>
              <p:nvPr/>
            </p:nvSpPr>
            <p:spPr bwMode="auto">
              <a:xfrm rot="5400000">
                <a:off x="1944" y="3672"/>
                <a:ext cx="0" cy="6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28" name="Line 81"/>
              <p:cNvSpPr>
                <a:spLocks noChangeShapeType="1"/>
              </p:cNvSpPr>
              <p:nvPr/>
            </p:nvSpPr>
            <p:spPr bwMode="auto">
              <a:xfrm>
                <a:off x="1632" y="345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29" name="Line 82"/>
              <p:cNvSpPr>
                <a:spLocks noChangeShapeType="1"/>
              </p:cNvSpPr>
              <p:nvPr/>
            </p:nvSpPr>
            <p:spPr bwMode="auto">
              <a:xfrm>
                <a:off x="2256" y="345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30" name="Line 83"/>
              <p:cNvSpPr>
                <a:spLocks noChangeShapeType="1"/>
              </p:cNvSpPr>
              <p:nvPr/>
            </p:nvSpPr>
            <p:spPr bwMode="auto">
              <a:xfrm>
                <a:off x="2256" y="3456"/>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8931" name="Text Box 84"/>
              <p:cNvSpPr txBox="1">
                <a:spLocks noChangeArrowheads="1"/>
              </p:cNvSpPr>
              <p:nvPr/>
            </p:nvSpPr>
            <p:spPr bwMode="auto">
              <a:xfrm>
                <a:off x="1104" y="2976"/>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38932" name="Text Box 85"/>
              <p:cNvSpPr txBox="1">
                <a:spLocks noChangeArrowheads="1"/>
              </p:cNvSpPr>
              <p:nvPr/>
            </p:nvSpPr>
            <p:spPr bwMode="auto">
              <a:xfrm>
                <a:off x="2448" y="2976"/>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38933" name="Text Box 86"/>
              <p:cNvSpPr txBox="1">
                <a:spLocks noChangeArrowheads="1"/>
              </p:cNvSpPr>
              <p:nvPr/>
            </p:nvSpPr>
            <p:spPr bwMode="auto">
              <a:xfrm>
                <a:off x="1776" y="350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grpSp>
        <p:sp>
          <p:nvSpPr>
            <p:cNvPr id="38922" name="Text Box 87"/>
            <p:cNvSpPr txBox="1">
              <a:spLocks noChangeArrowheads="1"/>
            </p:cNvSpPr>
            <p:nvPr/>
          </p:nvSpPr>
          <p:spPr bwMode="auto">
            <a:xfrm>
              <a:off x="3408" y="3312"/>
              <a:ext cx="1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目的のコンパイラ</a:t>
              </a:r>
            </a:p>
          </p:txBody>
        </p:sp>
      </p:grpSp>
      <p:sp>
        <p:nvSpPr>
          <p:cNvPr id="118873" name="Text Box 89"/>
          <p:cNvSpPr txBox="1">
            <a:spLocks noChangeArrowheads="1"/>
          </p:cNvSpPr>
          <p:nvPr/>
        </p:nvSpPr>
        <p:spPr bwMode="auto">
          <a:xfrm>
            <a:off x="5853113" y="5835650"/>
            <a:ext cx="32623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コンパイラの作成は</a:t>
            </a:r>
          </a:p>
          <a:p>
            <a:pPr eaLnBrk="1" hangingPunct="1">
              <a:spcBef>
                <a:spcPct val="0"/>
              </a:spcBef>
              <a:buClrTx/>
              <a:buSzTx/>
              <a:buFontTx/>
              <a:buNone/>
            </a:pPr>
            <a:r>
              <a:rPr lang="ja-JP" altLang="en-US" sz="2800"/>
              <a:t>高水準言語で行える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wipe(up)">
                                      <p:cBhvr>
                                        <p:cTn id="7" dur="500"/>
                                        <p:tgtEl>
                                          <p:spTgt spid="118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8844"/>
                                        </p:tgtEl>
                                        <p:attrNameLst>
                                          <p:attrName>style.visibility</p:attrName>
                                        </p:attrNameLst>
                                      </p:cBhvr>
                                      <p:to>
                                        <p:strVal val="visible"/>
                                      </p:to>
                                    </p:set>
                                    <p:animEffect transition="in" filter="checkerboard(across)">
                                      <p:cBhvr>
                                        <p:cTn id="12" dur="500"/>
                                        <p:tgtEl>
                                          <p:spTgt spid="118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8857"/>
                                        </p:tgtEl>
                                        <p:attrNameLst>
                                          <p:attrName>style.visibility</p:attrName>
                                        </p:attrNameLst>
                                      </p:cBhvr>
                                      <p:to>
                                        <p:strVal val="visible"/>
                                      </p:to>
                                    </p:set>
                                    <p:animEffect transition="in" filter="checkerboard(across)">
                                      <p:cBhvr>
                                        <p:cTn id="17" dur="500"/>
                                        <p:tgtEl>
                                          <p:spTgt spid="1188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8872"/>
                                        </p:tgtEl>
                                        <p:attrNameLst>
                                          <p:attrName>style.visibility</p:attrName>
                                        </p:attrNameLst>
                                      </p:cBhvr>
                                      <p:to>
                                        <p:strVal val="visible"/>
                                      </p:to>
                                    </p:set>
                                    <p:animEffect transition="in" filter="checkerboard(across)">
                                      <p:cBhvr>
                                        <p:cTn id="22" dur="500"/>
                                        <p:tgtEl>
                                          <p:spTgt spid="1188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8873"/>
                                        </p:tgtEl>
                                        <p:attrNameLst>
                                          <p:attrName>style.visibility</p:attrName>
                                        </p:attrNameLst>
                                      </p:cBhvr>
                                      <p:to>
                                        <p:strVal val="visible"/>
                                      </p:to>
                                    </p:set>
                                    <p:anim calcmode="lin" valueType="num">
                                      <p:cBhvr additive="base">
                                        <p:cTn id="27" dur="500" fill="hold"/>
                                        <p:tgtEl>
                                          <p:spTgt spid="118873"/>
                                        </p:tgtEl>
                                        <p:attrNameLst>
                                          <p:attrName>ppt_x</p:attrName>
                                        </p:attrNameLst>
                                      </p:cBhvr>
                                      <p:tavLst>
                                        <p:tav tm="0">
                                          <p:val>
                                            <p:strVal val="#ppt_x"/>
                                          </p:val>
                                        </p:tav>
                                        <p:tav tm="100000">
                                          <p:val>
                                            <p:strVal val="#ppt_x"/>
                                          </p:val>
                                        </p:tav>
                                      </p:tavLst>
                                    </p:anim>
                                    <p:anim calcmode="lin" valueType="num">
                                      <p:cBhvr additive="base">
                                        <p:cTn id="28" dur="500" fill="hold"/>
                                        <p:tgtEl>
                                          <p:spTgt spid="118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7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コンパイラの作成</a:t>
            </a:r>
          </a:p>
        </p:txBody>
      </p:sp>
      <p:sp>
        <p:nvSpPr>
          <p:cNvPr id="39939" name="Text Box 3"/>
          <p:cNvSpPr txBox="1">
            <a:spLocks noChangeArrowheads="1"/>
          </p:cNvSpPr>
          <p:nvPr/>
        </p:nvSpPr>
        <p:spPr bwMode="auto">
          <a:xfrm>
            <a:off x="533400" y="1676400"/>
            <a:ext cx="8340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計算機 </a:t>
            </a:r>
            <a:r>
              <a:rPr lang="en-US" altLang="ja-JP" sz="2800"/>
              <a:t>M </a:t>
            </a:r>
            <a:r>
              <a:rPr lang="ja-JP" altLang="en-US" sz="2800"/>
              <a:t>上で動く高水準言語 </a:t>
            </a:r>
            <a:r>
              <a:rPr lang="en-US" altLang="ja-JP" sz="2800"/>
              <a:t>S </a:t>
            </a:r>
            <a:r>
              <a:rPr lang="ja-JP" altLang="en-US" sz="2800"/>
              <a:t>のコンパイラが欲しい</a:t>
            </a:r>
          </a:p>
        </p:txBody>
      </p:sp>
      <p:grpSp>
        <p:nvGrpSpPr>
          <p:cNvPr id="39940" name="Group 4"/>
          <p:cNvGrpSpPr>
            <a:grpSpLocks/>
          </p:cNvGrpSpPr>
          <p:nvPr/>
        </p:nvGrpSpPr>
        <p:grpSpPr bwMode="auto">
          <a:xfrm>
            <a:off x="533400" y="2209800"/>
            <a:ext cx="8054975" cy="900113"/>
            <a:chOff x="336" y="1392"/>
            <a:chExt cx="5074" cy="567"/>
          </a:xfrm>
        </p:grpSpPr>
        <p:sp>
          <p:nvSpPr>
            <p:cNvPr id="39946" name="Text Box 5"/>
            <p:cNvSpPr txBox="1">
              <a:spLocks noChangeArrowheads="1"/>
            </p:cNvSpPr>
            <p:nvPr/>
          </p:nvSpPr>
          <p:spPr bwMode="auto">
            <a:xfrm>
              <a:off x="336" y="1632"/>
              <a:ext cx="50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計算機 </a:t>
              </a:r>
              <a:r>
                <a:rPr lang="en-US" altLang="ja-JP" sz="2800"/>
                <a:t>M </a:t>
              </a:r>
              <a:r>
                <a:rPr lang="ja-JP" altLang="en-US" sz="2800"/>
                <a:t>上で動く高水準言語 </a:t>
              </a:r>
              <a:r>
                <a:rPr lang="en-US" altLang="ja-JP" sz="2800"/>
                <a:t>T </a:t>
              </a:r>
              <a:r>
                <a:rPr lang="ja-JP" altLang="en-US" sz="2800"/>
                <a:t>のコンパイラを利用</a:t>
              </a:r>
              <a:endParaRPr lang="en-US" altLang="ja-JP" sz="2800"/>
            </a:p>
          </p:txBody>
        </p:sp>
        <p:sp>
          <p:nvSpPr>
            <p:cNvPr id="39947" name="AutoShape 6"/>
            <p:cNvSpPr>
              <a:spLocks noChangeArrowheads="1"/>
            </p:cNvSpPr>
            <p:nvPr/>
          </p:nvSpPr>
          <p:spPr bwMode="auto">
            <a:xfrm>
              <a:off x="2592" y="1392"/>
              <a:ext cx="432" cy="288"/>
            </a:xfrm>
            <a:prstGeom prst="down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
        <p:nvSpPr>
          <p:cNvPr id="119857" name="Text Box 49"/>
          <p:cNvSpPr txBox="1">
            <a:spLocks noChangeArrowheads="1"/>
          </p:cNvSpPr>
          <p:nvPr/>
        </p:nvSpPr>
        <p:spPr bwMode="auto">
          <a:xfrm>
            <a:off x="914400" y="3429000"/>
            <a:ext cx="721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indent="574675">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65175"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955675"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
                <a:srgbClr val="FFFF66"/>
              </a:buClr>
              <a:buSzTx/>
              <a:buFont typeface="Wingdings" panose="05000000000000000000" pitchFamily="2" charset="2"/>
              <a:buChar char="ü"/>
            </a:pPr>
            <a:r>
              <a:rPr lang="ja-JP" altLang="en-US" sz="2800"/>
              <a:t>では</a:t>
            </a:r>
            <a:r>
              <a:rPr lang="en-US" altLang="ja-JP" sz="2800"/>
              <a:t>T</a:t>
            </a:r>
            <a:r>
              <a:rPr lang="ja-JP" altLang="en-US" sz="2800"/>
              <a:t>のコンパイラはどうやって作る？</a:t>
            </a:r>
          </a:p>
        </p:txBody>
      </p:sp>
      <p:grpSp>
        <p:nvGrpSpPr>
          <p:cNvPr id="119907" name="Group 99"/>
          <p:cNvGrpSpPr>
            <a:grpSpLocks/>
          </p:cNvGrpSpPr>
          <p:nvPr/>
        </p:nvGrpSpPr>
        <p:grpSpPr bwMode="auto">
          <a:xfrm>
            <a:off x="1219200" y="5029200"/>
            <a:ext cx="7034213" cy="1141413"/>
            <a:chOff x="768" y="3168"/>
            <a:chExt cx="4431" cy="719"/>
          </a:xfrm>
        </p:grpSpPr>
        <p:sp>
          <p:nvSpPr>
            <p:cNvPr id="39944" name="Text Box 95"/>
            <p:cNvSpPr txBox="1">
              <a:spLocks noChangeArrowheads="1"/>
            </p:cNvSpPr>
            <p:nvPr/>
          </p:nvSpPr>
          <p:spPr bwMode="auto">
            <a:xfrm>
              <a:off x="768" y="3522"/>
              <a:ext cx="443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別の計算機 </a:t>
              </a:r>
              <a:r>
                <a:rPr lang="en-US" altLang="ja-JP"/>
                <a:t>N </a:t>
              </a:r>
              <a:r>
                <a:rPr lang="ja-JP" altLang="en-US"/>
                <a:t>上で動くコンパイラを利用</a:t>
              </a:r>
            </a:p>
          </p:txBody>
        </p:sp>
        <p:sp>
          <p:nvSpPr>
            <p:cNvPr id="39945" name="AutoShape 96"/>
            <p:cNvSpPr>
              <a:spLocks noChangeArrowheads="1"/>
            </p:cNvSpPr>
            <p:nvPr/>
          </p:nvSpPr>
          <p:spPr bwMode="auto">
            <a:xfrm>
              <a:off x="2736" y="3168"/>
              <a:ext cx="480" cy="384"/>
            </a:xfrm>
            <a:prstGeom prst="down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
        <p:nvSpPr>
          <p:cNvPr id="119908" name="Text Box 100"/>
          <p:cNvSpPr txBox="1">
            <a:spLocks noChangeArrowheads="1"/>
          </p:cNvSpPr>
          <p:nvPr/>
        </p:nvSpPr>
        <p:spPr bwMode="auto">
          <a:xfrm>
            <a:off x="914400" y="4038600"/>
            <a:ext cx="721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indent="574675">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65175"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955675"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
                <a:srgbClr val="FFFF66"/>
              </a:buClr>
              <a:buSzTx/>
              <a:buFont typeface="Wingdings" panose="05000000000000000000" pitchFamily="2" charset="2"/>
              <a:buChar char="ü"/>
            </a:pPr>
            <a:r>
              <a:rPr lang="en-US" altLang="ja-JP" sz="2800"/>
              <a:t>M</a:t>
            </a:r>
            <a:r>
              <a:rPr lang="ja-JP" altLang="en-US" sz="2800"/>
              <a:t>上で動く既存の高水準言語コンパイラが  　　無い場合は？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857"/>
                                        </p:tgtEl>
                                        <p:attrNameLst>
                                          <p:attrName>style.visibility</p:attrName>
                                        </p:attrNameLst>
                                      </p:cBhvr>
                                      <p:to>
                                        <p:strVal val="visible"/>
                                      </p:to>
                                    </p:set>
                                    <p:animEffect transition="in" filter="checkerboard(across)">
                                      <p:cBhvr>
                                        <p:cTn id="7" dur="500"/>
                                        <p:tgtEl>
                                          <p:spTgt spid="119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9908"/>
                                        </p:tgtEl>
                                        <p:attrNameLst>
                                          <p:attrName>style.visibility</p:attrName>
                                        </p:attrNameLst>
                                      </p:cBhvr>
                                      <p:to>
                                        <p:strVal val="visible"/>
                                      </p:to>
                                    </p:set>
                                    <p:animEffect transition="in" filter="checkerboard(across)">
                                      <p:cBhvr>
                                        <p:cTn id="12" dur="500"/>
                                        <p:tgtEl>
                                          <p:spTgt spid="1199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19907"/>
                                        </p:tgtEl>
                                        <p:attrNameLst>
                                          <p:attrName>style.visibility</p:attrName>
                                        </p:attrNameLst>
                                      </p:cBhvr>
                                      <p:to>
                                        <p:strVal val="visible"/>
                                      </p:to>
                                    </p:set>
                                    <p:animEffect transition="in" filter="wipe(up)">
                                      <p:cBhvr>
                                        <p:cTn id="17" dur="500"/>
                                        <p:tgtEl>
                                          <p:spTgt spid="119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57" grpId="0" autoUpdateAnimBg="0"/>
      <p:bldP spid="11990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コンパイラの作成</a:t>
            </a:r>
          </a:p>
        </p:txBody>
      </p:sp>
      <p:sp>
        <p:nvSpPr>
          <p:cNvPr id="40963" name="Rectangle 3"/>
          <p:cNvSpPr>
            <a:spLocks noChangeArrowheads="1"/>
          </p:cNvSpPr>
          <p:nvPr/>
        </p:nvSpPr>
        <p:spPr bwMode="auto">
          <a:xfrm>
            <a:off x="533400" y="1524000"/>
            <a:ext cx="914400" cy="762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M</a:t>
            </a:r>
          </a:p>
        </p:txBody>
      </p:sp>
      <p:sp>
        <p:nvSpPr>
          <p:cNvPr id="40964" name="Text Box 4"/>
          <p:cNvSpPr txBox="1">
            <a:spLocks noChangeArrowheads="1"/>
          </p:cNvSpPr>
          <p:nvPr/>
        </p:nvSpPr>
        <p:spPr bwMode="auto">
          <a:xfrm>
            <a:off x="1524000" y="1676400"/>
            <a:ext cx="2617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新しい計算機 </a:t>
            </a:r>
            <a:r>
              <a:rPr lang="en-US" altLang="ja-JP" sz="2800"/>
              <a:t>M</a:t>
            </a:r>
          </a:p>
        </p:txBody>
      </p:sp>
      <p:sp>
        <p:nvSpPr>
          <p:cNvPr id="40965" name="Rectangle 5"/>
          <p:cNvSpPr>
            <a:spLocks noChangeArrowheads="1"/>
          </p:cNvSpPr>
          <p:nvPr/>
        </p:nvSpPr>
        <p:spPr bwMode="auto">
          <a:xfrm>
            <a:off x="4419600" y="1524000"/>
            <a:ext cx="914400" cy="762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N</a:t>
            </a:r>
          </a:p>
        </p:txBody>
      </p:sp>
      <p:sp>
        <p:nvSpPr>
          <p:cNvPr id="40966" name="Text Box 6"/>
          <p:cNvSpPr txBox="1">
            <a:spLocks noChangeArrowheads="1"/>
          </p:cNvSpPr>
          <p:nvPr/>
        </p:nvSpPr>
        <p:spPr bwMode="auto">
          <a:xfrm>
            <a:off x="5410200" y="1676400"/>
            <a:ext cx="2660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既存の計算機 </a:t>
            </a:r>
            <a:r>
              <a:rPr lang="en-US" altLang="ja-JP" sz="2800"/>
              <a:t>N</a:t>
            </a:r>
          </a:p>
        </p:txBody>
      </p:sp>
      <p:grpSp>
        <p:nvGrpSpPr>
          <p:cNvPr id="120936" name="Group 104"/>
          <p:cNvGrpSpPr>
            <a:grpSpLocks/>
          </p:cNvGrpSpPr>
          <p:nvPr/>
        </p:nvGrpSpPr>
        <p:grpSpPr bwMode="auto">
          <a:xfrm>
            <a:off x="228600" y="3581400"/>
            <a:ext cx="2743200" cy="2546350"/>
            <a:chOff x="288" y="2016"/>
            <a:chExt cx="1728" cy="1604"/>
          </a:xfrm>
        </p:grpSpPr>
        <p:grpSp>
          <p:nvGrpSpPr>
            <p:cNvPr id="41022" name="Group 103"/>
            <p:cNvGrpSpPr>
              <a:grpSpLocks/>
            </p:cNvGrpSpPr>
            <p:nvPr/>
          </p:nvGrpSpPr>
          <p:grpSpPr bwMode="auto">
            <a:xfrm>
              <a:off x="288" y="2016"/>
              <a:ext cx="1728" cy="1056"/>
              <a:chOff x="288" y="2016"/>
              <a:chExt cx="1728" cy="1056"/>
            </a:xfrm>
          </p:grpSpPr>
          <p:sp>
            <p:nvSpPr>
              <p:cNvPr id="41024" name="Line 23"/>
              <p:cNvSpPr>
                <a:spLocks noChangeShapeType="1"/>
              </p:cNvSpPr>
              <p:nvPr/>
            </p:nvSpPr>
            <p:spPr bwMode="auto">
              <a:xfrm>
                <a:off x="288" y="2016"/>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25" name="Line 24"/>
              <p:cNvSpPr>
                <a:spLocks noChangeShapeType="1"/>
              </p:cNvSpPr>
              <p:nvPr/>
            </p:nvSpPr>
            <p:spPr bwMode="auto">
              <a:xfrm>
                <a:off x="288" y="201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26" name="Line 25"/>
              <p:cNvSpPr>
                <a:spLocks noChangeShapeType="1"/>
              </p:cNvSpPr>
              <p:nvPr/>
            </p:nvSpPr>
            <p:spPr bwMode="auto">
              <a:xfrm>
                <a:off x="2016" y="201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27" name="Line 26"/>
              <p:cNvSpPr>
                <a:spLocks noChangeShapeType="1"/>
              </p:cNvSpPr>
              <p:nvPr/>
            </p:nvSpPr>
            <p:spPr bwMode="auto">
              <a:xfrm>
                <a:off x="288" y="254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28" name="Line 27"/>
              <p:cNvSpPr>
                <a:spLocks noChangeShapeType="1"/>
              </p:cNvSpPr>
              <p:nvPr/>
            </p:nvSpPr>
            <p:spPr bwMode="auto">
              <a:xfrm rot="5400000">
                <a:off x="1152" y="2784"/>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29" name="Line 28"/>
              <p:cNvSpPr>
                <a:spLocks noChangeShapeType="1"/>
              </p:cNvSpPr>
              <p:nvPr/>
            </p:nvSpPr>
            <p:spPr bwMode="auto">
              <a:xfrm>
                <a:off x="864"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30" name="Line 29"/>
              <p:cNvSpPr>
                <a:spLocks noChangeShapeType="1"/>
              </p:cNvSpPr>
              <p:nvPr/>
            </p:nvSpPr>
            <p:spPr bwMode="auto">
              <a:xfrm>
                <a:off x="1440"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31" name="Line 30"/>
              <p:cNvSpPr>
                <a:spLocks noChangeShapeType="1"/>
              </p:cNvSpPr>
              <p:nvPr/>
            </p:nvSpPr>
            <p:spPr bwMode="auto">
              <a:xfrm>
                <a:off x="1440" y="254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32" name="Text Box 31"/>
              <p:cNvSpPr txBox="1">
                <a:spLocks noChangeArrowheads="1"/>
              </p:cNvSpPr>
              <p:nvPr/>
            </p:nvSpPr>
            <p:spPr bwMode="auto">
              <a:xfrm>
                <a:off x="384" y="2064"/>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41033" name="Text Box 32"/>
              <p:cNvSpPr txBox="1">
                <a:spLocks noChangeArrowheads="1"/>
              </p:cNvSpPr>
              <p:nvPr/>
            </p:nvSpPr>
            <p:spPr bwMode="auto">
              <a:xfrm>
                <a:off x="1584" y="206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41034" name="Text Box 33"/>
              <p:cNvSpPr txBox="1">
                <a:spLocks noChangeArrowheads="1"/>
              </p:cNvSpPr>
              <p:nvPr/>
            </p:nvSpPr>
            <p:spPr bwMode="auto">
              <a:xfrm>
                <a:off x="960" y="2592"/>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grpSp>
        <p:sp>
          <p:nvSpPr>
            <p:cNvPr id="41023" name="Text Box 34"/>
            <p:cNvSpPr txBox="1">
              <a:spLocks noChangeArrowheads="1"/>
            </p:cNvSpPr>
            <p:nvPr/>
          </p:nvSpPr>
          <p:spPr bwMode="auto">
            <a:xfrm>
              <a:off x="624" y="3024"/>
              <a:ext cx="107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作成する</a:t>
              </a:r>
            </a:p>
            <a:p>
              <a:pPr eaLnBrk="1" hangingPunct="1">
                <a:spcBef>
                  <a:spcPct val="0"/>
                </a:spcBef>
                <a:buClrTx/>
                <a:buSzTx/>
                <a:buFontTx/>
                <a:buNone/>
              </a:pPr>
              <a:r>
                <a:rPr lang="ja-JP" altLang="en-US" sz="2800"/>
                <a:t>コンパイラ</a:t>
              </a:r>
            </a:p>
          </p:txBody>
        </p:sp>
      </p:grpSp>
      <p:grpSp>
        <p:nvGrpSpPr>
          <p:cNvPr id="120934" name="Group 102"/>
          <p:cNvGrpSpPr>
            <a:grpSpLocks/>
          </p:cNvGrpSpPr>
          <p:nvPr/>
        </p:nvGrpSpPr>
        <p:grpSpPr bwMode="auto">
          <a:xfrm>
            <a:off x="1981200" y="4419600"/>
            <a:ext cx="2819400" cy="2119313"/>
            <a:chOff x="1392" y="2544"/>
            <a:chExt cx="1776" cy="1335"/>
          </a:xfrm>
        </p:grpSpPr>
        <p:grpSp>
          <p:nvGrpSpPr>
            <p:cNvPr id="41009" name="Group 101"/>
            <p:cNvGrpSpPr>
              <a:grpSpLocks/>
            </p:cNvGrpSpPr>
            <p:nvPr/>
          </p:nvGrpSpPr>
          <p:grpSpPr bwMode="auto">
            <a:xfrm>
              <a:off x="1440" y="2544"/>
              <a:ext cx="1728" cy="1056"/>
              <a:chOff x="1440" y="2544"/>
              <a:chExt cx="1728" cy="1056"/>
            </a:xfrm>
          </p:grpSpPr>
          <p:sp>
            <p:nvSpPr>
              <p:cNvPr id="41011" name="Line 75"/>
              <p:cNvSpPr>
                <a:spLocks noChangeShapeType="1"/>
              </p:cNvSpPr>
              <p:nvPr/>
            </p:nvSpPr>
            <p:spPr bwMode="auto">
              <a:xfrm>
                <a:off x="1440" y="2544"/>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12" name="Line 76"/>
              <p:cNvSpPr>
                <a:spLocks noChangeShapeType="1"/>
              </p:cNvSpPr>
              <p:nvPr/>
            </p:nvSpPr>
            <p:spPr bwMode="auto">
              <a:xfrm>
                <a:off x="1440"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13" name="Line 77"/>
              <p:cNvSpPr>
                <a:spLocks noChangeShapeType="1"/>
              </p:cNvSpPr>
              <p:nvPr/>
            </p:nvSpPr>
            <p:spPr bwMode="auto">
              <a:xfrm>
                <a:off x="3168"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14" name="Line 78"/>
              <p:cNvSpPr>
                <a:spLocks noChangeShapeType="1"/>
              </p:cNvSpPr>
              <p:nvPr/>
            </p:nvSpPr>
            <p:spPr bwMode="auto">
              <a:xfrm>
                <a:off x="1440" y="3072"/>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15" name="Line 79"/>
              <p:cNvSpPr>
                <a:spLocks noChangeShapeType="1"/>
              </p:cNvSpPr>
              <p:nvPr/>
            </p:nvSpPr>
            <p:spPr bwMode="auto">
              <a:xfrm rot="5400000">
                <a:off x="2304" y="3312"/>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16" name="Line 80"/>
              <p:cNvSpPr>
                <a:spLocks noChangeShapeType="1"/>
              </p:cNvSpPr>
              <p:nvPr/>
            </p:nvSpPr>
            <p:spPr bwMode="auto">
              <a:xfrm>
                <a:off x="2016" y="307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17" name="Line 81"/>
              <p:cNvSpPr>
                <a:spLocks noChangeShapeType="1"/>
              </p:cNvSpPr>
              <p:nvPr/>
            </p:nvSpPr>
            <p:spPr bwMode="auto">
              <a:xfrm>
                <a:off x="2592" y="307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18" name="Line 82"/>
              <p:cNvSpPr>
                <a:spLocks noChangeShapeType="1"/>
              </p:cNvSpPr>
              <p:nvPr/>
            </p:nvSpPr>
            <p:spPr bwMode="auto">
              <a:xfrm>
                <a:off x="2592" y="3072"/>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19" name="Text Box 83"/>
              <p:cNvSpPr txBox="1">
                <a:spLocks noChangeArrowheads="1"/>
              </p:cNvSpPr>
              <p:nvPr/>
            </p:nvSpPr>
            <p:spPr bwMode="auto">
              <a:xfrm>
                <a:off x="1536" y="2592"/>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41020" name="Text Box 84"/>
              <p:cNvSpPr txBox="1">
                <a:spLocks noChangeArrowheads="1"/>
              </p:cNvSpPr>
              <p:nvPr/>
            </p:nvSpPr>
            <p:spPr bwMode="auto">
              <a:xfrm>
                <a:off x="2736" y="2592"/>
                <a:ext cx="32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N</a:t>
                </a:r>
              </a:p>
            </p:txBody>
          </p:sp>
          <p:sp>
            <p:nvSpPr>
              <p:cNvPr id="41021" name="Text Box 85"/>
              <p:cNvSpPr txBox="1">
                <a:spLocks noChangeArrowheads="1"/>
              </p:cNvSpPr>
              <p:nvPr/>
            </p:nvSpPr>
            <p:spPr bwMode="auto">
              <a:xfrm>
                <a:off x="2112" y="3120"/>
                <a:ext cx="32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N</a:t>
                </a:r>
              </a:p>
            </p:txBody>
          </p:sp>
        </p:grpSp>
        <p:sp>
          <p:nvSpPr>
            <p:cNvPr id="41010" name="Text Box 86"/>
            <p:cNvSpPr txBox="1">
              <a:spLocks noChangeArrowheads="1"/>
            </p:cNvSpPr>
            <p:nvPr/>
          </p:nvSpPr>
          <p:spPr bwMode="auto">
            <a:xfrm>
              <a:off x="1392" y="3552"/>
              <a:ext cx="17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既存のコンパイラ</a:t>
              </a:r>
            </a:p>
          </p:txBody>
        </p:sp>
      </p:grpSp>
      <p:grpSp>
        <p:nvGrpSpPr>
          <p:cNvPr id="120932" name="Group 100"/>
          <p:cNvGrpSpPr>
            <a:grpSpLocks/>
          </p:cNvGrpSpPr>
          <p:nvPr/>
        </p:nvGrpSpPr>
        <p:grpSpPr bwMode="auto">
          <a:xfrm>
            <a:off x="3886200" y="3581400"/>
            <a:ext cx="2743200" cy="1676400"/>
            <a:chOff x="2832" y="1776"/>
            <a:chExt cx="1728" cy="1056"/>
          </a:xfrm>
        </p:grpSpPr>
        <p:sp>
          <p:nvSpPr>
            <p:cNvPr id="40998" name="Line 88"/>
            <p:cNvSpPr>
              <a:spLocks noChangeShapeType="1"/>
            </p:cNvSpPr>
            <p:nvPr/>
          </p:nvSpPr>
          <p:spPr bwMode="auto">
            <a:xfrm>
              <a:off x="2832" y="1776"/>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99" name="Line 89"/>
            <p:cNvSpPr>
              <a:spLocks noChangeShapeType="1"/>
            </p:cNvSpPr>
            <p:nvPr/>
          </p:nvSpPr>
          <p:spPr bwMode="auto">
            <a:xfrm>
              <a:off x="2832" y="17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00" name="Line 90"/>
            <p:cNvSpPr>
              <a:spLocks noChangeShapeType="1"/>
            </p:cNvSpPr>
            <p:nvPr/>
          </p:nvSpPr>
          <p:spPr bwMode="auto">
            <a:xfrm>
              <a:off x="4560" y="17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01" name="Line 91"/>
            <p:cNvSpPr>
              <a:spLocks noChangeShapeType="1"/>
            </p:cNvSpPr>
            <p:nvPr/>
          </p:nvSpPr>
          <p:spPr bwMode="auto">
            <a:xfrm>
              <a:off x="2832" y="230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02" name="Line 92"/>
            <p:cNvSpPr>
              <a:spLocks noChangeShapeType="1"/>
            </p:cNvSpPr>
            <p:nvPr/>
          </p:nvSpPr>
          <p:spPr bwMode="auto">
            <a:xfrm rot="5400000">
              <a:off x="3696" y="2544"/>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03" name="Line 93"/>
            <p:cNvSpPr>
              <a:spLocks noChangeShapeType="1"/>
            </p:cNvSpPr>
            <p:nvPr/>
          </p:nvSpPr>
          <p:spPr bwMode="auto">
            <a:xfrm>
              <a:off x="3408" y="230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04" name="Line 94"/>
            <p:cNvSpPr>
              <a:spLocks noChangeShapeType="1"/>
            </p:cNvSpPr>
            <p:nvPr/>
          </p:nvSpPr>
          <p:spPr bwMode="auto">
            <a:xfrm>
              <a:off x="3984" y="230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05" name="Line 95"/>
            <p:cNvSpPr>
              <a:spLocks noChangeShapeType="1"/>
            </p:cNvSpPr>
            <p:nvPr/>
          </p:nvSpPr>
          <p:spPr bwMode="auto">
            <a:xfrm>
              <a:off x="3984" y="230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1006" name="Text Box 96"/>
            <p:cNvSpPr txBox="1">
              <a:spLocks noChangeArrowheads="1"/>
            </p:cNvSpPr>
            <p:nvPr/>
          </p:nvSpPr>
          <p:spPr bwMode="auto">
            <a:xfrm>
              <a:off x="2928" y="1824"/>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41007" name="Text Box 97"/>
            <p:cNvSpPr txBox="1">
              <a:spLocks noChangeArrowheads="1"/>
            </p:cNvSpPr>
            <p:nvPr/>
          </p:nvSpPr>
          <p:spPr bwMode="auto">
            <a:xfrm>
              <a:off x="4128" y="182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41008" name="Text Box 98"/>
            <p:cNvSpPr txBox="1">
              <a:spLocks noChangeArrowheads="1"/>
            </p:cNvSpPr>
            <p:nvPr/>
          </p:nvSpPr>
          <p:spPr bwMode="auto">
            <a:xfrm>
              <a:off x="3504" y="2352"/>
              <a:ext cx="32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N</a:t>
              </a:r>
            </a:p>
          </p:txBody>
        </p:sp>
      </p:grpSp>
      <p:grpSp>
        <p:nvGrpSpPr>
          <p:cNvPr id="120937" name="Group 105"/>
          <p:cNvGrpSpPr>
            <a:grpSpLocks/>
          </p:cNvGrpSpPr>
          <p:nvPr/>
        </p:nvGrpSpPr>
        <p:grpSpPr bwMode="auto">
          <a:xfrm>
            <a:off x="2057400" y="2743200"/>
            <a:ext cx="2743200" cy="1676400"/>
            <a:chOff x="2832" y="1776"/>
            <a:chExt cx="1728" cy="1056"/>
          </a:xfrm>
        </p:grpSpPr>
        <p:sp>
          <p:nvSpPr>
            <p:cNvPr id="40987" name="Line 106"/>
            <p:cNvSpPr>
              <a:spLocks noChangeShapeType="1"/>
            </p:cNvSpPr>
            <p:nvPr/>
          </p:nvSpPr>
          <p:spPr bwMode="auto">
            <a:xfrm>
              <a:off x="2832" y="1776"/>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88" name="Line 107"/>
            <p:cNvSpPr>
              <a:spLocks noChangeShapeType="1"/>
            </p:cNvSpPr>
            <p:nvPr/>
          </p:nvSpPr>
          <p:spPr bwMode="auto">
            <a:xfrm>
              <a:off x="2832" y="17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89" name="Line 108"/>
            <p:cNvSpPr>
              <a:spLocks noChangeShapeType="1"/>
            </p:cNvSpPr>
            <p:nvPr/>
          </p:nvSpPr>
          <p:spPr bwMode="auto">
            <a:xfrm>
              <a:off x="4560" y="17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90" name="Line 109"/>
            <p:cNvSpPr>
              <a:spLocks noChangeShapeType="1"/>
            </p:cNvSpPr>
            <p:nvPr/>
          </p:nvSpPr>
          <p:spPr bwMode="auto">
            <a:xfrm>
              <a:off x="2832" y="230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91" name="Line 110"/>
            <p:cNvSpPr>
              <a:spLocks noChangeShapeType="1"/>
            </p:cNvSpPr>
            <p:nvPr/>
          </p:nvSpPr>
          <p:spPr bwMode="auto">
            <a:xfrm rot="5400000">
              <a:off x="3696" y="2544"/>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92" name="Line 111"/>
            <p:cNvSpPr>
              <a:spLocks noChangeShapeType="1"/>
            </p:cNvSpPr>
            <p:nvPr/>
          </p:nvSpPr>
          <p:spPr bwMode="auto">
            <a:xfrm>
              <a:off x="3408" y="230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93" name="Line 112"/>
            <p:cNvSpPr>
              <a:spLocks noChangeShapeType="1"/>
            </p:cNvSpPr>
            <p:nvPr/>
          </p:nvSpPr>
          <p:spPr bwMode="auto">
            <a:xfrm>
              <a:off x="3984" y="230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94" name="Line 113"/>
            <p:cNvSpPr>
              <a:spLocks noChangeShapeType="1"/>
            </p:cNvSpPr>
            <p:nvPr/>
          </p:nvSpPr>
          <p:spPr bwMode="auto">
            <a:xfrm>
              <a:off x="3984" y="230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95" name="Text Box 114"/>
            <p:cNvSpPr txBox="1">
              <a:spLocks noChangeArrowheads="1"/>
            </p:cNvSpPr>
            <p:nvPr/>
          </p:nvSpPr>
          <p:spPr bwMode="auto">
            <a:xfrm>
              <a:off x="2928" y="1824"/>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40996" name="Text Box 115"/>
            <p:cNvSpPr txBox="1">
              <a:spLocks noChangeArrowheads="1"/>
            </p:cNvSpPr>
            <p:nvPr/>
          </p:nvSpPr>
          <p:spPr bwMode="auto">
            <a:xfrm>
              <a:off x="4128" y="182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40997" name="Text Box 116"/>
            <p:cNvSpPr txBox="1">
              <a:spLocks noChangeArrowheads="1"/>
            </p:cNvSpPr>
            <p:nvPr/>
          </p:nvSpPr>
          <p:spPr bwMode="auto">
            <a:xfrm>
              <a:off x="3504" y="2352"/>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grpSp>
      <p:grpSp>
        <p:nvGrpSpPr>
          <p:cNvPr id="120963" name="Group 131"/>
          <p:cNvGrpSpPr>
            <a:grpSpLocks/>
          </p:cNvGrpSpPr>
          <p:nvPr/>
        </p:nvGrpSpPr>
        <p:grpSpPr bwMode="auto">
          <a:xfrm>
            <a:off x="5715000" y="2743200"/>
            <a:ext cx="2851150" cy="2119313"/>
            <a:chOff x="3840" y="1728"/>
            <a:chExt cx="1796" cy="1335"/>
          </a:xfrm>
        </p:grpSpPr>
        <p:grpSp>
          <p:nvGrpSpPr>
            <p:cNvPr id="40974" name="Group 118"/>
            <p:cNvGrpSpPr>
              <a:grpSpLocks/>
            </p:cNvGrpSpPr>
            <p:nvPr/>
          </p:nvGrpSpPr>
          <p:grpSpPr bwMode="auto">
            <a:xfrm>
              <a:off x="3840" y="1728"/>
              <a:ext cx="1728" cy="1056"/>
              <a:chOff x="288" y="2016"/>
              <a:chExt cx="1728" cy="1056"/>
            </a:xfrm>
          </p:grpSpPr>
          <p:sp>
            <p:nvSpPr>
              <p:cNvPr id="40976" name="Line 119"/>
              <p:cNvSpPr>
                <a:spLocks noChangeShapeType="1"/>
              </p:cNvSpPr>
              <p:nvPr/>
            </p:nvSpPr>
            <p:spPr bwMode="auto">
              <a:xfrm>
                <a:off x="288" y="2016"/>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77" name="Line 120"/>
              <p:cNvSpPr>
                <a:spLocks noChangeShapeType="1"/>
              </p:cNvSpPr>
              <p:nvPr/>
            </p:nvSpPr>
            <p:spPr bwMode="auto">
              <a:xfrm>
                <a:off x="288" y="201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78" name="Line 121"/>
              <p:cNvSpPr>
                <a:spLocks noChangeShapeType="1"/>
              </p:cNvSpPr>
              <p:nvPr/>
            </p:nvSpPr>
            <p:spPr bwMode="auto">
              <a:xfrm>
                <a:off x="2016" y="201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79" name="Line 122"/>
              <p:cNvSpPr>
                <a:spLocks noChangeShapeType="1"/>
              </p:cNvSpPr>
              <p:nvPr/>
            </p:nvSpPr>
            <p:spPr bwMode="auto">
              <a:xfrm>
                <a:off x="288" y="254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80" name="Line 123"/>
              <p:cNvSpPr>
                <a:spLocks noChangeShapeType="1"/>
              </p:cNvSpPr>
              <p:nvPr/>
            </p:nvSpPr>
            <p:spPr bwMode="auto">
              <a:xfrm rot="5400000">
                <a:off x="1152" y="2784"/>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81" name="Line 124"/>
              <p:cNvSpPr>
                <a:spLocks noChangeShapeType="1"/>
              </p:cNvSpPr>
              <p:nvPr/>
            </p:nvSpPr>
            <p:spPr bwMode="auto">
              <a:xfrm>
                <a:off x="864"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82" name="Line 125"/>
              <p:cNvSpPr>
                <a:spLocks noChangeShapeType="1"/>
              </p:cNvSpPr>
              <p:nvPr/>
            </p:nvSpPr>
            <p:spPr bwMode="auto">
              <a:xfrm>
                <a:off x="1440" y="254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83" name="Line 126"/>
              <p:cNvSpPr>
                <a:spLocks noChangeShapeType="1"/>
              </p:cNvSpPr>
              <p:nvPr/>
            </p:nvSpPr>
            <p:spPr bwMode="auto">
              <a:xfrm>
                <a:off x="1440" y="254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0984" name="Text Box 127"/>
              <p:cNvSpPr txBox="1">
                <a:spLocks noChangeArrowheads="1"/>
              </p:cNvSpPr>
              <p:nvPr/>
            </p:nvSpPr>
            <p:spPr bwMode="auto">
              <a:xfrm>
                <a:off x="384" y="2064"/>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40985" name="Text Box 128"/>
              <p:cNvSpPr txBox="1">
                <a:spLocks noChangeArrowheads="1"/>
              </p:cNvSpPr>
              <p:nvPr/>
            </p:nvSpPr>
            <p:spPr bwMode="auto">
              <a:xfrm>
                <a:off x="1584" y="206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40986" name="Text Box 129"/>
              <p:cNvSpPr txBox="1">
                <a:spLocks noChangeArrowheads="1"/>
              </p:cNvSpPr>
              <p:nvPr/>
            </p:nvSpPr>
            <p:spPr bwMode="auto">
              <a:xfrm>
                <a:off x="960" y="2592"/>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grpSp>
        <p:sp>
          <p:nvSpPr>
            <p:cNvPr id="40975" name="Text Box 130"/>
            <p:cNvSpPr txBox="1">
              <a:spLocks noChangeArrowheads="1"/>
            </p:cNvSpPr>
            <p:nvPr/>
          </p:nvSpPr>
          <p:spPr bwMode="auto">
            <a:xfrm>
              <a:off x="3888" y="2736"/>
              <a:ext cx="17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目的のコンパイラ</a:t>
              </a:r>
            </a:p>
          </p:txBody>
        </p:sp>
      </p:grpSp>
      <p:sp>
        <p:nvSpPr>
          <p:cNvPr id="120964" name="AutoShape 132"/>
          <p:cNvSpPr>
            <a:spLocks noChangeArrowheads="1"/>
          </p:cNvSpPr>
          <p:nvPr/>
        </p:nvSpPr>
        <p:spPr bwMode="auto">
          <a:xfrm>
            <a:off x="1371600" y="2971800"/>
            <a:ext cx="609600" cy="533400"/>
          </a:xfrm>
          <a:custGeom>
            <a:avLst/>
            <a:gdLst>
              <a:gd name="T0" fmla="*/ 340014447 w 21600"/>
              <a:gd name="T1" fmla="*/ 0 h 21600"/>
              <a:gd name="T2" fmla="*/ 340014447 w 21600"/>
              <a:gd name="T3" fmla="*/ 183087994 h 21600"/>
              <a:gd name="T4" fmla="*/ 72763690 w 21600"/>
              <a:gd name="T5" fmla="*/ 325275642 h 21600"/>
              <a:gd name="T6" fmla="*/ 485542646 w 21600"/>
              <a:gd name="T7" fmla="*/ 915443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20965" name="Text Box 133"/>
          <p:cNvSpPr txBox="1">
            <a:spLocks noChangeArrowheads="1"/>
          </p:cNvSpPr>
          <p:nvPr/>
        </p:nvSpPr>
        <p:spPr bwMode="auto">
          <a:xfrm>
            <a:off x="5638800" y="5334000"/>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a:t>クロスコンパイル</a:t>
            </a:r>
          </a:p>
          <a:p>
            <a:pPr eaLnBrk="1" hangingPunct="1">
              <a:spcBef>
                <a:spcPct val="0"/>
              </a:spcBef>
              <a:buClrTx/>
              <a:buSzTx/>
              <a:buFontTx/>
              <a:buNone/>
            </a:pPr>
            <a:r>
              <a:rPr lang="ja-JP" altLang="en-US"/>
              <a:t>(</a:t>
            </a:r>
            <a:r>
              <a:rPr lang="en-US" altLang="ja-JP"/>
              <a:t>cross compile)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0934"/>
                                        </p:tgtEl>
                                        <p:attrNameLst>
                                          <p:attrName>style.visibility</p:attrName>
                                        </p:attrNameLst>
                                      </p:cBhvr>
                                      <p:to>
                                        <p:strVal val="visible"/>
                                      </p:to>
                                    </p:set>
                                    <p:animEffect transition="in" filter="checkerboard(across)">
                                      <p:cBhvr>
                                        <p:cTn id="7" dur="500"/>
                                        <p:tgtEl>
                                          <p:spTgt spid="1209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0936"/>
                                        </p:tgtEl>
                                        <p:attrNameLst>
                                          <p:attrName>style.visibility</p:attrName>
                                        </p:attrNameLst>
                                      </p:cBhvr>
                                      <p:to>
                                        <p:strVal val="visible"/>
                                      </p:to>
                                    </p:set>
                                    <p:animEffect transition="in" filter="checkerboard(across)">
                                      <p:cBhvr>
                                        <p:cTn id="12" dur="500"/>
                                        <p:tgtEl>
                                          <p:spTgt spid="1209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0932"/>
                                        </p:tgtEl>
                                        <p:attrNameLst>
                                          <p:attrName>style.visibility</p:attrName>
                                        </p:attrNameLst>
                                      </p:cBhvr>
                                      <p:to>
                                        <p:strVal val="visible"/>
                                      </p:to>
                                    </p:set>
                                    <p:animEffect transition="in" filter="wipe(left)">
                                      <p:cBhvr>
                                        <p:cTn id="17" dur="500"/>
                                        <p:tgtEl>
                                          <p:spTgt spid="1209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0964"/>
                                        </p:tgtEl>
                                        <p:attrNameLst>
                                          <p:attrName>style.visibility</p:attrName>
                                        </p:attrNameLst>
                                      </p:cBhvr>
                                      <p:to>
                                        <p:strVal val="visible"/>
                                      </p:to>
                                    </p:set>
                                    <p:animEffect transition="in" filter="wipe(left)">
                                      <p:cBhvr>
                                        <p:cTn id="22" dur="500"/>
                                        <p:tgtEl>
                                          <p:spTgt spid="120964"/>
                                        </p:tgtEl>
                                      </p:cBhvr>
                                    </p:animEffect>
                                  </p:childTnLst>
                                </p:cTn>
                              </p:par>
                            </p:childTnLst>
                          </p:cTn>
                        </p:par>
                        <p:par>
                          <p:cTn id="23" fill="hold" nodeType="afterGroup">
                            <p:stCondLst>
                              <p:cond delay="500"/>
                            </p:stCondLst>
                            <p:childTnLst>
                              <p:par>
                                <p:cTn id="24" presetID="5" presetClass="entr" presetSubtype="10" fill="hold" nodeType="afterEffect">
                                  <p:stCondLst>
                                    <p:cond delay="0"/>
                                  </p:stCondLst>
                                  <p:childTnLst>
                                    <p:set>
                                      <p:cBhvr>
                                        <p:cTn id="25" dur="1" fill="hold">
                                          <p:stCondLst>
                                            <p:cond delay="0"/>
                                          </p:stCondLst>
                                        </p:cTn>
                                        <p:tgtEl>
                                          <p:spTgt spid="120937"/>
                                        </p:tgtEl>
                                        <p:attrNameLst>
                                          <p:attrName>style.visibility</p:attrName>
                                        </p:attrNameLst>
                                      </p:cBhvr>
                                      <p:to>
                                        <p:strVal val="visible"/>
                                      </p:to>
                                    </p:set>
                                    <p:animEffect transition="in" filter="checkerboard(across)">
                                      <p:cBhvr>
                                        <p:cTn id="26" dur="500"/>
                                        <p:tgtEl>
                                          <p:spTgt spid="1209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20963"/>
                                        </p:tgtEl>
                                        <p:attrNameLst>
                                          <p:attrName>style.visibility</p:attrName>
                                        </p:attrNameLst>
                                      </p:cBhvr>
                                      <p:to>
                                        <p:strVal val="visible"/>
                                      </p:to>
                                    </p:set>
                                    <p:animEffect transition="in" filter="wipe(left)">
                                      <p:cBhvr>
                                        <p:cTn id="31" dur="500"/>
                                        <p:tgtEl>
                                          <p:spTgt spid="12096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0965"/>
                                        </p:tgtEl>
                                        <p:attrNameLst>
                                          <p:attrName>style.visibility</p:attrName>
                                        </p:attrNameLst>
                                      </p:cBhvr>
                                      <p:to>
                                        <p:strVal val="visible"/>
                                      </p:to>
                                    </p:set>
                                    <p:anim calcmode="lin" valueType="num">
                                      <p:cBhvr additive="base">
                                        <p:cTn id="36" dur="500" fill="hold"/>
                                        <p:tgtEl>
                                          <p:spTgt spid="120965"/>
                                        </p:tgtEl>
                                        <p:attrNameLst>
                                          <p:attrName>ppt_x</p:attrName>
                                        </p:attrNameLst>
                                      </p:cBhvr>
                                      <p:tavLst>
                                        <p:tav tm="0">
                                          <p:val>
                                            <p:strVal val="#ppt_x"/>
                                          </p:val>
                                        </p:tav>
                                        <p:tav tm="100000">
                                          <p:val>
                                            <p:strVal val="#ppt_x"/>
                                          </p:val>
                                        </p:tav>
                                      </p:tavLst>
                                    </p:anim>
                                    <p:anim calcmode="lin" valueType="num">
                                      <p:cBhvr additive="base">
                                        <p:cTn id="37" dur="500" fill="hold"/>
                                        <p:tgtEl>
                                          <p:spTgt spid="12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64" grpId="0" animBg="1"/>
      <p:bldP spid="120965"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228600"/>
            <a:ext cx="7543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4000">
                <a:effectLst/>
              </a:rPr>
              <a:t>情報システムプロジェクト</a:t>
            </a:r>
            <a:r>
              <a:rPr lang="en-US" altLang="ja-JP" sz="4000">
                <a:effectLst/>
              </a:rPr>
              <a:t>I</a:t>
            </a:r>
            <a:r>
              <a:rPr lang="ja-JP" altLang="en-US" sz="4000">
                <a:effectLst/>
              </a:rPr>
              <a:t>の場合</a:t>
            </a:r>
          </a:p>
        </p:txBody>
      </p:sp>
      <p:sp>
        <p:nvSpPr>
          <p:cNvPr id="41987" name="Rectangle 3"/>
          <p:cNvSpPr>
            <a:spLocks noGrp="1" noChangeArrowheads="1"/>
          </p:cNvSpPr>
          <p:nvPr>
            <p:ph type="body" idx="1"/>
          </p:nvPr>
        </p:nvSpPr>
        <p:spPr>
          <a:xfrm>
            <a:off x="685800" y="990600"/>
            <a:ext cx="79248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400" dirty="0">
                <a:effectLst/>
              </a:rPr>
              <a:t>原始言語 </a:t>
            </a:r>
            <a:r>
              <a:rPr lang="ja-JP" altLang="en-US" sz="2400">
                <a:effectLst/>
              </a:rPr>
              <a:t>: </a:t>
            </a:r>
            <a:r>
              <a:rPr lang="en-US" altLang="ja-JP" sz="2400">
                <a:effectLst/>
              </a:rPr>
              <a:t>K23</a:t>
            </a:r>
            <a:r>
              <a:rPr lang="ja-JP" altLang="en-US" sz="2400">
                <a:effectLst/>
              </a:rPr>
              <a:t>言語</a:t>
            </a:r>
            <a:r>
              <a:rPr lang="ja-JP" altLang="en-US" sz="2400" dirty="0">
                <a:effectLst/>
              </a:rPr>
              <a:t>(</a:t>
            </a:r>
            <a:r>
              <a:rPr lang="en-US" altLang="ja-JP" sz="2400" dirty="0">
                <a:effectLst/>
              </a:rPr>
              <a:t>C</a:t>
            </a:r>
            <a:r>
              <a:rPr lang="ja-JP" altLang="en-US" sz="2400" dirty="0">
                <a:effectLst/>
              </a:rPr>
              <a:t>風言語)</a:t>
            </a:r>
          </a:p>
          <a:p>
            <a:r>
              <a:rPr lang="ja-JP" altLang="en-US" sz="2400" dirty="0">
                <a:effectLst/>
              </a:rPr>
              <a:t>目的言語 : </a:t>
            </a:r>
            <a:r>
              <a:rPr lang="en-US" altLang="ja-JP" sz="2400" dirty="0">
                <a:effectLst/>
              </a:rPr>
              <a:t>VSM(Virtual Stack Machine)</a:t>
            </a:r>
            <a:r>
              <a:rPr lang="ja-JP" altLang="en-US" sz="2400" dirty="0">
                <a:effectLst/>
              </a:rPr>
              <a:t>アセンブラ言語</a:t>
            </a:r>
          </a:p>
          <a:p>
            <a:r>
              <a:rPr lang="ja-JP" altLang="en-US" sz="2400" dirty="0">
                <a:effectLst/>
              </a:rPr>
              <a:t>記述言語 : </a:t>
            </a:r>
            <a:r>
              <a:rPr lang="en-US" altLang="ja-JP" sz="2400" dirty="0">
                <a:effectLst/>
              </a:rPr>
              <a:t>Java</a:t>
            </a:r>
          </a:p>
        </p:txBody>
      </p:sp>
      <p:grpSp>
        <p:nvGrpSpPr>
          <p:cNvPr id="121894" name="Group 38"/>
          <p:cNvGrpSpPr>
            <a:grpSpLocks/>
          </p:cNvGrpSpPr>
          <p:nvPr/>
        </p:nvGrpSpPr>
        <p:grpSpPr bwMode="auto">
          <a:xfrm>
            <a:off x="685800" y="2819400"/>
            <a:ext cx="2781300" cy="2133600"/>
            <a:chOff x="528" y="2736"/>
            <a:chExt cx="1752" cy="1344"/>
          </a:xfrm>
        </p:grpSpPr>
        <p:grpSp>
          <p:nvGrpSpPr>
            <p:cNvPr id="42039" name="Group 17"/>
            <p:cNvGrpSpPr>
              <a:grpSpLocks/>
            </p:cNvGrpSpPr>
            <p:nvPr/>
          </p:nvGrpSpPr>
          <p:grpSpPr bwMode="auto">
            <a:xfrm>
              <a:off x="528" y="2736"/>
              <a:ext cx="1752" cy="1056"/>
              <a:chOff x="528" y="2736"/>
              <a:chExt cx="1752" cy="1056"/>
            </a:xfrm>
          </p:grpSpPr>
          <p:sp>
            <p:nvSpPr>
              <p:cNvPr id="42041" name="Line 5"/>
              <p:cNvSpPr>
                <a:spLocks noChangeShapeType="1"/>
              </p:cNvSpPr>
              <p:nvPr/>
            </p:nvSpPr>
            <p:spPr bwMode="auto">
              <a:xfrm>
                <a:off x="528" y="2736"/>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2" name="Line 6"/>
              <p:cNvSpPr>
                <a:spLocks noChangeShapeType="1"/>
              </p:cNvSpPr>
              <p:nvPr/>
            </p:nvSpPr>
            <p:spPr bwMode="auto">
              <a:xfrm>
                <a:off x="528"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3" name="Line 7"/>
              <p:cNvSpPr>
                <a:spLocks noChangeShapeType="1"/>
              </p:cNvSpPr>
              <p:nvPr/>
            </p:nvSpPr>
            <p:spPr bwMode="auto">
              <a:xfrm>
                <a:off x="2256"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4" name="Line 8"/>
              <p:cNvSpPr>
                <a:spLocks noChangeShapeType="1"/>
              </p:cNvSpPr>
              <p:nvPr/>
            </p:nvSpPr>
            <p:spPr bwMode="auto">
              <a:xfrm>
                <a:off x="528" y="326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5" name="Line 9"/>
              <p:cNvSpPr>
                <a:spLocks noChangeShapeType="1"/>
              </p:cNvSpPr>
              <p:nvPr/>
            </p:nvSpPr>
            <p:spPr bwMode="auto">
              <a:xfrm rot="5400000">
                <a:off x="1392" y="3504"/>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6" name="Line 10"/>
              <p:cNvSpPr>
                <a:spLocks noChangeShapeType="1"/>
              </p:cNvSpPr>
              <p:nvPr/>
            </p:nvSpPr>
            <p:spPr bwMode="auto">
              <a:xfrm>
                <a:off x="1104" y="326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7" name="Line 11"/>
              <p:cNvSpPr>
                <a:spLocks noChangeShapeType="1"/>
              </p:cNvSpPr>
              <p:nvPr/>
            </p:nvSpPr>
            <p:spPr bwMode="auto">
              <a:xfrm>
                <a:off x="1680" y="326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8" name="Line 12"/>
              <p:cNvSpPr>
                <a:spLocks noChangeShapeType="1"/>
              </p:cNvSpPr>
              <p:nvPr/>
            </p:nvSpPr>
            <p:spPr bwMode="auto">
              <a:xfrm>
                <a:off x="1680" y="326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9" name="Text Box 13"/>
              <p:cNvSpPr txBox="1">
                <a:spLocks noChangeArrowheads="1"/>
              </p:cNvSpPr>
              <p:nvPr/>
            </p:nvSpPr>
            <p:spPr bwMode="auto">
              <a:xfrm>
                <a:off x="528" y="2846"/>
                <a:ext cx="504"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K23</a:t>
                </a:r>
                <a:endParaRPr lang="en-US" altLang="ja-JP" sz="2800" dirty="0"/>
              </a:p>
            </p:txBody>
          </p:sp>
          <p:sp>
            <p:nvSpPr>
              <p:cNvPr id="42050" name="Text Box 14"/>
              <p:cNvSpPr txBox="1">
                <a:spLocks noChangeArrowheads="1"/>
              </p:cNvSpPr>
              <p:nvPr/>
            </p:nvSpPr>
            <p:spPr bwMode="auto">
              <a:xfrm>
                <a:off x="1680" y="2832"/>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p>
            </p:txBody>
          </p:sp>
          <p:sp>
            <p:nvSpPr>
              <p:cNvPr id="42051" name="Text Box 15"/>
              <p:cNvSpPr txBox="1">
                <a:spLocks noChangeArrowheads="1"/>
              </p:cNvSpPr>
              <p:nvPr/>
            </p:nvSpPr>
            <p:spPr bwMode="auto">
              <a:xfrm>
                <a:off x="1104" y="3360"/>
                <a:ext cx="51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Java</a:t>
                </a:r>
              </a:p>
            </p:txBody>
          </p:sp>
          <p:sp>
            <p:nvSpPr>
              <p:cNvPr id="42052" name="Text Box 16"/>
              <p:cNvSpPr txBox="1">
                <a:spLocks noChangeArrowheads="1"/>
              </p:cNvSpPr>
              <p:nvPr/>
            </p:nvSpPr>
            <p:spPr bwMode="auto">
              <a:xfrm>
                <a:off x="1056" y="2928"/>
                <a:ext cx="7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Kc.java</a:t>
                </a:r>
              </a:p>
            </p:txBody>
          </p:sp>
        </p:grpSp>
        <p:sp>
          <p:nvSpPr>
            <p:cNvPr id="42040" name="Text Box 37"/>
            <p:cNvSpPr txBox="1">
              <a:spLocks noChangeArrowheads="1"/>
            </p:cNvSpPr>
            <p:nvPr/>
          </p:nvSpPr>
          <p:spPr bwMode="auto">
            <a:xfrm>
              <a:off x="528" y="3792"/>
              <a:ext cx="16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作成するコンパイラ</a:t>
              </a:r>
            </a:p>
          </p:txBody>
        </p:sp>
      </p:grpSp>
      <p:grpSp>
        <p:nvGrpSpPr>
          <p:cNvPr id="121897" name="Group 41"/>
          <p:cNvGrpSpPr>
            <a:grpSpLocks/>
          </p:cNvGrpSpPr>
          <p:nvPr/>
        </p:nvGrpSpPr>
        <p:grpSpPr bwMode="auto">
          <a:xfrm>
            <a:off x="4343400" y="2819400"/>
            <a:ext cx="2781300" cy="1676400"/>
            <a:chOff x="528" y="2736"/>
            <a:chExt cx="1752" cy="1056"/>
          </a:xfrm>
        </p:grpSpPr>
        <p:sp>
          <p:nvSpPr>
            <p:cNvPr id="42027" name="Line 42"/>
            <p:cNvSpPr>
              <a:spLocks noChangeShapeType="1"/>
            </p:cNvSpPr>
            <p:nvPr/>
          </p:nvSpPr>
          <p:spPr bwMode="auto">
            <a:xfrm>
              <a:off x="528" y="2736"/>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28" name="Line 43"/>
            <p:cNvSpPr>
              <a:spLocks noChangeShapeType="1"/>
            </p:cNvSpPr>
            <p:nvPr/>
          </p:nvSpPr>
          <p:spPr bwMode="auto">
            <a:xfrm>
              <a:off x="528"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29" name="Line 44"/>
            <p:cNvSpPr>
              <a:spLocks noChangeShapeType="1"/>
            </p:cNvSpPr>
            <p:nvPr/>
          </p:nvSpPr>
          <p:spPr bwMode="auto">
            <a:xfrm>
              <a:off x="2256"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0" name="Line 45"/>
            <p:cNvSpPr>
              <a:spLocks noChangeShapeType="1"/>
            </p:cNvSpPr>
            <p:nvPr/>
          </p:nvSpPr>
          <p:spPr bwMode="auto">
            <a:xfrm>
              <a:off x="528" y="326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1" name="Line 46"/>
            <p:cNvSpPr>
              <a:spLocks noChangeShapeType="1"/>
            </p:cNvSpPr>
            <p:nvPr/>
          </p:nvSpPr>
          <p:spPr bwMode="auto">
            <a:xfrm rot="5400000">
              <a:off x="1392" y="3504"/>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2" name="Line 47"/>
            <p:cNvSpPr>
              <a:spLocks noChangeShapeType="1"/>
            </p:cNvSpPr>
            <p:nvPr/>
          </p:nvSpPr>
          <p:spPr bwMode="auto">
            <a:xfrm>
              <a:off x="1104" y="326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3" name="Line 48"/>
            <p:cNvSpPr>
              <a:spLocks noChangeShapeType="1"/>
            </p:cNvSpPr>
            <p:nvPr/>
          </p:nvSpPr>
          <p:spPr bwMode="auto">
            <a:xfrm>
              <a:off x="1680" y="326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4" name="Line 49"/>
            <p:cNvSpPr>
              <a:spLocks noChangeShapeType="1"/>
            </p:cNvSpPr>
            <p:nvPr/>
          </p:nvSpPr>
          <p:spPr bwMode="auto">
            <a:xfrm>
              <a:off x="1680" y="326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5" name="Text Box 50"/>
            <p:cNvSpPr txBox="1">
              <a:spLocks noChangeArrowheads="1"/>
            </p:cNvSpPr>
            <p:nvPr/>
          </p:nvSpPr>
          <p:spPr bwMode="auto">
            <a:xfrm>
              <a:off x="528" y="2846"/>
              <a:ext cx="504"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K23</a:t>
              </a:r>
              <a:endParaRPr lang="en-US" altLang="ja-JP" sz="2800" dirty="0"/>
            </a:p>
          </p:txBody>
        </p:sp>
        <p:sp>
          <p:nvSpPr>
            <p:cNvPr id="42036" name="Text Box 51"/>
            <p:cNvSpPr txBox="1">
              <a:spLocks noChangeArrowheads="1"/>
            </p:cNvSpPr>
            <p:nvPr/>
          </p:nvSpPr>
          <p:spPr bwMode="auto">
            <a:xfrm>
              <a:off x="1680" y="2832"/>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p>
          </p:txBody>
        </p:sp>
        <p:sp>
          <p:nvSpPr>
            <p:cNvPr id="42037" name="Text Box 52"/>
            <p:cNvSpPr txBox="1">
              <a:spLocks noChangeArrowheads="1"/>
            </p:cNvSpPr>
            <p:nvPr/>
          </p:nvSpPr>
          <p:spPr bwMode="auto">
            <a:xfrm>
              <a:off x="1104" y="3360"/>
              <a:ext cx="4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JBC</a:t>
              </a:r>
            </a:p>
          </p:txBody>
        </p:sp>
        <p:sp>
          <p:nvSpPr>
            <p:cNvPr id="42038" name="Text Box 53"/>
            <p:cNvSpPr txBox="1">
              <a:spLocks noChangeArrowheads="1"/>
            </p:cNvSpPr>
            <p:nvPr/>
          </p:nvSpPr>
          <p:spPr bwMode="auto">
            <a:xfrm>
              <a:off x="1056" y="2928"/>
              <a:ext cx="7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Kc.class</a:t>
              </a:r>
              <a:endParaRPr lang="ja-JP" altLang="en-US" sz="2400"/>
            </a:p>
          </p:txBody>
        </p:sp>
      </p:grpSp>
      <p:grpSp>
        <p:nvGrpSpPr>
          <p:cNvPr id="121931" name="Group 75"/>
          <p:cNvGrpSpPr>
            <a:grpSpLocks/>
          </p:cNvGrpSpPr>
          <p:nvPr/>
        </p:nvGrpSpPr>
        <p:grpSpPr bwMode="auto">
          <a:xfrm>
            <a:off x="3429000" y="2133600"/>
            <a:ext cx="914400" cy="1524000"/>
            <a:chOff x="2112" y="1872"/>
            <a:chExt cx="576" cy="960"/>
          </a:xfrm>
        </p:grpSpPr>
        <p:sp>
          <p:nvSpPr>
            <p:cNvPr id="42024" name="Rectangle 56"/>
            <p:cNvSpPr>
              <a:spLocks noChangeArrowheads="1"/>
            </p:cNvSpPr>
            <p:nvPr/>
          </p:nvSpPr>
          <p:spPr bwMode="auto">
            <a:xfrm>
              <a:off x="2112" y="1872"/>
              <a:ext cx="576" cy="9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42025" name="Text Box 58"/>
            <p:cNvSpPr txBox="1">
              <a:spLocks noChangeArrowheads="1"/>
            </p:cNvSpPr>
            <p:nvPr/>
          </p:nvSpPr>
          <p:spPr bwMode="auto">
            <a:xfrm>
              <a:off x="2160" y="2448"/>
              <a:ext cx="504"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K23</a:t>
              </a:r>
              <a:endParaRPr lang="en-US" altLang="ja-JP" sz="2800" dirty="0"/>
            </a:p>
          </p:txBody>
        </p:sp>
        <p:sp>
          <p:nvSpPr>
            <p:cNvPr id="42026" name="Text Box 59"/>
            <p:cNvSpPr txBox="1">
              <a:spLocks noChangeArrowheads="1"/>
            </p:cNvSpPr>
            <p:nvPr/>
          </p:nvSpPr>
          <p:spPr bwMode="auto">
            <a:xfrm>
              <a:off x="2112" y="1951"/>
              <a:ext cx="4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sort.k</a:t>
              </a:r>
            </a:p>
          </p:txBody>
        </p:sp>
      </p:grpSp>
      <p:grpSp>
        <p:nvGrpSpPr>
          <p:cNvPr id="121932" name="Group 76"/>
          <p:cNvGrpSpPr>
            <a:grpSpLocks/>
          </p:cNvGrpSpPr>
          <p:nvPr/>
        </p:nvGrpSpPr>
        <p:grpSpPr bwMode="auto">
          <a:xfrm>
            <a:off x="7010400" y="2133600"/>
            <a:ext cx="1031875" cy="1524000"/>
            <a:chOff x="4368" y="1872"/>
            <a:chExt cx="650" cy="960"/>
          </a:xfrm>
        </p:grpSpPr>
        <p:sp>
          <p:nvSpPr>
            <p:cNvPr id="42021" name="Rectangle 62"/>
            <p:cNvSpPr>
              <a:spLocks noChangeArrowheads="1"/>
            </p:cNvSpPr>
            <p:nvPr/>
          </p:nvSpPr>
          <p:spPr bwMode="auto">
            <a:xfrm>
              <a:off x="4416" y="1872"/>
              <a:ext cx="576" cy="9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42022" name="Text Box 64"/>
            <p:cNvSpPr txBox="1">
              <a:spLocks noChangeArrowheads="1"/>
            </p:cNvSpPr>
            <p:nvPr/>
          </p:nvSpPr>
          <p:spPr bwMode="auto">
            <a:xfrm>
              <a:off x="4416" y="2400"/>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p>
          </p:txBody>
        </p:sp>
        <p:sp>
          <p:nvSpPr>
            <p:cNvPr id="42023" name="Text Box 65"/>
            <p:cNvSpPr txBox="1">
              <a:spLocks noChangeArrowheads="1"/>
            </p:cNvSpPr>
            <p:nvPr/>
          </p:nvSpPr>
          <p:spPr bwMode="auto">
            <a:xfrm>
              <a:off x="4368" y="1920"/>
              <a:ext cx="6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dirty="0"/>
                <a:t>sort.asm</a:t>
              </a:r>
            </a:p>
          </p:txBody>
        </p:sp>
      </p:grpSp>
      <p:grpSp>
        <p:nvGrpSpPr>
          <p:cNvPr id="121956" name="Group 100"/>
          <p:cNvGrpSpPr>
            <a:grpSpLocks/>
          </p:cNvGrpSpPr>
          <p:nvPr/>
        </p:nvGrpSpPr>
        <p:grpSpPr bwMode="auto">
          <a:xfrm>
            <a:off x="2514600" y="3657600"/>
            <a:ext cx="2773363" cy="2057400"/>
            <a:chOff x="1392" y="2832"/>
            <a:chExt cx="1747" cy="1296"/>
          </a:xfrm>
        </p:grpSpPr>
        <p:grpSp>
          <p:nvGrpSpPr>
            <p:cNvPr id="42007" name="Group 39"/>
            <p:cNvGrpSpPr>
              <a:grpSpLocks/>
            </p:cNvGrpSpPr>
            <p:nvPr/>
          </p:nvGrpSpPr>
          <p:grpSpPr bwMode="auto">
            <a:xfrm>
              <a:off x="1392" y="2832"/>
              <a:ext cx="1747" cy="1056"/>
              <a:chOff x="2496" y="2448"/>
              <a:chExt cx="1747" cy="1056"/>
            </a:xfrm>
          </p:grpSpPr>
          <p:sp>
            <p:nvSpPr>
              <p:cNvPr id="42009" name="Line 19"/>
              <p:cNvSpPr>
                <a:spLocks noChangeShapeType="1"/>
              </p:cNvSpPr>
              <p:nvPr/>
            </p:nvSpPr>
            <p:spPr bwMode="auto">
              <a:xfrm>
                <a:off x="2496" y="2448"/>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0" name="Line 20"/>
              <p:cNvSpPr>
                <a:spLocks noChangeShapeType="1"/>
              </p:cNvSpPr>
              <p:nvPr/>
            </p:nvSpPr>
            <p:spPr bwMode="auto">
              <a:xfrm>
                <a:off x="2496" y="244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1" name="Line 21"/>
              <p:cNvSpPr>
                <a:spLocks noChangeShapeType="1"/>
              </p:cNvSpPr>
              <p:nvPr/>
            </p:nvSpPr>
            <p:spPr bwMode="auto">
              <a:xfrm>
                <a:off x="4224" y="244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2" name="Line 22"/>
              <p:cNvSpPr>
                <a:spLocks noChangeShapeType="1"/>
              </p:cNvSpPr>
              <p:nvPr/>
            </p:nvSpPr>
            <p:spPr bwMode="auto">
              <a:xfrm>
                <a:off x="2496" y="297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3" name="Line 23"/>
              <p:cNvSpPr>
                <a:spLocks noChangeShapeType="1"/>
              </p:cNvSpPr>
              <p:nvPr/>
            </p:nvSpPr>
            <p:spPr bwMode="auto">
              <a:xfrm rot="5400000">
                <a:off x="3360" y="3216"/>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4" name="Line 24"/>
              <p:cNvSpPr>
                <a:spLocks noChangeShapeType="1"/>
              </p:cNvSpPr>
              <p:nvPr/>
            </p:nvSpPr>
            <p:spPr bwMode="auto">
              <a:xfrm>
                <a:off x="3072" y="29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5" name="Line 25"/>
              <p:cNvSpPr>
                <a:spLocks noChangeShapeType="1"/>
              </p:cNvSpPr>
              <p:nvPr/>
            </p:nvSpPr>
            <p:spPr bwMode="auto">
              <a:xfrm>
                <a:off x="3648" y="29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6" name="Line 26"/>
              <p:cNvSpPr>
                <a:spLocks noChangeShapeType="1"/>
              </p:cNvSpPr>
              <p:nvPr/>
            </p:nvSpPr>
            <p:spPr bwMode="auto">
              <a:xfrm>
                <a:off x="3648" y="297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7" name="Text Box 27"/>
              <p:cNvSpPr txBox="1">
                <a:spLocks noChangeArrowheads="1"/>
              </p:cNvSpPr>
              <p:nvPr/>
            </p:nvSpPr>
            <p:spPr bwMode="auto">
              <a:xfrm>
                <a:off x="2496" y="2558"/>
                <a:ext cx="51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Java</a:t>
                </a:r>
              </a:p>
            </p:txBody>
          </p:sp>
          <p:sp>
            <p:nvSpPr>
              <p:cNvPr id="42018" name="Text Box 28"/>
              <p:cNvSpPr txBox="1">
                <a:spLocks noChangeArrowheads="1"/>
              </p:cNvSpPr>
              <p:nvPr/>
            </p:nvSpPr>
            <p:spPr bwMode="auto">
              <a:xfrm>
                <a:off x="3744" y="2544"/>
                <a:ext cx="4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JBC</a:t>
                </a:r>
              </a:p>
            </p:txBody>
          </p:sp>
          <p:sp>
            <p:nvSpPr>
              <p:cNvPr id="42019" name="Text Box 29"/>
              <p:cNvSpPr txBox="1">
                <a:spLocks noChangeArrowheads="1"/>
              </p:cNvSpPr>
              <p:nvPr/>
            </p:nvSpPr>
            <p:spPr bwMode="auto">
              <a:xfrm>
                <a:off x="3168" y="3072"/>
                <a:ext cx="3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M</a:t>
                </a:r>
              </a:p>
            </p:txBody>
          </p:sp>
          <p:sp>
            <p:nvSpPr>
              <p:cNvPr id="42020" name="Text Box 30"/>
              <p:cNvSpPr txBox="1">
                <a:spLocks noChangeArrowheads="1"/>
              </p:cNvSpPr>
              <p:nvPr/>
            </p:nvSpPr>
            <p:spPr bwMode="auto">
              <a:xfrm>
                <a:off x="3120" y="2640"/>
                <a:ext cx="5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javac</a:t>
                </a:r>
              </a:p>
            </p:txBody>
          </p:sp>
        </p:grpSp>
        <p:sp>
          <p:nvSpPr>
            <p:cNvPr id="42008" name="Text Box 77"/>
            <p:cNvSpPr txBox="1">
              <a:spLocks noChangeArrowheads="1"/>
            </p:cNvSpPr>
            <p:nvPr/>
          </p:nvSpPr>
          <p:spPr bwMode="auto">
            <a:xfrm>
              <a:off x="1440" y="3840"/>
              <a:ext cx="1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既存のコンパイラ</a:t>
              </a:r>
            </a:p>
          </p:txBody>
        </p:sp>
      </p:grpSp>
      <p:grpSp>
        <p:nvGrpSpPr>
          <p:cNvPr id="121957" name="Group 101"/>
          <p:cNvGrpSpPr>
            <a:grpSpLocks/>
          </p:cNvGrpSpPr>
          <p:nvPr/>
        </p:nvGrpSpPr>
        <p:grpSpPr bwMode="auto">
          <a:xfrm>
            <a:off x="4419600" y="4495800"/>
            <a:ext cx="2573338" cy="2057400"/>
            <a:chOff x="3168" y="2832"/>
            <a:chExt cx="1621" cy="1296"/>
          </a:xfrm>
        </p:grpSpPr>
        <p:grpSp>
          <p:nvGrpSpPr>
            <p:cNvPr id="42001" name="Group 73"/>
            <p:cNvGrpSpPr>
              <a:grpSpLocks/>
            </p:cNvGrpSpPr>
            <p:nvPr/>
          </p:nvGrpSpPr>
          <p:grpSpPr bwMode="auto">
            <a:xfrm>
              <a:off x="3696" y="2832"/>
              <a:ext cx="576" cy="1056"/>
              <a:chOff x="3840" y="2688"/>
              <a:chExt cx="576" cy="1056"/>
            </a:xfrm>
          </p:grpSpPr>
          <p:sp>
            <p:nvSpPr>
              <p:cNvPr id="42003" name="Rectangle 31"/>
              <p:cNvSpPr>
                <a:spLocks noChangeArrowheads="1"/>
              </p:cNvSpPr>
              <p:nvPr/>
            </p:nvSpPr>
            <p:spPr bwMode="auto">
              <a:xfrm>
                <a:off x="3840" y="2688"/>
                <a:ext cx="576" cy="10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42004" name="Text Box 32"/>
              <p:cNvSpPr txBox="1">
                <a:spLocks noChangeArrowheads="1"/>
              </p:cNvSpPr>
              <p:nvPr/>
            </p:nvSpPr>
            <p:spPr bwMode="auto">
              <a:xfrm>
                <a:off x="3888" y="2736"/>
                <a:ext cx="4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JBC</a:t>
                </a:r>
              </a:p>
            </p:txBody>
          </p:sp>
          <p:sp>
            <p:nvSpPr>
              <p:cNvPr id="42005" name="Text Box 34"/>
              <p:cNvSpPr txBox="1">
                <a:spLocks noChangeArrowheads="1"/>
              </p:cNvSpPr>
              <p:nvPr/>
            </p:nvSpPr>
            <p:spPr bwMode="auto">
              <a:xfrm>
                <a:off x="3984" y="3360"/>
                <a:ext cx="3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M</a:t>
                </a:r>
              </a:p>
            </p:txBody>
          </p:sp>
          <p:sp>
            <p:nvSpPr>
              <p:cNvPr id="42006" name="Text Box 35"/>
              <p:cNvSpPr txBox="1">
                <a:spLocks noChangeArrowheads="1"/>
              </p:cNvSpPr>
              <p:nvPr/>
            </p:nvSpPr>
            <p:spPr bwMode="auto">
              <a:xfrm>
                <a:off x="3936" y="3024"/>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java</a:t>
                </a:r>
              </a:p>
            </p:txBody>
          </p:sp>
        </p:grpSp>
        <p:sp>
          <p:nvSpPr>
            <p:cNvPr id="42002" name="Text Box 98"/>
            <p:cNvSpPr txBox="1">
              <a:spLocks noChangeArrowheads="1"/>
            </p:cNvSpPr>
            <p:nvPr/>
          </p:nvSpPr>
          <p:spPr bwMode="auto">
            <a:xfrm>
              <a:off x="3168" y="3840"/>
              <a:ext cx="16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既存のインタプリタ</a:t>
              </a:r>
            </a:p>
          </p:txBody>
        </p:sp>
      </p:grpSp>
      <p:grpSp>
        <p:nvGrpSpPr>
          <p:cNvPr id="121959" name="Group 103"/>
          <p:cNvGrpSpPr>
            <a:grpSpLocks/>
          </p:cNvGrpSpPr>
          <p:nvPr/>
        </p:nvGrpSpPr>
        <p:grpSpPr bwMode="auto">
          <a:xfrm>
            <a:off x="6477000" y="3657600"/>
            <a:ext cx="2232025" cy="2422525"/>
            <a:chOff x="4080" y="2304"/>
            <a:chExt cx="1406" cy="1526"/>
          </a:xfrm>
        </p:grpSpPr>
        <p:grpSp>
          <p:nvGrpSpPr>
            <p:cNvPr id="41995" name="Group 74"/>
            <p:cNvGrpSpPr>
              <a:grpSpLocks/>
            </p:cNvGrpSpPr>
            <p:nvPr/>
          </p:nvGrpSpPr>
          <p:grpSpPr bwMode="auto">
            <a:xfrm>
              <a:off x="4464" y="2304"/>
              <a:ext cx="600" cy="1008"/>
              <a:chOff x="4992" y="2160"/>
              <a:chExt cx="600" cy="1008"/>
            </a:xfrm>
          </p:grpSpPr>
          <p:sp>
            <p:nvSpPr>
              <p:cNvPr id="41997" name="Rectangle 68"/>
              <p:cNvSpPr>
                <a:spLocks noChangeArrowheads="1"/>
              </p:cNvSpPr>
              <p:nvPr/>
            </p:nvSpPr>
            <p:spPr bwMode="auto">
              <a:xfrm>
                <a:off x="4992" y="2160"/>
                <a:ext cx="576" cy="10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41998" name="Text Box 69"/>
              <p:cNvSpPr txBox="1">
                <a:spLocks noChangeArrowheads="1"/>
              </p:cNvSpPr>
              <p:nvPr/>
            </p:nvSpPr>
            <p:spPr bwMode="auto">
              <a:xfrm>
                <a:off x="4992" y="2256"/>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p>
            </p:txBody>
          </p:sp>
          <p:sp>
            <p:nvSpPr>
              <p:cNvPr id="41999" name="Text Box 70"/>
              <p:cNvSpPr txBox="1">
                <a:spLocks noChangeArrowheads="1"/>
              </p:cNvSpPr>
              <p:nvPr/>
            </p:nvSpPr>
            <p:spPr bwMode="auto">
              <a:xfrm>
                <a:off x="5136" y="2784"/>
                <a:ext cx="3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M</a:t>
                </a:r>
              </a:p>
            </p:txBody>
          </p:sp>
          <p:sp>
            <p:nvSpPr>
              <p:cNvPr id="42000" name="Text Box 71"/>
              <p:cNvSpPr txBox="1">
                <a:spLocks noChangeArrowheads="1"/>
              </p:cNvSpPr>
              <p:nvPr/>
            </p:nvSpPr>
            <p:spPr bwMode="auto">
              <a:xfrm>
                <a:off x="5088" y="2544"/>
                <a:ext cx="4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vsm</a:t>
                </a:r>
              </a:p>
            </p:txBody>
          </p:sp>
        </p:grpSp>
        <p:sp>
          <p:nvSpPr>
            <p:cNvPr id="41996" name="Text Box 99"/>
            <p:cNvSpPr txBox="1">
              <a:spLocks noChangeArrowheads="1"/>
            </p:cNvSpPr>
            <p:nvPr/>
          </p:nvSpPr>
          <p:spPr bwMode="auto">
            <a:xfrm>
              <a:off x="4080" y="3312"/>
              <a:ext cx="140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授業で配布する</a:t>
              </a:r>
            </a:p>
            <a:p>
              <a:pPr eaLnBrk="1" hangingPunct="1">
                <a:spcBef>
                  <a:spcPct val="0"/>
                </a:spcBef>
                <a:buClrTx/>
                <a:buSzTx/>
                <a:buFontTx/>
                <a:buNone/>
              </a:pPr>
              <a:r>
                <a:rPr lang="ja-JP" altLang="en-US" sz="2400"/>
                <a:t>インタプリタ</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1894"/>
                                        </p:tgtEl>
                                        <p:attrNameLst>
                                          <p:attrName>style.visibility</p:attrName>
                                        </p:attrNameLst>
                                      </p:cBhvr>
                                      <p:to>
                                        <p:strVal val="visible"/>
                                      </p:to>
                                    </p:set>
                                    <p:animEffect transition="in" filter="checkerboard(across)">
                                      <p:cBhvr>
                                        <p:cTn id="7" dur="500"/>
                                        <p:tgtEl>
                                          <p:spTgt spid="121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1956"/>
                                        </p:tgtEl>
                                        <p:attrNameLst>
                                          <p:attrName>style.visibility</p:attrName>
                                        </p:attrNameLst>
                                      </p:cBhvr>
                                      <p:to>
                                        <p:strVal val="visible"/>
                                      </p:to>
                                    </p:set>
                                    <p:animEffect transition="in" filter="checkerboard(across)">
                                      <p:cBhvr>
                                        <p:cTn id="12" dur="500"/>
                                        <p:tgtEl>
                                          <p:spTgt spid="1219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1897"/>
                                        </p:tgtEl>
                                        <p:attrNameLst>
                                          <p:attrName>style.visibility</p:attrName>
                                        </p:attrNameLst>
                                      </p:cBhvr>
                                      <p:to>
                                        <p:strVal val="visible"/>
                                      </p:to>
                                    </p:set>
                                    <p:animEffect transition="in" filter="checkerboard(across)">
                                      <p:cBhvr>
                                        <p:cTn id="17" dur="500"/>
                                        <p:tgtEl>
                                          <p:spTgt spid="1218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1957"/>
                                        </p:tgtEl>
                                        <p:attrNameLst>
                                          <p:attrName>style.visibility</p:attrName>
                                        </p:attrNameLst>
                                      </p:cBhvr>
                                      <p:to>
                                        <p:strVal val="visible"/>
                                      </p:to>
                                    </p:set>
                                    <p:animEffect transition="in" filter="checkerboard(across)">
                                      <p:cBhvr>
                                        <p:cTn id="22" dur="500"/>
                                        <p:tgtEl>
                                          <p:spTgt spid="1219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21931"/>
                                        </p:tgtEl>
                                        <p:attrNameLst>
                                          <p:attrName>style.visibility</p:attrName>
                                        </p:attrNameLst>
                                      </p:cBhvr>
                                      <p:to>
                                        <p:strVal val="visible"/>
                                      </p:to>
                                    </p:set>
                                    <p:animEffect transition="in" filter="checkerboard(across)">
                                      <p:cBhvr>
                                        <p:cTn id="27" dur="500"/>
                                        <p:tgtEl>
                                          <p:spTgt spid="1219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21932"/>
                                        </p:tgtEl>
                                        <p:attrNameLst>
                                          <p:attrName>style.visibility</p:attrName>
                                        </p:attrNameLst>
                                      </p:cBhvr>
                                      <p:to>
                                        <p:strVal val="visible"/>
                                      </p:to>
                                    </p:set>
                                    <p:animEffect transition="in" filter="checkerboard(across)">
                                      <p:cBhvr>
                                        <p:cTn id="32" dur="500"/>
                                        <p:tgtEl>
                                          <p:spTgt spid="1219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21959"/>
                                        </p:tgtEl>
                                        <p:attrNameLst>
                                          <p:attrName>style.visibility</p:attrName>
                                        </p:attrNameLst>
                                      </p:cBhvr>
                                      <p:to>
                                        <p:strVal val="visible"/>
                                      </p:to>
                                    </p:set>
                                    <p:animEffect transition="in" filter="checkerboard(across)">
                                      <p:cBhvr>
                                        <p:cTn id="37" dur="500"/>
                                        <p:tgtEl>
                                          <p:spTgt spid="121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コンパイラの構造</a:t>
            </a:r>
          </a:p>
        </p:txBody>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字句解析系</a:t>
            </a:r>
          </a:p>
          <a:p>
            <a:r>
              <a:rPr lang="ja-JP" altLang="en-US">
                <a:effectLst/>
              </a:rPr>
              <a:t>構文解析系</a:t>
            </a:r>
          </a:p>
          <a:p>
            <a:r>
              <a:rPr lang="ja-JP" altLang="en-US">
                <a:effectLst/>
              </a:rPr>
              <a:t>制約検査系</a:t>
            </a:r>
          </a:p>
          <a:p>
            <a:r>
              <a:rPr lang="ja-JP" altLang="en-US">
                <a:effectLst/>
              </a:rPr>
              <a:t>中間コード生成系</a:t>
            </a:r>
          </a:p>
          <a:p>
            <a:r>
              <a:rPr lang="ja-JP" altLang="en-US">
                <a:effectLst/>
              </a:rPr>
              <a:t>最適化系</a:t>
            </a:r>
          </a:p>
          <a:p>
            <a:r>
              <a:rPr lang="ja-JP" altLang="en-US">
                <a:effectLst/>
              </a:rPr>
              <a:t>目的コード生成系</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1A972D04-25C0-E0F1-0981-181623565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16" name="楕円 15">
            <a:extLst>
              <a:ext uri="{FF2B5EF4-FFF2-40B4-BE49-F238E27FC236}">
                <a16:creationId xmlns:a16="http://schemas.microsoft.com/office/drawing/2014/main" id="{A1216B0A-A7E7-43DA-9934-DA9E21F05170}"/>
              </a:ext>
            </a:extLst>
          </p:cNvPr>
          <p:cNvSpPr/>
          <p:nvPr/>
        </p:nvSpPr>
        <p:spPr bwMode="auto">
          <a:xfrm>
            <a:off x="7560000" y="7200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3" name="テキスト ボックス 2">
            <a:extLst>
              <a:ext uri="{FF2B5EF4-FFF2-40B4-BE49-F238E27FC236}">
                <a16:creationId xmlns:a16="http://schemas.microsoft.com/office/drawing/2014/main" id="{FF4E5D2F-D992-44CD-A01D-85E46DC4BECB}"/>
              </a:ext>
            </a:extLst>
          </p:cNvPr>
          <p:cNvSpPr txBox="1"/>
          <p:nvPr/>
        </p:nvSpPr>
        <p:spPr>
          <a:xfrm>
            <a:off x="3352800" y="4114800"/>
            <a:ext cx="5338321" cy="584775"/>
          </a:xfrm>
          <a:prstGeom prst="rect">
            <a:avLst/>
          </a:prstGeom>
          <a:solidFill>
            <a:srgbClr val="000000"/>
          </a:solidFill>
        </p:spPr>
        <p:txBody>
          <a:bodyPr wrap="none" rtlCol="0">
            <a:spAutoFit/>
          </a:bodyPr>
          <a:lstStyle/>
          <a:p>
            <a:r>
              <a:rPr lang="en-US" altLang="ja-JP" i="0" dirty="0"/>
              <a:t>https://classroom.google.com/h</a:t>
            </a:r>
            <a:endParaRPr kumimoji="1" lang="ja-JP" altLang="en-US" i="0" dirty="0"/>
          </a:p>
        </p:txBody>
      </p:sp>
    </p:spTree>
    <p:custDataLst>
      <p:tags r:id="rId1"/>
    </p:custDataLst>
    <p:extLst>
      <p:ext uri="{BB962C8B-B14F-4D97-AF65-F5344CB8AC3E}">
        <p14:creationId xmlns:p14="http://schemas.microsoft.com/office/powerpoint/2010/main" val="360882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字句解析系</a:t>
            </a:r>
            <a:br>
              <a:rPr lang="ja-JP" altLang="en-US">
                <a:effectLst/>
              </a:rPr>
            </a:br>
            <a:r>
              <a:rPr lang="ja-JP" altLang="en-US" sz="4000">
                <a:effectLst/>
              </a:rPr>
              <a:t>(</a:t>
            </a:r>
            <a:r>
              <a:rPr lang="en-US" altLang="ja-JP" sz="4000">
                <a:effectLst/>
              </a:rPr>
              <a:t>lexical analyzer, scanner)</a:t>
            </a:r>
          </a:p>
        </p:txBody>
      </p:sp>
      <p:sp>
        <p:nvSpPr>
          <p:cNvPr id="44035" name="Rectangle 3"/>
          <p:cNvSpPr>
            <a:spLocks noGrp="1" noChangeArrowheads="1"/>
          </p:cNvSpPr>
          <p:nvPr>
            <p:ph type="body" idx="1"/>
          </p:nvPr>
        </p:nvSpPr>
        <p:spPr>
          <a:xfrm>
            <a:off x="1066800" y="1981200"/>
            <a:ext cx="75438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字句解析系</a:t>
            </a:r>
          </a:p>
          <a:p>
            <a:pPr lvl="1"/>
            <a:r>
              <a:rPr lang="ja-JP" altLang="en-US">
                <a:effectLst/>
              </a:rPr>
              <a:t>空白、コメントを読み飛ばす</a:t>
            </a:r>
          </a:p>
          <a:p>
            <a:pPr lvl="1"/>
            <a:r>
              <a:rPr lang="ja-JP" altLang="en-US">
                <a:effectLst/>
              </a:rPr>
              <a:t>単語(</a:t>
            </a:r>
            <a:r>
              <a:rPr lang="en-US" altLang="ja-JP">
                <a:effectLst/>
              </a:rPr>
              <a:t>token)</a:t>
            </a:r>
            <a:r>
              <a:rPr lang="ja-JP" altLang="en-US">
                <a:effectLst/>
              </a:rPr>
              <a:t>に区切る</a:t>
            </a:r>
          </a:p>
        </p:txBody>
      </p:sp>
      <p:sp>
        <p:nvSpPr>
          <p:cNvPr id="6" name="Rectangle 4"/>
          <p:cNvSpPr>
            <a:spLocks noChangeArrowheads="1"/>
          </p:cNvSpPr>
          <p:nvPr/>
        </p:nvSpPr>
        <p:spPr bwMode="auto">
          <a:xfrm>
            <a:off x="76200" y="4426272"/>
            <a:ext cx="6477000"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t>if (</a:t>
            </a:r>
            <a:r>
              <a:rPr lang="en-US" altLang="ja-JP" dirty="0" err="1"/>
              <a:t>ans</a:t>
            </a:r>
            <a:r>
              <a:rPr lang="en-US" altLang="ja-JP" dirty="0"/>
              <a:t> &gt;= 123 ) /* </a:t>
            </a:r>
            <a:r>
              <a:rPr lang="en-US" altLang="ja-JP" dirty="0" err="1"/>
              <a:t>ans</a:t>
            </a:r>
            <a:r>
              <a:rPr lang="ja-JP" altLang="en-US" sz="2400" dirty="0"/>
              <a:t>の値で分岐</a:t>
            </a:r>
            <a:r>
              <a:rPr lang="ja-JP" altLang="en-US" dirty="0"/>
              <a:t> */ </a:t>
            </a:r>
            <a:r>
              <a:rPr lang="ja-JP" altLang="en-US" sz="2000" dirty="0">
                <a:solidFill>
                  <a:srgbClr val="FFFF66"/>
                </a:solidFill>
              </a:rPr>
              <a:t>(改行)</a:t>
            </a:r>
          </a:p>
          <a:p>
            <a:r>
              <a:rPr lang="en-US" altLang="ja-JP" dirty="0"/>
              <a:t>    </a:t>
            </a:r>
            <a:r>
              <a:rPr lang="en-US" altLang="ja-JP" sz="2000" dirty="0">
                <a:solidFill>
                  <a:srgbClr val="FFFF66"/>
                </a:solidFill>
              </a:rPr>
              <a:t>(</a:t>
            </a:r>
            <a:r>
              <a:rPr lang="ja-JP" altLang="en-US" sz="2000" dirty="0">
                <a:solidFill>
                  <a:srgbClr val="FFFF66"/>
                </a:solidFill>
              </a:rPr>
              <a:t>空白)</a:t>
            </a:r>
            <a:r>
              <a:rPr lang="en-US" altLang="ja-JP" dirty="0"/>
              <a:t>output (‘1’) ; </a:t>
            </a:r>
          </a:p>
        </p:txBody>
      </p:sp>
      <p:sp>
        <p:nvSpPr>
          <p:cNvPr id="7" name="Text Box 6"/>
          <p:cNvSpPr txBox="1">
            <a:spLocks noChangeArrowheads="1"/>
          </p:cNvSpPr>
          <p:nvPr/>
        </p:nvSpPr>
        <p:spPr bwMode="auto">
          <a:xfrm>
            <a:off x="6477000" y="3200400"/>
            <a:ext cx="2583056" cy="3541612"/>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800" dirty="0"/>
              <a:t>予約語 </a:t>
            </a:r>
            <a:r>
              <a:rPr lang="en-US" altLang="ja-JP" sz="2800" dirty="0"/>
              <a:t>“if”</a:t>
            </a:r>
          </a:p>
          <a:p>
            <a:r>
              <a:rPr lang="ja-JP" altLang="en-US" sz="2800" dirty="0"/>
              <a:t>左括弧 </a:t>
            </a:r>
            <a:r>
              <a:rPr lang="en-US" altLang="ja-JP" sz="2800" dirty="0"/>
              <a:t>“</a:t>
            </a:r>
            <a:r>
              <a:rPr lang="ja-JP" altLang="en-US" sz="2800" dirty="0"/>
              <a:t>(</a:t>
            </a:r>
            <a:r>
              <a:rPr lang="en-US" altLang="ja-JP" sz="2800" dirty="0"/>
              <a:t>”</a:t>
            </a:r>
            <a:endParaRPr lang="ja-JP" altLang="en-US" sz="2800" dirty="0"/>
          </a:p>
          <a:p>
            <a:r>
              <a:rPr lang="ja-JP" altLang="en-US" sz="2800" dirty="0"/>
              <a:t>変数     </a:t>
            </a:r>
            <a:r>
              <a:rPr lang="en-US" altLang="ja-JP" sz="2800" dirty="0"/>
              <a:t>“</a:t>
            </a:r>
            <a:r>
              <a:rPr lang="en-US" altLang="ja-JP" sz="2800" dirty="0" err="1"/>
              <a:t>ans</a:t>
            </a:r>
            <a:r>
              <a:rPr lang="en-US" altLang="ja-JP" sz="2800" dirty="0"/>
              <a:t>”</a:t>
            </a:r>
          </a:p>
          <a:p>
            <a:r>
              <a:rPr lang="ja-JP" altLang="en-US" sz="2800" dirty="0"/>
              <a:t>不等号 </a:t>
            </a:r>
            <a:r>
              <a:rPr lang="en-US" altLang="ja-JP" sz="2800" dirty="0"/>
              <a:t>“</a:t>
            </a:r>
            <a:r>
              <a:rPr lang="ja-JP" altLang="en-US" sz="2800" dirty="0"/>
              <a:t>&gt;=</a:t>
            </a:r>
            <a:r>
              <a:rPr lang="en-US" altLang="ja-JP" sz="2800" dirty="0"/>
              <a:t>”</a:t>
            </a:r>
            <a:endParaRPr lang="ja-JP" altLang="en-US" sz="2800" dirty="0"/>
          </a:p>
          <a:p>
            <a:r>
              <a:rPr lang="ja-JP" altLang="en-US" sz="2800" dirty="0"/>
              <a:t>整数  　</a:t>
            </a:r>
            <a:r>
              <a:rPr lang="en-US" altLang="ja-JP" sz="2800" dirty="0"/>
              <a:t>“</a:t>
            </a:r>
            <a:r>
              <a:rPr lang="ja-JP" altLang="en-US" sz="2800" dirty="0"/>
              <a:t>123</a:t>
            </a:r>
            <a:r>
              <a:rPr lang="en-US" altLang="ja-JP" sz="2800" dirty="0"/>
              <a:t>”</a:t>
            </a:r>
            <a:endParaRPr lang="ja-JP" altLang="en-US" sz="2800" dirty="0"/>
          </a:p>
          <a:p>
            <a:r>
              <a:rPr lang="ja-JP" altLang="en-US" sz="2800" dirty="0"/>
              <a:t>右括弧 </a:t>
            </a:r>
            <a:r>
              <a:rPr lang="en-US" altLang="ja-JP" sz="2800" dirty="0"/>
              <a:t>“</a:t>
            </a:r>
            <a:r>
              <a:rPr lang="ja-JP" altLang="en-US" sz="2800" dirty="0"/>
              <a:t>)</a:t>
            </a:r>
            <a:r>
              <a:rPr lang="en-US" altLang="ja-JP" sz="2800" dirty="0"/>
              <a:t>”</a:t>
            </a:r>
            <a:endParaRPr lang="ja-JP" altLang="en-US" sz="2800" dirty="0"/>
          </a:p>
          <a:p>
            <a:r>
              <a:rPr lang="ja-JP" altLang="en-US" sz="2800" dirty="0"/>
              <a:t>予約語 </a:t>
            </a:r>
            <a:r>
              <a:rPr lang="en-US" altLang="ja-JP" sz="2800" dirty="0"/>
              <a:t>“output”</a:t>
            </a:r>
          </a:p>
          <a:p>
            <a:r>
              <a:rPr lang="en-US" altLang="ja-JP"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a:t>
            </a:r>
            <a:br>
              <a:rPr lang="ja-JP" altLang="en-US">
                <a:effectLst/>
              </a:rPr>
            </a:br>
            <a:r>
              <a:rPr lang="ja-JP" altLang="en-US" sz="4000">
                <a:effectLst/>
              </a:rPr>
              <a:t>(</a:t>
            </a:r>
            <a:r>
              <a:rPr lang="en-US" altLang="ja-JP" sz="4000">
                <a:effectLst/>
              </a:rPr>
              <a:t>syntax analizer, parser)</a:t>
            </a:r>
          </a:p>
        </p:txBody>
      </p:sp>
      <p:sp>
        <p:nvSpPr>
          <p:cNvPr id="45059" name="Rectangle 3"/>
          <p:cNvSpPr>
            <a:spLocks noGrp="1" noChangeArrowheads="1"/>
          </p:cNvSpPr>
          <p:nvPr>
            <p:ph type="body" idx="1"/>
          </p:nvPr>
        </p:nvSpPr>
        <p:spPr>
          <a:xfrm>
            <a:off x="293708" y="1621682"/>
            <a:ext cx="7620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構文解析系</a:t>
            </a:r>
          </a:p>
          <a:p>
            <a:pPr lvl="1"/>
            <a:r>
              <a:rPr lang="ja-JP" altLang="en-US">
                <a:effectLst/>
              </a:rPr>
              <a:t>構文解析木</a:t>
            </a:r>
            <a:r>
              <a:rPr lang="ja-JP" altLang="en-US" dirty="0">
                <a:effectLst/>
              </a:rPr>
              <a:t>を作成</a:t>
            </a:r>
          </a:p>
        </p:txBody>
      </p:sp>
      <p:sp>
        <p:nvSpPr>
          <p:cNvPr id="126980" name="Rectangle 4"/>
          <p:cNvSpPr>
            <a:spLocks noChangeArrowheads="1"/>
          </p:cNvSpPr>
          <p:nvPr/>
        </p:nvSpPr>
        <p:spPr bwMode="auto">
          <a:xfrm>
            <a:off x="304800" y="2971800"/>
            <a:ext cx="2590800" cy="1219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if (</a:t>
            </a:r>
            <a:r>
              <a:rPr lang="en-US" altLang="ja-JP" dirty="0" err="1"/>
              <a:t>ans</a:t>
            </a:r>
            <a:r>
              <a:rPr lang="en-US" altLang="ja-JP" dirty="0"/>
              <a:t> &gt; 123 )</a:t>
            </a:r>
            <a:r>
              <a:rPr lang="en-US" altLang="ja-JP" sz="2000" dirty="0">
                <a:solidFill>
                  <a:srgbClr val="FFFF66"/>
                </a:solidFill>
              </a:rPr>
              <a:t>　</a:t>
            </a:r>
          </a:p>
          <a:p>
            <a:pPr eaLnBrk="1" hangingPunct="1">
              <a:spcBef>
                <a:spcPct val="0"/>
              </a:spcBef>
              <a:buClrTx/>
              <a:buSzTx/>
              <a:buFontTx/>
              <a:buNone/>
            </a:pPr>
            <a:r>
              <a:rPr lang="en-US" altLang="ja-JP" dirty="0"/>
              <a:t>  output (‘1’) ; </a:t>
            </a:r>
          </a:p>
        </p:txBody>
      </p:sp>
      <p:sp>
        <p:nvSpPr>
          <p:cNvPr id="126981" name="Text Box 5"/>
          <p:cNvSpPr txBox="1">
            <a:spLocks noChangeArrowheads="1"/>
          </p:cNvSpPr>
          <p:nvPr/>
        </p:nvSpPr>
        <p:spPr bwMode="auto">
          <a:xfrm>
            <a:off x="4953000" y="1752600"/>
            <a:ext cx="955675" cy="598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if </a:t>
            </a:r>
            <a:r>
              <a:rPr lang="ja-JP" altLang="en-US"/>
              <a:t>文</a:t>
            </a:r>
          </a:p>
        </p:txBody>
      </p:sp>
      <p:grpSp>
        <p:nvGrpSpPr>
          <p:cNvPr id="127021" name="Group 45"/>
          <p:cNvGrpSpPr>
            <a:grpSpLocks/>
          </p:cNvGrpSpPr>
          <p:nvPr/>
        </p:nvGrpSpPr>
        <p:grpSpPr bwMode="auto">
          <a:xfrm>
            <a:off x="3581400" y="2362200"/>
            <a:ext cx="3733800" cy="838200"/>
            <a:chOff x="2160" y="1920"/>
            <a:chExt cx="2352" cy="528"/>
          </a:xfrm>
        </p:grpSpPr>
        <p:sp>
          <p:nvSpPr>
            <p:cNvPr id="45102" name="Oval 6"/>
            <p:cNvSpPr>
              <a:spLocks noChangeArrowheads="1"/>
            </p:cNvSpPr>
            <p:nvPr/>
          </p:nvSpPr>
          <p:spPr bwMode="auto">
            <a:xfrm>
              <a:off x="2160" y="211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if</a:t>
              </a:r>
            </a:p>
          </p:txBody>
        </p:sp>
        <p:sp>
          <p:nvSpPr>
            <p:cNvPr id="45103" name="Oval 7"/>
            <p:cNvSpPr>
              <a:spLocks noChangeArrowheads="1"/>
            </p:cNvSpPr>
            <p:nvPr/>
          </p:nvSpPr>
          <p:spPr bwMode="auto">
            <a:xfrm>
              <a:off x="2592" y="211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sp>
          <p:nvSpPr>
            <p:cNvPr id="45104" name="Rectangle 8"/>
            <p:cNvSpPr>
              <a:spLocks noChangeArrowheads="1"/>
            </p:cNvSpPr>
            <p:nvPr/>
          </p:nvSpPr>
          <p:spPr bwMode="auto">
            <a:xfrm>
              <a:off x="3072" y="2112"/>
              <a:ext cx="432"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式</a:t>
              </a:r>
            </a:p>
          </p:txBody>
        </p:sp>
        <p:sp>
          <p:nvSpPr>
            <p:cNvPr id="45105" name="Oval 9"/>
            <p:cNvSpPr>
              <a:spLocks noChangeArrowheads="1"/>
            </p:cNvSpPr>
            <p:nvPr/>
          </p:nvSpPr>
          <p:spPr bwMode="auto">
            <a:xfrm>
              <a:off x="3600" y="211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sp>
          <p:nvSpPr>
            <p:cNvPr id="45106" name="Rectangle 10"/>
            <p:cNvSpPr>
              <a:spLocks noChangeArrowheads="1"/>
            </p:cNvSpPr>
            <p:nvPr/>
          </p:nvSpPr>
          <p:spPr bwMode="auto">
            <a:xfrm>
              <a:off x="4080" y="2112"/>
              <a:ext cx="432"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文</a:t>
              </a:r>
            </a:p>
          </p:txBody>
        </p:sp>
        <p:sp>
          <p:nvSpPr>
            <p:cNvPr id="45107" name="Line 11"/>
            <p:cNvSpPr>
              <a:spLocks noChangeShapeType="1"/>
            </p:cNvSpPr>
            <p:nvPr/>
          </p:nvSpPr>
          <p:spPr bwMode="auto">
            <a:xfrm flipH="1">
              <a:off x="2352" y="1920"/>
              <a:ext cx="96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108" name="Line 12"/>
            <p:cNvSpPr>
              <a:spLocks noChangeShapeType="1"/>
            </p:cNvSpPr>
            <p:nvPr/>
          </p:nvSpPr>
          <p:spPr bwMode="auto">
            <a:xfrm flipH="1">
              <a:off x="2784" y="1920"/>
              <a:ext cx="528"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109" name="Line 13"/>
            <p:cNvSpPr>
              <a:spLocks noChangeShapeType="1"/>
            </p:cNvSpPr>
            <p:nvPr/>
          </p:nvSpPr>
          <p:spPr bwMode="auto">
            <a:xfrm>
              <a:off x="3312" y="192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110" name="Line 14"/>
            <p:cNvSpPr>
              <a:spLocks noChangeShapeType="1"/>
            </p:cNvSpPr>
            <p:nvPr/>
          </p:nvSpPr>
          <p:spPr bwMode="auto">
            <a:xfrm>
              <a:off x="3312" y="1920"/>
              <a:ext cx="43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111" name="Line 15"/>
            <p:cNvSpPr>
              <a:spLocks noChangeShapeType="1"/>
            </p:cNvSpPr>
            <p:nvPr/>
          </p:nvSpPr>
          <p:spPr bwMode="auto">
            <a:xfrm>
              <a:off x="3312" y="1920"/>
              <a:ext cx="1008"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27024" name="Group 48"/>
          <p:cNvGrpSpPr>
            <a:grpSpLocks/>
          </p:cNvGrpSpPr>
          <p:nvPr/>
        </p:nvGrpSpPr>
        <p:grpSpPr bwMode="auto">
          <a:xfrm>
            <a:off x="2971800" y="4038600"/>
            <a:ext cx="838200" cy="838200"/>
            <a:chOff x="1776" y="2880"/>
            <a:chExt cx="528" cy="528"/>
          </a:xfrm>
        </p:grpSpPr>
        <p:sp>
          <p:nvSpPr>
            <p:cNvPr id="45100" name="Rectangle 19"/>
            <p:cNvSpPr>
              <a:spLocks noChangeArrowheads="1"/>
            </p:cNvSpPr>
            <p:nvPr/>
          </p:nvSpPr>
          <p:spPr bwMode="auto">
            <a:xfrm>
              <a:off x="1776" y="3072"/>
              <a:ext cx="52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変数</a:t>
              </a:r>
            </a:p>
          </p:txBody>
        </p:sp>
        <p:sp>
          <p:nvSpPr>
            <p:cNvPr id="45101" name="Line 21"/>
            <p:cNvSpPr>
              <a:spLocks noChangeShapeType="1"/>
            </p:cNvSpPr>
            <p:nvPr/>
          </p:nvSpPr>
          <p:spPr bwMode="auto">
            <a:xfrm>
              <a:off x="2016" y="288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27025" name="Group 49"/>
          <p:cNvGrpSpPr>
            <a:grpSpLocks/>
          </p:cNvGrpSpPr>
          <p:nvPr/>
        </p:nvGrpSpPr>
        <p:grpSpPr bwMode="auto">
          <a:xfrm>
            <a:off x="4419600" y="4038600"/>
            <a:ext cx="838200" cy="838200"/>
            <a:chOff x="2688" y="2880"/>
            <a:chExt cx="528" cy="528"/>
          </a:xfrm>
        </p:grpSpPr>
        <p:sp>
          <p:nvSpPr>
            <p:cNvPr id="45098" name="Rectangle 20"/>
            <p:cNvSpPr>
              <a:spLocks noChangeArrowheads="1"/>
            </p:cNvSpPr>
            <p:nvPr/>
          </p:nvSpPr>
          <p:spPr bwMode="auto">
            <a:xfrm>
              <a:off x="2688" y="3072"/>
              <a:ext cx="52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整数</a:t>
              </a:r>
            </a:p>
          </p:txBody>
        </p:sp>
        <p:sp>
          <p:nvSpPr>
            <p:cNvPr id="45099" name="Line 22"/>
            <p:cNvSpPr>
              <a:spLocks noChangeShapeType="1"/>
            </p:cNvSpPr>
            <p:nvPr/>
          </p:nvSpPr>
          <p:spPr bwMode="auto">
            <a:xfrm>
              <a:off x="2928" y="288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27022" name="Group 46"/>
          <p:cNvGrpSpPr>
            <a:grpSpLocks/>
          </p:cNvGrpSpPr>
          <p:nvPr/>
        </p:nvGrpSpPr>
        <p:grpSpPr bwMode="auto">
          <a:xfrm>
            <a:off x="3048000" y="3200400"/>
            <a:ext cx="2286000" cy="838200"/>
            <a:chOff x="1824" y="2448"/>
            <a:chExt cx="1440" cy="528"/>
          </a:xfrm>
        </p:grpSpPr>
        <p:sp>
          <p:nvSpPr>
            <p:cNvPr id="45092" name="Rectangle 16"/>
            <p:cNvSpPr>
              <a:spLocks noChangeArrowheads="1"/>
            </p:cNvSpPr>
            <p:nvPr/>
          </p:nvSpPr>
          <p:spPr bwMode="auto">
            <a:xfrm>
              <a:off x="1824" y="2640"/>
              <a:ext cx="432"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式</a:t>
              </a:r>
            </a:p>
          </p:txBody>
        </p:sp>
        <p:sp>
          <p:nvSpPr>
            <p:cNvPr id="45093" name="Oval 17"/>
            <p:cNvSpPr>
              <a:spLocks noChangeArrowheads="1"/>
            </p:cNvSpPr>
            <p:nvPr/>
          </p:nvSpPr>
          <p:spPr bwMode="auto">
            <a:xfrm>
              <a:off x="2304" y="2640"/>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&gt;</a:t>
              </a:r>
            </a:p>
          </p:txBody>
        </p:sp>
        <p:sp>
          <p:nvSpPr>
            <p:cNvPr id="45094" name="Rectangle 18"/>
            <p:cNvSpPr>
              <a:spLocks noChangeArrowheads="1"/>
            </p:cNvSpPr>
            <p:nvPr/>
          </p:nvSpPr>
          <p:spPr bwMode="auto">
            <a:xfrm>
              <a:off x="2688" y="2640"/>
              <a:ext cx="432"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式</a:t>
              </a:r>
            </a:p>
          </p:txBody>
        </p:sp>
        <p:sp>
          <p:nvSpPr>
            <p:cNvPr id="45095" name="Line 23"/>
            <p:cNvSpPr>
              <a:spLocks noChangeShapeType="1"/>
            </p:cNvSpPr>
            <p:nvPr/>
          </p:nvSpPr>
          <p:spPr bwMode="auto">
            <a:xfrm flipH="1">
              <a:off x="2016" y="2448"/>
              <a:ext cx="1248"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96" name="Line 24"/>
            <p:cNvSpPr>
              <a:spLocks noChangeShapeType="1"/>
            </p:cNvSpPr>
            <p:nvPr/>
          </p:nvSpPr>
          <p:spPr bwMode="auto">
            <a:xfrm flipH="1">
              <a:off x="2496" y="2448"/>
              <a:ext cx="768"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97" name="Line 25"/>
            <p:cNvSpPr>
              <a:spLocks noChangeShapeType="1"/>
            </p:cNvSpPr>
            <p:nvPr/>
          </p:nvSpPr>
          <p:spPr bwMode="auto">
            <a:xfrm flipH="1">
              <a:off x="2976" y="2448"/>
              <a:ext cx="288"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27035" name="Group 59"/>
          <p:cNvGrpSpPr>
            <a:grpSpLocks/>
          </p:cNvGrpSpPr>
          <p:nvPr/>
        </p:nvGrpSpPr>
        <p:grpSpPr bwMode="auto">
          <a:xfrm>
            <a:off x="3048000" y="4876800"/>
            <a:ext cx="685800" cy="838200"/>
            <a:chOff x="1920" y="3072"/>
            <a:chExt cx="432" cy="528"/>
          </a:xfrm>
        </p:grpSpPr>
        <p:sp>
          <p:nvSpPr>
            <p:cNvPr id="45090" name="Line 26"/>
            <p:cNvSpPr>
              <a:spLocks noChangeShapeType="1"/>
            </p:cNvSpPr>
            <p:nvPr/>
          </p:nvSpPr>
          <p:spPr bwMode="auto">
            <a:xfrm>
              <a:off x="2112" y="307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91" name="Oval 27"/>
            <p:cNvSpPr>
              <a:spLocks noChangeArrowheads="1"/>
            </p:cNvSpPr>
            <p:nvPr/>
          </p:nvSpPr>
          <p:spPr bwMode="auto">
            <a:xfrm>
              <a:off x="1920" y="3264"/>
              <a:ext cx="432"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ans</a:t>
              </a:r>
            </a:p>
          </p:txBody>
        </p:sp>
      </p:grpSp>
      <p:grpSp>
        <p:nvGrpSpPr>
          <p:cNvPr id="127027" name="Group 51"/>
          <p:cNvGrpSpPr>
            <a:grpSpLocks/>
          </p:cNvGrpSpPr>
          <p:nvPr/>
        </p:nvGrpSpPr>
        <p:grpSpPr bwMode="auto">
          <a:xfrm>
            <a:off x="4495800" y="4876800"/>
            <a:ext cx="685800" cy="838200"/>
            <a:chOff x="2736" y="3408"/>
            <a:chExt cx="432" cy="528"/>
          </a:xfrm>
        </p:grpSpPr>
        <p:sp>
          <p:nvSpPr>
            <p:cNvPr id="45088" name="Line 28"/>
            <p:cNvSpPr>
              <a:spLocks noChangeShapeType="1"/>
            </p:cNvSpPr>
            <p:nvPr/>
          </p:nvSpPr>
          <p:spPr bwMode="auto">
            <a:xfrm>
              <a:off x="2928" y="340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89" name="Oval 29"/>
            <p:cNvSpPr>
              <a:spLocks noChangeArrowheads="1"/>
            </p:cNvSpPr>
            <p:nvPr/>
          </p:nvSpPr>
          <p:spPr bwMode="auto">
            <a:xfrm>
              <a:off x="2736" y="3600"/>
              <a:ext cx="432"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123</a:t>
              </a:r>
            </a:p>
          </p:txBody>
        </p:sp>
      </p:grpSp>
      <p:grpSp>
        <p:nvGrpSpPr>
          <p:cNvPr id="127034" name="Group 58"/>
          <p:cNvGrpSpPr>
            <a:grpSpLocks/>
          </p:cNvGrpSpPr>
          <p:nvPr/>
        </p:nvGrpSpPr>
        <p:grpSpPr bwMode="auto">
          <a:xfrm>
            <a:off x="6629400" y="3200400"/>
            <a:ext cx="1219200" cy="838200"/>
            <a:chOff x="4176" y="2016"/>
            <a:chExt cx="768" cy="528"/>
          </a:xfrm>
        </p:grpSpPr>
        <p:sp>
          <p:nvSpPr>
            <p:cNvPr id="45086" name="Rectangle 30"/>
            <p:cNvSpPr>
              <a:spLocks noChangeArrowheads="1"/>
            </p:cNvSpPr>
            <p:nvPr/>
          </p:nvSpPr>
          <p:spPr bwMode="auto">
            <a:xfrm>
              <a:off x="4176" y="2208"/>
              <a:ext cx="76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出力文</a:t>
              </a:r>
            </a:p>
          </p:txBody>
        </p:sp>
        <p:sp>
          <p:nvSpPr>
            <p:cNvPr id="45087" name="Line 31"/>
            <p:cNvSpPr>
              <a:spLocks noChangeShapeType="1"/>
            </p:cNvSpPr>
            <p:nvPr/>
          </p:nvSpPr>
          <p:spPr bwMode="auto">
            <a:xfrm>
              <a:off x="4416" y="2016"/>
              <a:ext cx="144"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27023" name="Group 47"/>
          <p:cNvGrpSpPr>
            <a:grpSpLocks/>
          </p:cNvGrpSpPr>
          <p:nvPr/>
        </p:nvGrpSpPr>
        <p:grpSpPr bwMode="auto">
          <a:xfrm>
            <a:off x="5410200" y="4038600"/>
            <a:ext cx="3429000" cy="838200"/>
            <a:chOff x="3360" y="2880"/>
            <a:chExt cx="2160" cy="528"/>
          </a:xfrm>
        </p:grpSpPr>
        <p:sp>
          <p:nvSpPr>
            <p:cNvPr id="45076" name="Oval 32"/>
            <p:cNvSpPr>
              <a:spLocks noChangeArrowheads="1"/>
            </p:cNvSpPr>
            <p:nvPr/>
          </p:nvSpPr>
          <p:spPr bwMode="auto">
            <a:xfrm>
              <a:off x="3360" y="3072"/>
              <a:ext cx="624"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t>output</a:t>
              </a:r>
            </a:p>
          </p:txBody>
        </p:sp>
        <p:sp>
          <p:nvSpPr>
            <p:cNvPr id="45077" name="Oval 35"/>
            <p:cNvSpPr>
              <a:spLocks noChangeArrowheads="1"/>
            </p:cNvSpPr>
            <p:nvPr/>
          </p:nvSpPr>
          <p:spPr bwMode="auto">
            <a:xfrm>
              <a:off x="4032" y="307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sp>
          <p:nvSpPr>
            <p:cNvPr id="45078" name="Rectangle 36"/>
            <p:cNvSpPr>
              <a:spLocks noChangeArrowheads="1"/>
            </p:cNvSpPr>
            <p:nvPr/>
          </p:nvSpPr>
          <p:spPr bwMode="auto">
            <a:xfrm>
              <a:off x="4416" y="3072"/>
              <a:ext cx="384"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式</a:t>
              </a:r>
            </a:p>
          </p:txBody>
        </p:sp>
        <p:sp>
          <p:nvSpPr>
            <p:cNvPr id="45079" name="Oval 37"/>
            <p:cNvSpPr>
              <a:spLocks noChangeArrowheads="1"/>
            </p:cNvSpPr>
            <p:nvPr/>
          </p:nvSpPr>
          <p:spPr bwMode="auto">
            <a:xfrm>
              <a:off x="4848" y="307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sp>
          <p:nvSpPr>
            <p:cNvPr id="45080" name="Line 38"/>
            <p:cNvSpPr>
              <a:spLocks noChangeShapeType="1"/>
            </p:cNvSpPr>
            <p:nvPr/>
          </p:nvSpPr>
          <p:spPr bwMode="auto">
            <a:xfrm flipH="1">
              <a:off x="3744" y="2880"/>
              <a:ext cx="72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81" name="Line 39"/>
            <p:cNvSpPr>
              <a:spLocks noChangeShapeType="1"/>
            </p:cNvSpPr>
            <p:nvPr/>
          </p:nvSpPr>
          <p:spPr bwMode="auto">
            <a:xfrm flipH="1">
              <a:off x="4272" y="2880"/>
              <a:ext cx="19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82" name="Line 40"/>
            <p:cNvSpPr>
              <a:spLocks noChangeShapeType="1"/>
            </p:cNvSpPr>
            <p:nvPr/>
          </p:nvSpPr>
          <p:spPr bwMode="auto">
            <a:xfrm>
              <a:off x="4464" y="2880"/>
              <a:ext cx="24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83" name="Line 41"/>
            <p:cNvSpPr>
              <a:spLocks noChangeShapeType="1"/>
            </p:cNvSpPr>
            <p:nvPr/>
          </p:nvSpPr>
          <p:spPr bwMode="auto">
            <a:xfrm>
              <a:off x="4464" y="2880"/>
              <a:ext cx="528"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84" name="Oval 42"/>
            <p:cNvSpPr>
              <a:spLocks noChangeArrowheads="1"/>
            </p:cNvSpPr>
            <p:nvPr/>
          </p:nvSpPr>
          <p:spPr bwMode="auto">
            <a:xfrm>
              <a:off x="5184" y="3072"/>
              <a:ext cx="336"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t>
              </a:r>
            </a:p>
          </p:txBody>
        </p:sp>
        <p:sp>
          <p:nvSpPr>
            <p:cNvPr id="45085" name="Line 44"/>
            <p:cNvSpPr>
              <a:spLocks noChangeShapeType="1"/>
            </p:cNvSpPr>
            <p:nvPr/>
          </p:nvSpPr>
          <p:spPr bwMode="auto">
            <a:xfrm>
              <a:off x="4464" y="2880"/>
              <a:ext cx="91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27028" name="Group 52"/>
          <p:cNvGrpSpPr>
            <a:grpSpLocks/>
          </p:cNvGrpSpPr>
          <p:nvPr/>
        </p:nvGrpSpPr>
        <p:grpSpPr bwMode="auto">
          <a:xfrm>
            <a:off x="7010400" y="4876800"/>
            <a:ext cx="838200" cy="838200"/>
            <a:chOff x="2688" y="2880"/>
            <a:chExt cx="528" cy="528"/>
          </a:xfrm>
        </p:grpSpPr>
        <p:sp>
          <p:nvSpPr>
            <p:cNvPr id="45074" name="Rectangle 53"/>
            <p:cNvSpPr>
              <a:spLocks noChangeArrowheads="1"/>
            </p:cNvSpPr>
            <p:nvPr/>
          </p:nvSpPr>
          <p:spPr bwMode="auto">
            <a:xfrm>
              <a:off x="2688" y="3072"/>
              <a:ext cx="528"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文字</a:t>
              </a:r>
            </a:p>
          </p:txBody>
        </p:sp>
        <p:sp>
          <p:nvSpPr>
            <p:cNvPr id="45075" name="Line 54"/>
            <p:cNvSpPr>
              <a:spLocks noChangeShapeType="1"/>
            </p:cNvSpPr>
            <p:nvPr/>
          </p:nvSpPr>
          <p:spPr bwMode="auto">
            <a:xfrm>
              <a:off x="2928" y="288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27031" name="Group 55"/>
          <p:cNvGrpSpPr>
            <a:grpSpLocks/>
          </p:cNvGrpSpPr>
          <p:nvPr/>
        </p:nvGrpSpPr>
        <p:grpSpPr bwMode="auto">
          <a:xfrm>
            <a:off x="7086600" y="5715000"/>
            <a:ext cx="685800" cy="838200"/>
            <a:chOff x="2736" y="3408"/>
            <a:chExt cx="432" cy="528"/>
          </a:xfrm>
        </p:grpSpPr>
        <p:sp>
          <p:nvSpPr>
            <p:cNvPr id="45072" name="Line 56"/>
            <p:cNvSpPr>
              <a:spLocks noChangeShapeType="1"/>
            </p:cNvSpPr>
            <p:nvPr/>
          </p:nvSpPr>
          <p:spPr bwMode="auto">
            <a:xfrm>
              <a:off x="2928" y="340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5073" name="Oval 57"/>
            <p:cNvSpPr>
              <a:spLocks noChangeArrowheads="1"/>
            </p:cNvSpPr>
            <p:nvPr/>
          </p:nvSpPr>
          <p:spPr bwMode="auto">
            <a:xfrm>
              <a:off x="2736" y="3600"/>
              <a:ext cx="432" cy="33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checkerboard(across)">
                                      <p:cBhvr>
                                        <p:cTn id="7" dur="500"/>
                                        <p:tgtEl>
                                          <p:spTgt spid="126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6981"/>
                                        </p:tgtEl>
                                        <p:attrNameLst>
                                          <p:attrName>style.visibility</p:attrName>
                                        </p:attrNameLst>
                                      </p:cBhvr>
                                      <p:to>
                                        <p:strVal val="visible"/>
                                      </p:to>
                                    </p:set>
                                    <p:animEffect transition="in" filter="wipe(up)">
                                      <p:cBhvr>
                                        <p:cTn id="12" dur="500"/>
                                        <p:tgtEl>
                                          <p:spTgt spid="1269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7021"/>
                                        </p:tgtEl>
                                        <p:attrNameLst>
                                          <p:attrName>style.visibility</p:attrName>
                                        </p:attrNameLst>
                                      </p:cBhvr>
                                      <p:to>
                                        <p:strVal val="visible"/>
                                      </p:to>
                                    </p:set>
                                    <p:animEffect transition="in" filter="wipe(up)">
                                      <p:cBhvr>
                                        <p:cTn id="17" dur="500"/>
                                        <p:tgtEl>
                                          <p:spTgt spid="1270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27022"/>
                                        </p:tgtEl>
                                        <p:attrNameLst>
                                          <p:attrName>style.visibility</p:attrName>
                                        </p:attrNameLst>
                                      </p:cBhvr>
                                      <p:to>
                                        <p:strVal val="visible"/>
                                      </p:to>
                                    </p:set>
                                    <p:animEffect transition="in" filter="wipe(up)">
                                      <p:cBhvr>
                                        <p:cTn id="22" dur="500"/>
                                        <p:tgtEl>
                                          <p:spTgt spid="1270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27024"/>
                                        </p:tgtEl>
                                        <p:attrNameLst>
                                          <p:attrName>style.visibility</p:attrName>
                                        </p:attrNameLst>
                                      </p:cBhvr>
                                      <p:to>
                                        <p:strVal val="visible"/>
                                      </p:to>
                                    </p:set>
                                    <p:animEffect transition="in" filter="wipe(up)">
                                      <p:cBhvr>
                                        <p:cTn id="27" dur="500"/>
                                        <p:tgtEl>
                                          <p:spTgt spid="1270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27035"/>
                                        </p:tgtEl>
                                        <p:attrNameLst>
                                          <p:attrName>style.visibility</p:attrName>
                                        </p:attrNameLst>
                                      </p:cBhvr>
                                      <p:to>
                                        <p:strVal val="visible"/>
                                      </p:to>
                                    </p:set>
                                    <p:animEffect transition="in" filter="wipe(up)">
                                      <p:cBhvr>
                                        <p:cTn id="32" dur="500"/>
                                        <p:tgtEl>
                                          <p:spTgt spid="1270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27025"/>
                                        </p:tgtEl>
                                        <p:attrNameLst>
                                          <p:attrName>style.visibility</p:attrName>
                                        </p:attrNameLst>
                                      </p:cBhvr>
                                      <p:to>
                                        <p:strVal val="visible"/>
                                      </p:to>
                                    </p:set>
                                    <p:animEffect transition="in" filter="wipe(up)">
                                      <p:cBhvr>
                                        <p:cTn id="37" dur="500"/>
                                        <p:tgtEl>
                                          <p:spTgt spid="1270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27027"/>
                                        </p:tgtEl>
                                        <p:attrNameLst>
                                          <p:attrName>style.visibility</p:attrName>
                                        </p:attrNameLst>
                                      </p:cBhvr>
                                      <p:to>
                                        <p:strVal val="visible"/>
                                      </p:to>
                                    </p:set>
                                    <p:animEffect transition="in" filter="wipe(up)">
                                      <p:cBhvr>
                                        <p:cTn id="42" dur="500"/>
                                        <p:tgtEl>
                                          <p:spTgt spid="1270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27034"/>
                                        </p:tgtEl>
                                        <p:attrNameLst>
                                          <p:attrName>style.visibility</p:attrName>
                                        </p:attrNameLst>
                                      </p:cBhvr>
                                      <p:to>
                                        <p:strVal val="visible"/>
                                      </p:to>
                                    </p:set>
                                    <p:animEffect transition="in" filter="wipe(up)">
                                      <p:cBhvr>
                                        <p:cTn id="47" dur="500"/>
                                        <p:tgtEl>
                                          <p:spTgt spid="1270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27023"/>
                                        </p:tgtEl>
                                        <p:attrNameLst>
                                          <p:attrName>style.visibility</p:attrName>
                                        </p:attrNameLst>
                                      </p:cBhvr>
                                      <p:to>
                                        <p:strVal val="visible"/>
                                      </p:to>
                                    </p:set>
                                    <p:animEffect transition="in" filter="wipe(up)">
                                      <p:cBhvr>
                                        <p:cTn id="52" dur="500"/>
                                        <p:tgtEl>
                                          <p:spTgt spid="12702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27028"/>
                                        </p:tgtEl>
                                        <p:attrNameLst>
                                          <p:attrName>style.visibility</p:attrName>
                                        </p:attrNameLst>
                                      </p:cBhvr>
                                      <p:to>
                                        <p:strVal val="visible"/>
                                      </p:to>
                                    </p:set>
                                    <p:animEffect transition="in" filter="wipe(up)">
                                      <p:cBhvr>
                                        <p:cTn id="57" dur="500"/>
                                        <p:tgtEl>
                                          <p:spTgt spid="1270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127031"/>
                                        </p:tgtEl>
                                        <p:attrNameLst>
                                          <p:attrName>style.visibility</p:attrName>
                                        </p:attrNameLst>
                                      </p:cBhvr>
                                      <p:to>
                                        <p:strVal val="visible"/>
                                      </p:to>
                                    </p:set>
                                    <p:animEffect transition="in" filter="wipe(up)">
                                      <p:cBhvr>
                                        <p:cTn id="62" dur="500"/>
                                        <p:tgtEl>
                                          <p:spTgt spid="127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nimBg="1" autoUpdateAnimBg="0"/>
      <p:bldP spid="12698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制約検査系</a:t>
            </a:r>
            <a:br>
              <a:rPr lang="ja-JP" altLang="en-US">
                <a:effectLst/>
              </a:rPr>
            </a:br>
            <a:r>
              <a:rPr lang="ja-JP" altLang="en-US" sz="4000">
                <a:effectLst/>
              </a:rPr>
              <a:t>(</a:t>
            </a:r>
            <a:r>
              <a:rPr lang="en-US" altLang="ja-JP" sz="4000">
                <a:effectLst/>
              </a:rPr>
              <a:t>constraint checker)</a:t>
            </a:r>
          </a:p>
        </p:txBody>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制約検査系</a:t>
            </a:r>
          </a:p>
          <a:p>
            <a:pPr lvl="1"/>
            <a:r>
              <a:rPr lang="ja-JP" altLang="en-US">
                <a:effectLst/>
              </a:rPr>
              <a:t>変数の未定義・二重定義・型の不一致などを検査</a:t>
            </a:r>
          </a:p>
        </p:txBody>
      </p:sp>
      <p:sp>
        <p:nvSpPr>
          <p:cNvPr id="128004" name="Rectangle 4"/>
          <p:cNvSpPr>
            <a:spLocks noChangeArrowheads="1"/>
          </p:cNvSpPr>
          <p:nvPr/>
        </p:nvSpPr>
        <p:spPr bwMode="auto">
          <a:xfrm>
            <a:off x="4343400" y="3733800"/>
            <a:ext cx="2057400" cy="2209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int i, j;</a:t>
            </a:r>
          </a:p>
          <a:p>
            <a:pPr eaLnBrk="1" hangingPunct="1">
              <a:spcBef>
                <a:spcPct val="0"/>
              </a:spcBef>
              <a:buClrTx/>
              <a:buSzTx/>
              <a:buFontTx/>
              <a:buNone/>
            </a:pPr>
            <a:r>
              <a:rPr lang="en-US" altLang="ja-JP"/>
              <a:t>x = 0;</a:t>
            </a:r>
          </a:p>
          <a:p>
            <a:pPr eaLnBrk="1" hangingPunct="1">
              <a:spcBef>
                <a:spcPct val="0"/>
              </a:spcBef>
              <a:buClrTx/>
              <a:buSzTx/>
              <a:buFontTx/>
              <a:buNone/>
            </a:pPr>
            <a:r>
              <a:rPr lang="en-US" altLang="ja-JP"/>
              <a:t>i[10] = 5;</a:t>
            </a:r>
          </a:p>
          <a:p>
            <a:pPr eaLnBrk="1" hangingPunct="1">
              <a:spcBef>
                <a:spcPct val="0"/>
              </a:spcBef>
              <a:buClrTx/>
              <a:buSzTx/>
              <a:buFontTx/>
              <a:buNone/>
            </a:pPr>
            <a:r>
              <a:rPr lang="en-US" altLang="ja-JP"/>
              <a:t>0 = 10;</a:t>
            </a:r>
          </a:p>
        </p:txBody>
      </p:sp>
      <p:sp>
        <p:nvSpPr>
          <p:cNvPr id="128005" name="AutoShape 5"/>
          <p:cNvSpPr>
            <a:spLocks noChangeArrowheads="1"/>
          </p:cNvSpPr>
          <p:nvPr/>
        </p:nvSpPr>
        <p:spPr bwMode="auto">
          <a:xfrm>
            <a:off x="1066800" y="3733800"/>
            <a:ext cx="2514600" cy="533400"/>
          </a:xfrm>
          <a:prstGeom prst="wedgeRoundRectCallout">
            <a:avLst>
              <a:gd name="adj1" fmla="val 81505"/>
              <a:gd name="adj2" fmla="val 11964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変数 </a:t>
            </a:r>
            <a:r>
              <a:rPr lang="en-US" altLang="ja-JP" sz="2400"/>
              <a:t>x </a:t>
            </a:r>
            <a:r>
              <a:rPr lang="ja-JP" altLang="en-US" sz="2400"/>
              <a:t>は未定義</a:t>
            </a:r>
          </a:p>
        </p:txBody>
      </p:sp>
      <p:sp>
        <p:nvSpPr>
          <p:cNvPr id="128006" name="AutoShape 6"/>
          <p:cNvSpPr>
            <a:spLocks noChangeArrowheads="1"/>
          </p:cNvSpPr>
          <p:nvPr/>
        </p:nvSpPr>
        <p:spPr bwMode="auto">
          <a:xfrm>
            <a:off x="1066800" y="4495800"/>
            <a:ext cx="2514600" cy="838200"/>
          </a:xfrm>
          <a:prstGeom prst="wedgeRoundRectCallout">
            <a:avLst>
              <a:gd name="adj1" fmla="val 77208"/>
              <a:gd name="adj2" fmla="val 2613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変数</a:t>
            </a:r>
            <a:r>
              <a:rPr lang="en-US" altLang="ja-JP" sz="2400"/>
              <a:t> i </a:t>
            </a:r>
            <a:r>
              <a:rPr lang="ja-JP" altLang="en-US" sz="2400"/>
              <a:t>は</a:t>
            </a:r>
          </a:p>
          <a:p>
            <a:pPr algn="ctr" eaLnBrk="1" hangingPunct="1">
              <a:spcBef>
                <a:spcPct val="0"/>
              </a:spcBef>
              <a:buClrTx/>
              <a:buSzTx/>
              <a:buFontTx/>
              <a:buNone/>
            </a:pPr>
            <a:r>
              <a:rPr lang="ja-JP" altLang="en-US" sz="2400"/>
              <a:t>配列ではない</a:t>
            </a:r>
          </a:p>
        </p:txBody>
      </p:sp>
      <p:sp>
        <p:nvSpPr>
          <p:cNvPr id="128007" name="AutoShape 7"/>
          <p:cNvSpPr>
            <a:spLocks noChangeArrowheads="1"/>
          </p:cNvSpPr>
          <p:nvPr/>
        </p:nvSpPr>
        <p:spPr bwMode="auto">
          <a:xfrm>
            <a:off x="1066800" y="5410200"/>
            <a:ext cx="2514600" cy="990600"/>
          </a:xfrm>
          <a:prstGeom prst="wedgeRoundRectCallout">
            <a:avLst>
              <a:gd name="adj1" fmla="val 79356"/>
              <a:gd name="adj2" fmla="val -31889"/>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代入の左辺が</a:t>
            </a:r>
          </a:p>
          <a:p>
            <a:pPr algn="ctr" eaLnBrk="1" hangingPunct="1">
              <a:spcBef>
                <a:spcPct val="0"/>
              </a:spcBef>
              <a:buClrTx/>
              <a:buSzTx/>
              <a:buFontTx/>
              <a:buNone/>
            </a:pPr>
            <a:r>
              <a:rPr lang="ja-JP" altLang="en-US" sz="2400"/>
              <a:t>変数ではない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checkerboard(across)">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8005"/>
                                        </p:tgtEl>
                                        <p:attrNameLst>
                                          <p:attrName>style.visibility</p:attrName>
                                        </p:attrNameLst>
                                      </p:cBhvr>
                                      <p:to>
                                        <p:strVal val="visible"/>
                                      </p:to>
                                    </p:set>
                                    <p:animEffect transition="in" filter="checkerboard(across)">
                                      <p:cBhvr>
                                        <p:cTn id="12" dur="500"/>
                                        <p:tgtEl>
                                          <p:spTgt spid="128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8006"/>
                                        </p:tgtEl>
                                        <p:attrNameLst>
                                          <p:attrName>style.visibility</p:attrName>
                                        </p:attrNameLst>
                                      </p:cBhvr>
                                      <p:to>
                                        <p:strVal val="visible"/>
                                      </p:to>
                                    </p:set>
                                    <p:animEffect transition="in" filter="checkerboard(across)">
                                      <p:cBhvr>
                                        <p:cTn id="17" dur="500"/>
                                        <p:tgtEl>
                                          <p:spTgt spid="1280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8007"/>
                                        </p:tgtEl>
                                        <p:attrNameLst>
                                          <p:attrName>style.visibility</p:attrName>
                                        </p:attrNameLst>
                                      </p:cBhvr>
                                      <p:to>
                                        <p:strVal val="visible"/>
                                      </p:to>
                                    </p:set>
                                    <p:animEffect transition="in" filter="checkerboard(across)">
                                      <p:cBhvr>
                                        <p:cTn id="22"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autoUpdateAnimBg="0"/>
      <p:bldP spid="128005" grpId="0" animBg="1" autoUpdateAnimBg="0"/>
      <p:bldP spid="128006" grpId="0" animBg="1" autoUpdateAnimBg="0"/>
      <p:bldP spid="128007"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304800"/>
            <a:ext cx="75438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中間コード生成系</a:t>
            </a:r>
            <a:br>
              <a:rPr lang="ja-JP" altLang="en-US">
                <a:effectLst/>
              </a:rPr>
            </a:br>
            <a:r>
              <a:rPr lang="ja-JP" altLang="en-US" sz="4000">
                <a:effectLst/>
              </a:rPr>
              <a:t>(</a:t>
            </a:r>
            <a:r>
              <a:rPr lang="en-US" altLang="ja-JP" sz="4000">
                <a:effectLst/>
              </a:rPr>
              <a:t>semantics analyzer, </a:t>
            </a:r>
            <a:br>
              <a:rPr lang="en-US" altLang="ja-JP" sz="4000">
                <a:effectLst/>
              </a:rPr>
            </a:br>
            <a:r>
              <a:rPr lang="en-US" altLang="ja-JP" sz="4000">
                <a:effectLst/>
              </a:rPr>
              <a:t>intermediate code generator)</a:t>
            </a:r>
          </a:p>
        </p:txBody>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意味解析系</a:t>
            </a:r>
          </a:p>
          <a:p>
            <a:pPr lvl="1"/>
            <a:r>
              <a:rPr lang="ja-JP" altLang="en-US">
                <a:effectLst/>
              </a:rPr>
              <a:t>単純な命令の列(中間コード)を生成する</a:t>
            </a:r>
          </a:p>
          <a:p>
            <a:r>
              <a:rPr lang="ja-JP" altLang="en-US">
                <a:effectLst/>
              </a:rPr>
              <a:t>中間コード(</a:t>
            </a:r>
            <a:r>
              <a:rPr lang="en-US" altLang="ja-JP">
                <a:effectLst/>
              </a:rPr>
              <a:t>intermediate code)</a:t>
            </a:r>
          </a:p>
          <a:p>
            <a:pPr lvl="1"/>
            <a:r>
              <a:rPr lang="ja-JP" altLang="en-US">
                <a:effectLst/>
              </a:rPr>
              <a:t>ハードウェアには依存しない</a:t>
            </a:r>
          </a:p>
          <a:p>
            <a:pPr lvl="1"/>
            <a:r>
              <a:rPr lang="ja-JP" altLang="en-US">
                <a:effectLst/>
              </a:rPr>
              <a:t>3番地コード</a:t>
            </a:r>
            <a:r>
              <a:rPr lang="ja-JP" altLang="en-US" sz="2400">
                <a:effectLst/>
              </a:rPr>
              <a:t>(</a:t>
            </a:r>
            <a:r>
              <a:rPr lang="en-US" altLang="ja-JP" sz="2400">
                <a:effectLst/>
              </a:rPr>
              <a:t>three address code)</a:t>
            </a:r>
            <a:r>
              <a:rPr lang="ja-JP" altLang="en-US">
                <a:effectLst/>
              </a:rPr>
              <a:t>が多用される</a:t>
            </a:r>
          </a:p>
        </p:txBody>
      </p:sp>
      <p:sp>
        <p:nvSpPr>
          <p:cNvPr id="131076" name="Rectangle 4"/>
          <p:cNvSpPr>
            <a:spLocks noChangeArrowheads="1"/>
          </p:cNvSpPr>
          <p:nvPr/>
        </p:nvSpPr>
        <p:spPr bwMode="auto">
          <a:xfrm>
            <a:off x="1600200" y="4876800"/>
            <a:ext cx="2438400" cy="533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a:t>A := B op C</a:t>
            </a:r>
          </a:p>
        </p:txBody>
      </p:sp>
      <p:sp>
        <p:nvSpPr>
          <p:cNvPr id="131077" name="Rectangle 5"/>
          <p:cNvSpPr>
            <a:spLocks noChangeArrowheads="1"/>
          </p:cNvSpPr>
          <p:nvPr/>
        </p:nvSpPr>
        <p:spPr bwMode="auto">
          <a:xfrm>
            <a:off x="1600200" y="5562600"/>
            <a:ext cx="3200400" cy="533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a:t>if (a&gt;0) b:=2*a+b;</a:t>
            </a:r>
          </a:p>
        </p:txBody>
      </p:sp>
      <p:grpSp>
        <p:nvGrpSpPr>
          <p:cNvPr id="131080" name="Group 8"/>
          <p:cNvGrpSpPr>
            <a:grpSpLocks/>
          </p:cNvGrpSpPr>
          <p:nvPr/>
        </p:nvGrpSpPr>
        <p:grpSpPr bwMode="auto">
          <a:xfrm>
            <a:off x="4953000" y="4953000"/>
            <a:ext cx="3505200" cy="1676400"/>
            <a:chOff x="3120" y="3120"/>
            <a:chExt cx="2208" cy="1056"/>
          </a:xfrm>
        </p:grpSpPr>
        <p:sp>
          <p:nvSpPr>
            <p:cNvPr id="47111" name="Rectangle 6"/>
            <p:cNvSpPr>
              <a:spLocks noChangeArrowheads="1"/>
            </p:cNvSpPr>
            <p:nvPr/>
          </p:nvSpPr>
          <p:spPr bwMode="auto">
            <a:xfrm>
              <a:off x="3504" y="3120"/>
              <a:ext cx="1824" cy="1056"/>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   if (a≦0) goto L:</a:t>
              </a:r>
            </a:p>
            <a:p>
              <a:pPr eaLnBrk="1" hangingPunct="1">
                <a:spcBef>
                  <a:spcPct val="0"/>
                </a:spcBef>
                <a:buClrTx/>
                <a:buSzTx/>
                <a:buFontTx/>
                <a:buNone/>
              </a:pPr>
              <a:r>
                <a:rPr lang="en-US" altLang="ja-JP" sz="2800"/>
                <a:t>   t := 2 * a</a:t>
              </a:r>
            </a:p>
            <a:p>
              <a:pPr eaLnBrk="1" hangingPunct="1">
                <a:spcBef>
                  <a:spcPct val="0"/>
                </a:spcBef>
                <a:buClrTx/>
                <a:buSzTx/>
                <a:buFontTx/>
                <a:buNone/>
              </a:pPr>
              <a:r>
                <a:rPr lang="en-US" altLang="ja-JP" sz="2800"/>
                <a:t>   b := t + b</a:t>
              </a:r>
            </a:p>
            <a:p>
              <a:pPr eaLnBrk="1" hangingPunct="1">
                <a:spcBef>
                  <a:spcPct val="0"/>
                </a:spcBef>
                <a:buClrTx/>
                <a:buSzTx/>
                <a:buFontTx/>
                <a:buNone/>
              </a:pPr>
              <a:r>
                <a:rPr lang="en-US" altLang="ja-JP" sz="2800"/>
                <a:t>L:</a:t>
              </a:r>
            </a:p>
          </p:txBody>
        </p:sp>
        <p:sp>
          <p:nvSpPr>
            <p:cNvPr id="47112" name="AutoShape 7"/>
            <p:cNvSpPr>
              <a:spLocks noChangeArrowheads="1"/>
            </p:cNvSpPr>
            <p:nvPr/>
          </p:nvSpPr>
          <p:spPr bwMode="auto">
            <a:xfrm>
              <a:off x="3120" y="3552"/>
              <a:ext cx="288" cy="288"/>
            </a:xfrm>
            <a:prstGeom prst="right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checkerboard(across)">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checkerboard(across)">
                                      <p:cBhvr>
                                        <p:cTn id="12" dur="500"/>
                                        <p:tgtEl>
                                          <p:spTgt spid="131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1080"/>
                                        </p:tgtEl>
                                        <p:attrNameLst>
                                          <p:attrName>style.visibility</p:attrName>
                                        </p:attrNameLst>
                                      </p:cBhvr>
                                      <p:to>
                                        <p:strVal val="visible"/>
                                      </p:to>
                                    </p:set>
                                    <p:animEffect transition="in" filter="wipe(left)">
                                      <p:cBhvr>
                                        <p:cTn id="17" dur="5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autoUpdateAnimBg="0"/>
      <p:bldP spid="13107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中間コードを用いる利点</a:t>
            </a:r>
          </a:p>
        </p:txBody>
      </p:sp>
      <p:sp>
        <p:nvSpPr>
          <p:cNvPr id="48131" name="Text Box 4"/>
          <p:cNvSpPr txBox="1">
            <a:spLocks noChangeArrowheads="1"/>
          </p:cNvSpPr>
          <p:nvPr/>
        </p:nvSpPr>
        <p:spPr bwMode="auto">
          <a:xfrm>
            <a:off x="1143000" y="1524000"/>
            <a:ext cx="5048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中間コードはハードに依存しない</a:t>
            </a:r>
          </a:p>
        </p:txBody>
      </p:sp>
      <p:sp>
        <p:nvSpPr>
          <p:cNvPr id="151557" name="Text Box 5"/>
          <p:cNvSpPr txBox="1">
            <a:spLocks noChangeArrowheads="1"/>
          </p:cNvSpPr>
          <p:nvPr/>
        </p:nvSpPr>
        <p:spPr bwMode="auto">
          <a:xfrm>
            <a:off x="1295400" y="2057400"/>
            <a:ext cx="5241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⇒異なるハードで共通で使用可能</a:t>
            </a:r>
          </a:p>
        </p:txBody>
      </p:sp>
      <p:grpSp>
        <p:nvGrpSpPr>
          <p:cNvPr id="151585" name="Group 33"/>
          <p:cNvGrpSpPr>
            <a:grpSpLocks/>
          </p:cNvGrpSpPr>
          <p:nvPr/>
        </p:nvGrpSpPr>
        <p:grpSpPr bwMode="auto">
          <a:xfrm>
            <a:off x="1066800" y="2819400"/>
            <a:ext cx="2763838" cy="1676400"/>
            <a:chOff x="720" y="2208"/>
            <a:chExt cx="1741" cy="1056"/>
          </a:xfrm>
        </p:grpSpPr>
        <p:sp>
          <p:nvSpPr>
            <p:cNvPr id="48174" name="Line 7"/>
            <p:cNvSpPr>
              <a:spLocks noChangeShapeType="1"/>
            </p:cNvSpPr>
            <p:nvPr/>
          </p:nvSpPr>
          <p:spPr bwMode="auto">
            <a:xfrm>
              <a:off x="720" y="2208"/>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75" name="Line 8"/>
            <p:cNvSpPr>
              <a:spLocks noChangeShapeType="1"/>
            </p:cNvSpPr>
            <p:nvPr/>
          </p:nvSpPr>
          <p:spPr bwMode="auto">
            <a:xfrm>
              <a:off x="720" y="220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76" name="Line 9"/>
            <p:cNvSpPr>
              <a:spLocks noChangeShapeType="1"/>
            </p:cNvSpPr>
            <p:nvPr/>
          </p:nvSpPr>
          <p:spPr bwMode="auto">
            <a:xfrm>
              <a:off x="2448" y="220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77" name="Line 10"/>
            <p:cNvSpPr>
              <a:spLocks noChangeShapeType="1"/>
            </p:cNvSpPr>
            <p:nvPr/>
          </p:nvSpPr>
          <p:spPr bwMode="auto">
            <a:xfrm>
              <a:off x="720" y="273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78" name="Line 11"/>
            <p:cNvSpPr>
              <a:spLocks noChangeShapeType="1"/>
            </p:cNvSpPr>
            <p:nvPr/>
          </p:nvSpPr>
          <p:spPr bwMode="auto">
            <a:xfrm rot="5400000">
              <a:off x="1584" y="2976"/>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79" name="Line 12"/>
            <p:cNvSpPr>
              <a:spLocks noChangeShapeType="1"/>
            </p:cNvSpPr>
            <p:nvPr/>
          </p:nvSpPr>
          <p:spPr bwMode="auto">
            <a:xfrm>
              <a:off x="1296"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80" name="Line 13"/>
            <p:cNvSpPr>
              <a:spLocks noChangeShapeType="1"/>
            </p:cNvSpPr>
            <p:nvPr/>
          </p:nvSpPr>
          <p:spPr bwMode="auto">
            <a:xfrm>
              <a:off x="1872"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81" name="Line 14"/>
            <p:cNvSpPr>
              <a:spLocks noChangeShapeType="1"/>
            </p:cNvSpPr>
            <p:nvPr/>
          </p:nvSpPr>
          <p:spPr bwMode="auto">
            <a:xfrm>
              <a:off x="1872" y="273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82" name="Text Box 15"/>
            <p:cNvSpPr txBox="1">
              <a:spLocks noChangeArrowheads="1"/>
            </p:cNvSpPr>
            <p:nvPr/>
          </p:nvSpPr>
          <p:spPr bwMode="auto">
            <a:xfrm>
              <a:off x="816" y="2256"/>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48183" name="Text Box 17"/>
            <p:cNvSpPr txBox="1">
              <a:spLocks noChangeArrowheads="1"/>
            </p:cNvSpPr>
            <p:nvPr/>
          </p:nvSpPr>
          <p:spPr bwMode="auto">
            <a:xfrm>
              <a:off x="1392" y="2784"/>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L</a:t>
              </a:r>
            </a:p>
          </p:txBody>
        </p:sp>
        <p:sp>
          <p:nvSpPr>
            <p:cNvPr id="48184" name="Text Box 30"/>
            <p:cNvSpPr txBox="1">
              <a:spLocks noChangeArrowheads="1"/>
            </p:cNvSpPr>
            <p:nvPr/>
          </p:nvSpPr>
          <p:spPr bwMode="auto">
            <a:xfrm>
              <a:off x="1632" y="2352"/>
              <a:ext cx="8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中間コード</a:t>
              </a:r>
            </a:p>
          </p:txBody>
        </p:sp>
      </p:grpSp>
      <p:grpSp>
        <p:nvGrpSpPr>
          <p:cNvPr id="151584" name="Group 32"/>
          <p:cNvGrpSpPr>
            <a:grpSpLocks/>
          </p:cNvGrpSpPr>
          <p:nvPr/>
        </p:nvGrpSpPr>
        <p:grpSpPr bwMode="auto">
          <a:xfrm>
            <a:off x="3810000" y="2819400"/>
            <a:ext cx="2743200" cy="1676400"/>
            <a:chOff x="3024" y="2352"/>
            <a:chExt cx="1728" cy="1056"/>
          </a:xfrm>
        </p:grpSpPr>
        <p:sp>
          <p:nvSpPr>
            <p:cNvPr id="48163" name="Line 19"/>
            <p:cNvSpPr>
              <a:spLocks noChangeShapeType="1"/>
            </p:cNvSpPr>
            <p:nvPr/>
          </p:nvSpPr>
          <p:spPr bwMode="auto">
            <a:xfrm>
              <a:off x="3024" y="2352"/>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64" name="Line 20"/>
            <p:cNvSpPr>
              <a:spLocks noChangeShapeType="1"/>
            </p:cNvSpPr>
            <p:nvPr/>
          </p:nvSpPr>
          <p:spPr bwMode="auto">
            <a:xfrm>
              <a:off x="3024" y="235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65" name="Line 21"/>
            <p:cNvSpPr>
              <a:spLocks noChangeShapeType="1"/>
            </p:cNvSpPr>
            <p:nvPr/>
          </p:nvSpPr>
          <p:spPr bwMode="auto">
            <a:xfrm>
              <a:off x="4752" y="235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66" name="Line 22"/>
            <p:cNvSpPr>
              <a:spLocks noChangeShapeType="1"/>
            </p:cNvSpPr>
            <p:nvPr/>
          </p:nvSpPr>
          <p:spPr bwMode="auto">
            <a:xfrm>
              <a:off x="3024" y="2880"/>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67" name="Line 23"/>
            <p:cNvSpPr>
              <a:spLocks noChangeShapeType="1"/>
            </p:cNvSpPr>
            <p:nvPr/>
          </p:nvSpPr>
          <p:spPr bwMode="auto">
            <a:xfrm rot="5400000">
              <a:off x="3888" y="3120"/>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68" name="Line 24"/>
            <p:cNvSpPr>
              <a:spLocks noChangeShapeType="1"/>
            </p:cNvSpPr>
            <p:nvPr/>
          </p:nvSpPr>
          <p:spPr bwMode="auto">
            <a:xfrm>
              <a:off x="3600" y="288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69" name="Line 25"/>
            <p:cNvSpPr>
              <a:spLocks noChangeShapeType="1"/>
            </p:cNvSpPr>
            <p:nvPr/>
          </p:nvSpPr>
          <p:spPr bwMode="auto">
            <a:xfrm>
              <a:off x="4176" y="288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70" name="Line 26"/>
            <p:cNvSpPr>
              <a:spLocks noChangeShapeType="1"/>
            </p:cNvSpPr>
            <p:nvPr/>
          </p:nvSpPr>
          <p:spPr bwMode="auto">
            <a:xfrm>
              <a:off x="4176" y="2880"/>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71" name="Text Box 28"/>
            <p:cNvSpPr txBox="1">
              <a:spLocks noChangeArrowheads="1"/>
            </p:cNvSpPr>
            <p:nvPr/>
          </p:nvSpPr>
          <p:spPr bwMode="auto">
            <a:xfrm>
              <a:off x="4320" y="2400"/>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M</a:t>
              </a:r>
            </a:p>
          </p:txBody>
        </p:sp>
        <p:sp>
          <p:nvSpPr>
            <p:cNvPr id="48172" name="Text Box 29"/>
            <p:cNvSpPr txBox="1">
              <a:spLocks noChangeArrowheads="1"/>
            </p:cNvSpPr>
            <p:nvPr/>
          </p:nvSpPr>
          <p:spPr bwMode="auto">
            <a:xfrm>
              <a:off x="3696" y="2928"/>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L</a:t>
              </a:r>
            </a:p>
          </p:txBody>
        </p:sp>
        <p:sp>
          <p:nvSpPr>
            <p:cNvPr id="48173" name="Text Box 31"/>
            <p:cNvSpPr txBox="1">
              <a:spLocks noChangeArrowheads="1"/>
            </p:cNvSpPr>
            <p:nvPr/>
          </p:nvSpPr>
          <p:spPr bwMode="auto">
            <a:xfrm>
              <a:off x="3024" y="2496"/>
              <a:ext cx="8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中間コード</a:t>
              </a:r>
            </a:p>
          </p:txBody>
        </p:sp>
      </p:grpSp>
      <p:grpSp>
        <p:nvGrpSpPr>
          <p:cNvPr id="151586" name="Group 34"/>
          <p:cNvGrpSpPr>
            <a:grpSpLocks/>
          </p:cNvGrpSpPr>
          <p:nvPr/>
        </p:nvGrpSpPr>
        <p:grpSpPr bwMode="auto">
          <a:xfrm>
            <a:off x="3810000" y="4876800"/>
            <a:ext cx="2743200" cy="1676400"/>
            <a:chOff x="3024" y="2352"/>
            <a:chExt cx="1728" cy="1056"/>
          </a:xfrm>
        </p:grpSpPr>
        <p:sp>
          <p:nvSpPr>
            <p:cNvPr id="48152" name="Line 35"/>
            <p:cNvSpPr>
              <a:spLocks noChangeShapeType="1"/>
            </p:cNvSpPr>
            <p:nvPr/>
          </p:nvSpPr>
          <p:spPr bwMode="auto">
            <a:xfrm>
              <a:off x="3024" y="2352"/>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53" name="Line 36"/>
            <p:cNvSpPr>
              <a:spLocks noChangeShapeType="1"/>
            </p:cNvSpPr>
            <p:nvPr/>
          </p:nvSpPr>
          <p:spPr bwMode="auto">
            <a:xfrm>
              <a:off x="3024" y="235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54" name="Line 37"/>
            <p:cNvSpPr>
              <a:spLocks noChangeShapeType="1"/>
            </p:cNvSpPr>
            <p:nvPr/>
          </p:nvSpPr>
          <p:spPr bwMode="auto">
            <a:xfrm>
              <a:off x="4752" y="235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55" name="Line 38"/>
            <p:cNvSpPr>
              <a:spLocks noChangeShapeType="1"/>
            </p:cNvSpPr>
            <p:nvPr/>
          </p:nvSpPr>
          <p:spPr bwMode="auto">
            <a:xfrm>
              <a:off x="3024" y="2880"/>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56" name="Line 39"/>
            <p:cNvSpPr>
              <a:spLocks noChangeShapeType="1"/>
            </p:cNvSpPr>
            <p:nvPr/>
          </p:nvSpPr>
          <p:spPr bwMode="auto">
            <a:xfrm rot="5400000">
              <a:off x="3888" y="3120"/>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57" name="Line 40"/>
            <p:cNvSpPr>
              <a:spLocks noChangeShapeType="1"/>
            </p:cNvSpPr>
            <p:nvPr/>
          </p:nvSpPr>
          <p:spPr bwMode="auto">
            <a:xfrm>
              <a:off x="3600" y="288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58" name="Line 41"/>
            <p:cNvSpPr>
              <a:spLocks noChangeShapeType="1"/>
            </p:cNvSpPr>
            <p:nvPr/>
          </p:nvSpPr>
          <p:spPr bwMode="auto">
            <a:xfrm>
              <a:off x="4176" y="288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59" name="Line 42"/>
            <p:cNvSpPr>
              <a:spLocks noChangeShapeType="1"/>
            </p:cNvSpPr>
            <p:nvPr/>
          </p:nvSpPr>
          <p:spPr bwMode="auto">
            <a:xfrm>
              <a:off x="4176" y="2880"/>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60" name="Text Box 43"/>
            <p:cNvSpPr txBox="1">
              <a:spLocks noChangeArrowheads="1"/>
            </p:cNvSpPr>
            <p:nvPr/>
          </p:nvSpPr>
          <p:spPr bwMode="auto">
            <a:xfrm>
              <a:off x="4320" y="2400"/>
              <a:ext cx="32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N</a:t>
              </a:r>
            </a:p>
          </p:txBody>
        </p:sp>
        <p:sp>
          <p:nvSpPr>
            <p:cNvPr id="48161" name="Text Box 44"/>
            <p:cNvSpPr txBox="1">
              <a:spLocks noChangeArrowheads="1"/>
            </p:cNvSpPr>
            <p:nvPr/>
          </p:nvSpPr>
          <p:spPr bwMode="auto">
            <a:xfrm>
              <a:off x="3696" y="2928"/>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L</a:t>
              </a:r>
            </a:p>
          </p:txBody>
        </p:sp>
        <p:sp>
          <p:nvSpPr>
            <p:cNvPr id="48162" name="Text Box 45"/>
            <p:cNvSpPr txBox="1">
              <a:spLocks noChangeArrowheads="1"/>
            </p:cNvSpPr>
            <p:nvPr/>
          </p:nvSpPr>
          <p:spPr bwMode="auto">
            <a:xfrm>
              <a:off x="3024" y="2496"/>
              <a:ext cx="8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中間コード</a:t>
              </a:r>
            </a:p>
          </p:txBody>
        </p:sp>
      </p:grpSp>
      <p:sp>
        <p:nvSpPr>
          <p:cNvPr id="151598" name="Text Box 46"/>
          <p:cNvSpPr txBox="1">
            <a:spLocks noChangeArrowheads="1"/>
          </p:cNvSpPr>
          <p:nvPr/>
        </p:nvSpPr>
        <p:spPr bwMode="auto">
          <a:xfrm>
            <a:off x="6858000" y="3124200"/>
            <a:ext cx="1919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計算機</a:t>
            </a:r>
            <a:r>
              <a:rPr lang="en-US" altLang="ja-JP" sz="2800"/>
              <a:t>M</a:t>
            </a:r>
            <a:r>
              <a:rPr lang="ja-JP" altLang="en-US" sz="2800"/>
              <a:t>用</a:t>
            </a:r>
          </a:p>
          <a:p>
            <a:pPr eaLnBrk="1" hangingPunct="1">
              <a:spcBef>
                <a:spcPct val="0"/>
              </a:spcBef>
              <a:buClrTx/>
              <a:buSzTx/>
              <a:buFontTx/>
              <a:buNone/>
            </a:pPr>
            <a:r>
              <a:rPr lang="ja-JP" altLang="en-US" sz="2800"/>
              <a:t>コンパイラ</a:t>
            </a:r>
          </a:p>
        </p:txBody>
      </p:sp>
      <p:grpSp>
        <p:nvGrpSpPr>
          <p:cNvPr id="151613" name="Group 61"/>
          <p:cNvGrpSpPr>
            <a:grpSpLocks/>
          </p:cNvGrpSpPr>
          <p:nvPr/>
        </p:nvGrpSpPr>
        <p:grpSpPr bwMode="auto">
          <a:xfrm>
            <a:off x="1066800" y="4572000"/>
            <a:ext cx="2763838" cy="1981200"/>
            <a:chOff x="672" y="2880"/>
            <a:chExt cx="1741" cy="1248"/>
          </a:xfrm>
        </p:grpSpPr>
        <p:sp>
          <p:nvSpPr>
            <p:cNvPr id="48139" name="AutoShape 47"/>
            <p:cNvSpPr>
              <a:spLocks noChangeArrowheads="1"/>
            </p:cNvSpPr>
            <p:nvPr/>
          </p:nvSpPr>
          <p:spPr bwMode="auto">
            <a:xfrm>
              <a:off x="1440" y="2880"/>
              <a:ext cx="240" cy="192"/>
            </a:xfrm>
            <a:prstGeom prst="down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nvGrpSpPr>
            <p:cNvPr id="48140" name="Group 48"/>
            <p:cNvGrpSpPr>
              <a:grpSpLocks/>
            </p:cNvGrpSpPr>
            <p:nvPr/>
          </p:nvGrpSpPr>
          <p:grpSpPr bwMode="auto">
            <a:xfrm>
              <a:off x="672" y="3072"/>
              <a:ext cx="1741" cy="1056"/>
              <a:chOff x="720" y="2208"/>
              <a:chExt cx="1741" cy="1056"/>
            </a:xfrm>
          </p:grpSpPr>
          <p:sp>
            <p:nvSpPr>
              <p:cNvPr id="48141" name="Line 49"/>
              <p:cNvSpPr>
                <a:spLocks noChangeShapeType="1"/>
              </p:cNvSpPr>
              <p:nvPr/>
            </p:nvSpPr>
            <p:spPr bwMode="auto">
              <a:xfrm>
                <a:off x="720" y="2208"/>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42" name="Line 50"/>
              <p:cNvSpPr>
                <a:spLocks noChangeShapeType="1"/>
              </p:cNvSpPr>
              <p:nvPr/>
            </p:nvSpPr>
            <p:spPr bwMode="auto">
              <a:xfrm>
                <a:off x="720" y="220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43" name="Line 51"/>
              <p:cNvSpPr>
                <a:spLocks noChangeShapeType="1"/>
              </p:cNvSpPr>
              <p:nvPr/>
            </p:nvSpPr>
            <p:spPr bwMode="auto">
              <a:xfrm>
                <a:off x="2448" y="220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44" name="Line 52"/>
              <p:cNvSpPr>
                <a:spLocks noChangeShapeType="1"/>
              </p:cNvSpPr>
              <p:nvPr/>
            </p:nvSpPr>
            <p:spPr bwMode="auto">
              <a:xfrm>
                <a:off x="720" y="273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45" name="Line 53"/>
              <p:cNvSpPr>
                <a:spLocks noChangeShapeType="1"/>
              </p:cNvSpPr>
              <p:nvPr/>
            </p:nvSpPr>
            <p:spPr bwMode="auto">
              <a:xfrm rot="5400000">
                <a:off x="1584" y="2976"/>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46" name="Line 54"/>
              <p:cNvSpPr>
                <a:spLocks noChangeShapeType="1"/>
              </p:cNvSpPr>
              <p:nvPr/>
            </p:nvSpPr>
            <p:spPr bwMode="auto">
              <a:xfrm>
                <a:off x="1296"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47" name="Line 55"/>
              <p:cNvSpPr>
                <a:spLocks noChangeShapeType="1"/>
              </p:cNvSpPr>
              <p:nvPr/>
            </p:nvSpPr>
            <p:spPr bwMode="auto">
              <a:xfrm>
                <a:off x="1872"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48" name="Line 56"/>
              <p:cNvSpPr>
                <a:spLocks noChangeShapeType="1"/>
              </p:cNvSpPr>
              <p:nvPr/>
            </p:nvSpPr>
            <p:spPr bwMode="auto">
              <a:xfrm>
                <a:off x="1872" y="273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8149" name="Text Box 57"/>
              <p:cNvSpPr txBox="1">
                <a:spLocks noChangeArrowheads="1"/>
              </p:cNvSpPr>
              <p:nvPr/>
            </p:nvSpPr>
            <p:spPr bwMode="auto">
              <a:xfrm>
                <a:off x="816" y="2256"/>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S</a:t>
                </a:r>
              </a:p>
            </p:txBody>
          </p:sp>
          <p:sp>
            <p:nvSpPr>
              <p:cNvPr id="48150" name="Text Box 58"/>
              <p:cNvSpPr txBox="1">
                <a:spLocks noChangeArrowheads="1"/>
              </p:cNvSpPr>
              <p:nvPr/>
            </p:nvSpPr>
            <p:spPr bwMode="auto">
              <a:xfrm>
                <a:off x="1392" y="2784"/>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3600"/>
                  <a:t>L</a:t>
                </a:r>
              </a:p>
            </p:txBody>
          </p:sp>
          <p:sp>
            <p:nvSpPr>
              <p:cNvPr id="48151" name="Text Box 59"/>
              <p:cNvSpPr txBox="1">
                <a:spLocks noChangeArrowheads="1"/>
              </p:cNvSpPr>
              <p:nvPr/>
            </p:nvSpPr>
            <p:spPr bwMode="auto">
              <a:xfrm>
                <a:off x="1632" y="2352"/>
                <a:ext cx="8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中間コード</a:t>
                </a:r>
              </a:p>
            </p:txBody>
          </p:sp>
        </p:grpSp>
      </p:grpSp>
      <p:sp>
        <p:nvSpPr>
          <p:cNvPr id="151612" name="Text Box 60"/>
          <p:cNvSpPr txBox="1">
            <a:spLocks noChangeArrowheads="1"/>
          </p:cNvSpPr>
          <p:nvPr/>
        </p:nvSpPr>
        <p:spPr bwMode="auto">
          <a:xfrm>
            <a:off x="6934200" y="5105400"/>
            <a:ext cx="18605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計算機</a:t>
            </a:r>
            <a:r>
              <a:rPr lang="en-US" altLang="ja-JP" sz="2800"/>
              <a:t>N</a:t>
            </a:r>
            <a:r>
              <a:rPr lang="ja-JP" altLang="en-US" sz="2800"/>
              <a:t>用</a:t>
            </a:r>
          </a:p>
          <a:p>
            <a:pPr eaLnBrk="1" hangingPunct="1">
              <a:spcBef>
                <a:spcPct val="0"/>
              </a:spcBef>
              <a:buClrTx/>
              <a:buSzTx/>
              <a:buFontTx/>
              <a:buNone/>
            </a:pPr>
            <a:r>
              <a:rPr lang="ja-JP" altLang="en-US" sz="2800"/>
              <a:t>コンパイラ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checkerboard(across)">
                                      <p:cBhvr>
                                        <p:cTn id="7" dur="500"/>
                                        <p:tgtEl>
                                          <p:spTgt spid="151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1585"/>
                                        </p:tgtEl>
                                        <p:attrNameLst>
                                          <p:attrName>style.visibility</p:attrName>
                                        </p:attrNameLst>
                                      </p:cBhvr>
                                      <p:to>
                                        <p:strVal val="visible"/>
                                      </p:to>
                                    </p:set>
                                    <p:animEffect transition="in" filter="wipe(left)">
                                      <p:cBhvr>
                                        <p:cTn id="12" dur="500"/>
                                        <p:tgtEl>
                                          <p:spTgt spid="1515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1584"/>
                                        </p:tgtEl>
                                        <p:attrNameLst>
                                          <p:attrName>style.visibility</p:attrName>
                                        </p:attrNameLst>
                                      </p:cBhvr>
                                      <p:to>
                                        <p:strVal val="visible"/>
                                      </p:to>
                                    </p:set>
                                    <p:animEffect transition="in" filter="wipe(left)">
                                      <p:cBhvr>
                                        <p:cTn id="17" dur="500"/>
                                        <p:tgtEl>
                                          <p:spTgt spid="1515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1598"/>
                                        </p:tgtEl>
                                        <p:attrNameLst>
                                          <p:attrName>style.visibility</p:attrName>
                                        </p:attrNameLst>
                                      </p:cBhvr>
                                      <p:to>
                                        <p:strVal val="visible"/>
                                      </p:to>
                                    </p:set>
                                    <p:animEffect transition="in" filter="checkerboard(across)">
                                      <p:cBhvr>
                                        <p:cTn id="22" dur="500"/>
                                        <p:tgtEl>
                                          <p:spTgt spid="1515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1613"/>
                                        </p:tgtEl>
                                        <p:attrNameLst>
                                          <p:attrName>style.visibility</p:attrName>
                                        </p:attrNameLst>
                                      </p:cBhvr>
                                      <p:to>
                                        <p:strVal val="visible"/>
                                      </p:to>
                                    </p:set>
                                    <p:animEffect transition="in" filter="wipe(up)">
                                      <p:cBhvr>
                                        <p:cTn id="27" dur="500"/>
                                        <p:tgtEl>
                                          <p:spTgt spid="1516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51586"/>
                                        </p:tgtEl>
                                        <p:attrNameLst>
                                          <p:attrName>style.visibility</p:attrName>
                                        </p:attrNameLst>
                                      </p:cBhvr>
                                      <p:to>
                                        <p:strVal val="visible"/>
                                      </p:to>
                                    </p:set>
                                    <p:animEffect transition="in" filter="wipe(left)">
                                      <p:cBhvr>
                                        <p:cTn id="32" dur="500"/>
                                        <p:tgtEl>
                                          <p:spTgt spid="1515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1612"/>
                                        </p:tgtEl>
                                        <p:attrNameLst>
                                          <p:attrName>style.visibility</p:attrName>
                                        </p:attrNameLst>
                                      </p:cBhvr>
                                      <p:to>
                                        <p:strVal val="visible"/>
                                      </p:to>
                                    </p:set>
                                    <p:animEffect transition="in" filter="checkerboard(across)">
                                      <p:cBhvr>
                                        <p:cTn id="37" dur="500"/>
                                        <p:tgtEl>
                                          <p:spTgt spid="151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utoUpdateAnimBg="0"/>
      <p:bldP spid="151598" grpId="0" autoUpdateAnimBg="0"/>
      <p:bldP spid="15161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最適化系</a:t>
            </a:r>
            <a:br>
              <a:rPr lang="ja-JP" altLang="en-US">
                <a:effectLst/>
              </a:rPr>
            </a:br>
            <a:r>
              <a:rPr lang="ja-JP" altLang="en-US" sz="4000">
                <a:effectLst/>
              </a:rPr>
              <a:t>(</a:t>
            </a:r>
            <a:r>
              <a:rPr lang="en-US" altLang="ja-JP" sz="4000">
                <a:effectLst/>
              </a:rPr>
              <a:t>optimizer)</a:t>
            </a:r>
          </a:p>
        </p:txBody>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最適化系</a:t>
            </a:r>
          </a:p>
          <a:p>
            <a:pPr lvl="1"/>
            <a:r>
              <a:rPr lang="ja-JP" altLang="en-US">
                <a:effectLst/>
              </a:rPr>
              <a:t>中間コードを改良</a:t>
            </a:r>
          </a:p>
          <a:p>
            <a:pPr lvl="2"/>
            <a:r>
              <a:rPr lang="ja-JP" altLang="en-US">
                <a:effectLst/>
              </a:rPr>
              <a:t>実行速度を速く</a:t>
            </a:r>
          </a:p>
          <a:p>
            <a:pPr lvl="2"/>
            <a:r>
              <a:rPr lang="ja-JP" altLang="en-US">
                <a:effectLst/>
              </a:rPr>
              <a:t>メモリ使用領域を小さく</a:t>
            </a:r>
          </a:p>
        </p:txBody>
      </p:sp>
      <p:grpSp>
        <p:nvGrpSpPr>
          <p:cNvPr id="132100" name="Group 4"/>
          <p:cNvGrpSpPr>
            <a:grpSpLocks/>
          </p:cNvGrpSpPr>
          <p:nvPr/>
        </p:nvGrpSpPr>
        <p:grpSpPr bwMode="auto">
          <a:xfrm>
            <a:off x="4267200" y="4343400"/>
            <a:ext cx="3505200" cy="1676400"/>
            <a:chOff x="3120" y="3120"/>
            <a:chExt cx="2208" cy="1056"/>
          </a:xfrm>
        </p:grpSpPr>
        <p:sp>
          <p:nvSpPr>
            <p:cNvPr id="49159" name="Rectangle 5"/>
            <p:cNvSpPr>
              <a:spLocks noChangeArrowheads="1"/>
            </p:cNvSpPr>
            <p:nvPr/>
          </p:nvSpPr>
          <p:spPr bwMode="auto">
            <a:xfrm>
              <a:off x="3504" y="3120"/>
              <a:ext cx="1824" cy="1056"/>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   if (a≦0) goto L:</a:t>
              </a:r>
            </a:p>
            <a:p>
              <a:pPr eaLnBrk="1" hangingPunct="1">
                <a:spcBef>
                  <a:spcPct val="0"/>
                </a:spcBef>
                <a:buClrTx/>
                <a:buSzTx/>
                <a:buFontTx/>
                <a:buNone/>
              </a:pPr>
              <a:r>
                <a:rPr lang="en-US" altLang="ja-JP" sz="2800"/>
                <a:t>   t := a + a</a:t>
              </a:r>
            </a:p>
            <a:p>
              <a:pPr eaLnBrk="1" hangingPunct="1">
                <a:spcBef>
                  <a:spcPct val="0"/>
                </a:spcBef>
                <a:buClrTx/>
                <a:buSzTx/>
                <a:buFontTx/>
                <a:buNone/>
              </a:pPr>
              <a:r>
                <a:rPr lang="en-US" altLang="ja-JP" sz="2800"/>
                <a:t>   b := t + b</a:t>
              </a:r>
            </a:p>
            <a:p>
              <a:pPr eaLnBrk="1" hangingPunct="1">
                <a:spcBef>
                  <a:spcPct val="0"/>
                </a:spcBef>
                <a:buClrTx/>
                <a:buSzTx/>
                <a:buFontTx/>
                <a:buNone/>
              </a:pPr>
              <a:r>
                <a:rPr lang="en-US" altLang="ja-JP" sz="2800"/>
                <a:t>L:</a:t>
              </a:r>
            </a:p>
          </p:txBody>
        </p:sp>
        <p:sp>
          <p:nvSpPr>
            <p:cNvPr id="49160" name="AutoShape 6"/>
            <p:cNvSpPr>
              <a:spLocks noChangeArrowheads="1"/>
            </p:cNvSpPr>
            <p:nvPr/>
          </p:nvSpPr>
          <p:spPr bwMode="auto">
            <a:xfrm>
              <a:off x="3120" y="3552"/>
              <a:ext cx="288" cy="288"/>
            </a:xfrm>
            <a:prstGeom prst="right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
        <p:nvSpPr>
          <p:cNvPr id="132104" name="Rectangle 8"/>
          <p:cNvSpPr>
            <a:spLocks noChangeArrowheads="1"/>
          </p:cNvSpPr>
          <p:nvPr/>
        </p:nvSpPr>
        <p:spPr bwMode="auto">
          <a:xfrm>
            <a:off x="1219200" y="4343400"/>
            <a:ext cx="2895600" cy="1676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   if (a≦0) goto L:</a:t>
            </a:r>
          </a:p>
          <a:p>
            <a:pPr eaLnBrk="1" hangingPunct="1">
              <a:spcBef>
                <a:spcPct val="0"/>
              </a:spcBef>
              <a:buClrTx/>
              <a:buSzTx/>
              <a:buFontTx/>
              <a:buNone/>
            </a:pPr>
            <a:r>
              <a:rPr lang="en-US" altLang="ja-JP" sz="2800"/>
              <a:t>   t := 2 * a</a:t>
            </a:r>
          </a:p>
          <a:p>
            <a:pPr eaLnBrk="1" hangingPunct="1">
              <a:spcBef>
                <a:spcPct val="0"/>
              </a:spcBef>
              <a:buClrTx/>
              <a:buSzTx/>
              <a:buFontTx/>
              <a:buNone/>
            </a:pPr>
            <a:r>
              <a:rPr lang="en-US" altLang="ja-JP" sz="2800"/>
              <a:t>   b := t + b</a:t>
            </a:r>
          </a:p>
          <a:p>
            <a:pPr eaLnBrk="1" hangingPunct="1">
              <a:spcBef>
                <a:spcPct val="0"/>
              </a:spcBef>
              <a:buClrTx/>
              <a:buSzTx/>
              <a:buFontTx/>
              <a:buNone/>
            </a:pPr>
            <a:r>
              <a:rPr lang="en-US" altLang="ja-JP" sz="2800"/>
              <a:t>L:</a:t>
            </a:r>
          </a:p>
        </p:txBody>
      </p:sp>
      <p:sp>
        <p:nvSpPr>
          <p:cNvPr id="132106" name="AutoShape 10"/>
          <p:cNvSpPr>
            <a:spLocks noChangeArrowheads="1"/>
          </p:cNvSpPr>
          <p:nvPr/>
        </p:nvSpPr>
        <p:spPr bwMode="auto">
          <a:xfrm>
            <a:off x="6705600" y="5410200"/>
            <a:ext cx="2286000" cy="1143000"/>
          </a:xfrm>
          <a:prstGeom prst="wedgeRoundRectCallout">
            <a:avLst>
              <a:gd name="adj1" fmla="val -54370"/>
              <a:gd name="adj2" fmla="val -75977"/>
              <a:gd name="adj3" fmla="val 16667"/>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000"/>
              <a:t>掛け算より</a:t>
            </a:r>
            <a:endParaRPr lang="en-US" altLang="ja-JP" sz="2000"/>
          </a:p>
          <a:p>
            <a:pPr algn="ctr" eaLnBrk="1" hangingPunct="1">
              <a:spcBef>
                <a:spcPct val="0"/>
              </a:spcBef>
              <a:buClrTx/>
              <a:buSzTx/>
              <a:buFontTx/>
              <a:buNone/>
            </a:pPr>
            <a:r>
              <a:rPr lang="ja-JP" altLang="en-US" sz="2000"/>
              <a:t>足し算の方が</a:t>
            </a:r>
            <a:endParaRPr lang="en-US" altLang="ja-JP" sz="2000"/>
          </a:p>
          <a:p>
            <a:pPr algn="ctr" eaLnBrk="1" hangingPunct="1">
              <a:spcBef>
                <a:spcPct val="0"/>
              </a:spcBef>
              <a:buClrTx/>
              <a:buSzTx/>
              <a:buFontTx/>
              <a:buNone/>
            </a:pPr>
            <a:r>
              <a:rPr lang="ja-JP" altLang="en-US" sz="2000"/>
              <a:t>速い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2104"/>
                                        </p:tgtEl>
                                        <p:attrNameLst>
                                          <p:attrName>style.visibility</p:attrName>
                                        </p:attrNameLst>
                                      </p:cBhvr>
                                      <p:to>
                                        <p:strVal val="visible"/>
                                      </p:to>
                                    </p:set>
                                    <p:animEffect transition="in" filter="checkerboard(across)">
                                      <p:cBhvr>
                                        <p:cTn id="7" dur="500"/>
                                        <p:tgtEl>
                                          <p:spTgt spid="132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Effect transition="in" filter="wipe(left)">
                                      <p:cBhvr>
                                        <p:cTn id="12" dur="500"/>
                                        <p:tgtEl>
                                          <p:spTgt spid="132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2106"/>
                                        </p:tgtEl>
                                        <p:attrNameLst>
                                          <p:attrName>style.visibility</p:attrName>
                                        </p:attrNameLst>
                                      </p:cBhvr>
                                      <p:to>
                                        <p:strVal val="visible"/>
                                      </p:to>
                                    </p:set>
                                    <p:animEffect transition="in" filter="checkerboard(across)">
                                      <p:cBhvr>
                                        <p:cTn id="17" dur="500"/>
                                        <p:tgtEl>
                                          <p:spTgt spid="132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4" grpId="0" animBg="1" autoUpdateAnimBg="0"/>
      <p:bldP spid="13210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目的コード生成系</a:t>
            </a:r>
            <a:br>
              <a:rPr lang="ja-JP" altLang="en-US">
                <a:effectLst/>
              </a:rPr>
            </a:br>
            <a:r>
              <a:rPr lang="ja-JP" altLang="en-US" sz="4000">
                <a:effectLst/>
              </a:rPr>
              <a:t>(</a:t>
            </a:r>
            <a:r>
              <a:rPr lang="en-US" altLang="ja-JP" sz="4000">
                <a:effectLst/>
              </a:rPr>
              <a:t>object code generator)</a:t>
            </a:r>
          </a:p>
        </p:txBody>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目的コード生成系</a:t>
            </a:r>
          </a:p>
          <a:p>
            <a:pPr lvl="1"/>
            <a:r>
              <a:rPr lang="ja-JP" altLang="en-US">
                <a:effectLst/>
              </a:rPr>
              <a:t>変数の記憶位置決定</a:t>
            </a:r>
          </a:p>
          <a:p>
            <a:pPr lvl="1"/>
            <a:r>
              <a:rPr lang="ja-JP" altLang="en-US">
                <a:effectLst/>
              </a:rPr>
              <a:t>レジスタの割付</a:t>
            </a:r>
          </a:p>
        </p:txBody>
      </p:sp>
      <p:grpSp>
        <p:nvGrpSpPr>
          <p:cNvPr id="133130" name="Group 10"/>
          <p:cNvGrpSpPr>
            <a:grpSpLocks/>
          </p:cNvGrpSpPr>
          <p:nvPr/>
        </p:nvGrpSpPr>
        <p:grpSpPr bwMode="auto">
          <a:xfrm>
            <a:off x="4267200" y="3200400"/>
            <a:ext cx="3657600" cy="3352800"/>
            <a:chOff x="2688" y="2016"/>
            <a:chExt cx="2304" cy="2112"/>
          </a:xfrm>
        </p:grpSpPr>
        <p:sp>
          <p:nvSpPr>
            <p:cNvPr id="50182" name="Rectangle 5"/>
            <p:cNvSpPr>
              <a:spLocks noChangeArrowheads="1"/>
            </p:cNvSpPr>
            <p:nvPr/>
          </p:nvSpPr>
          <p:spPr bwMode="auto">
            <a:xfrm>
              <a:off x="3072" y="2016"/>
              <a:ext cx="1920" cy="2112"/>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   LD    GR1, a</a:t>
              </a:r>
            </a:p>
            <a:p>
              <a:pPr eaLnBrk="1" hangingPunct="1">
                <a:spcBef>
                  <a:spcPct val="0"/>
                </a:spcBef>
                <a:buClrTx/>
                <a:buSzTx/>
                <a:buFontTx/>
                <a:buNone/>
              </a:pPr>
              <a:r>
                <a:rPr lang="en-US" altLang="ja-JP" sz="2800"/>
                <a:t>   LEA GR1, 0, GR1</a:t>
              </a:r>
            </a:p>
            <a:p>
              <a:pPr eaLnBrk="1" hangingPunct="1">
                <a:spcBef>
                  <a:spcPct val="0"/>
                </a:spcBef>
                <a:buClrTx/>
                <a:buSzTx/>
                <a:buFontTx/>
                <a:buNone/>
              </a:pPr>
              <a:r>
                <a:rPr lang="en-US" altLang="ja-JP" sz="2800"/>
                <a:t>   JMI   L:</a:t>
              </a:r>
            </a:p>
            <a:p>
              <a:pPr eaLnBrk="1" hangingPunct="1">
                <a:spcBef>
                  <a:spcPct val="0"/>
                </a:spcBef>
                <a:buClrTx/>
                <a:buSzTx/>
                <a:buFontTx/>
                <a:buNone/>
              </a:pPr>
              <a:r>
                <a:rPr lang="en-US" altLang="ja-JP" sz="2800"/>
                <a:t>   JZE   L:</a:t>
              </a:r>
            </a:p>
            <a:p>
              <a:pPr eaLnBrk="1" hangingPunct="1">
                <a:spcBef>
                  <a:spcPct val="0"/>
                </a:spcBef>
                <a:buClrTx/>
                <a:buSzTx/>
                <a:buFontTx/>
                <a:buNone/>
              </a:pPr>
              <a:r>
                <a:rPr lang="en-US" altLang="ja-JP" sz="2800"/>
                <a:t>   ADD GR1, a</a:t>
              </a:r>
            </a:p>
            <a:p>
              <a:pPr eaLnBrk="1" hangingPunct="1">
                <a:spcBef>
                  <a:spcPct val="0"/>
                </a:spcBef>
                <a:buClrTx/>
                <a:buSzTx/>
                <a:buFontTx/>
                <a:buNone/>
              </a:pPr>
              <a:r>
                <a:rPr lang="en-US" altLang="ja-JP" sz="2800"/>
                <a:t>   ADD GR1, b</a:t>
              </a:r>
            </a:p>
            <a:p>
              <a:pPr eaLnBrk="1" hangingPunct="1">
                <a:spcBef>
                  <a:spcPct val="0"/>
                </a:spcBef>
                <a:buClrTx/>
                <a:buSzTx/>
                <a:buFontTx/>
                <a:buNone/>
              </a:pPr>
              <a:r>
                <a:rPr lang="en-US" altLang="ja-JP" sz="2800"/>
                <a:t>   ST     GR1, b</a:t>
              </a:r>
            </a:p>
            <a:p>
              <a:pPr eaLnBrk="1" hangingPunct="1">
                <a:spcBef>
                  <a:spcPct val="0"/>
                </a:spcBef>
                <a:buClrTx/>
                <a:buSzTx/>
                <a:buFontTx/>
                <a:buNone/>
              </a:pPr>
              <a:r>
                <a:rPr lang="en-US" altLang="ja-JP" sz="2800"/>
                <a:t>L:</a:t>
              </a:r>
            </a:p>
          </p:txBody>
        </p:sp>
        <p:sp>
          <p:nvSpPr>
            <p:cNvPr id="50183" name="AutoShape 6"/>
            <p:cNvSpPr>
              <a:spLocks noChangeArrowheads="1"/>
            </p:cNvSpPr>
            <p:nvPr/>
          </p:nvSpPr>
          <p:spPr bwMode="auto">
            <a:xfrm>
              <a:off x="2688" y="2928"/>
              <a:ext cx="288" cy="288"/>
            </a:xfrm>
            <a:prstGeom prst="right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grpSp>
      <p:sp>
        <p:nvSpPr>
          <p:cNvPr id="133128" name="Rectangle 8"/>
          <p:cNvSpPr>
            <a:spLocks noChangeArrowheads="1"/>
          </p:cNvSpPr>
          <p:nvPr/>
        </p:nvSpPr>
        <p:spPr bwMode="auto">
          <a:xfrm>
            <a:off x="990600" y="4114800"/>
            <a:ext cx="2895600" cy="1676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   if (a≦0) goto L:</a:t>
            </a:r>
          </a:p>
          <a:p>
            <a:pPr eaLnBrk="1" hangingPunct="1">
              <a:spcBef>
                <a:spcPct val="0"/>
              </a:spcBef>
              <a:buClrTx/>
              <a:buSzTx/>
              <a:buFontTx/>
              <a:buNone/>
            </a:pPr>
            <a:r>
              <a:rPr lang="en-US" altLang="ja-JP" sz="2800"/>
              <a:t>   t := a + a</a:t>
            </a:r>
          </a:p>
          <a:p>
            <a:pPr eaLnBrk="1" hangingPunct="1">
              <a:spcBef>
                <a:spcPct val="0"/>
              </a:spcBef>
              <a:buClrTx/>
              <a:buSzTx/>
              <a:buFontTx/>
              <a:buNone/>
            </a:pPr>
            <a:r>
              <a:rPr lang="en-US" altLang="ja-JP" sz="2800"/>
              <a:t>   b := t + b</a:t>
            </a:r>
          </a:p>
          <a:p>
            <a:pPr eaLnBrk="1" hangingPunct="1">
              <a:spcBef>
                <a:spcPct val="0"/>
              </a:spcBef>
              <a:buClrTx/>
              <a:buSzTx/>
              <a:buFontTx/>
              <a:buNone/>
            </a:pPr>
            <a:r>
              <a:rPr lang="en-US" altLang="ja-JP" sz="2800"/>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checkerboard(across)">
                                      <p:cBhvr>
                                        <p:cTn id="7" dur="500"/>
                                        <p:tgtEl>
                                          <p:spTgt spid="133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3130"/>
                                        </p:tgtEl>
                                        <p:attrNameLst>
                                          <p:attrName>style.visibility</p:attrName>
                                        </p:attrNameLst>
                                      </p:cBhvr>
                                      <p:to>
                                        <p:strVal val="visible"/>
                                      </p:to>
                                    </p:set>
                                    <p:animEffect transition="in" filter="wipe(left)">
                                      <p:cBhvr>
                                        <p:cTn id="12" dur="500"/>
                                        <p:tgtEl>
                                          <p:spTgt spid="133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8"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表管理</a:t>
            </a:r>
            <a:br>
              <a:rPr lang="ja-JP" altLang="en-US">
                <a:effectLst/>
              </a:rPr>
            </a:br>
            <a:r>
              <a:rPr lang="ja-JP" altLang="en-US" sz="4000">
                <a:effectLst/>
              </a:rPr>
              <a:t>(</a:t>
            </a:r>
            <a:r>
              <a:rPr lang="en-US" altLang="ja-JP" sz="4000">
                <a:effectLst/>
              </a:rPr>
              <a:t>table manegement, bookkeeping)</a:t>
            </a:r>
          </a:p>
        </p:txBody>
      </p:sp>
      <p:sp>
        <p:nvSpPr>
          <p:cNvPr id="51203" name="Rectangle 3"/>
          <p:cNvSpPr>
            <a:spLocks noGrp="1" noChangeArrowheads="1"/>
          </p:cNvSpPr>
          <p:nvPr>
            <p:ph type="body" idx="1"/>
          </p:nvPr>
        </p:nvSpPr>
        <p:spPr>
          <a:xfrm>
            <a:off x="1066800" y="1981200"/>
            <a:ext cx="75438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表管理</a:t>
            </a:r>
          </a:p>
          <a:p>
            <a:pPr lvl="1"/>
            <a:r>
              <a:rPr lang="ja-JP" altLang="en-US">
                <a:effectLst/>
              </a:rPr>
              <a:t>原始プログラム中の変数,関数等の名前,型情報等を記憶</a:t>
            </a:r>
          </a:p>
        </p:txBody>
      </p:sp>
      <p:sp>
        <p:nvSpPr>
          <p:cNvPr id="146436" name="Rectangle 4"/>
          <p:cNvSpPr>
            <a:spLocks noChangeArrowheads="1"/>
          </p:cNvSpPr>
          <p:nvPr/>
        </p:nvSpPr>
        <p:spPr bwMode="auto">
          <a:xfrm>
            <a:off x="1219200" y="4038600"/>
            <a:ext cx="2057400" cy="1752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int i, j</a:t>
            </a:r>
            <a:r>
              <a:rPr lang="ja-JP" altLang="en-US"/>
              <a:t>;</a:t>
            </a:r>
          </a:p>
          <a:p>
            <a:pPr eaLnBrk="1" hangingPunct="1">
              <a:spcBef>
                <a:spcPct val="0"/>
              </a:spcBef>
              <a:buClrTx/>
              <a:buSzTx/>
              <a:buFontTx/>
              <a:buNone/>
            </a:pPr>
            <a:r>
              <a:rPr lang="en-US" altLang="ja-JP"/>
              <a:t>char ch;</a:t>
            </a:r>
          </a:p>
          <a:p>
            <a:pPr eaLnBrk="1" hangingPunct="1">
              <a:spcBef>
                <a:spcPct val="0"/>
              </a:spcBef>
              <a:buClrTx/>
              <a:buSzTx/>
              <a:buFontTx/>
              <a:buNone/>
            </a:pPr>
            <a:r>
              <a:rPr lang="en-US" altLang="ja-JP"/>
              <a:t>int a[10];</a:t>
            </a:r>
          </a:p>
        </p:txBody>
      </p:sp>
      <p:graphicFrame>
        <p:nvGraphicFramePr>
          <p:cNvPr id="146486" name="Group 54"/>
          <p:cNvGraphicFramePr>
            <a:graphicFrameLocks noGrp="1"/>
          </p:cNvGraphicFramePr>
          <p:nvPr/>
        </p:nvGraphicFramePr>
        <p:xfrm>
          <a:off x="3505200" y="3886200"/>
          <a:ext cx="5105400" cy="2601915"/>
        </p:xfrm>
        <a:graphic>
          <a:graphicData uri="http://schemas.openxmlformats.org/drawingml/2006/table">
            <a:tbl>
              <a:tblPr/>
              <a:tblGrid>
                <a:gridCol w="1327150">
                  <a:extLst>
                    <a:ext uri="{9D8B030D-6E8A-4147-A177-3AD203B41FA5}">
                      <a16:colId xmlns:a16="http://schemas.microsoft.com/office/drawing/2014/main" val="20000"/>
                    </a:ext>
                  </a:extLst>
                </a:gridCol>
                <a:gridCol w="1095375">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520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変数名</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型</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サイズ</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番地</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int</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int</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ch</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char</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int[]</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10</a:t>
                      </a:r>
                    </a:p>
                  </a:txBody>
                  <a:tcPr marL="90000" marR="90000" marT="46806" marB="468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3～12</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checkerboard(across)">
                                      <p:cBhvr>
                                        <p:cTn id="7" dur="500"/>
                                        <p:tgtEl>
                                          <p:spTgt spid="146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6486"/>
                                        </p:tgtEl>
                                        <p:attrNameLst>
                                          <p:attrName>style.visibility</p:attrName>
                                        </p:attrNameLst>
                                      </p:cBhvr>
                                      <p:to>
                                        <p:strVal val="visible"/>
                                      </p:to>
                                    </p:set>
                                    <p:animEffect transition="in" filter="checkerboard(across)">
                                      <p:cBhvr>
                                        <p:cTn id="12" dur="500"/>
                                        <p:tgtEl>
                                          <p:spTgt spid="14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誤り処理</a:t>
            </a:r>
            <a:r>
              <a:rPr lang="ja-JP" altLang="en-US" sz="4000">
                <a:effectLst/>
              </a:rPr>
              <a:t>(</a:t>
            </a:r>
            <a:r>
              <a:rPr lang="en-US" altLang="ja-JP" sz="4000">
                <a:effectLst/>
              </a:rPr>
              <a:t>error handling)</a:t>
            </a:r>
          </a:p>
        </p:txBody>
      </p:sp>
      <p:sp>
        <p:nvSpPr>
          <p:cNvPr id="52227" name="Rectangle 3"/>
          <p:cNvSpPr>
            <a:spLocks noGrp="1" noChangeArrowheads="1"/>
          </p:cNvSpPr>
          <p:nvPr>
            <p:ph type="body" idx="1"/>
          </p:nvPr>
        </p:nvSpPr>
        <p:spPr>
          <a:xfrm>
            <a:off x="1066800" y="1981200"/>
            <a:ext cx="7543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誤り処理</a:t>
            </a:r>
          </a:p>
          <a:p>
            <a:pPr lvl="1"/>
            <a:r>
              <a:rPr lang="ja-JP" altLang="en-US">
                <a:effectLst/>
              </a:rPr>
              <a:t>原始プログラムが言語の制約を満たしていない場合にエラーメッセージを出す</a:t>
            </a:r>
          </a:p>
        </p:txBody>
      </p:sp>
      <p:sp>
        <p:nvSpPr>
          <p:cNvPr id="147460" name="Rectangle 4"/>
          <p:cNvSpPr>
            <a:spLocks noChangeArrowheads="1"/>
          </p:cNvSpPr>
          <p:nvPr/>
        </p:nvSpPr>
        <p:spPr bwMode="auto">
          <a:xfrm>
            <a:off x="838200" y="3657600"/>
            <a:ext cx="2743200" cy="1828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err="1"/>
              <a:t>int</a:t>
            </a:r>
            <a:r>
              <a:rPr lang="en-US" altLang="ja-JP" dirty="0"/>
              <a:t> </a:t>
            </a:r>
            <a:r>
              <a:rPr lang="ja-JP" altLang="en-US" dirty="0"/>
              <a:t>あ, い, う;</a:t>
            </a:r>
          </a:p>
          <a:p>
            <a:pPr eaLnBrk="1" hangingPunct="1">
              <a:spcBef>
                <a:spcPct val="0"/>
              </a:spcBef>
              <a:buClrTx/>
              <a:buSzTx/>
              <a:buFontTx/>
              <a:buNone/>
            </a:pPr>
            <a:r>
              <a:rPr lang="en-US" altLang="ja-JP" dirty="0"/>
              <a:t>if () output (1);</a:t>
            </a:r>
          </a:p>
          <a:p>
            <a:pPr eaLnBrk="1" hangingPunct="1">
              <a:spcBef>
                <a:spcPct val="0"/>
              </a:spcBef>
              <a:buClrTx/>
              <a:buSzTx/>
              <a:buFontTx/>
              <a:buNone/>
            </a:pPr>
            <a:r>
              <a:rPr lang="en-US" altLang="ja-JP" dirty="0"/>
              <a:t>5 = a;</a:t>
            </a:r>
          </a:p>
        </p:txBody>
      </p:sp>
      <p:sp>
        <p:nvSpPr>
          <p:cNvPr id="147461" name="Rectangle 5"/>
          <p:cNvSpPr>
            <a:spLocks noChangeArrowheads="1"/>
          </p:cNvSpPr>
          <p:nvPr/>
        </p:nvSpPr>
        <p:spPr bwMode="auto">
          <a:xfrm>
            <a:off x="3657600" y="3657600"/>
            <a:ext cx="5029200" cy="2590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1行目で字句解析エラー:</a:t>
            </a:r>
          </a:p>
          <a:p>
            <a:pPr eaLnBrk="1" hangingPunct="1">
              <a:spcBef>
                <a:spcPct val="0"/>
              </a:spcBef>
              <a:buClrTx/>
              <a:buSzTx/>
              <a:buFontTx/>
              <a:buNone/>
            </a:pPr>
            <a:r>
              <a:rPr lang="ja-JP" altLang="en-US" sz="2400"/>
              <a:t>　変数名に日本語は使えません</a:t>
            </a:r>
          </a:p>
          <a:p>
            <a:pPr eaLnBrk="1" hangingPunct="1">
              <a:spcBef>
                <a:spcPct val="0"/>
              </a:spcBef>
              <a:buClrTx/>
              <a:buSzTx/>
              <a:buFontTx/>
              <a:buNone/>
            </a:pPr>
            <a:r>
              <a:rPr lang="ja-JP" altLang="en-US" sz="2400"/>
              <a:t>2行目で構文解析エラー:</a:t>
            </a:r>
          </a:p>
          <a:p>
            <a:pPr eaLnBrk="1" hangingPunct="1">
              <a:spcBef>
                <a:spcPct val="0"/>
              </a:spcBef>
              <a:buClrTx/>
              <a:buSzTx/>
              <a:buFontTx/>
              <a:buNone/>
            </a:pPr>
            <a:r>
              <a:rPr lang="en-US" altLang="ja-JP" sz="2400"/>
              <a:t>　if</a:t>
            </a:r>
            <a:r>
              <a:rPr lang="ja-JP" altLang="en-US" sz="2400"/>
              <a:t>文の条件式がありません</a:t>
            </a:r>
          </a:p>
          <a:p>
            <a:pPr eaLnBrk="1" hangingPunct="1">
              <a:spcBef>
                <a:spcPct val="0"/>
              </a:spcBef>
              <a:buClrTx/>
              <a:buSzTx/>
              <a:buFontTx/>
              <a:buNone/>
            </a:pPr>
            <a:r>
              <a:rPr lang="ja-JP" altLang="en-US" sz="2400"/>
              <a:t>3行目で制約検査エラー:</a:t>
            </a:r>
          </a:p>
          <a:p>
            <a:pPr eaLnBrk="1" hangingPunct="1">
              <a:spcBef>
                <a:spcPct val="0"/>
              </a:spcBef>
              <a:buClrTx/>
              <a:buSzTx/>
              <a:buFontTx/>
              <a:buNone/>
            </a:pPr>
            <a:r>
              <a:rPr lang="ja-JP" altLang="en-US" sz="2400"/>
              <a:t>　代入の左辺が変数ではありません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checkerboard(across)">
                                      <p:cBhvr>
                                        <p:cTn id="7" dur="500"/>
                                        <p:tgtEl>
                                          <p:spTgt spid="147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7461"/>
                                        </p:tgtEl>
                                        <p:attrNameLst>
                                          <p:attrName>style.visibility</p:attrName>
                                        </p:attrNameLst>
                                      </p:cBhvr>
                                      <p:to>
                                        <p:strVal val="visible"/>
                                      </p:to>
                                    </p:set>
                                    <p:animEffect transition="in" filter="checkerboard(across)">
                                      <p:cBhvr>
                                        <p:cTn id="12"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autoUpdateAnimBg="0"/>
      <p:bldP spid="147461"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66800" y="228600"/>
            <a:ext cx="7543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コンパイラの構成</a:t>
            </a:r>
          </a:p>
        </p:txBody>
      </p:sp>
      <p:grpSp>
        <p:nvGrpSpPr>
          <p:cNvPr id="134159" name="Group 15"/>
          <p:cNvGrpSpPr>
            <a:grpSpLocks/>
          </p:cNvGrpSpPr>
          <p:nvPr/>
        </p:nvGrpSpPr>
        <p:grpSpPr bwMode="auto">
          <a:xfrm>
            <a:off x="2362200" y="1447800"/>
            <a:ext cx="2438400" cy="762000"/>
            <a:chOff x="1344" y="1152"/>
            <a:chExt cx="1536" cy="480"/>
          </a:xfrm>
        </p:grpSpPr>
        <p:sp>
          <p:nvSpPr>
            <p:cNvPr id="53290" name="Rectangle 4"/>
            <p:cNvSpPr>
              <a:spLocks noChangeArrowheads="1"/>
            </p:cNvSpPr>
            <p:nvPr/>
          </p:nvSpPr>
          <p:spPr bwMode="auto">
            <a:xfrm>
              <a:off x="1344" y="134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字句解析</a:t>
              </a:r>
            </a:p>
          </p:txBody>
        </p:sp>
        <p:sp>
          <p:nvSpPr>
            <p:cNvPr id="53291" name="Line 6"/>
            <p:cNvSpPr>
              <a:spLocks noChangeShapeType="1"/>
            </p:cNvSpPr>
            <p:nvPr/>
          </p:nvSpPr>
          <p:spPr bwMode="auto">
            <a:xfrm>
              <a:off x="2112" y="115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4160" name="Group 16"/>
          <p:cNvGrpSpPr>
            <a:grpSpLocks/>
          </p:cNvGrpSpPr>
          <p:nvPr/>
        </p:nvGrpSpPr>
        <p:grpSpPr bwMode="auto">
          <a:xfrm>
            <a:off x="2362200" y="2209800"/>
            <a:ext cx="2438400" cy="762000"/>
            <a:chOff x="1344" y="1632"/>
            <a:chExt cx="1536" cy="480"/>
          </a:xfrm>
        </p:grpSpPr>
        <p:sp>
          <p:nvSpPr>
            <p:cNvPr id="53288" name="Rectangle 7"/>
            <p:cNvSpPr>
              <a:spLocks noChangeArrowheads="1"/>
            </p:cNvSpPr>
            <p:nvPr/>
          </p:nvSpPr>
          <p:spPr bwMode="auto">
            <a:xfrm>
              <a:off x="1344" y="182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構文解析</a:t>
              </a:r>
            </a:p>
          </p:txBody>
        </p:sp>
        <p:sp>
          <p:nvSpPr>
            <p:cNvPr id="53289" name="Line 8"/>
            <p:cNvSpPr>
              <a:spLocks noChangeShapeType="1"/>
            </p:cNvSpPr>
            <p:nvPr/>
          </p:nvSpPr>
          <p:spPr bwMode="auto">
            <a:xfrm>
              <a:off x="2112" y="163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4161" name="Group 17"/>
          <p:cNvGrpSpPr>
            <a:grpSpLocks/>
          </p:cNvGrpSpPr>
          <p:nvPr/>
        </p:nvGrpSpPr>
        <p:grpSpPr bwMode="auto">
          <a:xfrm>
            <a:off x="2362200" y="2971800"/>
            <a:ext cx="2438400" cy="762000"/>
            <a:chOff x="1344" y="2112"/>
            <a:chExt cx="1536" cy="480"/>
          </a:xfrm>
        </p:grpSpPr>
        <p:sp>
          <p:nvSpPr>
            <p:cNvPr id="53286" name="Rectangle 9"/>
            <p:cNvSpPr>
              <a:spLocks noChangeArrowheads="1"/>
            </p:cNvSpPr>
            <p:nvPr/>
          </p:nvSpPr>
          <p:spPr bwMode="auto">
            <a:xfrm>
              <a:off x="1344" y="230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制約検査</a:t>
              </a:r>
            </a:p>
          </p:txBody>
        </p:sp>
        <p:sp>
          <p:nvSpPr>
            <p:cNvPr id="53287" name="Line 10"/>
            <p:cNvSpPr>
              <a:spLocks noChangeShapeType="1"/>
            </p:cNvSpPr>
            <p:nvPr/>
          </p:nvSpPr>
          <p:spPr bwMode="auto">
            <a:xfrm>
              <a:off x="2112" y="211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4162" name="Group 18"/>
          <p:cNvGrpSpPr>
            <a:grpSpLocks/>
          </p:cNvGrpSpPr>
          <p:nvPr/>
        </p:nvGrpSpPr>
        <p:grpSpPr bwMode="auto">
          <a:xfrm>
            <a:off x="2362200" y="3733800"/>
            <a:ext cx="2438400" cy="762000"/>
            <a:chOff x="1344" y="2592"/>
            <a:chExt cx="1536" cy="480"/>
          </a:xfrm>
        </p:grpSpPr>
        <p:sp>
          <p:nvSpPr>
            <p:cNvPr id="53284" name="Rectangle 11"/>
            <p:cNvSpPr>
              <a:spLocks noChangeArrowheads="1"/>
            </p:cNvSpPr>
            <p:nvPr/>
          </p:nvSpPr>
          <p:spPr bwMode="auto">
            <a:xfrm>
              <a:off x="1344" y="278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中間コード生成</a:t>
              </a:r>
            </a:p>
          </p:txBody>
        </p:sp>
        <p:sp>
          <p:nvSpPr>
            <p:cNvPr id="53285" name="Line 12"/>
            <p:cNvSpPr>
              <a:spLocks noChangeShapeType="1"/>
            </p:cNvSpPr>
            <p:nvPr/>
          </p:nvSpPr>
          <p:spPr bwMode="auto">
            <a:xfrm>
              <a:off x="2112" y="259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4163" name="Group 19"/>
          <p:cNvGrpSpPr>
            <a:grpSpLocks/>
          </p:cNvGrpSpPr>
          <p:nvPr/>
        </p:nvGrpSpPr>
        <p:grpSpPr bwMode="auto">
          <a:xfrm>
            <a:off x="2362200" y="4495800"/>
            <a:ext cx="2438400" cy="762000"/>
            <a:chOff x="1344" y="3072"/>
            <a:chExt cx="1536" cy="480"/>
          </a:xfrm>
        </p:grpSpPr>
        <p:sp>
          <p:nvSpPr>
            <p:cNvPr id="53282" name="Rectangle 13"/>
            <p:cNvSpPr>
              <a:spLocks noChangeArrowheads="1"/>
            </p:cNvSpPr>
            <p:nvPr/>
          </p:nvSpPr>
          <p:spPr bwMode="auto">
            <a:xfrm>
              <a:off x="1344" y="326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最適化</a:t>
              </a:r>
            </a:p>
          </p:txBody>
        </p:sp>
        <p:sp>
          <p:nvSpPr>
            <p:cNvPr id="53283" name="Line 14"/>
            <p:cNvSpPr>
              <a:spLocks noChangeShapeType="1"/>
            </p:cNvSpPr>
            <p:nvPr/>
          </p:nvSpPr>
          <p:spPr bwMode="auto">
            <a:xfrm>
              <a:off x="2112" y="307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4164" name="Group 20"/>
          <p:cNvGrpSpPr>
            <a:grpSpLocks/>
          </p:cNvGrpSpPr>
          <p:nvPr/>
        </p:nvGrpSpPr>
        <p:grpSpPr bwMode="auto">
          <a:xfrm>
            <a:off x="2362200" y="5257800"/>
            <a:ext cx="2438400" cy="762000"/>
            <a:chOff x="1344" y="3072"/>
            <a:chExt cx="1536" cy="480"/>
          </a:xfrm>
        </p:grpSpPr>
        <p:sp>
          <p:nvSpPr>
            <p:cNvPr id="53280" name="Rectangle 21"/>
            <p:cNvSpPr>
              <a:spLocks noChangeArrowheads="1"/>
            </p:cNvSpPr>
            <p:nvPr/>
          </p:nvSpPr>
          <p:spPr bwMode="auto">
            <a:xfrm>
              <a:off x="1344" y="326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目的コード生成</a:t>
              </a:r>
            </a:p>
          </p:txBody>
        </p:sp>
        <p:sp>
          <p:nvSpPr>
            <p:cNvPr id="53281" name="Line 22"/>
            <p:cNvSpPr>
              <a:spLocks noChangeShapeType="1"/>
            </p:cNvSpPr>
            <p:nvPr/>
          </p:nvSpPr>
          <p:spPr bwMode="auto">
            <a:xfrm>
              <a:off x="2112" y="307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4169" name="Group 25"/>
          <p:cNvGrpSpPr>
            <a:grpSpLocks/>
          </p:cNvGrpSpPr>
          <p:nvPr/>
        </p:nvGrpSpPr>
        <p:grpSpPr bwMode="auto">
          <a:xfrm>
            <a:off x="4800600" y="1752600"/>
            <a:ext cx="3505200" cy="457200"/>
            <a:chOff x="2880" y="1344"/>
            <a:chExt cx="2208" cy="288"/>
          </a:xfrm>
        </p:grpSpPr>
        <p:sp>
          <p:nvSpPr>
            <p:cNvPr id="53278" name="Line 23"/>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79" name="Rectangle 24"/>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字句解析誤り処理</a:t>
              </a:r>
            </a:p>
          </p:txBody>
        </p:sp>
      </p:grpSp>
      <p:grpSp>
        <p:nvGrpSpPr>
          <p:cNvPr id="134170" name="Group 26"/>
          <p:cNvGrpSpPr>
            <a:grpSpLocks/>
          </p:cNvGrpSpPr>
          <p:nvPr/>
        </p:nvGrpSpPr>
        <p:grpSpPr bwMode="auto">
          <a:xfrm>
            <a:off x="4800600" y="2514600"/>
            <a:ext cx="3505200" cy="457200"/>
            <a:chOff x="2880" y="1344"/>
            <a:chExt cx="2208" cy="288"/>
          </a:xfrm>
        </p:grpSpPr>
        <p:sp>
          <p:nvSpPr>
            <p:cNvPr id="53276" name="Line 27"/>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77" name="Rectangle 28"/>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構文解析誤り処理</a:t>
              </a:r>
            </a:p>
          </p:txBody>
        </p:sp>
      </p:grpSp>
      <p:grpSp>
        <p:nvGrpSpPr>
          <p:cNvPr id="134173" name="Group 29"/>
          <p:cNvGrpSpPr>
            <a:grpSpLocks/>
          </p:cNvGrpSpPr>
          <p:nvPr/>
        </p:nvGrpSpPr>
        <p:grpSpPr bwMode="auto">
          <a:xfrm>
            <a:off x="4800600" y="3276600"/>
            <a:ext cx="3505200" cy="457200"/>
            <a:chOff x="2880" y="1344"/>
            <a:chExt cx="2208" cy="288"/>
          </a:xfrm>
        </p:grpSpPr>
        <p:sp>
          <p:nvSpPr>
            <p:cNvPr id="53274" name="Line 30"/>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75" name="Rectangle 31"/>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制約検査誤り処理</a:t>
              </a:r>
            </a:p>
          </p:txBody>
        </p:sp>
      </p:grpSp>
      <p:sp>
        <p:nvSpPr>
          <p:cNvPr id="134176" name="Rectangle 32"/>
          <p:cNvSpPr>
            <a:spLocks noChangeArrowheads="1"/>
          </p:cNvSpPr>
          <p:nvPr/>
        </p:nvSpPr>
        <p:spPr bwMode="auto">
          <a:xfrm>
            <a:off x="2209800" y="990600"/>
            <a:ext cx="2743200" cy="4572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原始プログラム</a:t>
            </a:r>
          </a:p>
        </p:txBody>
      </p:sp>
      <p:grpSp>
        <p:nvGrpSpPr>
          <p:cNvPr id="134179" name="Group 35"/>
          <p:cNvGrpSpPr>
            <a:grpSpLocks/>
          </p:cNvGrpSpPr>
          <p:nvPr/>
        </p:nvGrpSpPr>
        <p:grpSpPr bwMode="auto">
          <a:xfrm>
            <a:off x="2209800" y="6019800"/>
            <a:ext cx="2743200" cy="762000"/>
            <a:chOff x="1392" y="3792"/>
            <a:chExt cx="1728" cy="480"/>
          </a:xfrm>
        </p:grpSpPr>
        <p:sp>
          <p:nvSpPr>
            <p:cNvPr id="134177" name="Rectangle 33"/>
            <p:cNvSpPr>
              <a:spLocks noChangeArrowheads="1"/>
            </p:cNvSpPr>
            <p:nvPr/>
          </p:nvSpPr>
          <p:spPr bwMode="auto">
            <a:xfrm>
              <a:off x="1392" y="3984"/>
              <a:ext cx="1728" cy="2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目的プログラム</a:t>
              </a:r>
            </a:p>
          </p:txBody>
        </p:sp>
        <p:sp>
          <p:nvSpPr>
            <p:cNvPr id="53273" name="Line 34"/>
            <p:cNvSpPr>
              <a:spLocks noChangeShapeType="1"/>
            </p:cNvSpPr>
            <p:nvPr/>
          </p:nvSpPr>
          <p:spPr bwMode="auto">
            <a:xfrm>
              <a:off x="2256" y="3792"/>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4189" name="Group 45"/>
          <p:cNvGrpSpPr>
            <a:grpSpLocks/>
          </p:cNvGrpSpPr>
          <p:nvPr/>
        </p:nvGrpSpPr>
        <p:grpSpPr bwMode="auto">
          <a:xfrm>
            <a:off x="685800" y="1981200"/>
            <a:ext cx="1676400" cy="3886200"/>
            <a:chOff x="432" y="1248"/>
            <a:chExt cx="1056" cy="2448"/>
          </a:xfrm>
        </p:grpSpPr>
        <p:sp>
          <p:nvSpPr>
            <p:cNvPr id="53263" name="Rectangle 36"/>
            <p:cNvSpPr>
              <a:spLocks noChangeArrowheads="1"/>
            </p:cNvSpPr>
            <p:nvPr/>
          </p:nvSpPr>
          <p:spPr bwMode="auto">
            <a:xfrm>
              <a:off x="432" y="1728"/>
              <a:ext cx="336" cy="13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表管理</a:t>
              </a:r>
            </a:p>
          </p:txBody>
        </p:sp>
        <p:sp>
          <p:nvSpPr>
            <p:cNvPr id="53264" name="Line 37"/>
            <p:cNvSpPr>
              <a:spLocks noChangeShapeType="1"/>
            </p:cNvSpPr>
            <p:nvPr/>
          </p:nvSpPr>
          <p:spPr bwMode="auto">
            <a:xfrm flipH="1">
              <a:off x="960" y="369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65" name="Line 38"/>
            <p:cNvSpPr>
              <a:spLocks noChangeShapeType="1"/>
            </p:cNvSpPr>
            <p:nvPr/>
          </p:nvSpPr>
          <p:spPr bwMode="auto">
            <a:xfrm>
              <a:off x="960" y="124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66" name="Line 39"/>
            <p:cNvSpPr>
              <a:spLocks noChangeShapeType="1"/>
            </p:cNvSpPr>
            <p:nvPr/>
          </p:nvSpPr>
          <p:spPr bwMode="auto">
            <a:xfrm>
              <a:off x="960" y="1248"/>
              <a:ext cx="0" cy="24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67" name="Line 40"/>
            <p:cNvSpPr>
              <a:spLocks noChangeShapeType="1"/>
            </p:cNvSpPr>
            <p:nvPr/>
          </p:nvSpPr>
          <p:spPr bwMode="auto">
            <a:xfrm>
              <a:off x="768" y="240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68" name="Line 41"/>
            <p:cNvSpPr>
              <a:spLocks noChangeShapeType="1"/>
            </p:cNvSpPr>
            <p:nvPr/>
          </p:nvSpPr>
          <p:spPr bwMode="auto">
            <a:xfrm>
              <a:off x="960" y="172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69" name="Line 42"/>
            <p:cNvSpPr>
              <a:spLocks noChangeShapeType="1"/>
            </p:cNvSpPr>
            <p:nvPr/>
          </p:nvSpPr>
          <p:spPr bwMode="auto">
            <a:xfrm>
              <a:off x="960" y="220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70" name="Line 43"/>
            <p:cNvSpPr>
              <a:spLocks noChangeShapeType="1"/>
            </p:cNvSpPr>
            <p:nvPr/>
          </p:nvSpPr>
          <p:spPr bwMode="auto">
            <a:xfrm>
              <a:off x="960" y="268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3271" name="Line 44"/>
            <p:cNvSpPr>
              <a:spLocks noChangeShapeType="1"/>
            </p:cNvSpPr>
            <p:nvPr/>
          </p:nvSpPr>
          <p:spPr bwMode="auto">
            <a:xfrm>
              <a:off x="960" y="316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4159"/>
                                        </p:tgtEl>
                                        <p:attrNameLst>
                                          <p:attrName>style.visibility</p:attrName>
                                        </p:attrNameLst>
                                      </p:cBhvr>
                                      <p:to>
                                        <p:strVal val="visible"/>
                                      </p:to>
                                    </p:set>
                                    <p:animEffect transition="in" filter="wipe(up)">
                                      <p:cBhvr>
                                        <p:cTn id="7" dur="500"/>
                                        <p:tgtEl>
                                          <p:spTgt spid="134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4169"/>
                                        </p:tgtEl>
                                        <p:attrNameLst>
                                          <p:attrName>style.visibility</p:attrName>
                                        </p:attrNameLst>
                                      </p:cBhvr>
                                      <p:to>
                                        <p:strVal val="visible"/>
                                      </p:to>
                                    </p:set>
                                    <p:animEffect transition="in" filter="wipe(left)">
                                      <p:cBhvr>
                                        <p:cTn id="12" dur="500"/>
                                        <p:tgtEl>
                                          <p:spTgt spid="134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4160"/>
                                        </p:tgtEl>
                                        <p:attrNameLst>
                                          <p:attrName>style.visibility</p:attrName>
                                        </p:attrNameLst>
                                      </p:cBhvr>
                                      <p:to>
                                        <p:strVal val="visible"/>
                                      </p:to>
                                    </p:set>
                                    <p:animEffect transition="in" filter="wipe(up)">
                                      <p:cBhvr>
                                        <p:cTn id="17" dur="500"/>
                                        <p:tgtEl>
                                          <p:spTgt spid="1341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4170"/>
                                        </p:tgtEl>
                                        <p:attrNameLst>
                                          <p:attrName>style.visibility</p:attrName>
                                        </p:attrNameLst>
                                      </p:cBhvr>
                                      <p:to>
                                        <p:strVal val="visible"/>
                                      </p:to>
                                    </p:set>
                                    <p:animEffect transition="in" filter="wipe(left)">
                                      <p:cBhvr>
                                        <p:cTn id="22" dur="500"/>
                                        <p:tgtEl>
                                          <p:spTgt spid="1341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34161"/>
                                        </p:tgtEl>
                                        <p:attrNameLst>
                                          <p:attrName>style.visibility</p:attrName>
                                        </p:attrNameLst>
                                      </p:cBhvr>
                                      <p:to>
                                        <p:strVal val="visible"/>
                                      </p:to>
                                    </p:set>
                                    <p:animEffect transition="in" filter="wipe(up)">
                                      <p:cBhvr>
                                        <p:cTn id="27" dur="500"/>
                                        <p:tgtEl>
                                          <p:spTgt spid="1341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4173"/>
                                        </p:tgtEl>
                                        <p:attrNameLst>
                                          <p:attrName>style.visibility</p:attrName>
                                        </p:attrNameLst>
                                      </p:cBhvr>
                                      <p:to>
                                        <p:strVal val="visible"/>
                                      </p:to>
                                    </p:set>
                                    <p:animEffect transition="in" filter="wipe(left)">
                                      <p:cBhvr>
                                        <p:cTn id="32" dur="500"/>
                                        <p:tgtEl>
                                          <p:spTgt spid="1341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34162"/>
                                        </p:tgtEl>
                                        <p:attrNameLst>
                                          <p:attrName>style.visibility</p:attrName>
                                        </p:attrNameLst>
                                      </p:cBhvr>
                                      <p:to>
                                        <p:strVal val="visible"/>
                                      </p:to>
                                    </p:set>
                                    <p:animEffect transition="in" filter="wipe(up)">
                                      <p:cBhvr>
                                        <p:cTn id="37" dur="500"/>
                                        <p:tgtEl>
                                          <p:spTgt spid="1341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34163"/>
                                        </p:tgtEl>
                                        <p:attrNameLst>
                                          <p:attrName>style.visibility</p:attrName>
                                        </p:attrNameLst>
                                      </p:cBhvr>
                                      <p:to>
                                        <p:strVal val="visible"/>
                                      </p:to>
                                    </p:set>
                                    <p:animEffect transition="in" filter="wipe(up)">
                                      <p:cBhvr>
                                        <p:cTn id="42" dur="500"/>
                                        <p:tgtEl>
                                          <p:spTgt spid="13416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34164"/>
                                        </p:tgtEl>
                                        <p:attrNameLst>
                                          <p:attrName>style.visibility</p:attrName>
                                        </p:attrNameLst>
                                      </p:cBhvr>
                                      <p:to>
                                        <p:strVal val="visible"/>
                                      </p:to>
                                    </p:set>
                                    <p:animEffect transition="in" filter="wipe(up)">
                                      <p:cBhvr>
                                        <p:cTn id="47" dur="500"/>
                                        <p:tgtEl>
                                          <p:spTgt spid="13416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34189"/>
                                        </p:tgtEl>
                                        <p:attrNameLst>
                                          <p:attrName>style.visibility</p:attrName>
                                        </p:attrNameLst>
                                      </p:cBhvr>
                                      <p:to>
                                        <p:strVal val="visible"/>
                                      </p:to>
                                    </p:set>
                                    <p:animEffect transition="in" filter="checkerboard(across)">
                                      <p:cBhvr>
                                        <p:cTn id="52" dur="500"/>
                                        <p:tgtEl>
                                          <p:spTgt spid="1341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34179"/>
                                        </p:tgtEl>
                                        <p:attrNameLst>
                                          <p:attrName>style.visibility</p:attrName>
                                        </p:attrNameLst>
                                      </p:cBhvr>
                                      <p:to>
                                        <p:strVal val="visible"/>
                                      </p:to>
                                    </p:set>
                                    <p:animEffect transition="in" filter="wipe(up)">
                                      <p:cBhvr>
                                        <p:cTn id="57" dur="500"/>
                                        <p:tgtEl>
                                          <p:spTgt spid="134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DB66DDE-04A1-5D0E-62D5-725B67273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DF2F9E5C-53DF-438A-94B5-ECB47AEF6618}"/>
              </a:ext>
            </a:extLst>
          </p:cNvPr>
          <p:cNvSpPr/>
          <p:nvPr/>
        </p:nvSpPr>
        <p:spPr bwMode="auto">
          <a:xfrm>
            <a:off x="6705600" y="1143000"/>
            <a:ext cx="1371600"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 name="テキスト ボックス 4">
            <a:extLst>
              <a:ext uri="{FF2B5EF4-FFF2-40B4-BE49-F238E27FC236}">
                <a16:creationId xmlns:a16="http://schemas.microsoft.com/office/drawing/2014/main" id="{3FCAF764-D39F-4EBB-BB26-C898842EC19B}"/>
              </a:ext>
            </a:extLst>
          </p:cNvPr>
          <p:cNvSpPr txBox="1"/>
          <p:nvPr/>
        </p:nvSpPr>
        <p:spPr>
          <a:xfrm>
            <a:off x="3352800" y="4114800"/>
            <a:ext cx="5338321" cy="584775"/>
          </a:xfrm>
          <a:prstGeom prst="rect">
            <a:avLst/>
          </a:prstGeom>
          <a:solidFill>
            <a:srgbClr val="000000"/>
          </a:solidFill>
        </p:spPr>
        <p:txBody>
          <a:bodyPr wrap="none" rtlCol="0">
            <a:spAutoFit/>
          </a:bodyPr>
          <a:lstStyle/>
          <a:p>
            <a:r>
              <a:rPr lang="en-US" altLang="ja-JP" i="0" dirty="0"/>
              <a:t>https://classroom.google.com/h</a:t>
            </a:r>
            <a:endParaRPr kumimoji="1" lang="ja-JP" altLang="en-US" i="0" dirty="0"/>
          </a:p>
        </p:txBody>
      </p:sp>
    </p:spTree>
    <p:custDataLst>
      <p:tags r:id="rId1"/>
    </p:custDataLst>
    <p:extLst>
      <p:ext uri="{BB962C8B-B14F-4D97-AF65-F5344CB8AC3E}">
        <p14:creationId xmlns:p14="http://schemas.microsoft.com/office/powerpoint/2010/main" val="15221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6800" y="228600"/>
            <a:ext cx="7543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3600">
                <a:effectLst/>
              </a:rPr>
              <a:t>コンパイラの構成</a:t>
            </a:r>
            <a:br>
              <a:rPr lang="ja-JP" altLang="en-US" sz="3600">
                <a:effectLst/>
              </a:rPr>
            </a:br>
            <a:r>
              <a:rPr lang="ja-JP" altLang="en-US" sz="2800">
                <a:effectLst/>
              </a:rPr>
              <a:t>(情報システムプロジェクト</a:t>
            </a:r>
            <a:r>
              <a:rPr lang="en-US" altLang="ja-JP" sz="2800">
                <a:effectLst/>
              </a:rPr>
              <a:t>I</a:t>
            </a:r>
            <a:r>
              <a:rPr lang="ja-JP" altLang="en-US" sz="2800">
                <a:effectLst/>
              </a:rPr>
              <a:t>の場合)</a:t>
            </a:r>
          </a:p>
        </p:txBody>
      </p:sp>
      <p:grpSp>
        <p:nvGrpSpPr>
          <p:cNvPr id="54275" name="Group 3"/>
          <p:cNvGrpSpPr>
            <a:grpSpLocks/>
          </p:cNvGrpSpPr>
          <p:nvPr/>
        </p:nvGrpSpPr>
        <p:grpSpPr bwMode="auto">
          <a:xfrm>
            <a:off x="2362200" y="1447800"/>
            <a:ext cx="2438400" cy="762000"/>
            <a:chOff x="1344" y="1152"/>
            <a:chExt cx="1536" cy="480"/>
          </a:xfrm>
        </p:grpSpPr>
        <p:sp>
          <p:nvSpPr>
            <p:cNvPr id="54319" name="Rectangle 4"/>
            <p:cNvSpPr>
              <a:spLocks noChangeArrowheads="1"/>
            </p:cNvSpPr>
            <p:nvPr/>
          </p:nvSpPr>
          <p:spPr bwMode="auto">
            <a:xfrm>
              <a:off x="1344" y="134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字句解析</a:t>
              </a:r>
            </a:p>
          </p:txBody>
        </p:sp>
        <p:sp>
          <p:nvSpPr>
            <p:cNvPr id="54320" name="Line 5"/>
            <p:cNvSpPr>
              <a:spLocks noChangeShapeType="1"/>
            </p:cNvSpPr>
            <p:nvPr/>
          </p:nvSpPr>
          <p:spPr bwMode="auto">
            <a:xfrm>
              <a:off x="2112" y="115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76" name="Group 6"/>
          <p:cNvGrpSpPr>
            <a:grpSpLocks/>
          </p:cNvGrpSpPr>
          <p:nvPr/>
        </p:nvGrpSpPr>
        <p:grpSpPr bwMode="auto">
          <a:xfrm>
            <a:off x="2362200" y="2209800"/>
            <a:ext cx="2438400" cy="762000"/>
            <a:chOff x="1344" y="1632"/>
            <a:chExt cx="1536" cy="480"/>
          </a:xfrm>
        </p:grpSpPr>
        <p:sp>
          <p:nvSpPr>
            <p:cNvPr id="54317" name="Rectangle 7"/>
            <p:cNvSpPr>
              <a:spLocks noChangeArrowheads="1"/>
            </p:cNvSpPr>
            <p:nvPr/>
          </p:nvSpPr>
          <p:spPr bwMode="auto">
            <a:xfrm>
              <a:off x="1344" y="182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構文解析</a:t>
              </a:r>
            </a:p>
          </p:txBody>
        </p:sp>
        <p:sp>
          <p:nvSpPr>
            <p:cNvPr id="54318" name="Line 8"/>
            <p:cNvSpPr>
              <a:spLocks noChangeShapeType="1"/>
            </p:cNvSpPr>
            <p:nvPr/>
          </p:nvSpPr>
          <p:spPr bwMode="auto">
            <a:xfrm>
              <a:off x="2112" y="163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77" name="Group 9"/>
          <p:cNvGrpSpPr>
            <a:grpSpLocks/>
          </p:cNvGrpSpPr>
          <p:nvPr/>
        </p:nvGrpSpPr>
        <p:grpSpPr bwMode="auto">
          <a:xfrm>
            <a:off x="2362200" y="2971800"/>
            <a:ext cx="2438400" cy="762000"/>
            <a:chOff x="1344" y="2112"/>
            <a:chExt cx="1536" cy="480"/>
          </a:xfrm>
        </p:grpSpPr>
        <p:sp>
          <p:nvSpPr>
            <p:cNvPr id="54315" name="Rectangle 10"/>
            <p:cNvSpPr>
              <a:spLocks noChangeArrowheads="1"/>
            </p:cNvSpPr>
            <p:nvPr/>
          </p:nvSpPr>
          <p:spPr bwMode="auto">
            <a:xfrm>
              <a:off x="1344" y="230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制約検査</a:t>
              </a:r>
            </a:p>
          </p:txBody>
        </p:sp>
        <p:sp>
          <p:nvSpPr>
            <p:cNvPr id="54316" name="Line 11"/>
            <p:cNvSpPr>
              <a:spLocks noChangeShapeType="1"/>
            </p:cNvSpPr>
            <p:nvPr/>
          </p:nvSpPr>
          <p:spPr bwMode="auto">
            <a:xfrm>
              <a:off x="2112" y="211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78" name="Group 12"/>
          <p:cNvGrpSpPr>
            <a:grpSpLocks/>
          </p:cNvGrpSpPr>
          <p:nvPr/>
        </p:nvGrpSpPr>
        <p:grpSpPr bwMode="auto">
          <a:xfrm>
            <a:off x="2362200" y="3733800"/>
            <a:ext cx="2438400" cy="762000"/>
            <a:chOff x="1344" y="2592"/>
            <a:chExt cx="1536" cy="480"/>
          </a:xfrm>
        </p:grpSpPr>
        <p:sp>
          <p:nvSpPr>
            <p:cNvPr id="54313" name="Rectangle 13"/>
            <p:cNvSpPr>
              <a:spLocks noChangeArrowheads="1"/>
            </p:cNvSpPr>
            <p:nvPr/>
          </p:nvSpPr>
          <p:spPr bwMode="auto">
            <a:xfrm>
              <a:off x="1344" y="278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中間コード生成</a:t>
              </a:r>
            </a:p>
          </p:txBody>
        </p:sp>
        <p:sp>
          <p:nvSpPr>
            <p:cNvPr id="54314" name="Line 14"/>
            <p:cNvSpPr>
              <a:spLocks noChangeShapeType="1"/>
            </p:cNvSpPr>
            <p:nvPr/>
          </p:nvSpPr>
          <p:spPr bwMode="auto">
            <a:xfrm>
              <a:off x="2112" y="259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79" name="Group 15"/>
          <p:cNvGrpSpPr>
            <a:grpSpLocks/>
          </p:cNvGrpSpPr>
          <p:nvPr/>
        </p:nvGrpSpPr>
        <p:grpSpPr bwMode="auto">
          <a:xfrm>
            <a:off x="2362200" y="4495800"/>
            <a:ext cx="2438400" cy="762000"/>
            <a:chOff x="1344" y="3072"/>
            <a:chExt cx="1536" cy="480"/>
          </a:xfrm>
        </p:grpSpPr>
        <p:sp>
          <p:nvSpPr>
            <p:cNvPr id="54311" name="Rectangle 16"/>
            <p:cNvSpPr>
              <a:spLocks noChangeArrowheads="1"/>
            </p:cNvSpPr>
            <p:nvPr/>
          </p:nvSpPr>
          <p:spPr bwMode="auto">
            <a:xfrm>
              <a:off x="1344" y="326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最適化</a:t>
              </a:r>
            </a:p>
          </p:txBody>
        </p:sp>
        <p:sp>
          <p:nvSpPr>
            <p:cNvPr id="54312" name="Line 17"/>
            <p:cNvSpPr>
              <a:spLocks noChangeShapeType="1"/>
            </p:cNvSpPr>
            <p:nvPr/>
          </p:nvSpPr>
          <p:spPr bwMode="auto">
            <a:xfrm>
              <a:off x="2112" y="307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80" name="Group 18"/>
          <p:cNvGrpSpPr>
            <a:grpSpLocks/>
          </p:cNvGrpSpPr>
          <p:nvPr/>
        </p:nvGrpSpPr>
        <p:grpSpPr bwMode="auto">
          <a:xfrm>
            <a:off x="2362200" y="5257800"/>
            <a:ext cx="2438400" cy="762000"/>
            <a:chOff x="1344" y="3072"/>
            <a:chExt cx="1536" cy="480"/>
          </a:xfrm>
        </p:grpSpPr>
        <p:sp>
          <p:nvSpPr>
            <p:cNvPr id="54309" name="Rectangle 19"/>
            <p:cNvSpPr>
              <a:spLocks noChangeArrowheads="1"/>
            </p:cNvSpPr>
            <p:nvPr/>
          </p:nvSpPr>
          <p:spPr bwMode="auto">
            <a:xfrm>
              <a:off x="1344" y="326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目的コード生成</a:t>
              </a:r>
            </a:p>
          </p:txBody>
        </p:sp>
        <p:sp>
          <p:nvSpPr>
            <p:cNvPr id="54310" name="Line 20"/>
            <p:cNvSpPr>
              <a:spLocks noChangeShapeType="1"/>
            </p:cNvSpPr>
            <p:nvPr/>
          </p:nvSpPr>
          <p:spPr bwMode="auto">
            <a:xfrm>
              <a:off x="2112" y="307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81" name="Group 21"/>
          <p:cNvGrpSpPr>
            <a:grpSpLocks/>
          </p:cNvGrpSpPr>
          <p:nvPr/>
        </p:nvGrpSpPr>
        <p:grpSpPr bwMode="auto">
          <a:xfrm>
            <a:off x="4800600" y="1752600"/>
            <a:ext cx="3505200" cy="457200"/>
            <a:chOff x="2880" y="1344"/>
            <a:chExt cx="2208" cy="288"/>
          </a:xfrm>
        </p:grpSpPr>
        <p:sp>
          <p:nvSpPr>
            <p:cNvPr id="54307" name="Line 22"/>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308" name="Rectangle 23"/>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字句解析誤り処理</a:t>
              </a:r>
            </a:p>
          </p:txBody>
        </p:sp>
      </p:grpSp>
      <p:grpSp>
        <p:nvGrpSpPr>
          <p:cNvPr id="54282" name="Group 24"/>
          <p:cNvGrpSpPr>
            <a:grpSpLocks/>
          </p:cNvGrpSpPr>
          <p:nvPr/>
        </p:nvGrpSpPr>
        <p:grpSpPr bwMode="auto">
          <a:xfrm>
            <a:off x="4800600" y="2514600"/>
            <a:ext cx="3505200" cy="457200"/>
            <a:chOff x="2880" y="1344"/>
            <a:chExt cx="2208" cy="288"/>
          </a:xfrm>
        </p:grpSpPr>
        <p:sp>
          <p:nvSpPr>
            <p:cNvPr id="54305" name="Line 25"/>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306" name="Rectangle 26"/>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構文解析誤り処理</a:t>
              </a:r>
            </a:p>
          </p:txBody>
        </p:sp>
      </p:grpSp>
      <p:grpSp>
        <p:nvGrpSpPr>
          <p:cNvPr id="54283" name="Group 27"/>
          <p:cNvGrpSpPr>
            <a:grpSpLocks/>
          </p:cNvGrpSpPr>
          <p:nvPr/>
        </p:nvGrpSpPr>
        <p:grpSpPr bwMode="auto">
          <a:xfrm>
            <a:off x="4800600" y="3276600"/>
            <a:ext cx="3505200" cy="457200"/>
            <a:chOff x="2880" y="1344"/>
            <a:chExt cx="2208" cy="288"/>
          </a:xfrm>
        </p:grpSpPr>
        <p:sp>
          <p:nvSpPr>
            <p:cNvPr id="54303" name="Line 28"/>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304" name="Rectangle 29"/>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制約検査誤り処理</a:t>
              </a:r>
            </a:p>
          </p:txBody>
        </p:sp>
      </p:grpSp>
      <p:sp>
        <p:nvSpPr>
          <p:cNvPr id="145438" name="Rectangle 30"/>
          <p:cNvSpPr>
            <a:spLocks noChangeArrowheads="1"/>
          </p:cNvSpPr>
          <p:nvPr/>
        </p:nvSpPr>
        <p:spPr bwMode="auto">
          <a:xfrm>
            <a:off x="2209800" y="990600"/>
            <a:ext cx="2743200" cy="4572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原始プログラム</a:t>
            </a:r>
          </a:p>
        </p:txBody>
      </p:sp>
      <p:grpSp>
        <p:nvGrpSpPr>
          <p:cNvPr id="54285" name="Group 31"/>
          <p:cNvGrpSpPr>
            <a:grpSpLocks/>
          </p:cNvGrpSpPr>
          <p:nvPr/>
        </p:nvGrpSpPr>
        <p:grpSpPr bwMode="auto">
          <a:xfrm>
            <a:off x="2209800" y="6019800"/>
            <a:ext cx="2743200" cy="762000"/>
            <a:chOff x="1392" y="3792"/>
            <a:chExt cx="1728" cy="480"/>
          </a:xfrm>
        </p:grpSpPr>
        <p:sp>
          <p:nvSpPr>
            <p:cNvPr id="145440" name="Rectangle 32"/>
            <p:cNvSpPr>
              <a:spLocks noChangeArrowheads="1"/>
            </p:cNvSpPr>
            <p:nvPr/>
          </p:nvSpPr>
          <p:spPr bwMode="auto">
            <a:xfrm>
              <a:off x="1392" y="3984"/>
              <a:ext cx="1728" cy="2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目的プログラム</a:t>
              </a:r>
            </a:p>
          </p:txBody>
        </p:sp>
        <p:sp>
          <p:nvSpPr>
            <p:cNvPr id="54302" name="Line 33"/>
            <p:cNvSpPr>
              <a:spLocks noChangeShapeType="1"/>
            </p:cNvSpPr>
            <p:nvPr/>
          </p:nvSpPr>
          <p:spPr bwMode="auto">
            <a:xfrm>
              <a:off x="2256" y="3792"/>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86" name="Group 34"/>
          <p:cNvGrpSpPr>
            <a:grpSpLocks/>
          </p:cNvGrpSpPr>
          <p:nvPr/>
        </p:nvGrpSpPr>
        <p:grpSpPr bwMode="auto">
          <a:xfrm>
            <a:off x="685800" y="1981200"/>
            <a:ext cx="1676400" cy="3886200"/>
            <a:chOff x="432" y="1248"/>
            <a:chExt cx="1056" cy="2448"/>
          </a:xfrm>
        </p:grpSpPr>
        <p:sp>
          <p:nvSpPr>
            <p:cNvPr id="54292" name="Rectangle 35"/>
            <p:cNvSpPr>
              <a:spLocks noChangeArrowheads="1"/>
            </p:cNvSpPr>
            <p:nvPr/>
          </p:nvSpPr>
          <p:spPr bwMode="auto">
            <a:xfrm>
              <a:off x="432" y="1728"/>
              <a:ext cx="336" cy="13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表管理</a:t>
              </a:r>
            </a:p>
          </p:txBody>
        </p:sp>
        <p:sp>
          <p:nvSpPr>
            <p:cNvPr id="54293" name="Line 36"/>
            <p:cNvSpPr>
              <a:spLocks noChangeShapeType="1"/>
            </p:cNvSpPr>
            <p:nvPr/>
          </p:nvSpPr>
          <p:spPr bwMode="auto">
            <a:xfrm flipH="1">
              <a:off x="960" y="369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4" name="Line 37"/>
            <p:cNvSpPr>
              <a:spLocks noChangeShapeType="1"/>
            </p:cNvSpPr>
            <p:nvPr/>
          </p:nvSpPr>
          <p:spPr bwMode="auto">
            <a:xfrm>
              <a:off x="960" y="124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5" name="Line 38"/>
            <p:cNvSpPr>
              <a:spLocks noChangeShapeType="1"/>
            </p:cNvSpPr>
            <p:nvPr/>
          </p:nvSpPr>
          <p:spPr bwMode="auto">
            <a:xfrm>
              <a:off x="960" y="1248"/>
              <a:ext cx="0" cy="24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6" name="Line 39"/>
            <p:cNvSpPr>
              <a:spLocks noChangeShapeType="1"/>
            </p:cNvSpPr>
            <p:nvPr/>
          </p:nvSpPr>
          <p:spPr bwMode="auto">
            <a:xfrm>
              <a:off x="768" y="240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7" name="Line 40"/>
            <p:cNvSpPr>
              <a:spLocks noChangeShapeType="1"/>
            </p:cNvSpPr>
            <p:nvPr/>
          </p:nvSpPr>
          <p:spPr bwMode="auto">
            <a:xfrm>
              <a:off x="960" y="172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8" name="Line 41"/>
            <p:cNvSpPr>
              <a:spLocks noChangeShapeType="1"/>
            </p:cNvSpPr>
            <p:nvPr/>
          </p:nvSpPr>
          <p:spPr bwMode="auto">
            <a:xfrm>
              <a:off x="960" y="220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9" name="Line 42"/>
            <p:cNvSpPr>
              <a:spLocks noChangeShapeType="1"/>
            </p:cNvSpPr>
            <p:nvPr/>
          </p:nvSpPr>
          <p:spPr bwMode="auto">
            <a:xfrm>
              <a:off x="960" y="268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300" name="Line 43"/>
            <p:cNvSpPr>
              <a:spLocks noChangeShapeType="1"/>
            </p:cNvSpPr>
            <p:nvPr/>
          </p:nvSpPr>
          <p:spPr bwMode="auto">
            <a:xfrm>
              <a:off x="960" y="316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45452" name="Text Box 44"/>
          <p:cNvSpPr txBox="1">
            <a:spLocks noChangeArrowheads="1"/>
          </p:cNvSpPr>
          <p:nvPr/>
        </p:nvSpPr>
        <p:spPr bwMode="auto">
          <a:xfrm>
            <a:off x="5029200" y="990600"/>
            <a:ext cx="1518662"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K23</a:t>
            </a:r>
            <a:r>
              <a:rPr lang="ja-JP" altLang="en-US" sz="2800"/>
              <a:t>言語</a:t>
            </a:r>
            <a:endParaRPr lang="ja-JP" altLang="en-US" sz="2800" dirty="0"/>
          </a:p>
        </p:txBody>
      </p:sp>
      <p:sp>
        <p:nvSpPr>
          <p:cNvPr id="145453" name="Text Box 45"/>
          <p:cNvSpPr txBox="1">
            <a:spLocks noChangeArrowheads="1"/>
          </p:cNvSpPr>
          <p:nvPr/>
        </p:nvSpPr>
        <p:spPr bwMode="auto">
          <a:xfrm>
            <a:off x="5105400" y="6262688"/>
            <a:ext cx="3216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r>
              <a:rPr lang="ja-JP" altLang="en-US" sz="2800"/>
              <a:t>アセンブラ言語</a:t>
            </a:r>
          </a:p>
        </p:txBody>
      </p:sp>
      <p:grpSp>
        <p:nvGrpSpPr>
          <p:cNvPr id="145456" name="Group 48"/>
          <p:cNvGrpSpPr>
            <a:grpSpLocks/>
          </p:cNvGrpSpPr>
          <p:nvPr/>
        </p:nvGrpSpPr>
        <p:grpSpPr bwMode="auto">
          <a:xfrm>
            <a:off x="2286000" y="4267200"/>
            <a:ext cx="2667000" cy="762000"/>
            <a:chOff x="1440" y="2688"/>
            <a:chExt cx="1680" cy="480"/>
          </a:xfrm>
        </p:grpSpPr>
        <p:sp>
          <p:nvSpPr>
            <p:cNvPr id="54290" name="Line 46"/>
            <p:cNvSpPr>
              <a:spLocks noChangeShapeType="1"/>
            </p:cNvSpPr>
            <p:nvPr/>
          </p:nvSpPr>
          <p:spPr bwMode="auto">
            <a:xfrm>
              <a:off x="1440" y="2688"/>
              <a:ext cx="1680"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1" name="Line 47"/>
            <p:cNvSpPr>
              <a:spLocks noChangeShapeType="1"/>
            </p:cNvSpPr>
            <p:nvPr/>
          </p:nvSpPr>
          <p:spPr bwMode="auto">
            <a:xfrm>
              <a:off x="1440" y="3168"/>
              <a:ext cx="1680"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5452"/>
                                        </p:tgtEl>
                                        <p:attrNameLst>
                                          <p:attrName>style.visibility</p:attrName>
                                        </p:attrNameLst>
                                      </p:cBhvr>
                                      <p:to>
                                        <p:strVal val="visible"/>
                                      </p:to>
                                    </p:set>
                                    <p:animEffect transition="in" filter="checkerboard(across)">
                                      <p:cBhvr>
                                        <p:cTn id="7" dur="500"/>
                                        <p:tgtEl>
                                          <p:spTgt spid="145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5453"/>
                                        </p:tgtEl>
                                        <p:attrNameLst>
                                          <p:attrName>style.visibility</p:attrName>
                                        </p:attrNameLst>
                                      </p:cBhvr>
                                      <p:to>
                                        <p:strVal val="visible"/>
                                      </p:to>
                                    </p:set>
                                    <p:animEffect transition="in" filter="checkerboard(across)">
                                      <p:cBhvr>
                                        <p:cTn id="12" dur="500"/>
                                        <p:tgtEl>
                                          <p:spTgt spid="145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5456"/>
                                        </p:tgtEl>
                                        <p:attrNameLst>
                                          <p:attrName>style.visibility</p:attrName>
                                        </p:attrNameLst>
                                      </p:cBhvr>
                                      <p:to>
                                        <p:strVal val="visible"/>
                                      </p:to>
                                    </p:set>
                                    <p:animEffect transition="in" filter="wipe(left)">
                                      <p:cBhvr>
                                        <p:cTn id="17" dur="500"/>
                                        <p:tgtEl>
                                          <p:spTgt spid="145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2" grpId="0" autoUpdateAnimBg="0"/>
      <p:bldP spid="14545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228600"/>
            <a:ext cx="7391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処理の流れ</a:t>
            </a:r>
            <a:br>
              <a:rPr lang="ja-JP" altLang="en-US">
                <a:effectLst/>
              </a:rPr>
            </a:br>
            <a:r>
              <a:rPr lang="ja-JP" altLang="en-US">
                <a:effectLst/>
              </a:rPr>
              <a:t>(</a:t>
            </a:r>
            <a:r>
              <a:rPr lang="ja-JP" altLang="en-US" sz="3600">
                <a:effectLst/>
              </a:rPr>
              <a:t>情報システムプロジェクト</a:t>
            </a:r>
            <a:r>
              <a:rPr lang="en-US" altLang="ja-JP" sz="3600">
                <a:effectLst/>
              </a:rPr>
              <a:t>I</a:t>
            </a:r>
            <a:r>
              <a:rPr lang="ja-JP" altLang="en-US" sz="3600">
                <a:effectLst/>
              </a:rPr>
              <a:t>の場合)</a:t>
            </a:r>
          </a:p>
        </p:txBody>
      </p:sp>
      <p:sp>
        <p:nvSpPr>
          <p:cNvPr id="55299" name="Rectangle 3"/>
          <p:cNvSpPr>
            <a:spLocks noChangeArrowheads="1"/>
          </p:cNvSpPr>
          <p:nvPr/>
        </p:nvSpPr>
        <p:spPr bwMode="auto">
          <a:xfrm>
            <a:off x="304800" y="1464365"/>
            <a:ext cx="2590800" cy="533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a:t>output (ab);</a:t>
            </a:r>
          </a:p>
        </p:txBody>
      </p:sp>
      <p:sp>
        <p:nvSpPr>
          <p:cNvPr id="179204" name="Text Box 4"/>
          <p:cNvSpPr txBox="1">
            <a:spLocks noChangeArrowheads="1"/>
          </p:cNvSpPr>
          <p:nvPr/>
        </p:nvSpPr>
        <p:spPr bwMode="auto">
          <a:xfrm>
            <a:off x="3429000" y="2302565"/>
            <a:ext cx="423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マイクロ構文の文法に従い解析</a:t>
            </a:r>
          </a:p>
        </p:txBody>
      </p:sp>
      <p:grpSp>
        <p:nvGrpSpPr>
          <p:cNvPr id="179205" name="Group 5"/>
          <p:cNvGrpSpPr>
            <a:grpSpLocks/>
          </p:cNvGrpSpPr>
          <p:nvPr/>
        </p:nvGrpSpPr>
        <p:grpSpPr bwMode="auto">
          <a:xfrm>
            <a:off x="304800" y="1997765"/>
            <a:ext cx="2819400" cy="762000"/>
            <a:chOff x="576" y="1296"/>
            <a:chExt cx="1776" cy="480"/>
          </a:xfrm>
        </p:grpSpPr>
        <p:sp>
          <p:nvSpPr>
            <p:cNvPr id="55319" name="Rectangle 6"/>
            <p:cNvSpPr>
              <a:spLocks noChangeArrowheads="1"/>
            </p:cNvSpPr>
            <p:nvPr/>
          </p:nvSpPr>
          <p:spPr bwMode="auto">
            <a:xfrm>
              <a:off x="576" y="1440"/>
              <a:ext cx="1776"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字句解析系</a:t>
              </a:r>
              <a:endParaRPr lang="en-US" altLang="ja-JP"/>
            </a:p>
          </p:txBody>
        </p:sp>
        <p:sp>
          <p:nvSpPr>
            <p:cNvPr id="55320" name="Line 7"/>
            <p:cNvSpPr>
              <a:spLocks noChangeShapeType="1"/>
            </p:cNvSpPr>
            <p:nvPr/>
          </p:nvSpPr>
          <p:spPr bwMode="auto">
            <a:xfrm>
              <a:off x="1440" y="1296"/>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08" name="Group 8"/>
          <p:cNvGrpSpPr>
            <a:grpSpLocks/>
          </p:cNvGrpSpPr>
          <p:nvPr/>
        </p:nvGrpSpPr>
        <p:grpSpPr bwMode="auto">
          <a:xfrm>
            <a:off x="304800" y="2759763"/>
            <a:ext cx="3822702" cy="815975"/>
            <a:chOff x="576" y="1776"/>
            <a:chExt cx="2408" cy="514"/>
          </a:xfrm>
        </p:grpSpPr>
        <p:sp>
          <p:nvSpPr>
            <p:cNvPr id="55317" name="Text Box 9"/>
            <p:cNvSpPr txBox="1">
              <a:spLocks noChangeArrowheads="1"/>
            </p:cNvSpPr>
            <p:nvPr/>
          </p:nvSpPr>
          <p:spPr bwMode="auto">
            <a:xfrm>
              <a:off x="576" y="1920"/>
              <a:ext cx="2408" cy="37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output  (   </a:t>
              </a:r>
              <a:r>
                <a:rPr lang="ja-JP" altLang="en-US" sz="2800" dirty="0"/>
                <a:t>変数名</a:t>
              </a:r>
              <a:r>
                <a:rPr lang="ja-JP" altLang="en-US" dirty="0"/>
                <a:t>   )   ;</a:t>
              </a:r>
            </a:p>
          </p:txBody>
        </p:sp>
        <p:sp>
          <p:nvSpPr>
            <p:cNvPr id="55318" name="Line 10"/>
            <p:cNvSpPr>
              <a:spLocks noChangeShapeType="1"/>
            </p:cNvSpPr>
            <p:nvPr/>
          </p:nvSpPr>
          <p:spPr bwMode="auto">
            <a:xfrm>
              <a:off x="1440" y="1776"/>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79211" name="Text Box 11"/>
          <p:cNvSpPr txBox="1">
            <a:spLocks noChangeArrowheads="1"/>
          </p:cNvSpPr>
          <p:nvPr/>
        </p:nvSpPr>
        <p:spPr bwMode="auto">
          <a:xfrm>
            <a:off x="3429000" y="3902765"/>
            <a:ext cx="397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マクロ構文の文法に従い解析</a:t>
            </a:r>
          </a:p>
        </p:txBody>
      </p:sp>
      <p:grpSp>
        <p:nvGrpSpPr>
          <p:cNvPr id="179212" name="Group 12"/>
          <p:cNvGrpSpPr>
            <a:grpSpLocks/>
          </p:cNvGrpSpPr>
          <p:nvPr/>
        </p:nvGrpSpPr>
        <p:grpSpPr bwMode="auto">
          <a:xfrm>
            <a:off x="304800" y="3597965"/>
            <a:ext cx="2819400" cy="762000"/>
            <a:chOff x="576" y="2304"/>
            <a:chExt cx="1776" cy="480"/>
          </a:xfrm>
        </p:grpSpPr>
        <p:sp>
          <p:nvSpPr>
            <p:cNvPr id="55315" name="Rectangle 13"/>
            <p:cNvSpPr>
              <a:spLocks noChangeArrowheads="1"/>
            </p:cNvSpPr>
            <p:nvPr/>
          </p:nvSpPr>
          <p:spPr bwMode="auto">
            <a:xfrm>
              <a:off x="576" y="2448"/>
              <a:ext cx="1776"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構文解析系</a:t>
              </a:r>
              <a:endParaRPr lang="en-US" altLang="ja-JP"/>
            </a:p>
          </p:txBody>
        </p:sp>
        <p:sp>
          <p:nvSpPr>
            <p:cNvPr id="55316" name="Line 14"/>
            <p:cNvSpPr>
              <a:spLocks noChangeShapeType="1"/>
            </p:cNvSpPr>
            <p:nvPr/>
          </p:nvSpPr>
          <p:spPr bwMode="auto">
            <a:xfrm>
              <a:off x="1440" y="2304"/>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15" name="Group 15"/>
          <p:cNvGrpSpPr>
            <a:grpSpLocks/>
          </p:cNvGrpSpPr>
          <p:nvPr/>
        </p:nvGrpSpPr>
        <p:grpSpPr bwMode="auto">
          <a:xfrm>
            <a:off x="304800" y="4359965"/>
            <a:ext cx="8664579" cy="815975"/>
            <a:chOff x="576" y="2784"/>
            <a:chExt cx="5458" cy="514"/>
          </a:xfrm>
        </p:grpSpPr>
        <p:sp>
          <p:nvSpPr>
            <p:cNvPr id="55313" name="Text Box 16"/>
            <p:cNvSpPr txBox="1">
              <a:spLocks noChangeArrowheads="1"/>
            </p:cNvSpPr>
            <p:nvPr/>
          </p:nvSpPr>
          <p:spPr bwMode="auto">
            <a:xfrm>
              <a:off x="576" y="2928"/>
              <a:ext cx="5458" cy="37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&lt;</a:t>
              </a:r>
              <a:r>
                <a:rPr lang="en-US" altLang="ja-JP" dirty="0" err="1"/>
                <a:t>output_statement</a:t>
              </a:r>
              <a:r>
                <a:rPr lang="en-US" altLang="ja-JP" dirty="0"/>
                <a:t>&gt; ::= “output” “(” &lt;exp&gt; “</a:t>
              </a:r>
              <a:r>
                <a:rPr lang="ja-JP" altLang="en-US" dirty="0"/>
                <a:t>)</a:t>
              </a:r>
              <a:r>
                <a:rPr lang="en-US" altLang="ja-JP" dirty="0"/>
                <a:t>”</a:t>
              </a:r>
              <a:r>
                <a:rPr lang="ja-JP" altLang="en-US" dirty="0"/>
                <a:t> </a:t>
              </a:r>
              <a:r>
                <a:rPr lang="en-US" altLang="ja-JP" dirty="0"/>
                <a:t>“</a:t>
              </a:r>
              <a:r>
                <a:rPr lang="ja-JP" altLang="en-US" dirty="0"/>
                <a:t>;</a:t>
              </a:r>
              <a:r>
                <a:rPr lang="en-US" altLang="ja-JP" dirty="0"/>
                <a:t>”</a:t>
              </a:r>
              <a:endParaRPr lang="ja-JP" altLang="en-US" dirty="0"/>
            </a:p>
          </p:txBody>
        </p:sp>
        <p:sp>
          <p:nvSpPr>
            <p:cNvPr id="55314" name="Line 17"/>
            <p:cNvSpPr>
              <a:spLocks noChangeShapeType="1"/>
            </p:cNvSpPr>
            <p:nvPr/>
          </p:nvSpPr>
          <p:spPr bwMode="auto">
            <a:xfrm>
              <a:off x="1440" y="2784"/>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18" name="Group 18"/>
          <p:cNvGrpSpPr>
            <a:grpSpLocks/>
          </p:cNvGrpSpPr>
          <p:nvPr/>
        </p:nvGrpSpPr>
        <p:grpSpPr bwMode="auto">
          <a:xfrm>
            <a:off x="304800" y="5198165"/>
            <a:ext cx="2819400" cy="762000"/>
            <a:chOff x="576" y="3264"/>
            <a:chExt cx="1776" cy="480"/>
          </a:xfrm>
        </p:grpSpPr>
        <p:sp>
          <p:nvSpPr>
            <p:cNvPr id="55311" name="Rectangle 19"/>
            <p:cNvSpPr>
              <a:spLocks noChangeArrowheads="1"/>
            </p:cNvSpPr>
            <p:nvPr/>
          </p:nvSpPr>
          <p:spPr bwMode="auto">
            <a:xfrm>
              <a:off x="576" y="3408"/>
              <a:ext cx="1776"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コード生成系</a:t>
              </a:r>
              <a:endParaRPr lang="en-US" altLang="ja-JP"/>
            </a:p>
          </p:txBody>
        </p:sp>
        <p:sp>
          <p:nvSpPr>
            <p:cNvPr id="55312" name="Line 20"/>
            <p:cNvSpPr>
              <a:spLocks noChangeShapeType="1"/>
            </p:cNvSpPr>
            <p:nvPr/>
          </p:nvSpPr>
          <p:spPr bwMode="auto">
            <a:xfrm>
              <a:off x="1440" y="3264"/>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21" name="Group 21"/>
          <p:cNvGrpSpPr>
            <a:grpSpLocks/>
          </p:cNvGrpSpPr>
          <p:nvPr/>
        </p:nvGrpSpPr>
        <p:grpSpPr bwMode="auto">
          <a:xfrm>
            <a:off x="304800" y="5960165"/>
            <a:ext cx="5638800" cy="838200"/>
            <a:chOff x="576" y="3744"/>
            <a:chExt cx="3552" cy="528"/>
          </a:xfrm>
        </p:grpSpPr>
        <p:sp>
          <p:nvSpPr>
            <p:cNvPr id="55309" name="Line 22"/>
            <p:cNvSpPr>
              <a:spLocks noChangeShapeType="1"/>
            </p:cNvSpPr>
            <p:nvPr/>
          </p:nvSpPr>
          <p:spPr bwMode="auto">
            <a:xfrm>
              <a:off x="1440" y="3744"/>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5310" name="Text Box 23"/>
            <p:cNvSpPr txBox="1">
              <a:spLocks noChangeArrowheads="1"/>
            </p:cNvSpPr>
            <p:nvPr/>
          </p:nvSpPr>
          <p:spPr bwMode="auto">
            <a:xfrm>
              <a:off x="576" y="3895"/>
              <a:ext cx="3552" cy="377"/>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a:t>1. PUSH ab            2. OUTPUT</a:t>
              </a:r>
            </a:p>
          </p:txBody>
        </p:sp>
      </p:grpSp>
      <p:sp>
        <p:nvSpPr>
          <p:cNvPr id="179224" name="Text Box 24"/>
          <p:cNvSpPr txBox="1">
            <a:spLocks noChangeArrowheads="1"/>
          </p:cNvSpPr>
          <p:nvPr/>
        </p:nvSpPr>
        <p:spPr bwMode="auto">
          <a:xfrm>
            <a:off x="3429000" y="5426765"/>
            <a:ext cx="458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VSM</a:t>
            </a:r>
            <a:r>
              <a:rPr lang="ja-JP" altLang="en-US" sz="2400"/>
              <a:t>アセンブラの文法に従い生成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wipe(up)">
                                      <p:cBhvr>
                                        <p:cTn id="7" dur="500"/>
                                        <p:tgtEl>
                                          <p:spTgt spid="17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9204"/>
                                        </p:tgtEl>
                                        <p:attrNameLst>
                                          <p:attrName>style.visibility</p:attrName>
                                        </p:attrNameLst>
                                      </p:cBhvr>
                                      <p:to>
                                        <p:strVal val="visible"/>
                                      </p:to>
                                    </p:set>
                                    <p:animEffect transition="in" filter="checkerboard(across)">
                                      <p:cBhvr>
                                        <p:cTn id="12" dur="500"/>
                                        <p:tgtEl>
                                          <p:spTgt spid="179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9208"/>
                                        </p:tgtEl>
                                        <p:attrNameLst>
                                          <p:attrName>style.visibility</p:attrName>
                                        </p:attrNameLst>
                                      </p:cBhvr>
                                      <p:to>
                                        <p:strVal val="visible"/>
                                      </p:to>
                                    </p:set>
                                    <p:animEffect transition="in" filter="wipe(up)">
                                      <p:cBhvr>
                                        <p:cTn id="17" dur="500"/>
                                        <p:tgtEl>
                                          <p:spTgt spid="1792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9212"/>
                                        </p:tgtEl>
                                        <p:attrNameLst>
                                          <p:attrName>style.visibility</p:attrName>
                                        </p:attrNameLst>
                                      </p:cBhvr>
                                      <p:to>
                                        <p:strVal val="visible"/>
                                      </p:to>
                                    </p:set>
                                    <p:animEffect transition="in" filter="wipe(up)">
                                      <p:cBhvr>
                                        <p:cTn id="22" dur="500"/>
                                        <p:tgtEl>
                                          <p:spTgt spid="1792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9211"/>
                                        </p:tgtEl>
                                        <p:attrNameLst>
                                          <p:attrName>style.visibility</p:attrName>
                                        </p:attrNameLst>
                                      </p:cBhvr>
                                      <p:to>
                                        <p:strVal val="visible"/>
                                      </p:to>
                                    </p:set>
                                    <p:animEffect transition="in" filter="checkerboard(across)">
                                      <p:cBhvr>
                                        <p:cTn id="27" dur="500"/>
                                        <p:tgtEl>
                                          <p:spTgt spid="1792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79215"/>
                                        </p:tgtEl>
                                        <p:attrNameLst>
                                          <p:attrName>style.visibility</p:attrName>
                                        </p:attrNameLst>
                                      </p:cBhvr>
                                      <p:to>
                                        <p:strVal val="visible"/>
                                      </p:to>
                                    </p:set>
                                    <p:animEffect transition="in" filter="wipe(up)">
                                      <p:cBhvr>
                                        <p:cTn id="32" dur="500"/>
                                        <p:tgtEl>
                                          <p:spTgt spid="1792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79218"/>
                                        </p:tgtEl>
                                        <p:attrNameLst>
                                          <p:attrName>style.visibility</p:attrName>
                                        </p:attrNameLst>
                                      </p:cBhvr>
                                      <p:to>
                                        <p:strVal val="visible"/>
                                      </p:to>
                                    </p:set>
                                    <p:animEffect transition="in" filter="wipe(up)">
                                      <p:cBhvr>
                                        <p:cTn id="37" dur="500"/>
                                        <p:tgtEl>
                                          <p:spTgt spid="1792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9224"/>
                                        </p:tgtEl>
                                        <p:attrNameLst>
                                          <p:attrName>style.visibility</p:attrName>
                                        </p:attrNameLst>
                                      </p:cBhvr>
                                      <p:to>
                                        <p:strVal val="visible"/>
                                      </p:to>
                                    </p:set>
                                    <p:animEffect transition="in" filter="checkerboard(across)">
                                      <p:cBhvr>
                                        <p:cTn id="42" dur="500"/>
                                        <p:tgtEl>
                                          <p:spTgt spid="1792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79221"/>
                                        </p:tgtEl>
                                        <p:attrNameLst>
                                          <p:attrName>style.visibility</p:attrName>
                                        </p:attrNameLst>
                                      </p:cBhvr>
                                      <p:to>
                                        <p:strVal val="visible"/>
                                      </p:to>
                                    </p:set>
                                    <p:animEffect transition="in" filter="wipe(up)">
                                      <p:cBhvr>
                                        <p:cTn id="47" dur="500"/>
                                        <p:tgtEl>
                                          <p:spTgt spid="17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utoUpdateAnimBg="0"/>
      <p:bldP spid="179211" grpId="0" autoUpdateAnimBg="0"/>
      <p:bldP spid="17922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スタックマシン </a:t>
            </a:r>
            <a:r>
              <a:rPr lang="ja-JP" altLang="en-US" sz="4000">
                <a:effectLst/>
              </a:rPr>
              <a:t>(</a:t>
            </a:r>
            <a:r>
              <a:rPr lang="en-US" altLang="ja-JP" sz="4000">
                <a:effectLst/>
              </a:rPr>
              <a:t>stack machine)</a:t>
            </a:r>
            <a:endParaRPr lang="ja-JP" altLang="en-US" sz="4000">
              <a:effectLst/>
            </a:endParaRPr>
          </a:p>
        </p:txBody>
      </p:sp>
      <p:sp>
        <p:nvSpPr>
          <p:cNvPr id="56323" name="Rectangle 3"/>
          <p:cNvSpPr>
            <a:spLocks noGrp="1" noChangeArrowheads="1"/>
          </p:cNvSpPr>
          <p:nvPr>
            <p:ph type="body" idx="1"/>
          </p:nvPr>
        </p:nvSpPr>
        <p:spPr>
          <a:xfrm>
            <a:off x="1066800" y="1981200"/>
            <a:ext cx="7848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スタックマシン</a:t>
            </a:r>
          </a:p>
          <a:p>
            <a:pPr lvl="1"/>
            <a:r>
              <a:rPr lang="en-US" altLang="ja-JP">
                <a:effectLst/>
              </a:rPr>
              <a:t>Instruction Iseg[] : </a:t>
            </a:r>
            <a:r>
              <a:rPr lang="ja-JP" altLang="en-US">
                <a:effectLst/>
              </a:rPr>
              <a:t>アセンブラプログラムを格納</a:t>
            </a:r>
          </a:p>
          <a:p>
            <a:pPr lvl="1"/>
            <a:r>
              <a:rPr lang="en-US" altLang="ja-JP">
                <a:effectLst/>
              </a:rPr>
              <a:t>int Dseg[] : </a:t>
            </a:r>
            <a:r>
              <a:rPr lang="ja-JP" altLang="en-US">
                <a:effectLst/>
              </a:rPr>
              <a:t>実行中の変数値を格納</a:t>
            </a:r>
          </a:p>
          <a:p>
            <a:pPr lvl="1"/>
            <a:r>
              <a:rPr lang="en-US" altLang="ja-JP">
                <a:effectLst/>
              </a:rPr>
              <a:t>int Stack[] : </a:t>
            </a:r>
            <a:r>
              <a:rPr lang="ja-JP" altLang="en-US">
                <a:effectLst/>
              </a:rPr>
              <a:t>スタック(作業場所)</a:t>
            </a:r>
          </a:p>
          <a:p>
            <a:pPr lvl="1"/>
            <a:r>
              <a:rPr lang="en-US" altLang="ja-JP">
                <a:effectLst/>
              </a:rPr>
              <a:t>int Program Counter : </a:t>
            </a:r>
            <a:r>
              <a:rPr lang="ja-JP" altLang="en-US">
                <a:effectLst/>
              </a:rPr>
              <a:t>現在の </a:t>
            </a:r>
            <a:r>
              <a:rPr lang="en-US" altLang="ja-JP">
                <a:effectLst/>
              </a:rPr>
              <a:t>Iseg </a:t>
            </a:r>
            <a:r>
              <a:rPr lang="ja-JP" altLang="en-US">
                <a:effectLst/>
              </a:rPr>
              <a:t>の実行位置</a:t>
            </a:r>
          </a:p>
          <a:p>
            <a:pPr lvl="1"/>
            <a:r>
              <a:rPr lang="en-US" altLang="ja-JP">
                <a:effectLst/>
              </a:rPr>
              <a:t>int Stack Top : </a:t>
            </a:r>
            <a:r>
              <a:rPr lang="ja-JP" altLang="en-US">
                <a:effectLst/>
              </a:rPr>
              <a:t>現在のスタックの操作位置</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スタックマシン </a:t>
            </a:r>
            <a:r>
              <a:rPr lang="ja-JP" altLang="en-US" sz="4000">
                <a:effectLst/>
              </a:rPr>
              <a:t>(</a:t>
            </a:r>
            <a:r>
              <a:rPr lang="en-US" altLang="ja-JP" sz="4000">
                <a:effectLst/>
              </a:rPr>
              <a:t>stack machine)</a:t>
            </a:r>
          </a:p>
        </p:txBody>
      </p:sp>
      <p:graphicFrame>
        <p:nvGraphicFramePr>
          <p:cNvPr id="193539" name="Group 3"/>
          <p:cNvGraphicFramePr>
            <a:graphicFrameLocks noGrp="1"/>
          </p:cNvGraphicFramePr>
          <p:nvPr/>
        </p:nvGraphicFramePr>
        <p:xfrm>
          <a:off x="2362200" y="2514600"/>
          <a:ext cx="1981200" cy="3675064"/>
        </p:xfrm>
        <a:graphic>
          <a:graphicData uri="http://schemas.openxmlformats.org/drawingml/2006/table">
            <a:tbl>
              <a:tblPr/>
              <a:tblGrid>
                <a:gridCol w="457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PUSHI 0</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PUSHI 3</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ASSGN</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PUSHI 7</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4</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ASSGN</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5</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ADD</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6</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OUTPUT</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7</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HALT</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7376" name="Text Box 32"/>
          <p:cNvSpPr txBox="1">
            <a:spLocks noChangeArrowheads="1"/>
          </p:cNvSpPr>
          <p:nvPr/>
        </p:nvSpPr>
        <p:spPr bwMode="auto">
          <a:xfrm>
            <a:off x="2971800" y="1981200"/>
            <a:ext cx="773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Iseg</a:t>
            </a:r>
          </a:p>
        </p:txBody>
      </p:sp>
      <p:graphicFrame>
        <p:nvGraphicFramePr>
          <p:cNvPr id="193569" name="Group 33"/>
          <p:cNvGraphicFramePr>
            <a:graphicFrameLocks noGrp="1"/>
          </p:cNvGraphicFramePr>
          <p:nvPr/>
        </p:nvGraphicFramePr>
        <p:xfrm>
          <a:off x="4648200" y="2514600"/>
          <a:ext cx="1066800" cy="3675064"/>
        </p:xfrm>
        <a:graphic>
          <a:graphicData uri="http://schemas.openxmlformats.org/drawingml/2006/table">
            <a:tbl>
              <a:tblPr/>
              <a:tblGrid>
                <a:gridCol w="457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4</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5</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6</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7</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7406" name="Text Box 62"/>
          <p:cNvSpPr txBox="1">
            <a:spLocks noChangeArrowheads="1"/>
          </p:cNvSpPr>
          <p:nvPr/>
        </p:nvSpPr>
        <p:spPr bwMode="auto">
          <a:xfrm>
            <a:off x="4648200" y="1981200"/>
            <a:ext cx="911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Dseg</a:t>
            </a:r>
          </a:p>
        </p:txBody>
      </p:sp>
      <p:graphicFrame>
        <p:nvGraphicFramePr>
          <p:cNvPr id="193599" name="Group 63"/>
          <p:cNvGraphicFramePr>
            <a:graphicFrameLocks noGrp="1"/>
          </p:cNvGraphicFramePr>
          <p:nvPr/>
        </p:nvGraphicFramePr>
        <p:xfrm>
          <a:off x="6019800" y="2514600"/>
          <a:ext cx="1066800" cy="3675064"/>
        </p:xfrm>
        <a:graphic>
          <a:graphicData uri="http://schemas.openxmlformats.org/drawingml/2006/table">
            <a:tbl>
              <a:tblPr/>
              <a:tblGrid>
                <a:gridCol w="457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7</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4</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5</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6</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938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7</a:t>
                      </a:r>
                    </a:p>
                  </a:txBody>
                  <a:tcPr marL="90000" marR="90000" marT="46802" marB="468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7436" name="Text Box 92"/>
          <p:cNvSpPr txBox="1">
            <a:spLocks noChangeArrowheads="1"/>
          </p:cNvSpPr>
          <p:nvPr/>
        </p:nvSpPr>
        <p:spPr bwMode="auto">
          <a:xfrm>
            <a:off x="6019800" y="1981200"/>
            <a:ext cx="969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Stack</a:t>
            </a:r>
          </a:p>
        </p:txBody>
      </p:sp>
      <p:sp>
        <p:nvSpPr>
          <p:cNvPr id="57437" name="Text Box 93"/>
          <p:cNvSpPr txBox="1">
            <a:spLocks noChangeArrowheads="1"/>
          </p:cNvSpPr>
          <p:nvPr/>
        </p:nvSpPr>
        <p:spPr bwMode="auto">
          <a:xfrm>
            <a:off x="457200" y="1981200"/>
            <a:ext cx="1406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a:t>Program</a:t>
            </a:r>
          </a:p>
          <a:p>
            <a:pPr algn="ctr" eaLnBrk="1" hangingPunct="1">
              <a:spcBef>
                <a:spcPct val="0"/>
              </a:spcBef>
              <a:buClrTx/>
              <a:buSzTx/>
              <a:buFontTx/>
              <a:buNone/>
            </a:pPr>
            <a:r>
              <a:rPr lang="en-US" altLang="ja-JP" sz="2800"/>
              <a:t>Counter</a:t>
            </a:r>
          </a:p>
        </p:txBody>
      </p:sp>
      <p:sp>
        <p:nvSpPr>
          <p:cNvPr id="57438" name="Rectangle 94"/>
          <p:cNvSpPr>
            <a:spLocks noChangeArrowheads="1"/>
          </p:cNvSpPr>
          <p:nvPr/>
        </p:nvSpPr>
        <p:spPr bwMode="auto">
          <a:xfrm>
            <a:off x="914400" y="2971800"/>
            <a:ext cx="5334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3</a:t>
            </a:r>
          </a:p>
        </p:txBody>
      </p:sp>
      <p:sp>
        <p:nvSpPr>
          <p:cNvPr id="57439" name="Line 95"/>
          <p:cNvSpPr>
            <a:spLocks noChangeShapeType="1"/>
          </p:cNvSpPr>
          <p:nvPr/>
        </p:nvSpPr>
        <p:spPr bwMode="auto">
          <a:xfrm>
            <a:off x="1219200" y="3429000"/>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7440" name="Arc 96"/>
          <p:cNvSpPr>
            <a:spLocks/>
          </p:cNvSpPr>
          <p:nvPr/>
        </p:nvSpPr>
        <p:spPr bwMode="auto">
          <a:xfrm rot="10800000">
            <a:off x="1219200" y="38100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7441" name="Line 97"/>
          <p:cNvSpPr>
            <a:spLocks noChangeShapeType="1"/>
          </p:cNvSpPr>
          <p:nvPr/>
        </p:nvSpPr>
        <p:spPr bwMode="auto">
          <a:xfrm>
            <a:off x="1524000" y="4114800"/>
            <a:ext cx="838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7442" name="Text Box 98"/>
          <p:cNvSpPr txBox="1">
            <a:spLocks noChangeArrowheads="1"/>
          </p:cNvSpPr>
          <p:nvPr/>
        </p:nvSpPr>
        <p:spPr bwMode="auto">
          <a:xfrm>
            <a:off x="7620000" y="1981200"/>
            <a:ext cx="969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a:t>Stack</a:t>
            </a:r>
          </a:p>
          <a:p>
            <a:pPr algn="ctr" eaLnBrk="1" hangingPunct="1">
              <a:spcBef>
                <a:spcPct val="0"/>
              </a:spcBef>
              <a:buClrTx/>
              <a:buSzTx/>
              <a:buFontTx/>
              <a:buNone/>
            </a:pPr>
            <a:r>
              <a:rPr lang="en-US" altLang="ja-JP" sz="2800"/>
              <a:t>Top</a:t>
            </a:r>
          </a:p>
        </p:txBody>
      </p:sp>
      <p:sp>
        <p:nvSpPr>
          <p:cNvPr id="57443" name="Rectangle 99"/>
          <p:cNvSpPr>
            <a:spLocks noChangeArrowheads="1"/>
          </p:cNvSpPr>
          <p:nvPr/>
        </p:nvSpPr>
        <p:spPr bwMode="auto">
          <a:xfrm>
            <a:off x="7848600" y="2971800"/>
            <a:ext cx="5334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a:t>
            </a:r>
          </a:p>
        </p:txBody>
      </p:sp>
      <p:sp>
        <p:nvSpPr>
          <p:cNvPr id="57444" name="Line 100"/>
          <p:cNvSpPr>
            <a:spLocks noChangeShapeType="1"/>
          </p:cNvSpPr>
          <p:nvPr/>
        </p:nvSpPr>
        <p:spPr bwMode="auto">
          <a:xfrm flipH="1">
            <a:off x="7086600" y="3200400"/>
            <a:ext cx="762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Iseg </a:t>
            </a:r>
            <a:r>
              <a:rPr lang="ja-JP" altLang="en-US">
                <a:effectLst/>
              </a:rPr>
              <a:t>と </a:t>
            </a:r>
            <a:r>
              <a:rPr lang="en-US" altLang="ja-JP">
                <a:effectLst/>
              </a:rPr>
              <a:t>Program Counter</a:t>
            </a:r>
          </a:p>
        </p:txBody>
      </p:sp>
      <p:sp>
        <p:nvSpPr>
          <p:cNvPr id="58371" name="Rectangle 3"/>
          <p:cNvSpPr>
            <a:spLocks noGrp="1" noChangeArrowheads="1"/>
          </p:cNvSpPr>
          <p:nvPr>
            <p:ph type="body" idx="1"/>
          </p:nvPr>
        </p:nvSpPr>
        <p:spPr>
          <a:xfrm>
            <a:off x="1066800" y="16764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VSM </a:t>
            </a:r>
            <a:r>
              <a:rPr lang="ja-JP" altLang="en-US">
                <a:effectLst/>
              </a:rPr>
              <a:t>の動作</a:t>
            </a:r>
          </a:p>
          <a:p>
            <a:pPr eaLnBrk="1" hangingPunct="1">
              <a:spcBef>
                <a:spcPct val="0"/>
              </a:spcBef>
              <a:buClrTx/>
              <a:buSzTx/>
              <a:buFontTx/>
              <a:buNone/>
            </a:pPr>
            <a:r>
              <a:rPr lang="en-US" altLang="ja-JP" sz="2800">
                <a:effectLst/>
              </a:rPr>
              <a:t>	1. Iseg </a:t>
            </a:r>
            <a:r>
              <a:rPr lang="ja-JP" altLang="en-US" sz="2800">
                <a:effectLst/>
              </a:rPr>
              <a:t>の </a:t>
            </a:r>
            <a:r>
              <a:rPr lang="en-US" altLang="ja-JP" sz="2800">
                <a:effectLst/>
              </a:rPr>
              <a:t>PC </a:t>
            </a:r>
            <a:r>
              <a:rPr lang="ja-JP" altLang="en-US" sz="2800">
                <a:effectLst/>
              </a:rPr>
              <a:t>番地の命令を実行</a:t>
            </a:r>
          </a:p>
          <a:p>
            <a:pPr eaLnBrk="1" hangingPunct="1">
              <a:spcBef>
                <a:spcPct val="0"/>
              </a:spcBef>
              <a:buClrTx/>
              <a:buSzTx/>
              <a:buFontTx/>
              <a:buNone/>
            </a:pPr>
            <a:r>
              <a:rPr lang="en-US" altLang="ja-JP" sz="2800">
                <a:effectLst/>
              </a:rPr>
              <a:t>	2. PC := PC+1 </a:t>
            </a:r>
            <a:r>
              <a:rPr lang="ja-JP" altLang="en-US" sz="2800">
                <a:effectLst/>
              </a:rPr>
              <a:t> </a:t>
            </a:r>
            <a:r>
              <a:rPr lang="en-US" altLang="ja-JP" sz="2800">
                <a:effectLst/>
              </a:rPr>
              <a:t>or </a:t>
            </a:r>
            <a:r>
              <a:rPr lang="ja-JP" altLang="en-US" sz="2800">
                <a:effectLst/>
              </a:rPr>
              <a:t>ジャンプ命令で指定した先</a:t>
            </a:r>
            <a:endParaRPr lang="en-US" altLang="ja-JP">
              <a:effectLst/>
            </a:endParaRPr>
          </a:p>
        </p:txBody>
      </p:sp>
      <p:graphicFrame>
        <p:nvGraphicFramePr>
          <p:cNvPr id="194564" name="Group 4"/>
          <p:cNvGraphicFramePr>
            <a:graphicFrameLocks noGrp="1"/>
          </p:cNvGraphicFramePr>
          <p:nvPr/>
        </p:nvGraphicFramePr>
        <p:xfrm>
          <a:off x="4267200" y="3733800"/>
          <a:ext cx="1981200" cy="2756028"/>
        </p:xfrm>
        <a:graphic>
          <a:graphicData uri="http://schemas.openxmlformats.org/drawingml/2006/table">
            <a:tbl>
              <a:tblPr/>
              <a:tblGrid>
                <a:gridCol w="457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59317">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789" marB="467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PUSHI 0</a:t>
                      </a:r>
                    </a:p>
                  </a:txBody>
                  <a:tcPr marL="90000" marR="90000" marT="46789" marB="467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317">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789" marB="467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PUSHI 3</a:t>
                      </a:r>
                    </a:p>
                  </a:txBody>
                  <a:tcPr marL="90000" marR="90000" marT="46789" marB="467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317">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marL="90000" marR="90000" marT="46789" marB="467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ASSGN</a:t>
                      </a:r>
                    </a:p>
                  </a:txBody>
                  <a:tcPr marL="90000" marR="90000" marT="46789" marB="467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317">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L="90000" marR="90000" marT="46789" marB="467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PUSHI 7</a:t>
                      </a:r>
                    </a:p>
                  </a:txBody>
                  <a:tcPr marL="90000" marR="90000" marT="46789" marB="467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9317">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4</a:t>
                      </a:r>
                    </a:p>
                  </a:txBody>
                  <a:tcPr marL="90000" marR="90000" marT="46789" marB="467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ASSGN</a:t>
                      </a:r>
                    </a:p>
                  </a:txBody>
                  <a:tcPr marL="90000" marR="90000" marT="46789" marB="467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9317">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5</a:t>
                      </a:r>
                    </a:p>
                  </a:txBody>
                  <a:tcPr marL="90000" marR="90000" marT="46789" marB="467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ADD</a:t>
                      </a:r>
                    </a:p>
                  </a:txBody>
                  <a:tcPr marL="90000" marR="90000" marT="46789" marB="467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8395" name="Text Box 27"/>
          <p:cNvSpPr txBox="1">
            <a:spLocks noChangeArrowheads="1"/>
          </p:cNvSpPr>
          <p:nvPr/>
        </p:nvSpPr>
        <p:spPr bwMode="auto">
          <a:xfrm>
            <a:off x="4876800" y="3200400"/>
            <a:ext cx="773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Iseg</a:t>
            </a:r>
          </a:p>
        </p:txBody>
      </p:sp>
      <p:sp>
        <p:nvSpPr>
          <p:cNvPr id="58396" name="Text Box 28"/>
          <p:cNvSpPr txBox="1">
            <a:spLocks noChangeArrowheads="1"/>
          </p:cNvSpPr>
          <p:nvPr/>
        </p:nvSpPr>
        <p:spPr bwMode="auto">
          <a:xfrm>
            <a:off x="2362200" y="3200400"/>
            <a:ext cx="1406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a:t>Program</a:t>
            </a:r>
          </a:p>
          <a:p>
            <a:pPr algn="ctr" eaLnBrk="1" hangingPunct="1">
              <a:spcBef>
                <a:spcPct val="0"/>
              </a:spcBef>
              <a:buClrTx/>
              <a:buSzTx/>
              <a:buFontTx/>
              <a:buNone/>
            </a:pPr>
            <a:r>
              <a:rPr lang="en-US" altLang="ja-JP" sz="2800"/>
              <a:t>Counter</a:t>
            </a:r>
          </a:p>
        </p:txBody>
      </p:sp>
      <p:sp>
        <p:nvSpPr>
          <p:cNvPr id="58397" name="Rectangle 29"/>
          <p:cNvSpPr>
            <a:spLocks noChangeArrowheads="1"/>
          </p:cNvSpPr>
          <p:nvPr/>
        </p:nvSpPr>
        <p:spPr bwMode="auto">
          <a:xfrm>
            <a:off x="2819400" y="4191000"/>
            <a:ext cx="5334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3</a:t>
            </a:r>
          </a:p>
        </p:txBody>
      </p:sp>
      <p:sp>
        <p:nvSpPr>
          <p:cNvPr id="58398" name="Line 30"/>
          <p:cNvSpPr>
            <a:spLocks noChangeShapeType="1"/>
          </p:cNvSpPr>
          <p:nvPr/>
        </p:nvSpPr>
        <p:spPr bwMode="auto">
          <a:xfrm>
            <a:off x="3124200" y="4648200"/>
            <a:ext cx="0"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8399" name="Arc 31"/>
          <p:cNvSpPr>
            <a:spLocks/>
          </p:cNvSpPr>
          <p:nvPr/>
        </p:nvSpPr>
        <p:spPr bwMode="auto">
          <a:xfrm rot="10800000">
            <a:off x="3124200" y="5029200"/>
            <a:ext cx="304800" cy="304800"/>
          </a:xfrm>
          <a:custGeom>
            <a:avLst/>
            <a:gdLst>
              <a:gd name="T0" fmla="*/ 0 w 21600"/>
              <a:gd name="T1" fmla="*/ 0 h 21600"/>
              <a:gd name="T2" fmla="*/ 60692834 w 21600"/>
              <a:gd name="T3" fmla="*/ 60692834 h 21600"/>
              <a:gd name="T4" fmla="*/ 0 w 21600"/>
              <a:gd name="T5" fmla="*/ 606928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8400" name="Line 32"/>
          <p:cNvSpPr>
            <a:spLocks noChangeShapeType="1"/>
          </p:cNvSpPr>
          <p:nvPr/>
        </p:nvSpPr>
        <p:spPr bwMode="auto">
          <a:xfrm>
            <a:off x="3429000" y="5334000"/>
            <a:ext cx="838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194593" name="Group 33"/>
          <p:cNvGrpSpPr>
            <a:grpSpLocks/>
          </p:cNvGrpSpPr>
          <p:nvPr/>
        </p:nvGrpSpPr>
        <p:grpSpPr bwMode="auto">
          <a:xfrm>
            <a:off x="2819400" y="4191000"/>
            <a:ext cx="1447800" cy="1600200"/>
            <a:chOff x="1776" y="2640"/>
            <a:chExt cx="912" cy="1008"/>
          </a:xfrm>
        </p:grpSpPr>
        <p:sp useBgFill="1">
          <p:nvSpPr>
            <p:cNvPr id="58402" name="Rectangle 34"/>
            <p:cNvSpPr>
              <a:spLocks noChangeArrowheads="1"/>
            </p:cNvSpPr>
            <p:nvPr/>
          </p:nvSpPr>
          <p:spPr bwMode="auto">
            <a:xfrm>
              <a:off x="1776" y="2640"/>
              <a:ext cx="336" cy="288"/>
            </a:xfrm>
            <a:prstGeom prst="rect">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4</a:t>
              </a:r>
            </a:p>
          </p:txBody>
        </p:sp>
        <p:sp>
          <p:nvSpPr>
            <p:cNvPr id="58403" name="Line 35"/>
            <p:cNvSpPr>
              <a:spLocks noChangeShapeType="1"/>
            </p:cNvSpPr>
            <p:nvPr/>
          </p:nvSpPr>
          <p:spPr bwMode="auto">
            <a:xfrm>
              <a:off x="1968" y="2928"/>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8404" name="Arc 36"/>
            <p:cNvSpPr>
              <a:spLocks/>
            </p:cNvSpPr>
            <p:nvPr/>
          </p:nvSpPr>
          <p:spPr bwMode="auto">
            <a:xfrm rot="10800000">
              <a:off x="1968" y="3168"/>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8405" name="Line 37"/>
            <p:cNvSpPr>
              <a:spLocks noChangeShapeType="1"/>
            </p:cNvSpPr>
            <p:nvPr/>
          </p:nvSpPr>
          <p:spPr bwMode="auto">
            <a:xfrm>
              <a:off x="2160" y="3360"/>
              <a:ext cx="528" cy="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8406" name="Arc 38"/>
            <p:cNvSpPr>
              <a:spLocks/>
            </p:cNvSpPr>
            <p:nvPr/>
          </p:nvSpPr>
          <p:spPr bwMode="auto">
            <a:xfrm rot="10800000">
              <a:off x="1968" y="3456"/>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8407" name="Line 39"/>
            <p:cNvSpPr>
              <a:spLocks noChangeShapeType="1"/>
            </p:cNvSpPr>
            <p:nvPr/>
          </p:nvSpPr>
          <p:spPr bwMode="auto">
            <a:xfrm>
              <a:off x="2160" y="3648"/>
              <a:ext cx="52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8408" name="Line 40"/>
            <p:cNvSpPr>
              <a:spLocks noChangeShapeType="1"/>
            </p:cNvSpPr>
            <p:nvPr/>
          </p:nvSpPr>
          <p:spPr bwMode="auto">
            <a:xfrm>
              <a:off x="1968" y="3168"/>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94593"/>
                                        </p:tgtEl>
                                        <p:attrNameLst>
                                          <p:attrName>style.visibility</p:attrName>
                                        </p:attrNameLst>
                                      </p:cBhvr>
                                      <p:to>
                                        <p:strVal val="visible"/>
                                      </p:to>
                                    </p:set>
                                    <p:animEffect transition="in" filter="wipe(up)">
                                      <p:cBhvr>
                                        <p:cTn id="7" dur="500"/>
                                        <p:tgtEl>
                                          <p:spTgt spid="19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Dseg</a:t>
            </a:r>
          </a:p>
        </p:txBody>
      </p:sp>
      <p:sp>
        <p:nvSpPr>
          <p:cNvPr id="59395" name="Rectangle 3"/>
          <p:cNvSpPr>
            <a:spLocks noGrp="1" noChangeArrowheads="1"/>
          </p:cNvSpPr>
          <p:nvPr>
            <p:ph type="body" idx="4294967295"/>
          </p:nvPr>
        </p:nvSpPr>
        <p:spPr>
          <a:xfrm>
            <a:off x="1066800" y="15240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実行中の変数値を格納</a:t>
            </a:r>
          </a:p>
        </p:txBody>
      </p:sp>
      <p:sp>
        <p:nvSpPr>
          <p:cNvPr id="59396" name="Rectangle 4"/>
          <p:cNvSpPr>
            <a:spLocks noChangeArrowheads="1"/>
          </p:cNvSpPr>
          <p:nvPr/>
        </p:nvSpPr>
        <p:spPr bwMode="auto">
          <a:xfrm>
            <a:off x="1600200" y="2667000"/>
            <a:ext cx="3124200" cy="1371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int i, j, x=2, y=3;</a:t>
            </a:r>
          </a:p>
          <a:p>
            <a:pPr eaLnBrk="1" hangingPunct="1">
              <a:spcBef>
                <a:spcPct val="0"/>
              </a:spcBef>
              <a:buClrTx/>
              <a:buSzTx/>
              <a:buFontTx/>
              <a:buNone/>
            </a:pPr>
            <a:r>
              <a:rPr lang="en-US" altLang="ja-JP" sz="2800"/>
              <a:t>char c = ‘a’;</a:t>
            </a:r>
          </a:p>
          <a:p>
            <a:pPr eaLnBrk="1" hangingPunct="1">
              <a:spcBef>
                <a:spcPct val="0"/>
              </a:spcBef>
              <a:buClrTx/>
              <a:buSzTx/>
              <a:buFontTx/>
              <a:buNone/>
            </a:pPr>
            <a:r>
              <a:rPr lang="en-US" altLang="ja-JP" sz="2800"/>
              <a:t>int a[5];</a:t>
            </a:r>
          </a:p>
        </p:txBody>
      </p:sp>
      <p:graphicFrame>
        <p:nvGraphicFramePr>
          <p:cNvPr id="195589" name="Group 5"/>
          <p:cNvGraphicFramePr>
            <a:graphicFrameLocks noGrp="1"/>
          </p:cNvGraphicFramePr>
          <p:nvPr/>
        </p:nvGraphicFramePr>
        <p:xfrm>
          <a:off x="6019800" y="1981200"/>
          <a:ext cx="2209800" cy="4594230"/>
        </p:xfrm>
        <a:graphic>
          <a:graphicData uri="http://schemas.openxmlformats.org/drawingml/2006/table">
            <a:tbl>
              <a:tblPr/>
              <a:tblGrid>
                <a:gridCol w="477838">
                  <a:extLst>
                    <a:ext uri="{9D8B030D-6E8A-4147-A177-3AD203B41FA5}">
                      <a16:colId xmlns:a16="http://schemas.microsoft.com/office/drawing/2014/main" val="20000"/>
                    </a:ext>
                  </a:extLst>
                </a:gridCol>
                <a:gridCol w="81756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x</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y</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4</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5</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a[0]</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6</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a[1]</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7</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a[2]</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8</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a[3]</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5942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9</a:t>
                      </a:r>
                    </a:p>
                  </a:txBody>
                  <a:tcPr marL="90000" marR="90000" marT="46808" marB="468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L="90000" marR="90000" marT="46808" marB="468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a[4]</a:t>
                      </a:r>
                    </a:p>
                  </a:txBody>
                  <a:tcPr marL="90000" marR="90000" marT="46808" marB="46808" horzOverflow="overflow">
                    <a:lnL w="28575"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9442" name="Text Box 32"/>
          <p:cNvSpPr txBox="1">
            <a:spLocks noChangeArrowheads="1"/>
          </p:cNvSpPr>
          <p:nvPr/>
        </p:nvSpPr>
        <p:spPr bwMode="auto">
          <a:xfrm>
            <a:off x="6248400" y="1447800"/>
            <a:ext cx="911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Dseg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Stack</a:t>
            </a:r>
          </a:p>
        </p:txBody>
      </p:sp>
      <p:sp>
        <p:nvSpPr>
          <p:cNvPr id="6041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Stack</a:t>
            </a:r>
          </a:p>
          <a:p>
            <a:pPr lvl="1"/>
            <a:r>
              <a:rPr lang="ja-JP" altLang="en-US">
                <a:effectLst/>
              </a:rPr>
              <a:t>作業場所,  処理中のデータの一時置き場</a:t>
            </a:r>
            <a:endParaRPr lang="en-US" altLang="ja-JP">
              <a:effectLst/>
            </a:endParaRPr>
          </a:p>
          <a:p>
            <a:pPr lvl="1"/>
            <a:r>
              <a:rPr lang="en-US" altLang="ja-JP">
                <a:effectLst/>
              </a:rPr>
              <a:t>Last In First Out</a:t>
            </a:r>
          </a:p>
        </p:txBody>
      </p:sp>
      <p:graphicFrame>
        <p:nvGraphicFramePr>
          <p:cNvPr id="501764" name="Group 4"/>
          <p:cNvGraphicFramePr>
            <a:graphicFrameLocks noGrp="1"/>
          </p:cNvGraphicFramePr>
          <p:nvPr/>
        </p:nvGraphicFramePr>
        <p:xfrm>
          <a:off x="2819400" y="4217988"/>
          <a:ext cx="1066800" cy="2297110"/>
        </p:xfrm>
        <a:graphic>
          <a:graphicData uri="http://schemas.openxmlformats.org/drawingml/2006/table">
            <a:tbl>
              <a:tblPr/>
              <a:tblGrid>
                <a:gridCol w="457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45942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0</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3</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42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1</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7</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42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2</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42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3</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942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Times New Roman" pitchFamily="18" charset="0"/>
                          <a:ea typeface="ＭＳ Ｐゴシック" pitchFamily="50" charset="-128"/>
                        </a:rPr>
                        <a:t>4</a:t>
                      </a:r>
                    </a:p>
                  </a:txBody>
                  <a:tcPr marL="90000" marR="90000" marT="46806" marB="468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itchFamily="18" charset="0"/>
                          <a:ea typeface="ＭＳ Ｐゴシック" pitchFamily="50" charset="-128"/>
                        </a:rPr>
                        <a:t>-</a:t>
                      </a:r>
                    </a:p>
                  </a:txBody>
                  <a:tcPr marL="90000" marR="90000" marT="46806" marB="468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0440" name="Text Box 33"/>
          <p:cNvSpPr txBox="1">
            <a:spLocks noChangeArrowheads="1"/>
          </p:cNvSpPr>
          <p:nvPr/>
        </p:nvSpPr>
        <p:spPr bwMode="auto">
          <a:xfrm>
            <a:off x="2819400" y="3684588"/>
            <a:ext cx="9699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Stack</a:t>
            </a:r>
          </a:p>
        </p:txBody>
      </p:sp>
      <p:sp>
        <p:nvSpPr>
          <p:cNvPr id="60441" name="Text Box 34"/>
          <p:cNvSpPr txBox="1">
            <a:spLocks noChangeArrowheads="1"/>
          </p:cNvSpPr>
          <p:nvPr/>
        </p:nvSpPr>
        <p:spPr bwMode="auto">
          <a:xfrm>
            <a:off x="4419600" y="3684588"/>
            <a:ext cx="969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a:t>Stack</a:t>
            </a:r>
          </a:p>
          <a:p>
            <a:pPr algn="ctr" eaLnBrk="1" hangingPunct="1">
              <a:spcBef>
                <a:spcPct val="0"/>
              </a:spcBef>
              <a:buClrTx/>
              <a:buSzTx/>
              <a:buFontTx/>
              <a:buNone/>
            </a:pPr>
            <a:r>
              <a:rPr lang="en-US" altLang="ja-JP" sz="2800"/>
              <a:t>Top</a:t>
            </a:r>
          </a:p>
        </p:txBody>
      </p:sp>
      <p:sp>
        <p:nvSpPr>
          <p:cNvPr id="60442" name="Rectangle 35"/>
          <p:cNvSpPr>
            <a:spLocks noChangeArrowheads="1"/>
          </p:cNvSpPr>
          <p:nvPr/>
        </p:nvSpPr>
        <p:spPr bwMode="auto">
          <a:xfrm>
            <a:off x="4648200" y="4675188"/>
            <a:ext cx="5334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1</a:t>
            </a:r>
          </a:p>
        </p:txBody>
      </p:sp>
      <p:sp>
        <p:nvSpPr>
          <p:cNvPr id="60443" name="Line 36"/>
          <p:cNvSpPr>
            <a:spLocks noChangeShapeType="1"/>
          </p:cNvSpPr>
          <p:nvPr/>
        </p:nvSpPr>
        <p:spPr bwMode="auto">
          <a:xfrm flipH="1">
            <a:off x="3886200" y="4903788"/>
            <a:ext cx="762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96636" name="テキスト ボックス 1"/>
          <p:cNvSpPr txBox="1">
            <a:spLocks noChangeArrowheads="1"/>
          </p:cNvSpPr>
          <p:nvPr/>
        </p:nvSpPr>
        <p:spPr bwMode="auto">
          <a:xfrm>
            <a:off x="4743450" y="5334000"/>
            <a:ext cx="33480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初期値 </a:t>
            </a:r>
            <a:r>
              <a:rPr lang="en-US" altLang="ja-JP" sz="2800"/>
              <a:t>= -1</a:t>
            </a:r>
          </a:p>
          <a:p>
            <a:pPr eaLnBrk="1" hangingPunct="1">
              <a:spcBef>
                <a:spcPct val="0"/>
              </a:spcBef>
              <a:buClrTx/>
              <a:buSzTx/>
              <a:buFontTx/>
              <a:buNone/>
            </a:pPr>
            <a:r>
              <a:rPr lang="en-US" altLang="ja-JP" sz="2400"/>
              <a:t>(</a:t>
            </a:r>
            <a:r>
              <a:rPr lang="ja-JP" altLang="en-US" sz="2400"/>
              <a:t>スタック内にデータ無し</a:t>
            </a:r>
            <a:r>
              <a:rPr lang="en-US" altLang="ja-JP" sz="2400"/>
              <a:t>)</a:t>
            </a:r>
          </a:p>
        </p:txBody>
      </p:sp>
      <p:sp>
        <p:nvSpPr>
          <p:cNvPr id="196637" name="角丸四角形吹き出し 2"/>
          <p:cNvSpPr>
            <a:spLocks noChangeArrowheads="1"/>
          </p:cNvSpPr>
          <p:nvPr/>
        </p:nvSpPr>
        <p:spPr bwMode="auto">
          <a:xfrm>
            <a:off x="5791200" y="3944938"/>
            <a:ext cx="2590800" cy="958850"/>
          </a:xfrm>
          <a:prstGeom prst="wedgeRoundRectCallout">
            <a:avLst>
              <a:gd name="adj1" fmla="val -72375"/>
              <a:gd name="adj2" fmla="val 53426"/>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800"/>
              <a:t>最後に入れたデータの位置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6637"/>
                                        </p:tgtEl>
                                        <p:attrNameLst>
                                          <p:attrName>style.visibility</p:attrName>
                                        </p:attrNameLst>
                                      </p:cBhvr>
                                      <p:to>
                                        <p:strVal val="visible"/>
                                      </p:to>
                                    </p:set>
                                    <p:animEffect transition="in" filter="checkerboard(across)">
                                      <p:cBhvr>
                                        <p:cTn id="7" dur="500"/>
                                        <p:tgtEl>
                                          <p:spTgt spid="196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6636"/>
                                        </p:tgtEl>
                                        <p:attrNameLst>
                                          <p:attrName>style.visibility</p:attrName>
                                        </p:attrNameLst>
                                      </p:cBhvr>
                                      <p:to>
                                        <p:strVal val="visible"/>
                                      </p:to>
                                    </p:set>
                                    <p:animEffect transition="in" filter="checkerboard(across)">
                                      <p:cBhvr>
                                        <p:cTn id="12" dur="500"/>
                                        <p:tgtEl>
                                          <p:spTgt spid="19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6" grpId="0" autoUpdateAnimBg="0"/>
      <p:bldP spid="196637"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66800" y="228600"/>
            <a:ext cx="75438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プログラムの構造</a:t>
            </a:r>
            <a:br>
              <a:rPr lang="ja-JP" altLang="en-US">
                <a:effectLst/>
              </a:rPr>
            </a:br>
            <a:r>
              <a:rPr lang="ja-JP" altLang="en-US" sz="3600">
                <a:effectLst/>
              </a:rPr>
              <a:t>(字句解析系・構文解析系)</a:t>
            </a:r>
          </a:p>
        </p:txBody>
      </p:sp>
      <p:sp>
        <p:nvSpPr>
          <p:cNvPr id="61443" name="AutoShape 3"/>
          <p:cNvSpPr>
            <a:spLocks noChangeArrowheads="1"/>
          </p:cNvSpPr>
          <p:nvPr/>
        </p:nvSpPr>
        <p:spPr bwMode="auto">
          <a:xfrm>
            <a:off x="457200" y="4572000"/>
            <a:ext cx="1752600" cy="1066800"/>
          </a:xfrm>
          <a:prstGeom prst="can">
            <a:avLst>
              <a:gd name="adj" fmla="val 25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000"/>
              <a:t>K23</a:t>
            </a:r>
            <a:r>
              <a:rPr lang="ja-JP" altLang="en-US" sz="2000"/>
              <a:t>言語</a:t>
            </a:r>
            <a:endParaRPr lang="ja-JP" altLang="en-US" sz="2000" dirty="0"/>
          </a:p>
          <a:p>
            <a:pPr algn="ctr" eaLnBrk="1" hangingPunct="1">
              <a:spcBef>
                <a:spcPct val="0"/>
              </a:spcBef>
              <a:buClrTx/>
              <a:buSzTx/>
              <a:buFontTx/>
              <a:buNone/>
            </a:pPr>
            <a:r>
              <a:rPr lang="ja-JP" altLang="en-US" sz="2000" dirty="0"/>
              <a:t>原始プログラム</a:t>
            </a:r>
          </a:p>
        </p:txBody>
      </p:sp>
      <p:sp>
        <p:nvSpPr>
          <p:cNvPr id="61444" name="Rectangle 4"/>
          <p:cNvSpPr>
            <a:spLocks noChangeArrowheads="1"/>
          </p:cNvSpPr>
          <p:nvPr/>
        </p:nvSpPr>
        <p:spPr bwMode="auto">
          <a:xfrm>
            <a:off x="228600" y="2209800"/>
            <a:ext cx="1905000" cy="1676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4325" name="Rectangle 5"/>
          <p:cNvSpPr>
            <a:spLocks noChangeArrowheads="1"/>
          </p:cNvSpPr>
          <p:nvPr/>
        </p:nvSpPr>
        <p:spPr bwMode="auto">
          <a:xfrm>
            <a:off x="304800" y="2743200"/>
            <a:ext cx="1752600" cy="1066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char nextChar();</a:t>
            </a:r>
          </a:p>
          <a:p>
            <a:pPr eaLnBrk="1" hangingPunct="1">
              <a:spcBef>
                <a:spcPct val="0"/>
              </a:spcBef>
              <a:buClrTx/>
              <a:buSzTx/>
              <a:buFontTx/>
              <a:buNone/>
            </a:pPr>
            <a:r>
              <a:rPr lang="ja-JP" altLang="en-US" sz="1800">
                <a:solidFill>
                  <a:srgbClr val="FFFF99"/>
                </a:solidFill>
              </a:rPr>
              <a:t>//1文字読み込む</a:t>
            </a:r>
          </a:p>
        </p:txBody>
      </p:sp>
      <p:sp>
        <p:nvSpPr>
          <p:cNvPr id="61446" name="Text Box 6"/>
          <p:cNvSpPr txBox="1">
            <a:spLocks noChangeArrowheads="1"/>
          </p:cNvSpPr>
          <p:nvPr/>
        </p:nvSpPr>
        <p:spPr bwMode="auto">
          <a:xfrm>
            <a:off x="228600" y="1752600"/>
            <a:ext cx="221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FileScanner.java</a:t>
            </a:r>
          </a:p>
        </p:txBody>
      </p:sp>
      <p:sp>
        <p:nvSpPr>
          <p:cNvPr id="61447" name="Rectangle 7"/>
          <p:cNvSpPr>
            <a:spLocks noChangeArrowheads="1"/>
          </p:cNvSpPr>
          <p:nvPr/>
        </p:nvSpPr>
        <p:spPr bwMode="auto">
          <a:xfrm>
            <a:off x="2971800" y="2209800"/>
            <a:ext cx="2362200" cy="1676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4328" name="Rectangle 8"/>
          <p:cNvSpPr>
            <a:spLocks noChangeArrowheads="1"/>
          </p:cNvSpPr>
          <p:nvPr/>
        </p:nvSpPr>
        <p:spPr bwMode="auto">
          <a:xfrm>
            <a:off x="3048000" y="2743200"/>
            <a:ext cx="2209800" cy="1066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Token nextToken();</a:t>
            </a:r>
          </a:p>
          <a:p>
            <a:pPr eaLnBrk="1" hangingPunct="1">
              <a:spcBef>
                <a:spcPct val="0"/>
              </a:spcBef>
              <a:buClrTx/>
              <a:buSzTx/>
              <a:buFontTx/>
              <a:buNone/>
            </a:pPr>
            <a:r>
              <a:rPr lang="ja-JP" altLang="en-US" sz="1800">
                <a:solidFill>
                  <a:srgbClr val="FFFF99"/>
                </a:solidFill>
              </a:rPr>
              <a:t>// トークンを切り出す</a:t>
            </a:r>
            <a:endParaRPr lang="en-US" altLang="ja-JP" sz="1800">
              <a:solidFill>
                <a:srgbClr val="FFFF99"/>
              </a:solidFill>
            </a:endParaRPr>
          </a:p>
        </p:txBody>
      </p:sp>
      <p:sp>
        <p:nvSpPr>
          <p:cNvPr id="61449" name="Text Box 9"/>
          <p:cNvSpPr txBox="1">
            <a:spLocks noChangeArrowheads="1"/>
          </p:cNvSpPr>
          <p:nvPr/>
        </p:nvSpPr>
        <p:spPr bwMode="auto">
          <a:xfrm>
            <a:off x="2895600" y="1752600"/>
            <a:ext cx="279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LexicalAnalyzer.java</a:t>
            </a:r>
          </a:p>
        </p:txBody>
      </p:sp>
      <p:sp>
        <p:nvSpPr>
          <p:cNvPr id="61450" name="Text Box 10"/>
          <p:cNvSpPr txBox="1">
            <a:spLocks noChangeArrowheads="1"/>
          </p:cNvSpPr>
          <p:nvPr/>
        </p:nvSpPr>
        <p:spPr bwMode="auto">
          <a:xfrm>
            <a:off x="152400" y="2262188"/>
            <a:ext cx="180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ファイル探査部</a:t>
            </a:r>
          </a:p>
        </p:txBody>
      </p:sp>
      <p:sp>
        <p:nvSpPr>
          <p:cNvPr id="61451" name="Text Box 11"/>
          <p:cNvSpPr txBox="1">
            <a:spLocks noChangeArrowheads="1"/>
          </p:cNvSpPr>
          <p:nvPr/>
        </p:nvSpPr>
        <p:spPr bwMode="auto">
          <a:xfrm>
            <a:off x="2971800" y="2262188"/>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字句解析部</a:t>
            </a:r>
          </a:p>
        </p:txBody>
      </p:sp>
      <p:sp>
        <p:nvSpPr>
          <p:cNvPr id="61452" name="Rectangle 12"/>
          <p:cNvSpPr>
            <a:spLocks noChangeArrowheads="1"/>
          </p:cNvSpPr>
          <p:nvPr/>
        </p:nvSpPr>
        <p:spPr bwMode="auto">
          <a:xfrm>
            <a:off x="6096000" y="2209800"/>
            <a:ext cx="2743200" cy="175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1453" name="Text Box 13"/>
          <p:cNvSpPr txBox="1">
            <a:spLocks noChangeArrowheads="1"/>
          </p:cNvSpPr>
          <p:nvPr/>
        </p:nvSpPr>
        <p:spPr bwMode="auto">
          <a:xfrm>
            <a:off x="6705600" y="1752600"/>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Kc.java</a:t>
            </a:r>
          </a:p>
        </p:txBody>
      </p:sp>
      <p:sp>
        <p:nvSpPr>
          <p:cNvPr id="61454" name="Text Box 14"/>
          <p:cNvSpPr txBox="1">
            <a:spLocks noChangeArrowheads="1"/>
          </p:cNvSpPr>
          <p:nvPr/>
        </p:nvSpPr>
        <p:spPr bwMode="auto">
          <a:xfrm>
            <a:off x="6096000" y="2209800"/>
            <a:ext cx="170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構文解析部</a:t>
            </a:r>
          </a:p>
        </p:txBody>
      </p:sp>
      <p:sp>
        <p:nvSpPr>
          <p:cNvPr id="61455" name="Rectangle 15"/>
          <p:cNvSpPr>
            <a:spLocks noChangeArrowheads="1"/>
          </p:cNvSpPr>
          <p:nvPr/>
        </p:nvSpPr>
        <p:spPr bwMode="auto">
          <a:xfrm>
            <a:off x="2743200" y="4572000"/>
            <a:ext cx="3657600" cy="1524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1456" name="Text Box 16"/>
          <p:cNvSpPr txBox="1">
            <a:spLocks noChangeArrowheads="1"/>
          </p:cNvSpPr>
          <p:nvPr/>
        </p:nvSpPr>
        <p:spPr bwMode="auto">
          <a:xfrm>
            <a:off x="2667000" y="4114800"/>
            <a:ext cx="154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Token.java</a:t>
            </a:r>
          </a:p>
        </p:txBody>
      </p:sp>
      <p:sp>
        <p:nvSpPr>
          <p:cNvPr id="61457" name="Text Box 17"/>
          <p:cNvSpPr txBox="1">
            <a:spLocks noChangeArrowheads="1"/>
          </p:cNvSpPr>
          <p:nvPr/>
        </p:nvSpPr>
        <p:spPr bwMode="auto">
          <a:xfrm>
            <a:off x="2743200" y="4572000"/>
            <a:ext cx="209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トークン定義部</a:t>
            </a:r>
          </a:p>
        </p:txBody>
      </p:sp>
      <p:sp>
        <p:nvSpPr>
          <p:cNvPr id="184338" name="Line 18"/>
          <p:cNvSpPr>
            <a:spLocks noChangeShapeType="1"/>
          </p:cNvSpPr>
          <p:nvPr/>
        </p:nvSpPr>
        <p:spPr bwMode="auto">
          <a:xfrm flipV="1">
            <a:off x="1371600" y="3810000"/>
            <a:ext cx="0" cy="7620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84339" name="Line 19"/>
          <p:cNvSpPr>
            <a:spLocks noChangeShapeType="1"/>
          </p:cNvSpPr>
          <p:nvPr/>
        </p:nvSpPr>
        <p:spPr bwMode="auto">
          <a:xfrm flipV="1">
            <a:off x="4495800" y="3886200"/>
            <a:ext cx="0" cy="6858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184340" name="Group 20"/>
          <p:cNvGrpSpPr>
            <a:grpSpLocks/>
          </p:cNvGrpSpPr>
          <p:nvPr/>
        </p:nvGrpSpPr>
        <p:grpSpPr bwMode="auto">
          <a:xfrm>
            <a:off x="2133600" y="2667000"/>
            <a:ext cx="838200" cy="457200"/>
            <a:chOff x="1728" y="1680"/>
            <a:chExt cx="528" cy="288"/>
          </a:xfrm>
        </p:grpSpPr>
        <p:sp>
          <p:nvSpPr>
            <p:cNvPr id="61471" name="Line 21"/>
            <p:cNvSpPr>
              <a:spLocks noChangeShapeType="1"/>
            </p:cNvSpPr>
            <p:nvPr/>
          </p:nvSpPr>
          <p:spPr bwMode="auto">
            <a:xfrm>
              <a:off x="1728" y="196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72" name="Text Box 22"/>
            <p:cNvSpPr txBox="1">
              <a:spLocks noChangeArrowheads="1"/>
            </p:cNvSpPr>
            <p:nvPr/>
          </p:nvSpPr>
          <p:spPr bwMode="auto">
            <a:xfrm>
              <a:off x="1776" y="1680"/>
              <a:ext cx="3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char</a:t>
              </a:r>
            </a:p>
          </p:txBody>
        </p:sp>
      </p:grpSp>
      <p:grpSp>
        <p:nvGrpSpPr>
          <p:cNvPr id="184343" name="Group 23"/>
          <p:cNvGrpSpPr>
            <a:grpSpLocks/>
          </p:cNvGrpSpPr>
          <p:nvPr/>
        </p:nvGrpSpPr>
        <p:grpSpPr bwMode="auto">
          <a:xfrm>
            <a:off x="5334000" y="2590800"/>
            <a:ext cx="830263" cy="457200"/>
            <a:chOff x="3984" y="1632"/>
            <a:chExt cx="523" cy="288"/>
          </a:xfrm>
        </p:grpSpPr>
        <p:sp>
          <p:nvSpPr>
            <p:cNvPr id="61469" name="Line 24"/>
            <p:cNvSpPr>
              <a:spLocks noChangeShapeType="1"/>
            </p:cNvSpPr>
            <p:nvPr/>
          </p:nvSpPr>
          <p:spPr bwMode="auto">
            <a:xfrm>
              <a:off x="3984" y="1920"/>
              <a:ext cx="48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70" name="Text Box 25"/>
            <p:cNvSpPr txBox="1">
              <a:spLocks noChangeArrowheads="1"/>
            </p:cNvSpPr>
            <p:nvPr/>
          </p:nvSpPr>
          <p:spPr bwMode="auto">
            <a:xfrm>
              <a:off x="3984" y="1632"/>
              <a:ext cx="5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Token</a:t>
              </a:r>
            </a:p>
          </p:txBody>
        </p:sp>
      </p:grpSp>
      <p:sp>
        <p:nvSpPr>
          <p:cNvPr id="184346" name="Rectangle 26"/>
          <p:cNvSpPr>
            <a:spLocks noChangeArrowheads="1"/>
          </p:cNvSpPr>
          <p:nvPr/>
        </p:nvSpPr>
        <p:spPr bwMode="auto">
          <a:xfrm>
            <a:off x="6172200" y="2743200"/>
            <a:ext cx="2590800" cy="1143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void parse&lt;A&gt;();</a:t>
            </a:r>
          </a:p>
          <a:p>
            <a:pPr eaLnBrk="1" hangingPunct="1">
              <a:spcBef>
                <a:spcPct val="0"/>
              </a:spcBef>
              <a:buClrTx/>
              <a:buSzTx/>
              <a:buFontTx/>
              <a:buNone/>
            </a:pPr>
            <a:r>
              <a:rPr lang="ja-JP" altLang="en-US" sz="2000">
                <a:solidFill>
                  <a:srgbClr val="FFFF66"/>
                </a:solidFill>
              </a:rPr>
              <a:t>// 非終端記号&lt;</a:t>
            </a:r>
            <a:r>
              <a:rPr lang="en-US" altLang="ja-JP" sz="2000">
                <a:solidFill>
                  <a:srgbClr val="FFFF66"/>
                </a:solidFill>
              </a:rPr>
              <a:t>A&gt;</a:t>
            </a:r>
            <a:r>
              <a:rPr lang="ja-JP" altLang="en-US" sz="2000">
                <a:solidFill>
                  <a:srgbClr val="FFFF66"/>
                </a:solidFill>
              </a:rPr>
              <a:t>を</a:t>
            </a:r>
          </a:p>
          <a:p>
            <a:pPr eaLnBrk="1" hangingPunct="1">
              <a:spcBef>
                <a:spcPct val="0"/>
              </a:spcBef>
              <a:buClrTx/>
              <a:buSzTx/>
              <a:buFontTx/>
              <a:buNone/>
            </a:pPr>
            <a:r>
              <a:rPr lang="ja-JP" altLang="en-US" sz="2000">
                <a:solidFill>
                  <a:srgbClr val="FFFF66"/>
                </a:solidFill>
              </a:rPr>
              <a:t>//  解析をする</a:t>
            </a:r>
          </a:p>
        </p:txBody>
      </p:sp>
      <p:sp>
        <p:nvSpPr>
          <p:cNvPr id="184347" name="Rectangle 27"/>
          <p:cNvSpPr>
            <a:spLocks noChangeArrowheads="1"/>
          </p:cNvSpPr>
          <p:nvPr/>
        </p:nvSpPr>
        <p:spPr bwMode="auto">
          <a:xfrm>
            <a:off x="2819400" y="5105400"/>
            <a:ext cx="3505200" cy="838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boolean checkSymbol(Symbol);</a:t>
            </a:r>
          </a:p>
          <a:p>
            <a:pPr eaLnBrk="1" hangingPunct="1">
              <a:spcBef>
                <a:spcPct val="0"/>
              </a:spcBef>
              <a:buClrTx/>
              <a:buSzTx/>
              <a:buFontTx/>
              <a:buNone/>
            </a:pPr>
            <a:r>
              <a:rPr lang="ja-JP" altLang="en-US" sz="1800">
                <a:solidFill>
                  <a:srgbClr val="FFFF99"/>
                </a:solidFill>
              </a:rPr>
              <a:t>// トークンを識別する</a:t>
            </a:r>
            <a:endParaRPr lang="en-US" altLang="ja-JP" sz="1800">
              <a:solidFill>
                <a:srgbClr val="FFFF99"/>
              </a:solidFill>
            </a:endParaRPr>
          </a:p>
        </p:txBody>
      </p:sp>
      <p:sp>
        <p:nvSpPr>
          <p:cNvPr id="184348" name="Line 28"/>
          <p:cNvSpPr>
            <a:spLocks noChangeShapeType="1"/>
          </p:cNvSpPr>
          <p:nvPr/>
        </p:nvSpPr>
        <p:spPr bwMode="auto">
          <a:xfrm flipV="1">
            <a:off x="6248400" y="3962400"/>
            <a:ext cx="0" cy="6096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2764" name="Line 28"/>
          <p:cNvSpPr>
            <a:spLocks noChangeShapeType="1"/>
          </p:cNvSpPr>
          <p:nvPr/>
        </p:nvSpPr>
        <p:spPr bwMode="auto">
          <a:xfrm flipH="1" flipV="1">
            <a:off x="6400800" y="5562600"/>
            <a:ext cx="2286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66" name="Rectangle 15"/>
          <p:cNvSpPr>
            <a:spLocks noChangeArrowheads="1"/>
          </p:cNvSpPr>
          <p:nvPr/>
        </p:nvSpPr>
        <p:spPr bwMode="auto">
          <a:xfrm>
            <a:off x="6629400" y="5257800"/>
            <a:ext cx="22860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1467" name="Text Box 16"/>
          <p:cNvSpPr txBox="1">
            <a:spLocks noChangeArrowheads="1"/>
          </p:cNvSpPr>
          <p:nvPr/>
        </p:nvSpPr>
        <p:spPr bwMode="auto">
          <a:xfrm>
            <a:off x="6629400" y="4800600"/>
            <a:ext cx="171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Symbol.java</a:t>
            </a:r>
          </a:p>
        </p:txBody>
      </p:sp>
      <p:sp>
        <p:nvSpPr>
          <p:cNvPr id="61468" name="Text Box 17"/>
          <p:cNvSpPr txBox="1">
            <a:spLocks noChangeArrowheads="1"/>
          </p:cNvSpPr>
          <p:nvPr/>
        </p:nvSpPr>
        <p:spPr bwMode="auto">
          <a:xfrm>
            <a:off x="6629400" y="5334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トークン名列挙部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38"/>
                                        </p:tgtEl>
                                        <p:attrNameLst>
                                          <p:attrName>style.visibility</p:attrName>
                                        </p:attrNameLst>
                                      </p:cBhvr>
                                      <p:to>
                                        <p:strVal val="visible"/>
                                      </p:to>
                                    </p:set>
                                    <p:animEffect transition="in" filter="wipe(down)">
                                      <p:cBhvr>
                                        <p:cTn id="7" dur="500"/>
                                        <p:tgtEl>
                                          <p:spTgt spid="18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25"/>
                                        </p:tgtEl>
                                        <p:attrNameLst>
                                          <p:attrName>style.visibility</p:attrName>
                                        </p:attrNameLst>
                                      </p:cBhvr>
                                      <p:to>
                                        <p:strVal val="visible"/>
                                      </p:to>
                                    </p:set>
                                    <p:animEffect transition="in" filter="checkerboard(across)">
                                      <p:cBhvr>
                                        <p:cTn id="12" dur="500"/>
                                        <p:tgtEl>
                                          <p:spTgt spid="184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72764"/>
                                        </p:tgtEl>
                                        <p:attrNameLst>
                                          <p:attrName>style.visibility</p:attrName>
                                        </p:attrNameLst>
                                      </p:cBhvr>
                                      <p:to>
                                        <p:strVal val="visible"/>
                                      </p:to>
                                    </p:set>
                                    <p:animEffect transition="in" filter="wipe(right)">
                                      <p:cBhvr>
                                        <p:cTn id="17" dur="500"/>
                                        <p:tgtEl>
                                          <p:spTgt spid="372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40"/>
                                        </p:tgtEl>
                                        <p:attrNameLst>
                                          <p:attrName>style.visibility</p:attrName>
                                        </p:attrNameLst>
                                      </p:cBhvr>
                                      <p:to>
                                        <p:strVal val="visible"/>
                                      </p:to>
                                    </p:set>
                                    <p:animEffect transition="in" filter="wipe(left)">
                                      <p:cBhvr>
                                        <p:cTn id="22" dur="500"/>
                                        <p:tgtEl>
                                          <p:spTgt spid="1843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4339"/>
                                        </p:tgtEl>
                                        <p:attrNameLst>
                                          <p:attrName>style.visibility</p:attrName>
                                        </p:attrNameLst>
                                      </p:cBhvr>
                                      <p:to>
                                        <p:strVal val="visible"/>
                                      </p:to>
                                    </p:set>
                                    <p:animEffect transition="in" filter="wipe(down)">
                                      <p:cBhvr>
                                        <p:cTn id="27" dur="500"/>
                                        <p:tgtEl>
                                          <p:spTgt spid="1843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4328"/>
                                        </p:tgtEl>
                                        <p:attrNameLst>
                                          <p:attrName>style.visibility</p:attrName>
                                        </p:attrNameLst>
                                      </p:cBhvr>
                                      <p:to>
                                        <p:strVal val="visible"/>
                                      </p:to>
                                    </p:set>
                                    <p:animEffect transition="in" filter="checkerboard(across)">
                                      <p:cBhvr>
                                        <p:cTn id="32" dur="500"/>
                                        <p:tgtEl>
                                          <p:spTgt spid="1843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84343"/>
                                        </p:tgtEl>
                                        <p:attrNameLst>
                                          <p:attrName>style.visibility</p:attrName>
                                        </p:attrNameLst>
                                      </p:cBhvr>
                                      <p:to>
                                        <p:strVal val="visible"/>
                                      </p:to>
                                    </p:set>
                                    <p:animEffect transition="in" filter="wipe(left)">
                                      <p:cBhvr>
                                        <p:cTn id="37" dur="500"/>
                                        <p:tgtEl>
                                          <p:spTgt spid="1843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4347"/>
                                        </p:tgtEl>
                                        <p:attrNameLst>
                                          <p:attrName>style.visibility</p:attrName>
                                        </p:attrNameLst>
                                      </p:cBhvr>
                                      <p:to>
                                        <p:strVal val="visible"/>
                                      </p:to>
                                    </p:set>
                                    <p:animEffect transition="in" filter="checkerboard(across)">
                                      <p:cBhvr>
                                        <p:cTn id="42" dur="500"/>
                                        <p:tgtEl>
                                          <p:spTgt spid="1843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4348"/>
                                        </p:tgtEl>
                                        <p:attrNameLst>
                                          <p:attrName>style.visibility</p:attrName>
                                        </p:attrNameLst>
                                      </p:cBhvr>
                                      <p:to>
                                        <p:strVal val="visible"/>
                                      </p:to>
                                    </p:set>
                                    <p:animEffect transition="in" filter="wipe(down)">
                                      <p:cBhvr>
                                        <p:cTn id="47" dur="500"/>
                                        <p:tgtEl>
                                          <p:spTgt spid="1843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4346"/>
                                        </p:tgtEl>
                                        <p:attrNameLst>
                                          <p:attrName>style.visibility</p:attrName>
                                        </p:attrNameLst>
                                      </p:cBhvr>
                                      <p:to>
                                        <p:strVal val="visible"/>
                                      </p:to>
                                    </p:set>
                                    <p:animEffect transition="in" filter="checkerboard(across)">
                                      <p:cBhvr>
                                        <p:cTn id="52" dur="500"/>
                                        <p:tgtEl>
                                          <p:spTgt spid="18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autoUpdateAnimBg="0"/>
      <p:bldP spid="184328" grpId="0" animBg="1" autoUpdateAnimBg="0"/>
      <p:bldP spid="184338" grpId="0" animBg="1"/>
      <p:bldP spid="184339" grpId="0" animBg="1"/>
      <p:bldP spid="184346" grpId="0" animBg="1" autoUpdateAnimBg="0"/>
      <p:bldP spid="184347" grpId="0" animBg="1" autoUpdateAnimBg="0"/>
      <p:bldP spid="184348" grpId="0" animBg="1"/>
      <p:bldP spid="37276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33400" y="228600"/>
            <a:ext cx="84582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プログラムの構造</a:t>
            </a:r>
            <a:r>
              <a:rPr lang="ja-JP" altLang="en-US" sz="3600" dirty="0">
                <a:effectLst/>
              </a:rPr>
              <a:t>(コード生成系)</a:t>
            </a:r>
          </a:p>
        </p:txBody>
      </p:sp>
      <p:sp>
        <p:nvSpPr>
          <p:cNvPr id="185347" name="AutoShape 3"/>
          <p:cNvSpPr>
            <a:spLocks noChangeArrowheads="1"/>
          </p:cNvSpPr>
          <p:nvPr/>
        </p:nvSpPr>
        <p:spPr bwMode="auto">
          <a:xfrm>
            <a:off x="6364061" y="5029200"/>
            <a:ext cx="1752600" cy="1066800"/>
          </a:xfrm>
          <a:prstGeom prst="can">
            <a:avLst>
              <a:gd name="adj" fmla="val 25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000"/>
              <a:t>VSM</a:t>
            </a:r>
            <a:r>
              <a:rPr lang="ja-JP" altLang="en-US" sz="2000"/>
              <a:t>アセンブラ</a:t>
            </a:r>
          </a:p>
          <a:p>
            <a:pPr algn="ctr" eaLnBrk="1" hangingPunct="1">
              <a:spcBef>
                <a:spcPct val="0"/>
              </a:spcBef>
              <a:buClrTx/>
              <a:buSzTx/>
              <a:buFontTx/>
              <a:buNone/>
            </a:pPr>
            <a:r>
              <a:rPr lang="ja-JP" altLang="en-US" sz="2000"/>
              <a:t>目的プログラム</a:t>
            </a:r>
          </a:p>
        </p:txBody>
      </p:sp>
      <p:sp>
        <p:nvSpPr>
          <p:cNvPr id="62468" name="Rectangle 12"/>
          <p:cNvSpPr>
            <a:spLocks noChangeArrowheads="1"/>
          </p:cNvSpPr>
          <p:nvPr/>
        </p:nvSpPr>
        <p:spPr bwMode="auto">
          <a:xfrm>
            <a:off x="457200" y="1905000"/>
            <a:ext cx="2438400" cy="175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69" name="Text Box 13"/>
          <p:cNvSpPr txBox="1">
            <a:spLocks noChangeArrowheads="1"/>
          </p:cNvSpPr>
          <p:nvPr/>
        </p:nvSpPr>
        <p:spPr bwMode="auto">
          <a:xfrm>
            <a:off x="1066800" y="1447800"/>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Kc.java</a:t>
            </a:r>
          </a:p>
        </p:txBody>
      </p:sp>
      <p:sp>
        <p:nvSpPr>
          <p:cNvPr id="62470" name="Text Box 14"/>
          <p:cNvSpPr txBox="1">
            <a:spLocks noChangeArrowheads="1"/>
          </p:cNvSpPr>
          <p:nvPr/>
        </p:nvSpPr>
        <p:spPr bwMode="auto">
          <a:xfrm>
            <a:off x="457200" y="1981200"/>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構文解析部</a:t>
            </a:r>
          </a:p>
        </p:txBody>
      </p:sp>
      <p:sp>
        <p:nvSpPr>
          <p:cNvPr id="62471" name="Rectangle 26"/>
          <p:cNvSpPr>
            <a:spLocks noChangeArrowheads="1"/>
          </p:cNvSpPr>
          <p:nvPr/>
        </p:nvSpPr>
        <p:spPr bwMode="auto">
          <a:xfrm>
            <a:off x="533400" y="2438400"/>
            <a:ext cx="2286000" cy="1143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void parse&lt;A&gt;();</a:t>
            </a:r>
          </a:p>
          <a:p>
            <a:pPr eaLnBrk="1" hangingPunct="1">
              <a:spcBef>
                <a:spcPct val="0"/>
              </a:spcBef>
              <a:buClrTx/>
              <a:buSzTx/>
              <a:buFontTx/>
              <a:buNone/>
            </a:pPr>
            <a:r>
              <a:rPr lang="ja-JP" altLang="en-US" sz="1800">
                <a:solidFill>
                  <a:srgbClr val="FFFF66"/>
                </a:solidFill>
              </a:rPr>
              <a:t>// 非終端記号&lt;</a:t>
            </a:r>
            <a:r>
              <a:rPr lang="en-US" altLang="ja-JP" sz="1800">
                <a:solidFill>
                  <a:srgbClr val="FFFF66"/>
                </a:solidFill>
              </a:rPr>
              <a:t>A&gt;</a:t>
            </a:r>
            <a:r>
              <a:rPr lang="ja-JP" altLang="en-US" sz="1800">
                <a:solidFill>
                  <a:srgbClr val="FFFF66"/>
                </a:solidFill>
              </a:rPr>
              <a:t>を</a:t>
            </a:r>
          </a:p>
          <a:p>
            <a:pPr eaLnBrk="1" hangingPunct="1">
              <a:spcBef>
                <a:spcPct val="0"/>
              </a:spcBef>
              <a:buClrTx/>
              <a:buSzTx/>
              <a:buFontTx/>
              <a:buNone/>
            </a:pPr>
            <a:r>
              <a:rPr lang="ja-JP" altLang="en-US" sz="1800">
                <a:solidFill>
                  <a:srgbClr val="FFFF66"/>
                </a:solidFill>
              </a:rPr>
              <a:t>//  解析をする</a:t>
            </a:r>
          </a:p>
        </p:txBody>
      </p:sp>
      <p:sp>
        <p:nvSpPr>
          <p:cNvPr id="62472" name="Rectangle 12"/>
          <p:cNvSpPr>
            <a:spLocks noChangeArrowheads="1"/>
          </p:cNvSpPr>
          <p:nvPr/>
        </p:nvSpPr>
        <p:spPr bwMode="auto">
          <a:xfrm>
            <a:off x="3990975" y="1889125"/>
            <a:ext cx="2362200" cy="2514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73" name="Text Box 13"/>
          <p:cNvSpPr txBox="1">
            <a:spLocks noChangeArrowheads="1"/>
          </p:cNvSpPr>
          <p:nvPr/>
        </p:nvSpPr>
        <p:spPr bwMode="auto">
          <a:xfrm>
            <a:off x="4067175" y="1431925"/>
            <a:ext cx="215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PseudoIseg.java</a:t>
            </a:r>
          </a:p>
        </p:txBody>
      </p:sp>
      <p:sp>
        <p:nvSpPr>
          <p:cNvPr id="62474" name="Text Box 14"/>
          <p:cNvSpPr txBox="1">
            <a:spLocks noChangeArrowheads="1"/>
          </p:cNvSpPr>
          <p:nvPr/>
        </p:nvSpPr>
        <p:spPr bwMode="auto">
          <a:xfrm>
            <a:off x="3990975" y="1965325"/>
            <a:ext cx="170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命令表格納部</a:t>
            </a:r>
          </a:p>
        </p:txBody>
      </p:sp>
      <p:sp>
        <p:nvSpPr>
          <p:cNvPr id="2" name="Rectangle 26"/>
          <p:cNvSpPr>
            <a:spLocks noChangeArrowheads="1"/>
          </p:cNvSpPr>
          <p:nvPr/>
        </p:nvSpPr>
        <p:spPr bwMode="auto">
          <a:xfrm>
            <a:off x="4067175" y="2422525"/>
            <a:ext cx="2209800" cy="1905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int appendCode();</a:t>
            </a:r>
          </a:p>
          <a:p>
            <a:pPr eaLnBrk="1" hangingPunct="1">
              <a:spcBef>
                <a:spcPct val="0"/>
              </a:spcBef>
              <a:buClrTx/>
              <a:buSzTx/>
              <a:buFontTx/>
              <a:buNone/>
            </a:pPr>
            <a:r>
              <a:rPr lang="ja-JP" altLang="en-US" sz="1800">
                <a:solidFill>
                  <a:srgbClr val="FFFF66"/>
                </a:solidFill>
              </a:rPr>
              <a:t>// 命令を加える</a:t>
            </a:r>
          </a:p>
          <a:p>
            <a:pPr eaLnBrk="1" hangingPunct="1">
              <a:spcBef>
                <a:spcPct val="0"/>
              </a:spcBef>
              <a:buClrTx/>
              <a:buSzTx/>
              <a:buFontTx/>
              <a:buNone/>
            </a:pPr>
            <a:r>
              <a:rPr lang="en-US" altLang="ja-JP" sz="2000"/>
              <a:t>void replaceCode();</a:t>
            </a:r>
          </a:p>
          <a:p>
            <a:pPr eaLnBrk="1" hangingPunct="1">
              <a:spcBef>
                <a:spcPct val="0"/>
              </a:spcBef>
              <a:buClrTx/>
              <a:buSzTx/>
              <a:buFontTx/>
              <a:buNone/>
            </a:pPr>
            <a:r>
              <a:rPr lang="ja-JP" altLang="en-US" sz="1800">
                <a:solidFill>
                  <a:srgbClr val="FFFF66"/>
                </a:solidFill>
              </a:rPr>
              <a:t>// 命令を変更する</a:t>
            </a:r>
            <a:endParaRPr lang="en-US" altLang="ja-JP" sz="2000"/>
          </a:p>
          <a:p>
            <a:pPr eaLnBrk="1" hangingPunct="1">
              <a:spcBef>
                <a:spcPct val="0"/>
              </a:spcBef>
              <a:buClrTx/>
              <a:buSzTx/>
              <a:buFontTx/>
              <a:buNone/>
            </a:pPr>
            <a:r>
              <a:rPr lang="en-US" altLang="ja-JP" sz="2000"/>
              <a:t>void dump2file();</a:t>
            </a:r>
          </a:p>
          <a:p>
            <a:pPr eaLnBrk="1" hangingPunct="1">
              <a:spcBef>
                <a:spcPct val="0"/>
              </a:spcBef>
              <a:buClrTx/>
              <a:buSzTx/>
              <a:buFontTx/>
              <a:buNone/>
            </a:pPr>
            <a:r>
              <a:rPr lang="ja-JP" altLang="en-US" sz="1800">
                <a:solidFill>
                  <a:srgbClr val="FFFF66"/>
                </a:solidFill>
              </a:rPr>
              <a:t>// 命令を出力する</a:t>
            </a:r>
            <a:endParaRPr lang="en-US" altLang="ja-JP" sz="2000"/>
          </a:p>
        </p:txBody>
      </p:sp>
      <p:sp>
        <p:nvSpPr>
          <p:cNvPr id="62476" name="Rectangle 15"/>
          <p:cNvSpPr>
            <a:spLocks noChangeArrowheads="1"/>
          </p:cNvSpPr>
          <p:nvPr/>
        </p:nvSpPr>
        <p:spPr bwMode="auto">
          <a:xfrm>
            <a:off x="190500" y="4191000"/>
            <a:ext cx="3543300" cy="2438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77" name="Text Box 16"/>
          <p:cNvSpPr txBox="1">
            <a:spLocks noChangeArrowheads="1"/>
          </p:cNvSpPr>
          <p:nvPr/>
        </p:nvSpPr>
        <p:spPr bwMode="auto">
          <a:xfrm>
            <a:off x="373062" y="3695700"/>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VarTable.java</a:t>
            </a:r>
          </a:p>
        </p:txBody>
      </p:sp>
      <p:sp>
        <p:nvSpPr>
          <p:cNvPr id="62478" name="Text Box 17"/>
          <p:cNvSpPr txBox="1">
            <a:spLocks noChangeArrowheads="1"/>
          </p:cNvSpPr>
          <p:nvPr/>
        </p:nvSpPr>
        <p:spPr bwMode="auto">
          <a:xfrm>
            <a:off x="228600" y="4275592"/>
            <a:ext cx="170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dirty="0"/>
              <a:t>変数表格納部</a:t>
            </a:r>
          </a:p>
        </p:txBody>
      </p:sp>
      <p:sp>
        <p:nvSpPr>
          <p:cNvPr id="372755" name="Line 19"/>
          <p:cNvSpPr>
            <a:spLocks noChangeShapeType="1"/>
          </p:cNvSpPr>
          <p:nvPr/>
        </p:nvSpPr>
        <p:spPr bwMode="auto">
          <a:xfrm flipV="1">
            <a:off x="2590800" y="3657600"/>
            <a:ext cx="0" cy="533400"/>
          </a:xfrm>
          <a:prstGeom prst="line">
            <a:avLst/>
          </a:prstGeom>
          <a:noFill/>
          <a:ln w="28575">
            <a:solidFill>
              <a:srgbClr val="FF99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2763" name="Rectangle 27"/>
          <p:cNvSpPr>
            <a:spLocks noChangeArrowheads="1"/>
          </p:cNvSpPr>
          <p:nvPr/>
        </p:nvSpPr>
        <p:spPr bwMode="auto">
          <a:xfrm>
            <a:off x="304800" y="4648200"/>
            <a:ext cx="3314700" cy="1905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dirty="0" err="1"/>
              <a:t>boolean</a:t>
            </a:r>
            <a:r>
              <a:rPr lang="en-US" altLang="ja-JP" sz="2000" dirty="0"/>
              <a:t> </a:t>
            </a:r>
            <a:r>
              <a:rPr lang="en-US" altLang="ja-JP" sz="2000" dirty="0" err="1"/>
              <a:t>registerNewVariable</a:t>
            </a:r>
            <a:r>
              <a:rPr lang="en-US" altLang="ja-JP" sz="2000" dirty="0"/>
              <a:t>();</a:t>
            </a:r>
          </a:p>
          <a:p>
            <a:pPr eaLnBrk="1" hangingPunct="1">
              <a:spcBef>
                <a:spcPct val="0"/>
              </a:spcBef>
              <a:buClrTx/>
              <a:buSzTx/>
              <a:buFontTx/>
              <a:buNone/>
            </a:pPr>
            <a:r>
              <a:rPr lang="ja-JP" altLang="en-US" sz="1800" dirty="0">
                <a:solidFill>
                  <a:srgbClr val="FFFF99"/>
                </a:solidFill>
              </a:rPr>
              <a:t>// 変数を加える</a:t>
            </a:r>
          </a:p>
          <a:p>
            <a:pPr eaLnBrk="1" hangingPunct="1">
              <a:spcBef>
                <a:spcPct val="0"/>
              </a:spcBef>
              <a:buClrTx/>
              <a:buSzTx/>
              <a:buFontTx/>
              <a:buNone/>
            </a:pPr>
            <a:r>
              <a:rPr lang="en-US" altLang="ja-JP" sz="2000" dirty="0" err="1"/>
              <a:t>boolean</a:t>
            </a:r>
            <a:r>
              <a:rPr lang="en-US" altLang="ja-JP" sz="2000" dirty="0"/>
              <a:t> exist();</a:t>
            </a:r>
          </a:p>
          <a:p>
            <a:pPr eaLnBrk="1" hangingPunct="1">
              <a:spcBef>
                <a:spcPct val="0"/>
              </a:spcBef>
              <a:buClrTx/>
              <a:buSzTx/>
              <a:buFontTx/>
              <a:buNone/>
            </a:pPr>
            <a:r>
              <a:rPr lang="ja-JP" altLang="en-US" sz="1800" dirty="0">
                <a:solidFill>
                  <a:srgbClr val="FFFF99"/>
                </a:solidFill>
              </a:rPr>
              <a:t>// 変数の存在判定</a:t>
            </a:r>
            <a:endParaRPr lang="en-US" altLang="ja-JP" sz="1800" dirty="0">
              <a:solidFill>
                <a:srgbClr val="FFFF99"/>
              </a:solidFill>
            </a:endParaRPr>
          </a:p>
          <a:p>
            <a:pPr eaLnBrk="1" hangingPunct="1">
              <a:spcBef>
                <a:spcPct val="0"/>
              </a:spcBef>
              <a:buClrTx/>
              <a:buSzTx/>
              <a:buFontTx/>
              <a:buNone/>
            </a:pPr>
            <a:r>
              <a:rPr lang="en-US" altLang="ja-JP" sz="2000" dirty="0" err="1"/>
              <a:t>boolean</a:t>
            </a:r>
            <a:r>
              <a:rPr lang="en-US" altLang="ja-JP" sz="2000" dirty="0"/>
              <a:t> </a:t>
            </a:r>
            <a:r>
              <a:rPr lang="en-US" altLang="ja-JP" sz="2000" dirty="0" err="1"/>
              <a:t>checkType</a:t>
            </a:r>
            <a:r>
              <a:rPr lang="en-US" altLang="ja-JP" sz="2000" dirty="0"/>
              <a:t>(Type);</a:t>
            </a:r>
          </a:p>
          <a:p>
            <a:pPr eaLnBrk="1" hangingPunct="1">
              <a:spcBef>
                <a:spcPct val="0"/>
              </a:spcBef>
              <a:buClrTx/>
              <a:buSzTx/>
              <a:buFontTx/>
              <a:buNone/>
            </a:pPr>
            <a:r>
              <a:rPr lang="ja-JP" altLang="en-US" sz="1800" dirty="0">
                <a:solidFill>
                  <a:srgbClr val="FFFF99"/>
                </a:solidFill>
              </a:rPr>
              <a:t>// 型識別</a:t>
            </a:r>
            <a:endParaRPr lang="en-US" altLang="ja-JP" sz="1800" dirty="0">
              <a:solidFill>
                <a:srgbClr val="FFFF99"/>
              </a:solidFill>
            </a:endParaRPr>
          </a:p>
        </p:txBody>
      </p:sp>
      <p:sp>
        <p:nvSpPr>
          <p:cNvPr id="372764" name="Line 28"/>
          <p:cNvSpPr>
            <a:spLocks noChangeShapeType="1"/>
          </p:cNvSpPr>
          <p:nvPr/>
        </p:nvSpPr>
        <p:spPr bwMode="auto">
          <a:xfrm flipH="1" flipV="1">
            <a:off x="4410075" y="5470525"/>
            <a:ext cx="0" cy="4572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482" name="Rectangle 15"/>
          <p:cNvSpPr>
            <a:spLocks noChangeArrowheads="1"/>
          </p:cNvSpPr>
          <p:nvPr/>
        </p:nvSpPr>
        <p:spPr bwMode="auto">
          <a:xfrm>
            <a:off x="4333875" y="6003925"/>
            <a:ext cx="14478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83" name="Text Box 16"/>
          <p:cNvSpPr txBox="1">
            <a:spLocks noChangeArrowheads="1"/>
          </p:cNvSpPr>
          <p:nvPr/>
        </p:nvSpPr>
        <p:spPr bwMode="auto">
          <a:xfrm>
            <a:off x="4410075" y="5546725"/>
            <a:ext cx="1389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dirty="0"/>
              <a:t>Type.java</a:t>
            </a:r>
          </a:p>
        </p:txBody>
      </p:sp>
      <p:sp>
        <p:nvSpPr>
          <p:cNvPr id="62484" name="Text Box 17"/>
          <p:cNvSpPr txBox="1">
            <a:spLocks noChangeArrowheads="1"/>
          </p:cNvSpPr>
          <p:nvPr/>
        </p:nvSpPr>
        <p:spPr bwMode="auto">
          <a:xfrm>
            <a:off x="4333875" y="6080125"/>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型名列挙部</a:t>
            </a:r>
          </a:p>
        </p:txBody>
      </p:sp>
      <p:sp>
        <p:nvSpPr>
          <p:cNvPr id="3" name="Line 28"/>
          <p:cNvSpPr>
            <a:spLocks noChangeShapeType="1"/>
          </p:cNvSpPr>
          <p:nvPr/>
        </p:nvSpPr>
        <p:spPr bwMode="auto">
          <a:xfrm flipH="1" flipV="1">
            <a:off x="6886575" y="3032125"/>
            <a:ext cx="0" cy="5334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486" name="Rectangle 15"/>
          <p:cNvSpPr>
            <a:spLocks noChangeArrowheads="1"/>
          </p:cNvSpPr>
          <p:nvPr/>
        </p:nvSpPr>
        <p:spPr bwMode="auto">
          <a:xfrm>
            <a:off x="6810375" y="3565525"/>
            <a:ext cx="17526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87" name="Text Box 16"/>
          <p:cNvSpPr txBox="1">
            <a:spLocks noChangeArrowheads="1"/>
          </p:cNvSpPr>
          <p:nvPr/>
        </p:nvSpPr>
        <p:spPr bwMode="auto">
          <a:xfrm>
            <a:off x="6886575" y="3108325"/>
            <a:ext cx="184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Operetor.java</a:t>
            </a:r>
          </a:p>
        </p:txBody>
      </p:sp>
      <p:sp>
        <p:nvSpPr>
          <p:cNvPr id="62488" name="Text Box 17"/>
          <p:cNvSpPr txBox="1">
            <a:spLocks noChangeArrowheads="1"/>
          </p:cNvSpPr>
          <p:nvPr/>
        </p:nvSpPr>
        <p:spPr bwMode="auto">
          <a:xfrm>
            <a:off x="6810375" y="3641725"/>
            <a:ext cx="170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命令名列挙部</a:t>
            </a:r>
          </a:p>
        </p:txBody>
      </p:sp>
      <p:sp>
        <p:nvSpPr>
          <p:cNvPr id="4" name="Line 28"/>
          <p:cNvSpPr>
            <a:spLocks noChangeShapeType="1"/>
          </p:cNvSpPr>
          <p:nvPr/>
        </p:nvSpPr>
        <p:spPr bwMode="auto">
          <a:xfrm flipH="1" flipV="1">
            <a:off x="6353175" y="2728913"/>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490" name="Rectangle 15"/>
          <p:cNvSpPr>
            <a:spLocks noChangeArrowheads="1"/>
          </p:cNvSpPr>
          <p:nvPr/>
        </p:nvSpPr>
        <p:spPr bwMode="auto">
          <a:xfrm>
            <a:off x="6657975" y="2422525"/>
            <a:ext cx="11430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91" name="Text Box 16"/>
          <p:cNvSpPr txBox="1">
            <a:spLocks noChangeArrowheads="1"/>
          </p:cNvSpPr>
          <p:nvPr/>
        </p:nvSpPr>
        <p:spPr bwMode="auto">
          <a:xfrm>
            <a:off x="6505575" y="1965325"/>
            <a:ext cx="208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Instruction.java</a:t>
            </a:r>
          </a:p>
        </p:txBody>
      </p:sp>
      <p:sp>
        <p:nvSpPr>
          <p:cNvPr id="62492" name="Text Box 17"/>
          <p:cNvSpPr txBox="1">
            <a:spLocks noChangeArrowheads="1"/>
          </p:cNvSpPr>
          <p:nvPr/>
        </p:nvSpPr>
        <p:spPr bwMode="auto">
          <a:xfrm>
            <a:off x="6657975" y="2498725"/>
            <a:ext cx="942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命令部</a:t>
            </a:r>
          </a:p>
        </p:txBody>
      </p:sp>
      <p:sp>
        <p:nvSpPr>
          <p:cNvPr id="5" name="Line 28"/>
          <p:cNvSpPr>
            <a:spLocks noChangeShapeType="1"/>
          </p:cNvSpPr>
          <p:nvPr/>
        </p:nvSpPr>
        <p:spPr bwMode="auto">
          <a:xfrm flipH="1" flipV="1">
            <a:off x="3733799" y="5181599"/>
            <a:ext cx="600075" cy="1"/>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494" name="Rectangle 15"/>
          <p:cNvSpPr>
            <a:spLocks noChangeArrowheads="1"/>
          </p:cNvSpPr>
          <p:nvPr/>
        </p:nvSpPr>
        <p:spPr bwMode="auto">
          <a:xfrm>
            <a:off x="4333875" y="4860925"/>
            <a:ext cx="14478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95" name="Text Box 16"/>
          <p:cNvSpPr txBox="1">
            <a:spLocks noChangeArrowheads="1"/>
          </p:cNvSpPr>
          <p:nvPr/>
        </p:nvSpPr>
        <p:spPr bwMode="auto">
          <a:xfrm>
            <a:off x="4181475" y="4403725"/>
            <a:ext cx="1220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Var.java</a:t>
            </a:r>
          </a:p>
        </p:txBody>
      </p:sp>
      <p:sp>
        <p:nvSpPr>
          <p:cNvPr id="62496" name="Text Box 17"/>
          <p:cNvSpPr txBox="1">
            <a:spLocks noChangeArrowheads="1"/>
          </p:cNvSpPr>
          <p:nvPr/>
        </p:nvSpPr>
        <p:spPr bwMode="auto">
          <a:xfrm>
            <a:off x="4333875" y="4937125"/>
            <a:ext cx="942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変数部</a:t>
            </a:r>
          </a:p>
        </p:txBody>
      </p:sp>
      <p:sp>
        <p:nvSpPr>
          <p:cNvPr id="6" name="Line 19"/>
          <p:cNvSpPr>
            <a:spLocks noChangeShapeType="1"/>
          </p:cNvSpPr>
          <p:nvPr/>
        </p:nvSpPr>
        <p:spPr bwMode="auto">
          <a:xfrm flipH="1" flipV="1">
            <a:off x="2895599" y="2895600"/>
            <a:ext cx="1095375" cy="0"/>
          </a:xfrm>
          <a:prstGeom prst="line">
            <a:avLst/>
          </a:prstGeom>
          <a:noFill/>
          <a:ln w="28575">
            <a:solidFill>
              <a:srgbClr val="FF99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 name="Line 28"/>
          <p:cNvSpPr>
            <a:spLocks noChangeShapeType="1"/>
          </p:cNvSpPr>
          <p:nvPr/>
        </p:nvSpPr>
        <p:spPr bwMode="auto">
          <a:xfrm>
            <a:off x="6124575" y="4403724"/>
            <a:ext cx="647700" cy="625475"/>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extLst>
      <p:ext uri="{BB962C8B-B14F-4D97-AF65-F5344CB8AC3E}">
        <p14:creationId xmlns:p14="http://schemas.microsoft.com/office/powerpoint/2010/main" val="348771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2764"/>
                                        </p:tgtEl>
                                        <p:attrNameLst>
                                          <p:attrName>style.visibility</p:attrName>
                                        </p:attrNameLst>
                                      </p:cBhvr>
                                      <p:to>
                                        <p:strVal val="visible"/>
                                      </p:to>
                                    </p:set>
                                    <p:animEffect transition="in" filter="wipe(down)">
                                      <p:cBhvr>
                                        <p:cTn id="7" dur="500"/>
                                        <p:tgtEl>
                                          <p:spTgt spid="372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72755"/>
                                        </p:tgtEl>
                                        <p:attrNameLst>
                                          <p:attrName>style.visibility</p:attrName>
                                        </p:attrNameLst>
                                      </p:cBhvr>
                                      <p:to>
                                        <p:strVal val="visible"/>
                                      </p:to>
                                    </p:set>
                                    <p:animEffect transition="in" filter="barn(outHorizontal)">
                                      <p:cBhvr>
                                        <p:cTn id="17" dur="500"/>
                                        <p:tgtEl>
                                          <p:spTgt spid="3727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2763"/>
                                        </p:tgtEl>
                                        <p:attrNameLst>
                                          <p:attrName>style.visibility</p:attrName>
                                        </p:attrNameLst>
                                      </p:cBhvr>
                                      <p:to>
                                        <p:strVal val="visible"/>
                                      </p:to>
                                    </p:set>
                                    <p:animEffect transition="in" filter="checkerboard(across)">
                                      <p:cBhvr>
                                        <p:cTn id="22" dur="500"/>
                                        <p:tgtEl>
                                          <p:spTgt spid="372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Vertic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heckerboard(across)">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5347"/>
                                        </p:tgtEl>
                                        <p:attrNameLst>
                                          <p:attrName>style.visibility</p:attrName>
                                        </p:attrNameLst>
                                      </p:cBhvr>
                                      <p:to>
                                        <p:strVal val="visible"/>
                                      </p:to>
                                    </p:set>
                                    <p:animEffect transition="in" filter="wipe(up)">
                                      <p:cBhvr>
                                        <p:cTn id="52" dur="500"/>
                                        <p:tgtEl>
                                          <p:spTgt spid="18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autoUpdateAnimBg="0"/>
      <p:bldP spid="2" grpId="0" animBg="1" autoUpdateAnimBg="0"/>
      <p:bldP spid="372755" grpId="0" animBg="1"/>
      <p:bldP spid="372763" grpId="0" animBg="1" autoUpdateAnimBg="0"/>
      <p:bldP spid="372764" grpId="0" animBg="1"/>
      <p:bldP spid="3" grpId="0" animBg="1"/>
      <p:bldP spid="4" grpId="0" animBg="1"/>
      <p:bldP spid="5"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宿題</a:t>
            </a:r>
          </a:p>
        </p:txBody>
      </p:sp>
      <p:sp>
        <p:nvSpPr>
          <p:cNvPr id="63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「言語理論とオートマトン」の復習をする</a:t>
            </a:r>
          </a:p>
          <a:p>
            <a:pPr lvl="1"/>
            <a:r>
              <a:rPr lang="ja-JP" altLang="en-US">
                <a:effectLst/>
              </a:rPr>
              <a:t>有限オートマトン</a:t>
            </a:r>
          </a:p>
          <a:p>
            <a:pPr lvl="1"/>
            <a:r>
              <a:rPr lang="ja-JP" altLang="en-US">
                <a:effectLst/>
              </a:rPr>
              <a:t>正則表現</a:t>
            </a:r>
          </a:p>
          <a:p>
            <a:pPr lvl="1"/>
            <a:r>
              <a:rPr lang="ja-JP" altLang="en-US">
                <a:effectLst/>
              </a:rPr>
              <a:t>正則文法</a:t>
            </a:r>
          </a:p>
          <a:p>
            <a:pPr lvl="1"/>
            <a:r>
              <a:rPr lang="en-US" altLang="ja-JP">
                <a:effectLst/>
              </a:rPr>
              <a:t>BNF</a:t>
            </a:r>
            <a:r>
              <a:rPr lang="ja-JP" altLang="en-US">
                <a:effectLst/>
              </a:rPr>
              <a:t>記法, </a:t>
            </a:r>
            <a:r>
              <a:rPr lang="en-US" altLang="ja-JP">
                <a:effectLst/>
              </a:rPr>
              <a:t>EBNF</a:t>
            </a:r>
            <a:r>
              <a:rPr lang="ja-JP" altLang="en-US">
                <a:effectLst/>
              </a:rPr>
              <a:t>記法</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 メール&#10;&#10;自動的に生成された説明">
            <a:extLst>
              <a:ext uri="{FF2B5EF4-FFF2-40B4-BE49-F238E27FC236}">
                <a16:creationId xmlns:a16="http://schemas.microsoft.com/office/drawing/2014/main" id="{2485FB2F-C01B-40D1-0225-F6BE073C7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2" name="テキスト ボックス 1">
            <a:extLst>
              <a:ext uri="{FF2B5EF4-FFF2-40B4-BE49-F238E27FC236}">
                <a16:creationId xmlns:a16="http://schemas.microsoft.com/office/drawing/2014/main" id="{892A85F8-BC43-42FB-B485-A5B04CFB1E92}"/>
              </a:ext>
            </a:extLst>
          </p:cNvPr>
          <p:cNvSpPr txBox="1"/>
          <p:nvPr/>
        </p:nvSpPr>
        <p:spPr>
          <a:xfrm>
            <a:off x="2205806" y="4876800"/>
            <a:ext cx="4681090" cy="1569660"/>
          </a:xfrm>
          <a:prstGeom prst="rect">
            <a:avLst/>
          </a:prstGeom>
          <a:solidFill>
            <a:srgbClr val="003300"/>
          </a:solidFill>
          <a:ln>
            <a:solidFill>
              <a:schemeClr val="tx1"/>
            </a:solidFill>
          </a:ln>
        </p:spPr>
        <p:txBody>
          <a:bodyPr wrap="none" rtlCol="0">
            <a:spAutoFit/>
          </a:bodyPr>
          <a:lstStyle/>
          <a:p>
            <a:r>
              <a:rPr lang="ja-JP" altLang="en-US"/>
              <a:t>コンパイラ      </a:t>
            </a:r>
            <a:r>
              <a:rPr lang="en-US" altLang="ja-JP" sz="4800"/>
              <a:t>zokgxoo</a:t>
            </a:r>
            <a:endParaRPr lang="en-US" altLang="ja-JP" sz="4800" dirty="0"/>
          </a:p>
          <a:p>
            <a:r>
              <a:rPr lang="ja-JP" altLang="en-US" dirty="0"/>
              <a:t>シスプロ</a:t>
            </a:r>
            <a:r>
              <a:rPr lang="en-US" altLang="ja-JP"/>
              <a:t>1    </a:t>
            </a:r>
            <a:r>
              <a:rPr lang="en-US" altLang="ja-JP" sz="4800"/>
              <a:t>  cr7xwqo</a:t>
            </a:r>
            <a:endParaRPr lang="en-US" altLang="ja-JP" sz="4800" dirty="0"/>
          </a:p>
        </p:txBody>
      </p:sp>
      <p:sp>
        <p:nvSpPr>
          <p:cNvPr id="6" name="四角形: 角を丸くする 5">
            <a:extLst>
              <a:ext uri="{FF2B5EF4-FFF2-40B4-BE49-F238E27FC236}">
                <a16:creationId xmlns:a16="http://schemas.microsoft.com/office/drawing/2014/main" id="{82659081-6250-470D-877D-C459161F4DE4}"/>
              </a:ext>
            </a:extLst>
          </p:cNvPr>
          <p:cNvSpPr/>
          <p:nvPr/>
        </p:nvSpPr>
        <p:spPr bwMode="auto">
          <a:xfrm>
            <a:off x="2228810" y="3132000"/>
            <a:ext cx="2800390" cy="762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415413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4876E-7A2F-416F-BC29-20B28C0E7685}"/>
              </a:ext>
            </a:extLst>
          </p:cNvPr>
          <p:cNvSpPr>
            <a:spLocks noGrp="1"/>
          </p:cNvSpPr>
          <p:nvPr>
            <p:ph type="title"/>
          </p:nvPr>
        </p:nvSpPr>
        <p:spPr/>
        <p:txBody>
          <a:bodyPr/>
          <a:lstStyle/>
          <a:p>
            <a:r>
              <a:rPr lang="ja-JP" altLang="en-US" dirty="0"/>
              <a:t>課題テスト</a:t>
            </a:r>
            <a:endParaRPr kumimoji="1" lang="ja-JP" altLang="en-US" dirty="0"/>
          </a:p>
        </p:txBody>
      </p:sp>
      <p:sp>
        <p:nvSpPr>
          <p:cNvPr id="3" name="コンテンツ プレースホルダー 2">
            <a:extLst>
              <a:ext uri="{FF2B5EF4-FFF2-40B4-BE49-F238E27FC236}">
                <a16:creationId xmlns:a16="http://schemas.microsoft.com/office/drawing/2014/main" id="{4E2693AC-7246-468F-88A2-1D7EFC9236E8}"/>
              </a:ext>
            </a:extLst>
          </p:cNvPr>
          <p:cNvSpPr>
            <a:spLocks noGrp="1"/>
          </p:cNvSpPr>
          <p:nvPr>
            <p:ph idx="1"/>
          </p:nvPr>
        </p:nvSpPr>
        <p:spPr>
          <a:xfrm>
            <a:off x="990600" y="1981200"/>
            <a:ext cx="8001000" cy="4267200"/>
          </a:xfrm>
        </p:spPr>
        <p:txBody>
          <a:bodyPr/>
          <a:lstStyle/>
          <a:p>
            <a:r>
              <a:rPr lang="ja-JP" altLang="en-US" dirty="0">
                <a:latin typeface="Times New Roman" panose="02020603050405020304" pitchFamily="18" charset="0"/>
              </a:rPr>
              <a:t>毎週 </a:t>
            </a:r>
            <a:r>
              <a:rPr lang="en-US" altLang="ja-JP" dirty="0" err="1">
                <a:latin typeface="Times New Roman" panose="02020603050405020304" pitchFamily="18" charset="0"/>
              </a:rPr>
              <a:t>GoogleClassroom</a:t>
            </a:r>
            <a:r>
              <a:rPr lang="ja-JP" altLang="en-US" dirty="0">
                <a:latin typeface="Times New Roman" panose="02020603050405020304" pitchFamily="18" charset="0"/>
              </a:rPr>
              <a:t>上で課題テストを行う</a:t>
            </a:r>
            <a:endParaRPr lang="en-US" altLang="ja-JP" dirty="0">
              <a:latin typeface="Times New Roman" panose="02020603050405020304" pitchFamily="18" charset="0"/>
            </a:endParaRPr>
          </a:p>
          <a:p>
            <a:pPr lvl="1"/>
            <a:r>
              <a:rPr lang="ja-JP" altLang="en-US" dirty="0">
                <a:latin typeface="Times New Roman" panose="02020603050405020304" pitchFamily="18" charset="0"/>
              </a:rPr>
              <a:t>授業後～翌週の授業開始まで</a:t>
            </a:r>
            <a:endParaRPr lang="en-US" altLang="ja-JP" dirty="0">
              <a:latin typeface="Times New Roman" panose="02020603050405020304" pitchFamily="18" charset="0"/>
            </a:endParaRPr>
          </a:p>
          <a:p>
            <a:r>
              <a:rPr lang="en-US" altLang="ja-JP" dirty="0" err="1">
                <a:latin typeface="Times New Roman" panose="02020603050405020304" pitchFamily="18" charset="0"/>
              </a:rPr>
              <a:t>GoogleClassroom</a:t>
            </a:r>
            <a:r>
              <a:rPr kumimoji="1" lang="ja-JP" altLang="en-US" dirty="0">
                <a:latin typeface="Times New Roman" panose="02020603050405020304" pitchFamily="18" charset="0"/>
              </a:rPr>
              <a:t>で</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コンパイラ</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⇒授業</a:t>
            </a:r>
            <a:endParaRPr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⇒その回の課題</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と辿る</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39433253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メール&#10;&#10;自動的に生成された説明">
            <a:extLst>
              <a:ext uri="{FF2B5EF4-FFF2-40B4-BE49-F238E27FC236}">
                <a16:creationId xmlns:a16="http://schemas.microsoft.com/office/drawing/2014/main" id="{5412B726-C848-4179-D40E-17276370D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楕円 3">
            <a:extLst>
              <a:ext uri="{FF2B5EF4-FFF2-40B4-BE49-F238E27FC236}">
                <a16:creationId xmlns:a16="http://schemas.microsoft.com/office/drawing/2014/main" id="{60E02B05-F8C6-3558-15E4-E4FE44691472}"/>
              </a:ext>
            </a:extLst>
          </p:cNvPr>
          <p:cNvSpPr/>
          <p:nvPr/>
        </p:nvSpPr>
        <p:spPr>
          <a:xfrm>
            <a:off x="3851920" y="764704"/>
            <a:ext cx="589792" cy="387504"/>
          </a:xfrm>
          <a:prstGeom prst="ellipse">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81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983DF26E-A1B7-D15A-1E2A-BD956EE6A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5" name="四角形: 角を丸くする 4">
            <a:extLst>
              <a:ext uri="{FF2B5EF4-FFF2-40B4-BE49-F238E27FC236}">
                <a16:creationId xmlns:a16="http://schemas.microsoft.com/office/drawing/2014/main" id="{0E495424-7857-4F6E-04B2-3CC68CFBAA5A}"/>
              </a:ext>
            </a:extLst>
          </p:cNvPr>
          <p:cNvSpPr/>
          <p:nvPr/>
        </p:nvSpPr>
        <p:spPr bwMode="auto">
          <a:xfrm>
            <a:off x="2267744" y="4032000"/>
            <a:ext cx="2520280" cy="64807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7724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48A1D73F-F1D7-A99F-D6F9-9C1A92CAB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8A98D09F-66A5-48DC-9E46-BC420D50DB9F}"/>
              </a:ext>
            </a:extLst>
          </p:cNvPr>
          <p:cNvSpPr/>
          <p:nvPr/>
        </p:nvSpPr>
        <p:spPr bwMode="auto">
          <a:xfrm>
            <a:off x="2438400" y="3672000"/>
            <a:ext cx="4267200" cy="990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12314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 Teams&#10;&#10;自動的に生成された説明">
            <a:extLst>
              <a:ext uri="{FF2B5EF4-FFF2-40B4-BE49-F238E27FC236}">
                <a16:creationId xmlns:a16="http://schemas.microsoft.com/office/drawing/2014/main" id="{E092003D-BEDD-6139-A995-6E160A079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Tree>
    <p:extLst>
      <p:ext uri="{BB962C8B-B14F-4D97-AF65-F5344CB8AC3E}">
        <p14:creationId xmlns:p14="http://schemas.microsoft.com/office/powerpoint/2010/main" val="24055231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ja-JP" altLang="en-US"/>
              <a:t>質問</a:t>
            </a:r>
          </a:p>
        </p:txBody>
      </p:sp>
      <p:sp>
        <p:nvSpPr>
          <p:cNvPr id="5" name="正方形/長方形 4"/>
          <p:cNvSpPr/>
          <p:nvPr/>
        </p:nvSpPr>
        <p:spPr>
          <a:xfrm>
            <a:off x="2843808" y="5229200"/>
            <a:ext cx="5514354" cy="584775"/>
          </a:xfrm>
          <a:prstGeom prst="rect">
            <a:avLst/>
          </a:prstGeom>
        </p:spPr>
        <p:txBody>
          <a:bodyPr wrap="square">
            <a:spAutoFit/>
          </a:bodyPr>
          <a:lstStyle/>
          <a:p>
            <a:pPr eaLnBrk="1" hangingPunct="1">
              <a:defRPr/>
            </a:pPr>
            <a:r>
              <a:rPr lang="en-US" altLang="ja-JP" sz="3200" kern="0" dirty="0">
                <a:latin typeface="Times New Roman" panose="02020603050405020304" pitchFamily="18" charset="0"/>
                <a:hlinkClick r:id="rId3"/>
              </a:rPr>
              <a:t>takasi-i@info.kindai.ac.jp</a:t>
            </a:r>
            <a:endParaRPr lang="en-US" altLang="ja-JP" sz="3200" kern="0" dirty="0">
              <a:latin typeface="Times New Roman" panose="02020603050405020304" pitchFamily="18" charset="0"/>
            </a:endParaRPr>
          </a:p>
        </p:txBody>
      </p:sp>
      <p:sp>
        <p:nvSpPr>
          <p:cNvPr id="68612" name="正方形/長方形 4"/>
          <p:cNvSpPr>
            <a:spLocks noChangeArrowheads="1"/>
          </p:cNvSpPr>
          <p:nvPr/>
        </p:nvSpPr>
        <p:spPr bwMode="auto">
          <a:xfrm>
            <a:off x="1944688" y="2133600"/>
            <a:ext cx="52911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buChar char="n"/>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dirty="0">
                <a:latin typeface="Times New Roman" panose="02020603050405020304" pitchFamily="18" charset="0"/>
              </a:rPr>
              <a:t>石水隆</a:t>
            </a:r>
          </a:p>
          <a:p>
            <a:pPr algn="ctr" eaLnBrk="1" hangingPunct="1">
              <a:spcBef>
                <a:spcPct val="0"/>
              </a:spcBef>
              <a:buClrTx/>
              <a:buSzTx/>
              <a:buFontTx/>
              <a:buNone/>
            </a:pPr>
            <a:r>
              <a:rPr lang="en-US" altLang="ja-JP" dirty="0">
                <a:latin typeface="Times New Roman" panose="02020603050405020304" pitchFamily="18" charset="0"/>
              </a:rPr>
              <a:t>E</a:t>
            </a:r>
            <a:r>
              <a:rPr lang="ja-JP" altLang="en-US" dirty="0">
                <a:latin typeface="Times New Roman" panose="02020603050405020304" pitchFamily="18" charset="0"/>
              </a:rPr>
              <a:t>館　</a:t>
            </a:r>
            <a:r>
              <a:rPr lang="en-US" altLang="ja-JP" dirty="0">
                <a:latin typeface="Times New Roman" panose="02020603050405020304" pitchFamily="18" charset="0"/>
              </a:rPr>
              <a:t>3F E-331</a:t>
            </a:r>
          </a:p>
          <a:p>
            <a:pPr algn="ctr" eaLnBrk="1" hangingPunct="1">
              <a:spcBef>
                <a:spcPct val="0"/>
              </a:spcBef>
              <a:buClrTx/>
              <a:buSzTx/>
              <a:buFontTx/>
              <a:buNone/>
            </a:pPr>
            <a:endParaRPr lang="en-US" altLang="ja-JP" dirty="0">
              <a:latin typeface="Times New Roman" panose="02020603050405020304" pitchFamily="18" charset="0"/>
            </a:endParaRPr>
          </a:p>
          <a:p>
            <a:pPr algn="ctr" eaLnBrk="1" hangingPunct="1">
              <a:spcBef>
                <a:spcPct val="0"/>
              </a:spcBef>
              <a:buClrTx/>
              <a:buSzTx/>
              <a:buFontTx/>
              <a:buNone/>
            </a:pPr>
            <a:r>
              <a:rPr lang="ja-JP" altLang="en-US" dirty="0">
                <a:latin typeface="Times New Roman" panose="02020603050405020304" pitchFamily="18" charset="0"/>
              </a:rPr>
              <a:t>オフィスアワー</a:t>
            </a:r>
            <a:endParaRPr lang="en-US" altLang="ja-JP" dirty="0">
              <a:latin typeface="Times New Roman" panose="02020603050405020304" pitchFamily="18" charset="0"/>
            </a:endParaRPr>
          </a:p>
          <a:p>
            <a:pPr algn="ctr" eaLnBrk="1" hangingPunct="1">
              <a:spcBef>
                <a:spcPct val="0"/>
              </a:spcBef>
              <a:buClrTx/>
              <a:buSzTx/>
              <a:buFontTx/>
              <a:buNone/>
            </a:pPr>
            <a:r>
              <a:rPr lang="ja-JP" altLang="en-US">
                <a:latin typeface="Times New Roman" panose="02020603050405020304" pitchFamily="18" charset="0"/>
              </a:rPr>
              <a:t>金曜</a:t>
            </a:r>
            <a:r>
              <a:rPr lang="en-US" altLang="ja-JP">
                <a:latin typeface="Times New Roman" panose="02020603050405020304" pitchFamily="18" charset="0"/>
              </a:rPr>
              <a:t>3,4</a:t>
            </a:r>
            <a:r>
              <a:rPr lang="ja-JP" altLang="en-US">
                <a:latin typeface="Times New Roman" panose="02020603050405020304" pitchFamily="18" charset="0"/>
              </a:rPr>
              <a:t>時限</a:t>
            </a:r>
            <a:endParaRPr lang="en-US" altLang="ja-JP" dirty="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自動的に生成された説明">
            <a:extLst>
              <a:ext uri="{FF2B5EF4-FFF2-40B4-BE49-F238E27FC236}">
                <a16:creationId xmlns:a16="http://schemas.microsoft.com/office/drawing/2014/main" id="{CE491B45-8703-1759-634F-52811FBAE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FB1C90BD-9675-4D17-804F-BE302D39D918}"/>
              </a:ext>
            </a:extLst>
          </p:cNvPr>
          <p:cNvSpPr/>
          <p:nvPr/>
        </p:nvSpPr>
        <p:spPr bwMode="auto">
          <a:xfrm>
            <a:off x="2895600" y="1828800"/>
            <a:ext cx="2819400" cy="2819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91554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C0517CD5-B1A5-EC91-9B0D-3DA1D6C75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Tree>
    <p:custDataLst>
      <p:tags r:id="rId1"/>
    </p:custDataLst>
    <p:extLst>
      <p:ext uri="{BB962C8B-B14F-4D97-AF65-F5344CB8AC3E}">
        <p14:creationId xmlns:p14="http://schemas.microsoft.com/office/powerpoint/2010/main" val="1810949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3"/>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4"/>
</p:tagLst>
</file>

<file path=ppt/tags/tag4.xml><?xml version="1.0" encoding="utf-8"?>
<p:tagLst xmlns:a="http://schemas.openxmlformats.org/drawingml/2006/main" xmlns:r="http://schemas.openxmlformats.org/officeDocument/2006/relationships" xmlns:p="http://schemas.openxmlformats.org/presentationml/2006/main">
  <p:tag name="TIMING" val="|2.5"/>
</p:tagLst>
</file>

<file path=ppt/tags/tag5.xml><?xml version="1.0" encoding="utf-8"?>
<p:tagLst xmlns:a="http://schemas.openxmlformats.org/drawingml/2006/main" xmlns:r="http://schemas.openxmlformats.org/officeDocument/2006/relationships" xmlns:p="http://schemas.openxmlformats.org/presentationml/2006/main">
  <p:tag name="TIMING" val="|12.1"/>
</p:tagLst>
</file>

<file path=ppt/tags/tag6.xml><?xml version="1.0" encoding="utf-8"?>
<p:tagLst xmlns:a="http://schemas.openxmlformats.org/drawingml/2006/main" xmlns:r="http://schemas.openxmlformats.org/officeDocument/2006/relationships" xmlns:p="http://schemas.openxmlformats.org/presentationml/2006/main">
  <p:tag name="TIMING" val="|41"/>
</p:tagLst>
</file>

<file path=ppt/tags/tag7.xml><?xml version="1.0" encoding="utf-8"?>
<p:tagLst xmlns:a="http://schemas.openxmlformats.org/drawingml/2006/main" xmlns:r="http://schemas.openxmlformats.org/officeDocument/2006/relationships" xmlns:p="http://schemas.openxmlformats.org/presentationml/2006/main">
  <p:tag name="TIMING" val="|4.4"/>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mes - MSPゴシック">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13386</TotalTime>
  <Words>9791</Words>
  <Application>Microsoft Office PowerPoint</Application>
  <PresentationFormat>画面に合わせる (4:3)</PresentationFormat>
  <Paragraphs>1466</Paragraphs>
  <Slides>75</Slides>
  <Notes>75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75</vt:i4>
      </vt:variant>
    </vt:vector>
  </HeadingPairs>
  <TitlesOfParts>
    <vt:vector size="82" baseType="lpstr">
      <vt:lpstr>ＭＳ ゴシック</vt:lpstr>
      <vt:lpstr>游ゴシック</vt:lpstr>
      <vt:lpstr>Arial</vt:lpstr>
      <vt:lpstr>Tahoma</vt:lpstr>
      <vt:lpstr>Times New Roman</vt:lpstr>
      <vt:lpstr>Wingdings</vt:lpstr>
      <vt:lpstr>Shimmer</vt:lpstr>
      <vt:lpstr>コンパイラ</vt:lpstr>
      <vt:lpstr>本科目の内容</vt:lpstr>
      <vt:lpstr>成績について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導入</vt:lpstr>
      <vt:lpstr>機械語(machine language)</vt:lpstr>
      <vt:lpstr>アセンブリ言語 (assembly language)</vt:lpstr>
      <vt:lpstr>高水準言語 (high level language)</vt:lpstr>
      <vt:lpstr>プログラミング言語の翻訳</vt:lpstr>
      <vt:lpstr>プログラミング言語の文法</vt:lpstr>
      <vt:lpstr>プログラミング言語の文法</vt:lpstr>
      <vt:lpstr>コンパイラ (compiler)</vt:lpstr>
      <vt:lpstr>原始プログラム (source program)</vt:lpstr>
      <vt:lpstr>目的プログラム (object program)</vt:lpstr>
      <vt:lpstr>原始プログラムと目的プログラム</vt:lpstr>
      <vt:lpstr>実行形式プログラム (executable program)</vt:lpstr>
      <vt:lpstr>ライブラリ(library)</vt:lpstr>
      <vt:lpstr>ライブラリ(library)</vt:lpstr>
      <vt:lpstr>分割コンパイル (separate compile)</vt:lpstr>
      <vt:lpstr>分割コンパイルの問題点</vt:lpstr>
      <vt:lpstr>再配置可能プログラム (relocatable program)</vt:lpstr>
      <vt:lpstr>分割コンパイル</vt:lpstr>
      <vt:lpstr>プリプロセッサ(preprocessor)</vt:lpstr>
      <vt:lpstr>コンパイルシステム例</vt:lpstr>
      <vt:lpstr>インタプリタ(interpreter)</vt:lpstr>
      <vt:lpstr>コンパイラとインタプリタ</vt:lpstr>
      <vt:lpstr>コンパイラとインタプリタ</vt:lpstr>
      <vt:lpstr>Javaの場合</vt:lpstr>
      <vt:lpstr>コンパイラの記述言語</vt:lpstr>
      <vt:lpstr>T図式</vt:lpstr>
      <vt:lpstr>T図式</vt:lpstr>
      <vt:lpstr>T図式</vt:lpstr>
      <vt:lpstr>T図式(インタプリタの場合)</vt:lpstr>
      <vt:lpstr>T図式(Javaの場合)</vt:lpstr>
      <vt:lpstr>コンパイラの作成</vt:lpstr>
      <vt:lpstr>コンパイラの作成</vt:lpstr>
      <vt:lpstr>コンパイラの作成</vt:lpstr>
      <vt:lpstr>コンパイラの作成</vt:lpstr>
      <vt:lpstr>情報システムプロジェクトIの場合</vt:lpstr>
      <vt:lpstr>コンパイラの構造</vt:lpstr>
      <vt:lpstr>字句解析系 (lexical analyzer, scanner)</vt:lpstr>
      <vt:lpstr>構文解析系 (syntax analizer, parser)</vt:lpstr>
      <vt:lpstr>制約検査系 (constraint checker)</vt:lpstr>
      <vt:lpstr>中間コード生成系 (semantics analyzer,  intermediate code generator)</vt:lpstr>
      <vt:lpstr>中間コードを用いる利点</vt:lpstr>
      <vt:lpstr>最適化系 (optimizer)</vt:lpstr>
      <vt:lpstr>目的コード生成系 (object code generator)</vt:lpstr>
      <vt:lpstr>表管理 (table manegement, bookkeeping)</vt:lpstr>
      <vt:lpstr>誤り処理(error handling)</vt:lpstr>
      <vt:lpstr>コンパイラの構成</vt:lpstr>
      <vt:lpstr>コンパイラの構成 (情報システムプロジェクトIの場合)</vt:lpstr>
      <vt:lpstr>処理の流れ (情報システムプロジェクトIの場合)</vt:lpstr>
      <vt:lpstr>スタックマシン (stack machine)</vt:lpstr>
      <vt:lpstr>スタックマシン (stack machine)</vt:lpstr>
      <vt:lpstr>Iseg と Program Counter</vt:lpstr>
      <vt:lpstr>Dseg</vt:lpstr>
      <vt:lpstr>Stack</vt:lpstr>
      <vt:lpstr>プログラムの構造 (字句解析系・構文解析系)</vt:lpstr>
      <vt:lpstr>プログラムの構造(コード生成系)</vt:lpstr>
      <vt:lpstr>宿題</vt:lpstr>
      <vt:lpstr>課題テスト</vt:lpstr>
      <vt:lpstr>PowerPoint プレゼンテーション</vt:lpstr>
      <vt:lpstr>PowerPoint プレゼンテーション</vt:lpstr>
      <vt:lpstr>PowerPoint プレゼンテーション</vt:lpstr>
      <vt:lpstr>PowerPoint プレゼンテーション</vt:lpstr>
      <vt:lpstr>質問</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Compiler</dc:title>
  <dc:subject>Compiler 01</dc:subject>
  <dc:creator>T.Ishimizu</dc:creator>
  <cp:lastModifiedBy>石水隆</cp:lastModifiedBy>
  <cp:revision>500</cp:revision>
  <cp:lastPrinted>2022-04-14T01:24:52Z</cp:lastPrinted>
  <dcterms:created xsi:type="dcterms:W3CDTF">1601-01-01T00:00:00Z</dcterms:created>
  <dcterms:modified xsi:type="dcterms:W3CDTF">2023-04-03T11:50:15Z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