
<file path=[Content_Types].xml><?xml version="1.0" encoding="utf-8"?>
<Types xmlns="http://schemas.openxmlformats.org/package/2006/content-types">
  <Default Extension="bin" ContentType="application/vnd.openxmlformats-officedocument.oleObject"/>
  <Default Extension="emf" ContentType="image/x-emf"/>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76"/>
  </p:notesMasterIdLst>
  <p:handoutMasterIdLst>
    <p:handoutMasterId r:id="rId77"/>
  </p:handoutMasterIdLst>
  <p:sldIdLst>
    <p:sldId id="256" r:id="rId2"/>
    <p:sldId id="344" r:id="rId3"/>
    <p:sldId id="463" r:id="rId4"/>
    <p:sldId id="464" r:id="rId5"/>
    <p:sldId id="337" r:id="rId6"/>
    <p:sldId id="466" r:id="rId7"/>
    <p:sldId id="469" r:id="rId8"/>
    <p:sldId id="470" r:id="rId9"/>
    <p:sldId id="472" r:id="rId10"/>
    <p:sldId id="467" r:id="rId11"/>
    <p:sldId id="355" r:id="rId12"/>
    <p:sldId id="471" r:id="rId13"/>
    <p:sldId id="474" r:id="rId14"/>
    <p:sldId id="476" r:id="rId15"/>
    <p:sldId id="475" r:id="rId16"/>
    <p:sldId id="477" r:id="rId17"/>
    <p:sldId id="478" r:id="rId18"/>
    <p:sldId id="479" r:id="rId19"/>
    <p:sldId id="481" r:id="rId20"/>
    <p:sldId id="480" r:id="rId21"/>
    <p:sldId id="519" r:id="rId22"/>
    <p:sldId id="482" r:id="rId23"/>
    <p:sldId id="496" r:id="rId24"/>
    <p:sldId id="483" r:id="rId25"/>
    <p:sldId id="487" r:id="rId26"/>
    <p:sldId id="484" r:id="rId27"/>
    <p:sldId id="486" r:id="rId28"/>
    <p:sldId id="488" r:id="rId29"/>
    <p:sldId id="489" r:id="rId30"/>
    <p:sldId id="490" r:id="rId31"/>
    <p:sldId id="491" r:id="rId32"/>
    <p:sldId id="492" r:id="rId33"/>
    <p:sldId id="376" r:id="rId34"/>
    <p:sldId id="377" r:id="rId35"/>
    <p:sldId id="520" r:id="rId36"/>
    <p:sldId id="379" r:id="rId37"/>
    <p:sldId id="380" r:id="rId38"/>
    <p:sldId id="381" r:id="rId39"/>
    <p:sldId id="435" r:id="rId40"/>
    <p:sldId id="382" r:id="rId41"/>
    <p:sldId id="383" r:id="rId42"/>
    <p:sldId id="384" r:id="rId43"/>
    <p:sldId id="385" r:id="rId44"/>
    <p:sldId id="386" r:id="rId45"/>
    <p:sldId id="387" r:id="rId46"/>
    <p:sldId id="388" r:id="rId47"/>
    <p:sldId id="389" r:id="rId48"/>
    <p:sldId id="390" r:id="rId49"/>
    <p:sldId id="391" r:id="rId50"/>
    <p:sldId id="392" r:id="rId51"/>
    <p:sldId id="393" r:id="rId52"/>
    <p:sldId id="394" r:id="rId53"/>
    <p:sldId id="395" r:id="rId54"/>
    <p:sldId id="396" r:id="rId55"/>
    <p:sldId id="397" r:id="rId56"/>
    <p:sldId id="437" r:id="rId57"/>
    <p:sldId id="398" r:id="rId58"/>
    <p:sldId id="400" r:id="rId59"/>
    <p:sldId id="412" r:id="rId60"/>
    <p:sldId id="413" r:id="rId61"/>
    <p:sldId id="438" r:id="rId62"/>
    <p:sldId id="493" r:id="rId63"/>
    <p:sldId id="513" r:id="rId64"/>
    <p:sldId id="494" r:id="rId65"/>
    <p:sldId id="495" r:id="rId66"/>
    <p:sldId id="503" r:id="rId67"/>
    <p:sldId id="505" r:id="rId68"/>
    <p:sldId id="515" r:id="rId69"/>
    <p:sldId id="514" r:id="rId70"/>
    <p:sldId id="516" r:id="rId71"/>
    <p:sldId id="518" r:id="rId72"/>
    <p:sldId id="517" r:id="rId73"/>
    <p:sldId id="499" r:id="rId74"/>
    <p:sldId id="709" r:id="rId75"/>
  </p:sldIdLst>
  <p:sldSz cx="9144000" cy="6858000" type="screen4x3"/>
  <p:notesSz cx="7099300" cy="10234613"/>
  <p:defaultTextStyle>
    <a:defPPr>
      <a:defRPr lang="en-US"/>
    </a:defPPr>
    <a:lvl1pPr algn="l" rtl="0" eaLnBrk="0" fontAlgn="base" hangingPunct="0">
      <a:spcBef>
        <a:spcPct val="0"/>
      </a:spcBef>
      <a:spcAft>
        <a:spcPct val="0"/>
      </a:spcAft>
      <a:defRPr kumimoji="1" sz="2800" kern="1200">
        <a:solidFill>
          <a:schemeClr val="tx1"/>
        </a:solidFill>
        <a:latin typeface="Times New Roman" panose="02020603050405020304" pitchFamily="18" charset="0"/>
        <a:ea typeface="ＭＳ Ｐゴシック" panose="020B0600070205080204" pitchFamily="50" charset="-128"/>
        <a:cs typeface="+mn-cs"/>
      </a:defRPr>
    </a:lvl1pPr>
    <a:lvl2pPr marL="457200" algn="l" rtl="0" eaLnBrk="0" fontAlgn="base" hangingPunct="0">
      <a:spcBef>
        <a:spcPct val="0"/>
      </a:spcBef>
      <a:spcAft>
        <a:spcPct val="0"/>
      </a:spcAft>
      <a:defRPr kumimoji="1" sz="2800" kern="1200">
        <a:solidFill>
          <a:schemeClr val="tx1"/>
        </a:solidFill>
        <a:latin typeface="Times New Roman" panose="02020603050405020304" pitchFamily="18" charset="0"/>
        <a:ea typeface="ＭＳ Ｐゴシック" panose="020B0600070205080204" pitchFamily="50" charset="-128"/>
        <a:cs typeface="+mn-cs"/>
      </a:defRPr>
    </a:lvl2pPr>
    <a:lvl3pPr marL="914400" algn="l" rtl="0" eaLnBrk="0" fontAlgn="base" hangingPunct="0">
      <a:spcBef>
        <a:spcPct val="0"/>
      </a:spcBef>
      <a:spcAft>
        <a:spcPct val="0"/>
      </a:spcAft>
      <a:defRPr kumimoji="1" sz="2800" kern="1200">
        <a:solidFill>
          <a:schemeClr val="tx1"/>
        </a:solidFill>
        <a:latin typeface="Times New Roman" panose="02020603050405020304" pitchFamily="18" charset="0"/>
        <a:ea typeface="ＭＳ Ｐゴシック" panose="020B0600070205080204" pitchFamily="50" charset="-128"/>
        <a:cs typeface="+mn-cs"/>
      </a:defRPr>
    </a:lvl3pPr>
    <a:lvl4pPr marL="1371600" algn="l" rtl="0" eaLnBrk="0" fontAlgn="base" hangingPunct="0">
      <a:spcBef>
        <a:spcPct val="0"/>
      </a:spcBef>
      <a:spcAft>
        <a:spcPct val="0"/>
      </a:spcAft>
      <a:defRPr kumimoji="1" sz="2800" kern="1200">
        <a:solidFill>
          <a:schemeClr val="tx1"/>
        </a:solidFill>
        <a:latin typeface="Times New Roman" panose="02020603050405020304" pitchFamily="18" charset="0"/>
        <a:ea typeface="ＭＳ Ｐゴシック" panose="020B0600070205080204" pitchFamily="50" charset="-128"/>
        <a:cs typeface="+mn-cs"/>
      </a:defRPr>
    </a:lvl4pPr>
    <a:lvl5pPr marL="1828800" algn="l" rtl="0" eaLnBrk="0" fontAlgn="base" hangingPunct="0">
      <a:spcBef>
        <a:spcPct val="0"/>
      </a:spcBef>
      <a:spcAft>
        <a:spcPct val="0"/>
      </a:spcAft>
      <a:defRPr kumimoji="1" sz="2800" kern="1200">
        <a:solidFill>
          <a:schemeClr val="tx1"/>
        </a:solidFill>
        <a:latin typeface="Times New Roman" panose="02020603050405020304" pitchFamily="18" charset="0"/>
        <a:ea typeface="ＭＳ Ｐゴシック" panose="020B0600070205080204" pitchFamily="50" charset="-128"/>
        <a:cs typeface="+mn-cs"/>
      </a:defRPr>
    </a:lvl5pPr>
    <a:lvl6pPr marL="2286000" algn="l" defTabSz="914400" rtl="0" eaLnBrk="1" latinLnBrk="0" hangingPunct="1">
      <a:defRPr kumimoji="1" sz="2800" kern="1200">
        <a:solidFill>
          <a:schemeClr val="tx1"/>
        </a:solidFill>
        <a:latin typeface="Times New Roman" panose="02020603050405020304" pitchFamily="18" charset="0"/>
        <a:ea typeface="ＭＳ Ｐゴシック" panose="020B0600070205080204" pitchFamily="50" charset="-128"/>
        <a:cs typeface="+mn-cs"/>
      </a:defRPr>
    </a:lvl6pPr>
    <a:lvl7pPr marL="2743200" algn="l" defTabSz="914400" rtl="0" eaLnBrk="1" latinLnBrk="0" hangingPunct="1">
      <a:defRPr kumimoji="1" sz="2800" kern="1200">
        <a:solidFill>
          <a:schemeClr val="tx1"/>
        </a:solidFill>
        <a:latin typeface="Times New Roman" panose="02020603050405020304" pitchFamily="18" charset="0"/>
        <a:ea typeface="ＭＳ Ｐゴシック" panose="020B0600070205080204" pitchFamily="50" charset="-128"/>
        <a:cs typeface="+mn-cs"/>
      </a:defRPr>
    </a:lvl7pPr>
    <a:lvl8pPr marL="3200400" algn="l" defTabSz="914400" rtl="0" eaLnBrk="1" latinLnBrk="0" hangingPunct="1">
      <a:defRPr kumimoji="1" sz="2800" kern="1200">
        <a:solidFill>
          <a:schemeClr val="tx1"/>
        </a:solidFill>
        <a:latin typeface="Times New Roman" panose="02020603050405020304" pitchFamily="18" charset="0"/>
        <a:ea typeface="ＭＳ Ｐゴシック" panose="020B0600070205080204" pitchFamily="50" charset="-128"/>
        <a:cs typeface="+mn-cs"/>
      </a:defRPr>
    </a:lvl8pPr>
    <a:lvl9pPr marL="3657600" algn="l" defTabSz="914400" rtl="0" eaLnBrk="1" latinLnBrk="0" hangingPunct="1">
      <a:defRPr kumimoji="1" sz="2800" kern="1200">
        <a:solidFill>
          <a:schemeClr val="tx1"/>
        </a:solidFill>
        <a:latin typeface="Times New Roman" panose="02020603050405020304" pitchFamily="18"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4319">
          <p15:clr>
            <a:srgbClr val="A4A3A4"/>
          </p15:clr>
        </p15:guide>
        <p15:guide id="2" pos="575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FF"/>
    <a:srgbClr val="CCFF99"/>
    <a:srgbClr val="800000"/>
    <a:srgbClr val="663300"/>
    <a:srgbClr val="CCFFFF"/>
    <a:srgbClr val="FFFF99"/>
    <a:srgbClr val="FF99CC"/>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96" autoAdjust="0"/>
    <p:restoredTop sz="65169" autoAdjust="0"/>
  </p:normalViewPr>
  <p:slideViewPr>
    <p:cSldViewPr>
      <p:cViewPr varScale="1">
        <p:scale>
          <a:sx n="50" d="100"/>
          <a:sy n="50" d="100"/>
        </p:scale>
        <p:origin x="2196" y="48"/>
      </p:cViewPr>
      <p:guideLst>
        <p:guide orient="horz" pos="4319"/>
        <p:guide pos="5759"/>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p:cNvSpPr>
            <a:spLocks noGrp="1" noChangeArrowheads="1"/>
          </p:cNvSpPr>
          <p:nvPr>
            <p:ph type="hdr" sz="quarter"/>
          </p:nvPr>
        </p:nvSpPr>
        <p:spPr bwMode="auto">
          <a:xfrm>
            <a:off x="0" y="0"/>
            <a:ext cx="3048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defRPr sz="1200" smtClean="0"/>
            </a:lvl1pPr>
          </a:lstStyle>
          <a:p>
            <a:pPr>
              <a:defRPr/>
            </a:pPr>
            <a:endParaRPr lang="ja-JP" altLang="en-US"/>
          </a:p>
        </p:txBody>
      </p:sp>
      <p:sp>
        <p:nvSpPr>
          <p:cNvPr id="150531" name="Rectangle 3"/>
          <p:cNvSpPr>
            <a:spLocks noGrp="1" noChangeArrowheads="1"/>
          </p:cNvSpPr>
          <p:nvPr>
            <p:ph type="dt" sz="quarter" idx="1"/>
          </p:nvPr>
        </p:nvSpPr>
        <p:spPr bwMode="auto">
          <a:xfrm>
            <a:off x="4038600" y="0"/>
            <a:ext cx="3048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ja-JP" altLang="en-US"/>
          </a:p>
        </p:txBody>
      </p:sp>
      <p:sp>
        <p:nvSpPr>
          <p:cNvPr id="150532" name="Rectangle 4"/>
          <p:cNvSpPr>
            <a:spLocks noGrp="1" noChangeArrowheads="1"/>
          </p:cNvSpPr>
          <p:nvPr>
            <p:ph type="ftr" sz="quarter" idx="2"/>
          </p:nvPr>
        </p:nvSpPr>
        <p:spPr bwMode="auto">
          <a:xfrm>
            <a:off x="0" y="9753600"/>
            <a:ext cx="304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1" hangingPunct="1">
              <a:defRPr sz="1200" smtClean="0"/>
            </a:lvl1pPr>
          </a:lstStyle>
          <a:p>
            <a:pPr>
              <a:defRPr/>
            </a:pPr>
            <a:endParaRPr lang="ja-JP" altLang="en-US"/>
          </a:p>
        </p:txBody>
      </p:sp>
      <p:sp>
        <p:nvSpPr>
          <p:cNvPr id="150533" name="Rectangle 5"/>
          <p:cNvSpPr>
            <a:spLocks noGrp="1" noChangeArrowheads="1"/>
          </p:cNvSpPr>
          <p:nvPr>
            <p:ph type="sldNum" sz="quarter" idx="3"/>
          </p:nvPr>
        </p:nvSpPr>
        <p:spPr bwMode="auto">
          <a:xfrm>
            <a:off x="4038600" y="9753600"/>
            <a:ext cx="304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7314C9F3-428B-4248-9E8F-A16A5531B3F8}" type="slidenum">
              <a:rPr lang="ja-JP" altLang="en-US"/>
              <a:pPr>
                <a:defRPr/>
              </a:pPr>
              <a:t>‹#›</a:t>
            </a:fld>
            <a:endParaRPr lang="ja-JP" altLang="en-US"/>
          </a:p>
        </p:txBody>
      </p:sp>
    </p:spTree>
    <p:extLst>
      <p:ext uri="{BB962C8B-B14F-4D97-AF65-F5344CB8AC3E}">
        <p14:creationId xmlns:p14="http://schemas.microsoft.com/office/powerpoint/2010/main" val="428257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algn="l" defTabSz="990600" eaLnBrk="1" hangingPunct="1">
              <a:defRPr sz="1300" smtClean="0"/>
            </a:lvl1pPr>
          </a:lstStyle>
          <a:p>
            <a:pPr>
              <a:defRPr/>
            </a:pPr>
            <a:endParaRPr lang="en-US" altLang="ja-JP"/>
          </a:p>
        </p:txBody>
      </p:sp>
      <p:sp>
        <p:nvSpPr>
          <p:cNvPr id="27651" name="Rectangle 3"/>
          <p:cNvSpPr>
            <a:spLocks noGrp="1" noChangeArrowheads="1"/>
          </p:cNvSpPr>
          <p:nvPr>
            <p:ph type="dt" idx="1"/>
          </p:nvPr>
        </p:nvSpPr>
        <p:spPr bwMode="auto">
          <a:xfrm>
            <a:off x="4022725"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algn="r" defTabSz="990600" eaLnBrk="1" hangingPunct="1">
              <a:defRPr sz="1300" smtClean="0"/>
            </a:lvl1pPr>
          </a:lstStyle>
          <a:p>
            <a:pPr>
              <a:defRPr/>
            </a:pPr>
            <a:endParaRPr lang="en-US" altLang="ja-JP"/>
          </a:p>
        </p:txBody>
      </p:sp>
      <p:sp>
        <p:nvSpPr>
          <p:cNvPr id="3076" name="Rectangle 4"/>
          <p:cNvSpPr>
            <a:spLocks noGrp="1" noRot="1" noChangeAspect="1" noChangeArrowheads="1" noTextEdit="1"/>
          </p:cNvSpPr>
          <p:nvPr>
            <p:ph type="sldImg" idx="2"/>
          </p:nvPr>
        </p:nvSpPr>
        <p:spPr bwMode="auto">
          <a:xfrm>
            <a:off x="990600" y="768350"/>
            <a:ext cx="5118100" cy="383698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946150" y="4860925"/>
            <a:ext cx="5207000" cy="4605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p>
            <a:pPr lvl="0"/>
            <a:r>
              <a:rPr lang="ja-JP" altLang="en-US" noProof="0"/>
              <a:t>マスタ テキストの書式設定</a:t>
            </a:r>
          </a:p>
          <a:p>
            <a:pPr lvl="1"/>
            <a:r>
              <a:rPr lang="ja-JP" altLang="en-US" noProof="0"/>
              <a:t>第 2 レベル</a:t>
            </a:r>
          </a:p>
          <a:p>
            <a:pPr lvl="2"/>
            <a:r>
              <a:rPr lang="ja-JP" altLang="en-US" noProof="0"/>
              <a:t>第 3 レベル</a:t>
            </a:r>
          </a:p>
          <a:p>
            <a:pPr lvl="3"/>
            <a:r>
              <a:rPr lang="ja-JP" altLang="en-US" noProof="0"/>
              <a:t>第 4 レベル</a:t>
            </a:r>
          </a:p>
          <a:p>
            <a:pPr lvl="4"/>
            <a:r>
              <a:rPr lang="ja-JP" altLang="en-US" noProof="0"/>
              <a:t>第 5 レベル</a:t>
            </a:r>
          </a:p>
        </p:txBody>
      </p:sp>
      <p:sp>
        <p:nvSpPr>
          <p:cNvPr id="27654" name="Rectangle 6"/>
          <p:cNvSpPr>
            <a:spLocks noGrp="1" noChangeArrowheads="1"/>
          </p:cNvSpPr>
          <p:nvPr>
            <p:ph type="ftr" sz="quarter" idx="4"/>
          </p:nvPr>
        </p:nvSpPr>
        <p:spPr bwMode="auto">
          <a:xfrm>
            <a:off x="0" y="9723438"/>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algn="l" defTabSz="990600" eaLnBrk="1" hangingPunct="1">
              <a:defRPr sz="1300" smtClean="0"/>
            </a:lvl1pPr>
          </a:lstStyle>
          <a:p>
            <a:pPr>
              <a:defRPr/>
            </a:pPr>
            <a:endParaRPr lang="en-US" altLang="ja-JP"/>
          </a:p>
        </p:txBody>
      </p:sp>
      <p:sp>
        <p:nvSpPr>
          <p:cNvPr id="27655" name="Rectangle 7"/>
          <p:cNvSpPr>
            <a:spLocks noGrp="1" noChangeArrowheads="1"/>
          </p:cNvSpPr>
          <p:nvPr>
            <p:ph type="sldNum" sz="quarter" idx="5"/>
          </p:nvPr>
        </p:nvSpPr>
        <p:spPr bwMode="auto">
          <a:xfrm>
            <a:off x="4022725" y="9723438"/>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algn="r" defTabSz="990600" eaLnBrk="1" hangingPunct="1">
              <a:defRPr sz="1300" smtClean="0"/>
            </a:lvl1pPr>
          </a:lstStyle>
          <a:p>
            <a:pPr>
              <a:defRPr/>
            </a:pPr>
            <a:fld id="{463129B3-BB99-4FD2-9786-789BDA50A915}" type="slidenum">
              <a:rPr lang="ja-JP" altLang="en-US"/>
              <a:pPr>
                <a:defRPr/>
              </a:pPr>
              <a:t>‹#›</a:t>
            </a:fld>
            <a:endParaRPr lang="en-US" altLang="ja-JP"/>
          </a:p>
        </p:txBody>
      </p:sp>
    </p:spTree>
    <p:extLst>
      <p:ext uri="{BB962C8B-B14F-4D97-AF65-F5344CB8AC3E}">
        <p14:creationId xmlns:p14="http://schemas.microsoft.com/office/powerpoint/2010/main" val="300455615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anose="02020603050405020304" pitchFamily="18" charset="0"/>
        <a:ea typeface="ＭＳ Ｐ明朝" panose="02020600040205080304"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anose="02020603050405020304" pitchFamily="18" charset="0"/>
        <a:ea typeface="ＭＳ Ｐ明朝" panose="02020600040205080304"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pitchFamily="18" charset="0"/>
        <a:ea typeface="ＭＳ Ｐ明朝" panose="02020600040205080304"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pitchFamily="18" charset="0"/>
        <a:ea typeface="ＭＳ Ｐ明朝" panose="02020600040205080304"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pitchFamily="18" charset="0"/>
        <a:ea typeface="ＭＳ Ｐ明朝" panose="02020600040205080304"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こんにちは。</a:t>
            </a:r>
            <a:endParaRPr kumimoji="1" lang="en-US" altLang="ja-JP" dirty="0"/>
          </a:p>
          <a:p>
            <a:r>
              <a:rPr kumimoji="1" lang="ja-JP" altLang="en-US" dirty="0"/>
              <a:t>これからオペレーティングシステムの第</a:t>
            </a:r>
            <a:r>
              <a:rPr kumimoji="1" lang="en-US" altLang="ja-JP" dirty="0"/>
              <a:t>14</a:t>
            </a:r>
            <a:r>
              <a:rPr kumimoji="1" lang="ja-JP" altLang="en-US" dirty="0"/>
              <a:t>回の授業を始めます。</a:t>
            </a:r>
            <a:endParaRPr kumimoji="1" lang="en-US" altLang="ja-JP" dirty="0"/>
          </a:p>
          <a:p>
            <a:r>
              <a:rPr kumimoji="1" lang="ja-JP" altLang="en-US" dirty="0"/>
              <a:t>よろしくお願いします。</a:t>
            </a:r>
            <a:endParaRPr kumimoji="1" lang="en-US" altLang="ja-JP" dirty="0"/>
          </a:p>
          <a:p>
            <a:r>
              <a:rPr kumimoji="1" lang="ja-JP" altLang="en-US" dirty="0"/>
              <a:t>まずいつものように </a:t>
            </a:r>
            <a:r>
              <a:rPr kumimoji="1" lang="en-US" altLang="ja-JP" dirty="0" err="1"/>
              <a:t>GoogleClassroom</a:t>
            </a:r>
            <a:r>
              <a:rPr kumimoji="1" lang="en-US" altLang="ja-JP" dirty="0"/>
              <a:t> </a:t>
            </a:r>
            <a:r>
              <a:rPr kumimoji="1" lang="ja-JP" altLang="en-US" dirty="0"/>
              <a:t>から出席カードを提出してください。</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1</a:t>
            </a:fld>
            <a:endParaRPr lang="en-US" altLang="ja-JP"/>
          </a:p>
        </p:txBody>
      </p:sp>
    </p:spTree>
    <p:extLst>
      <p:ext uri="{BB962C8B-B14F-4D97-AF65-F5344CB8AC3E}">
        <p14:creationId xmlns:p14="http://schemas.microsoft.com/office/powerpoint/2010/main" val="31500876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各割り込みルーチンは、</a:t>
            </a:r>
            <a:endParaRPr kumimoji="1" lang="en-US" altLang="ja-JP" dirty="0"/>
          </a:p>
          <a:p>
            <a:r>
              <a:rPr kumimoji="1" lang="ja-JP" altLang="en-US"/>
              <a:t>メモリの</a:t>
            </a:r>
            <a:r>
              <a:rPr kumimoji="1" lang="en-US" altLang="ja-JP" dirty="0"/>
              <a:t>OS</a:t>
            </a:r>
            <a:r>
              <a:rPr kumimoji="1" lang="ja-JP" altLang="en-US"/>
              <a:t>領域、カーネル領域内に書かれています。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10</a:t>
            </a:fld>
            <a:endParaRPr lang="en-US" altLang="ja-JP"/>
          </a:p>
        </p:txBody>
      </p:sp>
    </p:spTree>
    <p:extLst>
      <p:ext uri="{BB962C8B-B14F-4D97-AF65-F5344CB8AC3E}">
        <p14:creationId xmlns:p14="http://schemas.microsoft.com/office/powerpoint/2010/main" val="36411020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割込みが発生すると各割込みルーチンへ処理が飛びます。</a:t>
            </a:r>
            <a:endParaRPr kumimoji="1" lang="en-US" altLang="ja-JP" dirty="0"/>
          </a:p>
          <a:p>
            <a:r>
              <a:rPr kumimoji="1" lang="ja-JP" altLang="en-US" dirty="0"/>
              <a:t>各割込みルーチンはメモリの</a:t>
            </a:r>
            <a:r>
              <a:rPr kumimoji="1" lang="en-US" altLang="ja-JP" dirty="0"/>
              <a:t>OS</a:t>
            </a:r>
            <a:r>
              <a:rPr kumimoji="1" lang="ja-JP" altLang="en-US"/>
              <a:t>の領域、カーネル領域に</a:t>
            </a:r>
            <a:r>
              <a:rPr kumimoji="1" lang="ja-JP" altLang="en-US" dirty="0"/>
              <a:t>書かれています。</a:t>
            </a:r>
            <a:endParaRPr kumimoji="1" lang="en-US" altLang="ja-JP" dirty="0"/>
          </a:p>
          <a:p>
            <a:r>
              <a:rPr kumimoji="1" lang="ja-JP" altLang="en-US" dirty="0"/>
              <a:t>割込み処理ルーチンの番地は、アドレスベクタテーブルと呼ばれる表で管理されています。</a:t>
            </a:r>
            <a:endParaRPr kumimoji="1" lang="en-US" altLang="ja-JP" dirty="0"/>
          </a:p>
          <a:p>
            <a:r>
              <a:rPr kumimoji="1" lang="ja-JP" altLang="en-US" dirty="0"/>
              <a:t>割込みが発生すると、アドレスベクタテーブルが参照されます。</a:t>
            </a:r>
            <a:endParaRPr kumimoji="1" lang="en-US" altLang="ja-JP" dirty="0"/>
          </a:p>
          <a:p>
            <a:r>
              <a:rPr kumimoji="1" lang="ja-JP" altLang="en-US" dirty="0"/>
              <a:t>例えば、システムコールであれば、アドレスベクタテーブルから</a:t>
            </a:r>
            <a:endParaRPr kumimoji="1" lang="en-US" altLang="ja-JP" dirty="0"/>
          </a:p>
          <a:p>
            <a:r>
              <a:rPr kumimoji="1" lang="ja-JP" altLang="en-US" dirty="0"/>
              <a:t>システムコール処理ルーチンに飛びます。</a:t>
            </a:r>
          </a:p>
        </p:txBody>
      </p:sp>
      <p:sp>
        <p:nvSpPr>
          <p:cNvPr id="4" name="スライド番号プレースホルダー 3"/>
          <p:cNvSpPr>
            <a:spLocks noGrp="1"/>
          </p:cNvSpPr>
          <p:nvPr>
            <p:ph type="sldNum" sz="quarter" idx="5"/>
          </p:nvPr>
        </p:nvSpPr>
        <p:spPr/>
        <p:txBody>
          <a:bodyPr/>
          <a:lstStyle/>
          <a:p>
            <a:fld id="{9382FBAB-A5EA-4599-8F46-F787BC94E2EA}" type="slidenum">
              <a:rPr lang="ja-JP" altLang="en-US" smtClean="0"/>
              <a:pPr/>
              <a:t>11</a:t>
            </a:fld>
            <a:endParaRPr lang="en-US" altLang="ja-JP"/>
          </a:p>
        </p:txBody>
      </p:sp>
    </p:spTree>
    <p:extLst>
      <p:ext uri="{BB962C8B-B14F-4D97-AF65-F5344CB8AC3E}">
        <p14:creationId xmlns:p14="http://schemas.microsoft.com/office/powerpoint/2010/main" val="11082298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割り込み処理には、</a:t>
            </a:r>
            <a:endParaRPr kumimoji="1" lang="en-US" altLang="ja-JP" dirty="0"/>
          </a:p>
          <a:p>
            <a:r>
              <a:rPr kumimoji="1" lang="ja-JP" altLang="en-US"/>
              <a:t>単一割り込み方式、</a:t>
            </a:r>
            <a:endParaRPr kumimoji="1" lang="en-US" altLang="ja-JP" dirty="0"/>
          </a:p>
          <a:p>
            <a:r>
              <a:rPr kumimoji="1" lang="ja-JP" altLang="en-US"/>
              <a:t>多重割り込み方式、</a:t>
            </a:r>
            <a:endParaRPr kumimoji="1" lang="en-US" altLang="ja-JP" dirty="0"/>
          </a:p>
          <a:p>
            <a:r>
              <a:rPr kumimoji="1" lang="ja-JP" altLang="en-US"/>
              <a:t>プロセス型割り込み方式があります。</a:t>
            </a:r>
            <a:endParaRPr kumimoji="1" lang="en-US" altLang="ja-JP" dirty="0"/>
          </a:p>
          <a:p>
            <a:r>
              <a:rPr kumimoji="1" lang="ja-JP" altLang="en-US"/>
              <a:t>単一割り込み方式は、割り込みは同時には一つしかできず、割り込み中は他の割り込みは禁止されます。</a:t>
            </a:r>
            <a:endParaRPr kumimoji="1" lang="en-US" altLang="ja-JP" dirty="0"/>
          </a:p>
          <a:p>
            <a:r>
              <a:rPr kumimoji="1" lang="ja-JP" altLang="en-US"/>
              <a:t>多重割り込み方式は、</a:t>
            </a:r>
            <a:endParaRPr kumimoji="1" lang="en-US" altLang="ja-JP" dirty="0"/>
          </a:p>
          <a:p>
            <a:r>
              <a:rPr kumimoji="1" lang="ja-JP" altLang="en-US"/>
              <a:t>割り込み中にさらに他の割り込みができるようにする方式です。</a:t>
            </a:r>
            <a:endParaRPr kumimoji="1" lang="en-US" altLang="ja-JP" dirty="0"/>
          </a:p>
          <a:p>
            <a:r>
              <a:rPr kumimoji="1" lang="ja-JP" altLang="en-US"/>
              <a:t>プロセス型割り込み方式は、</a:t>
            </a:r>
            <a:endParaRPr kumimoji="1" lang="en-US" altLang="ja-JP" dirty="0"/>
          </a:p>
          <a:p>
            <a:r>
              <a:rPr kumimoji="1" lang="ja-JP" altLang="en-US"/>
              <a:t>割り込み処理の一部をサーバプロセスで処理する方式です。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12</a:t>
            </a:fld>
            <a:endParaRPr lang="en-US" altLang="ja-JP"/>
          </a:p>
        </p:txBody>
      </p:sp>
    </p:spTree>
    <p:extLst>
      <p:ext uri="{BB962C8B-B14F-4D97-AF65-F5344CB8AC3E}">
        <p14:creationId xmlns:p14="http://schemas.microsoft.com/office/powerpoint/2010/main" val="22076389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単一割り込み方式は、</a:t>
            </a:r>
            <a:endParaRPr kumimoji="1" lang="en-US" altLang="ja-JP" dirty="0"/>
          </a:p>
          <a:p>
            <a:r>
              <a:rPr kumimoji="1" lang="ja-JP" altLang="en-US"/>
              <a:t>割り込み処理は同時には一つしかできません。</a:t>
            </a:r>
            <a:endParaRPr kumimoji="1" lang="en-US" altLang="ja-JP" dirty="0"/>
          </a:p>
          <a:p>
            <a:r>
              <a:rPr kumimoji="1" lang="ja-JP" altLang="en-US"/>
              <a:t>割り込み中は他の割り込みを禁止します。</a:t>
            </a:r>
            <a:endParaRPr kumimoji="1" lang="en-US" altLang="ja-JP" dirty="0"/>
          </a:p>
          <a:p>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13</a:t>
            </a:fld>
            <a:endParaRPr lang="en-US" altLang="ja-JP"/>
          </a:p>
        </p:txBody>
      </p:sp>
    </p:spTree>
    <p:extLst>
      <p:ext uri="{BB962C8B-B14F-4D97-AF65-F5344CB8AC3E}">
        <p14:creationId xmlns:p14="http://schemas.microsoft.com/office/powerpoint/2010/main" val="39614944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多重割り込み方式は、割り込み中にさらに他の割り込みができます。</a:t>
            </a:r>
            <a:endParaRPr kumimoji="1" lang="en-US" altLang="ja-JP" dirty="0"/>
          </a:p>
          <a:p>
            <a:r>
              <a:rPr kumimoji="1" lang="ja-JP" altLang="en-US"/>
              <a:t>ある割り込み処理をしているときに、その割り込みよりも</a:t>
            </a:r>
            <a:endParaRPr kumimoji="1" lang="en-US" altLang="ja-JP" dirty="0"/>
          </a:p>
          <a:p>
            <a:r>
              <a:rPr kumimoji="1" lang="ja-JP" altLang="en-US"/>
              <a:t>優先度の高い割り込みが発生した場合、</a:t>
            </a:r>
            <a:endParaRPr kumimoji="1" lang="en-US" altLang="ja-JP" dirty="0"/>
          </a:p>
          <a:p>
            <a:r>
              <a:rPr kumimoji="1" lang="ja-JP" altLang="en-US"/>
              <a:t>割り込み処理を中断して</a:t>
            </a:r>
            <a:endParaRPr kumimoji="1" lang="en-US" altLang="ja-JP" dirty="0"/>
          </a:p>
          <a:p>
            <a:r>
              <a:rPr kumimoji="1" lang="ja-JP" altLang="en-US"/>
              <a:t>より優先度の高い割り込み処理を行います。</a:t>
            </a:r>
            <a:endParaRPr kumimoji="1" lang="en-US" altLang="ja-JP" dirty="0"/>
          </a:p>
          <a:p>
            <a:r>
              <a:rPr kumimoji="1" lang="ja-JP" altLang="en-US"/>
              <a:t>多重割り込み方式では、このように、割り込み処理をネストさせることで、</a:t>
            </a:r>
            <a:endParaRPr kumimoji="1" lang="en-US" altLang="ja-JP" dirty="0"/>
          </a:p>
          <a:p>
            <a:r>
              <a:rPr kumimoji="1" lang="ja-JP" altLang="en-US"/>
              <a:t>優先度の高い割り込みを先に処理できます、</a:t>
            </a:r>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14</a:t>
            </a:fld>
            <a:endParaRPr lang="en-US" altLang="ja-JP"/>
          </a:p>
        </p:txBody>
      </p:sp>
    </p:spTree>
    <p:extLst>
      <p:ext uri="{BB962C8B-B14F-4D97-AF65-F5344CB8AC3E}">
        <p14:creationId xmlns:p14="http://schemas.microsoft.com/office/powerpoint/2010/main" val="42720226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プロセス型割り込みでは、</a:t>
            </a:r>
            <a:endParaRPr kumimoji="1" lang="en-US" altLang="ja-JP" dirty="0"/>
          </a:p>
          <a:p>
            <a:r>
              <a:rPr kumimoji="1" lang="ja-JP" altLang="en-US"/>
              <a:t>割り込み処理の一部をサーバプロセスで処理します。</a:t>
            </a:r>
            <a:endParaRPr kumimoji="1" lang="en-US" altLang="ja-JP" dirty="0"/>
          </a:p>
          <a:p>
            <a:r>
              <a:rPr kumimoji="1" lang="ja-JP" altLang="en-US"/>
              <a:t>この手法は、</a:t>
            </a:r>
            <a:r>
              <a:rPr kumimoji="1" lang="en-US" altLang="ja-JP" dirty="0"/>
              <a:t>OS</a:t>
            </a:r>
            <a:r>
              <a:rPr kumimoji="1" lang="ja-JP" altLang="en-US"/>
              <a:t>は処理の割り振りのみを行い、</a:t>
            </a:r>
            <a:endParaRPr kumimoji="1" lang="en-US" altLang="ja-JP" dirty="0"/>
          </a:p>
          <a:p>
            <a:r>
              <a:rPr kumimoji="1" lang="ja-JP" altLang="en-US"/>
              <a:t>実際の処理はサーバプロセスに任せるマイクロカーネルで使われます。</a:t>
            </a:r>
            <a:endParaRPr kumimoji="1" lang="en-US" altLang="ja-JP" dirty="0"/>
          </a:p>
          <a:p>
            <a:r>
              <a:rPr kumimoji="1" lang="ja-JP" altLang="en-US"/>
              <a:t>プロセス型割り込み処理では、割り込みが起きた場合、</a:t>
            </a:r>
            <a:endParaRPr kumimoji="1" lang="en-US" altLang="ja-JP" dirty="0"/>
          </a:p>
          <a:p>
            <a:r>
              <a:rPr kumimoji="1" lang="ja-JP" altLang="en-US"/>
              <a:t>割り込み処理から、サーバプロセスを呼び出します。</a:t>
            </a:r>
            <a:endParaRPr kumimoji="1" lang="en-US" altLang="ja-JP" dirty="0"/>
          </a:p>
          <a:p>
            <a:r>
              <a:rPr kumimoji="1" lang="ja-JP" altLang="en-US"/>
              <a:t>実際の割り込み処理は、サーバプロセスが行います。</a:t>
            </a:r>
            <a:endParaRPr kumimoji="1" lang="en-US" altLang="ja-JP" dirty="0"/>
          </a:p>
          <a:p>
            <a:r>
              <a:rPr kumimoji="1" lang="ja-JP" altLang="en-US"/>
              <a:t>サーバプロセス処理中も割り込みが可能ですので、割り込みのネストができます。</a:t>
            </a:r>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15</a:t>
            </a:fld>
            <a:endParaRPr lang="en-US" altLang="ja-JP"/>
          </a:p>
        </p:txBody>
      </p:sp>
    </p:spTree>
    <p:extLst>
      <p:ext uri="{BB962C8B-B14F-4D97-AF65-F5344CB8AC3E}">
        <p14:creationId xmlns:p14="http://schemas.microsoft.com/office/powerpoint/2010/main" val="30732027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割り込み処理方式をまとめましょう。</a:t>
            </a:r>
            <a:endParaRPr kumimoji="1" lang="en-US" altLang="ja-JP" dirty="0"/>
          </a:p>
          <a:p>
            <a:r>
              <a:rPr kumimoji="1" lang="ja-JP" altLang="en-US"/>
              <a:t>単一割り込み方式と多重割り込み方式はモノリシックカーネル、</a:t>
            </a:r>
            <a:endParaRPr kumimoji="1" lang="en-US" altLang="ja-JP" dirty="0"/>
          </a:p>
          <a:p>
            <a:r>
              <a:rPr kumimoji="1" lang="ja-JP" altLang="en-US"/>
              <a:t>プロセス型割り込み方式はマイクロカーネルで使われます。</a:t>
            </a:r>
            <a:endParaRPr kumimoji="1" lang="en-US" altLang="ja-JP" dirty="0"/>
          </a:p>
          <a:p>
            <a:r>
              <a:rPr kumimoji="1" lang="ja-JP" altLang="en-US"/>
              <a:t>単一割り込み方式の長所は、一つの割り込みしかしないので</a:t>
            </a:r>
            <a:endParaRPr kumimoji="1" lang="en-US" altLang="ja-JP" dirty="0"/>
          </a:p>
          <a:p>
            <a:r>
              <a:rPr kumimoji="1" lang="ja-JP" altLang="en-US"/>
              <a:t>実現が容易なこと、オーバヘッドが小さいことです。</a:t>
            </a:r>
            <a:endParaRPr kumimoji="1" lang="en-US" altLang="ja-JP" dirty="0"/>
          </a:p>
          <a:p>
            <a:r>
              <a:rPr kumimoji="1" lang="ja-JP" altLang="en-US"/>
              <a:t>一方、単一割り込みには、割り込み中はより優先度の高い割り込みが発生しても処理されない、という短所があります。</a:t>
            </a:r>
            <a:endParaRPr kumimoji="1" lang="en-US" altLang="ja-JP" dirty="0"/>
          </a:p>
          <a:p>
            <a:r>
              <a:rPr kumimoji="1" lang="ja-JP" altLang="en-US"/>
              <a:t>多重割り込み方式の長所は、優先度の高い割り込みが先に処理されることです。</a:t>
            </a:r>
            <a:endParaRPr kumimoji="1" lang="en-US" altLang="ja-JP" dirty="0"/>
          </a:p>
          <a:p>
            <a:r>
              <a:rPr kumimoji="1" lang="ja-JP" altLang="en-US"/>
              <a:t>一方、割り込みのネストが起きますので、ネスト処理のオーバヘッドが発生します。</a:t>
            </a:r>
            <a:endParaRPr kumimoji="1" lang="en-US" altLang="ja-JP" dirty="0"/>
          </a:p>
          <a:p>
            <a:r>
              <a:rPr kumimoji="1" lang="ja-JP" altLang="en-US"/>
              <a:t>プロセス型割り込み方式も、優先度の高い割り込みが先に処理されるという長所があります。</a:t>
            </a:r>
            <a:endParaRPr kumimoji="1" lang="en-US" altLang="ja-JP" dirty="0"/>
          </a:p>
          <a:p>
            <a:r>
              <a:rPr kumimoji="1" lang="ja-JP" altLang="en-US"/>
              <a:t>一方、プロセス呼び出しのためにオーバヘッドが発生します。</a:t>
            </a:r>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16</a:t>
            </a:fld>
            <a:endParaRPr lang="en-US" altLang="ja-JP"/>
          </a:p>
        </p:txBody>
      </p:sp>
    </p:spTree>
    <p:extLst>
      <p:ext uri="{BB962C8B-B14F-4D97-AF65-F5344CB8AC3E}">
        <p14:creationId xmlns:p14="http://schemas.microsoft.com/office/powerpoint/2010/main" val="21299316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割り込み処理を行うのが割り込みハンドラ</a:t>
            </a:r>
            <a:r>
              <a:rPr kumimoji="1" lang="en-US" altLang="ja-JP" dirty="0"/>
              <a:t> interrupt handler </a:t>
            </a:r>
            <a:r>
              <a:rPr kumimoji="1" lang="ja-JP" altLang="en-US"/>
              <a:t>と呼ばれるプログラムです。</a:t>
            </a:r>
            <a:endParaRPr kumimoji="1" lang="en-US" altLang="ja-JP" dirty="0"/>
          </a:p>
          <a:p>
            <a:r>
              <a:rPr kumimoji="1" lang="ja-JP" altLang="en-US"/>
              <a:t>割り込みハンドラは、割り込みの原因を解析し、</a:t>
            </a:r>
            <a:endParaRPr kumimoji="1" lang="en-US" altLang="ja-JP" dirty="0"/>
          </a:p>
          <a:p>
            <a:r>
              <a:rPr kumimoji="1" lang="ja-JP" altLang="en-US"/>
              <a:t>割り込みの種類に応じた割り込み処理ルーチンへ移行します。</a:t>
            </a:r>
            <a:endParaRPr kumimoji="1" lang="en-US" altLang="ja-JP" dirty="0"/>
          </a:p>
          <a:p>
            <a:r>
              <a:rPr kumimoji="1" lang="ja-JP" altLang="en-US"/>
              <a:t>割り込みが発生すると、</a:t>
            </a:r>
            <a:endParaRPr kumimoji="1" lang="en-US" altLang="ja-JP" dirty="0"/>
          </a:p>
          <a:p>
            <a:r>
              <a:rPr kumimoji="1" lang="ja-JP" altLang="en-US"/>
              <a:t>割り込みハンドラは割り込みの原因を調べて、どの処理ルーチンへ移行するか決定します。</a:t>
            </a:r>
            <a:endParaRPr kumimoji="1" lang="en-US" altLang="ja-JP" dirty="0"/>
          </a:p>
          <a:p>
            <a:r>
              <a:rPr kumimoji="1" lang="ja-JP" altLang="en-US"/>
              <a:t>その後、割り込み処理ルーチンへ処理が移ります。</a:t>
            </a:r>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17</a:t>
            </a:fld>
            <a:endParaRPr lang="en-US" altLang="ja-JP"/>
          </a:p>
        </p:txBody>
      </p:sp>
    </p:spTree>
    <p:extLst>
      <p:ext uri="{BB962C8B-B14F-4D97-AF65-F5344CB8AC3E}">
        <p14:creationId xmlns:p14="http://schemas.microsoft.com/office/powerpoint/2010/main" val="41192132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割り込みハンドラは、割り込みの原因に応じた割り込み処理ルーチンへ処理を移行します。</a:t>
            </a:r>
            <a:endParaRPr kumimoji="1" lang="en-US" altLang="ja-JP" dirty="0"/>
          </a:p>
          <a:p>
            <a:r>
              <a:rPr kumimoji="1" lang="ja-JP" altLang="en-US"/>
              <a:t>割り込み処理ルーチンは、メモリの</a:t>
            </a:r>
            <a:r>
              <a:rPr kumimoji="1" lang="en-US" altLang="ja-JP" dirty="0"/>
              <a:t>OS</a:t>
            </a:r>
            <a:r>
              <a:rPr kumimoji="1" lang="ja-JP" altLang="en-US"/>
              <a:t>の領域、カーネル領域に書かれています。</a:t>
            </a:r>
            <a:endParaRPr kumimoji="1" lang="en-US" altLang="ja-JP" dirty="0"/>
          </a:p>
          <a:p>
            <a:r>
              <a:rPr kumimoji="1" lang="ja-JP" altLang="en-US"/>
              <a:t>割り込み処理ルーチンが書かれているアドレスが固定であれば、</a:t>
            </a:r>
            <a:endParaRPr kumimoji="1" lang="en-US" altLang="ja-JP" dirty="0"/>
          </a:p>
          <a:p>
            <a:r>
              <a:rPr kumimoji="1" lang="ja-JP" altLang="en-US"/>
              <a:t>割り込みハンドラは直接アドレスを指定することができます。</a:t>
            </a:r>
            <a:endParaRPr kumimoji="1" lang="en-US" altLang="ja-JP" dirty="0"/>
          </a:p>
          <a:p>
            <a:r>
              <a:rPr kumimoji="1" lang="ja-JP" altLang="en-US"/>
              <a:t>割り込み処理ルーチンが書かれているアドレスが可変の場合は、</a:t>
            </a:r>
            <a:endParaRPr kumimoji="1" lang="en-US" altLang="ja-JP" dirty="0"/>
          </a:p>
          <a:p>
            <a:r>
              <a:rPr kumimoji="1" lang="ja-JP" altLang="en-US"/>
              <a:t>アドレスの書かれた表を用意し、</a:t>
            </a:r>
            <a:endParaRPr kumimoji="1" lang="en-US" altLang="ja-JP" dirty="0"/>
          </a:p>
          <a:p>
            <a:r>
              <a:rPr kumimoji="1" lang="ja-JP" altLang="en-US"/>
              <a:t>表を参照してから割り込み処理ルーチンに移行します。</a:t>
            </a:r>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18</a:t>
            </a:fld>
            <a:endParaRPr lang="en-US" altLang="ja-JP"/>
          </a:p>
        </p:txBody>
      </p:sp>
    </p:spTree>
    <p:extLst>
      <p:ext uri="{BB962C8B-B14F-4D97-AF65-F5344CB8AC3E}">
        <p14:creationId xmlns:p14="http://schemas.microsoft.com/office/powerpoint/2010/main" val="33400436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割り込み処理ルーチンの書かれているアドレスが固定であれば、</a:t>
            </a:r>
            <a:endParaRPr kumimoji="1" lang="en-US" altLang="ja-JP" dirty="0"/>
          </a:p>
          <a:p>
            <a:r>
              <a:rPr kumimoji="1" lang="ja-JP" altLang="en-US"/>
              <a:t>割り込みハンドラから、直接割り込み処理ルーチンへ処理を飛ばすことができます。</a:t>
            </a:r>
            <a:endParaRPr kumimoji="1" lang="en-US" altLang="ja-JP" dirty="0"/>
          </a:p>
          <a:p>
            <a:r>
              <a:rPr kumimoji="1" lang="ja-JP" altLang="en-US"/>
              <a:t>割り込みハンドラは割り込みの原因を解析し、</a:t>
            </a:r>
            <a:endParaRPr kumimoji="1" lang="en-US" altLang="ja-JP" dirty="0"/>
          </a:p>
          <a:p>
            <a:r>
              <a:rPr kumimoji="1" lang="ja-JP" altLang="en-US"/>
              <a:t>対応する割り込み処理ルーチンに飛ばします。</a:t>
            </a:r>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19</a:t>
            </a:fld>
            <a:endParaRPr lang="en-US" altLang="ja-JP"/>
          </a:p>
        </p:txBody>
      </p:sp>
    </p:spTree>
    <p:extLst>
      <p:ext uri="{BB962C8B-B14F-4D97-AF65-F5344CB8AC3E}">
        <p14:creationId xmlns:p14="http://schemas.microsoft.com/office/powerpoint/2010/main" val="13971311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これまで、何度も出てきていますが、</a:t>
            </a:r>
            <a:endParaRPr kumimoji="1" lang="en-US" altLang="ja-JP" dirty="0"/>
          </a:p>
          <a:p>
            <a:r>
              <a:rPr kumimoji="1" lang="ja-JP" altLang="en-US" dirty="0"/>
              <a:t>計算機上で複数のプログラムを実行した場合の動作をもう一度見てみましょう。</a:t>
            </a:r>
            <a:endParaRPr kumimoji="1" lang="en-US" altLang="ja-JP" dirty="0"/>
          </a:p>
          <a:p>
            <a:r>
              <a:rPr kumimoji="1" lang="ja-JP" altLang="en-US" dirty="0"/>
              <a:t>計算機上で、優先度の高いプログラム１と、優先度の低いプログラム２を実行するとします。</a:t>
            </a:r>
            <a:endParaRPr kumimoji="1" lang="en-US" altLang="ja-JP" dirty="0"/>
          </a:p>
          <a:p>
            <a:r>
              <a:rPr kumimoji="1" lang="ja-JP" altLang="en-US" dirty="0"/>
              <a:t>まず優先度の高いプログラム１を実行します。</a:t>
            </a:r>
            <a:endParaRPr kumimoji="1" lang="en-US" altLang="ja-JP" dirty="0"/>
          </a:p>
          <a:p>
            <a:r>
              <a:rPr kumimoji="1" lang="ja-JP" altLang="en-US" dirty="0"/>
              <a:t>プログラム</a:t>
            </a:r>
            <a:r>
              <a:rPr kumimoji="1" lang="en-US" altLang="ja-JP" dirty="0"/>
              <a:t>1</a:t>
            </a:r>
            <a:r>
              <a:rPr kumimoji="1" lang="ja-JP" altLang="en-US" dirty="0"/>
              <a:t>が入力待ちになると、プログラム</a:t>
            </a:r>
            <a:r>
              <a:rPr kumimoji="1" lang="en-US" altLang="ja-JP" dirty="0"/>
              <a:t>2</a:t>
            </a:r>
            <a:r>
              <a:rPr kumimoji="1" lang="ja-JP" altLang="en-US" dirty="0"/>
              <a:t>が実行されます。</a:t>
            </a:r>
            <a:endParaRPr kumimoji="1" lang="en-US" altLang="ja-JP" dirty="0"/>
          </a:p>
          <a:p>
            <a:r>
              <a:rPr kumimoji="1" lang="ja-JP" altLang="en-US" dirty="0"/>
              <a:t>プログラム</a:t>
            </a:r>
            <a:r>
              <a:rPr kumimoji="1" lang="en-US" altLang="ja-JP" dirty="0"/>
              <a:t>1</a:t>
            </a:r>
            <a:r>
              <a:rPr kumimoji="1" lang="ja-JP" altLang="en-US" dirty="0"/>
              <a:t>の入力が終わると、優先順位の低いプログラム</a:t>
            </a:r>
            <a:r>
              <a:rPr kumimoji="1" lang="en-US" altLang="ja-JP" dirty="0"/>
              <a:t>2</a:t>
            </a:r>
            <a:r>
              <a:rPr kumimoji="1" lang="ja-JP" altLang="en-US" dirty="0"/>
              <a:t>は中断されます。</a:t>
            </a:r>
            <a:endParaRPr kumimoji="1" lang="en-US" altLang="ja-JP" dirty="0"/>
          </a:p>
          <a:p>
            <a:r>
              <a:rPr kumimoji="1" lang="ja-JP" altLang="en-US" dirty="0"/>
              <a:t>このように、あるプログラムが中断されることを割り込みと言います。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9382FBAB-A5EA-4599-8F46-F787BC94E2EA}" type="slidenum">
              <a:rPr lang="ja-JP" altLang="en-US" smtClean="0"/>
              <a:pPr/>
              <a:t>2</a:t>
            </a:fld>
            <a:endParaRPr lang="en-US" altLang="ja-JP"/>
          </a:p>
        </p:txBody>
      </p:sp>
    </p:spTree>
    <p:extLst>
      <p:ext uri="{BB962C8B-B14F-4D97-AF65-F5344CB8AC3E}">
        <p14:creationId xmlns:p14="http://schemas.microsoft.com/office/powerpoint/2010/main" val="326257992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割り込み処理ルーチンの書かれているアドレスが可変の場合は、</a:t>
            </a:r>
            <a:endParaRPr kumimoji="1" lang="en-US" altLang="ja-JP" dirty="0"/>
          </a:p>
          <a:p>
            <a:r>
              <a:rPr kumimoji="1" lang="ja-JP" altLang="en-US"/>
              <a:t>割り込み処理ルーチンのアドレスが書かれた表を参照します。</a:t>
            </a:r>
            <a:endParaRPr kumimoji="1" lang="en-US" altLang="ja-JP" dirty="0"/>
          </a:p>
          <a:p>
            <a:r>
              <a:rPr kumimoji="1" lang="ja-JP" altLang="en-US"/>
              <a:t>割り込みハンドラは、割り込みの原因を解析すると、</a:t>
            </a:r>
            <a:endParaRPr kumimoji="1" lang="en-US" altLang="ja-JP" dirty="0"/>
          </a:p>
          <a:p>
            <a:r>
              <a:rPr kumimoji="1" lang="ja-JP" altLang="en-US"/>
              <a:t>アドレスベクタテーブルへ誘導します。</a:t>
            </a:r>
            <a:endParaRPr kumimoji="1" lang="en-US" altLang="ja-JP" dirty="0"/>
          </a:p>
          <a:p>
            <a:r>
              <a:rPr kumimoji="1" lang="ja-JP" altLang="en-US"/>
              <a:t>その後、アドレスベクタテーブルから割り込み処理ルーチンへ移行します。</a:t>
            </a:r>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20</a:t>
            </a:fld>
            <a:endParaRPr lang="en-US" altLang="ja-JP"/>
          </a:p>
        </p:txBody>
      </p:sp>
    </p:spTree>
    <p:extLst>
      <p:ext uri="{BB962C8B-B14F-4D97-AF65-F5344CB8AC3E}">
        <p14:creationId xmlns:p14="http://schemas.microsoft.com/office/powerpoint/2010/main" val="42568390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先ほども出てきましたが、割り込み処理ルーチンのアドレスが書かれた表がアドレスベクタテーブルです。</a:t>
            </a:r>
            <a:endParaRPr kumimoji="1" lang="en-US" altLang="ja-JP" dirty="0"/>
          </a:p>
          <a:p>
            <a:r>
              <a:rPr kumimoji="1" lang="ja-JP" altLang="en-US" dirty="0"/>
              <a:t>割り込みハンドラは、アドレスベクタテーブルを参照して、対応する割り込み処理ルーチンに処理を飛ばします。</a:t>
            </a:r>
          </a:p>
        </p:txBody>
      </p:sp>
      <p:sp>
        <p:nvSpPr>
          <p:cNvPr id="4" name="スライド番号プレースホルダー 3"/>
          <p:cNvSpPr>
            <a:spLocks noGrp="1"/>
          </p:cNvSpPr>
          <p:nvPr>
            <p:ph type="sldNum" sz="quarter" idx="5"/>
          </p:nvPr>
        </p:nvSpPr>
        <p:spPr/>
        <p:txBody>
          <a:bodyPr/>
          <a:lstStyle/>
          <a:p>
            <a:fld id="{9382FBAB-A5EA-4599-8F46-F787BC94E2EA}" type="slidenum">
              <a:rPr lang="ja-JP" altLang="en-US" smtClean="0"/>
              <a:pPr/>
              <a:t>21</a:t>
            </a:fld>
            <a:endParaRPr lang="en-US" altLang="ja-JP"/>
          </a:p>
        </p:txBody>
      </p:sp>
    </p:spTree>
    <p:extLst>
      <p:ext uri="{BB962C8B-B14F-4D97-AF65-F5344CB8AC3E}">
        <p14:creationId xmlns:p14="http://schemas.microsoft.com/office/powerpoint/2010/main" val="26215740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割り込みを制御するために、</a:t>
            </a:r>
            <a:endParaRPr kumimoji="1" lang="en-US" altLang="ja-JP" dirty="0"/>
          </a:p>
          <a:p>
            <a:r>
              <a:rPr kumimoji="1" lang="en-US" altLang="ja-JP" dirty="0"/>
              <a:t> 1</a:t>
            </a:r>
            <a:r>
              <a:rPr kumimoji="1" lang="ja-JP" altLang="en-US"/>
              <a:t>ビットの割り込みフラグと、数ビットの割り込みマスクが使われます。</a:t>
            </a:r>
            <a:endParaRPr kumimoji="1" lang="en-US" altLang="ja-JP" dirty="0"/>
          </a:p>
          <a:p>
            <a:r>
              <a:rPr kumimoji="1" lang="ja-JP" altLang="en-US"/>
              <a:t>割り込みフラグは、割り込みの可・不可を制御します。</a:t>
            </a:r>
            <a:endParaRPr kumimoji="1" lang="en-US" altLang="ja-JP" dirty="0"/>
          </a:p>
          <a:p>
            <a:r>
              <a:rPr kumimoji="1" lang="ja-JP" altLang="en-US"/>
              <a:t>割り込みフラグが</a:t>
            </a:r>
            <a:r>
              <a:rPr kumimoji="1" lang="en-US" altLang="ja-JP" dirty="0"/>
              <a:t> 1 </a:t>
            </a:r>
            <a:r>
              <a:rPr kumimoji="1" lang="ja-JP" altLang="en-US"/>
              <a:t>ならば全ての割り込みを許可し、</a:t>
            </a:r>
            <a:endParaRPr kumimoji="1" lang="en-US" altLang="ja-JP" dirty="0"/>
          </a:p>
          <a:p>
            <a:r>
              <a:rPr kumimoji="1" lang="ja-JP" altLang="en-US"/>
              <a:t>割り込みフラグが</a:t>
            </a:r>
            <a:r>
              <a:rPr kumimoji="1" lang="en-US" altLang="ja-JP" dirty="0"/>
              <a:t> 0 </a:t>
            </a:r>
            <a:r>
              <a:rPr kumimoji="1" lang="ja-JP" altLang="en-US"/>
              <a:t>ならば全ての割り込みを禁止します。</a:t>
            </a:r>
            <a:endParaRPr kumimoji="1" lang="en-US" altLang="ja-JP" dirty="0"/>
          </a:p>
          <a:p>
            <a:r>
              <a:rPr kumimoji="1" lang="ja-JP" altLang="en-US"/>
              <a:t>割り込みマスクは、割り込みの優先度を表します。</a:t>
            </a:r>
            <a:endParaRPr kumimoji="1" lang="en-US" altLang="ja-JP" dirty="0"/>
          </a:p>
          <a:p>
            <a:r>
              <a:rPr kumimoji="1" lang="ja-JP" altLang="en-US"/>
              <a:t>割り込みマスクの各ビットは割り込みの優先度を表しており、</a:t>
            </a:r>
            <a:endParaRPr kumimoji="1" lang="en-US" altLang="ja-JP" dirty="0"/>
          </a:p>
          <a:p>
            <a:r>
              <a:rPr kumimoji="1" lang="ja-JP" altLang="en-US"/>
              <a:t>割り込みマスクが</a:t>
            </a:r>
            <a:r>
              <a:rPr kumimoji="1" lang="en-US" altLang="ja-JP" dirty="0"/>
              <a:t>1 </a:t>
            </a:r>
            <a:r>
              <a:rPr kumimoji="1" lang="ja-JP" altLang="en-US"/>
              <a:t>のビットは、対応する優先度の割り込みは無効、</a:t>
            </a:r>
            <a:endParaRPr kumimoji="1" lang="en-US" altLang="ja-JP" dirty="0"/>
          </a:p>
          <a:p>
            <a:r>
              <a:rPr kumimoji="1" lang="en-US" altLang="ja-JP" dirty="0"/>
              <a:t>0 </a:t>
            </a:r>
            <a:r>
              <a:rPr kumimoji="1" lang="ja-JP" altLang="en-US"/>
              <a:t>のビットは、対応する優先度の割り込みが有効になります。</a:t>
            </a:r>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22</a:t>
            </a:fld>
            <a:endParaRPr lang="en-US" altLang="ja-JP"/>
          </a:p>
        </p:txBody>
      </p:sp>
    </p:spTree>
    <p:extLst>
      <p:ext uri="{BB962C8B-B14F-4D97-AF65-F5344CB8AC3E}">
        <p14:creationId xmlns:p14="http://schemas.microsoft.com/office/powerpoint/2010/main" val="31366051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割り込みフラグは、</a:t>
            </a:r>
            <a:r>
              <a:rPr kumimoji="1" lang="en-US" altLang="ja-JP" dirty="0"/>
              <a:t>0 </a:t>
            </a:r>
            <a:r>
              <a:rPr kumimoji="1" lang="ja-JP" altLang="en-US"/>
              <a:t>にリセットすると割り込み禁止になります。</a:t>
            </a:r>
            <a:endParaRPr kumimoji="1" lang="en-US" altLang="ja-JP" dirty="0"/>
          </a:p>
          <a:p>
            <a:r>
              <a:rPr kumimoji="1" lang="ja-JP" altLang="en-US"/>
              <a:t>割り込み禁止区間に入る時は、</a:t>
            </a:r>
            <a:endParaRPr kumimoji="1" lang="en-US" altLang="ja-JP" dirty="0"/>
          </a:p>
          <a:p>
            <a:r>
              <a:rPr kumimoji="1" lang="ja-JP" altLang="en-US"/>
              <a:t>割り込みフラグを</a:t>
            </a:r>
            <a:r>
              <a:rPr kumimoji="1" lang="en-US" altLang="ja-JP" dirty="0"/>
              <a:t> 0 </a:t>
            </a:r>
            <a:r>
              <a:rPr kumimoji="1" lang="ja-JP" altLang="en-US"/>
              <a:t>にリセットし、</a:t>
            </a:r>
            <a:endParaRPr kumimoji="1" lang="en-US" altLang="ja-JP" dirty="0"/>
          </a:p>
          <a:p>
            <a:r>
              <a:rPr kumimoji="1" lang="ja-JP" altLang="en-US"/>
              <a:t>割り込み禁止区間から出てきたときに</a:t>
            </a:r>
            <a:endParaRPr kumimoji="1" lang="en-US" altLang="ja-JP" dirty="0"/>
          </a:p>
          <a:p>
            <a:r>
              <a:rPr kumimoji="1" lang="ja-JP" altLang="en-US"/>
              <a:t>割り込みフラグを</a:t>
            </a:r>
            <a:r>
              <a:rPr kumimoji="1" lang="en-US" altLang="ja-JP" dirty="0"/>
              <a:t> 1 </a:t>
            </a:r>
            <a:r>
              <a:rPr kumimoji="1" lang="ja-JP" altLang="en-US"/>
              <a:t>にセットします。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23</a:t>
            </a:fld>
            <a:endParaRPr lang="en-US" altLang="ja-JP"/>
          </a:p>
        </p:txBody>
      </p:sp>
    </p:spTree>
    <p:extLst>
      <p:ext uri="{BB962C8B-B14F-4D97-AF65-F5344CB8AC3E}">
        <p14:creationId xmlns:p14="http://schemas.microsoft.com/office/powerpoint/2010/main" val="371315800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割り込みマスクは、割り込みの優先度を表します。</a:t>
            </a:r>
            <a:endParaRPr kumimoji="1" lang="en-US" altLang="ja-JP" dirty="0"/>
          </a:p>
          <a:p>
            <a:r>
              <a:rPr kumimoji="1" lang="ja-JP" altLang="en-US" dirty="0"/>
              <a:t>上位ビットの方がより高い優先度を表します。</a:t>
            </a:r>
            <a:endParaRPr kumimoji="1" lang="en-US" altLang="ja-JP" dirty="0"/>
          </a:p>
          <a:p>
            <a:r>
              <a:rPr kumimoji="1" lang="ja-JP" altLang="en-US" dirty="0"/>
              <a:t>割り込みマスクは、下の図のように、上位ビットが</a:t>
            </a:r>
            <a:r>
              <a:rPr kumimoji="1" lang="en-US" altLang="ja-JP" dirty="0"/>
              <a:t> 0 </a:t>
            </a:r>
            <a:r>
              <a:rPr kumimoji="1" lang="ja-JP" altLang="en-US" dirty="0"/>
              <a:t>下位ビットが</a:t>
            </a:r>
            <a:r>
              <a:rPr kumimoji="1" lang="en-US" altLang="ja-JP" dirty="0"/>
              <a:t> 1 </a:t>
            </a:r>
            <a:r>
              <a:rPr kumimoji="1" lang="ja-JP" altLang="en-US" dirty="0"/>
              <a:t>になっています。</a:t>
            </a:r>
            <a:endParaRPr kumimoji="1" lang="en-US" altLang="ja-JP" dirty="0"/>
          </a:p>
          <a:p>
            <a:r>
              <a:rPr kumimoji="1" lang="ja-JP" altLang="en-US" dirty="0"/>
              <a:t>下位ビットに並んでいる１のうち、一番上位にある物が現在処理中の割り込みの優先度を表します。</a:t>
            </a:r>
            <a:endParaRPr kumimoji="1" lang="en-US" altLang="ja-JP" dirty="0"/>
          </a:p>
          <a:p>
            <a:r>
              <a:rPr kumimoji="1" lang="ja-JP" altLang="en-US" dirty="0"/>
              <a:t>下の図の場合、上から５ビット目が１ですので、</a:t>
            </a:r>
            <a:endParaRPr kumimoji="1" lang="en-US" altLang="ja-JP" dirty="0"/>
          </a:p>
          <a:p>
            <a:r>
              <a:rPr kumimoji="1" lang="ja-JP" altLang="en-US" dirty="0"/>
              <a:t>現在処理中の割り込みの優先度は</a:t>
            </a:r>
            <a:r>
              <a:rPr kumimoji="1" lang="en-US" altLang="ja-JP" dirty="0"/>
              <a:t> 5 </a:t>
            </a:r>
            <a:r>
              <a:rPr kumimoji="1" lang="ja-JP" altLang="en-US" dirty="0"/>
              <a:t>になります。</a:t>
            </a:r>
            <a:endParaRPr kumimoji="1" lang="en-US" altLang="ja-JP" dirty="0"/>
          </a:p>
          <a:p>
            <a:r>
              <a:rPr kumimoji="1" lang="ja-JP" altLang="en-US" dirty="0"/>
              <a:t>新しく割り込みが発生した場合、現在の割り込みの優先度と、新しい割り込みの優先度を比較します。</a:t>
            </a:r>
            <a:endParaRPr kumimoji="1" lang="en-US" altLang="ja-JP" dirty="0"/>
          </a:p>
          <a:p>
            <a:r>
              <a:rPr kumimoji="1" lang="ja-JP" altLang="en-US" dirty="0"/>
              <a:t>現在処理中の割り込みよりも優先度が高い割り込みなら有効、</a:t>
            </a:r>
            <a:endParaRPr kumimoji="1" lang="en-US" altLang="ja-JP" dirty="0"/>
          </a:p>
          <a:p>
            <a:r>
              <a:rPr kumimoji="1" lang="ja-JP" altLang="en-US" dirty="0"/>
              <a:t>優先度が同じかより低い割り込みなら無効になります。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24</a:t>
            </a:fld>
            <a:endParaRPr lang="en-US" altLang="ja-JP"/>
          </a:p>
        </p:txBody>
      </p:sp>
    </p:spTree>
    <p:extLst>
      <p:ext uri="{BB962C8B-B14F-4D97-AF65-F5344CB8AC3E}">
        <p14:creationId xmlns:p14="http://schemas.microsoft.com/office/powerpoint/2010/main" val="360710621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割り込み処理のフローチャートがこちらです。</a:t>
            </a:r>
            <a:endParaRPr kumimoji="1" lang="en-US" altLang="ja-JP" dirty="0"/>
          </a:p>
          <a:p>
            <a:r>
              <a:rPr kumimoji="1" lang="ja-JP" altLang="en-US"/>
              <a:t>割り込みが発生した場合、</a:t>
            </a:r>
            <a:endParaRPr kumimoji="1" lang="en-US" altLang="ja-JP" dirty="0"/>
          </a:p>
          <a:p>
            <a:r>
              <a:rPr kumimoji="1" lang="ja-JP" altLang="en-US"/>
              <a:t>まず割り込みフラグをチェックします</a:t>
            </a:r>
            <a:endParaRPr kumimoji="1" lang="en-US" altLang="ja-JP" dirty="0"/>
          </a:p>
          <a:p>
            <a:r>
              <a:rPr kumimoji="1" lang="ja-JP" altLang="en-US"/>
              <a:t>割り込みフラグが</a:t>
            </a:r>
            <a:r>
              <a:rPr kumimoji="1" lang="en-US" altLang="ja-JP" dirty="0"/>
              <a:t> 0 </a:t>
            </a:r>
            <a:r>
              <a:rPr kumimoji="1" lang="ja-JP" altLang="en-US"/>
              <a:t>であれば割り込み禁止です。</a:t>
            </a:r>
            <a:endParaRPr kumimoji="1" lang="en-US" altLang="ja-JP" dirty="0"/>
          </a:p>
          <a:p>
            <a:r>
              <a:rPr kumimoji="1" lang="ja-JP" altLang="en-US"/>
              <a:t>割り込みフラグが</a:t>
            </a:r>
            <a:r>
              <a:rPr kumimoji="1" lang="en-US" altLang="ja-JP" dirty="0"/>
              <a:t> 1 </a:t>
            </a:r>
            <a:r>
              <a:rPr kumimoji="1" lang="ja-JP" altLang="en-US"/>
              <a:t>の場合は、現在処理中の割り込みと優先度を比較します。</a:t>
            </a:r>
            <a:endParaRPr kumimoji="1" lang="en-US" altLang="ja-JP" dirty="0"/>
          </a:p>
          <a:p>
            <a:r>
              <a:rPr kumimoji="1" lang="ja-JP" altLang="en-US"/>
              <a:t>発生した割り込みが、現在の割り込みと優先度が同じかより低い場合は割り込みは不許可になります。</a:t>
            </a:r>
            <a:endParaRPr kumimoji="1" lang="en-US" altLang="ja-JP" dirty="0"/>
          </a:p>
          <a:p>
            <a:r>
              <a:rPr kumimoji="1" lang="ja-JP" altLang="en-US"/>
              <a:t>発生した割り込みが、現在の割り込みよりも優先度の高い場合は、</a:t>
            </a:r>
            <a:endParaRPr kumimoji="1" lang="en-US" altLang="ja-JP" dirty="0"/>
          </a:p>
          <a:p>
            <a:r>
              <a:rPr kumimoji="1" lang="ja-JP" altLang="en-US"/>
              <a:t>まず割り込みフラグを０にして割り込みを禁止にした後、</a:t>
            </a:r>
            <a:endParaRPr kumimoji="1" lang="en-US" altLang="ja-JP" dirty="0"/>
          </a:p>
          <a:p>
            <a:r>
              <a:rPr kumimoji="1" lang="ja-JP" altLang="en-US"/>
              <a:t>現在の割り込みの情報と割り込みを発生させたプロセスの情報を退避します。</a:t>
            </a:r>
            <a:endParaRPr kumimoji="1" lang="en-US" altLang="ja-JP" dirty="0"/>
          </a:p>
          <a:p>
            <a:r>
              <a:rPr kumimoji="1" lang="ja-JP" altLang="en-US"/>
              <a:t>その後、割り込みマスクを新しく発生した割り込みの優先度に設定し、</a:t>
            </a:r>
            <a:endParaRPr kumimoji="1" lang="en-US" altLang="ja-JP" dirty="0"/>
          </a:p>
          <a:p>
            <a:r>
              <a:rPr kumimoji="1" lang="ja-JP" altLang="en-US"/>
              <a:t>割り込み処理をします。</a:t>
            </a:r>
            <a:endParaRPr kumimoji="1" lang="en-US" altLang="ja-JP" dirty="0"/>
          </a:p>
          <a:p>
            <a:r>
              <a:rPr kumimoji="1" lang="ja-JP" altLang="en-US"/>
              <a:t>割り込み処理終了後、割り込みがネストしていなければディスパッチャにより通常のプロセスが実行されます</a:t>
            </a:r>
            <a:endParaRPr kumimoji="1" lang="en-US" altLang="ja-JP" dirty="0"/>
          </a:p>
          <a:p>
            <a:r>
              <a:rPr kumimoji="1" lang="ja-JP" altLang="en-US"/>
              <a:t>割り込みがネストしている場合は、割り込み情報を復帰して割り込み処理を行います。</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25</a:t>
            </a:fld>
            <a:endParaRPr lang="en-US" altLang="ja-JP"/>
          </a:p>
        </p:txBody>
      </p:sp>
    </p:spTree>
    <p:extLst>
      <p:ext uri="{BB962C8B-B14F-4D97-AF65-F5344CB8AC3E}">
        <p14:creationId xmlns:p14="http://schemas.microsoft.com/office/powerpoint/2010/main" val="115958095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処理の流れの例を見てみましょう。</a:t>
            </a:r>
            <a:endParaRPr kumimoji="1" lang="en-US" altLang="ja-JP" dirty="0"/>
          </a:p>
          <a:p>
            <a:r>
              <a:rPr kumimoji="1" lang="ja-JP" altLang="en-US"/>
              <a:t>現在、割り込み処置中だとします。</a:t>
            </a:r>
            <a:endParaRPr kumimoji="1" lang="en-US" altLang="ja-JP" dirty="0"/>
          </a:p>
          <a:p>
            <a:r>
              <a:rPr kumimoji="1" lang="ja-JP" altLang="en-US"/>
              <a:t>処理中の割り込みの優先度は</a:t>
            </a:r>
            <a:r>
              <a:rPr kumimoji="1" lang="en-US" altLang="ja-JP" dirty="0"/>
              <a:t> 00000111 </a:t>
            </a:r>
            <a:r>
              <a:rPr kumimoji="1" lang="ja-JP" altLang="en-US"/>
              <a:t>、上から６ビット目が１ですから、優先度６です。</a:t>
            </a:r>
            <a:endParaRPr kumimoji="1" lang="en-US" altLang="ja-JP" dirty="0"/>
          </a:p>
          <a:p>
            <a:r>
              <a:rPr kumimoji="1" lang="ja-JP" altLang="en-US"/>
              <a:t>割り込みマスクは、現在処理中の割り込みの優先度の値になっています。</a:t>
            </a:r>
            <a:endParaRPr kumimoji="1" lang="en-US" altLang="ja-JP" dirty="0"/>
          </a:p>
          <a:p>
            <a:r>
              <a:rPr kumimoji="1" lang="ja-JP" altLang="en-US"/>
              <a:t>割り込みフラグは１ですから現在割り込みは可能です。</a:t>
            </a:r>
            <a:endParaRPr kumimoji="1" lang="en-US" altLang="ja-JP" dirty="0"/>
          </a:p>
          <a:p>
            <a:r>
              <a:rPr kumimoji="1" lang="ja-JP" altLang="en-US"/>
              <a:t>ここでプロセス１が、新しく割り込み</a:t>
            </a:r>
            <a:r>
              <a:rPr kumimoji="1" lang="en-US" altLang="ja-JP" dirty="0"/>
              <a:t>A</a:t>
            </a:r>
            <a:r>
              <a:rPr kumimoji="1" lang="ja-JP" altLang="en-US"/>
              <a:t>を発生させたとします。</a:t>
            </a:r>
            <a:endParaRPr kumimoji="1" lang="en-US" altLang="ja-JP" dirty="0"/>
          </a:p>
          <a:p>
            <a:r>
              <a:rPr kumimoji="1" lang="ja-JP" altLang="en-US"/>
              <a:t>このとき、新しく発生した割り込み</a:t>
            </a:r>
            <a:r>
              <a:rPr kumimoji="1" lang="en-US" altLang="ja-JP" dirty="0"/>
              <a:t>A </a:t>
            </a:r>
            <a:r>
              <a:rPr kumimoji="1" lang="ja-JP" altLang="en-US"/>
              <a:t>と、現在の割り込みの優先度を比較します。</a:t>
            </a:r>
            <a:endParaRPr kumimoji="1" lang="en-US" altLang="ja-JP" dirty="0"/>
          </a:p>
          <a:p>
            <a:r>
              <a:rPr kumimoji="1" lang="ja-JP" altLang="en-US"/>
              <a:t>割り込み</a:t>
            </a:r>
            <a:r>
              <a:rPr kumimoji="1" lang="en-US" altLang="ja-JP" dirty="0"/>
              <a:t>A</a:t>
            </a:r>
            <a:r>
              <a:rPr kumimoji="1" lang="ja-JP" altLang="en-US"/>
              <a:t>の優先度は上から</a:t>
            </a:r>
            <a:r>
              <a:rPr kumimoji="1" lang="en-US" altLang="ja-JP" dirty="0"/>
              <a:t>7 </a:t>
            </a:r>
            <a:r>
              <a:rPr kumimoji="1" lang="ja-JP" altLang="en-US"/>
              <a:t>ビット目が</a:t>
            </a:r>
            <a:r>
              <a:rPr kumimoji="1" lang="en-US" altLang="ja-JP" dirty="0"/>
              <a:t>1 </a:t>
            </a:r>
            <a:r>
              <a:rPr kumimoji="1" lang="ja-JP" altLang="en-US"/>
              <a:t>ですから、優先度</a:t>
            </a:r>
            <a:r>
              <a:rPr kumimoji="1" lang="en-US" altLang="ja-JP" dirty="0"/>
              <a:t> 7 </a:t>
            </a:r>
            <a:r>
              <a:rPr kumimoji="1" lang="ja-JP" altLang="en-US"/>
              <a:t>です。</a:t>
            </a:r>
            <a:endParaRPr kumimoji="1" lang="en-US" altLang="ja-JP" dirty="0"/>
          </a:p>
          <a:p>
            <a:r>
              <a:rPr kumimoji="1" lang="ja-JP" altLang="en-US"/>
              <a:t>割り込み</a:t>
            </a:r>
            <a:r>
              <a:rPr kumimoji="1" lang="en-US" altLang="ja-JP" dirty="0"/>
              <a:t>A</a:t>
            </a:r>
            <a:r>
              <a:rPr kumimoji="1" lang="ja-JP" altLang="en-US"/>
              <a:t>は現在処理中の割り込みよりも優先度が低いので、</a:t>
            </a:r>
            <a:endParaRPr kumimoji="1" lang="en-US" altLang="ja-JP" dirty="0"/>
          </a:p>
          <a:p>
            <a:r>
              <a:rPr kumimoji="1" lang="ja-JP" altLang="en-US"/>
              <a:t>割り込み</a:t>
            </a:r>
            <a:r>
              <a:rPr kumimoji="1" lang="en-US" altLang="ja-JP" dirty="0"/>
              <a:t>A</a:t>
            </a:r>
            <a:r>
              <a:rPr kumimoji="1" lang="ja-JP" altLang="en-US"/>
              <a:t>は不許可になります。</a:t>
            </a:r>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26</a:t>
            </a:fld>
            <a:endParaRPr lang="en-US" altLang="ja-JP"/>
          </a:p>
        </p:txBody>
      </p:sp>
    </p:spTree>
    <p:extLst>
      <p:ext uri="{BB962C8B-B14F-4D97-AF65-F5344CB8AC3E}">
        <p14:creationId xmlns:p14="http://schemas.microsoft.com/office/powerpoint/2010/main" val="96745321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今度は、プロセス</a:t>
            </a:r>
            <a:r>
              <a:rPr kumimoji="1" lang="en-US" altLang="ja-JP" dirty="0"/>
              <a:t> 2 </a:t>
            </a:r>
            <a:r>
              <a:rPr kumimoji="1" lang="ja-JP" altLang="en-US"/>
              <a:t>が割り込み</a:t>
            </a:r>
            <a:r>
              <a:rPr kumimoji="1" lang="en-US" altLang="ja-JP" dirty="0"/>
              <a:t> B </a:t>
            </a:r>
            <a:r>
              <a:rPr kumimoji="1" lang="ja-JP" altLang="en-US"/>
              <a:t>を発生させたとします。</a:t>
            </a:r>
            <a:endParaRPr kumimoji="1" lang="en-US" altLang="ja-JP" dirty="0"/>
          </a:p>
          <a:p>
            <a:r>
              <a:rPr kumimoji="1" lang="ja-JP" altLang="en-US"/>
              <a:t>割り込み</a:t>
            </a:r>
            <a:r>
              <a:rPr kumimoji="1" lang="en-US" altLang="ja-JP" dirty="0"/>
              <a:t> B </a:t>
            </a:r>
            <a:r>
              <a:rPr kumimoji="1" lang="ja-JP" altLang="en-US"/>
              <a:t>の優先度は、上から４ビット目が</a:t>
            </a:r>
            <a:r>
              <a:rPr kumimoji="1" lang="en-US" altLang="ja-JP" dirty="0"/>
              <a:t>1</a:t>
            </a:r>
            <a:r>
              <a:rPr kumimoji="1" lang="ja-JP" altLang="en-US"/>
              <a:t>ですので、優先度</a:t>
            </a:r>
            <a:r>
              <a:rPr kumimoji="1" lang="en-US" altLang="ja-JP" dirty="0"/>
              <a:t>4</a:t>
            </a:r>
            <a:r>
              <a:rPr kumimoji="1" lang="ja-JP" altLang="en-US"/>
              <a:t>です。</a:t>
            </a:r>
            <a:endParaRPr kumimoji="1" lang="en-US" altLang="ja-JP" dirty="0"/>
          </a:p>
          <a:p>
            <a:r>
              <a:rPr kumimoji="1" lang="ja-JP" altLang="en-US"/>
              <a:t>割り込み</a:t>
            </a:r>
            <a:r>
              <a:rPr kumimoji="1" lang="en-US" altLang="ja-JP" dirty="0"/>
              <a:t> B</a:t>
            </a:r>
            <a:r>
              <a:rPr kumimoji="1" lang="ja-JP" altLang="en-US"/>
              <a:t> は現在処理中の割り込みよりも優先度が高いので許可されます。</a:t>
            </a:r>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27</a:t>
            </a:fld>
            <a:endParaRPr lang="en-US" altLang="ja-JP"/>
          </a:p>
        </p:txBody>
      </p:sp>
    </p:spTree>
    <p:extLst>
      <p:ext uri="{BB962C8B-B14F-4D97-AF65-F5344CB8AC3E}">
        <p14:creationId xmlns:p14="http://schemas.microsoft.com/office/powerpoint/2010/main" val="29354536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割り込み</a:t>
            </a:r>
            <a:r>
              <a:rPr kumimoji="1" lang="en-US" altLang="ja-JP" dirty="0"/>
              <a:t>B</a:t>
            </a:r>
            <a:r>
              <a:rPr kumimoji="1" lang="ja-JP" altLang="en-US"/>
              <a:t>の方が優先度が高いので、現在処理中の割り込みから切り変えます。</a:t>
            </a:r>
            <a:endParaRPr kumimoji="1" lang="en-US" altLang="ja-JP" dirty="0"/>
          </a:p>
          <a:p>
            <a:r>
              <a:rPr kumimoji="1" lang="ja-JP" altLang="en-US"/>
              <a:t>まず割り込みフラグを</a:t>
            </a:r>
            <a:r>
              <a:rPr kumimoji="1" lang="en-US" altLang="ja-JP" dirty="0"/>
              <a:t>0</a:t>
            </a:r>
            <a:r>
              <a:rPr kumimoji="1" lang="ja-JP" altLang="en-US"/>
              <a:t>にします。</a:t>
            </a:r>
            <a:endParaRPr kumimoji="1" lang="en-US" altLang="ja-JP" dirty="0"/>
          </a:p>
          <a:p>
            <a:r>
              <a:rPr kumimoji="1" lang="ja-JP" altLang="en-US"/>
              <a:t>そして、現在処理中の割り込みの情報と、</a:t>
            </a:r>
            <a:endParaRPr kumimoji="1" lang="en-US" altLang="ja-JP" dirty="0"/>
          </a:p>
          <a:p>
            <a:r>
              <a:rPr kumimoji="1" lang="ja-JP" altLang="en-US"/>
              <a:t>割り込みを発生させたプロセスの情報を退避領域に退避します。</a:t>
            </a:r>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28</a:t>
            </a:fld>
            <a:endParaRPr lang="en-US" altLang="ja-JP"/>
          </a:p>
        </p:txBody>
      </p:sp>
    </p:spTree>
    <p:extLst>
      <p:ext uri="{BB962C8B-B14F-4D97-AF65-F5344CB8AC3E}">
        <p14:creationId xmlns:p14="http://schemas.microsoft.com/office/powerpoint/2010/main" val="251353782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次に、割り込みマスクを、新しく発生した割り込み</a:t>
            </a:r>
            <a:r>
              <a:rPr kumimoji="1" lang="en-US" altLang="ja-JP" dirty="0"/>
              <a:t>B </a:t>
            </a:r>
            <a:r>
              <a:rPr kumimoji="1" lang="ja-JP" altLang="en-US" dirty="0"/>
              <a:t>の値に設定します。</a:t>
            </a:r>
            <a:endParaRPr kumimoji="1" lang="en-US" altLang="ja-JP" dirty="0"/>
          </a:p>
          <a:p>
            <a:r>
              <a:rPr kumimoji="1" lang="ja-JP" altLang="en-US" dirty="0"/>
              <a:t>その後割り込みフラグを</a:t>
            </a:r>
            <a:r>
              <a:rPr kumimoji="1" lang="en-US" altLang="ja-JP" dirty="0"/>
              <a:t>1</a:t>
            </a:r>
            <a:r>
              <a:rPr kumimoji="1" lang="ja-JP" altLang="en-US" dirty="0"/>
              <a:t>にしてから、</a:t>
            </a:r>
            <a:endParaRPr kumimoji="1" lang="en-US" altLang="ja-JP" dirty="0"/>
          </a:p>
          <a:p>
            <a:r>
              <a:rPr kumimoji="1" lang="ja-JP" altLang="en-US" dirty="0"/>
              <a:t>割り込み</a:t>
            </a:r>
            <a:r>
              <a:rPr kumimoji="1" lang="en-US" altLang="ja-JP" dirty="0"/>
              <a:t>B</a:t>
            </a:r>
            <a:r>
              <a:rPr kumimoji="1" lang="ja-JP" altLang="en-US" dirty="0"/>
              <a:t>の処理をします。</a:t>
            </a:r>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29</a:t>
            </a:fld>
            <a:endParaRPr lang="en-US" altLang="ja-JP"/>
          </a:p>
        </p:txBody>
      </p:sp>
    </p:spTree>
    <p:extLst>
      <p:ext uri="{BB962C8B-B14F-4D97-AF65-F5344CB8AC3E}">
        <p14:creationId xmlns:p14="http://schemas.microsoft.com/office/powerpoint/2010/main" val="7541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割り込み、</a:t>
            </a:r>
            <a:r>
              <a:rPr kumimoji="1" lang="en-US" altLang="ja-JP" dirty="0"/>
              <a:t>interrupt </a:t>
            </a:r>
            <a:r>
              <a:rPr kumimoji="1" lang="ja-JP" altLang="en-US"/>
              <a:t>は、実行中の処理を中断して特別な処理をすることです。</a:t>
            </a:r>
            <a:endParaRPr kumimoji="1" lang="en-US" altLang="ja-JP" dirty="0"/>
          </a:p>
          <a:p>
            <a:r>
              <a:rPr kumimoji="1" lang="ja-JP" altLang="en-US"/>
              <a:t>例えば、ある人が、仕事をしているときに、電話が鳴ったとします。</a:t>
            </a:r>
            <a:endParaRPr kumimoji="1" lang="en-US" altLang="ja-JP" dirty="0"/>
          </a:p>
          <a:p>
            <a:r>
              <a:rPr kumimoji="1" lang="ja-JP" altLang="en-US"/>
              <a:t>すると当然、その人は、仕事の手を止めて、電話に応対します。</a:t>
            </a:r>
            <a:endParaRPr kumimoji="1" lang="en-US" altLang="ja-JP" dirty="0"/>
          </a:p>
          <a:p>
            <a:r>
              <a:rPr kumimoji="1" lang="ja-JP" altLang="en-US"/>
              <a:t>電話の応対が終われば、仕事を再開します。</a:t>
            </a:r>
            <a:endParaRPr kumimoji="1" lang="en-US" altLang="ja-JP" dirty="0"/>
          </a:p>
          <a:p>
            <a:r>
              <a:rPr kumimoji="1" lang="ja-JP" altLang="en-US"/>
              <a:t>このように、今している仕事を一旦止めて、他の処理をするのが割り込みです。</a:t>
            </a:r>
          </a:p>
          <a:p>
            <a:endParaRPr kumimoji="1" lang="ja-JP" altLang="en-US"/>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3</a:t>
            </a:fld>
            <a:endParaRPr lang="en-US" altLang="ja-JP"/>
          </a:p>
        </p:txBody>
      </p:sp>
    </p:spTree>
    <p:extLst>
      <p:ext uri="{BB962C8B-B14F-4D97-AF65-F5344CB8AC3E}">
        <p14:creationId xmlns:p14="http://schemas.microsoft.com/office/powerpoint/2010/main" val="395058517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次は入出力制御を見てみましょう。</a:t>
            </a:r>
            <a:endParaRPr kumimoji="1" lang="en-US" altLang="ja-JP" dirty="0"/>
          </a:p>
          <a:p>
            <a:r>
              <a:rPr kumimoji="1" lang="ja-JP" altLang="en-US"/>
              <a:t>入出力制御は、入出力装置に対する操作です。</a:t>
            </a:r>
            <a:endParaRPr kumimoji="1" lang="en-US" altLang="ja-JP" dirty="0"/>
          </a:p>
          <a:p>
            <a:r>
              <a:rPr kumimoji="1" lang="ja-JP" altLang="en-US"/>
              <a:t>入出力装置には、キーボード、ディスプレイ、プリンタ、</a:t>
            </a:r>
            <a:endParaRPr kumimoji="1" lang="en-US" altLang="ja-JP" dirty="0"/>
          </a:p>
          <a:p>
            <a:r>
              <a:rPr kumimoji="1" lang="ja-JP" altLang="en-US"/>
              <a:t>ハードディスクなどの二次記憶、ネットワークなど様々な種類があります。</a:t>
            </a:r>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30</a:t>
            </a:fld>
            <a:endParaRPr lang="en-US" altLang="ja-JP"/>
          </a:p>
        </p:txBody>
      </p:sp>
    </p:spTree>
    <p:extLst>
      <p:ext uri="{BB962C8B-B14F-4D97-AF65-F5344CB8AC3E}">
        <p14:creationId xmlns:p14="http://schemas.microsoft.com/office/powerpoint/2010/main" val="192131536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入出力装置には、ブロック単位で読み書きするブロック型デバイスと、</a:t>
            </a:r>
            <a:endParaRPr kumimoji="1" lang="en-US" altLang="ja-JP" dirty="0"/>
          </a:p>
          <a:p>
            <a:r>
              <a:rPr kumimoji="1" lang="ja-JP" altLang="en-US"/>
              <a:t>文字単位で読み書きする文字型デバイスがあります。</a:t>
            </a:r>
            <a:endParaRPr kumimoji="1" lang="en-US" altLang="ja-JP" dirty="0"/>
          </a:p>
          <a:p>
            <a:r>
              <a:rPr kumimoji="1" lang="ja-JP" altLang="en-US"/>
              <a:t>ハードディスク等の二次記憶はブロック型デバイスになります。</a:t>
            </a:r>
            <a:endParaRPr kumimoji="1" lang="en-US" altLang="ja-JP" dirty="0"/>
          </a:p>
          <a:p>
            <a:r>
              <a:rPr kumimoji="1" lang="ja-JP" altLang="en-US"/>
              <a:t>一方、キーボードやディスプレイ、ネットワークデバイス等は文字型デバイスになります。</a:t>
            </a:r>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31</a:t>
            </a:fld>
            <a:endParaRPr lang="en-US" altLang="ja-JP"/>
          </a:p>
        </p:txBody>
      </p:sp>
    </p:spTree>
    <p:extLst>
      <p:ext uri="{BB962C8B-B14F-4D97-AF65-F5344CB8AC3E}">
        <p14:creationId xmlns:p14="http://schemas.microsoft.com/office/powerpoint/2010/main" val="235391863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各入出力装置は、デバイスドライバと呼ばれる装置固有のソフトウェアで処理させます。</a:t>
            </a:r>
            <a:endParaRPr kumimoji="1" lang="en-US" altLang="ja-JP" dirty="0"/>
          </a:p>
          <a:p>
            <a:r>
              <a:rPr kumimoji="1" lang="ja-JP" altLang="en-US"/>
              <a:t>入出力制御は、デバイスドライバを介して各入出力装置を制御します。</a:t>
            </a:r>
            <a:endParaRPr kumimoji="1" lang="en-US" altLang="ja-JP" dirty="0"/>
          </a:p>
          <a:p>
            <a:r>
              <a:rPr kumimoji="1" lang="ja-JP" altLang="en-US"/>
              <a:t>デバイスドライバは、各入出力装置を作ったメーカーが、装置の付属ソフトとしてユーザに配布します。</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32</a:t>
            </a:fld>
            <a:endParaRPr lang="en-US" altLang="ja-JP"/>
          </a:p>
        </p:txBody>
      </p:sp>
    </p:spTree>
    <p:extLst>
      <p:ext uri="{BB962C8B-B14F-4D97-AF65-F5344CB8AC3E}">
        <p14:creationId xmlns:p14="http://schemas.microsoft.com/office/powerpoint/2010/main" val="232364803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入出力デバイスには、先頭から順番にアクセスする必要があるテープ型デバイス、</a:t>
            </a:r>
            <a:endParaRPr kumimoji="1" lang="en-US" altLang="ja-JP" dirty="0"/>
          </a:p>
          <a:p>
            <a:r>
              <a:rPr kumimoji="1" lang="ja-JP" altLang="en-US"/>
              <a:t>任意の場所にアクセス可能なディスク型デバイスがあります。</a:t>
            </a:r>
            <a:endParaRPr kumimoji="1" lang="en-US" altLang="ja-JP" dirty="0"/>
          </a:p>
          <a:p>
            <a:r>
              <a:rPr kumimoji="1" lang="ja-JP" altLang="en-US"/>
              <a:t>また、最近は、ディスクを使用しない非ディスク型デバイスもあります。</a:t>
            </a:r>
            <a:endParaRPr kumimoji="1" lang="en-US" altLang="ja-JP" dirty="0"/>
          </a:p>
          <a:p>
            <a:r>
              <a:rPr kumimoji="1" lang="ja-JP" altLang="en-US"/>
              <a:t>皆さんの使用している</a:t>
            </a:r>
            <a:r>
              <a:rPr kumimoji="1" lang="en-US" altLang="ja-JP" dirty="0"/>
              <a:t> Mac </a:t>
            </a:r>
            <a:r>
              <a:rPr kumimoji="1" lang="ja-JP" altLang="en-US"/>
              <a:t>に入っているフラッシュメモリは非ディスク型デバイスです。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33</a:t>
            </a:fld>
            <a:endParaRPr lang="en-US" altLang="ja-JP"/>
          </a:p>
        </p:txBody>
      </p:sp>
    </p:spTree>
    <p:extLst>
      <p:ext uri="{BB962C8B-B14F-4D97-AF65-F5344CB8AC3E}">
        <p14:creationId xmlns:p14="http://schemas.microsoft.com/office/powerpoint/2010/main" val="201276854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テープ型デバイスは、磁気テープ上にデータを記録する記憶装置です。</a:t>
            </a:r>
            <a:endParaRPr kumimoji="1" lang="en-US" altLang="ja-JP" dirty="0"/>
          </a:p>
          <a:p>
            <a:r>
              <a:rPr kumimoji="1" lang="ja-JP" altLang="en-US"/>
              <a:t>テープ型デバイスには様々な種類がありますが、</a:t>
            </a:r>
            <a:endParaRPr kumimoji="1" lang="en-US" altLang="ja-JP" dirty="0"/>
          </a:p>
          <a:p>
            <a:r>
              <a:rPr kumimoji="1" lang="ja-JP" altLang="en-US"/>
              <a:t>どれもテープ上に書かれたデータをテープを巻き取りながら読み書きするのは共通しています。</a:t>
            </a:r>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34</a:t>
            </a:fld>
            <a:endParaRPr lang="en-US" altLang="ja-JP"/>
          </a:p>
        </p:txBody>
      </p:sp>
    </p:spTree>
    <p:extLst>
      <p:ext uri="{BB962C8B-B14F-4D97-AF65-F5344CB8AC3E}">
        <p14:creationId xmlns:p14="http://schemas.microsoft.com/office/powerpoint/2010/main" val="186386378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テープ型デバイスでは、データを記録するブロックが並んでいます。</a:t>
            </a:r>
            <a:endParaRPr kumimoji="1" lang="en-US" altLang="ja-JP" dirty="0"/>
          </a:p>
          <a:p>
            <a:r>
              <a:rPr kumimoji="1" lang="ja-JP" altLang="en-US" dirty="0"/>
              <a:t>テープ型デバイスでは、磁気ヘッドによりデータを読み書きすることができます。</a:t>
            </a:r>
            <a:endParaRPr kumimoji="1" lang="en-US" altLang="ja-JP" dirty="0"/>
          </a:p>
          <a:p>
            <a:r>
              <a:rPr kumimoji="1" lang="ja-JP" altLang="en-US" dirty="0"/>
              <a:t>あるブロックのデータを読み書きするには、</a:t>
            </a:r>
            <a:endParaRPr kumimoji="1" lang="en-US" altLang="ja-JP" dirty="0"/>
          </a:p>
          <a:p>
            <a:r>
              <a:rPr kumimoji="1" lang="ja-JP" altLang="en-US" dirty="0"/>
              <a:t>テープを進めたり戻したりして、そのブロックを磁気ヘッドの位置に移動させる必要があります。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35</a:t>
            </a:fld>
            <a:endParaRPr lang="en-US" altLang="ja-JP"/>
          </a:p>
        </p:txBody>
      </p:sp>
    </p:spTree>
    <p:extLst>
      <p:ext uri="{BB962C8B-B14F-4D97-AF65-F5344CB8AC3E}">
        <p14:creationId xmlns:p14="http://schemas.microsoft.com/office/powerpoint/2010/main" val="86334074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実際には、テープ型デバイスでは、各ブロックはテープ上に斜めに配置されています。</a:t>
            </a:r>
            <a:endParaRPr kumimoji="1" lang="en-US" altLang="ja-JP" dirty="0"/>
          </a:p>
          <a:p>
            <a:r>
              <a:rPr kumimoji="1" lang="ja-JP" altLang="en-US"/>
              <a:t>斜めに配置することで、短いテープや、回転数の遅いテープでも多くのデータを格納可能になります。</a:t>
            </a:r>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36</a:t>
            </a:fld>
            <a:endParaRPr lang="en-US" altLang="ja-JP"/>
          </a:p>
        </p:txBody>
      </p:sp>
    </p:spTree>
    <p:extLst>
      <p:ext uri="{BB962C8B-B14F-4D97-AF65-F5344CB8AC3E}">
        <p14:creationId xmlns:p14="http://schemas.microsoft.com/office/powerpoint/2010/main" val="170114772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磁気テープは、データは一次元に並んでいます。</a:t>
            </a:r>
            <a:endParaRPr kumimoji="1" lang="en-US" altLang="ja-JP" dirty="0"/>
          </a:p>
          <a:p>
            <a:r>
              <a:rPr kumimoji="1" lang="ja-JP" altLang="en-US" dirty="0"/>
              <a:t>データを読む場合は、前から順番に連続的に読み出します。</a:t>
            </a:r>
            <a:endParaRPr kumimoji="1" lang="en-US" altLang="ja-JP" dirty="0"/>
          </a:p>
          <a:p>
            <a:r>
              <a:rPr kumimoji="1" lang="ja-JP" altLang="en-US" dirty="0"/>
              <a:t>テープの途中にいきなりアクセスすることはできず、テープの先頭から順番にアクセスしなければなりません。</a:t>
            </a:r>
            <a:endParaRPr kumimoji="1" lang="en-US" altLang="ja-JP" dirty="0"/>
          </a:p>
          <a:p>
            <a:r>
              <a:rPr kumimoji="1" lang="ja-JP" altLang="en-US" dirty="0"/>
              <a:t>磁気テープに対しては、</a:t>
            </a:r>
            <a:endParaRPr kumimoji="1" lang="en-US" altLang="ja-JP" dirty="0"/>
          </a:p>
          <a:p>
            <a:r>
              <a:rPr kumimoji="1" lang="ja-JP" altLang="en-US" dirty="0"/>
              <a:t>磁気ヘッドの位置にあるブロックへの読み書きをする、</a:t>
            </a:r>
            <a:endParaRPr kumimoji="1" lang="en-US" altLang="ja-JP" dirty="0"/>
          </a:p>
          <a:p>
            <a:r>
              <a:rPr kumimoji="1" lang="ja-JP" altLang="en-US" dirty="0"/>
              <a:t>テープを先頭まで巻き戻す、</a:t>
            </a:r>
            <a:endParaRPr kumimoji="1" lang="en-US" altLang="ja-JP" dirty="0"/>
          </a:p>
          <a:p>
            <a:r>
              <a:rPr kumimoji="1" lang="ja-JP" altLang="en-US" dirty="0"/>
              <a:t>テープをファイルの終わりまで読み進める、という操作ができます。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37</a:t>
            </a:fld>
            <a:endParaRPr lang="en-US" altLang="ja-JP"/>
          </a:p>
        </p:txBody>
      </p:sp>
    </p:spTree>
    <p:extLst>
      <p:ext uri="{BB962C8B-B14F-4D97-AF65-F5344CB8AC3E}">
        <p14:creationId xmlns:p14="http://schemas.microsoft.com/office/powerpoint/2010/main" val="167985546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ディスク型デバイスは、その名の通り円盤の上に記録するデバイスです。</a:t>
            </a:r>
            <a:endParaRPr kumimoji="1" lang="en-US" altLang="ja-JP" dirty="0"/>
          </a:p>
          <a:p>
            <a:r>
              <a:rPr kumimoji="1" lang="ja-JP" altLang="en-US"/>
              <a:t>フロッピディスクやハードディスク、</a:t>
            </a:r>
            <a:r>
              <a:rPr kumimoji="1" lang="en-US" altLang="ja-JP" dirty="0"/>
              <a:t>MO</a:t>
            </a:r>
            <a:r>
              <a:rPr kumimoji="1" lang="ja-JP" altLang="en-US"/>
              <a:t>や</a:t>
            </a:r>
            <a:r>
              <a:rPr kumimoji="1" lang="en-US" altLang="ja-JP" dirty="0"/>
              <a:t>CD</a:t>
            </a:r>
            <a:r>
              <a:rPr kumimoji="1" lang="ja-JP" altLang="en-US"/>
              <a:t>などがディスク型デバイスです。</a:t>
            </a:r>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38</a:t>
            </a:fld>
            <a:endParaRPr lang="en-US" altLang="ja-JP"/>
          </a:p>
        </p:txBody>
      </p:sp>
    </p:spTree>
    <p:extLst>
      <p:ext uri="{BB962C8B-B14F-4D97-AF65-F5344CB8AC3E}">
        <p14:creationId xmlns:p14="http://schemas.microsoft.com/office/powerpoint/2010/main" val="267156431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ディスク型デバイスの一つ、ハードディスクの中を見てみましょう。</a:t>
            </a:r>
            <a:endParaRPr kumimoji="1" lang="en-US" altLang="ja-JP" dirty="0"/>
          </a:p>
          <a:p>
            <a:r>
              <a:rPr kumimoji="1" lang="ja-JP" altLang="en-US"/>
              <a:t>右側の黒い円板がディスクです。</a:t>
            </a:r>
            <a:endParaRPr kumimoji="1" lang="en-US" altLang="ja-JP" dirty="0"/>
          </a:p>
          <a:p>
            <a:r>
              <a:rPr kumimoji="1" lang="ja-JP" altLang="en-US"/>
              <a:t>左側から伸びている棒状の部分はアクチュエータと呼ばれます。</a:t>
            </a:r>
            <a:endParaRPr kumimoji="1" lang="en-US" altLang="ja-JP" dirty="0"/>
          </a:p>
          <a:p>
            <a:r>
              <a:rPr kumimoji="1" lang="ja-JP" altLang="en-US"/>
              <a:t>アクチュエータの先端には、ディスクに対して読み書きを行うための磁気ヘッドがついています。</a:t>
            </a:r>
            <a:endParaRPr kumimoji="1" lang="en-US" altLang="ja-JP" dirty="0"/>
          </a:p>
          <a:p>
            <a:r>
              <a:rPr kumimoji="1" lang="ja-JP" altLang="en-US"/>
              <a:t>磁気ヘッドの位置にあるブロックに対して読み書きすることができます。</a:t>
            </a:r>
            <a:endParaRPr kumimoji="1" lang="en-US" altLang="ja-JP" dirty="0"/>
          </a:p>
          <a:p>
            <a:r>
              <a:rPr kumimoji="1" lang="ja-JP" altLang="en-US"/>
              <a:t>ディスクは一定方向に回転します</a:t>
            </a:r>
            <a:endParaRPr kumimoji="1" lang="en-US" altLang="ja-JP" dirty="0"/>
          </a:p>
          <a:p>
            <a:r>
              <a:rPr kumimoji="1" lang="ja-JP" altLang="en-US"/>
              <a:t>また、アクチュエータは、ディスクの外側と内側の間を移動することができます。</a:t>
            </a:r>
            <a:endParaRPr kumimoji="1" lang="en-US" altLang="ja-JP" dirty="0"/>
          </a:p>
          <a:p>
            <a:r>
              <a:rPr kumimoji="1" lang="ja-JP" altLang="en-US"/>
              <a:t>ディスクの回転とアクチュエータの移動で任意の位置に対して読み書きできます。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39</a:t>
            </a:fld>
            <a:endParaRPr lang="en-US" altLang="ja-JP"/>
          </a:p>
        </p:txBody>
      </p:sp>
    </p:spTree>
    <p:extLst>
      <p:ext uri="{BB962C8B-B14F-4D97-AF65-F5344CB8AC3E}">
        <p14:creationId xmlns:p14="http://schemas.microsoft.com/office/powerpoint/2010/main" val="33750663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割り込みは非同期に発生します。</a:t>
            </a:r>
            <a:endParaRPr kumimoji="1" lang="en-US" altLang="ja-JP" dirty="0"/>
          </a:p>
          <a:p>
            <a:r>
              <a:rPr kumimoji="1" lang="ja-JP" altLang="en-US"/>
              <a:t>非同期とは、いつ起こるかわからない、ということです。</a:t>
            </a:r>
            <a:endParaRPr kumimoji="1" lang="en-US" altLang="ja-JP" dirty="0"/>
          </a:p>
          <a:p>
            <a:r>
              <a:rPr kumimoji="1" lang="ja-JP" altLang="en-US"/>
              <a:t>例えば、電話はいつかかってくるかはわかりません。</a:t>
            </a:r>
            <a:endParaRPr kumimoji="1" lang="en-US" altLang="ja-JP" dirty="0"/>
          </a:p>
          <a:p>
            <a:r>
              <a:rPr kumimoji="1" lang="ja-JP" altLang="en-US"/>
              <a:t>仕事をしている最中に電話は突然鳴りますので、</a:t>
            </a:r>
            <a:endParaRPr kumimoji="1" lang="en-US" altLang="ja-JP" dirty="0"/>
          </a:p>
          <a:p>
            <a:r>
              <a:rPr kumimoji="1" lang="ja-JP" altLang="en-US"/>
              <a:t>仕事を一旦止めて電話に応対することになります。</a:t>
            </a:r>
            <a:endParaRPr kumimoji="1" lang="en-US" altLang="ja-JP" dirty="0"/>
          </a:p>
          <a:p>
            <a:r>
              <a:rPr kumimoji="1" lang="ja-JP" altLang="en-US"/>
              <a:t>同様にユーザからの入力があった場合、プログラムから見ると、</a:t>
            </a:r>
            <a:endParaRPr kumimoji="1" lang="en-US" altLang="ja-JP" dirty="0"/>
          </a:p>
          <a:p>
            <a:r>
              <a:rPr kumimoji="1" lang="ja-JP" altLang="en-US"/>
              <a:t>ユーザ入力はいつ起きるかわかりません。</a:t>
            </a:r>
            <a:endParaRPr kumimoji="1" lang="en-US" altLang="ja-JP" dirty="0"/>
          </a:p>
          <a:p>
            <a:r>
              <a:rPr kumimoji="1" lang="ja-JP" altLang="en-US"/>
              <a:t>いつ起きるかわからないユーザ入力に対して対処することになります。</a:t>
            </a:r>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4</a:t>
            </a:fld>
            <a:endParaRPr lang="en-US" altLang="ja-JP"/>
          </a:p>
        </p:txBody>
      </p:sp>
    </p:spTree>
    <p:extLst>
      <p:ext uri="{BB962C8B-B14F-4D97-AF65-F5344CB8AC3E}">
        <p14:creationId xmlns:p14="http://schemas.microsoft.com/office/powerpoint/2010/main" val="208134469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ハードディスクでは、データは同心円上に配置されています。</a:t>
            </a:r>
            <a:endParaRPr kumimoji="1" lang="en-US" altLang="ja-JP" dirty="0"/>
          </a:p>
          <a:p>
            <a:r>
              <a:rPr kumimoji="1" lang="ja-JP" altLang="en-US"/>
              <a:t>同心円はトラックと呼ばれ、トラック番号</a:t>
            </a:r>
            <a:r>
              <a:rPr kumimoji="1" lang="en-US" altLang="ja-JP" dirty="0"/>
              <a:t> 0, 1, 2 </a:t>
            </a:r>
            <a:r>
              <a:rPr kumimoji="1" lang="ja-JP" altLang="en-US"/>
              <a:t>と番号がつけられてます。</a:t>
            </a:r>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40</a:t>
            </a:fld>
            <a:endParaRPr lang="en-US" altLang="ja-JP"/>
          </a:p>
        </p:txBody>
      </p:sp>
    </p:spTree>
    <p:extLst>
      <p:ext uri="{BB962C8B-B14F-4D97-AF65-F5344CB8AC3E}">
        <p14:creationId xmlns:p14="http://schemas.microsoft.com/office/powerpoint/2010/main" val="146470978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各トラックは、セクタと呼ばれる単位に分割されています。</a:t>
            </a:r>
            <a:endParaRPr kumimoji="1" lang="en-US" altLang="ja-JP" dirty="0"/>
          </a:p>
          <a:p>
            <a:r>
              <a:rPr kumimoji="1" lang="ja-JP" altLang="en-US"/>
              <a:t>セクタも、セクタ</a:t>
            </a:r>
            <a:r>
              <a:rPr kumimoji="1" lang="en-US" altLang="ja-JP" dirty="0"/>
              <a:t> 0, 1, 2 </a:t>
            </a:r>
            <a:r>
              <a:rPr kumimoji="1" lang="ja-JP" altLang="en-US"/>
              <a:t>と番号が付けられています。</a:t>
            </a:r>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41</a:t>
            </a:fld>
            <a:endParaRPr lang="en-US" altLang="ja-JP"/>
          </a:p>
        </p:txBody>
      </p:sp>
    </p:spTree>
    <p:extLst>
      <p:ext uri="{BB962C8B-B14F-4D97-AF65-F5344CB8AC3E}">
        <p14:creationId xmlns:p14="http://schemas.microsoft.com/office/powerpoint/2010/main" val="212480798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ディスクに対してアクセスする場合、</a:t>
            </a:r>
            <a:endParaRPr kumimoji="1" lang="en-US" altLang="ja-JP" dirty="0"/>
          </a:p>
          <a:p>
            <a:r>
              <a:rPr kumimoji="1" lang="ja-JP" altLang="en-US"/>
              <a:t>アクチュエータが移動することで、異なるトラックへ移動できます。</a:t>
            </a:r>
            <a:endParaRPr kumimoji="1" lang="en-US" altLang="ja-JP" dirty="0"/>
          </a:p>
          <a:p>
            <a:r>
              <a:rPr kumimoji="1" lang="ja-JP" altLang="en-US"/>
              <a:t>また、ディスクが回転することで、異なるセクタへ移動できます。</a:t>
            </a:r>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42</a:t>
            </a:fld>
            <a:endParaRPr lang="en-US" altLang="ja-JP"/>
          </a:p>
        </p:txBody>
      </p:sp>
    </p:spTree>
    <p:extLst>
      <p:ext uri="{BB962C8B-B14F-4D97-AF65-F5344CB8AC3E}">
        <p14:creationId xmlns:p14="http://schemas.microsoft.com/office/powerpoint/2010/main" val="287936133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多くのハードディスクでは、複数のディスクを重ねて配置されています。</a:t>
            </a:r>
            <a:endParaRPr kumimoji="1" lang="en-US" altLang="ja-JP" dirty="0"/>
          </a:p>
          <a:p>
            <a:r>
              <a:rPr kumimoji="1" lang="ja-JP" altLang="en-US"/>
              <a:t>また、ディスクは表裏両面にデータを記録できます。</a:t>
            </a:r>
            <a:endParaRPr kumimoji="1" lang="en-US" altLang="ja-JP" dirty="0"/>
          </a:p>
          <a:p>
            <a:r>
              <a:rPr kumimoji="1" lang="ja-JP" altLang="en-US"/>
              <a:t>各ディスクは、表面と裏面に対して、ヘッド番号と呼ばれる番号が付けられてます。</a:t>
            </a:r>
            <a:endParaRPr kumimoji="1" lang="en-US" altLang="ja-JP" dirty="0"/>
          </a:p>
          <a:p>
            <a:r>
              <a:rPr kumimoji="1" lang="ja-JP" altLang="en-US"/>
              <a:t>ディスク１枚につき表裏がありますので、ヘッド番号はディスクの枚数の２倍になります。</a:t>
            </a:r>
            <a:endParaRPr kumimoji="1" lang="en-US" altLang="ja-JP" dirty="0"/>
          </a:p>
          <a:p>
            <a:r>
              <a:rPr kumimoji="1" lang="ja-JP" altLang="en-US"/>
              <a:t>また、各ディスクの、同一トラック番号を持つトラックの集合を、シリンダといいます。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43</a:t>
            </a:fld>
            <a:endParaRPr lang="en-US" altLang="ja-JP"/>
          </a:p>
        </p:txBody>
      </p:sp>
    </p:spTree>
    <p:extLst>
      <p:ext uri="{BB962C8B-B14F-4D97-AF65-F5344CB8AC3E}">
        <p14:creationId xmlns:p14="http://schemas.microsoft.com/office/powerpoint/2010/main" val="121154115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アクチュエータの先端には、各ディスクの表面、裏面に読み書きするための磁気ヘッドがついています。</a:t>
            </a:r>
            <a:endParaRPr kumimoji="1" lang="en-US" altLang="ja-JP" dirty="0"/>
          </a:p>
          <a:p>
            <a:r>
              <a:rPr kumimoji="1" lang="ja-JP" altLang="en-US"/>
              <a:t>アクチュエータが動くことで異なるシリンダに移動できます。</a:t>
            </a:r>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44</a:t>
            </a:fld>
            <a:endParaRPr lang="en-US" altLang="ja-JP"/>
          </a:p>
        </p:txBody>
      </p:sp>
    </p:spTree>
    <p:extLst>
      <p:ext uri="{BB962C8B-B14F-4D97-AF65-F5344CB8AC3E}">
        <p14:creationId xmlns:p14="http://schemas.microsoft.com/office/powerpoint/2010/main" val="417600072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ディスクへアクセスする場合は、</a:t>
            </a:r>
            <a:endParaRPr kumimoji="1" lang="en-US" altLang="ja-JP" dirty="0"/>
          </a:p>
          <a:p>
            <a:r>
              <a:rPr kumimoji="1" lang="ja-JP" altLang="en-US"/>
              <a:t>ヘッド番号、トラック番号、セクタ番号の</a:t>
            </a:r>
            <a:r>
              <a:rPr kumimoji="1" lang="en-US" altLang="ja-JP" dirty="0"/>
              <a:t> 3 </a:t>
            </a:r>
            <a:r>
              <a:rPr kumimoji="1" lang="ja-JP" altLang="en-US"/>
              <a:t>個組みを指定します。</a:t>
            </a:r>
            <a:endParaRPr kumimoji="1" lang="en-US" altLang="ja-JP" dirty="0"/>
          </a:p>
          <a:p>
            <a:r>
              <a:rPr kumimoji="1" lang="ja-JP" altLang="en-US"/>
              <a:t>例えば、</a:t>
            </a:r>
            <a:r>
              <a:rPr kumimoji="1" lang="en-US" altLang="ja-JP" dirty="0"/>
              <a:t>2,3,6 </a:t>
            </a:r>
            <a:r>
              <a:rPr kumimoji="1" lang="ja-JP" altLang="en-US"/>
              <a:t>番地であれば、</a:t>
            </a:r>
            <a:endParaRPr kumimoji="1" lang="en-US" altLang="ja-JP" dirty="0"/>
          </a:p>
          <a:p>
            <a:r>
              <a:rPr kumimoji="1" lang="ja-JP" altLang="en-US"/>
              <a:t>ヘッド番号が</a:t>
            </a:r>
            <a:r>
              <a:rPr kumimoji="1" lang="en-US" altLang="ja-JP" dirty="0"/>
              <a:t> 2 </a:t>
            </a:r>
            <a:r>
              <a:rPr kumimoji="1" lang="ja-JP" altLang="en-US"/>
              <a:t>ですから、上から</a:t>
            </a:r>
            <a:r>
              <a:rPr kumimoji="1" lang="en-US" altLang="ja-JP" dirty="0"/>
              <a:t> 2 </a:t>
            </a:r>
            <a:r>
              <a:rPr kumimoji="1" lang="ja-JP" altLang="en-US"/>
              <a:t>枚目のディスクの表面になります。</a:t>
            </a:r>
            <a:endParaRPr kumimoji="1" lang="en-US" altLang="ja-JP" dirty="0"/>
          </a:p>
          <a:p>
            <a:r>
              <a:rPr kumimoji="1" lang="ja-JP" altLang="en-US"/>
              <a:t>トラック番号は外から順番に</a:t>
            </a:r>
            <a:r>
              <a:rPr kumimoji="1" lang="en-US" altLang="ja-JP" dirty="0"/>
              <a:t> 0 1 2 3</a:t>
            </a:r>
            <a:r>
              <a:rPr kumimoji="1" lang="ja-JP" altLang="en-US"/>
              <a:t>と付いています。</a:t>
            </a:r>
            <a:endParaRPr kumimoji="1" lang="en-US" altLang="ja-JP" dirty="0"/>
          </a:p>
          <a:p>
            <a:r>
              <a:rPr kumimoji="1" lang="ja-JP" altLang="en-US"/>
              <a:t>トラック番号が</a:t>
            </a:r>
            <a:r>
              <a:rPr kumimoji="1" lang="en-US" altLang="ja-JP" dirty="0"/>
              <a:t> 3 </a:t>
            </a:r>
            <a:r>
              <a:rPr kumimoji="1" lang="ja-JP" altLang="en-US"/>
              <a:t>ですから、外から数えて</a:t>
            </a:r>
            <a:r>
              <a:rPr kumimoji="1" lang="en-US" altLang="ja-JP" dirty="0"/>
              <a:t> 4 </a:t>
            </a:r>
            <a:r>
              <a:rPr kumimoji="1" lang="ja-JP" altLang="en-US"/>
              <a:t>番目のトラックになり、</a:t>
            </a:r>
            <a:endParaRPr kumimoji="1" lang="en-US" altLang="ja-JP" dirty="0"/>
          </a:p>
          <a:p>
            <a:r>
              <a:rPr kumimoji="1" lang="ja-JP" altLang="en-US"/>
              <a:t>そのトラックの</a:t>
            </a:r>
            <a:r>
              <a:rPr kumimoji="1" lang="en-US" altLang="ja-JP" dirty="0"/>
              <a:t> 7 </a:t>
            </a:r>
            <a:r>
              <a:rPr kumimoji="1" lang="ja-JP" altLang="en-US"/>
              <a:t>番目のセクタになります。</a:t>
            </a:r>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45</a:t>
            </a:fld>
            <a:endParaRPr lang="en-US" altLang="ja-JP"/>
          </a:p>
        </p:txBody>
      </p:sp>
    </p:spTree>
    <p:extLst>
      <p:ext uri="{BB962C8B-B14F-4D97-AF65-F5344CB8AC3E}">
        <p14:creationId xmlns:p14="http://schemas.microsoft.com/office/powerpoint/2010/main" val="186129861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次は、ディスクへのアクセスをみてみましょう。</a:t>
            </a:r>
            <a:endParaRPr kumimoji="1" lang="en-US" altLang="ja-JP" dirty="0"/>
          </a:p>
          <a:p>
            <a:r>
              <a:rPr kumimoji="1" lang="ja-JP" altLang="en-US"/>
              <a:t>ディスクへのアクセスでは、最初にシークという動作を行います。</a:t>
            </a:r>
            <a:endParaRPr kumimoji="1" lang="en-US" altLang="ja-JP" dirty="0"/>
          </a:p>
          <a:p>
            <a:r>
              <a:rPr kumimoji="1" lang="ja-JP" altLang="en-US"/>
              <a:t>シークは、アクチュエータを動かして、</a:t>
            </a:r>
            <a:endParaRPr kumimoji="1" lang="en-US" altLang="ja-JP" dirty="0"/>
          </a:p>
          <a:p>
            <a:r>
              <a:rPr kumimoji="1" lang="ja-JP" altLang="en-US"/>
              <a:t>その先に付いている磁気ヘッドを適切なシリンダへ移動させる動作です。</a:t>
            </a:r>
            <a:endParaRPr kumimoji="1" lang="en-US" altLang="ja-JP" dirty="0"/>
          </a:p>
          <a:p>
            <a:r>
              <a:rPr kumimoji="1" lang="ja-JP" altLang="en-US"/>
              <a:t>次に、磁気ヘッドを電子的に切り替えます。</a:t>
            </a:r>
            <a:endParaRPr kumimoji="1" lang="en-US" altLang="ja-JP" dirty="0"/>
          </a:p>
          <a:p>
            <a:r>
              <a:rPr kumimoji="1" lang="ja-JP" altLang="en-US"/>
              <a:t>これは、複数ある磁気ヘッドの一つをオンに、それ以外の磁気ヘッドをオフにする操作です。</a:t>
            </a:r>
            <a:endParaRPr kumimoji="1" lang="en-US" altLang="ja-JP" dirty="0"/>
          </a:p>
          <a:p>
            <a:r>
              <a:rPr kumimoji="1" lang="ja-JP" altLang="en-US"/>
              <a:t>次に適切なセクタが来るまで、ディスクを回転させます。</a:t>
            </a:r>
            <a:endParaRPr kumimoji="1" lang="en-US" altLang="ja-JP" dirty="0"/>
          </a:p>
          <a:p>
            <a:r>
              <a:rPr kumimoji="1" lang="ja-JP" altLang="en-US"/>
              <a:t>セクタが磁気ヘッドの位置まで来れば、データを転送します。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46</a:t>
            </a:fld>
            <a:endParaRPr lang="en-US" altLang="ja-JP"/>
          </a:p>
        </p:txBody>
      </p:sp>
    </p:spTree>
    <p:extLst>
      <p:ext uri="{BB962C8B-B14F-4D97-AF65-F5344CB8AC3E}">
        <p14:creationId xmlns:p14="http://schemas.microsoft.com/office/powerpoint/2010/main" val="255743421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ハードディスクには、可動ヘッドアクチュエータと、</a:t>
            </a:r>
            <a:endParaRPr kumimoji="1" lang="en-US" altLang="ja-JP" dirty="0"/>
          </a:p>
          <a:p>
            <a:r>
              <a:rPr kumimoji="1" lang="ja-JP" altLang="en-US" dirty="0"/>
              <a:t>固定ヘッドアクチュエータがあります。</a:t>
            </a:r>
            <a:endParaRPr kumimoji="1" lang="en-US" altLang="ja-JP" dirty="0"/>
          </a:p>
          <a:p>
            <a:r>
              <a:rPr kumimoji="1" lang="ja-JP" altLang="en-US" dirty="0"/>
              <a:t>可動ヘッドアクチュエータは、</a:t>
            </a:r>
            <a:endParaRPr kumimoji="1" lang="en-US" altLang="ja-JP" dirty="0"/>
          </a:p>
          <a:p>
            <a:r>
              <a:rPr kumimoji="1" lang="ja-JP" altLang="en-US" dirty="0"/>
              <a:t>磁気ヘッドが各アクチュエータの先端に付いており、</a:t>
            </a:r>
            <a:endParaRPr kumimoji="1" lang="en-US" altLang="ja-JP" dirty="0"/>
          </a:p>
          <a:p>
            <a:r>
              <a:rPr kumimoji="1" lang="ja-JP" altLang="en-US" dirty="0"/>
              <a:t>アクチュエータが移動することで読み書きするシリンダを変更できます。</a:t>
            </a:r>
            <a:endParaRPr kumimoji="1" lang="en-US" altLang="ja-JP" dirty="0"/>
          </a:p>
          <a:p>
            <a:r>
              <a:rPr kumimoji="1" lang="ja-JP" altLang="en-US" dirty="0"/>
              <a:t>固定ヘッドアクチュエータは、</a:t>
            </a:r>
            <a:endParaRPr kumimoji="1" lang="en-US" altLang="ja-JP" dirty="0"/>
          </a:p>
          <a:p>
            <a:r>
              <a:rPr kumimoji="1" lang="ja-JP" altLang="en-US" dirty="0"/>
              <a:t>シリンダごとに磁気ヘッドが付いていて、</a:t>
            </a:r>
            <a:endParaRPr kumimoji="1" lang="en-US" altLang="ja-JP" dirty="0"/>
          </a:p>
          <a:p>
            <a:r>
              <a:rPr kumimoji="1" lang="ja-JP" altLang="en-US" dirty="0"/>
              <a:t>アクチュエータを動かさなくても</a:t>
            </a:r>
            <a:endParaRPr kumimoji="1" lang="en-US" altLang="ja-JP" dirty="0"/>
          </a:p>
          <a:p>
            <a:r>
              <a:rPr kumimoji="1" lang="ja-JP" altLang="en-US" dirty="0"/>
              <a:t>任意のシリンダを読み書きできます。</a:t>
            </a:r>
            <a:endParaRPr kumimoji="1" lang="en-US" altLang="ja-JP" dirty="0"/>
          </a:p>
          <a:p>
            <a:r>
              <a:rPr kumimoji="1" lang="ja-JP" altLang="en-US" dirty="0"/>
              <a:t>一般に、固定ヘッドアクチュエータは、可動ヘッドアクチュエータよりも高価ですが、</a:t>
            </a:r>
            <a:endParaRPr kumimoji="1" lang="en-US" altLang="ja-JP" dirty="0"/>
          </a:p>
          <a:p>
            <a:r>
              <a:rPr kumimoji="1" lang="ja-JP" altLang="en-US" dirty="0"/>
              <a:t>可動部分が無いため壊れにくく、またシークに時間がかかりません。</a:t>
            </a:r>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47</a:t>
            </a:fld>
            <a:endParaRPr lang="en-US" altLang="ja-JP"/>
          </a:p>
        </p:txBody>
      </p:sp>
    </p:spTree>
    <p:extLst>
      <p:ext uri="{BB962C8B-B14F-4D97-AF65-F5344CB8AC3E}">
        <p14:creationId xmlns:p14="http://schemas.microsoft.com/office/powerpoint/2010/main" val="109664432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それでは、ディスクへのアクセスに必要な時間を見てみましょう。</a:t>
            </a:r>
            <a:endParaRPr kumimoji="1" lang="en-US" altLang="ja-JP" dirty="0"/>
          </a:p>
          <a:p>
            <a:r>
              <a:rPr kumimoji="1" lang="ja-JP" altLang="en-US" dirty="0"/>
              <a:t>まずはシーク時間</a:t>
            </a:r>
            <a:r>
              <a:rPr kumimoji="1" lang="en-US" altLang="ja-JP" dirty="0"/>
              <a:t> seek time </a:t>
            </a:r>
            <a:r>
              <a:rPr kumimoji="1" lang="ja-JP" altLang="en-US" dirty="0"/>
              <a:t>です。</a:t>
            </a:r>
            <a:endParaRPr kumimoji="1" lang="en-US" altLang="ja-JP" dirty="0"/>
          </a:p>
          <a:p>
            <a:r>
              <a:rPr kumimoji="1" lang="ja-JP" altLang="en-US" dirty="0"/>
              <a:t>シーク時間は、アクチュエータを動かして、磁気ヘッドを目的のシリンダに移動させるのにかかる時間です。</a:t>
            </a:r>
            <a:endParaRPr kumimoji="1" lang="en-US" altLang="ja-JP" dirty="0"/>
          </a:p>
          <a:p>
            <a:r>
              <a:rPr kumimoji="1" lang="ja-JP" altLang="en-US" dirty="0"/>
              <a:t>アクチュエータを物理的に動かしますので、シークにはそれなりの時間がかかります。</a:t>
            </a:r>
            <a:endParaRPr kumimoji="1" lang="en-US" altLang="ja-JP" dirty="0"/>
          </a:p>
          <a:p>
            <a:r>
              <a:rPr kumimoji="1" lang="ja-JP" altLang="en-US" dirty="0"/>
              <a:t>次は、ヘッドの切替です。</a:t>
            </a:r>
            <a:endParaRPr kumimoji="1" lang="en-US" altLang="ja-JP" dirty="0"/>
          </a:p>
          <a:p>
            <a:r>
              <a:rPr kumimoji="1" lang="ja-JP" altLang="en-US" dirty="0"/>
              <a:t>ヘッドの切り替えは電子的にしますので、ほぼ瞬時に行えます。</a:t>
            </a:r>
            <a:endParaRPr kumimoji="1" lang="en-US" altLang="ja-JP" dirty="0"/>
          </a:p>
          <a:p>
            <a:r>
              <a:rPr kumimoji="1" lang="ja-JP" altLang="en-US" dirty="0"/>
              <a:t>次に、適切なセクタが来るまでディスクを回転させます。</a:t>
            </a:r>
            <a:endParaRPr kumimoji="1" lang="en-US" altLang="ja-JP" dirty="0"/>
          </a:p>
          <a:p>
            <a:r>
              <a:rPr kumimoji="1" lang="ja-JP" altLang="en-US" dirty="0"/>
              <a:t>この回転にかかる時間が回転遅延時間</a:t>
            </a:r>
            <a:r>
              <a:rPr kumimoji="1" lang="en-US" altLang="ja-JP" dirty="0"/>
              <a:t> latency time </a:t>
            </a:r>
            <a:r>
              <a:rPr kumimoji="1" lang="ja-JP" altLang="en-US" dirty="0"/>
              <a:t>です。</a:t>
            </a:r>
            <a:endParaRPr kumimoji="1" lang="en-US" altLang="ja-JP" dirty="0"/>
          </a:p>
          <a:p>
            <a:r>
              <a:rPr kumimoji="1" lang="ja-JP" altLang="en-US" dirty="0"/>
              <a:t>よって、アクセスにかかる時間は、</a:t>
            </a:r>
            <a:endParaRPr kumimoji="1" lang="en-US" altLang="ja-JP" dirty="0"/>
          </a:p>
          <a:p>
            <a:r>
              <a:rPr kumimoji="1" lang="ja-JP" altLang="en-US" dirty="0"/>
              <a:t>シーク時間と</a:t>
            </a:r>
            <a:endParaRPr kumimoji="1" lang="en-US" altLang="ja-JP" dirty="0"/>
          </a:p>
          <a:p>
            <a:r>
              <a:rPr kumimoji="1" lang="ja-JP" altLang="en-US" dirty="0"/>
              <a:t>回転遅延時間を足したものになります。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48</a:t>
            </a:fld>
            <a:endParaRPr lang="en-US" altLang="ja-JP"/>
          </a:p>
        </p:txBody>
      </p:sp>
    </p:spTree>
    <p:extLst>
      <p:ext uri="{BB962C8B-B14F-4D97-AF65-F5344CB8AC3E}">
        <p14:creationId xmlns:p14="http://schemas.microsoft.com/office/powerpoint/2010/main" val="23590999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回転遅延時間は、ディスクの回転速度から求めることができます。</a:t>
            </a:r>
            <a:endParaRPr kumimoji="1" lang="en-US" altLang="ja-JP" dirty="0"/>
          </a:p>
          <a:p>
            <a:r>
              <a:rPr kumimoji="1" lang="ja-JP" altLang="en-US" dirty="0"/>
              <a:t>対象のセクタが来るまでディスクを回転させますが、</a:t>
            </a:r>
            <a:endParaRPr kumimoji="1" lang="en-US" altLang="ja-JP" dirty="0"/>
          </a:p>
          <a:p>
            <a:r>
              <a:rPr kumimoji="1" lang="ja-JP" altLang="en-US" dirty="0"/>
              <a:t>アクセスしようとしたとき、対象のセクタが通り過ぎたばかりだった、という場合は</a:t>
            </a:r>
            <a:endParaRPr kumimoji="1" lang="en-US" altLang="ja-JP" dirty="0"/>
          </a:p>
          <a:p>
            <a:r>
              <a:rPr kumimoji="1" lang="ja-JP" altLang="en-US" dirty="0"/>
              <a:t>ディスクを１回転させなければなりません。</a:t>
            </a:r>
            <a:endParaRPr kumimoji="1" lang="en-US" altLang="ja-JP" dirty="0"/>
          </a:p>
          <a:p>
            <a:r>
              <a:rPr kumimoji="1" lang="ja-JP" altLang="en-US" dirty="0"/>
              <a:t>ですので、最長回転遅延時間は、ディスク</a:t>
            </a:r>
            <a:endParaRPr kumimoji="1" lang="en-US" altLang="ja-JP" dirty="0"/>
          </a:p>
          <a:p>
            <a:r>
              <a:rPr kumimoji="1" lang="en-US" altLang="ja-JP" dirty="0"/>
              <a:t>1</a:t>
            </a:r>
            <a:r>
              <a:rPr kumimoji="1" lang="ja-JP" altLang="en-US" dirty="0"/>
              <a:t>回転にかかる時間になります。</a:t>
            </a:r>
            <a:endParaRPr kumimoji="1" lang="en-US" altLang="ja-JP" dirty="0"/>
          </a:p>
          <a:p>
            <a:r>
              <a:rPr kumimoji="1" lang="ja-JP" altLang="en-US" dirty="0"/>
              <a:t>一方、アクセスしようとしたときに、対象のセクタがちょうど磁気ヘッドの位置に来ていた、</a:t>
            </a:r>
            <a:endParaRPr kumimoji="1" lang="en-US" altLang="ja-JP" dirty="0"/>
          </a:p>
          <a:p>
            <a:r>
              <a:rPr kumimoji="1" lang="ja-JP" altLang="en-US" dirty="0"/>
              <a:t>という場合は、回転遅延時間はゼロになります。</a:t>
            </a:r>
            <a:endParaRPr kumimoji="1" lang="en-US" altLang="ja-JP" dirty="0"/>
          </a:p>
          <a:p>
            <a:r>
              <a:rPr kumimoji="1" lang="ja-JP" altLang="en-US" dirty="0"/>
              <a:t>よって、回転遅延時間は、ゼロからディスク１回転にかかる時間の間となり、</a:t>
            </a:r>
            <a:endParaRPr kumimoji="1" lang="en-US" altLang="ja-JP" dirty="0"/>
          </a:p>
          <a:p>
            <a:r>
              <a:rPr kumimoji="1" lang="ja-JP" altLang="en-US" dirty="0"/>
              <a:t>平均を取ると、ディスク半回転分の時間になります。</a:t>
            </a:r>
            <a:endParaRPr kumimoji="1" lang="en-US" altLang="ja-JP" dirty="0"/>
          </a:p>
          <a:p>
            <a:r>
              <a:rPr kumimoji="1" lang="ja-JP" altLang="en-US" dirty="0"/>
              <a:t>例えば、１分間に</a:t>
            </a:r>
            <a:r>
              <a:rPr kumimoji="1" lang="en-US" altLang="ja-JP" dirty="0"/>
              <a:t>4000</a:t>
            </a:r>
            <a:r>
              <a:rPr kumimoji="1" lang="ja-JP" altLang="en-US" dirty="0"/>
              <a:t>回転するハードディスクがあったとします。</a:t>
            </a:r>
            <a:endParaRPr kumimoji="1" lang="en-US" altLang="ja-JP" dirty="0"/>
          </a:p>
          <a:p>
            <a:r>
              <a:rPr kumimoji="1" lang="en-US" altLang="ja-JP" dirty="0"/>
              <a:t>60</a:t>
            </a:r>
            <a:r>
              <a:rPr kumimoji="1" lang="ja-JP" altLang="en-US" dirty="0"/>
              <a:t>秒に</a:t>
            </a:r>
            <a:r>
              <a:rPr kumimoji="1" lang="en-US" altLang="ja-JP" dirty="0"/>
              <a:t>4000</a:t>
            </a:r>
            <a:r>
              <a:rPr kumimoji="1" lang="ja-JP" altLang="en-US" dirty="0"/>
              <a:t>回転ですから、</a:t>
            </a:r>
            <a:r>
              <a:rPr kumimoji="1" lang="en-US" altLang="ja-JP" dirty="0"/>
              <a:t>1</a:t>
            </a:r>
            <a:r>
              <a:rPr kumimoji="1" lang="ja-JP" altLang="en-US" dirty="0"/>
              <a:t>回転にかかる時間は、</a:t>
            </a:r>
            <a:endParaRPr kumimoji="1" lang="en-US" altLang="ja-JP" dirty="0"/>
          </a:p>
          <a:p>
            <a:r>
              <a:rPr kumimoji="1" lang="en-US" altLang="ja-JP" dirty="0"/>
              <a:t>60 / 4000 </a:t>
            </a:r>
            <a:r>
              <a:rPr kumimoji="1" lang="ja-JP" altLang="en-US" dirty="0"/>
              <a:t>ですので、</a:t>
            </a:r>
            <a:r>
              <a:rPr kumimoji="1" lang="en-US" altLang="ja-JP" dirty="0"/>
              <a:t>15×10</a:t>
            </a:r>
            <a:r>
              <a:rPr kumimoji="1" lang="ja-JP" altLang="en-US" dirty="0"/>
              <a:t>＾</a:t>
            </a:r>
            <a:r>
              <a:rPr kumimoji="1" lang="en-US" altLang="ja-JP" dirty="0"/>
              <a:t>-3 </a:t>
            </a:r>
            <a:r>
              <a:rPr kumimoji="1" lang="ja-JP" altLang="en-US" dirty="0"/>
              <a:t>で</a:t>
            </a:r>
            <a:r>
              <a:rPr kumimoji="1" lang="en-US" altLang="ja-JP" dirty="0"/>
              <a:t> 15 m</a:t>
            </a:r>
            <a:r>
              <a:rPr kumimoji="1" lang="ja-JP" altLang="en-US" dirty="0"/>
              <a:t>秒となります。</a:t>
            </a:r>
            <a:endParaRPr kumimoji="1" lang="en-US" altLang="ja-JP" dirty="0"/>
          </a:p>
          <a:p>
            <a:r>
              <a:rPr kumimoji="1" lang="ja-JP" altLang="en-US" dirty="0"/>
              <a:t>よって、最長回転遅延時間は</a:t>
            </a:r>
            <a:r>
              <a:rPr kumimoji="1" lang="en-US" altLang="ja-JP" dirty="0"/>
              <a:t>15m</a:t>
            </a:r>
            <a:r>
              <a:rPr kumimoji="1" lang="ja-JP" altLang="en-US" dirty="0"/>
              <a:t>秒、</a:t>
            </a:r>
            <a:endParaRPr kumimoji="1" lang="en-US" altLang="ja-JP" dirty="0"/>
          </a:p>
          <a:p>
            <a:r>
              <a:rPr kumimoji="1" lang="ja-JP" altLang="en-US" dirty="0"/>
              <a:t>平均回転遅延時間はその半分で</a:t>
            </a:r>
            <a:r>
              <a:rPr kumimoji="1" lang="en-US" altLang="ja-JP" dirty="0"/>
              <a:t>7.5m</a:t>
            </a:r>
            <a:r>
              <a:rPr kumimoji="1" lang="ja-JP" altLang="en-US" dirty="0"/>
              <a:t>秒となります。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49</a:t>
            </a:fld>
            <a:endParaRPr lang="en-US" altLang="ja-JP"/>
          </a:p>
        </p:txBody>
      </p:sp>
    </p:spTree>
    <p:extLst>
      <p:ext uri="{BB962C8B-B14F-4D97-AF65-F5344CB8AC3E}">
        <p14:creationId xmlns:p14="http://schemas.microsoft.com/office/powerpoint/2010/main" val="2622966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優先順位の低いプログラムを実行中に、ユーザ入力完了などで</a:t>
            </a:r>
            <a:endParaRPr kumimoji="1" lang="en-US" altLang="ja-JP" dirty="0"/>
          </a:p>
          <a:p>
            <a:r>
              <a:rPr kumimoji="1" lang="ja-JP" altLang="en-US" dirty="0"/>
              <a:t>優先順位の高いプログラムが実行できるようになると、</a:t>
            </a:r>
            <a:endParaRPr kumimoji="1" lang="en-US" altLang="ja-JP" dirty="0"/>
          </a:p>
          <a:p>
            <a:r>
              <a:rPr kumimoji="1" lang="ja-JP" altLang="en-US" dirty="0"/>
              <a:t>優先順位の低いプログラムは中断されます。</a:t>
            </a:r>
            <a:endParaRPr kumimoji="1" lang="en-US" altLang="ja-JP" dirty="0"/>
          </a:p>
          <a:p>
            <a:r>
              <a:rPr kumimoji="1" lang="ja-JP" altLang="en-US" dirty="0"/>
              <a:t>これが割り込みです。</a:t>
            </a:r>
            <a:endParaRPr kumimoji="1" lang="en-US" altLang="ja-JP" dirty="0"/>
          </a:p>
          <a:p>
            <a:r>
              <a:rPr kumimoji="1" lang="ja-JP" altLang="en-US" dirty="0"/>
              <a:t>このとき、プログラム</a:t>
            </a:r>
            <a:r>
              <a:rPr kumimoji="1" lang="en-US" altLang="ja-JP" dirty="0"/>
              <a:t>2</a:t>
            </a:r>
            <a:r>
              <a:rPr kumimoji="1" lang="ja-JP" altLang="en-US" dirty="0"/>
              <a:t>を中断して、プログラム</a:t>
            </a:r>
            <a:r>
              <a:rPr kumimoji="1" lang="en-US" altLang="ja-JP" dirty="0"/>
              <a:t>1</a:t>
            </a:r>
            <a:r>
              <a:rPr kumimoji="1" lang="ja-JP" altLang="en-US" dirty="0"/>
              <a:t>を再開する、という</a:t>
            </a:r>
            <a:endParaRPr kumimoji="1" lang="en-US" altLang="ja-JP" dirty="0"/>
          </a:p>
          <a:p>
            <a:r>
              <a:rPr kumimoji="1" lang="ja-JP" altLang="en-US" dirty="0"/>
              <a:t>プログラムを切り替える処理が必要になります。</a:t>
            </a:r>
          </a:p>
        </p:txBody>
      </p:sp>
      <p:sp>
        <p:nvSpPr>
          <p:cNvPr id="4" name="スライド番号プレースホルダー 3"/>
          <p:cNvSpPr>
            <a:spLocks noGrp="1"/>
          </p:cNvSpPr>
          <p:nvPr>
            <p:ph type="sldNum" sz="quarter" idx="5"/>
          </p:nvPr>
        </p:nvSpPr>
        <p:spPr/>
        <p:txBody>
          <a:bodyPr/>
          <a:lstStyle/>
          <a:p>
            <a:fld id="{9382FBAB-A5EA-4599-8F46-F787BC94E2EA}" type="slidenum">
              <a:rPr lang="ja-JP" altLang="en-US" smtClean="0"/>
              <a:pPr/>
              <a:t>5</a:t>
            </a:fld>
            <a:endParaRPr lang="en-US" altLang="ja-JP"/>
          </a:p>
        </p:txBody>
      </p:sp>
    </p:spTree>
    <p:extLst>
      <p:ext uri="{BB962C8B-B14F-4D97-AF65-F5344CB8AC3E}">
        <p14:creationId xmlns:p14="http://schemas.microsoft.com/office/powerpoint/2010/main" val="93654262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ディスクへのアクセスは、</a:t>
            </a:r>
            <a:endParaRPr kumimoji="1" lang="en-US" altLang="ja-JP" dirty="0"/>
          </a:p>
          <a:p>
            <a:r>
              <a:rPr kumimoji="1" lang="ja-JP" altLang="en-US" dirty="0"/>
              <a:t>まずアクセス時間が</a:t>
            </a:r>
            <a:endParaRPr kumimoji="1" lang="en-US" altLang="ja-JP" dirty="0"/>
          </a:p>
          <a:p>
            <a:r>
              <a:rPr kumimoji="1" lang="ja-JP" altLang="en-US" dirty="0"/>
              <a:t>シーク時間、回転遅延時間を足しただけかかり、</a:t>
            </a:r>
            <a:endParaRPr kumimoji="1" lang="en-US" altLang="ja-JP" dirty="0"/>
          </a:p>
          <a:p>
            <a:r>
              <a:rPr kumimoji="1" lang="ja-JP" altLang="en-US" dirty="0"/>
              <a:t>その後に転送時間がかかります。</a:t>
            </a:r>
            <a:endParaRPr kumimoji="1" lang="en-US" altLang="ja-JP" dirty="0"/>
          </a:p>
          <a:p>
            <a:r>
              <a:rPr kumimoji="1" lang="ja-JP" altLang="en-US" dirty="0"/>
              <a:t>現在使われているハードディスクでは、</a:t>
            </a:r>
            <a:endParaRPr kumimoji="1" lang="en-US" altLang="ja-JP" dirty="0"/>
          </a:p>
          <a:p>
            <a:r>
              <a:rPr kumimoji="1" lang="ja-JP" altLang="en-US" dirty="0"/>
              <a:t>シーク時間が最大</a:t>
            </a:r>
            <a:r>
              <a:rPr kumimoji="1" lang="en-US" altLang="ja-JP" dirty="0"/>
              <a:t> 30m</a:t>
            </a:r>
            <a:r>
              <a:rPr kumimoji="1" lang="ja-JP" altLang="en-US" dirty="0"/>
              <a:t>秒程度、</a:t>
            </a:r>
            <a:endParaRPr kumimoji="1" lang="en-US" altLang="ja-JP" dirty="0"/>
          </a:p>
          <a:p>
            <a:r>
              <a:rPr kumimoji="1" lang="ja-JP" altLang="en-US" dirty="0"/>
              <a:t>回転遅延時間が最大</a:t>
            </a:r>
            <a:r>
              <a:rPr kumimoji="1" lang="en-US" altLang="ja-JP" dirty="0"/>
              <a:t> 10 m</a:t>
            </a:r>
            <a:r>
              <a:rPr kumimoji="1" lang="ja-JP" altLang="en-US" dirty="0"/>
              <a:t>秒程度、</a:t>
            </a:r>
            <a:endParaRPr kumimoji="1" lang="en-US" altLang="ja-JP" dirty="0"/>
          </a:p>
          <a:p>
            <a:r>
              <a:rPr kumimoji="1" lang="ja-JP" altLang="en-US" dirty="0"/>
              <a:t>転送時間が最大</a:t>
            </a:r>
            <a:r>
              <a:rPr kumimoji="1" lang="en-US" altLang="ja-JP" dirty="0"/>
              <a:t> 5m</a:t>
            </a:r>
            <a:r>
              <a:rPr kumimoji="1" lang="ja-JP" altLang="en-US" dirty="0"/>
              <a:t>秒程度です。</a:t>
            </a:r>
            <a:endParaRPr kumimoji="1" lang="en-US" altLang="ja-JP" dirty="0"/>
          </a:p>
          <a:p>
            <a:r>
              <a:rPr kumimoji="1" lang="ja-JP" altLang="en-US" dirty="0"/>
              <a:t>全体の動作時間のうち、およそ</a:t>
            </a:r>
            <a:r>
              <a:rPr kumimoji="1" lang="en-US" altLang="ja-JP" dirty="0"/>
              <a:t>6</a:t>
            </a:r>
            <a:r>
              <a:rPr kumimoji="1" lang="ja-JP" altLang="en-US" dirty="0"/>
              <a:t>割がシーク時間、</a:t>
            </a:r>
            <a:r>
              <a:rPr kumimoji="1" lang="en-US" altLang="ja-JP" dirty="0"/>
              <a:t>3</a:t>
            </a:r>
            <a:r>
              <a:rPr kumimoji="1" lang="ja-JP" altLang="en-US" dirty="0"/>
              <a:t>割が回転遅延時間で、</a:t>
            </a:r>
            <a:endParaRPr kumimoji="1" lang="en-US" altLang="ja-JP" dirty="0"/>
          </a:p>
          <a:p>
            <a:r>
              <a:rPr kumimoji="1" lang="ja-JP" altLang="en-US" dirty="0"/>
              <a:t>実際にディスクに対して読み書きしている時間は</a:t>
            </a:r>
            <a:r>
              <a:rPr kumimoji="1" lang="en-US" altLang="ja-JP" dirty="0"/>
              <a:t>1</a:t>
            </a:r>
            <a:r>
              <a:rPr kumimoji="1" lang="ja-JP" altLang="en-US" dirty="0"/>
              <a:t>割以下です。</a:t>
            </a:r>
            <a:endParaRPr kumimoji="1" lang="en-US" altLang="ja-JP" dirty="0"/>
          </a:p>
          <a:p>
            <a:r>
              <a:rPr kumimoji="1" lang="ja-JP" altLang="en-US" dirty="0"/>
              <a:t>こうしてみると、シークは非常に遅いことがわかります。</a:t>
            </a:r>
            <a:endParaRPr kumimoji="1" lang="en-US" altLang="ja-JP" dirty="0"/>
          </a:p>
          <a:p>
            <a:r>
              <a:rPr kumimoji="1" lang="ja-JP" altLang="en-US" dirty="0"/>
              <a:t>そこで、シーク時間ができるだけ短くなるように、スケジューリングをします。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50</a:t>
            </a:fld>
            <a:endParaRPr lang="en-US" altLang="ja-JP"/>
          </a:p>
        </p:txBody>
      </p:sp>
    </p:spTree>
    <p:extLst>
      <p:ext uri="{BB962C8B-B14F-4D97-AF65-F5344CB8AC3E}">
        <p14:creationId xmlns:p14="http://schemas.microsoft.com/office/powerpoint/2010/main" val="267576186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ディスク上の各セクタに対してアクセス要求があったときに、</a:t>
            </a:r>
            <a:endParaRPr kumimoji="1" lang="en-US" altLang="ja-JP" dirty="0"/>
          </a:p>
          <a:p>
            <a:r>
              <a:rPr kumimoji="1" lang="ja-JP" altLang="en-US" dirty="0"/>
              <a:t>アクセスする順番を決めるのがディスクスケジューリングです。</a:t>
            </a:r>
            <a:endParaRPr kumimoji="1" lang="en-US" altLang="ja-JP" dirty="0"/>
          </a:p>
          <a:p>
            <a:r>
              <a:rPr kumimoji="1" lang="ja-JP" altLang="en-US" dirty="0"/>
              <a:t>ディスクスケジューリングには、到着順、最短シーク順、エレベータ順があります。</a:t>
            </a:r>
            <a:endParaRPr kumimoji="1" lang="en-US" altLang="ja-JP" dirty="0"/>
          </a:p>
          <a:p>
            <a:r>
              <a:rPr kumimoji="1" lang="ja-JP" altLang="en-US" dirty="0"/>
              <a:t>到着順では、アクセス要求の到着順に処理します。</a:t>
            </a:r>
            <a:endParaRPr kumimoji="1" lang="en-US" altLang="ja-JP" dirty="0"/>
          </a:p>
          <a:p>
            <a:r>
              <a:rPr kumimoji="1" lang="ja-JP" altLang="en-US" dirty="0"/>
              <a:t>最短シーク順では、シーク時間が短いシリンダにあるセクタから先に処理します。</a:t>
            </a:r>
            <a:endParaRPr kumimoji="1" lang="en-US" altLang="ja-JP" dirty="0"/>
          </a:p>
          <a:p>
            <a:r>
              <a:rPr kumimoji="1" lang="ja-JP" altLang="en-US" dirty="0"/>
              <a:t>エレベータ順では、磁気ヘッドをまず一方向へ動かして、</a:t>
            </a:r>
            <a:endParaRPr kumimoji="1" lang="en-US" altLang="ja-JP" dirty="0"/>
          </a:p>
          <a:p>
            <a:r>
              <a:rPr kumimoji="1" lang="ja-JP" altLang="en-US" dirty="0"/>
              <a:t>近いシリンダから順に処理し、</a:t>
            </a:r>
            <a:endParaRPr kumimoji="1" lang="en-US" altLang="ja-JP" dirty="0"/>
          </a:p>
          <a:p>
            <a:r>
              <a:rPr kumimoji="1" lang="ja-JP" altLang="en-US" dirty="0"/>
              <a:t>ヘッダが端まで到達すると、逆方向に同様の処理します。</a:t>
            </a:r>
            <a:endParaRPr kumimoji="1" lang="en-US" altLang="ja-JP" dirty="0"/>
          </a:p>
          <a:p>
            <a:r>
              <a:rPr kumimoji="1" lang="ja-JP" altLang="en-US" dirty="0"/>
              <a:t>さらに速さを求める場合は、回転位置も考慮して、回転遅延時間が短いセクタから処理します。</a:t>
            </a:r>
            <a:endParaRPr kumimoji="1" lang="en-US" altLang="ja-JP" dirty="0"/>
          </a:p>
          <a:p>
            <a:r>
              <a:rPr kumimoji="1" lang="ja-JP" altLang="en-US" dirty="0"/>
              <a:t>各手法をもう少し詳しくみてみましょう。</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51</a:t>
            </a:fld>
            <a:endParaRPr lang="en-US" altLang="ja-JP"/>
          </a:p>
        </p:txBody>
      </p:sp>
    </p:spTree>
    <p:extLst>
      <p:ext uri="{BB962C8B-B14F-4D97-AF65-F5344CB8AC3E}">
        <p14:creationId xmlns:p14="http://schemas.microsoft.com/office/powerpoint/2010/main" val="13328967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到着順は、アクセス要求が到着した順に処理します。</a:t>
            </a:r>
            <a:endParaRPr kumimoji="1" lang="en-US" altLang="ja-JP" dirty="0"/>
          </a:p>
          <a:p>
            <a:r>
              <a:rPr kumimoji="1" lang="ja-JP" altLang="en-US"/>
              <a:t>来たものから順に処理しますので、到着順は実装が簡単、という長所があります。</a:t>
            </a:r>
            <a:endParaRPr kumimoji="1" lang="en-US" altLang="ja-JP" dirty="0"/>
          </a:p>
          <a:p>
            <a:r>
              <a:rPr kumimoji="1" lang="ja-JP" altLang="en-US"/>
              <a:t>一方、シーク時間については一切考慮していないので、シーク時間が長いという短所があります。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52</a:t>
            </a:fld>
            <a:endParaRPr lang="en-US" altLang="ja-JP"/>
          </a:p>
        </p:txBody>
      </p:sp>
    </p:spTree>
    <p:extLst>
      <p:ext uri="{BB962C8B-B14F-4D97-AF65-F5344CB8AC3E}">
        <p14:creationId xmlns:p14="http://schemas.microsoft.com/office/powerpoint/2010/main" val="428468782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最短シーク順は、シーク時間が短いアクセス要求から順に処理していきます。</a:t>
            </a:r>
            <a:endParaRPr kumimoji="1" lang="en-US" altLang="ja-JP" dirty="0"/>
          </a:p>
          <a:p>
            <a:r>
              <a:rPr kumimoji="1" lang="ja-JP" altLang="en-US"/>
              <a:t>シーク時間はアクチュエータを移動させる時間ですので、</a:t>
            </a:r>
            <a:endParaRPr kumimoji="1" lang="en-US" altLang="ja-JP" dirty="0"/>
          </a:p>
          <a:p>
            <a:r>
              <a:rPr kumimoji="1" lang="ja-JP" altLang="en-US"/>
              <a:t>移動距離が長ければそれだけ時間がかかります。</a:t>
            </a:r>
            <a:endParaRPr kumimoji="1" lang="en-US" altLang="ja-JP" dirty="0"/>
          </a:p>
          <a:p>
            <a:r>
              <a:rPr kumimoji="1" lang="ja-JP" altLang="en-US"/>
              <a:t>よって、トラック番号が近い方が、シーク時間は短くなります。</a:t>
            </a:r>
            <a:endParaRPr kumimoji="1" lang="en-US" altLang="ja-JP" dirty="0"/>
          </a:p>
          <a:p>
            <a:r>
              <a:rPr kumimoji="1" lang="ja-JP" altLang="en-US"/>
              <a:t>例えば、現在トラック番号</a:t>
            </a:r>
            <a:r>
              <a:rPr kumimoji="1" lang="en-US" altLang="ja-JP" dirty="0"/>
              <a:t> 20 </a:t>
            </a:r>
            <a:r>
              <a:rPr kumimoji="1" lang="ja-JP" altLang="en-US"/>
              <a:t>のセクタを処理しており、</a:t>
            </a:r>
            <a:endParaRPr kumimoji="1" lang="en-US" altLang="ja-JP" dirty="0"/>
          </a:p>
          <a:p>
            <a:r>
              <a:rPr kumimoji="1" lang="ja-JP" altLang="en-US"/>
              <a:t>トラック番号</a:t>
            </a:r>
            <a:r>
              <a:rPr kumimoji="1" lang="en-US" altLang="ja-JP" dirty="0"/>
              <a:t> 2, 5, 10, 17, 22, 26 </a:t>
            </a:r>
            <a:r>
              <a:rPr kumimoji="1" lang="ja-JP" altLang="en-US"/>
              <a:t>の未処理のアクセス要求があるとします。</a:t>
            </a:r>
            <a:endParaRPr kumimoji="1" lang="en-US" altLang="ja-JP" dirty="0"/>
          </a:p>
          <a:p>
            <a:r>
              <a:rPr kumimoji="1" lang="ja-JP" altLang="en-US"/>
              <a:t>最短シーク順では、現在処理中のトラック番号に一番近いものを選びます。</a:t>
            </a:r>
            <a:endParaRPr kumimoji="1" lang="en-US" altLang="ja-JP" dirty="0"/>
          </a:p>
          <a:p>
            <a:r>
              <a:rPr kumimoji="1" lang="ja-JP" altLang="en-US"/>
              <a:t>トラック番号</a:t>
            </a:r>
            <a:r>
              <a:rPr kumimoji="1" lang="en-US" altLang="ja-JP" dirty="0"/>
              <a:t>20</a:t>
            </a:r>
            <a:r>
              <a:rPr kumimoji="1" lang="ja-JP" altLang="en-US"/>
              <a:t>に一番近いのは、</a:t>
            </a:r>
            <a:r>
              <a:rPr kumimoji="1" lang="en-US" altLang="ja-JP" dirty="0"/>
              <a:t>22</a:t>
            </a:r>
            <a:r>
              <a:rPr kumimoji="1" lang="ja-JP" altLang="en-US"/>
              <a:t>ですので、</a:t>
            </a:r>
            <a:endParaRPr kumimoji="1" lang="en-US" altLang="ja-JP" dirty="0"/>
          </a:p>
          <a:p>
            <a:r>
              <a:rPr kumimoji="1" lang="ja-JP" altLang="en-US"/>
              <a:t>トラック番号</a:t>
            </a:r>
            <a:r>
              <a:rPr kumimoji="1" lang="en-US" altLang="ja-JP" dirty="0"/>
              <a:t>22</a:t>
            </a:r>
            <a:r>
              <a:rPr kumimoji="1" lang="ja-JP" altLang="en-US"/>
              <a:t>のセクタを処理します。</a:t>
            </a:r>
            <a:endParaRPr kumimoji="1" lang="en-US" altLang="ja-JP" dirty="0"/>
          </a:p>
          <a:p>
            <a:r>
              <a:rPr kumimoji="1" lang="ja-JP" altLang="en-US"/>
              <a:t>最短シーク順の長所は、全体の実行時間が短くなることです。</a:t>
            </a:r>
            <a:endParaRPr kumimoji="1" lang="en-US" altLang="ja-JP" dirty="0"/>
          </a:p>
          <a:p>
            <a:r>
              <a:rPr kumimoji="1" lang="ja-JP" altLang="en-US"/>
              <a:t>一方、トラックの真ん中付近にあるセクタばかり処理されて、</a:t>
            </a:r>
            <a:endParaRPr kumimoji="1" lang="en-US" altLang="ja-JP" dirty="0"/>
          </a:p>
          <a:p>
            <a:r>
              <a:rPr kumimoji="1" lang="ja-JP" altLang="en-US"/>
              <a:t>トラックの両端にあるセクタは中々処理されない、という欠点があります。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53</a:t>
            </a:fld>
            <a:endParaRPr lang="en-US" altLang="ja-JP"/>
          </a:p>
        </p:txBody>
      </p:sp>
    </p:spTree>
    <p:extLst>
      <p:ext uri="{BB962C8B-B14F-4D97-AF65-F5344CB8AC3E}">
        <p14:creationId xmlns:p14="http://schemas.microsoft.com/office/powerpoint/2010/main" val="270820048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エレベータ順は、アクチュエータをまず一方向に動かし、</a:t>
            </a:r>
            <a:endParaRPr kumimoji="1" lang="en-US" altLang="ja-JP" dirty="0"/>
          </a:p>
          <a:p>
            <a:r>
              <a:rPr kumimoji="1" lang="ja-JP" altLang="en-US"/>
              <a:t>近いシリンダにあるセクタから順番に処理します。</a:t>
            </a:r>
            <a:endParaRPr kumimoji="1" lang="en-US" altLang="ja-JP" dirty="0"/>
          </a:p>
          <a:p>
            <a:r>
              <a:rPr kumimoji="1" lang="ja-JP" altLang="en-US"/>
              <a:t>アクチュエータが端に到達すると、今度は逆方向に動かして</a:t>
            </a:r>
            <a:endParaRPr kumimoji="1" lang="en-US" altLang="ja-JP" dirty="0"/>
          </a:p>
          <a:p>
            <a:r>
              <a:rPr kumimoji="1" lang="ja-JP" altLang="en-US"/>
              <a:t>近いシリンダにあるセクタを処理します。</a:t>
            </a:r>
            <a:endParaRPr kumimoji="1" lang="en-US" altLang="ja-JP" dirty="0"/>
          </a:p>
          <a:p>
            <a:r>
              <a:rPr kumimoji="1" lang="ja-JP" altLang="en-US"/>
              <a:t>皆さん、エレベータを思い浮かべてください。</a:t>
            </a:r>
            <a:endParaRPr kumimoji="1" lang="en-US" altLang="ja-JP" dirty="0"/>
          </a:p>
          <a:p>
            <a:r>
              <a:rPr kumimoji="1" lang="ja-JP" altLang="en-US"/>
              <a:t>現在、エレベータは上に向かって移動している途中であり、</a:t>
            </a:r>
            <a:r>
              <a:rPr kumimoji="1" lang="en-US" altLang="ja-JP" dirty="0"/>
              <a:t>5</a:t>
            </a:r>
            <a:r>
              <a:rPr kumimoji="1" lang="ja-JP" altLang="en-US"/>
              <a:t>階に止まったとします。</a:t>
            </a:r>
            <a:endParaRPr kumimoji="1" lang="en-US" altLang="ja-JP" dirty="0"/>
          </a:p>
          <a:p>
            <a:r>
              <a:rPr kumimoji="1" lang="ja-JP" altLang="en-US"/>
              <a:t>ここで、エレベータのボタンが、</a:t>
            </a:r>
            <a:r>
              <a:rPr kumimoji="1" lang="en-US" altLang="ja-JP" dirty="0"/>
              <a:t>2 </a:t>
            </a:r>
            <a:r>
              <a:rPr kumimoji="1" lang="ja-JP" altLang="en-US"/>
              <a:t>階、</a:t>
            </a:r>
            <a:r>
              <a:rPr kumimoji="1" lang="en-US" altLang="ja-JP" dirty="0"/>
              <a:t>3 </a:t>
            </a:r>
            <a:r>
              <a:rPr kumimoji="1" lang="ja-JP" altLang="en-US"/>
              <a:t>階、</a:t>
            </a:r>
            <a:r>
              <a:rPr kumimoji="1" lang="en-US" altLang="ja-JP" dirty="0"/>
              <a:t>4 </a:t>
            </a:r>
            <a:r>
              <a:rPr kumimoji="1" lang="ja-JP" altLang="en-US"/>
              <a:t>階、</a:t>
            </a:r>
            <a:r>
              <a:rPr kumimoji="1" lang="en-US" altLang="ja-JP" dirty="0"/>
              <a:t> 6</a:t>
            </a:r>
            <a:r>
              <a:rPr kumimoji="1" lang="ja-JP" altLang="en-US"/>
              <a:t>階、</a:t>
            </a:r>
            <a:r>
              <a:rPr kumimoji="1" lang="en-US" altLang="ja-JP" dirty="0"/>
              <a:t> 8 </a:t>
            </a:r>
            <a:r>
              <a:rPr kumimoji="1" lang="ja-JP" altLang="en-US"/>
              <a:t>階、</a:t>
            </a:r>
            <a:r>
              <a:rPr kumimoji="1" lang="en-US" altLang="ja-JP" dirty="0"/>
              <a:t> 9 </a:t>
            </a:r>
            <a:r>
              <a:rPr kumimoji="1" lang="ja-JP" altLang="en-US"/>
              <a:t>階が押されたとします。</a:t>
            </a:r>
            <a:endParaRPr kumimoji="1" lang="en-US" altLang="ja-JP" dirty="0"/>
          </a:p>
          <a:p>
            <a:r>
              <a:rPr kumimoji="1" lang="ja-JP" altLang="en-US"/>
              <a:t>エレベータはまず一方向へ移動します。</a:t>
            </a:r>
            <a:endParaRPr kumimoji="1" lang="en-US" altLang="ja-JP" dirty="0"/>
          </a:p>
          <a:p>
            <a:r>
              <a:rPr kumimoji="1" lang="ja-JP" altLang="en-US"/>
              <a:t>現在は上りですので、エレベータは上に向かって移動し、</a:t>
            </a:r>
            <a:r>
              <a:rPr kumimoji="1" lang="en-US" altLang="ja-JP" dirty="0"/>
              <a:t>6 </a:t>
            </a:r>
            <a:r>
              <a:rPr kumimoji="1" lang="ja-JP" altLang="en-US"/>
              <a:t>階に止まります。</a:t>
            </a:r>
            <a:endParaRPr kumimoji="1" lang="en-US" altLang="ja-JP" dirty="0"/>
          </a:p>
          <a:p>
            <a:r>
              <a:rPr kumimoji="1" lang="ja-JP" altLang="en-US"/>
              <a:t>その後、</a:t>
            </a:r>
            <a:r>
              <a:rPr kumimoji="1" lang="en-US" altLang="ja-JP" dirty="0"/>
              <a:t>8</a:t>
            </a:r>
            <a:r>
              <a:rPr kumimoji="1" lang="ja-JP" altLang="en-US"/>
              <a:t>階、</a:t>
            </a:r>
            <a:r>
              <a:rPr kumimoji="1" lang="en-US" altLang="ja-JP" dirty="0"/>
              <a:t>9</a:t>
            </a:r>
            <a:r>
              <a:rPr kumimoji="1" lang="ja-JP" altLang="en-US"/>
              <a:t>階と止まります。</a:t>
            </a:r>
            <a:endParaRPr kumimoji="1" lang="en-US" altLang="ja-JP" dirty="0"/>
          </a:p>
          <a:p>
            <a:r>
              <a:rPr kumimoji="1" lang="ja-JP" altLang="en-US"/>
              <a:t>上まで行くと、今度はエレベータは下に移動し、</a:t>
            </a:r>
            <a:r>
              <a:rPr kumimoji="1" lang="en-US" altLang="ja-JP" dirty="0"/>
              <a:t>4 </a:t>
            </a:r>
            <a:r>
              <a:rPr kumimoji="1" lang="ja-JP" altLang="en-US"/>
              <a:t>階、</a:t>
            </a:r>
            <a:r>
              <a:rPr kumimoji="1" lang="en-US" altLang="ja-JP" dirty="0"/>
              <a:t>3 </a:t>
            </a:r>
            <a:r>
              <a:rPr kumimoji="1" lang="ja-JP" altLang="en-US"/>
              <a:t>階、</a:t>
            </a:r>
            <a:r>
              <a:rPr kumimoji="1" lang="en-US" altLang="ja-JP" dirty="0"/>
              <a:t> 2 </a:t>
            </a:r>
            <a:r>
              <a:rPr kumimoji="1" lang="ja-JP" altLang="en-US"/>
              <a:t>階と止まります。</a:t>
            </a:r>
            <a:endParaRPr kumimoji="1" lang="en-US" altLang="ja-JP" dirty="0"/>
          </a:p>
          <a:p>
            <a:r>
              <a:rPr kumimoji="1" lang="ja-JP" altLang="en-US"/>
              <a:t>このようにエレベータ順では、まず一方向へ移動し、途中の要求を処理します。</a:t>
            </a:r>
            <a:endParaRPr kumimoji="1" lang="en-US" altLang="ja-JP" dirty="0"/>
          </a:p>
          <a:p>
            <a:r>
              <a:rPr kumimoji="1" lang="ja-JP" altLang="en-US"/>
              <a:t>端まで行くと、方向転換して残りの処理をします。</a:t>
            </a:r>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54</a:t>
            </a:fld>
            <a:endParaRPr lang="en-US" altLang="ja-JP"/>
          </a:p>
        </p:txBody>
      </p:sp>
    </p:spTree>
    <p:extLst>
      <p:ext uri="{BB962C8B-B14F-4D97-AF65-F5344CB8AC3E}">
        <p14:creationId xmlns:p14="http://schemas.microsoft.com/office/powerpoint/2010/main" val="93253819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エレベータ順では、まず１方向へ移動します。</a:t>
            </a:r>
            <a:endParaRPr kumimoji="1" lang="en-US" altLang="ja-JP" dirty="0"/>
          </a:p>
          <a:p>
            <a:r>
              <a:rPr kumimoji="1" lang="ja-JP" altLang="en-US"/>
              <a:t>先ほどと同じく、現在トラック番号</a:t>
            </a:r>
            <a:r>
              <a:rPr kumimoji="1" lang="en-US" altLang="ja-JP" dirty="0"/>
              <a:t> 20 </a:t>
            </a:r>
            <a:r>
              <a:rPr kumimoji="1" lang="ja-JP" altLang="en-US"/>
              <a:t>のセクタを処理しており、</a:t>
            </a:r>
            <a:endParaRPr kumimoji="1" lang="en-US" altLang="ja-JP" dirty="0"/>
          </a:p>
          <a:p>
            <a:r>
              <a:rPr kumimoji="1" lang="ja-JP" altLang="en-US"/>
              <a:t>トラック番号</a:t>
            </a:r>
            <a:r>
              <a:rPr kumimoji="1" lang="en-US" altLang="ja-JP" dirty="0"/>
              <a:t> 2, 5, 10, 17, 22, 26 </a:t>
            </a:r>
            <a:r>
              <a:rPr kumimoji="1" lang="ja-JP" altLang="en-US"/>
              <a:t>の未処理のアクセス要求があるとします。</a:t>
            </a:r>
            <a:endParaRPr kumimoji="1" lang="en-US" altLang="ja-JP" dirty="0"/>
          </a:p>
          <a:p>
            <a:r>
              <a:rPr kumimoji="1" lang="ja-JP" altLang="en-US"/>
              <a:t>現在、アクチュエータはトラック番号が減る方向に動いているとします。</a:t>
            </a:r>
            <a:endParaRPr kumimoji="1" lang="en-US" altLang="ja-JP" dirty="0"/>
          </a:p>
          <a:p>
            <a:r>
              <a:rPr kumimoji="1" lang="ja-JP" altLang="en-US"/>
              <a:t>このとき、</a:t>
            </a:r>
            <a:r>
              <a:rPr kumimoji="1" lang="en-US" altLang="ja-JP" dirty="0"/>
              <a:t>20</a:t>
            </a:r>
            <a:r>
              <a:rPr kumimoji="1" lang="ja-JP" altLang="en-US"/>
              <a:t>から下に向かって、トラック番号</a:t>
            </a:r>
            <a:r>
              <a:rPr kumimoji="1" lang="en-US" altLang="ja-JP" dirty="0"/>
              <a:t> 17,, 10, 5, 2 </a:t>
            </a:r>
            <a:r>
              <a:rPr kumimoji="1" lang="ja-JP" altLang="en-US"/>
              <a:t>と処理をします。</a:t>
            </a:r>
            <a:endParaRPr kumimoji="1" lang="en-US" altLang="ja-JP" dirty="0"/>
          </a:p>
          <a:p>
            <a:r>
              <a:rPr kumimoji="1" lang="ja-JP" altLang="en-US"/>
              <a:t>端まで行くと、今度は上に向かって、トラック番号</a:t>
            </a:r>
            <a:r>
              <a:rPr kumimoji="1" lang="en-US" altLang="ja-JP" dirty="0"/>
              <a:t> 22, 26 </a:t>
            </a:r>
            <a:r>
              <a:rPr kumimoji="1" lang="ja-JP" altLang="en-US"/>
              <a:t>を処理します。</a:t>
            </a:r>
            <a:endParaRPr kumimoji="1" lang="en-US" altLang="ja-JP" dirty="0"/>
          </a:p>
          <a:p>
            <a:r>
              <a:rPr kumimoji="1" lang="ja-JP" altLang="en-US"/>
              <a:t>エレベータ順の長所は、どの要求も、ヘッドが一往復する間に必ずアクセスされることです。</a:t>
            </a:r>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55</a:t>
            </a:fld>
            <a:endParaRPr lang="en-US" altLang="ja-JP"/>
          </a:p>
        </p:txBody>
      </p:sp>
    </p:spTree>
    <p:extLst>
      <p:ext uri="{BB962C8B-B14F-4D97-AF65-F5344CB8AC3E}">
        <p14:creationId xmlns:p14="http://schemas.microsoft.com/office/powerpoint/2010/main" val="237060009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各スケジューリングでのヘッドの動きを見てみましょう。</a:t>
            </a:r>
            <a:endParaRPr kumimoji="1" lang="en-US" altLang="ja-JP" dirty="0"/>
          </a:p>
          <a:p>
            <a:r>
              <a:rPr kumimoji="1" lang="ja-JP" altLang="en-US"/>
              <a:t>下のグラフは、縦軸にトラック番号、横軸に処理順をとったものです。</a:t>
            </a:r>
            <a:endParaRPr kumimoji="1" lang="en-US" altLang="ja-JP" dirty="0"/>
          </a:p>
          <a:p>
            <a:r>
              <a:rPr kumimoji="1" lang="ja-JP" altLang="en-US"/>
              <a:t>現在、トラック番号</a:t>
            </a:r>
            <a:r>
              <a:rPr kumimoji="1" lang="en-US" altLang="ja-JP" dirty="0"/>
              <a:t>20</a:t>
            </a:r>
            <a:r>
              <a:rPr kumimoji="1" lang="ja-JP" altLang="en-US"/>
              <a:t>の処理をしており、その後、</a:t>
            </a:r>
            <a:endParaRPr kumimoji="1" lang="en-US" altLang="ja-JP" dirty="0"/>
          </a:p>
          <a:p>
            <a:r>
              <a:rPr kumimoji="1" lang="ja-JP" altLang="en-US"/>
              <a:t>トラック番号</a:t>
            </a:r>
            <a:r>
              <a:rPr kumimoji="1" lang="en-US" altLang="ja-JP" dirty="0"/>
              <a:t> 25, 4, 31, 21, 17, 42, 19 </a:t>
            </a:r>
            <a:r>
              <a:rPr kumimoji="1" lang="ja-JP" altLang="en-US"/>
              <a:t>のアクセス要求が来たとします。</a:t>
            </a:r>
            <a:endParaRPr kumimoji="1" lang="en-US" altLang="ja-JP" dirty="0"/>
          </a:p>
          <a:p>
            <a:r>
              <a:rPr kumimoji="1" lang="ja-JP" altLang="en-US"/>
              <a:t>グラフの赤い線が到着順、</a:t>
            </a:r>
            <a:endParaRPr kumimoji="1" lang="en-US" altLang="ja-JP" dirty="0"/>
          </a:p>
          <a:p>
            <a:r>
              <a:rPr kumimoji="1" lang="ja-JP" altLang="en-US"/>
              <a:t>黄色い線が最短シーク順、</a:t>
            </a:r>
            <a:endParaRPr kumimoji="1" lang="en-US" altLang="ja-JP" dirty="0"/>
          </a:p>
          <a:p>
            <a:r>
              <a:rPr kumimoji="1" lang="ja-JP" altLang="en-US"/>
              <a:t>緑の線がエレベータ順です。</a:t>
            </a:r>
            <a:endParaRPr kumimoji="1" lang="en-US" altLang="ja-JP" dirty="0"/>
          </a:p>
          <a:p>
            <a:r>
              <a:rPr kumimoji="1" lang="ja-JP" altLang="en-US"/>
              <a:t>到着順では、グラフが激しく上下しています。</a:t>
            </a:r>
            <a:endParaRPr kumimoji="1" lang="en-US" altLang="ja-JP" dirty="0"/>
          </a:p>
          <a:p>
            <a:r>
              <a:rPr kumimoji="1" lang="ja-JP" altLang="en-US"/>
              <a:t>つまり、ヘッドが長い距離を動いています。</a:t>
            </a:r>
            <a:endParaRPr kumimoji="1" lang="en-US" altLang="ja-JP" dirty="0"/>
          </a:p>
          <a:p>
            <a:r>
              <a:rPr kumimoji="1" lang="ja-JP" altLang="en-US"/>
              <a:t>最短シーク順では前半ではグラフは穏やかに動きます。</a:t>
            </a:r>
            <a:endParaRPr kumimoji="1" lang="en-US" altLang="ja-JP" dirty="0"/>
          </a:p>
          <a:p>
            <a:r>
              <a:rPr kumimoji="1" lang="ja-JP" altLang="en-US"/>
              <a:t>しかし、トラックの端にあるセクタは、最後になってようやくアクセスされます。</a:t>
            </a:r>
            <a:endParaRPr kumimoji="1" lang="en-US" altLang="ja-JP" dirty="0"/>
          </a:p>
          <a:p>
            <a:r>
              <a:rPr kumimoji="1" lang="ja-JP" altLang="en-US"/>
              <a:t>エレベータ順では、まず上に上がり、一番上まで行くと下に降りてきます。</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56</a:t>
            </a:fld>
            <a:endParaRPr lang="en-US" altLang="ja-JP"/>
          </a:p>
        </p:txBody>
      </p:sp>
    </p:spTree>
    <p:extLst>
      <p:ext uri="{BB962C8B-B14F-4D97-AF65-F5344CB8AC3E}">
        <p14:creationId xmlns:p14="http://schemas.microsoft.com/office/powerpoint/2010/main" val="1104784773"/>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さきほどのアクセス要求で各処理のヘッドの累積移動距離を、グラフにしたのがこちらです。</a:t>
            </a:r>
            <a:endParaRPr kumimoji="1" lang="en-US" altLang="ja-JP" dirty="0"/>
          </a:p>
          <a:p>
            <a:r>
              <a:rPr kumimoji="1" lang="ja-JP" altLang="en-US" dirty="0"/>
              <a:t>到着順を表す赤い線が移動距離が長いのがわかるかと思います。</a:t>
            </a:r>
            <a:endParaRPr kumimoji="1" lang="en-US" altLang="ja-JP" dirty="0"/>
          </a:p>
          <a:p>
            <a:r>
              <a:rPr kumimoji="1" lang="ja-JP" altLang="en-US" dirty="0"/>
              <a:t>最短シーク順では、最初は移動距離が短くなります。</a:t>
            </a:r>
            <a:endParaRPr kumimoji="1" lang="en-US" altLang="ja-JP" dirty="0"/>
          </a:p>
          <a:p>
            <a:r>
              <a:rPr kumimoji="1" lang="ja-JP" altLang="en-US" dirty="0"/>
              <a:t>しかし、最後にエレベータ順に逆転されます。</a:t>
            </a:r>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57</a:t>
            </a:fld>
            <a:endParaRPr lang="en-US" altLang="ja-JP"/>
          </a:p>
        </p:txBody>
      </p:sp>
    </p:spTree>
    <p:extLst>
      <p:ext uri="{BB962C8B-B14F-4D97-AF65-F5344CB8AC3E}">
        <p14:creationId xmlns:p14="http://schemas.microsoft.com/office/powerpoint/2010/main" val="3925696785"/>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アクセス時間を短くするには、シーク時間を考えてスケジューリングをします。</a:t>
            </a:r>
            <a:endParaRPr kumimoji="1" lang="en-US" altLang="ja-JP" dirty="0"/>
          </a:p>
          <a:p>
            <a:r>
              <a:rPr kumimoji="1" lang="ja-JP" altLang="en-US"/>
              <a:t>アクセス時間をより短くしたい場合は、さらに、回転遅延時間も考えてスケジューリングします。</a:t>
            </a:r>
            <a:endParaRPr kumimoji="1" lang="en-US" altLang="ja-JP" dirty="0"/>
          </a:p>
          <a:p>
            <a:r>
              <a:rPr kumimoji="1" lang="ja-JP" altLang="en-US"/>
              <a:t>セクタが手前にある方が回転遅延時間は短くなりますので、</a:t>
            </a:r>
            <a:endParaRPr kumimoji="1" lang="en-US" altLang="ja-JP" dirty="0"/>
          </a:p>
          <a:p>
            <a:r>
              <a:rPr kumimoji="1" lang="ja-JP" altLang="en-US"/>
              <a:t>手前にあるセクタを先に処理します。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58</a:t>
            </a:fld>
            <a:endParaRPr lang="en-US" altLang="ja-JP"/>
          </a:p>
        </p:txBody>
      </p:sp>
    </p:spTree>
    <p:extLst>
      <p:ext uri="{BB962C8B-B14F-4D97-AF65-F5344CB8AC3E}">
        <p14:creationId xmlns:p14="http://schemas.microsoft.com/office/powerpoint/2010/main" val="4178323342"/>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ディスクはトラックが同心円上に並び、各トラックはセクタに分割されています。</a:t>
            </a:r>
            <a:endParaRPr kumimoji="1" lang="en-US" altLang="ja-JP" dirty="0"/>
          </a:p>
          <a:p>
            <a:r>
              <a:rPr kumimoji="1" lang="ja-JP" altLang="en-US"/>
              <a:t>ディスクの外側ほどトラックは長くなりますので、</a:t>
            </a:r>
            <a:endParaRPr kumimoji="1" lang="en-US" altLang="ja-JP" dirty="0"/>
          </a:p>
          <a:p>
            <a:r>
              <a:rPr kumimoji="1" lang="ja-JP" altLang="en-US"/>
              <a:t>セクタの数も多くなります。</a:t>
            </a:r>
            <a:endParaRPr kumimoji="1" lang="en-US" altLang="ja-JP" dirty="0"/>
          </a:p>
          <a:p>
            <a:r>
              <a:rPr kumimoji="1" lang="ja-JP" altLang="en-US"/>
              <a:t>したがって、トラックごとにセクタの数が違うことになります。</a:t>
            </a:r>
            <a:endParaRPr kumimoji="1" lang="en-US" altLang="ja-JP" dirty="0"/>
          </a:p>
          <a:p>
            <a:r>
              <a:rPr kumimoji="1" lang="ja-JP" altLang="en-US"/>
              <a:t>また、セクタの中には、ディスクに付いた傷などにより、読み書きできない欠陥セクタもあります。</a:t>
            </a:r>
            <a:endParaRPr kumimoji="1" lang="en-US" altLang="ja-JP" dirty="0"/>
          </a:p>
          <a:p>
            <a:r>
              <a:rPr kumimoji="1" lang="ja-JP" altLang="en-US"/>
              <a:t>すると、トラックごとのセクタ数の違いや欠陥セクタを気にしながら使わなければいけないことになります。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59</a:t>
            </a:fld>
            <a:endParaRPr lang="en-US" altLang="ja-JP"/>
          </a:p>
        </p:txBody>
      </p:sp>
    </p:spTree>
    <p:extLst>
      <p:ext uri="{BB962C8B-B14F-4D97-AF65-F5344CB8AC3E}">
        <p14:creationId xmlns:p14="http://schemas.microsoft.com/office/powerpoint/2010/main" val="34009952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プログラムを中断し、別のプログラムを実行を始めときは、</a:t>
            </a:r>
            <a:endParaRPr kumimoji="1" lang="en-US" altLang="ja-JP" dirty="0"/>
          </a:p>
          <a:p>
            <a:r>
              <a:rPr kumimoji="1" lang="ja-JP" altLang="en-US"/>
              <a:t>プログラムを切り替えるための特別なプログラムが実行されます。</a:t>
            </a:r>
            <a:endParaRPr kumimoji="1" lang="en-US" altLang="ja-JP" dirty="0"/>
          </a:p>
          <a:p>
            <a:r>
              <a:rPr kumimoji="1" lang="ja-JP" altLang="en-US"/>
              <a:t>これが割り込み処理です。</a:t>
            </a:r>
          </a:p>
          <a:p>
            <a:endParaRPr kumimoji="1" lang="ja-JP" altLang="en-US"/>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6</a:t>
            </a:fld>
            <a:endParaRPr lang="en-US" altLang="ja-JP"/>
          </a:p>
        </p:txBody>
      </p:sp>
    </p:spTree>
    <p:extLst>
      <p:ext uri="{BB962C8B-B14F-4D97-AF65-F5344CB8AC3E}">
        <p14:creationId xmlns:p14="http://schemas.microsoft.com/office/powerpoint/2010/main" val="25546057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物理的なセクタは、トラックによりセクタ数が異なり、</a:t>
            </a:r>
            <a:endParaRPr kumimoji="1" lang="en-US" altLang="ja-JP" dirty="0"/>
          </a:p>
          <a:p>
            <a:r>
              <a:rPr kumimoji="1" lang="ja-JP" altLang="en-US"/>
              <a:t>また欠陥セクタもあるので、そのまま使うとプログラマに余計な負担を掛けてしまいます。</a:t>
            </a:r>
            <a:endParaRPr kumimoji="1" lang="en-US" altLang="ja-JP" dirty="0"/>
          </a:p>
          <a:p>
            <a:r>
              <a:rPr kumimoji="1" lang="ja-JP" altLang="en-US"/>
              <a:t>そこで </a:t>
            </a:r>
            <a:r>
              <a:rPr kumimoji="1" lang="en-US" altLang="ja-JP" dirty="0"/>
              <a:t>OS </a:t>
            </a:r>
            <a:r>
              <a:rPr kumimoji="1" lang="ja-JP" altLang="en-US"/>
              <a:t>はトラックごとのセクタ数を統一し、また、欠陥セクタをスキップした論理セクタを仮想的に作ります。</a:t>
            </a:r>
            <a:endParaRPr kumimoji="1" lang="en-US" altLang="ja-JP" dirty="0"/>
          </a:p>
          <a:p>
            <a:r>
              <a:rPr kumimoji="1" lang="ja-JP" altLang="en-US"/>
              <a:t>ユーザは、論理セクタに対して読み書きすれば、トラックごとのセクタ数の違いや</a:t>
            </a:r>
            <a:endParaRPr kumimoji="1" lang="en-US" altLang="ja-JP" dirty="0"/>
          </a:p>
          <a:p>
            <a:r>
              <a:rPr kumimoji="1" lang="ja-JP" altLang="en-US"/>
              <a:t>欠陥セクタを気にする必要がなくなります。</a:t>
            </a:r>
            <a:endParaRPr kumimoji="1" lang="en-US" altLang="ja-JP" dirty="0"/>
          </a:p>
          <a:p>
            <a:r>
              <a:rPr kumimoji="1" lang="ja-JP" altLang="en-US"/>
              <a:t>これは、実記憶と仮想記憶の関係と同様です。</a:t>
            </a:r>
            <a:endParaRPr kumimoji="1" lang="en-US" altLang="ja-JP" dirty="0"/>
          </a:p>
          <a:p>
            <a:r>
              <a:rPr kumimoji="1" lang="ja-JP" altLang="en-US"/>
              <a:t>実記憶そのままでは使いにくいので、</a:t>
            </a:r>
            <a:r>
              <a:rPr kumimoji="1" lang="en-US" altLang="ja-JP" dirty="0"/>
              <a:t>OS</a:t>
            </a:r>
            <a:r>
              <a:rPr kumimoji="1" lang="ja-JP" altLang="en-US"/>
              <a:t>はユーザに対して仮想記憶を提供しました。</a:t>
            </a:r>
            <a:endParaRPr kumimoji="1" lang="en-US" altLang="ja-JP" dirty="0"/>
          </a:p>
          <a:p>
            <a:r>
              <a:rPr kumimoji="1" lang="ja-JP" altLang="en-US"/>
              <a:t>同様に、物理セクタそのままでは使いにくいので、</a:t>
            </a:r>
            <a:r>
              <a:rPr kumimoji="1" lang="en-US" altLang="ja-JP" dirty="0"/>
              <a:t>OS</a:t>
            </a:r>
            <a:r>
              <a:rPr kumimoji="1" lang="ja-JP" altLang="en-US"/>
              <a:t>はユーザに対して論理セクタを提供するわけです。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60</a:t>
            </a:fld>
            <a:endParaRPr lang="en-US" altLang="ja-JP"/>
          </a:p>
        </p:txBody>
      </p:sp>
    </p:spTree>
    <p:extLst>
      <p:ext uri="{BB962C8B-B14F-4D97-AF65-F5344CB8AC3E}">
        <p14:creationId xmlns:p14="http://schemas.microsoft.com/office/powerpoint/2010/main" val="568932317"/>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皆さんの</a:t>
            </a:r>
            <a:r>
              <a:rPr kumimoji="1" lang="en-US" altLang="ja-JP" dirty="0"/>
              <a:t> Mac </a:t>
            </a:r>
            <a:r>
              <a:rPr kumimoji="1" lang="ja-JP" altLang="en-US"/>
              <a:t>には、ハードディスクではなく、フラッシュメモリが入っています。</a:t>
            </a:r>
            <a:endParaRPr kumimoji="1" lang="en-US" altLang="ja-JP" dirty="0"/>
          </a:p>
          <a:p>
            <a:r>
              <a:rPr kumimoji="1" lang="ja-JP" altLang="en-US"/>
              <a:t>フラッシュメモリは、非ディスク型デバイスの一種です。</a:t>
            </a:r>
            <a:endParaRPr kumimoji="1" lang="en-US" altLang="ja-JP" dirty="0"/>
          </a:p>
          <a:p>
            <a:r>
              <a:rPr kumimoji="1" lang="ja-JP" altLang="en-US"/>
              <a:t>フラッシュメモリは、</a:t>
            </a:r>
            <a:endParaRPr kumimoji="1" lang="en-US" altLang="ja-JP" dirty="0"/>
          </a:p>
          <a:p>
            <a:r>
              <a:rPr kumimoji="1" lang="ja-JP" altLang="en-US"/>
              <a:t>不揮発性メモリ、つまり、電源を切っても消えないメモリです。</a:t>
            </a:r>
            <a:endParaRPr kumimoji="1" lang="en-US" altLang="ja-JP" dirty="0"/>
          </a:p>
          <a:p>
            <a:r>
              <a:rPr kumimoji="1" lang="ja-JP" altLang="en-US"/>
              <a:t>ハードディスクと比べると、</a:t>
            </a:r>
            <a:endParaRPr kumimoji="1" lang="en-US" altLang="ja-JP" dirty="0"/>
          </a:p>
          <a:p>
            <a:r>
              <a:rPr kumimoji="1" lang="ja-JP" altLang="en-US"/>
              <a:t>物理的に動く部分がありませんので、</a:t>
            </a:r>
            <a:endParaRPr kumimoji="1" lang="en-US" altLang="ja-JP" dirty="0"/>
          </a:p>
          <a:p>
            <a:r>
              <a:rPr kumimoji="1" lang="ja-JP" altLang="en-US"/>
              <a:t>動作音が小さく、また消費電力が小さくてすみます。</a:t>
            </a:r>
            <a:endParaRPr kumimoji="1" lang="en-US" altLang="ja-JP" dirty="0"/>
          </a:p>
          <a:p>
            <a:r>
              <a:rPr kumimoji="1" lang="ja-JP" altLang="en-US"/>
              <a:t>可動部が無いので、衝撃にも強くなります。</a:t>
            </a:r>
            <a:endParaRPr kumimoji="1" lang="en-US" altLang="ja-JP" dirty="0"/>
          </a:p>
          <a:p>
            <a:r>
              <a:rPr kumimoji="1" lang="ja-JP" altLang="en-US"/>
              <a:t>このため、フラッシュメモリは、ハードディスクにとって代わりつつあります。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61</a:t>
            </a:fld>
            <a:endParaRPr lang="en-US" altLang="ja-JP"/>
          </a:p>
        </p:txBody>
      </p:sp>
    </p:spTree>
    <p:extLst>
      <p:ext uri="{BB962C8B-B14F-4D97-AF65-F5344CB8AC3E}">
        <p14:creationId xmlns:p14="http://schemas.microsoft.com/office/powerpoint/2010/main" val="135766820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次は、デバイス制御装置をみてみましょう。</a:t>
            </a:r>
            <a:endParaRPr kumimoji="1" lang="en-US" altLang="ja-JP" dirty="0"/>
          </a:p>
          <a:p>
            <a:r>
              <a:rPr kumimoji="1" lang="ja-JP" altLang="en-US"/>
              <a:t>デバイス制御装置は、入出力装置と、主記憶間のデータ転送を制御する装置です。</a:t>
            </a:r>
            <a:endParaRPr kumimoji="1" lang="en-US" altLang="ja-JP" dirty="0"/>
          </a:p>
          <a:p>
            <a:r>
              <a:rPr kumimoji="1" lang="ja-JP" altLang="en-US"/>
              <a:t>ハードディスクには、ディスク用デバイス制御装置、</a:t>
            </a:r>
            <a:endParaRPr kumimoji="1" lang="en-US" altLang="ja-JP" dirty="0"/>
          </a:p>
          <a:p>
            <a:r>
              <a:rPr kumimoji="1" lang="ja-JP" altLang="en-US"/>
              <a:t>プリンタには、プリンタ用デバイス制御、というように、</a:t>
            </a:r>
            <a:endParaRPr kumimoji="1" lang="en-US" altLang="ja-JP" dirty="0"/>
          </a:p>
          <a:p>
            <a:r>
              <a:rPr kumimoji="1" lang="ja-JP" altLang="en-US"/>
              <a:t>各ハードウェアはデバイス制御装置によりデータ転送を行います。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62</a:t>
            </a:fld>
            <a:endParaRPr lang="en-US" altLang="ja-JP"/>
          </a:p>
        </p:txBody>
      </p:sp>
    </p:spTree>
    <p:extLst>
      <p:ext uri="{BB962C8B-B14F-4D97-AF65-F5344CB8AC3E}">
        <p14:creationId xmlns:p14="http://schemas.microsoft.com/office/powerpoint/2010/main" val="2147146883"/>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入出力装置を管理するために、メモリのカーネル領域に作られるのが</a:t>
            </a:r>
            <a:endParaRPr kumimoji="1" lang="en-US" altLang="ja-JP" dirty="0"/>
          </a:p>
          <a:p>
            <a:r>
              <a:rPr kumimoji="1" lang="ja-JP" altLang="en-US"/>
              <a:t>装置管理ブロック</a:t>
            </a:r>
            <a:r>
              <a:rPr kumimoji="1" lang="en-US" altLang="ja-JP" dirty="0"/>
              <a:t> device control block </a:t>
            </a:r>
            <a:r>
              <a:rPr kumimoji="1" lang="ja-JP" altLang="en-US"/>
              <a:t>です。</a:t>
            </a:r>
            <a:endParaRPr kumimoji="1" lang="en-US" altLang="ja-JP" dirty="0"/>
          </a:p>
          <a:p>
            <a:r>
              <a:rPr kumimoji="1" lang="ja-JP" altLang="en-US"/>
              <a:t>装置管理ブロックには、各入出力装置の状態や装置の特性などの情報が保持されます。</a:t>
            </a:r>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63</a:t>
            </a:fld>
            <a:endParaRPr lang="en-US" altLang="ja-JP"/>
          </a:p>
        </p:txBody>
      </p:sp>
    </p:spTree>
    <p:extLst>
      <p:ext uri="{BB962C8B-B14F-4D97-AF65-F5344CB8AC3E}">
        <p14:creationId xmlns:p14="http://schemas.microsoft.com/office/powerpoint/2010/main" val="62450591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ハードウェアに対して、データを転送する方法には、</a:t>
            </a:r>
            <a:endParaRPr kumimoji="1" lang="en-US" altLang="ja-JP" dirty="0"/>
          </a:p>
          <a:p>
            <a:r>
              <a:rPr kumimoji="1" lang="ja-JP" altLang="en-US"/>
              <a:t>プログラム式入出力アクセスと、直接メモリアクセスがあります。</a:t>
            </a:r>
            <a:endParaRPr kumimoji="1" lang="en-US" altLang="ja-JP" dirty="0"/>
          </a:p>
          <a:p>
            <a:r>
              <a:rPr kumimoji="1" lang="ja-JP" altLang="en-US"/>
              <a:t>プログラム式入出力アクセスは、</a:t>
            </a:r>
            <a:endParaRPr kumimoji="1" lang="en-US" altLang="ja-JP" dirty="0"/>
          </a:p>
          <a:p>
            <a:r>
              <a:rPr kumimoji="1" lang="en-US" altLang="ja-JP" dirty="0"/>
              <a:t>CPU</a:t>
            </a:r>
            <a:r>
              <a:rPr kumimoji="1" lang="ja-JP" altLang="en-US"/>
              <a:t>がデータ転送を制御します。</a:t>
            </a:r>
            <a:endParaRPr kumimoji="1" lang="en-US" altLang="ja-JP" dirty="0"/>
          </a:p>
          <a:p>
            <a:r>
              <a:rPr kumimoji="1" lang="ja-JP" altLang="en-US"/>
              <a:t>プログラム式入出力アクセスは</a:t>
            </a:r>
            <a:endParaRPr kumimoji="1" lang="en-US" altLang="ja-JP" dirty="0"/>
          </a:p>
          <a:p>
            <a:r>
              <a:rPr kumimoji="1" lang="en-US" altLang="ja-JP" dirty="0"/>
              <a:t>CPU </a:t>
            </a:r>
            <a:r>
              <a:rPr kumimoji="1" lang="ja-JP" altLang="en-US"/>
              <a:t>がメモリ及びデバイス制御装置に制御命令を出すことでデータ転送が行われます。</a:t>
            </a:r>
            <a:endParaRPr kumimoji="1" lang="en-US" altLang="ja-JP" dirty="0"/>
          </a:p>
          <a:p>
            <a:r>
              <a:rPr kumimoji="1" lang="ja-JP" altLang="en-US"/>
              <a:t>直接メモリアクセスは、</a:t>
            </a:r>
            <a:r>
              <a:rPr kumimoji="1" lang="en-US" altLang="ja-JP" dirty="0"/>
              <a:t>CPU</a:t>
            </a:r>
            <a:r>
              <a:rPr kumimoji="1" lang="ja-JP" altLang="en-US"/>
              <a:t>を介することなく、</a:t>
            </a:r>
            <a:endParaRPr kumimoji="1" lang="en-US" altLang="ja-JP" dirty="0"/>
          </a:p>
          <a:p>
            <a:r>
              <a:rPr kumimoji="1" lang="ja-JP" altLang="en-US"/>
              <a:t>デバイス制御装置が直接メモリにアクセスして</a:t>
            </a:r>
            <a:endParaRPr kumimoji="1" lang="en-US" altLang="ja-JP" dirty="0"/>
          </a:p>
          <a:p>
            <a:r>
              <a:rPr kumimoji="1" lang="ja-JP" altLang="en-US"/>
              <a:t>データをやり取りします。</a:t>
            </a:r>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64</a:t>
            </a:fld>
            <a:endParaRPr lang="en-US" altLang="ja-JP"/>
          </a:p>
        </p:txBody>
      </p:sp>
    </p:spTree>
    <p:extLst>
      <p:ext uri="{BB962C8B-B14F-4D97-AF65-F5344CB8AC3E}">
        <p14:creationId xmlns:p14="http://schemas.microsoft.com/office/powerpoint/2010/main" val="996030317"/>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直接メモリアクセスの利点は、</a:t>
            </a:r>
            <a:endParaRPr kumimoji="1" lang="en-US" altLang="ja-JP" dirty="0"/>
          </a:p>
          <a:p>
            <a:r>
              <a:rPr kumimoji="1" lang="en-US" altLang="ja-JP" dirty="0"/>
              <a:t>CPU</a:t>
            </a:r>
            <a:r>
              <a:rPr kumimoji="1" lang="ja-JP" altLang="en-US"/>
              <a:t>がデータ転送を制御しなくてもいいため、</a:t>
            </a:r>
            <a:endParaRPr kumimoji="1" lang="en-US" altLang="ja-JP" dirty="0"/>
          </a:p>
          <a:p>
            <a:r>
              <a:rPr kumimoji="1" lang="ja-JP" altLang="en-US"/>
              <a:t>データ転送中も</a:t>
            </a:r>
            <a:r>
              <a:rPr kumimoji="1" lang="en-US" altLang="ja-JP" dirty="0"/>
              <a:t>CPU</a:t>
            </a:r>
            <a:r>
              <a:rPr kumimoji="1" lang="ja-JP" altLang="en-US"/>
              <a:t>は他の処理をできることです。</a:t>
            </a:r>
            <a:endParaRPr kumimoji="1" lang="en-US" altLang="ja-JP" dirty="0"/>
          </a:p>
          <a:p>
            <a:r>
              <a:rPr kumimoji="1" lang="ja-JP" altLang="en-US"/>
              <a:t>直接メモリアクセスでは、</a:t>
            </a:r>
            <a:r>
              <a:rPr kumimoji="1" lang="en-US" altLang="ja-JP" dirty="0"/>
              <a:t>CPU </a:t>
            </a:r>
            <a:r>
              <a:rPr kumimoji="1" lang="ja-JP" altLang="en-US"/>
              <a:t>がデバイス制御装置を起動します。</a:t>
            </a:r>
            <a:endParaRPr kumimoji="1" lang="en-US" altLang="ja-JP" dirty="0"/>
          </a:p>
          <a:p>
            <a:r>
              <a:rPr kumimoji="1" lang="ja-JP" altLang="en-US"/>
              <a:t>デバイス制御装置は、入出力装置を起動し、データをやりとりします。</a:t>
            </a:r>
            <a:endParaRPr kumimoji="1" lang="en-US" altLang="ja-JP" dirty="0"/>
          </a:p>
          <a:p>
            <a:r>
              <a:rPr kumimoji="1" lang="ja-JP" altLang="en-US"/>
              <a:t>入出力の間、</a:t>
            </a:r>
            <a:r>
              <a:rPr kumimoji="1" lang="en-US" altLang="ja-JP" dirty="0"/>
              <a:t>CPU</a:t>
            </a:r>
            <a:r>
              <a:rPr kumimoji="1" lang="ja-JP" altLang="en-US"/>
              <a:t>は他の処理ができますので、システムの効率が上がります。</a:t>
            </a:r>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65</a:t>
            </a:fld>
            <a:endParaRPr lang="en-US" altLang="ja-JP"/>
          </a:p>
        </p:txBody>
      </p:sp>
    </p:spTree>
    <p:extLst>
      <p:ext uri="{BB962C8B-B14F-4D97-AF65-F5344CB8AC3E}">
        <p14:creationId xmlns:p14="http://schemas.microsoft.com/office/powerpoint/2010/main" val="1300838183"/>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入出力処理は、</a:t>
            </a:r>
            <a:r>
              <a:rPr kumimoji="1" lang="en-US" altLang="ja-JP" dirty="0"/>
              <a:t>CPU</a:t>
            </a:r>
            <a:r>
              <a:rPr kumimoji="1" lang="ja-JP" altLang="en-US"/>
              <a:t>処理と比べると、非常に遅くなります。</a:t>
            </a:r>
            <a:endParaRPr kumimoji="1" lang="en-US" altLang="ja-JP" dirty="0"/>
          </a:p>
          <a:p>
            <a:r>
              <a:rPr kumimoji="1" lang="ja-JP" altLang="en-US"/>
              <a:t>そのため、</a:t>
            </a:r>
            <a:r>
              <a:rPr kumimoji="1" lang="en-US" altLang="ja-JP" dirty="0"/>
              <a:t>CPU</a:t>
            </a:r>
            <a:r>
              <a:rPr kumimoji="1" lang="ja-JP" altLang="en-US"/>
              <a:t>は遅い入出力装置に合わせて</a:t>
            </a:r>
            <a:endParaRPr kumimoji="1" lang="en-US" altLang="ja-JP" dirty="0"/>
          </a:p>
          <a:p>
            <a:r>
              <a:rPr kumimoji="1" lang="ja-JP" altLang="en-US"/>
              <a:t>少しずつデータの送受信しなければなりません。</a:t>
            </a:r>
            <a:endParaRPr kumimoji="1" lang="en-US" altLang="ja-JP" dirty="0"/>
          </a:p>
          <a:p>
            <a:r>
              <a:rPr kumimoji="1" lang="ja-JP" altLang="en-US"/>
              <a:t>そうすると、</a:t>
            </a:r>
            <a:r>
              <a:rPr kumimoji="1" lang="en-US" altLang="ja-JP" dirty="0"/>
              <a:t>CPU</a:t>
            </a:r>
            <a:r>
              <a:rPr kumimoji="1" lang="ja-JP" altLang="en-US"/>
              <a:t>は入出力装置の応答を待つ必要があるため、効率が悪くなります。</a:t>
            </a:r>
            <a:endParaRPr kumimoji="1" lang="en-US" altLang="ja-JP" dirty="0"/>
          </a:p>
          <a:p>
            <a:r>
              <a:rPr kumimoji="1" lang="ja-JP" altLang="en-US"/>
              <a:t>そこで、入出力処理に使うデータを一端バッファに蓄え、</a:t>
            </a:r>
            <a:endParaRPr kumimoji="1" lang="en-US" altLang="ja-JP" dirty="0"/>
          </a:p>
          <a:p>
            <a:r>
              <a:rPr kumimoji="1" lang="ja-JP" altLang="en-US"/>
              <a:t>入出力装置はバッファとデータをやり取りすることにより、</a:t>
            </a:r>
            <a:endParaRPr kumimoji="1" lang="en-US" altLang="ja-JP" dirty="0"/>
          </a:p>
          <a:p>
            <a:r>
              <a:rPr kumimoji="1" lang="en-US" altLang="ja-JP" dirty="0"/>
              <a:t>CPU</a:t>
            </a:r>
            <a:r>
              <a:rPr kumimoji="1" lang="ja-JP" altLang="en-US"/>
              <a:t>処理と入出力処理を並行して行えるようにします。</a:t>
            </a:r>
            <a:endParaRPr kumimoji="1" lang="en-US" altLang="ja-JP" dirty="0"/>
          </a:p>
          <a:p>
            <a:r>
              <a:rPr kumimoji="1" lang="ja-JP" altLang="en-US"/>
              <a:t>この手法をスプーリングと言います。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66</a:t>
            </a:fld>
            <a:endParaRPr lang="en-US" altLang="ja-JP"/>
          </a:p>
        </p:txBody>
      </p:sp>
    </p:spTree>
    <p:extLst>
      <p:ext uri="{BB962C8B-B14F-4D97-AF65-F5344CB8AC3E}">
        <p14:creationId xmlns:p14="http://schemas.microsoft.com/office/powerpoint/2010/main" val="4248490959"/>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入出力時にデータを一端バッファに蓄えるのがスプーリングです。</a:t>
            </a:r>
            <a:endParaRPr kumimoji="1" lang="en-US" altLang="ja-JP" dirty="0"/>
          </a:p>
          <a:p>
            <a:r>
              <a:rPr kumimoji="1" lang="ja-JP" altLang="en-US"/>
              <a:t>例えば、ネットワークからデータを受け取る場合、</a:t>
            </a:r>
            <a:endParaRPr kumimoji="1" lang="en-US" altLang="ja-JP" dirty="0"/>
          </a:p>
          <a:p>
            <a:r>
              <a:rPr kumimoji="1" lang="ja-JP" altLang="en-US"/>
              <a:t>ネットワークから送ってくるデータを逐一プログラムが読み取るのではなく、</a:t>
            </a:r>
            <a:endParaRPr kumimoji="1" lang="en-US" altLang="ja-JP" dirty="0"/>
          </a:p>
          <a:p>
            <a:r>
              <a:rPr kumimoji="1" lang="ja-JP" altLang="en-US"/>
              <a:t>データを一旦バッファに蓄え、データが揃ってからプログラムに渡します。</a:t>
            </a:r>
            <a:endParaRPr kumimoji="1" lang="en-US" altLang="ja-JP" dirty="0"/>
          </a:p>
          <a:p>
            <a:r>
              <a:rPr kumimoji="1" lang="ja-JP" altLang="en-US"/>
              <a:t>同様にプリンタにデータを出力する場合、</a:t>
            </a:r>
            <a:endParaRPr kumimoji="1" lang="en-US" altLang="ja-JP" dirty="0"/>
          </a:p>
          <a:p>
            <a:r>
              <a:rPr kumimoji="1" lang="ja-JP" altLang="en-US"/>
              <a:t>出力データを一旦バッファに置けば</a:t>
            </a:r>
            <a:endParaRPr kumimoji="1" lang="en-US" altLang="ja-JP" dirty="0"/>
          </a:p>
          <a:p>
            <a:r>
              <a:rPr kumimoji="1" lang="ja-JP" altLang="en-US"/>
              <a:t>あとはバッファとプリンタの間でやり取りすることができます。</a:t>
            </a:r>
            <a:endParaRPr kumimoji="1" lang="en-US" altLang="ja-JP" dirty="0"/>
          </a:p>
          <a:p>
            <a:r>
              <a:rPr kumimoji="1" lang="ja-JP" altLang="en-US"/>
              <a:t>こうすれば、プログラムはプリンタの出力を待たずに先に進むことができます。</a:t>
            </a:r>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67</a:t>
            </a:fld>
            <a:endParaRPr lang="en-US" altLang="ja-JP"/>
          </a:p>
        </p:txBody>
      </p:sp>
    </p:spTree>
    <p:extLst>
      <p:ext uri="{BB962C8B-B14F-4D97-AF65-F5344CB8AC3E}">
        <p14:creationId xmlns:p14="http://schemas.microsoft.com/office/powerpoint/2010/main" val="1580986048"/>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それではまとめに入ります。</a:t>
            </a:r>
            <a:endParaRPr kumimoji="1" lang="en-US" altLang="ja-JP" dirty="0"/>
          </a:p>
          <a:p>
            <a:r>
              <a:rPr kumimoji="1" lang="ja-JP" altLang="en-US" dirty="0"/>
              <a:t>プログラム実行中に、別の処理に制御を移すのが割り込みです。</a:t>
            </a:r>
            <a:endParaRPr kumimoji="1" lang="en-US" altLang="ja-JP" dirty="0"/>
          </a:p>
          <a:p>
            <a:r>
              <a:rPr kumimoji="1" lang="ja-JP" altLang="en-US" dirty="0"/>
              <a:t>割り込みには、ハードエラー割り込み、入出力割り込みなどの</a:t>
            </a:r>
            <a:r>
              <a:rPr kumimoji="1" lang="en-US" altLang="ja-JP" dirty="0"/>
              <a:t>CPU</a:t>
            </a:r>
            <a:r>
              <a:rPr kumimoji="1" lang="ja-JP" altLang="en-US" dirty="0"/>
              <a:t>から見て外側の原因で発生する外部割り込みと、</a:t>
            </a:r>
            <a:endParaRPr kumimoji="1" lang="en-US" altLang="ja-JP" dirty="0"/>
          </a:p>
          <a:p>
            <a:r>
              <a:rPr kumimoji="1" lang="ja-JP" altLang="en-US" dirty="0"/>
              <a:t>ソフトウェア割り込み、システムコール割り込みなどのプログラムにより起こる内部割り込みがあります。</a:t>
            </a:r>
            <a:endParaRPr kumimoji="1" lang="en-US" altLang="ja-JP" dirty="0"/>
          </a:p>
          <a:p>
            <a:r>
              <a:rPr kumimoji="1" lang="ja-JP" altLang="en-US" dirty="0"/>
              <a:t>割込みは、割り込みハンドラというプログラムにより処理されます。</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68</a:t>
            </a:fld>
            <a:endParaRPr lang="en-US" altLang="ja-JP"/>
          </a:p>
        </p:txBody>
      </p:sp>
    </p:spTree>
    <p:extLst>
      <p:ext uri="{BB962C8B-B14F-4D97-AF65-F5344CB8AC3E}">
        <p14:creationId xmlns:p14="http://schemas.microsoft.com/office/powerpoint/2010/main" val="1101949245"/>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割り込み処理には、</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割り込みは同時には一つしかできず、割り込み中は他の割り込みは禁止される単一割り込み方式、</a:t>
            </a:r>
            <a:endParaRPr kumimoji="1" lang="en-US" altLang="ja-JP" dirty="0"/>
          </a:p>
          <a:p>
            <a:r>
              <a:rPr kumimoji="1" lang="ja-JP" altLang="en-US" dirty="0"/>
              <a:t>割り込み中にさらに他の割り込みができるようにする多重割り込み方式、</a:t>
            </a:r>
            <a:endParaRPr kumimoji="1" lang="en-US" altLang="ja-JP" dirty="0"/>
          </a:p>
          <a:p>
            <a:r>
              <a:rPr kumimoji="1" lang="ja-JP" altLang="en-US" dirty="0"/>
              <a:t>割り込み処理の一部をサーバプロセスで処理するプロセス型割り込み方式があります。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69</a:t>
            </a:fld>
            <a:endParaRPr lang="en-US" altLang="ja-JP"/>
          </a:p>
        </p:txBody>
      </p:sp>
    </p:spTree>
    <p:extLst>
      <p:ext uri="{BB962C8B-B14F-4D97-AF65-F5344CB8AC3E}">
        <p14:creationId xmlns:p14="http://schemas.microsoft.com/office/powerpoint/2010/main" val="26512735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割り込みには、外部割り込みと内部割り込みがあります。</a:t>
            </a:r>
            <a:endParaRPr kumimoji="1" lang="en-US" altLang="ja-JP" dirty="0"/>
          </a:p>
          <a:p>
            <a:r>
              <a:rPr kumimoji="1" lang="ja-JP" altLang="en-US"/>
              <a:t>外部割り込み</a:t>
            </a:r>
            <a:r>
              <a:rPr kumimoji="1" lang="en-US" altLang="ja-JP" dirty="0"/>
              <a:t> external interrupt </a:t>
            </a:r>
            <a:r>
              <a:rPr kumimoji="1" lang="ja-JP" altLang="en-US"/>
              <a:t>は、</a:t>
            </a:r>
            <a:r>
              <a:rPr kumimoji="1" lang="en-US" altLang="ja-JP" dirty="0"/>
              <a:t>CPU </a:t>
            </a:r>
            <a:r>
              <a:rPr kumimoji="1" lang="ja-JP" altLang="en-US"/>
              <a:t>から見て</a:t>
            </a:r>
            <a:endParaRPr kumimoji="1" lang="en-US" altLang="ja-JP" dirty="0"/>
          </a:p>
          <a:p>
            <a:r>
              <a:rPr kumimoji="1" lang="ja-JP" altLang="en-US"/>
              <a:t>外部の事象による起こる割り込みです。</a:t>
            </a:r>
            <a:endParaRPr kumimoji="1" lang="en-US" altLang="ja-JP" dirty="0"/>
          </a:p>
          <a:p>
            <a:r>
              <a:rPr kumimoji="1" lang="ja-JP" altLang="en-US"/>
              <a:t>例えば、入出力装置から入力完了の通知が来た場合など、</a:t>
            </a:r>
            <a:endParaRPr kumimoji="1" lang="en-US" altLang="ja-JP" dirty="0"/>
          </a:p>
          <a:p>
            <a:r>
              <a:rPr kumimoji="1" lang="en-US" altLang="ja-JP" dirty="0"/>
              <a:t>CPU </a:t>
            </a:r>
            <a:r>
              <a:rPr kumimoji="1" lang="ja-JP" altLang="en-US"/>
              <a:t>による処理以外の原因で起こる割り込みが外部割り込みです。</a:t>
            </a:r>
            <a:endParaRPr kumimoji="1" lang="en-US" altLang="ja-JP" dirty="0"/>
          </a:p>
          <a:p>
            <a:r>
              <a:rPr kumimoji="1" lang="ja-JP" altLang="en-US"/>
              <a:t>内部割り込み</a:t>
            </a:r>
            <a:r>
              <a:rPr kumimoji="1" lang="en-US" altLang="ja-JP" dirty="0"/>
              <a:t> trap </a:t>
            </a:r>
            <a:r>
              <a:rPr kumimoji="1" lang="ja-JP" altLang="en-US"/>
              <a:t>は、</a:t>
            </a:r>
            <a:r>
              <a:rPr kumimoji="1" lang="en-US" altLang="ja-JP" dirty="0"/>
              <a:t>CPU </a:t>
            </a:r>
            <a:r>
              <a:rPr kumimoji="1" lang="ja-JP" altLang="en-US"/>
              <a:t>で実行しているプログラムにより起こる割り込みです。</a:t>
            </a:r>
            <a:endParaRPr kumimoji="1" lang="en-US" altLang="ja-JP" dirty="0"/>
          </a:p>
          <a:p>
            <a:r>
              <a:rPr kumimoji="1" lang="ja-JP" altLang="en-US"/>
              <a:t>例えば、アプリケーションプログラムからのシステムコールなどが内部割り込みになります。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7</a:t>
            </a:fld>
            <a:endParaRPr lang="en-US" altLang="ja-JP"/>
          </a:p>
        </p:txBody>
      </p:sp>
    </p:spTree>
    <p:extLst>
      <p:ext uri="{BB962C8B-B14F-4D97-AF65-F5344CB8AC3E}">
        <p14:creationId xmlns:p14="http://schemas.microsoft.com/office/powerpoint/2010/main" val="2116753014"/>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割り込みを制御するために、</a:t>
            </a:r>
            <a:endParaRPr kumimoji="1" lang="en-US" altLang="ja-JP" dirty="0"/>
          </a:p>
          <a:p>
            <a:r>
              <a:rPr kumimoji="1" lang="ja-JP" altLang="en-US"/>
              <a:t>割り込みの可・不可を表す割り込みフラグと、割り込みの優先度を表す割り込みマスクが使われます。</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70</a:t>
            </a:fld>
            <a:endParaRPr lang="en-US" altLang="ja-JP"/>
          </a:p>
        </p:txBody>
      </p:sp>
    </p:spTree>
    <p:extLst>
      <p:ext uri="{BB962C8B-B14F-4D97-AF65-F5344CB8AC3E}">
        <p14:creationId xmlns:p14="http://schemas.microsoft.com/office/powerpoint/2010/main" val="2352845054"/>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入出力デバイスには、逐次アクセスで先頭から順番にアクセスする必要があるテープ型デバイス、</a:t>
            </a:r>
            <a:endParaRPr kumimoji="1" lang="en-US" altLang="ja-JP" dirty="0"/>
          </a:p>
          <a:p>
            <a:r>
              <a:rPr kumimoji="1" lang="ja-JP" altLang="en-US"/>
              <a:t>直接アクセスで任意の場所にアクセス可能なディスク型デバイスがあります。</a:t>
            </a:r>
            <a:endParaRPr kumimoji="1" lang="en-US" altLang="ja-JP" dirty="0"/>
          </a:p>
          <a:p>
            <a:r>
              <a:rPr kumimoji="1" lang="ja-JP" altLang="en-US"/>
              <a:t>また、最近は、ディスクを使用しない非ディスク型デバイスもあります。</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71</a:t>
            </a:fld>
            <a:endParaRPr lang="en-US" altLang="ja-JP"/>
          </a:p>
        </p:txBody>
      </p:sp>
    </p:spTree>
    <p:extLst>
      <p:ext uri="{BB962C8B-B14F-4D97-AF65-F5344CB8AC3E}">
        <p14:creationId xmlns:p14="http://schemas.microsoft.com/office/powerpoint/2010/main" val="3999880425"/>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ディスクへのアクセスは、ヘッド番号、トラック番号、セクタ番号で指定します。</a:t>
            </a:r>
            <a:endParaRPr kumimoji="1" lang="en-US" altLang="ja-JP" dirty="0"/>
          </a:p>
          <a:p>
            <a:r>
              <a:rPr kumimoji="1" lang="ja-JP" altLang="en-US"/>
              <a:t>ディスクの動作時間は、</a:t>
            </a:r>
            <a:endParaRPr kumimoji="1" lang="en-US" altLang="ja-JP" dirty="0"/>
          </a:p>
          <a:p>
            <a:r>
              <a:rPr kumimoji="1" lang="ja-JP" altLang="en-US"/>
              <a:t>シーク時間を回転遅延時間と転送時間の和になります。</a:t>
            </a:r>
            <a:endParaRPr kumimoji="1" lang="en-US" altLang="ja-JP" dirty="0"/>
          </a:p>
          <a:p>
            <a:r>
              <a:rPr kumimoji="1" lang="ja-JP" altLang="en-US"/>
              <a:t>このうち、シーク時間の割合が大きいため、ディスクスケジューリングをします。</a:t>
            </a:r>
            <a:endParaRPr kumimoji="1" lang="en-US" altLang="ja-JP" dirty="0"/>
          </a:p>
          <a:p>
            <a:r>
              <a:rPr kumimoji="1" lang="ja-JP" altLang="en-US"/>
              <a:t>ディスクスケジューリングには、</a:t>
            </a:r>
            <a:endParaRPr kumimoji="1" lang="en-US" altLang="ja-JP" dirty="0"/>
          </a:p>
          <a:p>
            <a:r>
              <a:rPr kumimoji="1" lang="ja-JP" altLang="en-US"/>
              <a:t>アクセス要求が発生した順番に処理する到着順、</a:t>
            </a:r>
            <a:endParaRPr kumimoji="1" lang="en-US" altLang="ja-JP" dirty="0"/>
          </a:p>
          <a:p>
            <a:r>
              <a:rPr kumimoji="1" lang="ja-JP" altLang="en-US"/>
              <a:t>トラック番号の近いものから処理する最短シーク順、</a:t>
            </a:r>
            <a:endParaRPr kumimoji="1" lang="en-US" altLang="ja-JP" dirty="0"/>
          </a:p>
          <a:p>
            <a:r>
              <a:rPr kumimoji="1" lang="ja-JP" altLang="en-US"/>
              <a:t>一方向へ動きながら処理を行い、端まで行くと方向転換するエレベータ順があります。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72</a:t>
            </a:fld>
            <a:endParaRPr lang="en-US" altLang="ja-JP"/>
          </a:p>
        </p:txBody>
      </p:sp>
    </p:spTree>
    <p:extLst>
      <p:ext uri="{BB962C8B-B14F-4D97-AF65-F5344CB8AC3E}">
        <p14:creationId xmlns:p14="http://schemas.microsoft.com/office/powerpoint/2010/main" val="3858911939"/>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入出力装置には、</a:t>
            </a:r>
            <a:endParaRPr kumimoji="1" lang="en-US" altLang="ja-JP" dirty="0"/>
          </a:p>
          <a:p>
            <a:r>
              <a:rPr kumimoji="1" lang="ja-JP" altLang="en-US" dirty="0"/>
              <a:t>ブロック単位で読み書きするブロック型デバイスと、</a:t>
            </a:r>
            <a:endParaRPr kumimoji="1" lang="en-US" altLang="ja-JP" dirty="0"/>
          </a:p>
          <a:p>
            <a:r>
              <a:rPr kumimoji="1" lang="ja-JP" altLang="en-US" dirty="0"/>
              <a:t>文字単位で読み書きする文字型デバイスがあります。</a:t>
            </a:r>
            <a:endParaRPr kumimoji="1" lang="en-US" altLang="ja-JP" dirty="0"/>
          </a:p>
          <a:p>
            <a:r>
              <a:rPr kumimoji="1" lang="ja-JP" altLang="en-US" dirty="0"/>
              <a:t>入出力装置は、デバイス制御装置により制御されます。</a:t>
            </a:r>
            <a:endParaRPr kumimoji="1" lang="en-US" altLang="ja-JP" dirty="0"/>
          </a:p>
          <a:p>
            <a:r>
              <a:rPr kumimoji="1" lang="ja-JP" altLang="en-US" dirty="0"/>
              <a:t>入出力装置へメモリアクセスは、</a:t>
            </a:r>
            <a:endParaRPr kumimoji="1" lang="en-US" altLang="ja-JP" dirty="0"/>
          </a:p>
          <a:p>
            <a:r>
              <a:rPr kumimoji="1" lang="en-US" altLang="ja-JP" dirty="0"/>
              <a:t>CPU</a:t>
            </a:r>
            <a:r>
              <a:rPr kumimoji="1" lang="ja-JP" altLang="en-US" dirty="0"/>
              <a:t>が制御するプログラム式入出力アクセスと、</a:t>
            </a:r>
            <a:endParaRPr kumimoji="1" lang="en-US" altLang="ja-JP" dirty="0"/>
          </a:p>
          <a:p>
            <a:r>
              <a:rPr kumimoji="1" lang="ja-JP" altLang="en-US" dirty="0"/>
              <a:t>デバイス制御装置が直接メモリとデータをやり取りする直接メモリアクセスがあります。</a:t>
            </a:r>
            <a:endParaRPr kumimoji="1" lang="en-US" altLang="ja-JP" dirty="0"/>
          </a:p>
          <a:p>
            <a:r>
              <a:rPr kumimoji="1" lang="ja-JP" altLang="en-US" dirty="0"/>
              <a:t>入出力装置とのデータのやり取りは、一端バッファにデータを蓄えるスプーリングを行うことで、</a:t>
            </a:r>
            <a:endParaRPr kumimoji="1" lang="en-US" altLang="ja-JP" dirty="0"/>
          </a:p>
          <a:p>
            <a:r>
              <a:rPr kumimoji="1" lang="ja-JP" altLang="en-US" dirty="0"/>
              <a:t>効率よく行うことができます。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73</a:t>
            </a:fld>
            <a:endParaRPr lang="en-US" altLang="ja-JP"/>
          </a:p>
        </p:txBody>
      </p:sp>
    </p:spTree>
    <p:extLst>
      <p:ext uri="{BB962C8B-B14F-4D97-AF65-F5344CB8AC3E}">
        <p14:creationId xmlns:p14="http://schemas.microsoft.com/office/powerpoint/2010/main" val="2101594416"/>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第</a:t>
            </a:r>
            <a:r>
              <a:rPr kumimoji="1" lang="en-US" altLang="ja-JP"/>
              <a:t>15</a:t>
            </a:r>
            <a:r>
              <a:rPr kumimoji="1" lang="ja-JP" altLang="en-US"/>
              <a:t>回</a:t>
            </a:r>
            <a:r>
              <a:rPr kumimoji="1" lang="en-US" altLang="ja-JP"/>
              <a:t>1</a:t>
            </a:r>
            <a:r>
              <a:rPr kumimoji="1" lang="ja-JP" altLang="en-US"/>
              <a:t>月</a:t>
            </a:r>
            <a:r>
              <a:rPr kumimoji="1" lang="en-US" altLang="ja-JP"/>
              <a:t>23</a:t>
            </a:r>
            <a:r>
              <a:rPr kumimoji="1" lang="ja-JP" altLang="en-US"/>
              <a:t>日に期末テスト</a:t>
            </a:r>
            <a:r>
              <a:rPr kumimoji="1" lang="ja-JP" altLang="en-US" dirty="0"/>
              <a:t>をします。</a:t>
            </a:r>
            <a:endParaRPr kumimoji="1" lang="en-US" altLang="ja-JP" dirty="0"/>
          </a:p>
          <a:p>
            <a:r>
              <a:rPr kumimoji="1" lang="ja-JP" altLang="en-US" dirty="0"/>
              <a:t>試験時間は</a:t>
            </a:r>
            <a:r>
              <a:rPr kumimoji="1" lang="en-US" altLang="ja-JP" dirty="0"/>
              <a:t>60</a:t>
            </a:r>
            <a:r>
              <a:rPr kumimoji="1" lang="ja-JP" altLang="en-US" dirty="0"/>
              <a:t>分、範囲は第</a:t>
            </a:r>
            <a:r>
              <a:rPr kumimoji="1" lang="en-US" altLang="ja-JP" dirty="0"/>
              <a:t>14</a:t>
            </a:r>
            <a:r>
              <a:rPr kumimoji="1" lang="ja-JP" altLang="en-US" dirty="0"/>
              <a:t>回までです。</a:t>
            </a:r>
            <a:endParaRPr kumimoji="1" lang="en-US" altLang="ja-JP" dirty="0"/>
          </a:p>
          <a:p>
            <a:r>
              <a:rPr kumimoji="1" lang="ja-JP" altLang="en-US" dirty="0"/>
              <a:t>この試験が定期試験の代わりになります。</a:t>
            </a:r>
            <a:endParaRPr kumimoji="1" lang="en-US" altLang="ja-JP" dirty="0"/>
          </a:p>
          <a:p>
            <a:r>
              <a:rPr kumimoji="1" lang="ja-JP" altLang="en-US" dirty="0"/>
              <a:t>内容は、毎週やってきた課題テストの復習になります。</a:t>
            </a:r>
            <a:endParaRPr kumimoji="1" lang="en-US" altLang="ja-JP" dirty="0"/>
          </a:p>
          <a:p>
            <a:r>
              <a:rPr kumimoji="1" lang="ja-JP" altLang="en-US" dirty="0"/>
              <a:t>今までの課題テストに類似した問題を出す予定ですので、復習しておいてください。</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それでは、今回の講義はこれで終了します。</a:t>
            </a:r>
            <a:endParaRPr kumimoji="1" lang="en-US" altLang="ja-JP" dirty="0"/>
          </a:p>
          <a:p>
            <a:r>
              <a:rPr kumimoji="1" lang="en-US" altLang="ja-JP" dirty="0" err="1"/>
              <a:t>GoogleClassroom</a:t>
            </a:r>
            <a:r>
              <a:rPr kumimoji="1" lang="en-US" altLang="ja-JP" dirty="0"/>
              <a:t> </a:t>
            </a:r>
            <a:r>
              <a:rPr kumimoji="1" lang="ja-JP" altLang="en-US" dirty="0"/>
              <a:t>に課題テストを挙げてありますので、来週の授業開始時までに提出してください。</a:t>
            </a:r>
            <a:endParaRPr kumimoji="1" lang="en-US" altLang="ja-JP" dirty="0"/>
          </a:p>
          <a:p>
            <a:r>
              <a:rPr kumimoji="1" lang="ja-JP" altLang="en-US" dirty="0"/>
              <a:t>お疲れ様でした。</a:t>
            </a:r>
          </a:p>
          <a:p>
            <a:endParaRPr kumimoji="1" lang="ja-JP" altLang="en-US" dirty="0"/>
          </a:p>
        </p:txBody>
      </p:sp>
      <p:sp>
        <p:nvSpPr>
          <p:cNvPr id="4" name="スライド番号プレースホルダー 3"/>
          <p:cNvSpPr>
            <a:spLocks noGrp="1"/>
          </p:cNvSpPr>
          <p:nvPr>
            <p:ph type="sldNum" sz="quarter" idx="5"/>
          </p:nvPr>
        </p:nvSpPr>
        <p:spPr/>
        <p:txBody>
          <a:bodyPr/>
          <a:lstStyle/>
          <a:p>
            <a:fld id="{E25BFA26-218D-4142-AE6B-3ACA00F03636}" type="slidenum">
              <a:rPr kumimoji="1" lang="ja-JP" altLang="en-US" smtClean="0"/>
              <a:t>74</a:t>
            </a:fld>
            <a:endParaRPr kumimoji="1" lang="ja-JP" altLang="en-US"/>
          </a:p>
        </p:txBody>
      </p:sp>
    </p:spTree>
    <p:extLst>
      <p:ext uri="{BB962C8B-B14F-4D97-AF65-F5344CB8AC3E}">
        <p14:creationId xmlns:p14="http://schemas.microsoft.com/office/powerpoint/2010/main" val="4630755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こちらの表は、代表的な割り込みの一覧です。</a:t>
            </a:r>
            <a:endParaRPr kumimoji="1" lang="en-US" altLang="ja-JP" dirty="0"/>
          </a:p>
          <a:p>
            <a:r>
              <a:rPr kumimoji="1" lang="ja-JP" altLang="en-US"/>
              <a:t>外部割り込みには、</a:t>
            </a:r>
            <a:endParaRPr kumimoji="1" lang="en-US" altLang="ja-JP" dirty="0"/>
          </a:p>
          <a:p>
            <a:r>
              <a:rPr kumimoji="1" lang="ja-JP" altLang="en-US"/>
              <a:t>ハードウェアの異常により起こるハードエラー割り込みやマシンチェック割り込み、</a:t>
            </a:r>
            <a:endParaRPr kumimoji="1" lang="en-US" altLang="ja-JP" dirty="0"/>
          </a:p>
          <a:p>
            <a:r>
              <a:rPr kumimoji="1" lang="ja-JP" altLang="en-US"/>
              <a:t>信号の受信により起こる外部信号割り込み、</a:t>
            </a:r>
            <a:endParaRPr kumimoji="1" lang="en-US" altLang="ja-JP" dirty="0"/>
          </a:p>
          <a:p>
            <a:r>
              <a:rPr kumimoji="1" lang="ja-JP" altLang="en-US"/>
              <a:t>時間の経過により起こるタイマ割り込み、</a:t>
            </a:r>
            <a:endParaRPr kumimoji="1" lang="en-US" altLang="ja-JP" dirty="0"/>
          </a:p>
          <a:p>
            <a:r>
              <a:rPr kumimoji="1" lang="ja-JP" altLang="en-US"/>
              <a:t>入出力の完了により起こる入出力割り込み、</a:t>
            </a:r>
            <a:endParaRPr kumimoji="1" lang="en-US" altLang="ja-JP" dirty="0"/>
          </a:p>
          <a:p>
            <a:r>
              <a:rPr kumimoji="1" lang="ja-JP" altLang="en-US"/>
              <a:t>リセットボタンが押されたことにより起こるリスタート割り込みなどがあります。</a:t>
            </a:r>
            <a:endParaRPr kumimoji="1" lang="en-US" altLang="ja-JP" dirty="0"/>
          </a:p>
          <a:p>
            <a:r>
              <a:rPr kumimoji="1" lang="ja-JP" altLang="en-US"/>
              <a:t>内部割り込みには、</a:t>
            </a:r>
            <a:endParaRPr kumimoji="1" lang="en-US" altLang="ja-JP" dirty="0"/>
          </a:p>
          <a:p>
            <a:r>
              <a:rPr kumimoji="1" lang="ja-JP" altLang="en-US"/>
              <a:t>ゼロで割ったり、不正なコードを実行したり、不正な番地を参照したりすることで起こる</a:t>
            </a:r>
            <a:endParaRPr kumimoji="1" lang="en-US" altLang="ja-JP" dirty="0"/>
          </a:p>
          <a:p>
            <a:r>
              <a:rPr kumimoji="1" lang="ja-JP" altLang="en-US"/>
              <a:t>ソフトエラー割り込みやプログラム割り込み、</a:t>
            </a:r>
            <a:endParaRPr kumimoji="1" lang="en-US" altLang="ja-JP" dirty="0"/>
          </a:p>
          <a:p>
            <a:r>
              <a:rPr kumimoji="1" lang="ja-JP" altLang="en-US"/>
              <a:t>システムコールで起こるシステムコール割り込みなどがあります。</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8</a:t>
            </a:fld>
            <a:endParaRPr lang="en-US" altLang="ja-JP"/>
          </a:p>
        </p:txBody>
      </p:sp>
    </p:spTree>
    <p:extLst>
      <p:ext uri="{BB962C8B-B14F-4D97-AF65-F5344CB8AC3E}">
        <p14:creationId xmlns:p14="http://schemas.microsoft.com/office/powerpoint/2010/main" val="26257186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割り込みが発生した場合は、</a:t>
            </a:r>
            <a:endParaRPr kumimoji="1" lang="en-US" altLang="ja-JP" dirty="0"/>
          </a:p>
          <a:p>
            <a:r>
              <a:rPr kumimoji="1" lang="ja-JP" altLang="en-US"/>
              <a:t>まず割り込みの原因が解析されます。</a:t>
            </a:r>
            <a:endParaRPr kumimoji="1" lang="en-US" altLang="ja-JP" dirty="0"/>
          </a:p>
          <a:p>
            <a:r>
              <a:rPr kumimoji="1" lang="ja-JP" altLang="en-US"/>
              <a:t>割り込みの原因に応じて、割り込みフラグと呼ばれるフラグはセットされます。</a:t>
            </a:r>
            <a:endParaRPr kumimoji="1" lang="en-US" altLang="ja-JP" dirty="0"/>
          </a:p>
          <a:p>
            <a:r>
              <a:rPr kumimoji="1" lang="ja-JP" altLang="en-US"/>
              <a:t>それまで実行中のプロセスに関する情報を退避領域に退避させた後、</a:t>
            </a:r>
            <a:endParaRPr kumimoji="1" lang="en-US" altLang="ja-JP" dirty="0"/>
          </a:p>
          <a:p>
            <a:r>
              <a:rPr kumimoji="1" lang="ja-JP" altLang="en-US"/>
              <a:t>割り込み処理ルーチンを実行します。</a:t>
            </a:r>
            <a:endParaRPr kumimoji="1" lang="en-US" altLang="ja-JP" dirty="0"/>
          </a:p>
          <a:p>
            <a:r>
              <a:rPr kumimoji="1" lang="ja-JP" altLang="en-US"/>
              <a:t>割り込み処理ルーチンが終われば、</a:t>
            </a:r>
            <a:endParaRPr kumimoji="1" lang="en-US" altLang="ja-JP" dirty="0"/>
          </a:p>
          <a:p>
            <a:r>
              <a:rPr kumimoji="1" lang="ja-JP" altLang="en-US"/>
              <a:t>退避しておいた情報を復帰して、割り込み前の状態に回復します。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463129B3-BB99-4FD2-9786-789BDA50A915}" type="slidenum">
              <a:rPr lang="ja-JP" altLang="en-US" smtClean="0"/>
              <a:pPr>
                <a:defRPr/>
              </a:pPr>
              <a:t>9</a:t>
            </a:fld>
            <a:endParaRPr lang="en-US" altLang="ja-JP"/>
          </a:p>
        </p:txBody>
      </p:sp>
    </p:spTree>
    <p:extLst>
      <p:ext uri="{BB962C8B-B14F-4D97-AF65-F5344CB8AC3E}">
        <p14:creationId xmlns:p14="http://schemas.microsoft.com/office/powerpoint/2010/main" val="235491753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 name="Group 2"/>
          <p:cNvGrpSpPr>
            <a:grpSpLocks/>
          </p:cNvGrpSpPr>
          <p:nvPr/>
        </p:nvGrpSpPr>
        <p:grpSpPr bwMode="auto">
          <a:xfrm>
            <a:off x="0" y="-14288"/>
            <a:ext cx="9155113" cy="6884988"/>
            <a:chOff x="0" y="-9"/>
            <a:chExt cx="5767" cy="4337"/>
          </a:xfrm>
        </p:grpSpPr>
        <p:sp>
          <p:nvSpPr>
            <p:cNvPr id="5" name="Freeform 3"/>
            <p:cNvSpPr>
              <a:spLocks/>
            </p:cNvSpPr>
            <p:nvPr/>
          </p:nvSpPr>
          <p:spPr bwMode="hidden">
            <a:xfrm>
              <a:off x="1632" y="-5"/>
              <a:ext cx="1737" cy="4333"/>
            </a:xfrm>
            <a:custGeom>
              <a:avLst/>
              <a:gdLst>
                <a:gd name="T0" fmla="*/ 494 w 1737"/>
                <a:gd name="T1" fmla="*/ 4322 h 4320"/>
                <a:gd name="T2" fmla="*/ 1737 w 1737"/>
                <a:gd name="T3" fmla="*/ 4333 h 4320"/>
                <a:gd name="T4" fmla="*/ 524 w 1737"/>
                <a:gd name="T5" fmla="*/ 0 h 4320"/>
                <a:gd name="T6" fmla="*/ 0 w 1737"/>
                <a:gd name="T7" fmla="*/ 7 h 4320"/>
                <a:gd name="T8" fmla="*/ 494 w 1737"/>
                <a:gd name="T9" fmla="*/ 4322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6" name="Freeform 4"/>
            <p:cNvSpPr>
              <a:spLocks/>
            </p:cNvSpPr>
            <p:nvPr/>
          </p:nvSpPr>
          <p:spPr bwMode="hidden">
            <a:xfrm>
              <a:off x="0" y="-7"/>
              <a:ext cx="1737" cy="4329"/>
            </a:xfrm>
            <a:custGeom>
              <a:avLst/>
              <a:gdLst>
                <a:gd name="T0" fmla="*/ 494 w 1737"/>
                <a:gd name="T1" fmla="*/ 4318 h 4320"/>
                <a:gd name="T2" fmla="*/ 1737 w 1737"/>
                <a:gd name="T3" fmla="*/ 4329 h 4320"/>
                <a:gd name="T4" fmla="*/ 524 w 1737"/>
                <a:gd name="T5" fmla="*/ 0 h 4320"/>
                <a:gd name="T6" fmla="*/ 0 w 1737"/>
                <a:gd name="T7" fmla="*/ 7 h 4320"/>
                <a:gd name="T8" fmla="*/ 494 w 1737"/>
                <a:gd name="T9" fmla="*/ 4318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7" name="Freeform 5"/>
            <p:cNvSpPr>
              <a:spLocks/>
            </p:cNvSpPr>
            <p:nvPr/>
          </p:nvSpPr>
          <p:spPr bwMode="hidden">
            <a:xfrm>
              <a:off x="3744" y="-4"/>
              <a:ext cx="1739" cy="4330"/>
            </a:xfrm>
            <a:custGeom>
              <a:avLst/>
              <a:gdLst>
                <a:gd name="T0" fmla="*/ 494 w 1739"/>
                <a:gd name="T1" fmla="*/ 4325 h 4420"/>
                <a:gd name="T2" fmla="*/ 1739 w 1739"/>
                <a:gd name="T3" fmla="*/ 4330 h 4420"/>
                <a:gd name="T4" fmla="*/ 524 w 1739"/>
                <a:gd name="T5" fmla="*/ 0 h 4420"/>
                <a:gd name="T6" fmla="*/ 0 w 1739"/>
                <a:gd name="T7" fmla="*/ 7 h 4420"/>
                <a:gd name="T8" fmla="*/ 494 w 1739"/>
                <a:gd name="T9" fmla="*/ 4325 h 44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9" h="4420">
                  <a:moveTo>
                    <a:pt x="494" y="4415"/>
                  </a:moveTo>
                  <a:lnTo>
                    <a:pt x="1739" y="4420"/>
                  </a:lnTo>
                  <a:lnTo>
                    <a:pt x="524" y="0"/>
                  </a:lnTo>
                  <a:lnTo>
                    <a:pt x="0" y="7"/>
                  </a:lnTo>
                  <a:lnTo>
                    <a:pt x="494" y="4415"/>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8" name="Freeform 6"/>
            <p:cNvSpPr>
              <a:spLocks/>
            </p:cNvSpPr>
            <p:nvPr/>
          </p:nvSpPr>
          <p:spPr bwMode="hidden">
            <a:xfrm>
              <a:off x="1920" y="-9"/>
              <a:ext cx="2080" cy="4324"/>
            </a:xfrm>
            <a:custGeom>
              <a:avLst/>
              <a:gdLst>
                <a:gd name="T0" fmla="*/ 0 w 2080"/>
                <a:gd name="T1" fmla="*/ 7 h 4338"/>
                <a:gd name="T2" fmla="*/ 1870 w 2080"/>
                <a:gd name="T3" fmla="*/ 4324 h 4338"/>
                <a:gd name="T4" fmla="*/ 2080 w 2080"/>
                <a:gd name="T5" fmla="*/ 4324 h 4338"/>
                <a:gd name="T6" fmla="*/ 1033 w 2080"/>
                <a:gd name="T7" fmla="*/ 0 h 4338"/>
                <a:gd name="T8" fmla="*/ 0 w 2080"/>
                <a:gd name="T9" fmla="*/ 7 h 43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80" h="4338">
                  <a:moveTo>
                    <a:pt x="0" y="7"/>
                  </a:moveTo>
                  <a:lnTo>
                    <a:pt x="1870" y="4338"/>
                  </a:lnTo>
                  <a:lnTo>
                    <a:pt x="2080" y="4338"/>
                  </a:lnTo>
                  <a:lnTo>
                    <a:pt x="1033" y="0"/>
                  </a:lnTo>
                  <a:lnTo>
                    <a:pt x="0" y="7"/>
                  </a:lnTo>
                  <a:close/>
                </a:path>
              </a:pathLst>
            </a:cu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 name="Freeform 7"/>
            <p:cNvSpPr>
              <a:spLocks/>
            </p:cNvSpPr>
            <p:nvPr/>
          </p:nvSpPr>
          <p:spPr bwMode="hidden">
            <a:xfrm>
              <a:off x="117" y="97"/>
              <a:ext cx="3504" cy="1536"/>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10" name="Freeform 8"/>
            <p:cNvSpPr>
              <a:spLocks/>
            </p:cNvSpPr>
            <p:nvPr/>
          </p:nvSpPr>
          <p:spPr bwMode="hidden">
            <a:xfrm rot="2702961" flipH="1">
              <a:off x="810" y="766"/>
              <a:ext cx="2544" cy="1008"/>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11" name="Freeform 9"/>
            <p:cNvSpPr>
              <a:spLocks/>
            </p:cNvSpPr>
            <p:nvPr/>
          </p:nvSpPr>
          <p:spPr bwMode="hidden">
            <a:xfrm>
              <a:off x="83" y="49"/>
              <a:ext cx="3504" cy="1536"/>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12" name="Freeform 10"/>
            <p:cNvSpPr>
              <a:spLocks/>
            </p:cNvSpPr>
            <p:nvPr/>
          </p:nvSpPr>
          <p:spPr bwMode="hidden">
            <a:xfrm rot="-2895842">
              <a:off x="-984" y="1041"/>
              <a:ext cx="3504" cy="1536"/>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13" name="Freeform 11"/>
            <p:cNvSpPr>
              <a:spLocks/>
            </p:cNvSpPr>
            <p:nvPr/>
          </p:nvSpPr>
          <p:spPr bwMode="hidden">
            <a:xfrm rot="-2305141">
              <a:off x="1331" y="913"/>
              <a:ext cx="3594" cy="1735"/>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14" name="Freeform 12"/>
            <p:cNvSpPr>
              <a:spLocks/>
            </p:cNvSpPr>
            <p:nvPr/>
          </p:nvSpPr>
          <p:spPr bwMode="hidden">
            <a:xfrm rot="2084418" flipH="1">
              <a:off x="1859" y="865"/>
              <a:ext cx="3504" cy="1536"/>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15" name="Freeform 13"/>
            <p:cNvSpPr>
              <a:spLocks/>
            </p:cNvSpPr>
            <p:nvPr/>
          </p:nvSpPr>
          <p:spPr bwMode="hidden">
            <a:xfrm>
              <a:off x="4250" y="-7"/>
              <a:ext cx="1089" cy="2285"/>
            </a:xfrm>
            <a:custGeom>
              <a:avLst/>
              <a:gdLst>
                <a:gd name="T0" fmla="*/ 0 w 1089"/>
                <a:gd name="T1" fmla="*/ 2265 h 2285"/>
                <a:gd name="T2" fmla="*/ 1030 w 1089"/>
                <a:gd name="T3" fmla="*/ 0 h 2285"/>
                <a:gd name="T4" fmla="*/ 1089 w 1089"/>
                <a:gd name="T5" fmla="*/ 0 h 2285"/>
                <a:gd name="T6" fmla="*/ 37 w 1089"/>
                <a:gd name="T7" fmla="*/ 2285 h 2285"/>
                <a:gd name="T8" fmla="*/ 0 w 1089"/>
                <a:gd name="T9" fmla="*/ 2265 h 2285"/>
              </a:gdLst>
              <a:ahLst/>
              <a:cxnLst>
                <a:cxn ang="0">
                  <a:pos x="T0" y="T1"/>
                </a:cxn>
                <a:cxn ang="0">
                  <a:pos x="T2" y="T3"/>
                </a:cxn>
                <a:cxn ang="0">
                  <a:pos x="T4" y="T5"/>
                </a:cxn>
                <a:cxn ang="0">
                  <a:pos x="T6" y="T7"/>
                </a:cxn>
                <a:cxn ang="0">
                  <a:pos x="T8" y="T9"/>
                </a:cxn>
              </a:cxnLst>
              <a:rect l="0" t="0" r="r" b="b"/>
              <a:pathLst>
                <a:path w="1089" h="2285">
                  <a:moveTo>
                    <a:pt x="0" y="2265"/>
                  </a:moveTo>
                  <a:cubicBezTo>
                    <a:pt x="438" y="996"/>
                    <a:pt x="865" y="377"/>
                    <a:pt x="1030" y="0"/>
                  </a:cubicBezTo>
                  <a:cubicBezTo>
                    <a:pt x="1030" y="0"/>
                    <a:pt x="1059" y="0"/>
                    <a:pt x="1089" y="0"/>
                  </a:cubicBezTo>
                  <a:cubicBezTo>
                    <a:pt x="565" y="834"/>
                    <a:pt x="181" y="1853"/>
                    <a:pt x="37" y="2285"/>
                  </a:cubicBezTo>
                  <a:cubicBezTo>
                    <a:pt x="37" y="2285"/>
                    <a:pt x="0" y="2265"/>
                    <a:pt x="0" y="2265"/>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16" name="Rectangle 14"/>
            <p:cNvSpPr>
              <a:spLocks noChangeArrowheads="1"/>
            </p:cNvSpPr>
            <p:nvPr/>
          </p:nvSpPr>
          <p:spPr bwMode="invGray">
            <a:xfrm>
              <a:off x="0" y="2441"/>
              <a:ext cx="5760" cy="432"/>
            </a:xfrm>
            <a:prstGeom prst="rect">
              <a:avLst/>
            </a:pr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17" name="Freeform 15"/>
            <p:cNvSpPr>
              <a:spLocks/>
            </p:cNvSpPr>
            <p:nvPr/>
          </p:nvSpPr>
          <p:spPr bwMode="invGray">
            <a:xfrm>
              <a:off x="1632" y="2487"/>
              <a:ext cx="1737" cy="382"/>
            </a:xfrm>
            <a:custGeom>
              <a:avLst/>
              <a:gdLst>
                <a:gd name="T0" fmla="*/ 494 w 1737"/>
                <a:gd name="T1" fmla="*/ 381 h 4320"/>
                <a:gd name="T2" fmla="*/ 1737 w 1737"/>
                <a:gd name="T3" fmla="*/ 382 h 4320"/>
                <a:gd name="T4" fmla="*/ 524 w 1737"/>
                <a:gd name="T5" fmla="*/ 0 h 4320"/>
                <a:gd name="T6" fmla="*/ 0 w 1737"/>
                <a:gd name="T7" fmla="*/ 1 h 4320"/>
                <a:gd name="T8" fmla="*/ 494 w 1737"/>
                <a:gd name="T9" fmla="*/ 381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 name="Freeform 16"/>
            <p:cNvSpPr>
              <a:spLocks/>
            </p:cNvSpPr>
            <p:nvPr/>
          </p:nvSpPr>
          <p:spPr bwMode="invGray">
            <a:xfrm>
              <a:off x="0" y="2487"/>
              <a:ext cx="1737" cy="381"/>
            </a:xfrm>
            <a:custGeom>
              <a:avLst/>
              <a:gdLst>
                <a:gd name="T0" fmla="*/ 494 w 1737"/>
                <a:gd name="T1" fmla="*/ 380 h 4320"/>
                <a:gd name="T2" fmla="*/ 1737 w 1737"/>
                <a:gd name="T3" fmla="*/ 381 h 4320"/>
                <a:gd name="T4" fmla="*/ 524 w 1737"/>
                <a:gd name="T5" fmla="*/ 0 h 4320"/>
                <a:gd name="T6" fmla="*/ 0 w 1737"/>
                <a:gd name="T7" fmla="*/ 1 h 4320"/>
                <a:gd name="T8" fmla="*/ 494 w 1737"/>
                <a:gd name="T9" fmla="*/ 380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 name="Freeform 17"/>
            <p:cNvSpPr>
              <a:spLocks/>
            </p:cNvSpPr>
            <p:nvPr/>
          </p:nvSpPr>
          <p:spPr bwMode="invGray">
            <a:xfrm>
              <a:off x="3744" y="2487"/>
              <a:ext cx="1739" cy="382"/>
            </a:xfrm>
            <a:custGeom>
              <a:avLst/>
              <a:gdLst>
                <a:gd name="T0" fmla="*/ 494 w 1739"/>
                <a:gd name="T1" fmla="*/ 382 h 4420"/>
                <a:gd name="T2" fmla="*/ 1739 w 1739"/>
                <a:gd name="T3" fmla="*/ 382 h 4420"/>
                <a:gd name="T4" fmla="*/ 524 w 1739"/>
                <a:gd name="T5" fmla="*/ 0 h 4420"/>
                <a:gd name="T6" fmla="*/ 0 w 1739"/>
                <a:gd name="T7" fmla="*/ 1 h 4420"/>
                <a:gd name="T8" fmla="*/ 494 w 1739"/>
                <a:gd name="T9" fmla="*/ 382 h 44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9" h="4420">
                  <a:moveTo>
                    <a:pt x="494" y="4415"/>
                  </a:moveTo>
                  <a:lnTo>
                    <a:pt x="1739" y="4420"/>
                  </a:lnTo>
                  <a:lnTo>
                    <a:pt x="524" y="0"/>
                  </a:lnTo>
                  <a:lnTo>
                    <a:pt x="0" y="7"/>
                  </a:lnTo>
                  <a:lnTo>
                    <a:pt x="494" y="4415"/>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0" name="Freeform 18"/>
            <p:cNvSpPr>
              <a:spLocks/>
            </p:cNvSpPr>
            <p:nvPr/>
          </p:nvSpPr>
          <p:spPr bwMode="invGray">
            <a:xfrm>
              <a:off x="1920" y="2487"/>
              <a:ext cx="2080" cy="381"/>
            </a:xfrm>
            <a:custGeom>
              <a:avLst/>
              <a:gdLst>
                <a:gd name="T0" fmla="*/ 0 w 2080"/>
                <a:gd name="T1" fmla="*/ 1 h 4338"/>
                <a:gd name="T2" fmla="*/ 1870 w 2080"/>
                <a:gd name="T3" fmla="*/ 381 h 4338"/>
                <a:gd name="T4" fmla="*/ 2080 w 2080"/>
                <a:gd name="T5" fmla="*/ 381 h 4338"/>
                <a:gd name="T6" fmla="*/ 1033 w 2080"/>
                <a:gd name="T7" fmla="*/ 0 h 4338"/>
                <a:gd name="T8" fmla="*/ 0 w 2080"/>
                <a:gd name="T9" fmla="*/ 1 h 43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80" h="4338">
                  <a:moveTo>
                    <a:pt x="0" y="7"/>
                  </a:moveTo>
                  <a:lnTo>
                    <a:pt x="1870" y="4338"/>
                  </a:lnTo>
                  <a:lnTo>
                    <a:pt x="2080" y="4338"/>
                  </a:lnTo>
                  <a:lnTo>
                    <a:pt x="1033" y="0"/>
                  </a:lnTo>
                  <a:lnTo>
                    <a:pt x="0" y="7"/>
                  </a:lnTo>
                  <a:close/>
                </a:path>
              </a:pathLst>
            </a:cu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1" name="Rectangle 19"/>
            <p:cNvSpPr>
              <a:spLocks noChangeArrowheads="1"/>
            </p:cNvSpPr>
            <p:nvPr/>
          </p:nvSpPr>
          <p:spPr bwMode="invGray">
            <a:xfrm>
              <a:off x="7" y="2456"/>
              <a:ext cx="5760" cy="432"/>
            </a:xfrm>
            <a:prstGeom prst="rect">
              <a:avLst/>
            </a:prstGeom>
            <a:solidFill>
              <a:schemeClr val="bg2">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22" name="Freeform 20"/>
            <p:cNvSpPr>
              <a:spLocks/>
            </p:cNvSpPr>
            <p:nvPr/>
          </p:nvSpPr>
          <p:spPr bwMode="invGray">
            <a:xfrm>
              <a:off x="2583" y="2449"/>
              <a:ext cx="1036" cy="420"/>
            </a:xfrm>
            <a:custGeom>
              <a:avLst/>
              <a:gdLst>
                <a:gd name="T0" fmla="*/ 1027 w 1036"/>
                <a:gd name="T1" fmla="*/ 0 h 420"/>
                <a:gd name="T2" fmla="*/ 0 w 1036"/>
                <a:gd name="T3" fmla="*/ 417 h 420"/>
                <a:gd name="T4" fmla="*/ 24 w 1036"/>
                <a:gd name="T5" fmla="*/ 420 h 420"/>
                <a:gd name="T6" fmla="*/ 1036 w 1036"/>
                <a:gd name="T7" fmla="*/ 16 h 420"/>
                <a:gd name="T8" fmla="*/ 1027 w 1036"/>
                <a:gd name="T9" fmla="*/ 0 h 420"/>
              </a:gdLst>
              <a:ahLst/>
              <a:cxnLst>
                <a:cxn ang="0">
                  <a:pos x="T0" y="T1"/>
                </a:cxn>
                <a:cxn ang="0">
                  <a:pos x="T2" y="T3"/>
                </a:cxn>
                <a:cxn ang="0">
                  <a:pos x="T4" y="T5"/>
                </a:cxn>
                <a:cxn ang="0">
                  <a:pos x="T6" y="T7"/>
                </a:cxn>
                <a:cxn ang="0">
                  <a:pos x="T8" y="T9"/>
                </a:cxn>
              </a:cxnLst>
              <a:rect l="0" t="0" r="r" b="b"/>
              <a:pathLst>
                <a:path w="1036" h="420">
                  <a:moveTo>
                    <a:pt x="1027" y="0"/>
                  </a:moveTo>
                  <a:cubicBezTo>
                    <a:pt x="508" y="159"/>
                    <a:pt x="167" y="347"/>
                    <a:pt x="0" y="417"/>
                  </a:cubicBezTo>
                  <a:cubicBezTo>
                    <a:pt x="0" y="417"/>
                    <a:pt x="12" y="418"/>
                    <a:pt x="24" y="420"/>
                  </a:cubicBezTo>
                  <a:cubicBezTo>
                    <a:pt x="237" y="321"/>
                    <a:pt x="708" y="105"/>
                    <a:pt x="1036" y="16"/>
                  </a:cubicBezTo>
                  <a:cubicBezTo>
                    <a:pt x="1036" y="16"/>
                    <a:pt x="1027" y="0"/>
                    <a:pt x="1027" y="0"/>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23" name="Freeform 21"/>
            <p:cNvSpPr>
              <a:spLocks/>
            </p:cNvSpPr>
            <p:nvPr/>
          </p:nvSpPr>
          <p:spPr bwMode="invGray">
            <a:xfrm rot="18897039" flipH="1">
              <a:off x="1486" y="2417"/>
              <a:ext cx="1060" cy="480"/>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24" name="Freeform 22"/>
            <p:cNvSpPr>
              <a:spLocks/>
            </p:cNvSpPr>
            <p:nvPr/>
          </p:nvSpPr>
          <p:spPr bwMode="invGray">
            <a:xfrm rot="18897039" flipH="1">
              <a:off x="766" y="2417"/>
              <a:ext cx="1060" cy="480"/>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25" name="Freeform 23"/>
            <p:cNvSpPr>
              <a:spLocks/>
            </p:cNvSpPr>
            <p:nvPr/>
          </p:nvSpPr>
          <p:spPr bwMode="invGray">
            <a:xfrm rot="18897039" flipH="1">
              <a:off x="31" y="2385"/>
              <a:ext cx="1034" cy="487"/>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26" name="Freeform 24"/>
            <p:cNvSpPr>
              <a:spLocks/>
            </p:cNvSpPr>
            <p:nvPr/>
          </p:nvSpPr>
          <p:spPr bwMode="invGray">
            <a:xfrm flipH="1" flipV="1">
              <a:off x="576" y="2441"/>
              <a:ext cx="3552" cy="432"/>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27" name="Freeform 25"/>
            <p:cNvSpPr>
              <a:spLocks/>
            </p:cNvSpPr>
            <p:nvPr/>
          </p:nvSpPr>
          <p:spPr bwMode="invGray">
            <a:xfrm flipH="1" flipV="1">
              <a:off x="240" y="2441"/>
              <a:ext cx="1536" cy="432"/>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28" name="Freeform 26"/>
            <p:cNvSpPr>
              <a:spLocks/>
            </p:cNvSpPr>
            <p:nvPr/>
          </p:nvSpPr>
          <p:spPr bwMode="invGray">
            <a:xfrm flipH="1" flipV="1">
              <a:off x="3036" y="2489"/>
              <a:ext cx="1332" cy="383"/>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29" name="Freeform 27"/>
            <p:cNvSpPr>
              <a:spLocks/>
            </p:cNvSpPr>
            <p:nvPr/>
          </p:nvSpPr>
          <p:spPr bwMode="invGray">
            <a:xfrm flipH="1" flipV="1">
              <a:off x="3984" y="2441"/>
              <a:ext cx="1536" cy="432"/>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30" name="Freeform 28"/>
            <p:cNvSpPr>
              <a:spLocks/>
            </p:cNvSpPr>
            <p:nvPr/>
          </p:nvSpPr>
          <p:spPr bwMode="invGray">
            <a:xfrm flipH="1" flipV="1">
              <a:off x="3456" y="2441"/>
              <a:ext cx="2304" cy="432"/>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31" name="Rectangle 29"/>
            <p:cNvSpPr>
              <a:spLocks noChangeArrowheads="1"/>
            </p:cNvSpPr>
            <p:nvPr/>
          </p:nvSpPr>
          <p:spPr bwMode="invGray">
            <a:xfrm>
              <a:off x="0" y="2462"/>
              <a:ext cx="5760" cy="14"/>
            </a:xfrm>
            <a:prstGeom prst="rect">
              <a:avLst/>
            </a:prstGeom>
            <a:gradFill rotWithShape="0">
              <a:gsLst>
                <a:gs pos="0">
                  <a:schemeClr val="bg2"/>
                </a:gs>
                <a:gs pos="50000">
                  <a:schemeClr val="accent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32" name="Rectangle 30"/>
            <p:cNvSpPr>
              <a:spLocks noChangeArrowheads="1"/>
            </p:cNvSpPr>
            <p:nvPr/>
          </p:nvSpPr>
          <p:spPr bwMode="hidden">
            <a:xfrm>
              <a:off x="0" y="2880"/>
              <a:ext cx="5760" cy="576"/>
            </a:xfrm>
            <a:prstGeom prst="rect">
              <a:avLst/>
            </a:pr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33" name="Rectangle 31"/>
            <p:cNvSpPr>
              <a:spLocks noChangeArrowheads="1"/>
            </p:cNvSpPr>
            <p:nvPr/>
          </p:nvSpPr>
          <p:spPr bwMode="hidden">
            <a:xfrm>
              <a:off x="0" y="3408"/>
              <a:ext cx="5760" cy="91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pic>
          <p:nvPicPr>
            <p:cNvPr id="34" name="Picture 32" descr="BTZBUL1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6" y="1650"/>
              <a:ext cx="204"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177" name="Rectangle 33"/>
          <p:cNvSpPr>
            <a:spLocks noGrp="1" noChangeArrowheads="1"/>
          </p:cNvSpPr>
          <p:nvPr>
            <p:ph type="ctrTitle"/>
          </p:nvPr>
        </p:nvSpPr>
        <p:spPr>
          <a:xfrm>
            <a:off x="1676400" y="1905000"/>
            <a:ext cx="7239000" cy="1905000"/>
          </a:xfrm>
        </p:spPr>
        <p:txBody>
          <a:bodyPr/>
          <a:lstStyle>
            <a:lvl1pPr algn="l">
              <a:defRPr/>
            </a:lvl1pPr>
          </a:lstStyle>
          <a:p>
            <a:pPr lvl="0"/>
            <a:r>
              <a:rPr lang="ja-JP" altLang="en-US" noProof="0"/>
              <a:t>マスタ タイトルの書式設定</a:t>
            </a:r>
          </a:p>
        </p:txBody>
      </p:sp>
      <p:sp>
        <p:nvSpPr>
          <p:cNvPr id="6178" name="Rectangle 34"/>
          <p:cNvSpPr>
            <a:spLocks noGrp="1" noChangeArrowheads="1"/>
          </p:cNvSpPr>
          <p:nvPr>
            <p:ph type="subTitle" idx="1"/>
          </p:nvPr>
        </p:nvSpPr>
        <p:spPr>
          <a:xfrm>
            <a:off x="1676400" y="4572000"/>
            <a:ext cx="6400800" cy="1679575"/>
          </a:xfrm>
        </p:spPr>
        <p:txBody>
          <a:bodyPr anchor="ctr"/>
          <a:lstStyle>
            <a:lvl1pPr marL="0" indent="0" algn="ctr">
              <a:buFontTx/>
              <a:buNone/>
              <a:defRPr/>
            </a:lvl1pPr>
          </a:lstStyle>
          <a:p>
            <a:pPr lvl="0"/>
            <a:r>
              <a:rPr lang="ja-JP" altLang="en-US" noProof="0"/>
              <a:t>マスタ サブタイトルの書式設定</a:t>
            </a:r>
          </a:p>
        </p:txBody>
      </p:sp>
      <p:sp>
        <p:nvSpPr>
          <p:cNvPr id="35" name="Rectangle 35"/>
          <p:cNvSpPr>
            <a:spLocks noGrp="1" noChangeArrowheads="1"/>
          </p:cNvSpPr>
          <p:nvPr>
            <p:ph type="dt" sz="half" idx="10"/>
          </p:nvPr>
        </p:nvSpPr>
        <p:spPr>
          <a:xfrm>
            <a:off x="685800" y="6324600"/>
            <a:ext cx="1905000" cy="457200"/>
          </a:xfrm>
        </p:spPr>
        <p:txBody>
          <a:bodyPr/>
          <a:lstStyle>
            <a:lvl1pPr>
              <a:defRPr smtClean="0"/>
            </a:lvl1pPr>
          </a:lstStyle>
          <a:p>
            <a:pPr>
              <a:defRPr/>
            </a:pPr>
            <a:endParaRPr lang="en-US" altLang="ja-JP"/>
          </a:p>
        </p:txBody>
      </p:sp>
      <p:sp>
        <p:nvSpPr>
          <p:cNvPr id="36" name="Rectangle 36"/>
          <p:cNvSpPr>
            <a:spLocks noGrp="1" noChangeArrowheads="1"/>
          </p:cNvSpPr>
          <p:nvPr>
            <p:ph type="ftr" sz="quarter" idx="11"/>
          </p:nvPr>
        </p:nvSpPr>
        <p:spPr>
          <a:xfrm>
            <a:off x="3124200" y="6324600"/>
            <a:ext cx="2895600" cy="457200"/>
          </a:xfrm>
        </p:spPr>
        <p:txBody>
          <a:bodyPr/>
          <a:lstStyle>
            <a:lvl1pPr>
              <a:defRPr smtClean="0"/>
            </a:lvl1pPr>
          </a:lstStyle>
          <a:p>
            <a:pPr>
              <a:defRPr/>
            </a:pPr>
            <a:endParaRPr lang="en-US" altLang="ja-JP"/>
          </a:p>
        </p:txBody>
      </p:sp>
      <p:sp>
        <p:nvSpPr>
          <p:cNvPr id="37" name="Rectangle 37"/>
          <p:cNvSpPr>
            <a:spLocks noGrp="1" noChangeArrowheads="1"/>
          </p:cNvSpPr>
          <p:nvPr>
            <p:ph type="sldNum" sz="quarter" idx="12"/>
          </p:nvPr>
        </p:nvSpPr>
        <p:spPr>
          <a:xfrm>
            <a:off x="6553200" y="6324600"/>
            <a:ext cx="1905000" cy="457200"/>
          </a:xfrm>
        </p:spPr>
        <p:txBody>
          <a:bodyPr/>
          <a:lstStyle>
            <a:lvl1pPr>
              <a:defRPr smtClean="0"/>
            </a:lvl1pPr>
          </a:lstStyle>
          <a:p>
            <a:pPr>
              <a:defRPr/>
            </a:pPr>
            <a:fld id="{C24F199A-D7CC-4BE7-859C-A0A6CF20449E}" type="slidenum">
              <a:rPr lang="ja-JP" altLang="en-US"/>
              <a:pPr>
                <a:defRPr/>
              </a:pPr>
              <a:t>‹#›</a:t>
            </a:fld>
            <a:endParaRPr lang="en-US" altLang="ja-JP"/>
          </a:p>
        </p:txBody>
      </p:sp>
    </p:spTree>
    <p:extLst>
      <p:ext uri="{BB962C8B-B14F-4D97-AF65-F5344CB8AC3E}">
        <p14:creationId xmlns:p14="http://schemas.microsoft.com/office/powerpoint/2010/main" val="37932962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2"/>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33"/>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34"/>
          <p:cNvSpPr>
            <a:spLocks noGrp="1" noChangeArrowheads="1"/>
          </p:cNvSpPr>
          <p:nvPr>
            <p:ph type="sldNum" sz="quarter" idx="12"/>
          </p:nvPr>
        </p:nvSpPr>
        <p:spPr>
          <a:ln/>
        </p:spPr>
        <p:txBody>
          <a:bodyPr/>
          <a:lstStyle>
            <a:lvl1pPr>
              <a:defRPr/>
            </a:lvl1pPr>
          </a:lstStyle>
          <a:p>
            <a:pPr>
              <a:defRPr/>
            </a:pPr>
            <a:fld id="{340433ED-3165-4B53-BFB4-31D187600102}" type="slidenum">
              <a:rPr lang="ja-JP" altLang="en-US"/>
              <a:pPr>
                <a:defRPr/>
              </a:pPr>
              <a:t>‹#›</a:t>
            </a:fld>
            <a:endParaRPr lang="en-US" altLang="ja-JP"/>
          </a:p>
        </p:txBody>
      </p:sp>
    </p:spTree>
    <p:extLst>
      <p:ext uri="{BB962C8B-B14F-4D97-AF65-F5344CB8AC3E}">
        <p14:creationId xmlns:p14="http://schemas.microsoft.com/office/powerpoint/2010/main" val="2313649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465138"/>
            <a:ext cx="1943100" cy="5630862"/>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85800" y="465138"/>
            <a:ext cx="5676900" cy="563086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2"/>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33"/>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34"/>
          <p:cNvSpPr>
            <a:spLocks noGrp="1" noChangeArrowheads="1"/>
          </p:cNvSpPr>
          <p:nvPr>
            <p:ph type="sldNum" sz="quarter" idx="12"/>
          </p:nvPr>
        </p:nvSpPr>
        <p:spPr>
          <a:ln/>
        </p:spPr>
        <p:txBody>
          <a:bodyPr/>
          <a:lstStyle>
            <a:lvl1pPr>
              <a:defRPr/>
            </a:lvl1pPr>
          </a:lstStyle>
          <a:p>
            <a:pPr>
              <a:defRPr/>
            </a:pPr>
            <a:fld id="{2AD1B195-0D00-4BE7-B9BE-1CC1C04FD619}" type="slidenum">
              <a:rPr lang="ja-JP" altLang="en-US"/>
              <a:pPr>
                <a:defRPr/>
              </a:pPr>
              <a:t>‹#›</a:t>
            </a:fld>
            <a:endParaRPr lang="en-US" altLang="ja-JP"/>
          </a:p>
        </p:txBody>
      </p:sp>
    </p:spTree>
    <p:extLst>
      <p:ext uri="{BB962C8B-B14F-4D97-AF65-F5344CB8AC3E}">
        <p14:creationId xmlns:p14="http://schemas.microsoft.com/office/powerpoint/2010/main" val="225855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2"/>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33"/>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34"/>
          <p:cNvSpPr>
            <a:spLocks noGrp="1" noChangeArrowheads="1"/>
          </p:cNvSpPr>
          <p:nvPr>
            <p:ph type="sldNum" sz="quarter" idx="12"/>
          </p:nvPr>
        </p:nvSpPr>
        <p:spPr>
          <a:ln/>
        </p:spPr>
        <p:txBody>
          <a:bodyPr/>
          <a:lstStyle>
            <a:lvl1pPr>
              <a:defRPr/>
            </a:lvl1pPr>
          </a:lstStyle>
          <a:p>
            <a:pPr>
              <a:defRPr/>
            </a:pPr>
            <a:fld id="{A92FF932-1E1E-4B9E-A14A-EF6D91DC4697}" type="slidenum">
              <a:rPr lang="ja-JP" altLang="en-US"/>
              <a:pPr>
                <a:defRPr/>
              </a:pPr>
              <a:t>‹#›</a:t>
            </a:fld>
            <a:endParaRPr lang="en-US" altLang="ja-JP"/>
          </a:p>
        </p:txBody>
      </p:sp>
    </p:spTree>
    <p:extLst>
      <p:ext uri="{BB962C8B-B14F-4D97-AF65-F5344CB8AC3E}">
        <p14:creationId xmlns:p14="http://schemas.microsoft.com/office/powerpoint/2010/main" val="2857097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nchor="b"/>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Rectangle 32"/>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33"/>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34"/>
          <p:cNvSpPr>
            <a:spLocks noGrp="1" noChangeArrowheads="1"/>
          </p:cNvSpPr>
          <p:nvPr>
            <p:ph type="sldNum" sz="quarter" idx="12"/>
          </p:nvPr>
        </p:nvSpPr>
        <p:spPr>
          <a:ln/>
        </p:spPr>
        <p:txBody>
          <a:bodyPr/>
          <a:lstStyle>
            <a:lvl1pPr>
              <a:defRPr/>
            </a:lvl1pPr>
          </a:lstStyle>
          <a:p>
            <a:pPr>
              <a:defRPr/>
            </a:pPr>
            <a:fld id="{F815A6B2-EE9B-471E-9807-45B3C107EAB7}" type="slidenum">
              <a:rPr lang="ja-JP" altLang="en-US"/>
              <a:pPr>
                <a:defRPr/>
              </a:pPr>
              <a:t>‹#›</a:t>
            </a:fld>
            <a:endParaRPr lang="en-US" altLang="ja-JP"/>
          </a:p>
        </p:txBody>
      </p:sp>
    </p:spTree>
    <p:extLst>
      <p:ext uri="{BB962C8B-B14F-4D97-AF65-F5344CB8AC3E}">
        <p14:creationId xmlns:p14="http://schemas.microsoft.com/office/powerpoint/2010/main" val="39682827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85800" y="1981200"/>
            <a:ext cx="381000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981200"/>
            <a:ext cx="381000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32"/>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33"/>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34"/>
          <p:cNvSpPr>
            <a:spLocks noGrp="1" noChangeArrowheads="1"/>
          </p:cNvSpPr>
          <p:nvPr>
            <p:ph type="sldNum" sz="quarter" idx="12"/>
          </p:nvPr>
        </p:nvSpPr>
        <p:spPr>
          <a:ln/>
        </p:spPr>
        <p:txBody>
          <a:bodyPr/>
          <a:lstStyle>
            <a:lvl1pPr>
              <a:defRPr/>
            </a:lvl1pPr>
          </a:lstStyle>
          <a:p>
            <a:pPr>
              <a:defRPr/>
            </a:pPr>
            <a:fld id="{F19D1B50-51F3-4F43-8A52-B7E7BDBF59D5}" type="slidenum">
              <a:rPr lang="ja-JP" altLang="en-US"/>
              <a:pPr>
                <a:defRPr/>
              </a:pPr>
              <a:t>‹#›</a:t>
            </a:fld>
            <a:endParaRPr lang="en-US" altLang="ja-JP"/>
          </a:p>
        </p:txBody>
      </p:sp>
    </p:spTree>
    <p:extLst>
      <p:ext uri="{BB962C8B-B14F-4D97-AF65-F5344CB8AC3E}">
        <p14:creationId xmlns:p14="http://schemas.microsoft.com/office/powerpoint/2010/main" val="3222600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32"/>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33"/>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34"/>
          <p:cNvSpPr>
            <a:spLocks noGrp="1" noChangeArrowheads="1"/>
          </p:cNvSpPr>
          <p:nvPr>
            <p:ph type="sldNum" sz="quarter" idx="12"/>
          </p:nvPr>
        </p:nvSpPr>
        <p:spPr>
          <a:ln/>
        </p:spPr>
        <p:txBody>
          <a:bodyPr/>
          <a:lstStyle>
            <a:lvl1pPr>
              <a:defRPr/>
            </a:lvl1pPr>
          </a:lstStyle>
          <a:p>
            <a:pPr>
              <a:defRPr/>
            </a:pPr>
            <a:fld id="{A5AD6C6C-A1EB-462B-8C76-EAB11C1A0836}" type="slidenum">
              <a:rPr lang="ja-JP" altLang="en-US"/>
              <a:pPr>
                <a:defRPr/>
              </a:pPr>
              <a:t>‹#›</a:t>
            </a:fld>
            <a:endParaRPr lang="en-US" altLang="ja-JP"/>
          </a:p>
        </p:txBody>
      </p:sp>
    </p:spTree>
    <p:extLst>
      <p:ext uri="{BB962C8B-B14F-4D97-AF65-F5344CB8AC3E}">
        <p14:creationId xmlns:p14="http://schemas.microsoft.com/office/powerpoint/2010/main" val="1067955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32"/>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33"/>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34"/>
          <p:cNvSpPr>
            <a:spLocks noGrp="1" noChangeArrowheads="1"/>
          </p:cNvSpPr>
          <p:nvPr>
            <p:ph type="sldNum" sz="quarter" idx="12"/>
          </p:nvPr>
        </p:nvSpPr>
        <p:spPr>
          <a:ln/>
        </p:spPr>
        <p:txBody>
          <a:bodyPr/>
          <a:lstStyle>
            <a:lvl1pPr>
              <a:defRPr/>
            </a:lvl1pPr>
          </a:lstStyle>
          <a:p>
            <a:pPr>
              <a:defRPr/>
            </a:pPr>
            <a:fld id="{2CD3C14A-B4BE-4FEE-A88E-0985DC24C6AF}" type="slidenum">
              <a:rPr lang="ja-JP" altLang="en-US"/>
              <a:pPr>
                <a:defRPr/>
              </a:pPr>
              <a:t>‹#›</a:t>
            </a:fld>
            <a:endParaRPr lang="en-US" altLang="ja-JP"/>
          </a:p>
        </p:txBody>
      </p:sp>
    </p:spTree>
    <p:extLst>
      <p:ext uri="{BB962C8B-B14F-4D97-AF65-F5344CB8AC3E}">
        <p14:creationId xmlns:p14="http://schemas.microsoft.com/office/powerpoint/2010/main" val="447248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32"/>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33"/>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34"/>
          <p:cNvSpPr>
            <a:spLocks noGrp="1" noChangeArrowheads="1"/>
          </p:cNvSpPr>
          <p:nvPr>
            <p:ph type="sldNum" sz="quarter" idx="12"/>
          </p:nvPr>
        </p:nvSpPr>
        <p:spPr>
          <a:ln/>
        </p:spPr>
        <p:txBody>
          <a:bodyPr/>
          <a:lstStyle>
            <a:lvl1pPr>
              <a:defRPr/>
            </a:lvl1pPr>
          </a:lstStyle>
          <a:p>
            <a:pPr>
              <a:defRPr/>
            </a:pPr>
            <a:fld id="{EE042C2D-96EE-4F42-922C-D7A8872AE42D}" type="slidenum">
              <a:rPr lang="ja-JP" altLang="en-US"/>
              <a:pPr>
                <a:defRPr/>
              </a:pPr>
              <a:t>‹#›</a:t>
            </a:fld>
            <a:endParaRPr lang="en-US" altLang="ja-JP"/>
          </a:p>
        </p:txBody>
      </p:sp>
    </p:spTree>
    <p:extLst>
      <p:ext uri="{BB962C8B-B14F-4D97-AF65-F5344CB8AC3E}">
        <p14:creationId xmlns:p14="http://schemas.microsoft.com/office/powerpoint/2010/main" val="2083252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32"/>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33"/>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34"/>
          <p:cNvSpPr>
            <a:spLocks noGrp="1" noChangeArrowheads="1"/>
          </p:cNvSpPr>
          <p:nvPr>
            <p:ph type="sldNum" sz="quarter" idx="12"/>
          </p:nvPr>
        </p:nvSpPr>
        <p:spPr>
          <a:ln/>
        </p:spPr>
        <p:txBody>
          <a:bodyPr/>
          <a:lstStyle>
            <a:lvl1pPr>
              <a:defRPr/>
            </a:lvl1pPr>
          </a:lstStyle>
          <a:p>
            <a:pPr>
              <a:defRPr/>
            </a:pPr>
            <a:fld id="{A656B9DC-B2CC-4855-BC61-8EC5A7AB38B3}" type="slidenum">
              <a:rPr lang="ja-JP" altLang="en-US"/>
              <a:pPr>
                <a:defRPr/>
              </a:pPr>
              <a:t>‹#›</a:t>
            </a:fld>
            <a:endParaRPr lang="en-US" altLang="ja-JP"/>
          </a:p>
        </p:txBody>
      </p:sp>
    </p:spTree>
    <p:extLst>
      <p:ext uri="{BB962C8B-B14F-4D97-AF65-F5344CB8AC3E}">
        <p14:creationId xmlns:p14="http://schemas.microsoft.com/office/powerpoint/2010/main" val="1233521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32"/>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33"/>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34"/>
          <p:cNvSpPr>
            <a:spLocks noGrp="1" noChangeArrowheads="1"/>
          </p:cNvSpPr>
          <p:nvPr>
            <p:ph type="sldNum" sz="quarter" idx="12"/>
          </p:nvPr>
        </p:nvSpPr>
        <p:spPr>
          <a:ln/>
        </p:spPr>
        <p:txBody>
          <a:bodyPr/>
          <a:lstStyle>
            <a:lvl1pPr>
              <a:defRPr/>
            </a:lvl1pPr>
          </a:lstStyle>
          <a:p>
            <a:pPr>
              <a:defRPr/>
            </a:pPr>
            <a:fld id="{76437039-3E59-4C4B-B8A9-CE1E80BA5B6F}" type="slidenum">
              <a:rPr lang="ja-JP" altLang="en-US"/>
              <a:pPr>
                <a:defRPr/>
              </a:pPr>
              <a:t>‹#›</a:t>
            </a:fld>
            <a:endParaRPr lang="en-US" altLang="ja-JP"/>
          </a:p>
        </p:txBody>
      </p:sp>
    </p:spTree>
    <p:extLst>
      <p:ext uri="{BB962C8B-B14F-4D97-AF65-F5344CB8AC3E}">
        <p14:creationId xmlns:p14="http://schemas.microsoft.com/office/powerpoint/2010/main" val="27247723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7405688"/>
            <a:chOff x="0" y="-9"/>
            <a:chExt cx="5760" cy="4665"/>
          </a:xfrm>
        </p:grpSpPr>
        <p:sp>
          <p:nvSpPr>
            <p:cNvPr id="1032" name="Freeform 3"/>
            <p:cNvSpPr>
              <a:spLocks/>
            </p:cNvSpPr>
            <p:nvPr/>
          </p:nvSpPr>
          <p:spPr bwMode="hidden">
            <a:xfrm>
              <a:off x="1632" y="-5"/>
              <a:ext cx="1737" cy="4333"/>
            </a:xfrm>
            <a:custGeom>
              <a:avLst/>
              <a:gdLst>
                <a:gd name="T0" fmla="*/ 494 w 1737"/>
                <a:gd name="T1" fmla="*/ 4322 h 4320"/>
                <a:gd name="T2" fmla="*/ 1737 w 1737"/>
                <a:gd name="T3" fmla="*/ 4333 h 4320"/>
                <a:gd name="T4" fmla="*/ 524 w 1737"/>
                <a:gd name="T5" fmla="*/ 0 h 4320"/>
                <a:gd name="T6" fmla="*/ 0 w 1737"/>
                <a:gd name="T7" fmla="*/ 7 h 4320"/>
                <a:gd name="T8" fmla="*/ 494 w 1737"/>
                <a:gd name="T9" fmla="*/ 4322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3" name="Freeform 4"/>
            <p:cNvSpPr>
              <a:spLocks/>
            </p:cNvSpPr>
            <p:nvPr/>
          </p:nvSpPr>
          <p:spPr bwMode="hidden">
            <a:xfrm>
              <a:off x="0" y="-7"/>
              <a:ext cx="1737" cy="4329"/>
            </a:xfrm>
            <a:custGeom>
              <a:avLst/>
              <a:gdLst>
                <a:gd name="T0" fmla="*/ 494 w 1737"/>
                <a:gd name="T1" fmla="*/ 4318 h 4320"/>
                <a:gd name="T2" fmla="*/ 1737 w 1737"/>
                <a:gd name="T3" fmla="*/ 4329 h 4320"/>
                <a:gd name="T4" fmla="*/ 524 w 1737"/>
                <a:gd name="T5" fmla="*/ 0 h 4320"/>
                <a:gd name="T6" fmla="*/ 0 w 1737"/>
                <a:gd name="T7" fmla="*/ 7 h 4320"/>
                <a:gd name="T8" fmla="*/ 494 w 1737"/>
                <a:gd name="T9" fmla="*/ 4318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4" name="Freeform 5"/>
            <p:cNvSpPr>
              <a:spLocks/>
            </p:cNvSpPr>
            <p:nvPr/>
          </p:nvSpPr>
          <p:spPr bwMode="hidden">
            <a:xfrm>
              <a:off x="3744" y="-4"/>
              <a:ext cx="1739" cy="4330"/>
            </a:xfrm>
            <a:custGeom>
              <a:avLst/>
              <a:gdLst>
                <a:gd name="T0" fmla="*/ 494 w 1739"/>
                <a:gd name="T1" fmla="*/ 4325 h 4420"/>
                <a:gd name="T2" fmla="*/ 1739 w 1739"/>
                <a:gd name="T3" fmla="*/ 4330 h 4420"/>
                <a:gd name="T4" fmla="*/ 524 w 1739"/>
                <a:gd name="T5" fmla="*/ 0 h 4420"/>
                <a:gd name="T6" fmla="*/ 0 w 1739"/>
                <a:gd name="T7" fmla="*/ 7 h 4420"/>
                <a:gd name="T8" fmla="*/ 494 w 1739"/>
                <a:gd name="T9" fmla="*/ 4325 h 44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9" h="4420">
                  <a:moveTo>
                    <a:pt x="494" y="4415"/>
                  </a:moveTo>
                  <a:lnTo>
                    <a:pt x="1739" y="4420"/>
                  </a:lnTo>
                  <a:lnTo>
                    <a:pt x="524" y="0"/>
                  </a:lnTo>
                  <a:lnTo>
                    <a:pt x="0" y="7"/>
                  </a:lnTo>
                  <a:lnTo>
                    <a:pt x="494" y="4415"/>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5" name="Freeform 6"/>
            <p:cNvSpPr>
              <a:spLocks/>
            </p:cNvSpPr>
            <p:nvPr/>
          </p:nvSpPr>
          <p:spPr bwMode="hidden">
            <a:xfrm>
              <a:off x="1920" y="-9"/>
              <a:ext cx="2080" cy="4324"/>
            </a:xfrm>
            <a:custGeom>
              <a:avLst/>
              <a:gdLst>
                <a:gd name="T0" fmla="*/ 0 w 2080"/>
                <a:gd name="T1" fmla="*/ 7 h 4338"/>
                <a:gd name="T2" fmla="*/ 1870 w 2080"/>
                <a:gd name="T3" fmla="*/ 4324 h 4338"/>
                <a:gd name="T4" fmla="*/ 2080 w 2080"/>
                <a:gd name="T5" fmla="*/ 4324 h 4338"/>
                <a:gd name="T6" fmla="*/ 1033 w 2080"/>
                <a:gd name="T7" fmla="*/ 0 h 4338"/>
                <a:gd name="T8" fmla="*/ 0 w 2080"/>
                <a:gd name="T9" fmla="*/ 7 h 43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80" h="4338">
                  <a:moveTo>
                    <a:pt x="0" y="7"/>
                  </a:moveTo>
                  <a:lnTo>
                    <a:pt x="1870" y="4338"/>
                  </a:lnTo>
                  <a:lnTo>
                    <a:pt x="2080" y="4338"/>
                  </a:lnTo>
                  <a:lnTo>
                    <a:pt x="1033" y="0"/>
                  </a:lnTo>
                  <a:lnTo>
                    <a:pt x="0" y="7"/>
                  </a:lnTo>
                  <a:close/>
                </a:path>
              </a:pathLst>
            </a:cu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127" name="Freeform 7"/>
            <p:cNvSpPr>
              <a:spLocks/>
            </p:cNvSpPr>
            <p:nvPr/>
          </p:nvSpPr>
          <p:spPr bwMode="hidden">
            <a:xfrm>
              <a:off x="117" y="97"/>
              <a:ext cx="3504" cy="1536"/>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5128" name="Freeform 8"/>
            <p:cNvSpPr>
              <a:spLocks/>
            </p:cNvSpPr>
            <p:nvPr/>
          </p:nvSpPr>
          <p:spPr bwMode="hidden">
            <a:xfrm rot="2702961" flipH="1">
              <a:off x="810" y="766"/>
              <a:ext cx="2544" cy="1008"/>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5129" name="Freeform 9"/>
            <p:cNvSpPr>
              <a:spLocks/>
            </p:cNvSpPr>
            <p:nvPr/>
          </p:nvSpPr>
          <p:spPr bwMode="hidden">
            <a:xfrm>
              <a:off x="83" y="49"/>
              <a:ext cx="3504" cy="1536"/>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5130" name="Freeform 10"/>
            <p:cNvSpPr>
              <a:spLocks/>
            </p:cNvSpPr>
            <p:nvPr userDrawn="1"/>
          </p:nvSpPr>
          <p:spPr bwMode="hidden">
            <a:xfrm rot="-2895842">
              <a:off x="-984" y="1041"/>
              <a:ext cx="3504" cy="1536"/>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5131" name="Freeform 11"/>
            <p:cNvSpPr>
              <a:spLocks/>
            </p:cNvSpPr>
            <p:nvPr/>
          </p:nvSpPr>
          <p:spPr bwMode="hidden">
            <a:xfrm rot="-2305141">
              <a:off x="1331" y="913"/>
              <a:ext cx="3594" cy="1735"/>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5132" name="Freeform 12"/>
            <p:cNvSpPr>
              <a:spLocks/>
            </p:cNvSpPr>
            <p:nvPr/>
          </p:nvSpPr>
          <p:spPr bwMode="hidden">
            <a:xfrm rot="2084418" flipH="1">
              <a:off x="1859" y="865"/>
              <a:ext cx="3504" cy="1536"/>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5133" name="Freeform 13"/>
            <p:cNvSpPr>
              <a:spLocks/>
            </p:cNvSpPr>
            <p:nvPr/>
          </p:nvSpPr>
          <p:spPr bwMode="hidden">
            <a:xfrm>
              <a:off x="4250" y="-7"/>
              <a:ext cx="1089" cy="2285"/>
            </a:xfrm>
            <a:custGeom>
              <a:avLst/>
              <a:gdLst>
                <a:gd name="T0" fmla="*/ 0 w 1089"/>
                <a:gd name="T1" fmla="*/ 2265 h 2285"/>
                <a:gd name="T2" fmla="*/ 1030 w 1089"/>
                <a:gd name="T3" fmla="*/ 0 h 2285"/>
                <a:gd name="T4" fmla="*/ 1089 w 1089"/>
                <a:gd name="T5" fmla="*/ 0 h 2285"/>
                <a:gd name="T6" fmla="*/ 37 w 1089"/>
                <a:gd name="T7" fmla="*/ 2285 h 2285"/>
                <a:gd name="T8" fmla="*/ 0 w 1089"/>
                <a:gd name="T9" fmla="*/ 2265 h 2285"/>
              </a:gdLst>
              <a:ahLst/>
              <a:cxnLst>
                <a:cxn ang="0">
                  <a:pos x="T0" y="T1"/>
                </a:cxn>
                <a:cxn ang="0">
                  <a:pos x="T2" y="T3"/>
                </a:cxn>
                <a:cxn ang="0">
                  <a:pos x="T4" y="T5"/>
                </a:cxn>
                <a:cxn ang="0">
                  <a:pos x="T6" y="T7"/>
                </a:cxn>
                <a:cxn ang="0">
                  <a:pos x="T8" y="T9"/>
                </a:cxn>
              </a:cxnLst>
              <a:rect l="0" t="0" r="r" b="b"/>
              <a:pathLst>
                <a:path w="1089" h="2285">
                  <a:moveTo>
                    <a:pt x="0" y="2265"/>
                  </a:moveTo>
                  <a:cubicBezTo>
                    <a:pt x="438" y="996"/>
                    <a:pt x="865" y="377"/>
                    <a:pt x="1030" y="0"/>
                  </a:cubicBezTo>
                  <a:cubicBezTo>
                    <a:pt x="1030" y="0"/>
                    <a:pt x="1059" y="0"/>
                    <a:pt x="1089" y="0"/>
                  </a:cubicBezTo>
                  <a:cubicBezTo>
                    <a:pt x="565" y="834"/>
                    <a:pt x="181" y="1853"/>
                    <a:pt x="37" y="2285"/>
                  </a:cubicBezTo>
                  <a:cubicBezTo>
                    <a:pt x="37" y="2285"/>
                    <a:pt x="0" y="2265"/>
                    <a:pt x="0" y="2265"/>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1043" name="Rectangle 14"/>
            <p:cNvSpPr>
              <a:spLocks noChangeArrowheads="1"/>
            </p:cNvSpPr>
            <p:nvPr/>
          </p:nvSpPr>
          <p:spPr bwMode="hidden">
            <a:xfrm>
              <a:off x="0" y="3910"/>
              <a:ext cx="5760" cy="432"/>
            </a:xfrm>
            <a:prstGeom prst="rect">
              <a:avLst/>
            </a:pr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1044" name="Freeform 15"/>
            <p:cNvSpPr>
              <a:spLocks/>
            </p:cNvSpPr>
            <p:nvPr/>
          </p:nvSpPr>
          <p:spPr bwMode="hidden">
            <a:xfrm>
              <a:off x="1632" y="3956"/>
              <a:ext cx="1737" cy="382"/>
            </a:xfrm>
            <a:custGeom>
              <a:avLst/>
              <a:gdLst>
                <a:gd name="T0" fmla="*/ 494 w 1737"/>
                <a:gd name="T1" fmla="*/ 381 h 4320"/>
                <a:gd name="T2" fmla="*/ 1737 w 1737"/>
                <a:gd name="T3" fmla="*/ 382 h 4320"/>
                <a:gd name="T4" fmla="*/ 524 w 1737"/>
                <a:gd name="T5" fmla="*/ 0 h 4320"/>
                <a:gd name="T6" fmla="*/ 0 w 1737"/>
                <a:gd name="T7" fmla="*/ 1 h 4320"/>
                <a:gd name="T8" fmla="*/ 494 w 1737"/>
                <a:gd name="T9" fmla="*/ 381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5" name="Freeform 16"/>
            <p:cNvSpPr>
              <a:spLocks/>
            </p:cNvSpPr>
            <p:nvPr/>
          </p:nvSpPr>
          <p:spPr bwMode="hidden">
            <a:xfrm>
              <a:off x="0" y="3956"/>
              <a:ext cx="1737" cy="381"/>
            </a:xfrm>
            <a:custGeom>
              <a:avLst/>
              <a:gdLst>
                <a:gd name="T0" fmla="*/ 494 w 1737"/>
                <a:gd name="T1" fmla="*/ 380 h 4320"/>
                <a:gd name="T2" fmla="*/ 1737 w 1737"/>
                <a:gd name="T3" fmla="*/ 381 h 4320"/>
                <a:gd name="T4" fmla="*/ 524 w 1737"/>
                <a:gd name="T5" fmla="*/ 0 h 4320"/>
                <a:gd name="T6" fmla="*/ 0 w 1737"/>
                <a:gd name="T7" fmla="*/ 1 h 4320"/>
                <a:gd name="T8" fmla="*/ 494 w 1737"/>
                <a:gd name="T9" fmla="*/ 380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6" name="Freeform 17"/>
            <p:cNvSpPr>
              <a:spLocks/>
            </p:cNvSpPr>
            <p:nvPr/>
          </p:nvSpPr>
          <p:spPr bwMode="hidden">
            <a:xfrm>
              <a:off x="3744" y="3956"/>
              <a:ext cx="1739" cy="382"/>
            </a:xfrm>
            <a:custGeom>
              <a:avLst/>
              <a:gdLst>
                <a:gd name="T0" fmla="*/ 494 w 1739"/>
                <a:gd name="T1" fmla="*/ 382 h 4420"/>
                <a:gd name="T2" fmla="*/ 1739 w 1739"/>
                <a:gd name="T3" fmla="*/ 382 h 4420"/>
                <a:gd name="T4" fmla="*/ 524 w 1739"/>
                <a:gd name="T5" fmla="*/ 0 h 4420"/>
                <a:gd name="T6" fmla="*/ 0 w 1739"/>
                <a:gd name="T7" fmla="*/ 1 h 4420"/>
                <a:gd name="T8" fmla="*/ 494 w 1739"/>
                <a:gd name="T9" fmla="*/ 382 h 44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9" h="4420">
                  <a:moveTo>
                    <a:pt x="494" y="4415"/>
                  </a:moveTo>
                  <a:lnTo>
                    <a:pt x="1739" y="4420"/>
                  </a:lnTo>
                  <a:lnTo>
                    <a:pt x="524" y="0"/>
                  </a:lnTo>
                  <a:lnTo>
                    <a:pt x="0" y="7"/>
                  </a:lnTo>
                  <a:lnTo>
                    <a:pt x="494" y="4415"/>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7" name="Freeform 18"/>
            <p:cNvSpPr>
              <a:spLocks/>
            </p:cNvSpPr>
            <p:nvPr/>
          </p:nvSpPr>
          <p:spPr bwMode="hidden">
            <a:xfrm>
              <a:off x="1920" y="3956"/>
              <a:ext cx="2080" cy="381"/>
            </a:xfrm>
            <a:custGeom>
              <a:avLst/>
              <a:gdLst>
                <a:gd name="T0" fmla="*/ 0 w 2080"/>
                <a:gd name="T1" fmla="*/ 1 h 4338"/>
                <a:gd name="T2" fmla="*/ 1870 w 2080"/>
                <a:gd name="T3" fmla="*/ 381 h 4338"/>
                <a:gd name="T4" fmla="*/ 2080 w 2080"/>
                <a:gd name="T5" fmla="*/ 381 h 4338"/>
                <a:gd name="T6" fmla="*/ 1033 w 2080"/>
                <a:gd name="T7" fmla="*/ 0 h 4338"/>
                <a:gd name="T8" fmla="*/ 0 w 2080"/>
                <a:gd name="T9" fmla="*/ 1 h 43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80" h="4338">
                  <a:moveTo>
                    <a:pt x="0" y="7"/>
                  </a:moveTo>
                  <a:lnTo>
                    <a:pt x="1870" y="4338"/>
                  </a:lnTo>
                  <a:lnTo>
                    <a:pt x="2080" y="4338"/>
                  </a:lnTo>
                  <a:lnTo>
                    <a:pt x="1033" y="0"/>
                  </a:lnTo>
                  <a:lnTo>
                    <a:pt x="0" y="7"/>
                  </a:lnTo>
                  <a:close/>
                </a:path>
              </a:pathLst>
            </a:cu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8" name="Rectangle 19"/>
            <p:cNvSpPr>
              <a:spLocks noChangeArrowheads="1"/>
            </p:cNvSpPr>
            <p:nvPr/>
          </p:nvSpPr>
          <p:spPr bwMode="hidden">
            <a:xfrm>
              <a:off x="0" y="3905"/>
              <a:ext cx="5760" cy="432"/>
            </a:xfrm>
            <a:prstGeom prst="rect">
              <a:avLst/>
            </a:prstGeom>
            <a:solidFill>
              <a:schemeClr val="bg2">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40" name="Freeform 20"/>
            <p:cNvSpPr>
              <a:spLocks/>
            </p:cNvSpPr>
            <p:nvPr/>
          </p:nvSpPr>
          <p:spPr bwMode="hidden">
            <a:xfrm>
              <a:off x="2583" y="3918"/>
              <a:ext cx="1036" cy="420"/>
            </a:xfrm>
            <a:custGeom>
              <a:avLst/>
              <a:gdLst>
                <a:gd name="T0" fmla="*/ 1027 w 1036"/>
                <a:gd name="T1" fmla="*/ 0 h 420"/>
                <a:gd name="T2" fmla="*/ 0 w 1036"/>
                <a:gd name="T3" fmla="*/ 417 h 420"/>
                <a:gd name="T4" fmla="*/ 24 w 1036"/>
                <a:gd name="T5" fmla="*/ 420 h 420"/>
                <a:gd name="T6" fmla="*/ 1036 w 1036"/>
                <a:gd name="T7" fmla="*/ 16 h 420"/>
                <a:gd name="T8" fmla="*/ 1027 w 1036"/>
                <a:gd name="T9" fmla="*/ 0 h 420"/>
              </a:gdLst>
              <a:ahLst/>
              <a:cxnLst>
                <a:cxn ang="0">
                  <a:pos x="T0" y="T1"/>
                </a:cxn>
                <a:cxn ang="0">
                  <a:pos x="T2" y="T3"/>
                </a:cxn>
                <a:cxn ang="0">
                  <a:pos x="T4" y="T5"/>
                </a:cxn>
                <a:cxn ang="0">
                  <a:pos x="T6" y="T7"/>
                </a:cxn>
                <a:cxn ang="0">
                  <a:pos x="T8" y="T9"/>
                </a:cxn>
              </a:cxnLst>
              <a:rect l="0" t="0" r="r" b="b"/>
              <a:pathLst>
                <a:path w="1036" h="420">
                  <a:moveTo>
                    <a:pt x="1027" y="0"/>
                  </a:moveTo>
                  <a:cubicBezTo>
                    <a:pt x="508" y="159"/>
                    <a:pt x="167" y="347"/>
                    <a:pt x="0" y="417"/>
                  </a:cubicBezTo>
                  <a:cubicBezTo>
                    <a:pt x="0" y="417"/>
                    <a:pt x="12" y="418"/>
                    <a:pt x="24" y="420"/>
                  </a:cubicBezTo>
                  <a:cubicBezTo>
                    <a:pt x="237" y="321"/>
                    <a:pt x="708" y="105"/>
                    <a:pt x="1036" y="16"/>
                  </a:cubicBezTo>
                  <a:cubicBezTo>
                    <a:pt x="1036" y="16"/>
                    <a:pt x="1027" y="0"/>
                    <a:pt x="1027" y="0"/>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5141" name="Freeform 21"/>
            <p:cNvSpPr>
              <a:spLocks/>
            </p:cNvSpPr>
            <p:nvPr/>
          </p:nvSpPr>
          <p:spPr bwMode="hidden">
            <a:xfrm rot="18897039" flipH="1">
              <a:off x="1486" y="3886"/>
              <a:ext cx="1060" cy="480"/>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5142" name="Freeform 22"/>
            <p:cNvSpPr>
              <a:spLocks/>
            </p:cNvSpPr>
            <p:nvPr/>
          </p:nvSpPr>
          <p:spPr bwMode="hidden">
            <a:xfrm rot="18897039" flipH="1">
              <a:off x="766" y="3886"/>
              <a:ext cx="1060" cy="480"/>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5143" name="Freeform 23"/>
            <p:cNvSpPr>
              <a:spLocks/>
            </p:cNvSpPr>
            <p:nvPr/>
          </p:nvSpPr>
          <p:spPr bwMode="hidden">
            <a:xfrm rot="18897039" flipH="1">
              <a:off x="31" y="3854"/>
              <a:ext cx="1034" cy="487"/>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5144" name="Freeform 24"/>
            <p:cNvSpPr>
              <a:spLocks/>
            </p:cNvSpPr>
            <p:nvPr/>
          </p:nvSpPr>
          <p:spPr bwMode="hidden">
            <a:xfrm flipH="1" flipV="1">
              <a:off x="576" y="3910"/>
              <a:ext cx="3552" cy="432"/>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5145" name="Freeform 25"/>
            <p:cNvSpPr>
              <a:spLocks/>
            </p:cNvSpPr>
            <p:nvPr/>
          </p:nvSpPr>
          <p:spPr bwMode="hidden">
            <a:xfrm flipH="1" flipV="1">
              <a:off x="240" y="3910"/>
              <a:ext cx="1536" cy="432"/>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5146" name="Freeform 26"/>
            <p:cNvSpPr>
              <a:spLocks/>
            </p:cNvSpPr>
            <p:nvPr/>
          </p:nvSpPr>
          <p:spPr bwMode="hidden">
            <a:xfrm flipH="1" flipV="1">
              <a:off x="3036" y="3958"/>
              <a:ext cx="1332" cy="383"/>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5147" name="Freeform 27"/>
            <p:cNvSpPr>
              <a:spLocks/>
            </p:cNvSpPr>
            <p:nvPr/>
          </p:nvSpPr>
          <p:spPr bwMode="hidden">
            <a:xfrm flipH="1" flipV="1">
              <a:off x="3984" y="3910"/>
              <a:ext cx="1536" cy="432"/>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5148" name="Freeform 28"/>
            <p:cNvSpPr>
              <a:spLocks/>
            </p:cNvSpPr>
            <p:nvPr/>
          </p:nvSpPr>
          <p:spPr bwMode="hidden">
            <a:xfrm flipH="1" flipV="1">
              <a:off x="3456" y="3910"/>
              <a:ext cx="2304" cy="432"/>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sp>
          <p:nvSpPr>
            <p:cNvPr id="5149" name="Rectangle 29"/>
            <p:cNvSpPr>
              <a:spLocks noChangeArrowheads="1"/>
            </p:cNvSpPr>
            <p:nvPr/>
          </p:nvSpPr>
          <p:spPr bwMode="hidden">
            <a:xfrm>
              <a:off x="0" y="3931"/>
              <a:ext cx="5760" cy="14"/>
            </a:xfrm>
            <a:prstGeom prst="rect">
              <a:avLst/>
            </a:prstGeom>
            <a:gradFill rotWithShape="0">
              <a:gsLst>
                <a:gs pos="0">
                  <a:schemeClr val="bg2"/>
                </a:gs>
                <a:gs pos="50000">
                  <a:schemeClr val="accent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ja-JP" altLang="en-US"/>
            </a:p>
          </p:txBody>
        </p:sp>
      </p:grpSp>
      <p:sp>
        <p:nvSpPr>
          <p:cNvPr id="1027" name="Rectangle 30"/>
          <p:cNvSpPr>
            <a:spLocks noGrp="1" noChangeArrowheads="1"/>
          </p:cNvSpPr>
          <p:nvPr>
            <p:ph type="title"/>
          </p:nvPr>
        </p:nvSpPr>
        <p:spPr bwMode="auto">
          <a:xfrm>
            <a:off x="685800" y="465138"/>
            <a:ext cx="7772400"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r>
              <a:rPr lang="ja-JP" altLang="en-US"/>
              <a:t>マスタ タイトルの書式設定</a:t>
            </a:r>
          </a:p>
        </p:txBody>
      </p:sp>
      <p:sp>
        <p:nvSpPr>
          <p:cNvPr id="1028" name="Rectangle 31"/>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2 レベル</a:t>
            </a:r>
          </a:p>
          <a:p>
            <a:pPr lvl="2"/>
            <a:r>
              <a:rPr lang="ja-JP" altLang="en-US"/>
              <a:t>第 3 レベル</a:t>
            </a:r>
          </a:p>
          <a:p>
            <a:pPr lvl="3"/>
            <a:r>
              <a:rPr lang="ja-JP" altLang="en-US"/>
              <a:t>第 4 レベル</a:t>
            </a:r>
          </a:p>
          <a:p>
            <a:pPr lvl="4"/>
            <a:r>
              <a:rPr lang="ja-JP" altLang="en-US"/>
              <a:t>第 5 レベル</a:t>
            </a:r>
          </a:p>
        </p:txBody>
      </p:sp>
      <p:sp>
        <p:nvSpPr>
          <p:cNvPr id="5152" name="Rectangle 32"/>
          <p:cNvSpPr>
            <a:spLocks noGrp="1" noChangeArrowheads="1"/>
          </p:cNvSpPr>
          <p:nvPr>
            <p:ph type="dt" sz="half" idx="2"/>
          </p:nvPr>
        </p:nvSpPr>
        <p:spPr bwMode="auto">
          <a:xfrm>
            <a:off x="712788" y="631348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1" hangingPunct="1">
              <a:defRPr kumimoji="0" sz="1400" smtClean="0">
                <a:latin typeface="+mn-lt"/>
              </a:defRPr>
            </a:lvl1pPr>
          </a:lstStyle>
          <a:p>
            <a:pPr>
              <a:defRPr/>
            </a:pPr>
            <a:endParaRPr lang="en-US" altLang="ja-JP"/>
          </a:p>
        </p:txBody>
      </p:sp>
      <p:sp>
        <p:nvSpPr>
          <p:cNvPr id="5153" name="Rectangle 33"/>
          <p:cNvSpPr>
            <a:spLocks noGrp="1" noChangeArrowheads="1"/>
          </p:cNvSpPr>
          <p:nvPr>
            <p:ph type="ftr" sz="quarter" idx="3"/>
          </p:nvPr>
        </p:nvSpPr>
        <p:spPr bwMode="auto">
          <a:xfrm>
            <a:off x="3151188" y="6313488"/>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kumimoji="0" sz="1400" smtClean="0">
                <a:latin typeface="+mn-lt"/>
              </a:defRPr>
            </a:lvl1pPr>
          </a:lstStyle>
          <a:p>
            <a:pPr>
              <a:defRPr/>
            </a:pPr>
            <a:endParaRPr lang="en-US" altLang="ja-JP"/>
          </a:p>
        </p:txBody>
      </p:sp>
      <p:sp>
        <p:nvSpPr>
          <p:cNvPr id="5154" name="Rectangle 34"/>
          <p:cNvSpPr>
            <a:spLocks noGrp="1" noChangeArrowheads="1"/>
          </p:cNvSpPr>
          <p:nvPr>
            <p:ph type="sldNum" sz="quarter" idx="4"/>
          </p:nvPr>
        </p:nvSpPr>
        <p:spPr bwMode="auto">
          <a:xfrm>
            <a:off x="6580188" y="631348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kumimoji="0" sz="1400" smtClean="0">
                <a:latin typeface="+mn-lt"/>
              </a:defRPr>
            </a:lvl1pPr>
          </a:lstStyle>
          <a:p>
            <a:pPr>
              <a:defRPr/>
            </a:pPr>
            <a:fld id="{71D330CA-A88E-4A0D-8DD6-53BFB991C600}" type="slidenum">
              <a:rPr lang="ja-JP" altLang="en-US"/>
              <a:pPr>
                <a:defRPr/>
              </a:pPr>
              <a:t>‹#›</a:t>
            </a:fld>
            <a:endParaRPr lang="en-US" altLang="ja-JP"/>
          </a:p>
        </p:txBody>
      </p:sp>
    </p:spTree>
  </p:cSld>
  <p:clrMap bg1="dk2" tx1="lt1" bg2="dk1" tx2="lt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kumimoji="1" sz="4400" kern="12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Black" panose="020B0A04020102020204" pitchFamily="34"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2"/>
          </a:solidFill>
          <a:latin typeface="Arial Black" panose="020B0A04020102020204" pitchFamily="34"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2"/>
          </a:solidFill>
          <a:latin typeface="Arial Black" panose="020B0A04020102020204" pitchFamily="34"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2"/>
          </a:solidFill>
          <a:latin typeface="Arial Black" panose="020B0A040201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Black" panose="020B0A040201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Black" panose="020B0A040201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Black" panose="020B0A040201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Black" panose="020B0A04020102020204" pitchFamily="34"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SzPct val="85000"/>
        <a:buBlip>
          <a:blip r:embed="rId13"/>
        </a:buBlip>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0000"/>
        <a:buFont typeface="Wingdings" panose="05000000000000000000" pitchFamily="2" charset="2"/>
        <a:buChar char="l"/>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hlink"/>
        </a:buClr>
        <a:buSzPct val="65000"/>
        <a:buFont typeface="Wingdings" panose="05000000000000000000" pitchFamily="2" charset="2"/>
        <a:buChar char="l"/>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accent1"/>
        </a:buClr>
        <a:buSzPct val="60000"/>
        <a:buFont typeface="Wingdings" panose="05000000000000000000" pitchFamily="2" charset="2"/>
        <a:buChar char="l"/>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accent2"/>
        </a:buClr>
        <a:buSzPct val="60000"/>
        <a:buFont typeface="Wingdings" panose="05000000000000000000" pitchFamily="2" charset="2"/>
        <a:buChar char="l"/>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image" Target="../media/image10.jpeg"/><Relationship Id="rId13" Type="http://schemas.openxmlformats.org/officeDocument/2006/relationships/hyperlink" Target="http://images.google.com/imgres?imgurl=http://www.cmishop.com/store/images/ACC-00558-BK.jpg&amp;imgrefurl=http://www.cmishop.com/store/MainCategorySection.asp%3FCategoryID%3D43%26nCategorySubId%3D125%26ParentID%3D&amp;h=180&amp;w=180&amp;sz=9&amp;hl=ja&amp;start=322&amp;tbnid=UQSPNu9C8ifAVM:&amp;tbnh=96&amp;tbnw=96&amp;prev=/images%3Fq%3Dexabyte%26start%3D320%26ndsp%3D20%26svnum%3D10%26hl%3Dja%26lr%3D%26sa%3DN" TargetMode="External"/><Relationship Id="rId3" Type="http://schemas.openxmlformats.org/officeDocument/2006/relationships/hyperlink" Target="http://ja.wikipedia.org/wiki/%E7%94%BB%E5%83%8F:Largetape1.jpg" TargetMode="External"/><Relationship Id="rId7" Type="http://schemas.openxmlformats.org/officeDocument/2006/relationships/hyperlink" Target="http://images.google.com/imgres?imgurl=http://www.trinkle.com.tw/picture/IMATION/Tape/LTO/LTO%2520G1.jpg&amp;imgrefurl=http://www.trinkle.com.tw/imation.htm&amp;h=914&amp;w=914&amp;sz=187&amp;hl=ja&amp;start=1&amp;tbnid=SSkmyjOY-eemnM:&amp;tbnh=146&amp;tbnw=146&amp;prev=/images%3Fq%3Dlto%26svnum%3D10%26hl%3Dja%26lr%3D%26sa%3DG" TargetMode="External"/><Relationship Id="rId12" Type="http://schemas.openxmlformats.org/officeDocument/2006/relationships/image" Target="../media/image12.jpeg"/><Relationship Id="rId2" Type="http://schemas.openxmlformats.org/officeDocument/2006/relationships/notesSlide" Target="../notesSlides/notesSlide34.xml"/><Relationship Id="rId1" Type="http://schemas.openxmlformats.org/officeDocument/2006/relationships/slideLayout" Target="../slideLayouts/slideLayout2.xml"/><Relationship Id="rId6" Type="http://schemas.openxmlformats.org/officeDocument/2006/relationships/image" Target="../media/image9.jpeg"/><Relationship Id="rId11" Type="http://schemas.openxmlformats.org/officeDocument/2006/relationships/hyperlink" Target="http://images.google.com/imgres?imgurl=http://img.shopping.com/cctool/PrdImg/images/pr/177X150/00/01/44/da/09/21289481.JPG&amp;imgrefurl=http://www.epinions.com/pr-Imation_Data_Cartridge_1_4_Tape_Width_525MB_of_dc6525_Media&amp;h=150&amp;w=177&amp;sz=5&amp;hl=ja&amp;start=10&amp;tbnid=zuH5_FBPTk0qHM:&amp;tbnh=80&amp;tbnw=95&amp;prev=/images%3Fq%3Dqic%26svnum%3D10%26hl%3Dja%26lr%3D%26sa%3DG" TargetMode="External"/><Relationship Id="rId5" Type="http://schemas.openxmlformats.org/officeDocument/2006/relationships/hyperlink" Target="http://images.google.com/imgres?imgurl=http://ec.ingrammicro.de/jpg/9432011.jpg&amp;imgrefurl=http://shop1.amboss.at/vs160-multi-pack-cartridge-p-501132.html&amp;h=190&amp;w=250&amp;sz=8&amp;hl=ja&amp;start=114&amp;tbnid=Ne2TPplNxPH4bM:&amp;tbnh=80&amp;tbnw=106&amp;prev=/images%3Fq%3DDLT%26start%3D100%26ndsp%3D20%26svnum%3D10%26hl%3Dja%26lr%3D%26sa%3DN" TargetMode="External"/><Relationship Id="rId10" Type="http://schemas.openxmlformats.org/officeDocument/2006/relationships/image" Target="../media/image11.jpeg"/><Relationship Id="rId4" Type="http://schemas.openxmlformats.org/officeDocument/2006/relationships/image" Target="../media/image8.jpeg"/><Relationship Id="rId9" Type="http://schemas.openxmlformats.org/officeDocument/2006/relationships/hyperlink" Target="http://ja.wikipedia.org/wiki/%E7%94%BB%E5%83%8F:DATA_CARTRIDGE.jpg" TargetMode="External"/><Relationship Id="rId14" Type="http://schemas.openxmlformats.org/officeDocument/2006/relationships/image" Target="../media/image13.jpeg"/></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image" Target="../media/image16.jpeg"/><Relationship Id="rId3" Type="http://schemas.openxmlformats.org/officeDocument/2006/relationships/hyperlink" Target="http://ja.wikipedia.org/wiki/%E7%94%BB%E5%83%8F:Floppy_disk8inch.jpg" TargetMode="External"/><Relationship Id="rId7" Type="http://schemas.openxmlformats.org/officeDocument/2006/relationships/hyperlink" Target="http://ja.wikipedia.org/wiki/%E7%94%BB%E5%83%8F:DVD.jpg" TargetMode="External"/><Relationship Id="rId12" Type="http://schemas.openxmlformats.org/officeDocument/2006/relationships/image" Target="../media/image18.jpeg"/><Relationship Id="rId2" Type="http://schemas.openxmlformats.org/officeDocument/2006/relationships/notesSlide" Target="../notesSlides/notesSlide38.xml"/><Relationship Id="rId1" Type="http://schemas.openxmlformats.org/officeDocument/2006/relationships/slideLayout" Target="../slideLayouts/slideLayout2.xml"/><Relationship Id="rId6" Type="http://schemas.openxmlformats.org/officeDocument/2006/relationships/image" Target="../media/image15.jpeg"/><Relationship Id="rId11" Type="http://schemas.openxmlformats.org/officeDocument/2006/relationships/hyperlink" Target="http://ja.wikipedia.org/wiki/%E7%94%BB%E5%83%8F:HDD_inside.jpg" TargetMode="External"/><Relationship Id="rId5" Type="http://schemas.openxmlformats.org/officeDocument/2006/relationships/hyperlink" Target="http://ja.wikipedia.org/wiki/%E7%94%BB%E5%83%8F:Interference-colors.jpg" TargetMode="External"/><Relationship Id="rId10" Type="http://schemas.openxmlformats.org/officeDocument/2006/relationships/image" Target="../media/image17.jpeg"/><Relationship Id="rId4" Type="http://schemas.openxmlformats.org/officeDocument/2006/relationships/image" Target="../media/image14.jpeg"/><Relationship Id="rId9" Type="http://schemas.openxmlformats.org/officeDocument/2006/relationships/hyperlink" Target="http://ja.wikipedia.org/wiki/%E7%94%BB%E5%83%8F:MO_OLYMPUS_OL-D640.jpg" TargetMode="External"/></Relationships>
</file>

<file path=ppt/slides/_rels/slide3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39.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5.png"/></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49.xml"/><Relationship Id="rId1" Type="http://schemas.openxmlformats.org/officeDocument/2006/relationships/slideLayout" Target="../slideLayouts/slideLayout2.xml"/><Relationship Id="rId4" Type="http://schemas.openxmlformats.org/officeDocument/2006/relationships/image" Target="../media/image20.emf"/></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56.xml"/><Relationship Id="rId1" Type="http://schemas.openxmlformats.org/officeDocument/2006/relationships/slideLayout" Target="../slideLayouts/slideLayout6.xml"/><Relationship Id="rId4" Type="http://schemas.openxmlformats.org/officeDocument/2006/relationships/image" Target="../media/image21.emf"/></Relationships>
</file>

<file path=ppt/slides/_rels/slide5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57.xml"/><Relationship Id="rId1" Type="http://schemas.openxmlformats.org/officeDocument/2006/relationships/slideLayout" Target="../slideLayouts/slideLayout6.xml"/><Relationship Id="rId4" Type="http://schemas.openxmlformats.org/officeDocument/2006/relationships/image" Target="../media/image22.emf"/></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p:txBody>
          <a:bodyPr/>
          <a:lstStyle/>
          <a:p>
            <a:pPr eaLnBrk="1" hangingPunct="1"/>
            <a:r>
              <a:rPr lang="ja-JP" altLang="en-US">
                <a:latin typeface="Times New Roman" panose="02020603050405020304" pitchFamily="18" charset="0"/>
              </a:rPr>
              <a:t>オペレーティングシステム</a:t>
            </a:r>
          </a:p>
        </p:txBody>
      </p:sp>
      <p:sp>
        <p:nvSpPr>
          <p:cNvPr id="5123" name="Rectangle 3"/>
          <p:cNvSpPr>
            <a:spLocks noGrp="1" noChangeArrowheads="1"/>
          </p:cNvSpPr>
          <p:nvPr>
            <p:ph type="subTitle" idx="1"/>
          </p:nvPr>
        </p:nvSpPr>
        <p:spPr>
          <a:xfrm>
            <a:off x="609600" y="3276600"/>
            <a:ext cx="7467600" cy="2974975"/>
          </a:xfrm>
        </p:spPr>
        <p:txBody>
          <a:bodyPr/>
          <a:lstStyle/>
          <a:p>
            <a:pPr eaLnBrk="1" hangingPunct="1"/>
            <a:r>
              <a:rPr lang="ja-JP" altLang="en-US" dirty="0">
                <a:latin typeface="Times New Roman" panose="02020603050405020304" pitchFamily="18" charset="0"/>
              </a:rPr>
              <a:t>第1</a:t>
            </a:r>
            <a:r>
              <a:rPr lang="en-US" altLang="ja-JP" dirty="0">
                <a:latin typeface="Times New Roman" panose="02020603050405020304" pitchFamily="18" charset="0"/>
              </a:rPr>
              <a:t>4</a:t>
            </a:r>
            <a:r>
              <a:rPr lang="ja-JP" altLang="en-US" dirty="0">
                <a:latin typeface="Times New Roman" panose="02020603050405020304" pitchFamily="18" charset="0"/>
              </a:rPr>
              <a:t>回</a:t>
            </a:r>
          </a:p>
          <a:p>
            <a:pPr eaLnBrk="1" hangingPunct="1"/>
            <a:r>
              <a:rPr lang="ja-JP" altLang="en-US" dirty="0">
                <a:latin typeface="Times New Roman" panose="02020603050405020304" pitchFamily="18" charset="0"/>
              </a:rPr>
              <a:t>割込みと入出力の制御</a:t>
            </a:r>
          </a:p>
          <a:p>
            <a:pPr algn="r" eaLnBrk="1" hangingPunct="1"/>
            <a:r>
              <a:rPr lang="en-US" altLang="ja-JP" dirty="0">
                <a:latin typeface="Times New Roman" panose="02020603050405020304" pitchFamily="18" charset="0"/>
              </a:rPr>
              <a:t>http://www.info.kindai.ac.jp/OS</a:t>
            </a:r>
            <a:endParaRPr lang="ja-JP" altLang="en-US" dirty="0">
              <a:latin typeface="Times New Roman" panose="02020603050405020304" pitchFamily="18" charset="0"/>
            </a:endParaRPr>
          </a:p>
          <a:p>
            <a:pPr algn="r" eaLnBrk="1" hangingPunct="1"/>
            <a:r>
              <a:rPr lang="en-US" altLang="ja-JP">
                <a:latin typeface="Times New Roman" panose="02020603050405020304" pitchFamily="18" charset="0"/>
              </a:rPr>
              <a:t>E</a:t>
            </a:r>
            <a:r>
              <a:rPr lang="ja-JP" altLang="en-US">
                <a:latin typeface="Times New Roman" panose="02020603050405020304" pitchFamily="18" charset="0"/>
              </a:rPr>
              <a:t>館</a:t>
            </a:r>
            <a:r>
              <a:rPr lang="en-US" altLang="ja-JP">
                <a:latin typeface="Times New Roman" panose="02020603050405020304" pitchFamily="18" charset="0"/>
              </a:rPr>
              <a:t>3</a:t>
            </a:r>
            <a:r>
              <a:rPr lang="ja-JP" altLang="en-US">
                <a:latin typeface="Times New Roman" panose="02020603050405020304" pitchFamily="18" charset="0"/>
              </a:rPr>
              <a:t>階</a:t>
            </a:r>
            <a:r>
              <a:rPr lang="en-US" altLang="ja-JP">
                <a:latin typeface="Times New Roman" panose="02020603050405020304" pitchFamily="18" charset="0"/>
              </a:rPr>
              <a:t>E-331 </a:t>
            </a:r>
            <a:r>
              <a:rPr lang="ja-JP" altLang="en-US" dirty="0">
                <a:latin typeface="Times New Roman" panose="02020603050405020304" pitchFamily="18" charset="0"/>
              </a:rPr>
              <a:t>内線</a:t>
            </a:r>
            <a:r>
              <a:rPr lang="en-US" altLang="ja-JP" dirty="0">
                <a:latin typeface="Times New Roman" panose="02020603050405020304" pitchFamily="18" charset="0"/>
              </a:rPr>
              <a:t>5459</a:t>
            </a:r>
          </a:p>
          <a:p>
            <a:pPr algn="r" eaLnBrk="1" hangingPunct="1"/>
            <a:r>
              <a:rPr lang="en-US" altLang="ja-JP" dirty="0">
                <a:latin typeface="Times New Roman" panose="02020603050405020304" pitchFamily="18" charset="0"/>
              </a:rPr>
              <a:t>takasi-i@info.kindai.ac.jp</a:t>
            </a:r>
            <a:endParaRPr lang="ja-JP" altLang="en-US" dirty="0">
              <a:latin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割込み</a:t>
            </a:r>
          </a:p>
        </p:txBody>
      </p:sp>
      <p:sp>
        <p:nvSpPr>
          <p:cNvPr id="14339" name="Rectangle 3"/>
          <p:cNvSpPr>
            <a:spLocks noGrp="1" noChangeArrowheads="1"/>
          </p:cNvSpPr>
          <p:nvPr>
            <p:ph type="body" idx="1"/>
          </p:nvPr>
        </p:nvSpPr>
        <p:spPr>
          <a:xfrm>
            <a:off x="685800" y="1981200"/>
            <a:ext cx="7772400" cy="1295400"/>
          </a:xfrm>
        </p:spPr>
        <p:txBody>
          <a:bodyPr/>
          <a:lstStyle/>
          <a:p>
            <a:pPr eaLnBrk="1" hangingPunct="1"/>
            <a:r>
              <a:rPr lang="ja-JP" altLang="en-US" sz="3000">
                <a:latin typeface="Times New Roman" panose="02020603050405020304" pitchFamily="18" charset="0"/>
              </a:rPr>
              <a:t>メモリの</a:t>
            </a:r>
            <a:r>
              <a:rPr lang="en-US" altLang="ja-JP" sz="3000">
                <a:latin typeface="Times New Roman" panose="02020603050405020304" pitchFamily="18" charset="0"/>
              </a:rPr>
              <a:t>OS</a:t>
            </a:r>
            <a:r>
              <a:rPr lang="ja-JP" altLang="en-US" sz="3000">
                <a:latin typeface="Times New Roman" panose="02020603050405020304" pitchFamily="18" charset="0"/>
              </a:rPr>
              <a:t>領域内に割込みの処理ルーチン</a:t>
            </a:r>
          </a:p>
        </p:txBody>
      </p:sp>
      <p:sp>
        <p:nvSpPr>
          <p:cNvPr id="14340" name="Rectangle 4"/>
          <p:cNvSpPr>
            <a:spLocks noChangeArrowheads="1"/>
          </p:cNvSpPr>
          <p:nvPr/>
        </p:nvSpPr>
        <p:spPr bwMode="auto">
          <a:xfrm>
            <a:off x="381000" y="2895600"/>
            <a:ext cx="1524000" cy="3200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14341" name="Text Box 5"/>
          <p:cNvSpPr txBox="1">
            <a:spLocks noChangeArrowheads="1"/>
          </p:cNvSpPr>
          <p:nvPr/>
        </p:nvSpPr>
        <p:spPr bwMode="auto">
          <a:xfrm>
            <a:off x="762000" y="2514600"/>
            <a:ext cx="904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sz="2400"/>
              <a:t>メモリ</a:t>
            </a:r>
          </a:p>
        </p:txBody>
      </p:sp>
      <p:sp>
        <p:nvSpPr>
          <p:cNvPr id="606214" name="Rectangle 6"/>
          <p:cNvSpPr>
            <a:spLocks noChangeArrowheads="1"/>
          </p:cNvSpPr>
          <p:nvPr/>
        </p:nvSpPr>
        <p:spPr bwMode="auto">
          <a:xfrm>
            <a:off x="381000" y="5029200"/>
            <a:ext cx="1524000" cy="10668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en-US" altLang="ja-JP" sz="2400">
                <a:solidFill>
                  <a:srgbClr val="000000"/>
                </a:solidFill>
              </a:rPr>
              <a:t>OS</a:t>
            </a:r>
          </a:p>
        </p:txBody>
      </p:sp>
      <p:grpSp>
        <p:nvGrpSpPr>
          <p:cNvPr id="606215" name="Group 7"/>
          <p:cNvGrpSpPr>
            <a:grpSpLocks/>
          </p:cNvGrpSpPr>
          <p:nvPr/>
        </p:nvGrpSpPr>
        <p:grpSpPr bwMode="auto">
          <a:xfrm>
            <a:off x="1905000" y="2514600"/>
            <a:ext cx="6705600" cy="3581400"/>
            <a:chOff x="1200" y="1584"/>
            <a:chExt cx="4224" cy="2256"/>
          </a:xfrm>
        </p:grpSpPr>
        <p:sp>
          <p:nvSpPr>
            <p:cNvPr id="14350" name="Rectangle 8"/>
            <p:cNvSpPr>
              <a:spLocks noChangeArrowheads="1"/>
            </p:cNvSpPr>
            <p:nvPr/>
          </p:nvSpPr>
          <p:spPr bwMode="auto">
            <a:xfrm>
              <a:off x="1632" y="1872"/>
              <a:ext cx="3792" cy="1968"/>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rgbClr val="CCFFCC"/>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14351" name="Text Box 9"/>
            <p:cNvSpPr txBox="1">
              <a:spLocks noChangeArrowheads="1"/>
            </p:cNvSpPr>
            <p:nvPr/>
          </p:nvSpPr>
          <p:spPr bwMode="auto">
            <a:xfrm>
              <a:off x="1632" y="1584"/>
              <a:ext cx="36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en-US" altLang="ja-JP" sz="2400"/>
                <a:t>OS</a:t>
              </a:r>
            </a:p>
          </p:txBody>
        </p:sp>
        <p:sp>
          <p:nvSpPr>
            <p:cNvPr id="14352" name="Line 10"/>
            <p:cNvSpPr>
              <a:spLocks noChangeShapeType="1"/>
            </p:cNvSpPr>
            <p:nvPr/>
          </p:nvSpPr>
          <p:spPr bwMode="auto">
            <a:xfrm flipH="1">
              <a:off x="1200" y="1872"/>
              <a:ext cx="432" cy="1296"/>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4353" name="Line 11"/>
            <p:cNvSpPr>
              <a:spLocks noChangeShapeType="1"/>
            </p:cNvSpPr>
            <p:nvPr/>
          </p:nvSpPr>
          <p:spPr bwMode="auto">
            <a:xfrm>
              <a:off x="1200" y="3840"/>
              <a:ext cx="432"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
        <p:nvSpPr>
          <p:cNvPr id="606220" name="Rectangle 12"/>
          <p:cNvSpPr>
            <a:spLocks noChangeArrowheads="1"/>
          </p:cNvSpPr>
          <p:nvPr/>
        </p:nvSpPr>
        <p:spPr bwMode="auto">
          <a:xfrm>
            <a:off x="2743200" y="3276600"/>
            <a:ext cx="2743200" cy="7620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solidFill>
                  <a:srgbClr val="000000"/>
                </a:solidFill>
              </a:rPr>
              <a:t>ソフトエラー処理</a:t>
            </a:r>
          </a:p>
        </p:txBody>
      </p:sp>
      <p:sp>
        <p:nvSpPr>
          <p:cNvPr id="606221" name="Rectangle 13"/>
          <p:cNvSpPr>
            <a:spLocks noChangeArrowheads="1"/>
          </p:cNvSpPr>
          <p:nvPr/>
        </p:nvSpPr>
        <p:spPr bwMode="auto">
          <a:xfrm>
            <a:off x="2743200" y="4191000"/>
            <a:ext cx="2743200" cy="7620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solidFill>
                  <a:srgbClr val="000000"/>
                </a:solidFill>
              </a:rPr>
              <a:t>システムコール処理</a:t>
            </a:r>
          </a:p>
        </p:txBody>
      </p:sp>
      <p:sp>
        <p:nvSpPr>
          <p:cNvPr id="606222" name="Rectangle 14"/>
          <p:cNvSpPr>
            <a:spLocks noChangeArrowheads="1"/>
          </p:cNvSpPr>
          <p:nvPr/>
        </p:nvSpPr>
        <p:spPr bwMode="auto">
          <a:xfrm>
            <a:off x="2743200" y="5105400"/>
            <a:ext cx="2743200" cy="7620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solidFill>
                  <a:srgbClr val="000000"/>
                </a:solidFill>
              </a:rPr>
              <a:t>外部信号処理</a:t>
            </a:r>
          </a:p>
        </p:txBody>
      </p:sp>
      <p:sp>
        <p:nvSpPr>
          <p:cNvPr id="606223" name="Rectangle 15"/>
          <p:cNvSpPr>
            <a:spLocks noChangeArrowheads="1"/>
          </p:cNvSpPr>
          <p:nvPr/>
        </p:nvSpPr>
        <p:spPr bwMode="auto">
          <a:xfrm>
            <a:off x="5638800" y="4191000"/>
            <a:ext cx="2743200" cy="7620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solidFill>
                  <a:srgbClr val="000000"/>
                </a:solidFill>
              </a:rPr>
              <a:t>入出力完了処理</a:t>
            </a:r>
          </a:p>
        </p:txBody>
      </p:sp>
      <p:sp>
        <p:nvSpPr>
          <p:cNvPr id="606224" name="Rectangle 16"/>
          <p:cNvSpPr>
            <a:spLocks noChangeArrowheads="1"/>
          </p:cNvSpPr>
          <p:nvPr/>
        </p:nvSpPr>
        <p:spPr bwMode="auto">
          <a:xfrm>
            <a:off x="5638800" y="5105400"/>
            <a:ext cx="2743200" cy="7620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solidFill>
                  <a:srgbClr val="000000"/>
                </a:solidFill>
              </a:rPr>
              <a:t>タイマ処理</a:t>
            </a:r>
          </a:p>
        </p:txBody>
      </p:sp>
      <p:sp>
        <p:nvSpPr>
          <p:cNvPr id="606225" name="Rectangle 17"/>
          <p:cNvSpPr>
            <a:spLocks noChangeArrowheads="1"/>
          </p:cNvSpPr>
          <p:nvPr/>
        </p:nvSpPr>
        <p:spPr bwMode="auto">
          <a:xfrm>
            <a:off x="5638800" y="3276600"/>
            <a:ext cx="2743200" cy="7620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solidFill>
                  <a:srgbClr val="000000"/>
                </a:solidFill>
              </a:rPr>
              <a:t>ハードエラー処理</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06214"/>
                                        </p:tgtEl>
                                        <p:attrNameLst>
                                          <p:attrName>style.visibility</p:attrName>
                                        </p:attrNameLst>
                                      </p:cBhvr>
                                      <p:to>
                                        <p:strVal val="visible"/>
                                      </p:to>
                                    </p:set>
                                    <p:animEffect transition="in" filter="checkerboard(across)">
                                      <p:cBhvr>
                                        <p:cTn id="7" dur="500"/>
                                        <p:tgtEl>
                                          <p:spTgt spid="6062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606215"/>
                                        </p:tgtEl>
                                        <p:attrNameLst>
                                          <p:attrName>style.visibility</p:attrName>
                                        </p:attrNameLst>
                                      </p:cBhvr>
                                      <p:to>
                                        <p:strVal val="visible"/>
                                      </p:to>
                                    </p:set>
                                    <p:animEffect transition="in" filter="wipe(left)">
                                      <p:cBhvr>
                                        <p:cTn id="12" dur="500"/>
                                        <p:tgtEl>
                                          <p:spTgt spid="60621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06220"/>
                                        </p:tgtEl>
                                        <p:attrNameLst>
                                          <p:attrName>style.visibility</p:attrName>
                                        </p:attrNameLst>
                                      </p:cBhvr>
                                      <p:to>
                                        <p:strVal val="visible"/>
                                      </p:to>
                                    </p:set>
                                    <p:animEffect transition="in" filter="checkerboard(across)">
                                      <p:cBhvr>
                                        <p:cTn id="17" dur="500"/>
                                        <p:tgtEl>
                                          <p:spTgt spid="60622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606225"/>
                                        </p:tgtEl>
                                        <p:attrNameLst>
                                          <p:attrName>style.visibility</p:attrName>
                                        </p:attrNameLst>
                                      </p:cBhvr>
                                      <p:to>
                                        <p:strVal val="visible"/>
                                      </p:to>
                                    </p:set>
                                    <p:animEffect transition="in" filter="checkerboard(across)">
                                      <p:cBhvr>
                                        <p:cTn id="22" dur="500"/>
                                        <p:tgtEl>
                                          <p:spTgt spid="60622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606221"/>
                                        </p:tgtEl>
                                        <p:attrNameLst>
                                          <p:attrName>style.visibility</p:attrName>
                                        </p:attrNameLst>
                                      </p:cBhvr>
                                      <p:to>
                                        <p:strVal val="visible"/>
                                      </p:to>
                                    </p:set>
                                    <p:animEffect transition="in" filter="checkerboard(across)">
                                      <p:cBhvr>
                                        <p:cTn id="27" dur="500"/>
                                        <p:tgtEl>
                                          <p:spTgt spid="60622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606223"/>
                                        </p:tgtEl>
                                        <p:attrNameLst>
                                          <p:attrName>style.visibility</p:attrName>
                                        </p:attrNameLst>
                                      </p:cBhvr>
                                      <p:to>
                                        <p:strVal val="visible"/>
                                      </p:to>
                                    </p:set>
                                    <p:animEffect transition="in" filter="checkerboard(across)">
                                      <p:cBhvr>
                                        <p:cTn id="32" dur="500"/>
                                        <p:tgtEl>
                                          <p:spTgt spid="606223"/>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606222"/>
                                        </p:tgtEl>
                                        <p:attrNameLst>
                                          <p:attrName>style.visibility</p:attrName>
                                        </p:attrNameLst>
                                      </p:cBhvr>
                                      <p:to>
                                        <p:strVal val="visible"/>
                                      </p:to>
                                    </p:set>
                                    <p:animEffect transition="in" filter="checkerboard(across)">
                                      <p:cBhvr>
                                        <p:cTn id="37" dur="500"/>
                                        <p:tgtEl>
                                          <p:spTgt spid="60622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606224"/>
                                        </p:tgtEl>
                                        <p:attrNameLst>
                                          <p:attrName>style.visibility</p:attrName>
                                        </p:attrNameLst>
                                      </p:cBhvr>
                                      <p:to>
                                        <p:strVal val="visible"/>
                                      </p:to>
                                    </p:set>
                                    <p:animEffect transition="in" filter="checkerboard(across)">
                                      <p:cBhvr>
                                        <p:cTn id="42" dur="500"/>
                                        <p:tgtEl>
                                          <p:spTgt spid="6062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6214" grpId="0" animBg="1" autoUpdateAnimBg="0"/>
      <p:bldP spid="606220" grpId="0" animBg="1" autoUpdateAnimBg="0"/>
      <p:bldP spid="606221" grpId="0" animBg="1" autoUpdateAnimBg="0"/>
      <p:bldP spid="606222" grpId="0" animBg="1" autoUpdateAnimBg="0"/>
      <p:bldP spid="606223" grpId="0" animBg="1" autoUpdateAnimBg="0"/>
      <p:bldP spid="606224" grpId="0" animBg="1" autoUpdateAnimBg="0"/>
      <p:bldP spid="606225" grpId="0" animBg="1"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a:xfrm>
            <a:off x="685800" y="800100"/>
            <a:ext cx="7772400" cy="762000"/>
          </a:xfrm>
        </p:spPr>
        <p:txBody>
          <a:bodyPr/>
          <a:lstStyle/>
          <a:p>
            <a:r>
              <a:rPr lang="ja-JP" altLang="en-US"/>
              <a:t>割込み</a:t>
            </a:r>
          </a:p>
        </p:txBody>
      </p:sp>
      <p:sp>
        <p:nvSpPr>
          <p:cNvPr id="172035" name="Rectangle 3"/>
          <p:cNvSpPr>
            <a:spLocks noChangeArrowheads="1"/>
          </p:cNvSpPr>
          <p:nvPr/>
        </p:nvSpPr>
        <p:spPr bwMode="auto">
          <a:xfrm>
            <a:off x="914400" y="1676400"/>
            <a:ext cx="8077200" cy="4038600"/>
          </a:xfrm>
          <a:prstGeom prst="rect">
            <a:avLst/>
          </a:prstGeom>
          <a:noFill/>
          <a:ln w="19050">
            <a:solidFill>
              <a:schemeClr val="tx1"/>
            </a:solidFill>
            <a:prstDash val="solid"/>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72036" name="Text Box 4"/>
          <p:cNvSpPr txBox="1">
            <a:spLocks noChangeArrowheads="1"/>
          </p:cNvSpPr>
          <p:nvPr/>
        </p:nvSpPr>
        <p:spPr bwMode="auto">
          <a:xfrm>
            <a:off x="228600" y="1752600"/>
            <a:ext cx="5746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OS</a:t>
            </a:r>
          </a:p>
        </p:txBody>
      </p:sp>
      <p:sp>
        <p:nvSpPr>
          <p:cNvPr id="172037" name="Rectangle 5"/>
          <p:cNvSpPr>
            <a:spLocks noChangeArrowheads="1"/>
          </p:cNvSpPr>
          <p:nvPr/>
        </p:nvSpPr>
        <p:spPr bwMode="auto">
          <a:xfrm>
            <a:off x="5486400" y="2133600"/>
            <a:ext cx="3124200" cy="35052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72038" name="Text Box 6"/>
          <p:cNvSpPr txBox="1">
            <a:spLocks noChangeArrowheads="1"/>
          </p:cNvSpPr>
          <p:nvPr/>
        </p:nvSpPr>
        <p:spPr bwMode="auto">
          <a:xfrm>
            <a:off x="5257800" y="1676400"/>
            <a:ext cx="22383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割込みルーチン</a:t>
            </a:r>
          </a:p>
        </p:txBody>
      </p:sp>
      <p:sp>
        <p:nvSpPr>
          <p:cNvPr id="172039" name="Rectangle 7"/>
          <p:cNvSpPr>
            <a:spLocks noChangeArrowheads="1"/>
          </p:cNvSpPr>
          <p:nvPr/>
        </p:nvSpPr>
        <p:spPr bwMode="auto">
          <a:xfrm>
            <a:off x="5867400" y="2362200"/>
            <a:ext cx="24384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2000">
                <a:solidFill>
                  <a:srgbClr val="000000"/>
                </a:solidFill>
              </a:rPr>
              <a:t>ソフトエラー処理</a:t>
            </a:r>
          </a:p>
        </p:txBody>
      </p:sp>
      <p:sp>
        <p:nvSpPr>
          <p:cNvPr id="172040" name="Rectangle 8"/>
          <p:cNvSpPr>
            <a:spLocks noChangeArrowheads="1"/>
          </p:cNvSpPr>
          <p:nvPr/>
        </p:nvSpPr>
        <p:spPr bwMode="auto">
          <a:xfrm>
            <a:off x="5867400" y="3429000"/>
            <a:ext cx="24384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2000">
                <a:solidFill>
                  <a:srgbClr val="000000"/>
                </a:solidFill>
              </a:rPr>
              <a:t>システムコール処理</a:t>
            </a:r>
          </a:p>
        </p:txBody>
      </p:sp>
      <p:sp>
        <p:nvSpPr>
          <p:cNvPr id="172041" name="Rectangle 9"/>
          <p:cNvSpPr>
            <a:spLocks noChangeArrowheads="1"/>
          </p:cNvSpPr>
          <p:nvPr/>
        </p:nvSpPr>
        <p:spPr bwMode="auto">
          <a:xfrm>
            <a:off x="5867400" y="4495800"/>
            <a:ext cx="24384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2000">
                <a:solidFill>
                  <a:srgbClr val="000000"/>
                </a:solidFill>
              </a:rPr>
              <a:t>外部信号処理</a:t>
            </a:r>
          </a:p>
        </p:txBody>
      </p:sp>
      <p:sp>
        <p:nvSpPr>
          <p:cNvPr id="172042" name="Rectangle 10"/>
          <p:cNvSpPr>
            <a:spLocks noChangeArrowheads="1"/>
          </p:cNvSpPr>
          <p:nvPr/>
        </p:nvSpPr>
        <p:spPr bwMode="auto">
          <a:xfrm>
            <a:off x="5867400" y="3962400"/>
            <a:ext cx="24384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2000">
                <a:solidFill>
                  <a:srgbClr val="000000"/>
                </a:solidFill>
              </a:rPr>
              <a:t>入出力完了処理</a:t>
            </a:r>
          </a:p>
        </p:txBody>
      </p:sp>
      <p:sp>
        <p:nvSpPr>
          <p:cNvPr id="172043" name="Rectangle 11"/>
          <p:cNvSpPr>
            <a:spLocks noChangeArrowheads="1"/>
          </p:cNvSpPr>
          <p:nvPr/>
        </p:nvSpPr>
        <p:spPr bwMode="auto">
          <a:xfrm>
            <a:off x="5867400" y="5029200"/>
            <a:ext cx="24384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2000">
                <a:solidFill>
                  <a:srgbClr val="000000"/>
                </a:solidFill>
              </a:rPr>
              <a:t>タイマ処理</a:t>
            </a:r>
          </a:p>
        </p:txBody>
      </p:sp>
      <p:sp>
        <p:nvSpPr>
          <p:cNvPr id="172044" name="Rectangle 12"/>
          <p:cNvSpPr>
            <a:spLocks noChangeArrowheads="1"/>
          </p:cNvSpPr>
          <p:nvPr/>
        </p:nvSpPr>
        <p:spPr bwMode="auto">
          <a:xfrm>
            <a:off x="5867400" y="2895600"/>
            <a:ext cx="24384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2000">
                <a:solidFill>
                  <a:srgbClr val="000000"/>
                </a:solidFill>
              </a:rPr>
              <a:t>ハードエラー処理</a:t>
            </a:r>
          </a:p>
        </p:txBody>
      </p:sp>
      <p:graphicFrame>
        <p:nvGraphicFramePr>
          <p:cNvPr id="172112" name="Group 80"/>
          <p:cNvGraphicFramePr>
            <a:graphicFrameLocks noGrp="1"/>
          </p:cNvGraphicFramePr>
          <p:nvPr/>
        </p:nvGraphicFramePr>
        <p:xfrm>
          <a:off x="1143000" y="2819400"/>
          <a:ext cx="3848100" cy="2773680"/>
        </p:xfrm>
        <a:graphic>
          <a:graphicData uri="http://schemas.openxmlformats.org/drawingml/2006/table">
            <a:tbl>
              <a:tblPr/>
              <a:tblGrid>
                <a:gridCol w="9144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104900">
                  <a:extLst>
                    <a:ext uri="{9D8B030D-6E8A-4147-A177-3AD203B41FA5}">
                      <a16:colId xmlns:a16="http://schemas.microsoft.com/office/drawing/2014/main" val="20002"/>
                    </a:ext>
                  </a:extLst>
                </a:gridCol>
              </a:tblGrid>
              <a:tr h="180975">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コード</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割込み名</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アドレス</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90525">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ソフトエラー</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endPar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92113">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ハードエラー</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endPar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93700">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システムコール</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endPar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92113">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入出力完了</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endPar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90525">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外部信号</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endPar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92113">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タイマ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endPar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172081" name="Text Box 49"/>
          <p:cNvSpPr txBox="1">
            <a:spLocks noChangeArrowheads="1"/>
          </p:cNvSpPr>
          <p:nvPr/>
        </p:nvSpPr>
        <p:spPr bwMode="auto">
          <a:xfrm>
            <a:off x="1524000" y="2209800"/>
            <a:ext cx="36004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2800" dirty="0"/>
              <a:t>アドレスベクタテーブル</a:t>
            </a:r>
          </a:p>
        </p:txBody>
      </p:sp>
      <p:grpSp>
        <p:nvGrpSpPr>
          <p:cNvPr id="172088" name="Group 56"/>
          <p:cNvGrpSpPr>
            <a:grpSpLocks/>
          </p:cNvGrpSpPr>
          <p:nvPr/>
        </p:nvGrpSpPr>
        <p:grpSpPr bwMode="auto">
          <a:xfrm>
            <a:off x="4267200" y="2590800"/>
            <a:ext cx="1600200" cy="2819400"/>
            <a:chOff x="2256" y="1920"/>
            <a:chExt cx="1008" cy="1776"/>
          </a:xfrm>
        </p:grpSpPr>
        <p:sp>
          <p:nvSpPr>
            <p:cNvPr id="172082" name="Line 50"/>
            <p:cNvSpPr>
              <a:spLocks noChangeShapeType="1"/>
            </p:cNvSpPr>
            <p:nvPr/>
          </p:nvSpPr>
          <p:spPr bwMode="auto">
            <a:xfrm flipV="1">
              <a:off x="2256" y="1920"/>
              <a:ext cx="1008" cy="528"/>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2083" name="Line 51"/>
            <p:cNvSpPr>
              <a:spLocks noChangeShapeType="1"/>
            </p:cNvSpPr>
            <p:nvPr/>
          </p:nvSpPr>
          <p:spPr bwMode="auto">
            <a:xfrm flipV="1">
              <a:off x="2256" y="2256"/>
              <a:ext cx="1008" cy="432"/>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2084" name="Line 52"/>
            <p:cNvSpPr>
              <a:spLocks noChangeShapeType="1"/>
            </p:cNvSpPr>
            <p:nvPr/>
          </p:nvSpPr>
          <p:spPr bwMode="auto">
            <a:xfrm flipV="1">
              <a:off x="2256" y="2592"/>
              <a:ext cx="1008" cy="384"/>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2085" name="Line 53"/>
            <p:cNvSpPr>
              <a:spLocks noChangeShapeType="1"/>
            </p:cNvSpPr>
            <p:nvPr/>
          </p:nvSpPr>
          <p:spPr bwMode="auto">
            <a:xfrm flipV="1">
              <a:off x="2256" y="2928"/>
              <a:ext cx="1008" cy="288"/>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2086" name="Line 54"/>
            <p:cNvSpPr>
              <a:spLocks noChangeShapeType="1"/>
            </p:cNvSpPr>
            <p:nvPr/>
          </p:nvSpPr>
          <p:spPr bwMode="auto">
            <a:xfrm flipV="1">
              <a:off x="2256" y="3264"/>
              <a:ext cx="1008" cy="192"/>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2087" name="Line 55"/>
            <p:cNvSpPr>
              <a:spLocks noChangeShapeType="1"/>
            </p:cNvSpPr>
            <p:nvPr/>
          </p:nvSpPr>
          <p:spPr bwMode="auto">
            <a:xfrm flipV="1">
              <a:off x="2256" y="3600"/>
              <a:ext cx="1008" cy="96"/>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
        <p:nvSpPr>
          <p:cNvPr id="172113" name="Rectangle 81"/>
          <p:cNvSpPr>
            <a:spLocks noChangeArrowheads="1"/>
          </p:cNvSpPr>
          <p:nvPr/>
        </p:nvSpPr>
        <p:spPr bwMode="auto">
          <a:xfrm>
            <a:off x="1931938" y="5897880"/>
            <a:ext cx="7059661" cy="960120"/>
          </a:xfrm>
          <a:prstGeom prst="rect">
            <a:avLst/>
          </a:prstGeom>
          <a:noFill/>
          <a:ln w="19050">
            <a:solidFill>
              <a:schemeClr val="tx1"/>
            </a:solidFill>
            <a:prstDash val="solid"/>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72114" name="Text Box 82"/>
          <p:cNvSpPr txBox="1">
            <a:spLocks noChangeArrowheads="1"/>
          </p:cNvSpPr>
          <p:nvPr/>
        </p:nvSpPr>
        <p:spPr bwMode="auto">
          <a:xfrm>
            <a:off x="0" y="5943600"/>
            <a:ext cx="1931939"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2000" dirty="0"/>
              <a:t>アプリケーション</a:t>
            </a:r>
          </a:p>
          <a:p>
            <a:r>
              <a:rPr lang="ja-JP" altLang="en-US" sz="2000" dirty="0"/>
              <a:t>プログラム</a:t>
            </a:r>
          </a:p>
        </p:txBody>
      </p:sp>
      <p:sp>
        <p:nvSpPr>
          <p:cNvPr id="172115" name="Line 83"/>
          <p:cNvSpPr>
            <a:spLocks noChangeShapeType="1"/>
          </p:cNvSpPr>
          <p:nvPr/>
        </p:nvSpPr>
        <p:spPr bwMode="auto">
          <a:xfrm>
            <a:off x="2051720" y="6172200"/>
            <a:ext cx="1224880" cy="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2116" name="AutoShape 84"/>
          <p:cNvSpPr>
            <a:spLocks noChangeArrowheads="1"/>
          </p:cNvSpPr>
          <p:nvPr/>
        </p:nvSpPr>
        <p:spPr bwMode="auto">
          <a:xfrm>
            <a:off x="3502766" y="6096000"/>
            <a:ext cx="3589514" cy="582541"/>
          </a:xfrm>
          <a:prstGeom prst="wedgeRoundRectCallout">
            <a:avLst>
              <a:gd name="adj1" fmla="val -57419"/>
              <a:gd name="adj2" fmla="val -37951"/>
              <a:gd name="adj3" fmla="val 16667"/>
            </a:avLst>
          </a:prstGeom>
          <a:solidFill>
            <a:schemeClr val="accent5">
              <a:lumMod val="10000"/>
            </a:schemeClr>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ja-JP" altLang="en-US" dirty="0"/>
              <a:t>システムコール発動</a:t>
            </a:r>
          </a:p>
        </p:txBody>
      </p:sp>
      <p:sp>
        <p:nvSpPr>
          <p:cNvPr id="172117" name="Line 85"/>
          <p:cNvSpPr>
            <a:spLocks noChangeShapeType="1"/>
          </p:cNvSpPr>
          <p:nvPr/>
        </p:nvSpPr>
        <p:spPr bwMode="auto">
          <a:xfrm flipV="1">
            <a:off x="3200400" y="4267200"/>
            <a:ext cx="76200" cy="1905000"/>
          </a:xfrm>
          <a:prstGeom prst="line">
            <a:avLst/>
          </a:prstGeom>
          <a:noFill/>
          <a:ln w="28575">
            <a:solidFill>
              <a:srgbClr val="FF99CC"/>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nvGrpSpPr>
          <p:cNvPr id="172120" name="Group 88"/>
          <p:cNvGrpSpPr>
            <a:grpSpLocks/>
          </p:cNvGrpSpPr>
          <p:nvPr/>
        </p:nvGrpSpPr>
        <p:grpSpPr bwMode="auto">
          <a:xfrm>
            <a:off x="3276600" y="3657600"/>
            <a:ext cx="2590800" cy="609600"/>
            <a:chOff x="2064" y="2304"/>
            <a:chExt cx="1632" cy="384"/>
          </a:xfrm>
        </p:grpSpPr>
        <p:sp>
          <p:nvSpPr>
            <p:cNvPr id="172118" name="Line 86"/>
            <p:cNvSpPr>
              <a:spLocks noChangeShapeType="1"/>
            </p:cNvSpPr>
            <p:nvPr/>
          </p:nvSpPr>
          <p:spPr bwMode="auto">
            <a:xfrm>
              <a:off x="2064" y="2688"/>
              <a:ext cx="624" cy="0"/>
            </a:xfrm>
            <a:prstGeom prst="line">
              <a:avLst/>
            </a:prstGeom>
            <a:noFill/>
            <a:ln w="28575">
              <a:solidFill>
                <a:srgbClr val="FF99CC"/>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2119" name="Line 87"/>
            <p:cNvSpPr>
              <a:spLocks noChangeShapeType="1"/>
            </p:cNvSpPr>
            <p:nvPr/>
          </p:nvSpPr>
          <p:spPr bwMode="auto">
            <a:xfrm flipV="1">
              <a:off x="2688" y="2304"/>
              <a:ext cx="1008" cy="384"/>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4201879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72112"/>
                                        </p:tgtEl>
                                        <p:attrNameLst>
                                          <p:attrName>style.visibility</p:attrName>
                                        </p:attrNameLst>
                                      </p:cBhvr>
                                      <p:to>
                                        <p:strVal val="visible"/>
                                      </p:to>
                                    </p:set>
                                    <p:animEffect transition="in" filter="checkerboard(across)">
                                      <p:cBhvr>
                                        <p:cTn id="7" dur="500"/>
                                        <p:tgtEl>
                                          <p:spTgt spid="172112"/>
                                        </p:tgtEl>
                                      </p:cBhvr>
                                    </p:animEffect>
                                  </p:childTnLst>
                                </p:cTn>
                              </p:par>
                            </p:childTnLst>
                          </p:cTn>
                        </p:par>
                        <p:par>
                          <p:cTn id="8" fill="hold">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172081"/>
                                        </p:tgtEl>
                                        <p:attrNameLst>
                                          <p:attrName>style.visibility</p:attrName>
                                        </p:attrNameLst>
                                      </p:cBhvr>
                                      <p:to>
                                        <p:strVal val="visible"/>
                                      </p:to>
                                    </p:set>
                                    <p:animEffect transition="in" filter="checkerboard(across)">
                                      <p:cBhvr>
                                        <p:cTn id="11" dur="500"/>
                                        <p:tgtEl>
                                          <p:spTgt spid="172081"/>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172088"/>
                                        </p:tgtEl>
                                        <p:attrNameLst>
                                          <p:attrName>style.visibility</p:attrName>
                                        </p:attrNameLst>
                                      </p:cBhvr>
                                      <p:to>
                                        <p:strVal val="visible"/>
                                      </p:to>
                                    </p:set>
                                    <p:animEffect transition="in" filter="wipe(left)">
                                      <p:cBhvr>
                                        <p:cTn id="16" dur="500"/>
                                        <p:tgtEl>
                                          <p:spTgt spid="172088"/>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172115"/>
                                        </p:tgtEl>
                                        <p:attrNameLst>
                                          <p:attrName>style.visibility</p:attrName>
                                        </p:attrNameLst>
                                      </p:cBhvr>
                                      <p:to>
                                        <p:strVal val="visible"/>
                                      </p:to>
                                    </p:set>
                                    <p:animEffect transition="in" filter="wipe(left)">
                                      <p:cBhvr>
                                        <p:cTn id="21" dur="500"/>
                                        <p:tgtEl>
                                          <p:spTgt spid="172115"/>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5" presetClass="entr" presetSubtype="10" fill="hold" grpId="0" nodeType="clickEffect">
                                  <p:stCondLst>
                                    <p:cond delay="0"/>
                                  </p:stCondLst>
                                  <p:childTnLst>
                                    <p:set>
                                      <p:cBhvr>
                                        <p:cTn id="25" dur="1" fill="hold">
                                          <p:stCondLst>
                                            <p:cond delay="0"/>
                                          </p:stCondLst>
                                        </p:cTn>
                                        <p:tgtEl>
                                          <p:spTgt spid="172116"/>
                                        </p:tgtEl>
                                        <p:attrNameLst>
                                          <p:attrName>style.visibility</p:attrName>
                                        </p:attrNameLst>
                                      </p:cBhvr>
                                      <p:to>
                                        <p:strVal val="visible"/>
                                      </p:to>
                                    </p:set>
                                    <p:animEffect transition="in" filter="checkerboard(across)">
                                      <p:cBhvr>
                                        <p:cTn id="26" dur="500"/>
                                        <p:tgtEl>
                                          <p:spTgt spid="172116"/>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172117"/>
                                        </p:tgtEl>
                                        <p:attrNameLst>
                                          <p:attrName>style.visibility</p:attrName>
                                        </p:attrNameLst>
                                      </p:cBhvr>
                                      <p:to>
                                        <p:strVal val="visible"/>
                                      </p:to>
                                    </p:set>
                                    <p:animEffect transition="in" filter="wipe(down)">
                                      <p:cBhvr>
                                        <p:cTn id="31" dur="500"/>
                                        <p:tgtEl>
                                          <p:spTgt spid="172117"/>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2" presetClass="entr" presetSubtype="8" fill="hold" nodeType="clickEffect">
                                  <p:stCondLst>
                                    <p:cond delay="0"/>
                                  </p:stCondLst>
                                  <p:childTnLst>
                                    <p:set>
                                      <p:cBhvr>
                                        <p:cTn id="35" dur="1" fill="hold">
                                          <p:stCondLst>
                                            <p:cond delay="0"/>
                                          </p:stCondLst>
                                        </p:cTn>
                                        <p:tgtEl>
                                          <p:spTgt spid="172120"/>
                                        </p:tgtEl>
                                        <p:attrNameLst>
                                          <p:attrName>style.visibility</p:attrName>
                                        </p:attrNameLst>
                                      </p:cBhvr>
                                      <p:to>
                                        <p:strVal val="visible"/>
                                      </p:to>
                                    </p:set>
                                    <p:animEffect transition="in" filter="wipe(left)">
                                      <p:cBhvr>
                                        <p:cTn id="36" dur="500"/>
                                        <p:tgtEl>
                                          <p:spTgt spid="1721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081" grpId="0" autoUpdateAnimBg="0"/>
      <p:bldP spid="172115" grpId="0" animBg="1"/>
      <p:bldP spid="172116" grpId="0" animBg="1" autoUpdateAnimBg="0"/>
      <p:bldP spid="17211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割込みの処理方式</a:t>
            </a:r>
          </a:p>
        </p:txBody>
      </p:sp>
      <p:sp>
        <p:nvSpPr>
          <p:cNvPr id="15363" name="Rectangle 3"/>
          <p:cNvSpPr>
            <a:spLocks noGrp="1" noChangeArrowheads="1"/>
          </p:cNvSpPr>
          <p:nvPr>
            <p:ph type="body" idx="1"/>
          </p:nvPr>
        </p:nvSpPr>
        <p:spPr/>
        <p:txBody>
          <a:bodyPr/>
          <a:lstStyle/>
          <a:p>
            <a:pPr eaLnBrk="1" hangingPunct="1"/>
            <a:r>
              <a:rPr lang="ja-JP" altLang="en-US">
                <a:latin typeface="Times New Roman" panose="02020603050405020304" pitchFamily="18" charset="0"/>
              </a:rPr>
              <a:t>割込みの処理方式</a:t>
            </a:r>
          </a:p>
          <a:p>
            <a:pPr lvl="1" eaLnBrk="1" hangingPunct="1"/>
            <a:r>
              <a:rPr lang="ja-JP" altLang="en-US">
                <a:latin typeface="Times New Roman" panose="02020603050405020304" pitchFamily="18" charset="0"/>
              </a:rPr>
              <a:t>単一割込み方式</a:t>
            </a:r>
          </a:p>
          <a:p>
            <a:pPr lvl="2" eaLnBrk="1" hangingPunct="1"/>
            <a:r>
              <a:rPr lang="ja-JP" altLang="en-US">
                <a:latin typeface="Times New Roman" panose="02020603050405020304" pitchFamily="18" charset="0"/>
              </a:rPr>
              <a:t>割込み中、他の全ての割込みを禁止する</a:t>
            </a:r>
          </a:p>
          <a:p>
            <a:pPr lvl="1" eaLnBrk="1" hangingPunct="1"/>
            <a:r>
              <a:rPr lang="ja-JP" altLang="en-US">
                <a:latin typeface="Times New Roman" panose="02020603050405020304" pitchFamily="18" charset="0"/>
              </a:rPr>
              <a:t>多重割込み方式</a:t>
            </a:r>
          </a:p>
          <a:p>
            <a:pPr lvl="2" eaLnBrk="1" hangingPunct="1"/>
            <a:r>
              <a:rPr lang="ja-JP" altLang="en-US">
                <a:latin typeface="Times New Roman" panose="02020603050405020304" pitchFamily="18" charset="0"/>
              </a:rPr>
              <a:t>割込み中にさらに他の割込みを可能にする</a:t>
            </a:r>
          </a:p>
          <a:p>
            <a:pPr lvl="1" eaLnBrk="1" hangingPunct="1"/>
            <a:r>
              <a:rPr lang="ja-JP" altLang="en-US">
                <a:latin typeface="Times New Roman" panose="02020603050405020304" pitchFamily="18" charset="0"/>
              </a:rPr>
              <a:t>プロセス型割込み方式</a:t>
            </a:r>
          </a:p>
          <a:p>
            <a:pPr lvl="2" eaLnBrk="1" hangingPunct="1"/>
            <a:r>
              <a:rPr lang="ja-JP" altLang="en-US">
                <a:latin typeface="Times New Roman" panose="02020603050405020304" pitchFamily="18" charset="0"/>
              </a:rPr>
              <a:t>割込み処理の一部をサーバプロセスで処理</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単一割込み方式</a:t>
            </a:r>
          </a:p>
        </p:txBody>
      </p:sp>
      <p:sp>
        <p:nvSpPr>
          <p:cNvPr id="16387" name="Rectangle 3"/>
          <p:cNvSpPr>
            <a:spLocks noGrp="1" noChangeArrowheads="1"/>
          </p:cNvSpPr>
          <p:nvPr>
            <p:ph type="body" idx="1"/>
          </p:nvPr>
        </p:nvSpPr>
        <p:spPr/>
        <p:txBody>
          <a:bodyPr/>
          <a:lstStyle/>
          <a:p>
            <a:pPr eaLnBrk="1" hangingPunct="1"/>
            <a:r>
              <a:rPr lang="ja-JP" altLang="en-US">
                <a:latin typeface="Times New Roman" panose="02020603050405020304" pitchFamily="18" charset="0"/>
              </a:rPr>
              <a:t>単一割込み方式</a:t>
            </a:r>
          </a:p>
          <a:p>
            <a:pPr lvl="1" eaLnBrk="1" hangingPunct="1"/>
            <a:r>
              <a:rPr lang="ja-JP" altLang="en-US">
                <a:latin typeface="Times New Roman" panose="02020603050405020304" pitchFamily="18" charset="0"/>
              </a:rPr>
              <a:t>割込み中他の割込みを禁止する</a:t>
            </a:r>
          </a:p>
        </p:txBody>
      </p:sp>
      <p:sp>
        <p:nvSpPr>
          <p:cNvPr id="16388" name="Rectangle 4"/>
          <p:cNvSpPr>
            <a:spLocks noChangeArrowheads="1"/>
          </p:cNvSpPr>
          <p:nvPr/>
        </p:nvSpPr>
        <p:spPr bwMode="auto">
          <a:xfrm>
            <a:off x="2590800" y="3962400"/>
            <a:ext cx="1143000" cy="18288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16389" name="Text Box 5"/>
          <p:cNvSpPr txBox="1">
            <a:spLocks noChangeArrowheads="1"/>
          </p:cNvSpPr>
          <p:nvPr/>
        </p:nvSpPr>
        <p:spPr bwMode="auto">
          <a:xfrm>
            <a:off x="4343400" y="3810000"/>
            <a:ext cx="17049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割込み処理</a:t>
            </a:r>
          </a:p>
        </p:txBody>
      </p:sp>
      <p:sp>
        <p:nvSpPr>
          <p:cNvPr id="616454" name="Line 6"/>
          <p:cNvSpPr>
            <a:spLocks noChangeShapeType="1"/>
          </p:cNvSpPr>
          <p:nvPr/>
        </p:nvSpPr>
        <p:spPr bwMode="auto">
          <a:xfrm>
            <a:off x="3886200" y="3962400"/>
            <a:ext cx="0" cy="6858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16455" name="AutoShape 7"/>
          <p:cNvSpPr>
            <a:spLocks noChangeArrowheads="1"/>
          </p:cNvSpPr>
          <p:nvPr/>
        </p:nvSpPr>
        <p:spPr bwMode="auto">
          <a:xfrm>
            <a:off x="3657600" y="4572000"/>
            <a:ext cx="457200" cy="457200"/>
          </a:xfrm>
          <a:prstGeom prst="sun">
            <a:avLst>
              <a:gd name="adj" fmla="val 25000"/>
            </a:avLst>
          </a:prstGeom>
          <a:solidFill>
            <a:srgbClr val="3399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16392" name="Rectangle 8"/>
          <p:cNvSpPr>
            <a:spLocks noChangeArrowheads="1"/>
          </p:cNvSpPr>
          <p:nvPr/>
        </p:nvSpPr>
        <p:spPr bwMode="auto">
          <a:xfrm>
            <a:off x="4648200" y="4343400"/>
            <a:ext cx="1143000" cy="10668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16393" name="Text Box 9"/>
          <p:cNvSpPr txBox="1">
            <a:spLocks noChangeArrowheads="1"/>
          </p:cNvSpPr>
          <p:nvPr/>
        </p:nvSpPr>
        <p:spPr bwMode="auto">
          <a:xfrm>
            <a:off x="2057400" y="3429000"/>
            <a:ext cx="21605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ユーザプロセス</a:t>
            </a:r>
          </a:p>
        </p:txBody>
      </p:sp>
      <p:sp>
        <p:nvSpPr>
          <p:cNvPr id="616458" name="Line 10"/>
          <p:cNvSpPr>
            <a:spLocks noChangeShapeType="1"/>
          </p:cNvSpPr>
          <p:nvPr/>
        </p:nvSpPr>
        <p:spPr bwMode="auto">
          <a:xfrm flipV="1">
            <a:off x="3886200" y="4343400"/>
            <a:ext cx="609600" cy="4572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16459" name="Line 11"/>
          <p:cNvSpPr>
            <a:spLocks noChangeShapeType="1"/>
          </p:cNvSpPr>
          <p:nvPr/>
        </p:nvSpPr>
        <p:spPr bwMode="auto">
          <a:xfrm>
            <a:off x="4572000" y="4343400"/>
            <a:ext cx="0" cy="10668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16460" name="Line 12"/>
          <p:cNvSpPr>
            <a:spLocks noChangeShapeType="1"/>
          </p:cNvSpPr>
          <p:nvPr/>
        </p:nvSpPr>
        <p:spPr bwMode="auto">
          <a:xfrm flipH="1" flipV="1">
            <a:off x="3886200" y="5029200"/>
            <a:ext cx="609600" cy="3810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16461" name="Line 13"/>
          <p:cNvSpPr>
            <a:spLocks noChangeShapeType="1"/>
          </p:cNvSpPr>
          <p:nvPr/>
        </p:nvSpPr>
        <p:spPr bwMode="auto">
          <a:xfrm>
            <a:off x="3886200" y="5105400"/>
            <a:ext cx="0" cy="6858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nvGrpSpPr>
          <p:cNvPr id="616462" name="Group 14"/>
          <p:cNvGrpSpPr>
            <a:grpSpLocks/>
          </p:cNvGrpSpPr>
          <p:nvPr/>
        </p:nvGrpSpPr>
        <p:grpSpPr bwMode="auto">
          <a:xfrm>
            <a:off x="5867400" y="4343400"/>
            <a:ext cx="2339975" cy="1066800"/>
            <a:chOff x="3696" y="2736"/>
            <a:chExt cx="1474" cy="672"/>
          </a:xfrm>
        </p:grpSpPr>
        <p:sp>
          <p:nvSpPr>
            <p:cNvPr id="16399" name="AutoShape 15"/>
            <p:cNvSpPr>
              <a:spLocks noChangeArrowheads="1"/>
            </p:cNvSpPr>
            <p:nvPr/>
          </p:nvSpPr>
          <p:spPr bwMode="auto">
            <a:xfrm>
              <a:off x="3696" y="2736"/>
              <a:ext cx="288" cy="672"/>
            </a:xfrm>
            <a:prstGeom prst="upDownArrow">
              <a:avLst>
                <a:gd name="adj1" fmla="val 50000"/>
                <a:gd name="adj2" fmla="val 4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16400" name="Text Box 16"/>
            <p:cNvSpPr txBox="1">
              <a:spLocks noChangeArrowheads="1"/>
            </p:cNvSpPr>
            <p:nvPr/>
          </p:nvSpPr>
          <p:spPr bwMode="auto">
            <a:xfrm>
              <a:off x="3936" y="2928"/>
              <a:ext cx="123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割込み禁止</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616454"/>
                                        </p:tgtEl>
                                        <p:attrNameLst>
                                          <p:attrName>style.visibility</p:attrName>
                                        </p:attrNameLst>
                                      </p:cBhvr>
                                      <p:to>
                                        <p:strVal val="visible"/>
                                      </p:to>
                                    </p:set>
                                    <p:animEffect transition="in" filter="wipe(up)">
                                      <p:cBhvr>
                                        <p:cTn id="7" dur="500"/>
                                        <p:tgtEl>
                                          <p:spTgt spid="6164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7" presetClass="entr" presetSubtype="10" fill="hold" grpId="0" nodeType="clickEffect">
                                  <p:stCondLst>
                                    <p:cond delay="0"/>
                                  </p:stCondLst>
                                  <p:childTnLst>
                                    <p:set>
                                      <p:cBhvr>
                                        <p:cTn id="11" dur="1" fill="hold">
                                          <p:stCondLst>
                                            <p:cond delay="0"/>
                                          </p:stCondLst>
                                        </p:cTn>
                                        <p:tgtEl>
                                          <p:spTgt spid="616455"/>
                                        </p:tgtEl>
                                        <p:attrNameLst>
                                          <p:attrName>style.visibility</p:attrName>
                                        </p:attrNameLst>
                                      </p:cBhvr>
                                      <p:to>
                                        <p:strVal val="visible"/>
                                      </p:to>
                                    </p:set>
                                    <p:anim calcmode="lin" valueType="num">
                                      <p:cBhvr>
                                        <p:cTn id="12" dur="500" fill="hold"/>
                                        <p:tgtEl>
                                          <p:spTgt spid="616455"/>
                                        </p:tgtEl>
                                        <p:attrNameLst>
                                          <p:attrName>ppt_w</p:attrName>
                                        </p:attrNameLst>
                                      </p:cBhvr>
                                      <p:tavLst>
                                        <p:tav tm="0">
                                          <p:val>
                                            <p:fltVal val="0"/>
                                          </p:val>
                                        </p:tav>
                                        <p:tav tm="100000">
                                          <p:val>
                                            <p:strVal val="#ppt_w"/>
                                          </p:val>
                                        </p:tav>
                                      </p:tavLst>
                                    </p:anim>
                                    <p:anim calcmode="lin" valueType="num">
                                      <p:cBhvr>
                                        <p:cTn id="13" dur="500" fill="hold"/>
                                        <p:tgtEl>
                                          <p:spTgt spid="616455"/>
                                        </p:tgtEl>
                                        <p:attrNameLst>
                                          <p:attrName>ppt_h</p:attrName>
                                        </p:attrNameLst>
                                      </p:cBhvr>
                                      <p:tavLst>
                                        <p:tav tm="0">
                                          <p:val>
                                            <p:strVal val="#ppt_h"/>
                                          </p:val>
                                        </p:tav>
                                        <p:tav tm="100000">
                                          <p:val>
                                            <p:strVal val="#ppt_h"/>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616458"/>
                                        </p:tgtEl>
                                        <p:attrNameLst>
                                          <p:attrName>style.visibility</p:attrName>
                                        </p:attrNameLst>
                                      </p:cBhvr>
                                      <p:to>
                                        <p:strVal val="visible"/>
                                      </p:to>
                                    </p:set>
                                    <p:animEffect transition="in" filter="wipe(left)">
                                      <p:cBhvr>
                                        <p:cTn id="18" dur="500"/>
                                        <p:tgtEl>
                                          <p:spTgt spid="616458"/>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1" fill="hold" grpId="0" nodeType="clickEffect">
                                  <p:stCondLst>
                                    <p:cond delay="0"/>
                                  </p:stCondLst>
                                  <p:childTnLst>
                                    <p:set>
                                      <p:cBhvr>
                                        <p:cTn id="22" dur="1" fill="hold">
                                          <p:stCondLst>
                                            <p:cond delay="0"/>
                                          </p:stCondLst>
                                        </p:cTn>
                                        <p:tgtEl>
                                          <p:spTgt spid="616459"/>
                                        </p:tgtEl>
                                        <p:attrNameLst>
                                          <p:attrName>style.visibility</p:attrName>
                                        </p:attrNameLst>
                                      </p:cBhvr>
                                      <p:to>
                                        <p:strVal val="visible"/>
                                      </p:to>
                                    </p:set>
                                    <p:animEffect transition="in" filter="wipe(up)">
                                      <p:cBhvr>
                                        <p:cTn id="23" dur="500"/>
                                        <p:tgtEl>
                                          <p:spTgt spid="616459"/>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2" fill="hold" grpId="0" nodeType="clickEffect">
                                  <p:stCondLst>
                                    <p:cond delay="0"/>
                                  </p:stCondLst>
                                  <p:childTnLst>
                                    <p:set>
                                      <p:cBhvr>
                                        <p:cTn id="27" dur="1" fill="hold">
                                          <p:stCondLst>
                                            <p:cond delay="0"/>
                                          </p:stCondLst>
                                        </p:cTn>
                                        <p:tgtEl>
                                          <p:spTgt spid="616460"/>
                                        </p:tgtEl>
                                        <p:attrNameLst>
                                          <p:attrName>style.visibility</p:attrName>
                                        </p:attrNameLst>
                                      </p:cBhvr>
                                      <p:to>
                                        <p:strVal val="visible"/>
                                      </p:to>
                                    </p:set>
                                    <p:animEffect transition="in" filter="wipe(right)">
                                      <p:cBhvr>
                                        <p:cTn id="28" dur="500"/>
                                        <p:tgtEl>
                                          <p:spTgt spid="616460"/>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2" presetClass="entr" presetSubtype="1" fill="hold" grpId="0" nodeType="clickEffect">
                                  <p:stCondLst>
                                    <p:cond delay="0"/>
                                  </p:stCondLst>
                                  <p:childTnLst>
                                    <p:set>
                                      <p:cBhvr>
                                        <p:cTn id="32" dur="1" fill="hold">
                                          <p:stCondLst>
                                            <p:cond delay="0"/>
                                          </p:stCondLst>
                                        </p:cTn>
                                        <p:tgtEl>
                                          <p:spTgt spid="616461"/>
                                        </p:tgtEl>
                                        <p:attrNameLst>
                                          <p:attrName>style.visibility</p:attrName>
                                        </p:attrNameLst>
                                      </p:cBhvr>
                                      <p:to>
                                        <p:strVal val="visible"/>
                                      </p:to>
                                    </p:set>
                                    <p:animEffect transition="in" filter="wipe(up)">
                                      <p:cBhvr>
                                        <p:cTn id="33" dur="500"/>
                                        <p:tgtEl>
                                          <p:spTgt spid="616461"/>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6" presetClass="entr" presetSubtype="42" fill="hold" nodeType="clickEffect">
                                  <p:stCondLst>
                                    <p:cond delay="0"/>
                                  </p:stCondLst>
                                  <p:childTnLst>
                                    <p:set>
                                      <p:cBhvr>
                                        <p:cTn id="37" dur="1" fill="hold">
                                          <p:stCondLst>
                                            <p:cond delay="0"/>
                                          </p:stCondLst>
                                        </p:cTn>
                                        <p:tgtEl>
                                          <p:spTgt spid="616462"/>
                                        </p:tgtEl>
                                        <p:attrNameLst>
                                          <p:attrName>style.visibility</p:attrName>
                                        </p:attrNameLst>
                                      </p:cBhvr>
                                      <p:to>
                                        <p:strVal val="visible"/>
                                      </p:to>
                                    </p:set>
                                    <p:animEffect transition="in" filter="barn(outHorizontal)">
                                      <p:cBhvr>
                                        <p:cTn id="38" dur="500"/>
                                        <p:tgtEl>
                                          <p:spTgt spid="6164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6454" grpId="0" animBg="1"/>
      <p:bldP spid="616455" grpId="0" animBg="1"/>
      <p:bldP spid="616458" grpId="0" animBg="1"/>
      <p:bldP spid="616459" grpId="0" animBg="1"/>
      <p:bldP spid="616460" grpId="0" animBg="1"/>
      <p:bldP spid="61646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多重割込み方式</a:t>
            </a:r>
          </a:p>
        </p:txBody>
      </p:sp>
      <p:sp>
        <p:nvSpPr>
          <p:cNvPr id="17411" name="Rectangle 3"/>
          <p:cNvSpPr>
            <a:spLocks noGrp="1" noChangeArrowheads="1"/>
          </p:cNvSpPr>
          <p:nvPr>
            <p:ph type="body" idx="1"/>
          </p:nvPr>
        </p:nvSpPr>
        <p:spPr/>
        <p:txBody>
          <a:bodyPr/>
          <a:lstStyle/>
          <a:p>
            <a:pPr eaLnBrk="1" hangingPunct="1"/>
            <a:r>
              <a:rPr lang="ja-JP" altLang="en-US">
                <a:latin typeface="Times New Roman" panose="02020603050405020304" pitchFamily="18" charset="0"/>
              </a:rPr>
              <a:t>多重割込み方式</a:t>
            </a:r>
          </a:p>
          <a:p>
            <a:pPr lvl="1" eaLnBrk="1" hangingPunct="1"/>
            <a:r>
              <a:rPr lang="ja-JP" altLang="en-US">
                <a:latin typeface="Times New Roman" panose="02020603050405020304" pitchFamily="18" charset="0"/>
              </a:rPr>
              <a:t>割込み中さらに他の割込みを可能にする</a:t>
            </a:r>
          </a:p>
        </p:txBody>
      </p:sp>
      <p:sp>
        <p:nvSpPr>
          <p:cNvPr id="17412" name="Rectangle 17"/>
          <p:cNvSpPr>
            <a:spLocks noChangeArrowheads="1"/>
          </p:cNvSpPr>
          <p:nvPr/>
        </p:nvSpPr>
        <p:spPr bwMode="auto">
          <a:xfrm>
            <a:off x="2590800" y="3962400"/>
            <a:ext cx="1143000" cy="18288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17413" name="Text Box 18"/>
          <p:cNvSpPr txBox="1">
            <a:spLocks noChangeArrowheads="1"/>
          </p:cNvSpPr>
          <p:nvPr/>
        </p:nvSpPr>
        <p:spPr bwMode="auto">
          <a:xfrm>
            <a:off x="4343400" y="3810000"/>
            <a:ext cx="17049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割込み処理</a:t>
            </a:r>
          </a:p>
        </p:txBody>
      </p:sp>
      <p:sp>
        <p:nvSpPr>
          <p:cNvPr id="618515" name="Line 19"/>
          <p:cNvSpPr>
            <a:spLocks noChangeShapeType="1"/>
          </p:cNvSpPr>
          <p:nvPr/>
        </p:nvSpPr>
        <p:spPr bwMode="auto">
          <a:xfrm>
            <a:off x="3886200" y="3962400"/>
            <a:ext cx="0" cy="6858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18516" name="AutoShape 20"/>
          <p:cNvSpPr>
            <a:spLocks noChangeArrowheads="1"/>
          </p:cNvSpPr>
          <p:nvPr/>
        </p:nvSpPr>
        <p:spPr bwMode="auto">
          <a:xfrm>
            <a:off x="3657600" y="4572000"/>
            <a:ext cx="457200" cy="457200"/>
          </a:xfrm>
          <a:prstGeom prst="sun">
            <a:avLst>
              <a:gd name="adj" fmla="val 25000"/>
            </a:avLst>
          </a:prstGeom>
          <a:solidFill>
            <a:srgbClr val="3399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17416" name="Rectangle 21"/>
          <p:cNvSpPr>
            <a:spLocks noChangeArrowheads="1"/>
          </p:cNvSpPr>
          <p:nvPr/>
        </p:nvSpPr>
        <p:spPr bwMode="auto">
          <a:xfrm>
            <a:off x="4648200" y="4343400"/>
            <a:ext cx="1143000" cy="10668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17417" name="Text Box 22"/>
          <p:cNvSpPr txBox="1">
            <a:spLocks noChangeArrowheads="1"/>
          </p:cNvSpPr>
          <p:nvPr/>
        </p:nvSpPr>
        <p:spPr bwMode="auto">
          <a:xfrm>
            <a:off x="2057400" y="3429000"/>
            <a:ext cx="21605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ユーザプロセス</a:t>
            </a:r>
          </a:p>
        </p:txBody>
      </p:sp>
      <p:sp>
        <p:nvSpPr>
          <p:cNvPr id="618519" name="Line 23"/>
          <p:cNvSpPr>
            <a:spLocks noChangeShapeType="1"/>
          </p:cNvSpPr>
          <p:nvPr/>
        </p:nvSpPr>
        <p:spPr bwMode="auto">
          <a:xfrm flipV="1">
            <a:off x="3886200" y="4343400"/>
            <a:ext cx="609600" cy="4572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18520" name="Line 24"/>
          <p:cNvSpPr>
            <a:spLocks noChangeShapeType="1"/>
          </p:cNvSpPr>
          <p:nvPr/>
        </p:nvSpPr>
        <p:spPr bwMode="auto">
          <a:xfrm>
            <a:off x="4572000" y="5029200"/>
            <a:ext cx="0" cy="3810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18521" name="Line 25"/>
          <p:cNvSpPr>
            <a:spLocks noChangeShapeType="1"/>
          </p:cNvSpPr>
          <p:nvPr/>
        </p:nvSpPr>
        <p:spPr bwMode="auto">
          <a:xfrm flipH="1" flipV="1">
            <a:off x="3886200" y="5029200"/>
            <a:ext cx="609600" cy="3810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18522" name="Line 26"/>
          <p:cNvSpPr>
            <a:spLocks noChangeShapeType="1"/>
          </p:cNvSpPr>
          <p:nvPr/>
        </p:nvSpPr>
        <p:spPr bwMode="auto">
          <a:xfrm>
            <a:off x="3886200" y="5105400"/>
            <a:ext cx="0" cy="6858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18524" name="Line 28"/>
          <p:cNvSpPr>
            <a:spLocks noChangeShapeType="1"/>
          </p:cNvSpPr>
          <p:nvPr/>
        </p:nvSpPr>
        <p:spPr bwMode="auto">
          <a:xfrm>
            <a:off x="4572000" y="4343400"/>
            <a:ext cx="0" cy="3048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18525" name="AutoShape 29"/>
          <p:cNvSpPr>
            <a:spLocks noChangeArrowheads="1"/>
          </p:cNvSpPr>
          <p:nvPr/>
        </p:nvSpPr>
        <p:spPr bwMode="auto">
          <a:xfrm>
            <a:off x="4343400" y="4572000"/>
            <a:ext cx="457200" cy="457200"/>
          </a:xfrm>
          <a:prstGeom prst="sun">
            <a:avLst>
              <a:gd name="adj" fmla="val 25000"/>
            </a:avLst>
          </a:prstGeom>
          <a:solidFill>
            <a:srgbClr val="3399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nvGrpSpPr>
          <p:cNvPr id="618530" name="Group 34"/>
          <p:cNvGrpSpPr>
            <a:grpSpLocks/>
          </p:cNvGrpSpPr>
          <p:nvPr/>
        </p:nvGrpSpPr>
        <p:grpSpPr bwMode="auto">
          <a:xfrm>
            <a:off x="6248400" y="3810000"/>
            <a:ext cx="1704975" cy="1600200"/>
            <a:chOff x="3936" y="2400"/>
            <a:chExt cx="1074" cy="1008"/>
          </a:xfrm>
        </p:grpSpPr>
        <p:sp>
          <p:nvSpPr>
            <p:cNvPr id="17430" name="Text Box 27"/>
            <p:cNvSpPr txBox="1">
              <a:spLocks noChangeArrowheads="1"/>
            </p:cNvSpPr>
            <p:nvPr/>
          </p:nvSpPr>
          <p:spPr bwMode="auto">
            <a:xfrm>
              <a:off x="3936" y="2400"/>
              <a:ext cx="107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割込み処理</a:t>
              </a:r>
            </a:p>
          </p:txBody>
        </p:sp>
        <p:sp>
          <p:nvSpPr>
            <p:cNvPr id="17431" name="Rectangle 30"/>
            <p:cNvSpPr>
              <a:spLocks noChangeArrowheads="1"/>
            </p:cNvSpPr>
            <p:nvPr/>
          </p:nvSpPr>
          <p:spPr bwMode="auto">
            <a:xfrm>
              <a:off x="4128" y="2736"/>
              <a:ext cx="720" cy="67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sp>
        <p:nvSpPr>
          <p:cNvPr id="618527" name="Line 31"/>
          <p:cNvSpPr>
            <a:spLocks noChangeShapeType="1"/>
          </p:cNvSpPr>
          <p:nvPr/>
        </p:nvSpPr>
        <p:spPr bwMode="auto">
          <a:xfrm flipV="1">
            <a:off x="4572000" y="4343400"/>
            <a:ext cx="1828800" cy="3810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18528" name="Line 32"/>
          <p:cNvSpPr>
            <a:spLocks noChangeShapeType="1"/>
          </p:cNvSpPr>
          <p:nvPr/>
        </p:nvSpPr>
        <p:spPr bwMode="auto">
          <a:xfrm>
            <a:off x="6477000" y="4343400"/>
            <a:ext cx="0" cy="10668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18529" name="Line 33"/>
          <p:cNvSpPr>
            <a:spLocks noChangeShapeType="1"/>
          </p:cNvSpPr>
          <p:nvPr/>
        </p:nvSpPr>
        <p:spPr bwMode="auto">
          <a:xfrm flipH="1" flipV="1">
            <a:off x="4648200" y="4953000"/>
            <a:ext cx="1752600" cy="4572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18531" name="Text Box 35"/>
          <p:cNvSpPr txBox="1">
            <a:spLocks noChangeArrowheads="1"/>
          </p:cNvSpPr>
          <p:nvPr/>
        </p:nvSpPr>
        <p:spPr bwMode="auto">
          <a:xfrm>
            <a:off x="4876800" y="5410200"/>
            <a:ext cx="248443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割込みのネスト</a:t>
            </a:r>
          </a:p>
        </p:txBody>
      </p:sp>
      <p:sp useBgFill="1">
        <p:nvSpPr>
          <p:cNvPr id="618532" name="Text Box 36"/>
          <p:cNvSpPr txBox="1">
            <a:spLocks noChangeArrowheads="1"/>
          </p:cNvSpPr>
          <p:nvPr/>
        </p:nvSpPr>
        <p:spPr bwMode="auto">
          <a:xfrm>
            <a:off x="1752600" y="6096000"/>
            <a:ext cx="5780088" cy="519113"/>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優先度の高い割込みを先に処理可能</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618515"/>
                                        </p:tgtEl>
                                        <p:attrNameLst>
                                          <p:attrName>style.visibility</p:attrName>
                                        </p:attrNameLst>
                                      </p:cBhvr>
                                      <p:to>
                                        <p:strVal val="visible"/>
                                      </p:to>
                                    </p:set>
                                    <p:animEffect transition="in" filter="wipe(up)">
                                      <p:cBhvr>
                                        <p:cTn id="7" dur="500"/>
                                        <p:tgtEl>
                                          <p:spTgt spid="61851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7" presetClass="entr" presetSubtype="10" fill="hold" grpId="0" nodeType="clickEffect">
                                  <p:stCondLst>
                                    <p:cond delay="0"/>
                                  </p:stCondLst>
                                  <p:childTnLst>
                                    <p:set>
                                      <p:cBhvr>
                                        <p:cTn id="11" dur="1" fill="hold">
                                          <p:stCondLst>
                                            <p:cond delay="0"/>
                                          </p:stCondLst>
                                        </p:cTn>
                                        <p:tgtEl>
                                          <p:spTgt spid="618516"/>
                                        </p:tgtEl>
                                        <p:attrNameLst>
                                          <p:attrName>style.visibility</p:attrName>
                                        </p:attrNameLst>
                                      </p:cBhvr>
                                      <p:to>
                                        <p:strVal val="visible"/>
                                      </p:to>
                                    </p:set>
                                    <p:anim calcmode="lin" valueType="num">
                                      <p:cBhvr>
                                        <p:cTn id="12" dur="500" fill="hold"/>
                                        <p:tgtEl>
                                          <p:spTgt spid="618516"/>
                                        </p:tgtEl>
                                        <p:attrNameLst>
                                          <p:attrName>ppt_w</p:attrName>
                                        </p:attrNameLst>
                                      </p:cBhvr>
                                      <p:tavLst>
                                        <p:tav tm="0">
                                          <p:val>
                                            <p:fltVal val="0"/>
                                          </p:val>
                                        </p:tav>
                                        <p:tav tm="100000">
                                          <p:val>
                                            <p:strVal val="#ppt_w"/>
                                          </p:val>
                                        </p:tav>
                                      </p:tavLst>
                                    </p:anim>
                                    <p:anim calcmode="lin" valueType="num">
                                      <p:cBhvr>
                                        <p:cTn id="13" dur="500" fill="hold"/>
                                        <p:tgtEl>
                                          <p:spTgt spid="618516"/>
                                        </p:tgtEl>
                                        <p:attrNameLst>
                                          <p:attrName>ppt_h</p:attrName>
                                        </p:attrNameLst>
                                      </p:cBhvr>
                                      <p:tavLst>
                                        <p:tav tm="0">
                                          <p:val>
                                            <p:strVal val="#ppt_h"/>
                                          </p:val>
                                        </p:tav>
                                        <p:tav tm="100000">
                                          <p:val>
                                            <p:strVal val="#ppt_h"/>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618519"/>
                                        </p:tgtEl>
                                        <p:attrNameLst>
                                          <p:attrName>style.visibility</p:attrName>
                                        </p:attrNameLst>
                                      </p:cBhvr>
                                      <p:to>
                                        <p:strVal val="visible"/>
                                      </p:to>
                                    </p:set>
                                    <p:animEffect transition="in" filter="wipe(left)">
                                      <p:cBhvr>
                                        <p:cTn id="18" dur="500"/>
                                        <p:tgtEl>
                                          <p:spTgt spid="618519"/>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1" fill="hold" grpId="0" nodeType="clickEffect">
                                  <p:stCondLst>
                                    <p:cond delay="0"/>
                                  </p:stCondLst>
                                  <p:childTnLst>
                                    <p:set>
                                      <p:cBhvr>
                                        <p:cTn id="22" dur="1" fill="hold">
                                          <p:stCondLst>
                                            <p:cond delay="0"/>
                                          </p:stCondLst>
                                        </p:cTn>
                                        <p:tgtEl>
                                          <p:spTgt spid="618524"/>
                                        </p:tgtEl>
                                        <p:attrNameLst>
                                          <p:attrName>style.visibility</p:attrName>
                                        </p:attrNameLst>
                                      </p:cBhvr>
                                      <p:to>
                                        <p:strVal val="visible"/>
                                      </p:to>
                                    </p:set>
                                    <p:animEffect transition="in" filter="wipe(up)">
                                      <p:cBhvr>
                                        <p:cTn id="23" dur="500"/>
                                        <p:tgtEl>
                                          <p:spTgt spid="618524"/>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7" presetClass="entr" presetSubtype="10" fill="hold" grpId="0" nodeType="clickEffect">
                                  <p:stCondLst>
                                    <p:cond delay="0"/>
                                  </p:stCondLst>
                                  <p:childTnLst>
                                    <p:set>
                                      <p:cBhvr>
                                        <p:cTn id="27" dur="1" fill="hold">
                                          <p:stCondLst>
                                            <p:cond delay="0"/>
                                          </p:stCondLst>
                                        </p:cTn>
                                        <p:tgtEl>
                                          <p:spTgt spid="618525"/>
                                        </p:tgtEl>
                                        <p:attrNameLst>
                                          <p:attrName>style.visibility</p:attrName>
                                        </p:attrNameLst>
                                      </p:cBhvr>
                                      <p:to>
                                        <p:strVal val="visible"/>
                                      </p:to>
                                    </p:set>
                                    <p:anim calcmode="lin" valueType="num">
                                      <p:cBhvr>
                                        <p:cTn id="28" dur="500" fill="hold"/>
                                        <p:tgtEl>
                                          <p:spTgt spid="618525"/>
                                        </p:tgtEl>
                                        <p:attrNameLst>
                                          <p:attrName>ppt_w</p:attrName>
                                        </p:attrNameLst>
                                      </p:cBhvr>
                                      <p:tavLst>
                                        <p:tav tm="0">
                                          <p:val>
                                            <p:fltVal val="0"/>
                                          </p:val>
                                        </p:tav>
                                        <p:tav tm="100000">
                                          <p:val>
                                            <p:strVal val="#ppt_w"/>
                                          </p:val>
                                        </p:tav>
                                      </p:tavLst>
                                    </p:anim>
                                    <p:anim calcmode="lin" valueType="num">
                                      <p:cBhvr>
                                        <p:cTn id="29" dur="500" fill="hold"/>
                                        <p:tgtEl>
                                          <p:spTgt spid="618525"/>
                                        </p:tgtEl>
                                        <p:attrNameLst>
                                          <p:attrName>ppt_h</p:attrName>
                                        </p:attrNameLst>
                                      </p:cBhvr>
                                      <p:tavLst>
                                        <p:tav tm="0">
                                          <p:val>
                                            <p:strVal val="#ppt_h"/>
                                          </p:val>
                                        </p:tav>
                                        <p:tav tm="100000">
                                          <p:val>
                                            <p:strVal val="#ppt_h"/>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5" presetClass="entr" presetSubtype="10" fill="hold" nodeType="clickEffect">
                                  <p:stCondLst>
                                    <p:cond delay="0"/>
                                  </p:stCondLst>
                                  <p:childTnLst>
                                    <p:set>
                                      <p:cBhvr>
                                        <p:cTn id="33" dur="1" fill="hold">
                                          <p:stCondLst>
                                            <p:cond delay="0"/>
                                          </p:stCondLst>
                                        </p:cTn>
                                        <p:tgtEl>
                                          <p:spTgt spid="618530"/>
                                        </p:tgtEl>
                                        <p:attrNameLst>
                                          <p:attrName>style.visibility</p:attrName>
                                        </p:attrNameLst>
                                      </p:cBhvr>
                                      <p:to>
                                        <p:strVal val="visible"/>
                                      </p:to>
                                    </p:set>
                                    <p:animEffect transition="in" filter="checkerboard(across)">
                                      <p:cBhvr>
                                        <p:cTn id="34" dur="500"/>
                                        <p:tgtEl>
                                          <p:spTgt spid="618530"/>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618527"/>
                                        </p:tgtEl>
                                        <p:attrNameLst>
                                          <p:attrName>style.visibility</p:attrName>
                                        </p:attrNameLst>
                                      </p:cBhvr>
                                      <p:to>
                                        <p:strVal val="visible"/>
                                      </p:to>
                                    </p:set>
                                    <p:animEffect transition="in" filter="wipe(left)">
                                      <p:cBhvr>
                                        <p:cTn id="39" dur="500"/>
                                        <p:tgtEl>
                                          <p:spTgt spid="618527"/>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22" presetClass="entr" presetSubtype="1" fill="hold" grpId="0" nodeType="clickEffect">
                                  <p:stCondLst>
                                    <p:cond delay="0"/>
                                  </p:stCondLst>
                                  <p:childTnLst>
                                    <p:set>
                                      <p:cBhvr>
                                        <p:cTn id="43" dur="1" fill="hold">
                                          <p:stCondLst>
                                            <p:cond delay="0"/>
                                          </p:stCondLst>
                                        </p:cTn>
                                        <p:tgtEl>
                                          <p:spTgt spid="618528"/>
                                        </p:tgtEl>
                                        <p:attrNameLst>
                                          <p:attrName>style.visibility</p:attrName>
                                        </p:attrNameLst>
                                      </p:cBhvr>
                                      <p:to>
                                        <p:strVal val="visible"/>
                                      </p:to>
                                    </p:set>
                                    <p:animEffect transition="in" filter="wipe(up)">
                                      <p:cBhvr>
                                        <p:cTn id="44" dur="500"/>
                                        <p:tgtEl>
                                          <p:spTgt spid="618528"/>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22" presetClass="entr" presetSubtype="2" fill="hold" grpId="0" nodeType="clickEffect">
                                  <p:stCondLst>
                                    <p:cond delay="0"/>
                                  </p:stCondLst>
                                  <p:childTnLst>
                                    <p:set>
                                      <p:cBhvr>
                                        <p:cTn id="48" dur="1" fill="hold">
                                          <p:stCondLst>
                                            <p:cond delay="0"/>
                                          </p:stCondLst>
                                        </p:cTn>
                                        <p:tgtEl>
                                          <p:spTgt spid="618529"/>
                                        </p:tgtEl>
                                        <p:attrNameLst>
                                          <p:attrName>style.visibility</p:attrName>
                                        </p:attrNameLst>
                                      </p:cBhvr>
                                      <p:to>
                                        <p:strVal val="visible"/>
                                      </p:to>
                                    </p:set>
                                    <p:animEffect transition="in" filter="wipe(right)">
                                      <p:cBhvr>
                                        <p:cTn id="49" dur="500"/>
                                        <p:tgtEl>
                                          <p:spTgt spid="618529"/>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22" presetClass="entr" presetSubtype="1" fill="hold" grpId="0" nodeType="clickEffect">
                                  <p:stCondLst>
                                    <p:cond delay="0"/>
                                  </p:stCondLst>
                                  <p:childTnLst>
                                    <p:set>
                                      <p:cBhvr>
                                        <p:cTn id="53" dur="1" fill="hold">
                                          <p:stCondLst>
                                            <p:cond delay="0"/>
                                          </p:stCondLst>
                                        </p:cTn>
                                        <p:tgtEl>
                                          <p:spTgt spid="618520"/>
                                        </p:tgtEl>
                                        <p:attrNameLst>
                                          <p:attrName>style.visibility</p:attrName>
                                        </p:attrNameLst>
                                      </p:cBhvr>
                                      <p:to>
                                        <p:strVal val="visible"/>
                                      </p:to>
                                    </p:set>
                                    <p:animEffect transition="in" filter="wipe(up)">
                                      <p:cBhvr>
                                        <p:cTn id="54" dur="500"/>
                                        <p:tgtEl>
                                          <p:spTgt spid="618520"/>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22" presetClass="entr" presetSubtype="2" fill="hold" grpId="0" nodeType="clickEffect">
                                  <p:stCondLst>
                                    <p:cond delay="0"/>
                                  </p:stCondLst>
                                  <p:childTnLst>
                                    <p:set>
                                      <p:cBhvr>
                                        <p:cTn id="58" dur="1" fill="hold">
                                          <p:stCondLst>
                                            <p:cond delay="0"/>
                                          </p:stCondLst>
                                        </p:cTn>
                                        <p:tgtEl>
                                          <p:spTgt spid="618521"/>
                                        </p:tgtEl>
                                        <p:attrNameLst>
                                          <p:attrName>style.visibility</p:attrName>
                                        </p:attrNameLst>
                                      </p:cBhvr>
                                      <p:to>
                                        <p:strVal val="visible"/>
                                      </p:to>
                                    </p:set>
                                    <p:animEffect transition="in" filter="wipe(right)">
                                      <p:cBhvr>
                                        <p:cTn id="59" dur="500"/>
                                        <p:tgtEl>
                                          <p:spTgt spid="618521"/>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22" presetClass="entr" presetSubtype="1" fill="hold" grpId="0" nodeType="clickEffect">
                                  <p:stCondLst>
                                    <p:cond delay="0"/>
                                  </p:stCondLst>
                                  <p:childTnLst>
                                    <p:set>
                                      <p:cBhvr>
                                        <p:cTn id="63" dur="1" fill="hold">
                                          <p:stCondLst>
                                            <p:cond delay="0"/>
                                          </p:stCondLst>
                                        </p:cTn>
                                        <p:tgtEl>
                                          <p:spTgt spid="618522"/>
                                        </p:tgtEl>
                                        <p:attrNameLst>
                                          <p:attrName>style.visibility</p:attrName>
                                        </p:attrNameLst>
                                      </p:cBhvr>
                                      <p:to>
                                        <p:strVal val="visible"/>
                                      </p:to>
                                    </p:set>
                                    <p:animEffect transition="in" filter="wipe(up)">
                                      <p:cBhvr>
                                        <p:cTn id="64" dur="500"/>
                                        <p:tgtEl>
                                          <p:spTgt spid="618522"/>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5" presetClass="entr" presetSubtype="10" fill="hold" grpId="0" nodeType="clickEffect">
                                  <p:stCondLst>
                                    <p:cond delay="0"/>
                                  </p:stCondLst>
                                  <p:childTnLst>
                                    <p:set>
                                      <p:cBhvr>
                                        <p:cTn id="68" dur="1" fill="hold">
                                          <p:stCondLst>
                                            <p:cond delay="0"/>
                                          </p:stCondLst>
                                        </p:cTn>
                                        <p:tgtEl>
                                          <p:spTgt spid="618531"/>
                                        </p:tgtEl>
                                        <p:attrNameLst>
                                          <p:attrName>style.visibility</p:attrName>
                                        </p:attrNameLst>
                                      </p:cBhvr>
                                      <p:to>
                                        <p:strVal val="visible"/>
                                      </p:to>
                                    </p:set>
                                    <p:animEffect transition="in" filter="checkerboard(across)">
                                      <p:cBhvr>
                                        <p:cTn id="69" dur="500"/>
                                        <p:tgtEl>
                                          <p:spTgt spid="618531"/>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5" presetClass="entr" presetSubtype="10" fill="hold" grpId="0" nodeType="clickEffect">
                                  <p:stCondLst>
                                    <p:cond delay="0"/>
                                  </p:stCondLst>
                                  <p:childTnLst>
                                    <p:set>
                                      <p:cBhvr>
                                        <p:cTn id="73" dur="1" fill="hold">
                                          <p:stCondLst>
                                            <p:cond delay="0"/>
                                          </p:stCondLst>
                                        </p:cTn>
                                        <p:tgtEl>
                                          <p:spTgt spid="618532"/>
                                        </p:tgtEl>
                                        <p:attrNameLst>
                                          <p:attrName>style.visibility</p:attrName>
                                        </p:attrNameLst>
                                      </p:cBhvr>
                                      <p:to>
                                        <p:strVal val="visible"/>
                                      </p:to>
                                    </p:set>
                                    <p:animEffect transition="in" filter="checkerboard(across)">
                                      <p:cBhvr>
                                        <p:cTn id="74" dur="500"/>
                                        <p:tgtEl>
                                          <p:spTgt spid="6185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8515" grpId="0" animBg="1"/>
      <p:bldP spid="618516" grpId="0" animBg="1"/>
      <p:bldP spid="618519" grpId="0" animBg="1"/>
      <p:bldP spid="618520" grpId="0" animBg="1"/>
      <p:bldP spid="618521" grpId="0" animBg="1"/>
      <p:bldP spid="618522" grpId="0" animBg="1"/>
      <p:bldP spid="618524" grpId="0" animBg="1"/>
      <p:bldP spid="618525" grpId="0" animBg="1"/>
      <p:bldP spid="618527" grpId="0" animBg="1"/>
      <p:bldP spid="618528" grpId="0" animBg="1"/>
      <p:bldP spid="618529" grpId="0" animBg="1"/>
      <p:bldP spid="618531" grpId="0" autoUpdateAnimBg="0"/>
      <p:bldP spid="618532" grpId="0" animBg="1"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プロセス型割込み方式</a:t>
            </a:r>
          </a:p>
        </p:txBody>
      </p:sp>
      <p:sp>
        <p:nvSpPr>
          <p:cNvPr id="18435" name="Rectangle 3"/>
          <p:cNvSpPr>
            <a:spLocks noGrp="1" noChangeArrowheads="1"/>
          </p:cNvSpPr>
          <p:nvPr>
            <p:ph type="body" idx="1"/>
          </p:nvPr>
        </p:nvSpPr>
        <p:spPr/>
        <p:txBody>
          <a:bodyPr/>
          <a:lstStyle/>
          <a:p>
            <a:pPr eaLnBrk="1" hangingPunct="1"/>
            <a:r>
              <a:rPr lang="ja-JP" altLang="en-US">
                <a:latin typeface="Times New Roman" panose="02020603050405020304" pitchFamily="18" charset="0"/>
              </a:rPr>
              <a:t>プロセス型割込み方式</a:t>
            </a:r>
          </a:p>
          <a:p>
            <a:pPr lvl="1" eaLnBrk="1" hangingPunct="1"/>
            <a:r>
              <a:rPr lang="ja-JP" altLang="en-US">
                <a:latin typeface="Times New Roman" panose="02020603050405020304" pitchFamily="18" charset="0"/>
              </a:rPr>
              <a:t>割込み処理の一部をサーバプロセスで処理</a:t>
            </a:r>
          </a:p>
        </p:txBody>
      </p:sp>
      <p:sp>
        <p:nvSpPr>
          <p:cNvPr id="18436" name="Rectangle 17"/>
          <p:cNvSpPr>
            <a:spLocks noChangeArrowheads="1"/>
          </p:cNvSpPr>
          <p:nvPr/>
        </p:nvSpPr>
        <p:spPr bwMode="auto">
          <a:xfrm>
            <a:off x="2590800" y="3962400"/>
            <a:ext cx="1143000" cy="18288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18437" name="Text Box 18"/>
          <p:cNvSpPr txBox="1">
            <a:spLocks noChangeArrowheads="1"/>
          </p:cNvSpPr>
          <p:nvPr/>
        </p:nvSpPr>
        <p:spPr bwMode="auto">
          <a:xfrm>
            <a:off x="4343400" y="3810000"/>
            <a:ext cx="17049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割込み処理</a:t>
            </a:r>
          </a:p>
        </p:txBody>
      </p:sp>
      <p:sp>
        <p:nvSpPr>
          <p:cNvPr id="617491" name="Line 19"/>
          <p:cNvSpPr>
            <a:spLocks noChangeShapeType="1"/>
          </p:cNvSpPr>
          <p:nvPr/>
        </p:nvSpPr>
        <p:spPr bwMode="auto">
          <a:xfrm>
            <a:off x="3886200" y="3962400"/>
            <a:ext cx="0" cy="6858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17492" name="AutoShape 20"/>
          <p:cNvSpPr>
            <a:spLocks noChangeArrowheads="1"/>
          </p:cNvSpPr>
          <p:nvPr/>
        </p:nvSpPr>
        <p:spPr bwMode="auto">
          <a:xfrm>
            <a:off x="3657600" y="4572000"/>
            <a:ext cx="457200" cy="457200"/>
          </a:xfrm>
          <a:prstGeom prst="sun">
            <a:avLst>
              <a:gd name="adj" fmla="val 25000"/>
            </a:avLst>
          </a:prstGeom>
          <a:solidFill>
            <a:srgbClr val="3399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18440" name="Rectangle 21"/>
          <p:cNvSpPr>
            <a:spLocks noChangeArrowheads="1"/>
          </p:cNvSpPr>
          <p:nvPr/>
        </p:nvSpPr>
        <p:spPr bwMode="auto">
          <a:xfrm>
            <a:off x="4648200" y="4343400"/>
            <a:ext cx="1143000" cy="10668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18441" name="Text Box 22"/>
          <p:cNvSpPr txBox="1">
            <a:spLocks noChangeArrowheads="1"/>
          </p:cNvSpPr>
          <p:nvPr/>
        </p:nvSpPr>
        <p:spPr bwMode="auto">
          <a:xfrm>
            <a:off x="2057400" y="3429000"/>
            <a:ext cx="21605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ユーザプロセス</a:t>
            </a:r>
          </a:p>
        </p:txBody>
      </p:sp>
      <p:sp>
        <p:nvSpPr>
          <p:cNvPr id="617495" name="Line 23"/>
          <p:cNvSpPr>
            <a:spLocks noChangeShapeType="1"/>
          </p:cNvSpPr>
          <p:nvPr/>
        </p:nvSpPr>
        <p:spPr bwMode="auto">
          <a:xfrm flipV="1">
            <a:off x="3886200" y="4343400"/>
            <a:ext cx="609600" cy="4572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17496" name="Line 24"/>
          <p:cNvSpPr>
            <a:spLocks noChangeShapeType="1"/>
          </p:cNvSpPr>
          <p:nvPr/>
        </p:nvSpPr>
        <p:spPr bwMode="auto">
          <a:xfrm>
            <a:off x="4572000" y="5029200"/>
            <a:ext cx="0" cy="3810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17497" name="Line 25"/>
          <p:cNvSpPr>
            <a:spLocks noChangeShapeType="1"/>
          </p:cNvSpPr>
          <p:nvPr/>
        </p:nvSpPr>
        <p:spPr bwMode="auto">
          <a:xfrm flipH="1" flipV="1">
            <a:off x="3886200" y="5029200"/>
            <a:ext cx="609600" cy="3810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17498" name="Line 26"/>
          <p:cNvSpPr>
            <a:spLocks noChangeShapeType="1"/>
          </p:cNvSpPr>
          <p:nvPr/>
        </p:nvSpPr>
        <p:spPr bwMode="auto">
          <a:xfrm>
            <a:off x="3886200" y="5105400"/>
            <a:ext cx="0" cy="6858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17500" name="Line 28"/>
          <p:cNvSpPr>
            <a:spLocks noChangeShapeType="1"/>
          </p:cNvSpPr>
          <p:nvPr/>
        </p:nvSpPr>
        <p:spPr bwMode="auto">
          <a:xfrm>
            <a:off x="4572000" y="4343400"/>
            <a:ext cx="0" cy="3048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nvGrpSpPr>
          <p:cNvPr id="617507" name="Group 35"/>
          <p:cNvGrpSpPr>
            <a:grpSpLocks/>
          </p:cNvGrpSpPr>
          <p:nvPr/>
        </p:nvGrpSpPr>
        <p:grpSpPr bwMode="auto">
          <a:xfrm>
            <a:off x="6019800" y="3810000"/>
            <a:ext cx="2171700" cy="1600200"/>
            <a:chOff x="3792" y="2400"/>
            <a:chExt cx="1368" cy="1008"/>
          </a:xfrm>
        </p:grpSpPr>
        <p:sp>
          <p:nvSpPr>
            <p:cNvPr id="18458" name="Text Box 27"/>
            <p:cNvSpPr txBox="1">
              <a:spLocks noChangeArrowheads="1"/>
            </p:cNvSpPr>
            <p:nvPr/>
          </p:nvSpPr>
          <p:spPr bwMode="auto">
            <a:xfrm>
              <a:off x="3792" y="2400"/>
              <a:ext cx="136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サーバプロセス</a:t>
              </a:r>
            </a:p>
          </p:txBody>
        </p:sp>
        <p:sp>
          <p:nvSpPr>
            <p:cNvPr id="18459" name="Rectangle 30"/>
            <p:cNvSpPr>
              <a:spLocks noChangeArrowheads="1"/>
            </p:cNvSpPr>
            <p:nvPr/>
          </p:nvSpPr>
          <p:spPr bwMode="auto">
            <a:xfrm>
              <a:off x="4128" y="2736"/>
              <a:ext cx="720" cy="67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sp>
        <p:nvSpPr>
          <p:cNvPr id="617504" name="Line 32"/>
          <p:cNvSpPr>
            <a:spLocks noChangeShapeType="1"/>
          </p:cNvSpPr>
          <p:nvPr/>
        </p:nvSpPr>
        <p:spPr bwMode="auto">
          <a:xfrm>
            <a:off x="6477000" y="4343400"/>
            <a:ext cx="0" cy="10668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17508" name="Text Box 36"/>
          <p:cNvSpPr txBox="1">
            <a:spLocks noChangeArrowheads="1"/>
          </p:cNvSpPr>
          <p:nvPr/>
        </p:nvSpPr>
        <p:spPr bwMode="auto">
          <a:xfrm>
            <a:off x="4953000" y="5562600"/>
            <a:ext cx="24320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プロセス呼出し</a:t>
            </a:r>
          </a:p>
        </p:txBody>
      </p:sp>
      <p:sp useBgFill="1">
        <p:nvSpPr>
          <p:cNvPr id="617509" name="Text Box 37"/>
          <p:cNvSpPr txBox="1">
            <a:spLocks noChangeArrowheads="1"/>
          </p:cNvSpPr>
          <p:nvPr/>
        </p:nvSpPr>
        <p:spPr bwMode="auto">
          <a:xfrm>
            <a:off x="1836738" y="6096000"/>
            <a:ext cx="5630862" cy="519113"/>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サーバプロセス処理中も割込み可能</a:t>
            </a:r>
          </a:p>
        </p:txBody>
      </p:sp>
      <p:sp>
        <p:nvSpPr>
          <p:cNvPr id="617510" name="Text Box 38"/>
          <p:cNvSpPr txBox="1">
            <a:spLocks noChangeArrowheads="1"/>
          </p:cNvSpPr>
          <p:nvPr/>
        </p:nvSpPr>
        <p:spPr bwMode="auto">
          <a:xfrm>
            <a:off x="5105400" y="3124200"/>
            <a:ext cx="315277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 マイクロカーネル</a:t>
            </a:r>
          </a:p>
        </p:txBody>
      </p:sp>
      <p:grpSp>
        <p:nvGrpSpPr>
          <p:cNvPr id="617513" name="Group 41"/>
          <p:cNvGrpSpPr>
            <a:grpSpLocks/>
          </p:cNvGrpSpPr>
          <p:nvPr/>
        </p:nvGrpSpPr>
        <p:grpSpPr bwMode="auto">
          <a:xfrm>
            <a:off x="4572000" y="4343400"/>
            <a:ext cx="1828800" cy="519113"/>
            <a:chOff x="2880" y="2736"/>
            <a:chExt cx="1152" cy="327"/>
          </a:xfrm>
        </p:grpSpPr>
        <p:sp>
          <p:nvSpPr>
            <p:cNvPr id="18456" name="Line 31"/>
            <p:cNvSpPr>
              <a:spLocks noChangeShapeType="1"/>
            </p:cNvSpPr>
            <p:nvPr/>
          </p:nvSpPr>
          <p:spPr bwMode="auto">
            <a:xfrm flipV="1">
              <a:off x="2880" y="2736"/>
              <a:ext cx="1152" cy="24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8457" name="Text Box 39"/>
            <p:cNvSpPr txBox="1">
              <a:spLocks noChangeArrowheads="1"/>
            </p:cNvSpPr>
            <p:nvPr/>
          </p:nvSpPr>
          <p:spPr bwMode="auto">
            <a:xfrm>
              <a:off x="3408" y="2736"/>
              <a:ext cx="52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en-US" altLang="ja-JP"/>
                <a:t>send</a:t>
              </a:r>
            </a:p>
          </p:txBody>
        </p:sp>
      </p:grpSp>
      <p:grpSp>
        <p:nvGrpSpPr>
          <p:cNvPr id="617514" name="Group 42"/>
          <p:cNvGrpSpPr>
            <a:grpSpLocks/>
          </p:cNvGrpSpPr>
          <p:nvPr/>
        </p:nvGrpSpPr>
        <p:grpSpPr bwMode="auto">
          <a:xfrm>
            <a:off x="4648200" y="4724400"/>
            <a:ext cx="1814513" cy="685800"/>
            <a:chOff x="2928" y="2976"/>
            <a:chExt cx="1143" cy="432"/>
          </a:xfrm>
        </p:grpSpPr>
        <p:sp>
          <p:nvSpPr>
            <p:cNvPr id="18454" name="Line 33"/>
            <p:cNvSpPr>
              <a:spLocks noChangeShapeType="1"/>
            </p:cNvSpPr>
            <p:nvPr/>
          </p:nvSpPr>
          <p:spPr bwMode="auto">
            <a:xfrm flipH="1" flipV="1">
              <a:off x="2928" y="3120"/>
              <a:ext cx="1104" cy="288"/>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8455" name="Text Box 40"/>
            <p:cNvSpPr txBox="1">
              <a:spLocks noChangeArrowheads="1"/>
            </p:cNvSpPr>
            <p:nvPr/>
          </p:nvSpPr>
          <p:spPr bwMode="auto">
            <a:xfrm>
              <a:off x="3312" y="2976"/>
              <a:ext cx="759"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en-US" altLang="ja-JP"/>
                <a:t>receive</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7510"/>
                                        </p:tgtEl>
                                        <p:attrNameLst>
                                          <p:attrName>style.visibility</p:attrName>
                                        </p:attrNameLst>
                                      </p:cBhvr>
                                      <p:to>
                                        <p:strVal val="visible"/>
                                      </p:to>
                                    </p:set>
                                    <p:animEffect transition="in" filter="checkerboard(across)">
                                      <p:cBhvr>
                                        <p:cTn id="7" dur="500"/>
                                        <p:tgtEl>
                                          <p:spTgt spid="6175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617491"/>
                                        </p:tgtEl>
                                        <p:attrNameLst>
                                          <p:attrName>style.visibility</p:attrName>
                                        </p:attrNameLst>
                                      </p:cBhvr>
                                      <p:to>
                                        <p:strVal val="visible"/>
                                      </p:to>
                                    </p:set>
                                    <p:animEffect transition="in" filter="wipe(up)">
                                      <p:cBhvr>
                                        <p:cTn id="12" dur="500"/>
                                        <p:tgtEl>
                                          <p:spTgt spid="61749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7" presetClass="entr" presetSubtype="10" fill="hold" grpId="0" nodeType="clickEffect">
                                  <p:stCondLst>
                                    <p:cond delay="0"/>
                                  </p:stCondLst>
                                  <p:childTnLst>
                                    <p:set>
                                      <p:cBhvr>
                                        <p:cTn id="16" dur="1" fill="hold">
                                          <p:stCondLst>
                                            <p:cond delay="0"/>
                                          </p:stCondLst>
                                        </p:cTn>
                                        <p:tgtEl>
                                          <p:spTgt spid="617492"/>
                                        </p:tgtEl>
                                        <p:attrNameLst>
                                          <p:attrName>style.visibility</p:attrName>
                                        </p:attrNameLst>
                                      </p:cBhvr>
                                      <p:to>
                                        <p:strVal val="visible"/>
                                      </p:to>
                                    </p:set>
                                    <p:anim calcmode="lin" valueType="num">
                                      <p:cBhvr>
                                        <p:cTn id="17" dur="500" fill="hold"/>
                                        <p:tgtEl>
                                          <p:spTgt spid="617492"/>
                                        </p:tgtEl>
                                        <p:attrNameLst>
                                          <p:attrName>ppt_w</p:attrName>
                                        </p:attrNameLst>
                                      </p:cBhvr>
                                      <p:tavLst>
                                        <p:tav tm="0">
                                          <p:val>
                                            <p:fltVal val="0"/>
                                          </p:val>
                                        </p:tav>
                                        <p:tav tm="100000">
                                          <p:val>
                                            <p:strVal val="#ppt_w"/>
                                          </p:val>
                                        </p:tav>
                                      </p:tavLst>
                                    </p:anim>
                                    <p:anim calcmode="lin" valueType="num">
                                      <p:cBhvr>
                                        <p:cTn id="18" dur="500" fill="hold"/>
                                        <p:tgtEl>
                                          <p:spTgt spid="617492"/>
                                        </p:tgtEl>
                                        <p:attrNameLst>
                                          <p:attrName>ppt_h</p:attrName>
                                        </p:attrNameLst>
                                      </p:cBhvr>
                                      <p:tavLst>
                                        <p:tav tm="0">
                                          <p:val>
                                            <p:strVal val="#ppt_h"/>
                                          </p:val>
                                        </p:tav>
                                        <p:tav tm="100000">
                                          <p:val>
                                            <p:strVal val="#ppt_h"/>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617495"/>
                                        </p:tgtEl>
                                        <p:attrNameLst>
                                          <p:attrName>style.visibility</p:attrName>
                                        </p:attrNameLst>
                                      </p:cBhvr>
                                      <p:to>
                                        <p:strVal val="visible"/>
                                      </p:to>
                                    </p:set>
                                    <p:animEffect transition="in" filter="wipe(left)">
                                      <p:cBhvr>
                                        <p:cTn id="23" dur="500"/>
                                        <p:tgtEl>
                                          <p:spTgt spid="617495"/>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1" fill="hold" grpId="0" nodeType="clickEffect">
                                  <p:stCondLst>
                                    <p:cond delay="0"/>
                                  </p:stCondLst>
                                  <p:childTnLst>
                                    <p:set>
                                      <p:cBhvr>
                                        <p:cTn id="27" dur="1" fill="hold">
                                          <p:stCondLst>
                                            <p:cond delay="0"/>
                                          </p:stCondLst>
                                        </p:cTn>
                                        <p:tgtEl>
                                          <p:spTgt spid="617500"/>
                                        </p:tgtEl>
                                        <p:attrNameLst>
                                          <p:attrName>style.visibility</p:attrName>
                                        </p:attrNameLst>
                                      </p:cBhvr>
                                      <p:to>
                                        <p:strVal val="visible"/>
                                      </p:to>
                                    </p:set>
                                    <p:animEffect transition="in" filter="wipe(up)">
                                      <p:cBhvr>
                                        <p:cTn id="28" dur="500"/>
                                        <p:tgtEl>
                                          <p:spTgt spid="617500"/>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 presetClass="entr" presetSubtype="10" fill="hold" nodeType="clickEffect">
                                  <p:stCondLst>
                                    <p:cond delay="0"/>
                                  </p:stCondLst>
                                  <p:childTnLst>
                                    <p:set>
                                      <p:cBhvr>
                                        <p:cTn id="32" dur="1" fill="hold">
                                          <p:stCondLst>
                                            <p:cond delay="0"/>
                                          </p:stCondLst>
                                        </p:cTn>
                                        <p:tgtEl>
                                          <p:spTgt spid="617507"/>
                                        </p:tgtEl>
                                        <p:attrNameLst>
                                          <p:attrName>style.visibility</p:attrName>
                                        </p:attrNameLst>
                                      </p:cBhvr>
                                      <p:to>
                                        <p:strVal val="visible"/>
                                      </p:to>
                                    </p:set>
                                    <p:animEffect transition="in" filter="checkerboard(across)">
                                      <p:cBhvr>
                                        <p:cTn id="33" dur="500"/>
                                        <p:tgtEl>
                                          <p:spTgt spid="617507"/>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22" presetClass="entr" presetSubtype="8" fill="hold" nodeType="clickEffect">
                                  <p:stCondLst>
                                    <p:cond delay="0"/>
                                  </p:stCondLst>
                                  <p:childTnLst>
                                    <p:set>
                                      <p:cBhvr>
                                        <p:cTn id="37" dur="1" fill="hold">
                                          <p:stCondLst>
                                            <p:cond delay="0"/>
                                          </p:stCondLst>
                                        </p:cTn>
                                        <p:tgtEl>
                                          <p:spTgt spid="617513"/>
                                        </p:tgtEl>
                                        <p:attrNameLst>
                                          <p:attrName>style.visibility</p:attrName>
                                        </p:attrNameLst>
                                      </p:cBhvr>
                                      <p:to>
                                        <p:strVal val="visible"/>
                                      </p:to>
                                    </p:set>
                                    <p:animEffect transition="in" filter="wipe(left)">
                                      <p:cBhvr>
                                        <p:cTn id="38" dur="500"/>
                                        <p:tgtEl>
                                          <p:spTgt spid="617513"/>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2" presetClass="entr" presetSubtype="1" fill="hold" grpId="0" nodeType="clickEffect">
                                  <p:stCondLst>
                                    <p:cond delay="0"/>
                                  </p:stCondLst>
                                  <p:childTnLst>
                                    <p:set>
                                      <p:cBhvr>
                                        <p:cTn id="42" dur="1" fill="hold">
                                          <p:stCondLst>
                                            <p:cond delay="0"/>
                                          </p:stCondLst>
                                        </p:cTn>
                                        <p:tgtEl>
                                          <p:spTgt spid="617504"/>
                                        </p:tgtEl>
                                        <p:attrNameLst>
                                          <p:attrName>style.visibility</p:attrName>
                                        </p:attrNameLst>
                                      </p:cBhvr>
                                      <p:to>
                                        <p:strVal val="visible"/>
                                      </p:to>
                                    </p:set>
                                    <p:animEffect transition="in" filter="wipe(up)">
                                      <p:cBhvr>
                                        <p:cTn id="43" dur="500"/>
                                        <p:tgtEl>
                                          <p:spTgt spid="617504"/>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22" presetClass="entr" presetSubtype="2" fill="hold" nodeType="clickEffect">
                                  <p:stCondLst>
                                    <p:cond delay="0"/>
                                  </p:stCondLst>
                                  <p:childTnLst>
                                    <p:set>
                                      <p:cBhvr>
                                        <p:cTn id="47" dur="1" fill="hold">
                                          <p:stCondLst>
                                            <p:cond delay="0"/>
                                          </p:stCondLst>
                                        </p:cTn>
                                        <p:tgtEl>
                                          <p:spTgt spid="617514"/>
                                        </p:tgtEl>
                                        <p:attrNameLst>
                                          <p:attrName>style.visibility</p:attrName>
                                        </p:attrNameLst>
                                      </p:cBhvr>
                                      <p:to>
                                        <p:strVal val="visible"/>
                                      </p:to>
                                    </p:set>
                                    <p:animEffect transition="in" filter="wipe(right)">
                                      <p:cBhvr>
                                        <p:cTn id="48" dur="500"/>
                                        <p:tgtEl>
                                          <p:spTgt spid="617514"/>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22" presetClass="entr" presetSubtype="1" fill="hold" grpId="0" nodeType="clickEffect">
                                  <p:stCondLst>
                                    <p:cond delay="0"/>
                                  </p:stCondLst>
                                  <p:childTnLst>
                                    <p:set>
                                      <p:cBhvr>
                                        <p:cTn id="52" dur="1" fill="hold">
                                          <p:stCondLst>
                                            <p:cond delay="0"/>
                                          </p:stCondLst>
                                        </p:cTn>
                                        <p:tgtEl>
                                          <p:spTgt spid="617496"/>
                                        </p:tgtEl>
                                        <p:attrNameLst>
                                          <p:attrName>style.visibility</p:attrName>
                                        </p:attrNameLst>
                                      </p:cBhvr>
                                      <p:to>
                                        <p:strVal val="visible"/>
                                      </p:to>
                                    </p:set>
                                    <p:animEffect transition="in" filter="wipe(up)">
                                      <p:cBhvr>
                                        <p:cTn id="53" dur="500"/>
                                        <p:tgtEl>
                                          <p:spTgt spid="617496"/>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22" presetClass="entr" presetSubtype="2" fill="hold" grpId="0" nodeType="clickEffect">
                                  <p:stCondLst>
                                    <p:cond delay="0"/>
                                  </p:stCondLst>
                                  <p:childTnLst>
                                    <p:set>
                                      <p:cBhvr>
                                        <p:cTn id="57" dur="1" fill="hold">
                                          <p:stCondLst>
                                            <p:cond delay="0"/>
                                          </p:stCondLst>
                                        </p:cTn>
                                        <p:tgtEl>
                                          <p:spTgt spid="617497"/>
                                        </p:tgtEl>
                                        <p:attrNameLst>
                                          <p:attrName>style.visibility</p:attrName>
                                        </p:attrNameLst>
                                      </p:cBhvr>
                                      <p:to>
                                        <p:strVal val="visible"/>
                                      </p:to>
                                    </p:set>
                                    <p:animEffect transition="in" filter="wipe(right)">
                                      <p:cBhvr>
                                        <p:cTn id="58" dur="500"/>
                                        <p:tgtEl>
                                          <p:spTgt spid="617497"/>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22" presetClass="entr" presetSubtype="1" fill="hold" grpId="0" nodeType="clickEffect">
                                  <p:stCondLst>
                                    <p:cond delay="0"/>
                                  </p:stCondLst>
                                  <p:childTnLst>
                                    <p:set>
                                      <p:cBhvr>
                                        <p:cTn id="62" dur="1" fill="hold">
                                          <p:stCondLst>
                                            <p:cond delay="0"/>
                                          </p:stCondLst>
                                        </p:cTn>
                                        <p:tgtEl>
                                          <p:spTgt spid="617498"/>
                                        </p:tgtEl>
                                        <p:attrNameLst>
                                          <p:attrName>style.visibility</p:attrName>
                                        </p:attrNameLst>
                                      </p:cBhvr>
                                      <p:to>
                                        <p:strVal val="visible"/>
                                      </p:to>
                                    </p:set>
                                    <p:animEffect transition="in" filter="wipe(up)">
                                      <p:cBhvr>
                                        <p:cTn id="63" dur="500"/>
                                        <p:tgtEl>
                                          <p:spTgt spid="617498"/>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5" presetClass="entr" presetSubtype="10" fill="hold" grpId="0" nodeType="clickEffect">
                                  <p:stCondLst>
                                    <p:cond delay="0"/>
                                  </p:stCondLst>
                                  <p:childTnLst>
                                    <p:set>
                                      <p:cBhvr>
                                        <p:cTn id="67" dur="1" fill="hold">
                                          <p:stCondLst>
                                            <p:cond delay="0"/>
                                          </p:stCondLst>
                                        </p:cTn>
                                        <p:tgtEl>
                                          <p:spTgt spid="617508"/>
                                        </p:tgtEl>
                                        <p:attrNameLst>
                                          <p:attrName>style.visibility</p:attrName>
                                        </p:attrNameLst>
                                      </p:cBhvr>
                                      <p:to>
                                        <p:strVal val="visible"/>
                                      </p:to>
                                    </p:set>
                                    <p:animEffect transition="in" filter="checkerboard(across)">
                                      <p:cBhvr>
                                        <p:cTn id="68" dur="500"/>
                                        <p:tgtEl>
                                          <p:spTgt spid="617508"/>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5" presetClass="entr" presetSubtype="10" fill="hold" grpId="0" nodeType="clickEffect">
                                  <p:stCondLst>
                                    <p:cond delay="0"/>
                                  </p:stCondLst>
                                  <p:childTnLst>
                                    <p:set>
                                      <p:cBhvr>
                                        <p:cTn id="72" dur="1" fill="hold">
                                          <p:stCondLst>
                                            <p:cond delay="0"/>
                                          </p:stCondLst>
                                        </p:cTn>
                                        <p:tgtEl>
                                          <p:spTgt spid="617509"/>
                                        </p:tgtEl>
                                        <p:attrNameLst>
                                          <p:attrName>style.visibility</p:attrName>
                                        </p:attrNameLst>
                                      </p:cBhvr>
                                      <p:to>
                                        <p:strVal val="visible"/>
                                      </p:to>
                                    </p:set>
                                    <p:animEffect transition="in" filter="checkerboard(across)">
                                      <p:cBhvr>
                                        <p:cTn id="73" dur="500"/>
                                        <p:tgtEl>
                                          <p:spTgt spid="6175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7491" grpId="0" animBg="1"/>
      <p:bldP spid="617492" grpId="0" animBg="1"/>
      <p:bldP spid="617495" grpId="0" animBg="1"/>
      <p:bldP spid="617496" grpId="0" animBg="1"/>
      <p:bldP spid="617497" grpId="0" animBg="1"/>
      <p:bldP spid="617498" grpId="0" animBg="1"/>
      <p:bldP spid="617500" grpId="0" animBg="1"/>
      <p:bldP spid="617504" grpId="0" animBg="1"/>
      <p:bldP spid="617508" grpId="0" autoUpdateAnimBg="0"/>
      <p:bldP spid="617509" grpId="0" animBg="1" autoUpdateAnimBg="0"/>
      <p:bldP spid="617510"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割込み処理方式</a:t>
            </a:r>
          </a:p>
        </p:txBody>
      </p:sp>
      <p:graphicFrame>
        <p:nvGraphicFramePr>
          <p:cNvPr id="619595" name="Group 75"/>
          <p:cNvGraphicFramePr>
            <a:graphicFrameLocks noGrp="1"/>
          </p:cNvGraphicFramePr>
          <p:nvPr/>
        </p:nvGraphicFramePr>
        <p:xfrm>
          <a:off x="152400" y="1981200"/>
          <a:ext cx="8763000" cy="3519888"/>
        </p:xfrm>
        <a:graphic>
          <a:graphicData uri="http://schemas.openxmlformats.org/drawingml/2006/table">
            <a:tbl>
              <a:tblPr/>
              <a:tblGrid>
                <a:gridCol w="2819400">
                  <a:extLst>
                    <a:ext uri="{9D8B030D-6E8A-4147-A177-3AD203B41FA5}">
                      <a16:colId xmlns:a16="http://schemas.microsoft.com/office/drawing/2014/main" val="20000"/>
                    </a:ext>
                  </a:extLst>
                </a:gridCol>
                <a:gridCol w="32004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459302">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処理方式</a:t>
                      </a:r>
                    </a:p>
                  </a:txBody>
                  <a:tcPr marL="90000" marR="90000" marT="46794" marB="4679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長所</a:t>
                      </a:r>
                    </a:p>
                  </a:txBody>
                  <a:tcPr marL="90000" marR="90000" marT="46794" marB="4679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短所</a:t>
                      </a:r>
                    </a:p>
                  </a:txBody>
                  <a:tcPr marL="90000" marR="90000" marT="46794" marB="4679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98158">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単一割込み方式</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(モノリシックカーネル)</a:t>
                      </a:r>
                    </a:p>
                  </a:txBody>
                  <a:tcPr marL="90000" marR="90000" marT="46794" marB="4679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実現が容易</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オーバヘッド小</a:t>
                      </a:r>
                    </a:p>
                  </a:txBody>
                  <a:tcPr marL="90000" marR="90000" marT="46794" marB="4679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割込み中は</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他の割込みが不可</a:t>
                      </a:r>
                    </a:p>
                  </a:txBody>
                  <a:tcPr marL="90000" marR="90000" marT="46794" marB="4679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98158">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多重割込み方式</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(モノリシックカーネル)</a:t>
                      </a:r>
                      <a:endParaRPr kumimoji="1" lang="ja-JP" altLang="en-US" sz="24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endParaRPr>
                    </a:p>
                  </a:txBody>
                  <a:tcPr marL="90000" marR="90000" marT="46794" marB="4679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高優先度の割込みを</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先に処理可能</a:t>
                      </a:r>
                    </a:p>
                  </a:txBody>
                  <a:tcPr marL="90000" marR="90000" marT="46794" marB="4679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ネスト処理の</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オーバヘッド</a:t>
                      </a:r>
                    </a:p>
                  </a:txBody>
                  <a:tcPr marL="90000" marR="90000" marT="46794" marB="4679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263871">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プロセス型</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割込み方式</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(マイクロカーネル)</a:t>
                      </a:r>
                      <a:endParaRPr kumimoji="1" lang="ja-JP" altLang="en-US" sz="24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endParaRPr>
                    </a:p>
                  </a:txBody>
                  <a:tcPr marL="90000" marR="90000" marT="46794" marB="4679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高優先度の割込みを</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先に処理可能</a:t>
                      </a:r>
                    </a:p>
                  </a:txBody>
                  <a:tcPr marL="90000" marR="90000" marT="46794" marB="4679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プロセス呼出しの</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オーバヘッド</a:t>
                      </a:r>
                    </a:p>
                  </a:txBody>
                  <a:tcPr marL="90000" marR="90000" marT="46794" marB="4679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割込みハンドラ</a:t>
            </a:r>
            <a:r>
              <a:rPr lang="ja-JP" altLang="en-US" sz="4000">
                <a:latin typeface="Times New Roman" panose="02020603050405020304" pitchFamily="18" charset="0"/>
              </a:rPr>
              <a:t>(</a:t>
            </a:r>
            <a:r>
              <a:rPr lang="en-US" altLang="ja-JP" sz="4000">
                <a:latin typeface="Times New Roman" panose="02020603050405020304" pitchFamily="18" charset="0"/>
              </a:rPr>
              <a:t>interrupt handler)</a:t>
            </a:r>
          </a:p>
        </p:txBody>
      </p:sp>
      <p:sp>
        <p:nvSpPr>
          <p:cNvPr id="20483" name="Rectangle 3"/>
          <p:cNvSpPr>
            <a:spLocks noGrp="1" noChangeArrowheads="1"/>
          </p:cNvSpPr>
          <p:nvPr>
            <p:ph type="body" idx="1"/>
          </p:nvPr>
        </p:nvSpPr>
        <p:spPr/>
        <p:txBody>
          <a:bodyPr/>
          <a:lstStyle/>
          <a:p>
            <a:pPr eaLnBrk="1" hangingPunct="1"/>
            <a:r>
              <a:rPr lang="ja-JP" altLang="en-US">
                <a:latin typeface="Times New Roman" panose="02020603050405020304" pitchFamily="18" charset="0"/>
              </a:rPr>
              <a:t>割込みハンドラ(</a:t>
            </a:r>
            <a:r>
              <a:rPr lang="en-US" altLang="ja-JP">
                <a:latin typeface="Times New Roman" panose="02020603050405020304" pitchFamily="18" charset="0"/>
              </a:rPr>
              <a:t>interrupt handler)</a:t>
            </a:r>
          </a:p>
          <a:p>
            <a:pPr lvl="1" eaLnBrk="1" hangingPunct="1"/>
            <a:r>
              <a:rPr lang="ja-JP" altLang="en-US">
                <a:latin typeface="Times New Roman" panose="02020603050405020304" pitchFamily="18" charset="0"/>
              </a:rPr>
              <a:t>割込み原因の解析</a:t>
            </a:r>
          </a:p>
          <a:p>
            <a:pPr lvl="1" eaLnBrk="1" hangingPunct="1"/>
            <a:r>
              <a:rPr lang="ja-JP" altLang="en-US">
                <a:latin typeface="Times New Roman" panose="02020603050405020304" pitchFamily="18" charset="0"/>
              </a:rPr>
              <a:t>割込み処理ルーチンへ処理の移行</a:t>
            </a:r>
          </a:p>
        </p:txBody>
      </p:sp>
      <p:sp>
        <p:nvSpPr>
          <p:cNvPr id="20484" name="Rectangle 4"/>
          <p:cNvSpPr>
            <a:spLocks noChangeArrowheads="1"/>
          </p:cNvSpPr>
          <p:nvPr/>
        </p:nvSpPr>
        <p:spPr bwMode="auto">
          <a:xfrm>
            <a:off x="1752600" y="4191000"/>
            <a:ext cx="1295400" cy="19812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20485" name="Text Box 5"/>
          <p:cNvSpPr txBox="1">
            <a:spLocks noChangeArrowheads="1"/>
          </p:cNvSpPr>
          <p:nvPr/>
        </p:nvSpPr>
        <p:spPr bwMode="auto">
          <a:xfrm>
            <a:off x="1295400" y="3733800"/>
            <a:ext cx="21605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ユーザプロセス</a:t>
            </a:r>
          </a:p>
        </p:txBody>
      </p:sp>
      <p:sp>
        <p:nvSpPr>
          <p:cNvPr id="620550" name="Line 6"/>
          <p:cNvSpPr>
            <a:spLocks noChangeShapeType="1"/>
          </p:cNvSpPr>
          <p:nvPr/>
        </p:nvSpPr>
        <p:spPr bwMode="auto">
          <a:xfrm>
            <a:off x="3200400" y="4191000"/>
            <a:ext cx="1588" cy="6858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20551" name="AutoShape 7"/>
          <p:cNvSpPr>
            <a:spLocks noChangeArrowheads="1"/>
          </p:cNvSpPr>
          <p:nvPr/>
        </p:nvSpPr>
        <p:spPr bwMode="auto">
          <a:xfrm>
            <a:off x="2971800" y="4800600"/>
            <a:ext cx="457200" cy="457200"/>
          </a:xfrm>
          <a:prstGeom prst="sun">
            <a:avLst>
              <a:gd name="adj" fmla="val 25000"/>
            </a:avLst>
          </a:prstGeom>
          <a:solidFill>
            <a:srgbClr val="3399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620552" name="Line 8"/>
          <p:cNvSpPr>
            <a:spLocks noChangeShapeType="1"/>
          </p:cNvSpPr>
          <p:nvPr/>
        </p:nvSpPr>
        <p:spPr bwMode="auto">
          <a:xfrm flipV="1">
            <a:off x="3200400" y="4267200"/>
            <a:ext cx="2743200" cy="7620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20489" name="Rectangle 10"/>
          <p:cNvSpPr>
            <a:spLocks noChangeArrowheads="1"/>
          </p:cNvSpPr>
          <p:nvPr/>
        </p:nvSpPr>
        <p:spPr bwMode="auto">
          <a:xfrm>
            <a:off x="4572000" y="4267200"/>
            <a:ext cx="1143000" cy="6858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処理</a:t>
            </a:r>
            <a:r>
              <a:rPr lang="en-US" altLang="ja-JP" sz="2400"/>
              <a:t>A</a:t>
            </a:r>
          </a:p>
        </p:txBody>
      </p:sp>
      <p:sp>
        <p:nvSpPr>
          <p:cNvPr id="20490" name="Rectangle 17"/>
          <p:cNvSpPr>
            <a:spLocks noChangeArrowheads="1"/>
          </p:cNvSpPr>
          <p:nvPr/>
        </p:nvSpPr>
        <p:spPr bwMode="auto">
          <a:xfrm>
            <a:off x="6019800" y="4267200"/>
            <a:ext cx="1143000" cy="6858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処理</a:t>
            </a:r>
            <a:r>
              <a:rPr lang="en-US" altLang="ja-JP" sz="2400"/>
              <a:t>B</a:t>
            </a:r>
          </a:p>
        </p:txBody>
      </p:sp>
      <p:sp>
        <p:nvSpPr>
          <p:cNvPr id="20491" name="Rectangle 18"/>
          <p:cNvSpPr>
            <a:spLocks noChangeArrowheads="1"/>
          </p:cNvSpPr>
          <p:nvPr/>
        </p:nvSpPr>
        <p:spPr bwMode="auto">
          <a:xfrm>
            <a:off x="4572000" y="5181600"/>
            <a:ext cx="1143000" cy="6858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処理</a:t>
            </a:r>
            <a:r>
              <a:rPr lang="en-US" altLang="ja-JP" sz="2400"/>
              <a:t>C</a:t>
            </a:r>
          </a:p>
        </p:txBody>
      </p:sp>
      <p:sp>
        <p:nvSpPr>
          <p:cNvPr id="20492" name="Rectangle 19"/>
          <p:cNvSpPr>
            <a:spLocks noChangeArrowheads="1"/>
          </p:cNvSpPr>
          <p:nvPr/>
        </p:nvSpPr>
        <p:spPr bwMode="auto">
          <a:xfrm>
            <a:off x="6019800" y="5181600"/>
            <a:ext cx="1143000" cy="6858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処理</a:t>
            </a:r>
            <a:r>
              <a:rPr lang="en-US" altLang="ja-JP" sz="2400"/>
              <a:t>D</a:t>
            </a:r>
          </a:p>
        </p:txBody>
      </p:sp>
      <p:sp>
        <p:nvSpPr>
          <p:cNvPr id="20493" name="Text Box 20"/>
          <p:cNvSpPr txBox="1">
            <a:spLocks noChangeArrowheads="1"/>
          </p:cNvSpPr>
          <p:nvPr/>
        </p:nvSpPr>
        <p:spPr bwMode="auto">
          <a:xfrm>
            <a:off x="4419600" y="3733800"/>
            <a:ext cx="284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割込み処理ルーチン</a:t>
            </a:r>
          </a:p>
        </p:txBody>
      </p:sp>
      <p:sp>
        <p:nvSpPr>
          <p:cNvPr id="620565" name="AutoShape 21"/>
          <p:cNvSpPr>
            <a:spLocks noChangeArrowheads="1"/>
          </p:cNvSpPr>
          <p:nvPr/>
        </p:nvSpPr>
        <p:spPr bwMode="auto">
          <a:xfrm>
            <a:off x="838200" y="5486400"/>
            <a:ext cx="3352800" cy="914400"/>
          </a:xfrm>
          <a:prstGeom prst="wedgeRoundRectCallout">
            <a:avLst>
              <a:gd name="adj1" fmla="val 20880"/>
              <a:gd name="adj2" fmla="val -82468"/>
              <a:gd name="adj3" fmla="val 16667"/>
            </a:avLst>
          </a:prstGeom>
          <a:solidFill>
            <a:schemeClr val="bg1"/>
          </a:solidFill>
          <a:ln w="19050">
            <a:solidFill>
              <a:schemeClr val="tx1"/>
            </a:solidFill>
            <a:miter lim="800000"/>
            <a:headEnd/>
            <a:tailEnd/>
          </a:ln>
        </p:spPr>
        <p:txBody>
          <a:bodyPr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どの処理ルーチンへ</a:t>
            </a:r>
          </a:p>
          <a:p>
            <a:pPr eaLnBrk="1" hangingPunct="1"/>
            <a:r>
              <a:rPr lang="ja-JP" altLang="en-US" sz="2400"/>
              <a:t>移行するか？</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620550"/>
                                        </p:tgtEl>
                                        <p:attrNameLst>
                                          <p:attrName>style.visibility</p:attrName>
                                        </p:attrNameLst>
                                      </p:cBhvr>
                                      <p:to>
                                        <p:strVal val="visible"/>
                                      </p:to>
                                    </p:set>
                                    <p:animEffect transition="in" filter="wipe(up)">
                                      <p:cBhvr>
                                        <p:cTn id="7" dur="500"/>
                                        <p:tgtEl>
                                          <p:spTgt spid="6205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7" presetClass="entr" presetSubtype="10" fill="hold" grpId="0" nodeType="clickEffect">
                                  <p:stCondLst>
                                    <p:cond delay="0"/>
                                  </p:stCondLst>
                                  <p:childTnLst>
                                    <p:set>
                                      <p:cBhvr>
                                        <p:cTn id="11" dur="1" fill="hold">
                                          <p:stCondLst>
                                            <p:cond delay="0"/>
                                          </p:stCondLst>
                                        </p:cTn>
                                        <p:tgtEl>
                                          <p:spTgt spid="620551"/>
                                        </p:tgtEl>
                                        <p:attrNameLst>
                                          <p:attrName>style.visibility</p:attrName>
                                        </p:attrNameLst>
                                      </p:cBhvr>
                                      <p:to>
                                        <p:strVal val="visible"/>
                                      </p:to>
                                    </p:set>
                                    <p:anim calcmode="lin" valueType="num">
                                      <p:cBhvr>
                                        <p:cTn id="12" dur="500" fill="hold"/>
                                        <p:tgtEl>
                                          <p:spTgt spid="620551"/>
                                        </p:tgtEl>
                                        <p:attrNameLst>
                                          <p:attrName>ppt_w</p:attrName>
                                        </p:attrNameLst>
                                      </p:cBhvr>
                                      <p:tavLst>
                                        <p:tav tm="0">
                                          <p:val>
                                            <p:fltVal val="0"/>
                                          </p:val>
                                        </p:tav>
                                        <p:tav tm="100000">
                                          <p:val>
                                            <p:strVal val="#ppt_w"/>
                                          </p:val>
                                        </p:tav>
                                      </p:tavLst>
                                    </p:anim>
                                    <p:anim calcmode="lin" valueType="num">
                                      <p:cBhvr>
                                        <p:cTn id="13" dur="500" fill="hold"/>
                                        <p:tgtEl>
                                          <p:spTgt spid="620551"/>
                                        </p:tgtEl>
                                        <p:attrNameLst>
                                          <p:attrName>ppt_h</p:attrName>
                                        </p:attrNameLst>
                                      </p:cBhvr>
                                      <p:tavLst>
                                        <p:tav tm="0">
                                          <p:val>
                                            <p:strVal val="#ppt_h"/>
                                          </p:val>
                                        </p:tav>
                                        <p:tav tm="100000">
                                          <p:val>
                                            <p:strVal val="#ppt_h"/>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620565"/>
                                        </p:tgtEl>
                                        <p:attrNameLst>
                                          <p:attrName>style.visibility</p:attrName>
                                        </p:attrNameLst>
                                      </p:cBhvr>
                                      <p:to>
                                        <p:strVal val="visible"/>
                                      </p:to>
                                    </p:set>
                                    <p:animEffect transition="in" filter="checkerboard(across)">
                                      <p:cBhvr>
                                        <p:cTn id="18" dur="500"/>
                                        <p:tgtEl>
                                          <p:spTgt spid="620565"/>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620552"/>
                                        </p:tgtEl>
                                        <p:attrNameLst>
                                          <p:attrName>style.visibility</p:attrName>
                                        </p:attrNameLst>
                                      </p:cBhvr>
                                      <p:to>
                                        <p:strVal val="visible"/>
                                      </p:to>
                                    </p:set>
                                    <p:animEffect transition="in" filter="wipe(left)">
                                      <p:cBhvr>
                                        <p:cTn id="23" dur="500"/>
                                        <p:tgtEl>
                                          <p:spTgt spid="6205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0550" grpId="0" animBg="1"/>
      <p:bldP spid="620551" grpId="0" animBg="1"/>
      <p:bldP spid="620552" grpId="0" animBg="1"/>
      <p:bldP spid="620565" grpId="0" animBg="1"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割込みハンドラの構成</a:t>
            </a:r>
          </a:p>
        </p:txBody>
      </p:sp>
      <p:sp>
        <p:nvSpPr>
          <p:cNvPr id="21507" name="Rectangle 3"/>
          <p:cNvSpPr>
            <a:spLocks noGrp="1" noChangeArrowheads="1"/>
          </p:cNvSpPr>
          <p:nvPr>
            <p:ph type="body" idx="1"/>
          </p:nvPr>
        </p:nvSpPr>
        <p:spPr/>
        <p:txBody>
          <a:bodyPr/>
          <a:lstStyle/>
          <a:p>
            <a:pPr eaLnBrk="1" hangingPunct="1"/>
            <a:r>
              <a:rPr lang="ja-JP" altLang="en-US">
                <a:latin typeface="Times New Roman" panose="02020603050405020304" pitchFamily="18" charset="0"/>
              </a:rPr>
              <a:t>割込みハンドラの構成</a:t>
            </a:r>
          </a:p>
          <a:p>
            <a:pPr lvl="1" eaLnBrk="1" hangingPunct="1"/>
            <a:r>
              <a:rPr lang="ja-JP" altLang="en-US">
                <a:latin typeface="Times New Roman" panose="02020603050405020304" pitchFamily="18" charset="0"/>
              </a:rPr>
              <a:t>割込み処理ルーチンのアドレスを固定</a:t>
            </a:r>
          </a:p>
          <a:p>
            <a:pPr lvl="2" eaLnBrk="1" hangingPunct="1"/>
            <a:r>
              <a:rPr lang="ja-JP" altLang="en-US">
                <a:latin typeface="Times New Roman" panose="02020603050405020304" pitchFamily="18" charset="0"/>
              </a:rPr>
              <a:t>割込みハンドラが対応する処理ルーチンへ誘導</a:t>
            </a:r>
          </a:p>
          <a:p>
            <a:pPr lvl="1" eaLnBrk="1" hangingPunct="1"/>
            <a:r>
              <a:rPr lang="ja-JP" altLang="en-US">
                <a:latin typeface="Times New Roman" panose="02020603050405020304" pitchFamily="18" charset="0"/>
              </a:rPr>
              <a:t>割込み処理ルーチンのアドレス表を用意</a:t>
            </a:r>
          </a:p>
          <a:p>
            <a:pPr lvl="2" eaLnBrk="1" hangingPunct="1"/>
            <a:r>
              <a:rPr lang="ja-JP" altLang="en-US">
                <a:latin typeface="Times New Roman" panose="02020603050405020304" pitchFamily="18" charset="0"/>
              </a:rPr>
              <a:t>割込みハンドラからアドレスベクタテーブルへ移行</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026"/>
          <p:cNvSpPr>
            <a:spLocks noGrp="1" noChangeArrowheads="1"/>
          </p:cNvSpPr>
          <p:nvPr>
            <p:ph type="title"/>
          </p:nvPr>
        </p:nvSpPr>
        <p:spPr>
          <a:xfrm>
            <a:off x="685800" y="457200"/>
            <a:ext cx="7772400" cy="762000"/>
          </a:xfrm>
        </p:spPr>
        <p:txBody>
          <a:bodyPr/>
          <a:lstStyle/>
          <a:p>
            <a:pPr eaLnBrk="1" hangingPunct="1"/>
            <a:r>
              <a:rPr lang="ja-JP" altLang="en-US">
                <a:latin typeface="Times New Roman" panose="02020603050405020304" pitchFamily="18" charset="0"/>
              </a:rPr>
              <a:t>割込みハンドラの構成</a:t>
            </a:r>
          </a:p>
        </p:txBody>
      </p:sp>
      <p:sp>
        <p:nvSpPr>
          <p:cNvPr id="22531" name="Rectangle 1027"/>
          <p:cNvSpPr>
            <a:spLocks noGrp="1" noChangeArrowheads="1"/>
          </p:cNvSpPr>
          <p:nvPr>
            <p:ph type="body" idx="1"/>
          </p:nvPr>
        </p:nvSpPr>
        <p:spPr>
          <a:xfrm>
            <a:off x="685800" y="1447800"/>
            <a:ext cx="7696200" cy="838200"/>
          </a:xfrm>
        </p:spPr>
        <p:txBody>
          <a:bodyPr/>
          <a:lstStyle/>
          <a:p>
            <a:pPr eaLnBrk="1" hangingPunct="1"/>
            <a:r>
              <a:rPr lang="ja-JP" altLang="en-US">
                <a:latin typeface="Times New Roman" panose="02020603050405020304" pitchFamily="18" charset="0"/>
              </a:rPr>
              <a:t>割込み処理ルーチンのアドレスが固定</a:t>
            </a:r>
          </a:p>
        </p:txBody>
      </p:sp>
      <p:sp>
        <p:nvSpPr>
          <p:cNvPr id="22532" name="Rectangle 1028"/>
          <p:cNvSpPr>
            <a:spLocks noChangeArrowheads="1"/>
          </p:cNvSpPr>
          <p:nvPr/>
        </p:nvSpPr>
        <p:spPr bwMode="auto">
          <a:xfrm>
            <a:off x="838200" y="2743200"/>
            <a:ext cx="5486400" cy="6096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割込み開始処理 (割込み原因の解析)</a:t>
            </a:r>
          </a:p>
        </p:txBody>
      </p:sp>
      <p:sp>
        <p:nvSpPr>
          <p:cNvPr id="22533" name="Rectangle 1029"/>
          <p:cNvSpPr>
            <a:spLocks noChangeArrowheads="1"/>
          </p:cNvSpPr>
          <p:nvPr/>
        </p:nvSpPr>
        <p:spPr bwMode="auto">
          <a:xfrm>
            <a:off x="838200" y="3733800"/>
            <a:ext cx="1143000" cy="6858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処理</a:t>
            </a:r>
            <a:r>
              <a:rPr lang="en-US" altLang="ja-JP" sz="2400"/>
              <a:t>A</a:t>
            </a:r>
          </a:p>
        </p:txBody>
      </p:sp>
      <p:sp>
        <p:nvSpPr>
          <p:cNvPr id="22534" name="Rectangle 1030"/>
          <p:cNvSpPr>
            <a:spLocks noChangeArrowheads="1"/>
          </p:cNvSpPr>
          <p:nvPr/>
        </p:nvSpPr>
        <p:spPr bwMode="auto">
          <a:xfrm>
            <a:off x="2286000" y="3733800"/>
            <a:ext cx="1143000" cy="6858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処理</a:t>
            </a:r>
            <a:r>
              <a:rPr lang="en-US" altLang="ja-JP" sz="2400"/>
              <a:t>B</a:t>
            </a:r>
          </a:p>
        </p:txBody>
      </p:sp>
      <p:sp>
        <p:nvSpPr>
          <p:cNvPr id="22535" name="Rectangle 1031"/>
          <p:cNvSpPr>
            <a:spLocks noChangeArrowheads="1"/>
          </p:cNvSpPr>
          <p:nvPr/>
        </p:nvSpPr>
        <p:spPr bwMode="auto">
          <a:xfrm>
            <a:off x="3733800" y="3733800"/>
            <a:ext cx="1143000" cy="6858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処理</a:t>
            </a:r>
            <a:r>
              <a:rPr lang="en-US" altLang="ja-JP" sz="2400"/>
              <a:t>C</a:t>
            </a:r>
          </a:p>
        </p:txBody>
      </p:sp>
      <p:sp>
        <p:nvSpPr>
          <p:cNvPr id="22536" name="Rectangle 1032"/>
          <p:cNvSpPr>
            <a:spLocks noChangeArrowheads="1"/>
          </p:cNvSpPr>
          <p:nvPr/>
        </p:nvSpPr>
        <p:spPr bwMode="auto">
          <a:xfrm>
            <a:off x="5181600" y="3733800"/>
            <a:ext cx="1143000" cy="6858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処理</a:t>
            </a:r>
            <a:r>
              <a:rPr lang="en-US" altLang="ja-JP" sz="2400"/>
              <a:t>D</a:t>
            </a:r>
          </a:p>
        </p:txBody>
      </p:sp>
      <p:sp>
        <p:nvSpPr>
          <p:cNvPr id="22537" name="Rectangle 1033"/>
          <p:cNvSpPr>
            <a:spLocks noChangeArrowheads="1"/>
          </p:cNvSpPr>
          <p:nvPr/>
        </p:nvSpPr>
        <p:spPr bwMode="auto">
          <a:xfrm>
            <a:off x="838200" y="4800600"/>
            <a:ext cx="5486400" cy="6096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割込終了処理</a:t>
            </a:r>
          </a:p>
        </p:txBody>
      </p:sp>
      <p:sp>
        <p:nvSpPr>
          <p:cNvPr id="22538" name="Rectangle 1034"/>
          <p:cNvSpPr>
            <a:spLocks noChangeArrowheads="1"/>
          </p:cNvSpPr>
          <p:nvPr/>
        </p:nvSpPr>
        <p:spPr bwMode="auto">
          <a:xfrm>
            <a:off x="838200" y="5791200"/>
            <a:ext cx="5486400" cy="6096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ディスパッチャ</a:t>
            </a:r>
          </a:p>
        </p:txBody>
      </p:sp>
      <p:sp>
        <p:nvSpPr>
          <p:cNvPr id="623627" name="AutoShape 1035"/>
          <p:cNvSpPr>
            <a:spLocks noChangeArrowheads="1"/>
          </p:cNvSpPr>
          <p:nvPr/>
        </p:nvSpPr>
        <p:spPr bwMode="auto">
          <a:xfrm>
            <a:off x="3352800" y="2133600"/>
            <a:ext cx="457200" cy="457200"/>
          </a:xfrm>
          <a:prstGeom prst="sun">
            <a:avLst>
              <a:gd name="adj" fmla="val 25000"/>
            </a:avLst>
          </a:prstGeom>
          <a:solidFill>
            <a:srgbClr val="3399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623628" name="Line 1036"/>
          <p:cNvSpPr>
            <a:spLocks noChangeShapeType="1"/>
          </p:cNvSpPr>
          <p:nvPr/>
        </p:nvSpPr>
        <p:spPr bwMode="auto">
          <a:xfrm>
            <a:off x="3581400" y="2362200"/>
            <a:ext cx="0" cy="3810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23629" name="Line 1037"/>
          <p:cNvSpPr>
            <a:spLocks noChangeShapeType="1"/>
          </p:cNvSpPr>
          <p:nvPr/>
        </p:nvSpPr>
        <p:spPr bwMode="auto">
          <a:xfrm flipH="1">
            <a:off x="2895600" y="3352800"/>
            <a:ext cx="685800" cy="3810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23630" name="Line 1038"/>
          <p:cNvSpPr>
            <a:spLocks noChangeShapeType="1"/>
          </p:cNvSpPr>
          <p:nvPr/>
        </p:nvSpPr>
        <p:spPr bwMode="auto">
          <a:xfrm>
            <a:off x="2895600" y="4419600"/>
            <a:ext cx="685800" cy="3810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23631" name="Line 1039"/>
          <p:cNvSpPr>
            <a:spLocks noChangeShapeType="1"/>
          </p:cNvSpPr>
          <p:nvPr/>
        </p:nvSpPr>
        <p:spPr bwMode="auto">
          <a:xfrm>
            <a:off x="3581400" y="5410200"/>
            <a:ext cx="0" cy="3810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23632" name="Text Box 1040"/>
          <p:cNvSpPr txBox="1">
            <a:spLocks noChangeArrowheads="1"/>
          </p:cNvSpPr>
          <p:nvPr/>
        </p:nvSpPr>
        <p:spPr bwMode="auto">
          <a:xfrm>
            <a:off x="6477000" y="2514600"/>
            <a:ext cx="24511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sz="2400"/>
              <a:t>どの処理を行うか</a:t>
            </a:r>
          </a:p>
          <a:p>
            <a:pPr algn="l" eaLnBrk="1" hangingPunct="1"/>
            <a:r>
              <a:rPr lang="ja-JP" altLang="en-US" sz="2400"/>
              <a:t>割込みハンドラが</a:t>
            </a:r>
          </a:p>
          <a:p>
            <a:pPr algn="l" eaLnBrk="1" hangingPunct="1"/>
            <a:r>
              <a:rPr lang="ja-JP" altLang="en-US" sz="2400"/>
              <a:t>判定</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623627"/>
                                        </p:tgtEl>
                                        <p:attrNameLst>
                                          <p:attrName>style.visibility</p:attrName>
                                        </p:attrNameLst>
                                      </p:cBhvr>
                                      <p:to>
                                        <p:strVal val="visible"/>
                                      </p:to>
                                    </p:set>
                                    <p:anim calcmode="lin" valueType="num">
                                      <p:cBhvr>
                                        <p:cTn id="7" dur="500" fill="hold"/>
                                        <p:tgtEl>
                                          <p:spTgt spid="623627"/>
                                        </p:tgtEl>
                                        <p:attrNameLst>
                                          <p:attrName>ppt_w</p:attrName>
                                        </p:attrNameLst>
                                      </p:cBhvr>
                                      <p:tavLst>
                                        <p:tav tm="0">
                                          <p:val>
                                            <p:fltVal val="0"/>
                                          </p:val>
                                        </p:tav>
                                        <p:tav tm="100000">
                                          <p:val>
                                            <p:strVal val="#ppt_w"/>
                                          </p:val>
                                        </p:tav>
                                      </p:tavLst>
                                    </p:anim>
                                    <p:anim calcmode="lin" valueType="num">
                                      <p:cBhvr>
                                        <p:cTn id="8" dur="500" fill="hold"/>
                                        <p:tgtEl>
                                          <p:spTgt spid="623627"/>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1" fill="hold" grpId="0" nodeType="clickEffect">
                                  <p:stCondLst>
                                    <p:cond delay="0"/>
                                  </p:stCondLst>
                                  <p:childTnLst>
                                    <p:set>
                                      <p:cBhvr>
                                        <p:cTn id="12" dur="1" fill="hold">
                                          <p:stCondLst>
                                            <p:cond delay="0"/>
                                          </p:stCondLst>
                                        </p:cTn>
                                        <p:tgtEl>
                                          <p:spTgt spid="623628"/>
                                        </p:tgtEl>
                                        <p:attrNameLst>
                                          <p:attrName>style.visibility</p:attrName>
                                        </p:attrNameLst>
                                      </p:cBhvr>
                                      <p:to>
                                        <p:strVal val="visible"/>
                                      </p:to>
                                    </p:set>
                                    <p:animEffect transition="in" filter="wipe(up)">
                                      <p:cBhvr>
                                        <p:cTn id="13" dur="500"/>
                                        <p:tgtEl>
                                          <p:spTgt spid="623628"/>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2" fill="hold" grpId="0" nodeType="clickEffect">
                                  <p:stCondLst>
                                    <p:cond delay="0"/>
                                  </p:stCondLst>
                                  <p:childTnLst>
                                    <p:set>
                                      <p:cBhvr>
                                        <p:cTn id="17" dur="1" fill="hold">
                                          <p:stCondLst>
                                            <p:cond delay="0"/>
                                          </p:stCondLst>
                                        </p:cTn>
                                        <p:tgtEl>
                                          <p:spTgt spid="623629"/>
                                        </p:tgtEl>
                                        <p:attrNameLst>
                                          <p:attrName>style.visibility</p:attrName>
                                        </p:attrNameLst>
                                      </p:cBhvr>
                                      <p:to>
                                        <p:strVal val="visible"/>
                                      </p:to>
                                    </p:set>
                                    <p:animEffect transition="in" filter="wipe(right)">
                                      <p:cBhvr>
                                        <p:cTn id="18" dur="500"/>
                                        <p:tgtEl>
                                          <p:spTgt spid="623629"/>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623630"/>
                                        </p:tgtEl>
                                        <p:attrNameLst>
                                          <p:attrName>style.visibility</p:attrName>
                                        </p:attrNameLst>
                                      </p:cBhvr>
                                      <p:to>
                                        <p:strVal val="visible"/>
                                      </p:to>
                                    </p:set>
                                    <p:animEffect transition="in" filter="wipe(left)">
                                      <p:cBhvr>
                                        <p:cTn id="23" dur="500"/>
                                        <p:tgtEl>
                                          <p:spTgt spid="623630"/>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1" fill="hold" grpId="0" nodeType="clickEffect">
                                  <p:stCondLst>
                                    <p:cond delay="0"/>
                                  </p:stCondLst>
                                  <p:childTnLst>
                                    <p:set>
                                      <p:cBhvr>
                                        <p:cTn id="27" dur="1" fill="hold">
                                          <p:stCondLst>
                                            <p:cond delay="0"/>
                                          </p:stCondLst>
                                        </p:cTn>
                                        <p:tgtEl>
                                          <p:spTgt spid="623631"/>
                                        </p:tgtEl>
                                        <p:attrNameLst>
                                          <p:attrName>style.visibility</p:attrName>
                                        </p:attrNameLst>
                                      </p:cBhvr>
                                      <p:to>
                                        <p:strVal val="visible"/>
                                      </p:to>
                                    </p:set>
                                    <p:animEffect transition="in" filter="wipe(up)">
                                      <p:cBhvr>
                                        <p:cTn id="28" dur="500"/>
                                        <p:tgtEl>
                                          <p:spTgt spid="623631"/>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 presetClass="entr" presetSubtype="10" fill="hold" grpId="0" nodeType="clickEffect">
                                  <p:stCondLst>
                                    <p:cond delay="0"/>
                                  </p:stCondLst>
                                  <p:childTnLst>
                                    <p:set>
                                      <p:cBhvr>
                                        <p:cTn id="32" dur="1" fill="hold">
                                          <p:stCondLst>
                                            <p:cond delay="0"/>
                                          </p:stCondLst>
                                        </p:cTn>
                                        <p:tgtEl>
                                          <p:spTgt spid="623632"/>
                                        </p:tgtEl>
                                        <p:attrNameLst>
                                          <p:attrName>style.visibility</p:attrName>
                                        </p:attrNameLst>
                                      </p:cBhvr>
                                      <p:to>
                                        <p:strVal val="visible"/>
                                      </p:to>
                                    </p:set>
                                    <p:animEffect transition="in" filter="checkerboard(across)">
                                      <p:cBhvr>
                                        <p:cTn id="33" dur="500"/>
                                        <p:tgtEl>
                                          <p:spTgt spid="6236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3627" grpId="0" animBg="1"/>
      <p:bldP spid="623628" grpId="0" animBg="1"/>
      <p:bldP spid="623629" grpId="0" animBg="1"/>
      <p:bldP spid="623630" grpId="0" animBg="1"/>
      <p:bldP spid="623631" grpId="0" animBg="1"/>
      <p:bldP spid="623632"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a:xfrm>
            <a:off x="685800" y="800100"/>
            <a:ext cx="7772400" cy="762000"/>
          </a:xfrm>
        </p:spPr>
        <p:txBody>
          <a:bodyPr/>
          <a:lstStyle/>
          <a:p>
            <a:r>
              <a:rPr lang="ja-JP" altLang="en-US"/>
              <a:t>多重プログラムの実行中の動作</a:t>
            </a:r>
          </a:p>
        </p:txBody>
      </p:sp>
      <p:sp>
        <p:nvSpPr>
          <p:cNvPr id="158723" name="Rectangle 3"/>
          <p:cNvSpPr>
            <a:spLocks noChangeArrowheads="1"/>
          </p:cNvSpPr>
          <p:nvPr/>
        </p:nvSpPr>
        <p:spPr bwMode="auto">
          <a:xfrm>
            <a:off x="1447800" y="2590800"/>
            <a:ext cx="7467600" cy="2057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8733" name="Rectangle 13"/>
          <p:cNvSpPr>
            <a:spLocks noChangeArrowheads="1"/>
          </p:cNvSpPr>
          <p:nvPr/>
        </p:nvSpPr>
        <p:spPr bwMode="auto">
          <a:xfrm>
            <a:off x="1447800" y="5105400"/>
            <a:ext cx="7467600" cy="11430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8743" name="Line 23"/>
          <p:cNvSpPr>
            <a:spLocks noChangeShapeType="1"/>
          </p:cNvSpPr>
          <p:nvPr/>
        </p:nvSpPr>
        <p:spPr bwMode="auto">
          <a:xfrm>
            <a:off x="1600200" y="3276600"/>
            <a:ext cx="1066800" cy="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58746" name="Text Box 26"/>
          <p:cNvSpPr txBox="1">
            <a:spLocks noChangeArrowheads="1"/>
          </p:cNvSpPr>
          <p:nvPr/>
        </p:nvSpPr>
        <p:spPr bwMode="auto">
          <a:xfrm>
            <a:off x="0" y="3092450"/>
            <a:ext cx="1573213"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2200"/>
              <a:t>プログラム1</a:t>
            </a:r>
          </a:p>
        </p:txBody>
      </p:sp>
      <p:sp>
        <p:nvSpPr>
          <p:cNvPr id="158747" name="Text Box 27"/>
          <p:cNvSpPr txBox="1">
            <a:spLocks noChangeArrowheads="1"/>
          </p:cNvSpPr>
          <p:nvPr/>
        </p:nvSpPr>
        <p:spPr bwMode="auto">
          <a:xfrm>
            <a:off x="0" y="3657600"/>
            <a:ext cx="1573213"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2200"/>
              <a:t>プログラム2</a:t>
            </a:r>
          </a:p>
          <a:p>
            <a:r>
              <a:rPr lang="ja-JP" altLang="en-US" sz="2200"/>
              <a:t>(優先度低)</a:t>
            </a:r>
          </a:p>
        </p:txBody>
      </p:sp>
      <p:sp>
        <p:nvSpPr>
          <p:cNvPr id="158748" name="Line 28"/>
          <p:cNvSpPr>
            <a:spLocks noChangeShapeType="1"/>
          </p:cNvSpPr>
          <p:nvPr/>
        </p:nvSpPr>
        <p:spPr bwMode="auto">
          <a:xfrm>
            <a:off x="2667000" y="3886200"/>
            <a:ext cx="1828800" cy="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58749" name="AutoShape 29"/>
          <p:cNvSpPr>
            <a:spLocks noChangeArrowheads="1"/>
          </p:cNvSpPr>
          <p:nvPr/>
        </p:nvSpPr>
        <p:spPr bwMode="auto">
          <a:xfrm>
            <a:off x="4247322" y="1523996"/>
            <a:ext cx="4648200" cy="762000"/>
          </a:xfrm>
          <a:prstGeom prst="wedgeRoundRectCallout">
            <a:avLst>
              <a:gd name="adj1" fmla="val -43653"/>
              <a:gd name="adj2" fmla="val 246116"/>
              <a:gd name="adj3" fmla="val 16667"/>
            </a:avLst>
          </a:prstGeom>
          <a:solidFill>
            <a:schemeClr val="accent5">
              <a:lumMod val="10000"/>
            </a:schemeClr>
          </a:solidFill>
          <a:ln w="19050">
            <a:solidFill>
              <a:schemeClr val="tx1"/>
            </a:solidFill>
            <a:miter lim="800000"/>
            <a:headEnd/>
            <a:tailEnd/>
          </a:ln>
          <a:effectLst/>
        </p:spPr>
        <p:txBody>
          <a:bodyPr/>
          <a:lstStyle/>
          <a:p>
            <a:pPr algn="ctr"/>
            <a:r>
              <a:rPr lang="ja-JP" altLang="en-US" dirty="0"/>
              <a:t>優先度が低い方は実行中断</a:t>
            </a:r>
          </a:p>
        </p:txBody>
      </p:sp>
      <p:sp>
        <p:nvSpPr>
          <p:cNvPr id="158752" name="AutoShape 32"/>
          <p:cNvSpPr>
            <a:spLocks noChangeArrowheads="1"/>
          </p:cNvSpPr>
          <p:nvPr/>
        </p:nvSpPr>
        <p:spPr bwMode="auto">
          <a:xfrm>
            <a:off x="971600" y="1599406"/>
            <a:ext cx="3096344" cy="990600"/>
          </a:xfrm>
          <a:prstGeom prst="wedgeRoundRectCallout">
            <a:avLst>
              <a:gd name="adj1" fmla="val 14133"/>
              <a:gd name="adj2" fmla="val 176459"/>
              <a:gd name="adj3" fmla="val 16667"/>
            </a:avLst>
          </a:prstGeom>
          <a:solidFill>
            <a:schemeClr val="accent5">
              <a:lumMod val="10000"/>
            </a:schemeClr>
          </a:solidFill>
          <a:ln w="19050">
            <a:solidFill>
              <a:schemeClr val="tx1"/>
            </a:solidFill>
            <a:miter lim="800000"/>
            <a:headEnd/>
            <a:tailEnd/>
          </a:ln>
          <a:effectLst/>
        </p:spPr>
        <p:txBody>
          <a:bodyPr/>
          <a:lstStyle/>
          <a:p>
            <a:pPr algn="ctr"/>
            <a:r>
              <a:rPr lang="en-US" altLang="ja-JP" dirty="0"/>
              <a:t>CPU</a:t>
            </a:r>
            <a:r>
              <a:rPr lang="ja-JP" altLang="en-US" dirty="0"/>
              <a:t>が使えるので</a:t>
            </a:r>
          </a:p>
          <a:p>
            <a:pPr algn="ctr"/>
            <a:r>
              <a:rPr lang="ja-JP" altLang="en-US" dirty="0"/>
              <a:t>実行開始</a:t>
            </a:r>
          </a:p>
        </p:txBody>
      </p:sp>
      <p:sp>
        <p:nvSpPr>
          <p:cNvPr id="158753" name="Line 33"/>
          <p:cNvSpPr>
            <a:spLocks noChangeShapeType="1"/>
          </p:cNvSpPr>
          <p:nvPr/>
        </p:nvSpPr>
        <p:spPr bwMode="auto">
          <a:xfrm>
            <a:off x="2667000" y="5638800"/>
            <a:ext cx="1828800" cy="0"/>
          </a:xfrm>
          <a:prstGeom prst="line">
            <a:avLst/>
          </a:prstGeom>
          <a:noFill/>
          <a:ln w="38100">
            <a:solidFill>
              <a:srgbClr val="CCFF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58761" name="Line 41"/>
          <p:cNvSpPr>
            <a:spLocks noChangeShapeType="1"/>
          </p:cNvSpPr>
          <p:nvPr/>
        </p:nvSpPr>
        <p:spPr bwMode="auto">
          <a:xfrm flipV="1">
            <a:off x="2667000" y="3276600"/>
            <a:ext cx="0" cy="2362200"/>
          </a:xfrm>
          <a:prstGeom prst="line">
            <a:avLst/>
          </a:prstGeom>
          <a:noFill/>
          <a:ln w="2857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58763" name="Line 43"/>
          <p:cNvSpPr>
            <a:spLocks noChangeShapeType="1"/>
          </p:cNvSpPr>
          <p:nvPr/>
        </p:nvSpPr>
        <p:spPr bwMode="auto">
          <a:xfrm>
            <a:off x="4449418" y="3303104"/>
            <a:ext cx="0" cy="2362200"/>
          </a:xfrm>
          <a:prstGeom prst="line">
            <a:avLst/>
          </a:prstGeom>
          <a:noFill/>
          <a:ln w="2857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nvGrpSpPr>
          <p:cNvPr id="2" name="グループ化 1">
            <a:extLst>
              <a:ext uri="{FF2B5EF4-FFF2-40B4-BE49-F238E27FC236}">
                <a16:creationId xmlns:a16="http://schemas.microsoft.com/office/drawing/2014/main" id="{D8D6D368-4820-438A-A156-37AF0AA2F88D}"/>
              </a:ext>
            </a:extLst>
          </p:cNvPr>
          <p:cNvGrpSpPr/>
          <p:nvPr/>
        </p:nvGrpSpPr>
        <p:grpSpPr>
          <a:xfrm>
            <a:off x="4495800" y="3276600"/>
            <a:ext cx="4419600" cy="2743200"/>
            <a:chOff x="4495800" y="3276600"/>
            <a:chExt cx="4419600" cy="2743200"/>
          </a:xfrm>
        </p:grpSpPr>
        <p:sp>
          <p:nvSpPr>
            <p:cNvPr id="158744" name="Line 24"/>
            <p:cNvSpPr>
              <a:spLocks noChangeShapeType="1"/>
            </p:cNvSpPr>
            <p:nvPr/>
          </p:nvSpPr>
          <p:spPr bwMode="auto">
            <a:xfrm>
              <a:off x="4495800" y="3276600"/>
              <a:ext cx="1905000" cy="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58745" name="Line 25"/>
            <p:cNvSpPr>
              <a:spLocks noChangeShapeType="1"/>
            </p:cNvSpPr>
            <p:nvPr/>
          </p:nvSpPr>
          <p:spPr bwMode="auto">
            <a:xfrm>
              <a:off x="7620000" y="3276600"/>
              <a:ext cx="1295400" cy="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58750" name="Line 30"/>
            <p:cNvSpPr>
              <a:spLocks noChangeShapeType="1"/>
            </p:cNvSpPr>
            <p:nvPr/>
          </p:nvSpPr>
          <p:spPr bwMode="auto">
            <a:xfrm>
              <a:off x="6400800" y="3886200"/>
              <a:ext cx="533400" cy="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58754" name="Line 34"/>
            <p:cNvSpPr>
              <a:spLocks noChangeShapeType="1"/>
            </p:cNvSpPr>
            <p:nvPr/>
          </p:nvSpPr>
          <p:spPr bwMode="auto">
            <a:xfrm>
              <a:off x="6400800" y="5638800"/>
              <a:ext cx="1219200" cy="0"/>
            </a:xfrm>
            <a:prstGeom prst="line">
              <a:avLst/>
            </a:prstGeom>
            <a:noFill/>
            <a:ln w="38100">
              <a:solidFill>
                <a:srgbClr val="CCFF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58755" name="Line 35"/>
            <p:cNvSpPr>
              <a:spLocks noChangeShapeType="1"/>
            </p:cNvSpPr>
            <p:nvPr/>
          </p:nvSpPr>
          <p:spPr bwMode="auto">
            <a:xfrm>
              <a:off x="6934200" y="6019800"/>
              <a:ext cx="1447800" cy="0"/>
            </a:xfrm>
            <a:prstGeom prst="line">
              <a:avLst/>
            </a:prstGeom>
            <a:noFill/>
            <a:ln w="38100">
              <a:solidFill>
                <a:srgbClr val="CCFF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58756" name="Line 36"/>
            <p:cNvSpPr>
              <a:spLocks noChangeShapeType="1"/>
            </p:cNvSpPr>
            <p:nvPr/>
          </p:nvSpPr>
          <p:spPr bwMode="auto">
            <a:xfrm>
              <a:off x="7620000" y="3276600"/>
              <a:ext cx="0" cy="2362200"/>
            </a:xfrm>
            <a:prstGeom prst="line">
              <a:avLst/>
            </a:prstGeom>
            <a:noFill/>
            <a:ln w="2857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58757" name="Line 37"/>
            <p:cNvSpPr>
              <a:spLocks noChangeShapeType="1"/>
            </p:cNvSpPr>
            <p:nvPr/>
          </p:nvSpPr>
          <p:spPr bwMode="auto">
            <a:xfrm flipV="1">
              <a:off x="6934200" y="3886200"/>
              <a:ext cx="0" cy="2133600"/>
            </a:xfrm>
            <a:prstGeom prst="line">
              <a:avLst/>
            </a:prstGeom>
            <a:noFill/>
            <a:ln w="2857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58759" name="Line 39"/>
            <p:cNvSpPr>
              <a:spLocks noChangeShapeType="1"/>
            </p:cNvSpPr>
            <p:nvPr/>
          </p:nvSpPr>
          <p:spPr bwMode="auto">
            <a:xfrm>
              <a:off x="8382000" y="3886200"/>
              <a:ext cx="0" cy="2133600"/>
            </a:xfrm>
            <a:prstGeom prst="line">
              <a:avLst/>
            </a:prstGeom>
            <a:noFill/>
            <a:ln w="2857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58765" name="Line 45"/>
            <p:cNvSpPr>
              <a:spLocks noChangeShapeType="1"/>
            </p:cNvSpPr>
            <p:nvPr/>
          </p:nvSpPr>
          <p:spPr bwMode="auto">
            <a:xfrm flipV="1">
              <a:off x="6400800" y="3276600"/>
              <a:ext cx="0" cy="2362200"/>
            </a:xfrm>
            <a:prstGeom prst="line">
              <a:avLst/>
            </a:prstGeom>
            <a:noFill/>
            <a:ln w="2857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pic>
        <p:nvPicPr>
          <p:cNvPr id="158767" name="Picture 47" descr="C:\Documents and Settings\takasi-i\My Documents\OS\image\キーボード.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5410200"/>
            <a:ext cx="1314450" cy="503238"/>
          </a:xfrm>
          <a:prstGeom prst="rect">
            <a:avLst/>
          </a:prstGeom>
          <a:noFill/>
          <a:extLst>
            <a:ext uri="{909E8E84-426E-40DD-AFC4-6F175D3DCCD1}">
              <a14:hiddenFill xmlns:a14="http://schemas.microsoft.com/office/drawing/2010/main">
                <a:solidFill>
                  <a:srgbClr val="FFFFFF"/>
                </a:solidFill>
              </a14:hiddenFill>
            </a:ext>
          </a:extLst>
        </p:spPr>
      </p:pic>
      <p:sp>
        <p:nvSpPr>
          <p:cNvPr id="158768" name="Text Box 48"/>
          <p:cNvSpPr txBox="1">
            <a:spLocks noChangeArrowheads="1"/>
          </p:cNvSpPr>
          <p:nvPr/>
        </p:nvSpPr>
        <p:spPr bwMode="auto">
          <a:xfrm>
            <a:off x="304800" y="2514600"/>
            <a:ext cx="100965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dirty="0"/>
              <a:t>CPU</a:t>
            </a:r>
          </a:p>
        </p:txBody>
      </p:sp>
      <p:sp>
        <p:nvSpPr>
          <p:cNvPr id="158769" name="Text Box 49"/>
          <p:cNvSpPr txBox="1">
            <a:spLocks noChangeArrowheads="1"/>
          </p:cNvSpPr>
          <p:nvPr/>
        </p:nvSpPr>
        <p:spPr bwMode="auto">
          <a:xfrm>
            <a:off x="228600" y="4876800"/>
            <a:ext cx="137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a:t>IO</a:t>
            </a:r>
            <a:r>
              <a:rPr lang="ja-JP" altLang="en-US"/>
              <a:t>装置</a:t>
            </a:r>
          </a:p>
        </p:txBody>
      </p:sp>
      <p:sp>
        <p:nvSpPr>
          <p:cNvPr id="28" name="Text Box 24">
            <a:extLst>
              <a:ext uri="{FF2B5EF4-FFF2-40B4-BE49-F238E27FC236}">
                <a16:creationId xmlns:a16="http://schemas.microsoft.com/office/drawing/2014/main" id="{2D5B4A88-3A79-4647-A2B2-9B8093ECE7B7}"/>
              </a:ext>
            </a:extLst>
          </p:cNvPr>
          <p:cNvSpPr txBox="1">
            <a:spLocks noChangeArrowheads="1"/>
          </p:cNvSpPr>
          <p:nvPr/>
        </p:nvSpPr>
        <p:spPr bwMode="auto">
          <a:xfrm>
            <a:off x="6705600" y="2895600"/>
            <a:ext cx="1569660" cy="646331"/>
          </a:xfrm>
          <a:prstGeom prst="rect">
            <a:avLst/>
          </a:prstGeom>
          <a:solidFill>
            <a:srgbClr val="003300"/>
          </a:solidFill>
          <a:ln w="19050">
            <a:solidFill>
              <a:schemeClr val="tx1"/>
            </a:solidFill>
            <a:miter lim="800000"/>
            <a:headEnd/>
            <a:tailEnd/>
          </a:ln>
          <a:effec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sz="3600" dirty="0"/>
              <a:t>割込み</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58743"/>
                                        </p:tgtEl>
                                        <p:attrNameLst>
                                          <p:attrName>style.visibility</p:attrName>
                                        </p:attrNameLst>
                                      </p:cBhvr>
                                      <p:to>
                                        <p:strVal val="visible"/>
                                      </p:to>
                                    </p:set>
                                    <p:animEffect transition="in" filter="wipe(left)">
                                      <p:cBhvr>
                                        <p:cTn id="7" dur="500"/>
                                        <p:tgtEl>
                                          <p:spTgt spid="15874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58761"/>
                                        </p:tgtEl>
                                        <p:attrNameLst>
                                          <p:attrName>style.visibility</p:attrName>
                                        </p:attrNameLst>
                                      </p:cBhvr>
                                      <p:to>
                                        <p:strVal val="visible"/>
                                      </p:to>
                                    </p:set>
                                    <p:animEffect transition="in" filter="wipe(up)">
                                      <p:cBhvr>
                                        <p:cTn id="12" dur="500"/>
                                        <p:tgtEl>
                                          <p:spTgt spid="15876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58753"/>
                                        </p:tgtEl>
                                        <p:attrNameLst>
                                          <p:attrName>style.visibility</p:attrName>
                                        </p:attrNameLst>
                                      </p:cBhvr>
                                      <p:to>
                                        <p:strVal val="visible"/>
                                      </p:to>
                                    </p:set>
                                    <p:animEffect transition="in" filter="wipe(left)">
                                      <p:cBhvr>
                                        <p:cTn id="17" dur="500"/>
                                        <p:tgtEl>
                                          <p:spTgt spid="15875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58748"/>
                                        </p:tgtEl>
                                        <p:attrNameLst>
                                          <p:attrName>style.visibility</p:attrName>
                                        </p:attrNameLst>
                                      </p:cBhvr>
                                      <p:to>
                                        <p:strVal val="visible"/>
                                      </p:to>
                                    </p:set>
                                    <p:animEffect transition="in" filter="wipe(left)">
                                      <p:cBhvr>
                                        <p:cTn id="22" dur="500"/>
                                        <p:tgtEl>
                                          <p:spTgt spid="15874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58752"/>
                                        </p:tgtEl>
                                        <p:attrNameLst>
                                          <p:attrName>style.visibility</p:attrName>
                                        </p:attrNameLst>
                                      </p:cBhvr>
                                      <p:to>
                                        <p:strVal val="visible"/>
                                      </p:to>
                                    </p:set>
                                    <p:animEffect transition="in" filter="checkerboard(across)">
                                      <p:cBhvr>
                                        <p:cTn id="27" dur="500"/>
                                        <p:tgtEl>
                                          <p:spTgt spid="15875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58763"/>
                                        </p:tgtEl>
                                        <p:attrNameLst>
                                          <p:attrName>style.visibility</p:attrName>
                                        </p:attrNameLst>
                                      </p:cBhvr>
                                      <p:to>
                                        <p:strVal val="visible"/>
                                      </p:to>
                                    </p:set>
                                    <p:animEffect transition="in" filter="wipe(down)">
                                      <p:cBhvr>
                                        <p:cTn id="32" dur="500"/>
                                        <p:tgtEl>
                                          <p:spTgt spid="158763"/>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158749"/>
                                        </p:tgtEl>
                                        <p:attrNameLst>
                                          <p:attrName>style.visibility</p:attrName>
                                        </p:attrNameLst>
                                      </p:cBhvr>
                                      <p:to>
                                        <p:strVal val="visible"/>
                                      </p:to>
                                    </p:set>
                                    <p:animEffect transition="in" filter="checkerboard(across)">
                                      <p:cBhvr>
                                        <p:cTn id="37" dur="500"/>
                                        <p:tgtEl>
                                          <p:spTgt spid="158749"/>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2"/>
                                        </p:tgtEl>
                                        <p:attrNameLst>
                                          <p:attrName>style.visibility</p:attrName>
                                        </p:attrNameLst>
                                      </p:cBhvr>
                                      <p:to>
                                        <p:strVal val="visible"/>
                                      </p:to>
                                    </p:set>
                                    <p:animEffect transition="in" filter="wipe(left)">
                                      <p:cBhvr>
                                        <p:cTn id="42" dur="500"/>
                                        <p:tgtEl>
                                          <p:spTgt spid="2"/>
                                        </p:tgtEl>
                                      </p:cBhvr>
                                    </p:animEffec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8"/>
                                        </p:tgtEl>
                                        <p:attrNameLst>
                                          <p:attrName>style.visibility</p:attrName>
                                        </p:attrNameLst>
                                      </p:cBhvr>
                                      <p:to>
                                        <p:strVal val="visible"/>
                                      </p:to>
                                    </p:set>
                                    <p:anim calcmode="lin" valueType="num">
                                      <p:cBhvr additive="base">
                                        <p:cTn id="47" dur="500" fill="hold"/>
                                        <p:tgtEl>
                                          <p:spTgt spid="28"/>
                                        </p:tgtEl>
                                        <p:attrNameLst>
                                          <p:attrName>ppt_x</p:attrName>
                                        </p:attrNameLst>
                                      </p:cBhvr>
                                      <p:tavLst>
                                        <p:tav tm="0">
                                          <p:val>
                                            <p:strVal val="#ppt_x"/>
                                          </p:val>
                                        </p:tav>
                                        <p:tav tm="100000">
                                          <p:val>
                                            <p:strVal val="#ppt_x"/>
                                          </p:val>
                                        </p:tav>
                                      </p:tavLst>
                                    </p:anim>
                                    <p:anim calcmode="lin" valueType="num">
                                      <p:cBhvr additive="base">
                                        <p:cTn id="48"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43" grpId="0" animBg="1"/>
      <p:bldP spid="158748" grpId="0" animBg="1"/>
      <p:bldP spid="158749" grpId="0" animBg="1" autoUpdateAnimBg="0"/>
      <p:bldP spid="158752" grpId="0" animBg="1" autoUpdateAnimBg="0"/>
      <p:bldP spid="158753" grpId="0" animBg="1"/>
      <p:bldP spid="158761" grpId="0" animBg="1"/>
      <p:bldP spid="158763" grpId="0" animBg="1"/>
      <p:bldP spid="28" grpId="0" animBg="1"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050"/>
          <p:cNvSpPr>
            <a:spLocks noGrp="1" noChangeArrowheads="1"/>
          </p:cNvSpPr>
          <p:nvPr>
            <p:ph type="title"/>
          </p:nvPr>
        </p:nvSpPr>
        <p:spPr>
          <a:xfrm>
            <a:off x="685800" y="457200"/>
            <a:ext cx="7772400" cy="762000"/>
          </a:xfrm>
        </p:spPr>
        <p:txBody>
          <a:bodyPr/>
          <a:lstStyle/>
          <a:p>
            <a:pPr eaLnBrk="1" hangingPunct="1"/>
            <a:r>
              <a:rPr lang="ja-JP" altLang="en-US">
                <a:latin typeface="Times New Roman" panose="02020603050405020304" pitchFamily="18" charset="0"/>
              </a:rPr>
              <a:t>割込みハンドラの構成</a:t>
            </a:r>
          </a:p>
        </p:txBody>
      </p:sp>
      <p:sp>
        <p:nvSpPr>
          <p:cNvPr id="23555" name="Rectangle 2051"/>
          <p:cNvSpPr>
            <a:spLocks noGrp="1" noChangeArrowheads="1"/>
          </p:cNvSpPr>
          <p:nvPr>
            <p:ph type="body" idx="1"/>
          </p:nvPr>
        </p:nvSpPr>
        <p:spPr>
          <a:xfrm>
            <a:off x="685800" y="1219200"/>
            <a:ext cx="7696200" cy="838200"/>
          </a:xfrm>
        </p:spPr>
        <p:txBody>
          <a:bodyPr/>
          <a:lstStyle/>
          <a:p>
            <a:pPr eaLnBrk="1" hangingPunct="1"/>
            <a:r>
              <a:rPr lang="ja-JP" altLang="en-US">
                <a:latin typeface="Times New Roman" panose="02020603050405020304" pitchFamily="18" charset="0"/>
              </a:rPr>
              <a:t>割込み処理ルーチンのアドレス表を用意</a:t>
            </a:r>
          </a:p>
        </p:txBody>
      </p:sp>
      <p:sp>
        <p:nvSpPr>
          <p:cNvPr id="23556" name="Rectangle 2052"/>
          <p:cNvSpPr>
            <a:spLocks noChangeArrowheads="1"/>
          </p:cNvSpPr>
          <p:nvPr/>
        </p:nvSpPr>
        <p:spPr bwMode="auto">
          <a:xfrm>
            <a:off x="838200" y="2286000"/>
            <a:ext cx="5486400" cy="6096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割込み開始処理</a:t>
            </a:r>
          </a:p>
        </p:txBody>
      </p:sp>
      <p:sp>
        <p:nvSpPr>
          <p:cNvPr id="23557" name="Rectangle 2053"/>
          <p:cNvSpPr>
            <a:spLocks noChangeArrowheads="1"/>
          </p:cNvSpPr>
          <p:nvPr/>
        </p:nvSpPr>
        <p:spPr bwMode="auto">
          <a:xfrm>
            <a:off x="838200" y="4114800"/>
            <a:ext cx="1143000" cy="6858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処理</a:t>
            </a:r>
            <a:r>
              <a:rPr lang="en-US" altLang="ja-JP" sz="2400"/>
              <a:t>A</a:t>
            </a:r>
          </a:p>
        </p:txBody>
      </p:sp>
      <p:sp>
        <p:nvSpPr>
          <p:cNvPr id="23558" name="Rectangle 2054"/>
          <p:cNvSpPr>
            <a:spLocks noChangeArrowheads="1"/>
          </p:cNvSpPr>
          <p:nvPr/>
        </p:nvSpPr>
        <p:spPr bwMode="auto">
          <a:xfrm>
            <a:off x="2286000" y="4114800"/>
            <a:ext cx="1143000" cy="6858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処理</a:t>
            </a:r>
            <a:r>
              <a:rPr lang="en-US" altLang="ja-JP" sz="2400"/>
              <a:t>B</a:t>
            </a:r>
          </a:p>
        </p:txBody>
      </p:sp>
      <p:sp>
        <p:nvSpPr>
          <p:cNvPr id="23559" name="Rectangle 2055"/>
          <p:cNvSpPr>
            <a:spLocks noChangeArrowheads="1"/>
          </p:cNvSpPr>
          <p:nvPr/>
        </p:nvSpPr>
        <p:spPr bwMode="auto">
          <a:xfrm>
            <a:off x="3733800" y="4114800"/>
            <a:ext cx="1143000" cy="6858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処理</a:t>
            </a:r>
            <a:r>
              <a:rPr lang="en-US" altLang="ja-JP" sz="2400"/>
              <a:t>C</a:t>
            </a:r>
          </a:p>
        </p:txBody>
      </p:sp>
      <p:sp>
        <p:nvSpPr>
          <p:cNvPr id="23560" name="Rectangle 2056"/>
          <p:cNvSpPr>
            <a:spLocks noChangeArrowheads="1"/>
          </p:cNvSpPr>
          <p:nvPr/>
        </p:nvSpPr>
        <p:spPr bwMode="auto">
          <a:xfrm>
            <a:off x="5181600" y="4114800"/>
            <a:ext cx="1143000" cy="6858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処理</a:t>
            </a:r>
            <a:r>
              <a:rPr lang="en-US" altLang="ja-JP" sz="2400"/>
              <a:t>D</a:t>
            </a:r>
          </a:p>
        </p:txBody>
      </p:sp>
      <p:sp>
        <p:nvSpPr>
          <p:cNvPr id="23561" name="Rectangle 2057"/>
          <p:cNvSpPr>
            <a:spLocks noChangeArrowheads="1"/>
          </p:cNvSpPr>
          <p:nvPr/>
        </p:nvSpPr>
        <p:spPr bwMode="auto">
          <a:xfrm>
            <a:off x="838200" y="5105400"/>
            <a:ext cx="5486400" cy="6096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割込終了処理</a:t>
            </a:r>
          </a:p>
        </p:txBody>
      </p:sp>
      <p:sp>
        <p:nvSpPr>
          <p:cNvPr id="23562" name="Rectangle 2058"/>
          <p:cNvSpPr>
            <a:spLocks noChangeArrowheads="1"/>
          </p:cNvSpPr>
          <p:nvPr/>
        </p:nvSpPr>
        <p:spPr bwMode="auto">
          <a:xfrm>
            <a:off x="838200" y="6019800"/>
            <a:ext cx="5486400" cy="6096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ディスパッチャ</a:t>
            </a:r>
          </a:p>
        </p:txBody>
      </p:sp>
      <p:sp>
        <p:nvSpPr>
          <p:cNvPr id="622603" name="AutoShape 2059"/>
          <p:cNvSpPr>
            <a:spLocks noChangeArrowheads="1"/>
          </p:cNvSpPr>
          <p:nvPr/>
        </p:nvSpPr>
        <p:spPr bwMode="auto">
          <a:xfrm>
            <a:off x="3352800" y="1676400"/>
            <a:ext cx="457200" cy="457200"/>
          </a:xfrm>
          <a:prstGeom prst="sun">
            <a:avLst>
              <a:gd name="adj" fmla="val 25000"/>
            </a:avLst>
          </a:prstGeom>
          <a:solidFill>
            <a:srgbClr val="3399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622604" name="Line 2060"/>
          <p:cNvSpPr>
            <a:spLocks noChangeShapeType="1"/>
          </p:cNvSpPr>
          <p:nvPr/>
        </p:nvSpPr>
        <p:spPr bwMode="auto">
          <a:xfrm>
            <a:off x="3581400" y="1905000"/>
            <a:ext cx="0" cy="3810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22605" name="Line 2061"/>
          <p:cNvSpPr>
            <a:spLocks noChangeShapeType="1"/>
          </p:cNvSpPr>
          <p:nvPr/>
        </p:nvSpPr>
        <p:spPr bwMode="auto">
          <a:xfrm>
            <a:off x="3581400" y="3810000"/>
            <a:ext cx="762000" cy="3048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22606" name="Line 2062"/>
          <p:cNvSpPr>
            <a:spLocks noChangeShapeType="1"/>
          </p:cNvSpPr>
          <p:nvPr/>
        </p:nvSpPr>
        <p:spPr bwMode="auto">
          <a:xfrm flipH="1">
            <a:off x="3581400" y="4800600"/>
            <a:ext cx="685800" cy="3048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22607" name="Line 2063"/>
          <p:cNvSpPr>
            <a:spLocks noChangeShapeType="1"/>
          </p:cNvSpPr>
          <p:nvPr/>
        </p:nvSpPr>
        <p:spPr bwMode="auto">
          <a:xfrm>
            <a:off x="3581400" y="5715000"/>
            <a:ext cx="0" cy="3048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22608" name="Text Box 2064"/>
          <p:cNvSpPr txBox="1">
            <a:spLocks noChangeArrowheads="1"/>
          </p:cNvSpPr>
          <p:nvPr/>
        </p:nvSpPr>
        <p:spPr bwMode="auto">
          <a:xfrm>
            <a:off x="6477000" y="2514600"/>
            <a:ext cx="2430463"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sz="2400"/>
              <a:t>割込みハンドラは</a:t>
            </a:r>
          </a:p>
          <a:p>
            <a:pPr algn="l" eaLnBrk="1" hangingPunct="1"/>
            <a:r>
              <a:rPr lang="ja-JP" altLang="en-US" sz="2400"/>
              <a:t>ベクタテーブルへ</a:t>
            </a:r>
          </a:p>
          <a:p>
            <a:pPr algn="l" eaLnBrk="1" hangingPunct="1"/>
            <a:r>
              <a:rPr lang="ja-JP" altLang="en-US" sz="2400"/>
              <a:t>誘導するのみ</a:t>
            </a:r>
          </a:p>
        </p:txBody>
      </p:sp>
      <p:sp>
        <p:nvSpPr>
          <p:cNvPr id="23569" name="Rectangle 2065"/>
          <p:cNvSpPr>
            <a:spLocks noChangeArrowheads="1"/>
          </p:cNvSpPr>
          <p:nvPr/>
        </p:nvSpPr>
        <p:spPr bwMode="auto">
          <a:xfrm>
            <a:off x="838200" y="3200400"/>
            <a:ext cx="5486400" cy="6096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アドレスベクタテーブル</a:t>
            </a:r>
          </a:p>
        </p:txBody>
      </p:sp>
      <p:sp>
        <p:nvSpPr>
          <p:cNvPr id="622610" name="Line 2066"/>
          <p:cNvSpPr>
            <a:spLocks noChangeShapeType="1"/>
          </p:cNvSpPr>
          <p:nvPr/>
        </p:nvSpPr>
        <p:spPr bwMode="auto">
          <a:xfrm>
            <a:off x="3581400" y="2895600"/>
            <a:ext cx="0" cy="3048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622603"/>
                                        </p:tgtEl>
                                        <p:attrNameLst>
                                          <p:attrName>style.visibility</p:attrName>
                                        </p:attrNameLst>
                                      </p:cBhvr>
                                      <p:to>
                                        <p:strVal val="visible"/>
                                      </p:to>
                                    </p:set>
                                    <p:anim calcmode="lin" valueType="num">
                                      <p:cBhvr>
                                        <p:cTn id="7" dur="500" fill="hold"/>
                                        <p:tgtEl>
                                          <p:spTgt spid="622603"/>
                                        </p:tgtEl>
                                        <p:attrNameLst>
                                          <p:attrName>ppt_w</p:attrName>
                                        </p:attrNameLst>
                                      </p:cBhvr>
                                      <p:tavLst>
                                        <p:tav tm="0">
                                          <p:val>
                                            <p:fltVal val="0"/>
                                          </p:val>
                                        </p:tav>
                                        <p:tav tm="100000">
                                          <p:val>
                                            <p:strVal val="#ppt_w"/>
                                          </p:val>
                                        </p:tav>
                                      </p:tavLst>
                                    </p:anim>
                                    <p:anim calcmode="lin" valueType="num">
                                      <p:cBhvr>
                                        <p:cTn id="8" dur="500" fill="hold"/>
                                        <p:tgtEl>
                                          <p:spTgt spid="622603"/>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1" fill="hold" grpId="0" nodeType="clickEffect">
                                  <p:stCondLst>
                                    <p:cond delay="0"/>
                                  </p:stCondLst>
                                  <p:childTnLst>
                                    <p:set>
                                      <p:cBhvr>
                                        <p:cTn id="12" dur="1" fill="hold">
                                          <p:stCondLst>
                                            <p:cond delay="0"/>
                                          </p:stCondLst>
                                        </p:cTn>
                                        <p:tgtEl>
                                          <p:spTgt spid="622604"/>
                                        </p:tgtEl>
                                        <p:attrNameLst>
                                          <p:attrName>style.visibility</p:attrName>
                                        </p:attrNameLst>
                                      </p:cBhvr>
                                      <p:to>
                                        <p:strVal val="visible"/>
                                      </p:to>
                                    </p:set>
                                    <p:animEffect transition="in" filter="wipe(up)">
                                      <p:cBhvr>
                                        <p:cTn id="13" dur="500"/>
                                        <p:tgtEl>
                                          <p:spTgt spid="622604"/>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1" fill="hold" grpId="0" nodeType="clickEffect">
                                  <p:stCondLst>
                                    <p:cond delay="0"/>
                                  </p:stCondLst>
                                  <p:childTnLst>
                                    <p:set>
                                      <p:cBhvr>
                                        <p:cTn id="17" dur="1" fill="hold">
                                          <p:stCondLst>
                                            <p:cond delay="0"/>
                                          </p:stCondLst>
                                        </p:cTn>
                                        <p:tgtEl>
                                          <p:spTgt spid="622610"/>
                                        </p:tgtEl>
                                        <p:attrNameLst>
                                          <p:attrName>style.visibility</p:attrName>
                                        </p:attrNameLst>
                                      </p:cBhvr>
                                      <p:to>
                                        <p:strVal val="visible"/>
                                      </p:to>
                                    </p:set>
                                    <p:animEffect transition="in" filter="wipe(up)">
                                      <p:cBhvr>
                                        <p:cTn id="18" dur="500"/>
                                        <p:tgtEl>
                                          <p:spTgt spid="622610"/>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622605"/>
                                        </p:tgtEl>
                                        <p:attrNameLst>
                                          <p:attrName>style.visibility</p:attrName>
                                        </p:attrNameLst>
                                      </p:cBhvr>
                                      <p:to>
                                        <p:strVal val="visible"/>
                                      </p:to>
                                    </p:set>
                                    <p:animEffect transition="in" filter="wipe(left)">
                                      <p:cBhvr>
                                        <p:cTn id="23" dur="500"/>
                                        <p:tgtEl>
                                          <p:spTgt spid="622605"/>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2" fill="hold" grpId="0" nodeType="clickEffect">
                                  <p:stCondLst>
                                    <p:cond delay="0"/>
                                  </p:stCondLst>
                                  <p:childTnLst>
                                    <p:set>
                                      <p:cBhvr>
                                        <p:cTn id="27" dur="1" fill="hold">
                                          <p:stCondLst>
                                            <p:cond delay="0"/>
                                          </p:stCondLst>
                                        </p:cTn>
                                        <p:tgtEl>
                                          <p:spTgt spid="622606"/>
                                        </p:tgtEl>
                                        <p:attrNameLst>
                                          <p:attrName>style.visibility</p:attrName>
                                        </p:attrNameLst>
                                      </p:cBhvr>
                                      <p:to>
                                        <p:strVal val="visible"/>
                                      </p:to>
                                    </p:set>
                                    <p:animEffect transition="in" filter="wipe(right)">
                                      <p:cBhvr>
                                        <p:cTn id="28" dur="500"/>
                                        <p:tgtEl>
                                          <p:spTgt spid="622606"/>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2" presetClass="entr" presetSubtype="1" fill="hold" grpId="0" nodeType="clickEffect">
                                  <p:stCondLst>
                                    <p:cond delay="0"/>
                                  </p:stCondLst>
                                  <p:childTnLst>
                                    <p:set>
                                      <p:cBhvr>
                                        <p:cTn id="32" dur="1" fill="hold">
                                          <p:stCondLst>
                                            <p:cond delay="0"/>
                                          </p:stCondLst>
                                        </p:cTn>
                                        <p:tgtEl>
                                          <p:spTgt spid="622607"/>
                                        </p:tgtEl>
                                        <p:attrNameLst>
                                          <p:attrName>style.visibility</p:attrName>
                                        </p:attrNameLst>
                                      </p:cBhvr>
                                      <p:to>
                                        <p:strVal val="visible"/>
                                      </p:to>
                                    </p:set>
                                    <p:animEffect transition="in" filter="wipe(up)">
                                      <p:cBhvr>
                                        <p:cTn id="33" dur="500"/>
                                        <p:tgtEl>
                                          <p:spTgt spid="622607"/>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5" presetClass="entr" presetSubtype="10" fill="hold" grpId="0" nodeType="clickEffect">
                                  <p:stCondLst>
                                    <p:cond delay="0"/>
                                  </p:stCondLst>
                                  <p:childTnLst>
                                    <p:set>
                                      <p:cBhvr>
                                        <p:cTn id="37" dur="1" fill="hold">
                                          <p:stCondLst>
                                            <p:cond delay="0"/>
                                          </p:stCondLst>
                                        </p:cTn>
                                        <p:tgtEl>
                                          <p:spTgt spid="622608"/>
                                        </p:tgtEl>
                                        <p:attrNameLst>
                                          <p:attrName>style.visibility</p:attrName>
                                        </p:attrNameLst>
                                      </p:cBhvr>
                                      <p:to>
                                        <p:strVal val="visible"/>
                                      </p:to>
                                    </p:set>
                                    <p:animEffect transition="in" filter="checkerboard(across)">
                                      <p:cBhvr>
                                        <p:cTn id="38" dur="500"/>
                                        <p:tgtEl>
                                          <p:spTgt spid="6226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2603" grpId="0" animBg="1"/>
      <p:bldP spid="622604" grpId="0" animBg="1"/>
      <p:bldP spid="622605" grpId="0" animBg="1"/>
      <p:bldP spid="622606" grpId="0" animBg="1"/>
      <p:bldP spid="622607" grpId="0" animBg="1"/>
      <p:bldP spid="622608" grpId="0" autoUpdateAnimBg="0"/>
      <p:bldP spid="62261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a:xfrm>
            <a:off x="685800" y="215563"/>
            <a:ext cx="7772400" cy="1446550"/>
          </a:xfrm>
        </p:spPr>
        <p:txBody>
          <a:bodyPr/>
          <a:lstStyle/>
          <a:p>
            <a:r>
              <a:rPr lang="ja-JP" altLang="en-US" dirty="0">
                <a:latin typeface="Times New Roman" panose="02020603050405020304" pitchFamily="18" charset="0"/>
              </a:rPr>
              <a:t>アドレスベクタテーブル</a:t>
            </a:r>
            <a:br>
              <a:rPr lang="ja-JP" altLang="en-US" dirty="0">
                <a:latin typeface="Times New Roman" panose="02020603050405020304" pitchFamily="18" charset="0"/>
              </a:rPr>
            </a:br>
            <a:r>
              <a:rPr lang="ja-JP" altLang="en-US" sz="4400" dirty="0">
                <a:latin typeface="Times New Roman" panose="02020603050405020304" pitchFamily="18" charset="0"/>
              </a:rPr>
              <a:t>(</a:t>
            </a:r>
            <a:r>
              <a:rPr lang="en-US" altLang="ja-JP" sz="4400" dirty="0">
                <a:latin typeface="Times New Roman" panose="02020603050405020304" pitchFamily="18" charset="0"/>
              </a:rPr>
              <a:t>address vector table)</a:t>
            </a:r>
            <a:endParaRPr lang="ja-JP" altLang="en-US" dirty="0"/>
          </a:p>
        </p:txBody>
      </p:sp>
      <p:sp>
        <p:nvSpPr>
          <p:cNvPr id="172035" name="Rectangle 3"/>
          <p:cNvSpPr>
            <a:spLocks noChangeArrowheads="1"/>
          </p:cNvSpPr>
          <p:nvPr/>
        </p:nvSpPr>
        <p:spPr bwMode="auto">
          <a:xfrm>
            <a:off x="914400" y="1676400"/>
            <a:ext cx="8077200" cy="4038600"/>
          </a:xfrm>
          <a:prstGeom prst="rect">
            <a:avLst/>
          </a:prstGeom>
          <a:noFill/>
          <a:ln w="19050">
            <a:solidFill>
              <a:schemeClr val="tx1"/>
            </a:solidFill>
            <a:prstDash val="solid"/>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72036" name="Text Box 4"/>
          <p:cNvSpPr txBox="1">
            <a:spLocks noChangeArrowheads="1"/>
          </p:cNvSpPr>
          <p:nvPr/>
        </p:nvSpPr>
        <p:spPr bwMode="auto">
          <a:xfrm>
            <a:off x="228600" y="1752600"/>
            <a:ext cx="5746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OS</a:t>
            </a:r>
          </a:p>
        </p:txBody>
      </p:sp>
      <p:sp>
        <p:nvSpPr>
          <p:cNvPr id="172037" name="Rectangle 5"/>
          <p:cNvSpPr>
            <a:spLocks noChangeArrowheads="1"/>
          </p:cNvSpPr>
          <p:nvPr/>
        </p:nvSpPr>
        <p:spPr bwMode="auto">
          <a:xfrm>
            <a:off x="5486400" y="2133600"/>
            <a:ext cx="3124200" cy="35052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72038" name="Text Box 6"/>
          <p:cNvSpPr txBox="1">
            <a:spLocks noChangeArrowheads="1"/>
          </p:cNvSpPr>
          <p:nvPr/>
        </p:nvSpPr>
        <p:spPr bwMode="auto">
          <a:xfrm>
            <a:off x="5257800" y="1676400"/>
            <a:ext cx="22383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割込みルーチン</a:t>
            </a:r>
          </a:p>
        </p:txBody>
      </p:sp>
      <p:sp>
        <p:nvSpPr>
          <p:cNvPr id="172039" name="Rectangle 7"/>
          <p:cNvSpPr>
            <a:spLocks noChangeArrowheads="1"/>
          </p:cNvSpPr>
          <p:nvPr/>
        </p:nvSpPr>
        <p:spPr bwMode="auto">
          <a:xfrm>
            <a:off x="5867400" y="2362200"/>
            <a:ext cx="24384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2000">
                <a:solidFill>
                  <a:srgbClr val="000000"/>
                </a:solidFill>
              </a:rPr>
              <a:t>ソフトエラー処理</a:t>
            </a:r>
          </a:p>
        </p:txBody>
      </p:sp>
      <p:sp>
        <p:nvSpPr>
          <p:cNvPr id="172040" name="Rectangle 8"/>
          <p:cNvSpPr>
            <a:spLocks noChangeArrowheads="1"/>
          </p:cNvSpPr>
          <p:nvPr/>
        </p:nvSpPr>
        <p:spPr bwMode="auto">
          <a:xfrm>
            <a:off x="5867400" y="3429000"/>
            <a:ext cx="24384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2000">
                <a:solidFill>
                  <a:srgbClr val="000000"/>
                </a:solidFill>
              </a:rPr>
              <a:t>システムコール処理</a:t>
            </a:r>
          </a:p>
        </p:txBody>
      </p:sp>
      <p:sp>
        <p:nvSpPr>
          <p:cNvPr id="172041" name="Rectangle 9"/>
          <p:cNvSpPr>
            <a:spLocks noChangeArrowheads="1"/>
          </p:cNvSpPr>
          <p:nvPr/>
        </p:nvSpPr>
        <p:spPr bwMode="auto">
          <a:xfrm>
            <a:off x="5867400" y="4495800"/>
            <a:ext cx="24384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2000">
                <a:solidFill>
                  <a:srgbClr val="000000"/>
                </a:solidFill>
              </a:rPr>
              <a:t>外部信号処理</a:t>
            </a:r>
          </a:p>
        </p:txBody>
      </p:sp>
      <p:sp>
        <p:nvSpPr>
          <p:cNvPr id="172042" name="Rectangle 10"/>
          <p:cNvSpPr>
            <a:spLocks noChangeArrowheads="1"/>
          </p:cNvSpPr>
          <p:nvPr/>
        </p:nvSpPr>
        <p:spPr bwMode="auto">
          <a:xfrm>
            <a:off x="5867400" y="3962400"/>
            <a:ext cx="24384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2000">
                <a:solidFill>
                  <a:srgbClr val="000000"/>
                </a:solidFill>
              </a:rPr>
              <a:t>入出力完了処理</a:t>
            </a:r>
          </a:p>
        </p:txBody>
      </p:sp>
      <p:sp>
        <p:nvSpPr>
          <p:cNvPr id="172043" name="Rectangle 11"/>
          <p:cNvSpPr>
            <a:spLocks noChangeArrowheads="1"/>
          </p:cNvSpPr>
          <p:nvPr/>
        </p:nvSpPr>
        <p:spPr bwMode="auto">
          <a:xfrm>
            <a:off x="5867400" y="5029200"/>
            <a:ext cx="24384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2000">
                <a:solidFill>
                  <a:srgbClr val="000000"/>
                </a:solidFill>
              </a:rPr>
              <a:t>タイマ処理</a:t>
            </a:r>
          </a:p>
        </p:txBody>
      </p:sp>
      <p:sp>
        <p:nvSpPr>
          <p:cNvPr id="172044" name="Rectangle 12"/>
          <p:cNvSpPr>
            <a:spLocks noChangeArrowheads="1"/>
          </p:cNvSpPr>
          <p:nvPr/>
        </p:nvSpPr>
        <p:spPr bwMode="auto">
          <a:xfrm>
            <a:off x="5867400" y="2895600"/>
            <a:ext cx="24384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2000">
                <a:solidFill>
                  <a:srgbClr val="000000"/>
                </a:solidFill>
              </a:rPr>
              <a:t>ハードエラー処理</a:t>
            </a:r>
          </a:p>
        </p:txBody>
      </p:sp>
      <p:graphicFrame>
        <p:nvGraphicFramePr>
          <p:cNvPr id="172112" name="Group 80"/>
          <p:cNvGraphicFramePr>
            <a:graphicFrameLocks noGrp="1"/>
          </p:cNvGraphicFramePr>
          <p:nvPr/>
        </p:nvGraphicFramePr>
        <p:xfrm>
          <a:off x="1143000" y="2819400"/>
          <a:ext cx="3848100" cy="2773680"/>
        </p:xfrm>
        <a:graphic>
          <a:graphicData uri="http://schemas.openxmlformats.org/drawingml/2006/table">
            <a:tbl>
              <a:tblPr/>
              <a:tblGrid>
                <a:gridCol w="9144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104900">
                  <a:extLst>
                    <a:ext uri="{9D8B030D-6E8A-4147-A177-3AD203B41FA5}">
                      <a16:colId xmlns:a16="http://schemas.microsoft.com/office/drawing/2014/main" val="20002"/>
                    </a:ext>
                  </a:extLst>
                </a:gridCol>
              </a:tblGrid>
              <a:tr h="180975">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コード</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割込み名</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アドレス</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90525">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ソフトエラー</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endPar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92113">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ハードエラー</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endPar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93700">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システムコール</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endPar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92113">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入出力完了</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endPar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90525">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外部信号</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endPar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92113">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タイマ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endParaRPr kumimoji="1" lang="ja-JP" altLang="en-US" sz="20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172081" name="Text Box 49"/>
          <p:cNvSpPr txBox="1">
            <a:spLocks noChangeArrowheads="1"/>
          </p:cNvSpPr>
          <p:nvPr/>
        </p:nvSpPr>
        <p:spPr bwMode="auto">
          <a:xfrm>
            <a:off x="1524000" y="2209800"/>
            <a:ext cx="36004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2800" dirty="0"/>
              <a:t>アドレスベクタテーブル</a:t>
            </a:r>
          </a:p>
        </p:txBody>
      </p:sp>
      <p:grpSp>
        <p:nvGrpSpPr>
          <p:cNvPr id="172088" name="Group 56"/>
          <p:cNvGrpSpPr>
            <a:grpSpLocks/>
          </p:cNvGrpSpPr>
          <p:nvPr/>
        </p:nvGrpSpPr>
        <p:grpSpPr bwMode="auto">
          <a:xfrm>
            <a:off x="4267200" y="2590800"/>
            <a:ext cx="1600200" cy="2819400"/>
            <a:chOff x="2256" y="1920"/>
            <a:chExt cx="1008" cy="1776"/>
          </a:xfrm>
        </p:grpSpPr>
        <p:sp>
          <p:nvSpPr>
            <p:cNvPr id="172082" name="Line 50"/>
            <p:cNvSpPr>
              <a:spLocks noChangeShapeType="1"/>
            </p:cNvSpPr>
            <p:nvPr/>
          </p:nvSpPr>
          <p:spPr bwMode="auto">
            <a:xfrm flipV="1">
              <a:off x="2256" y="1920"/>
              <a:ext cx="1008" cy="528"/>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2083" name="Line 51"/>
            <p:cNvSpPr>
              <a:spLocks noChangeShapeType="1"/>
            </p:cNvSpPr>
            <p:nvPr/>
          </p:nvSpPr>
          <p:spPr bwMode="auto">
            <a:xfrm flipV="1">
              <a:off x="2256" y="2256"/>
              <a:ext cx="1008" cy="432"/>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2084" name="Line 52"/>
            <p:cNvSpPr>
              <a:spLocks noChangeShapeType="1"/>
            </p:cNvSpPr>
            <p:nvPr/>
          </p:nvSpPr>
          <p:spPr bwMode="auto">
            <a:xfrm flipV="1">
              <a:off x="2256" y="2592"/>
              <a:ext cx="1008" cy="384"/>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2085" name="Line 53"/>
            <p:cNvSpPr>
              <a:spLocks noChangeShapeType="1"/>
            </p:cNvSpPr>
            <p:nvPr/>
          </p:nvSpPr>
          <p:spPr bwMode="auto">
            <a:xfrm flipV="1">
              <a:off x="2256" y="2928"/>
              <a:ext cx="1008" cy="288"/>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2086" name="Line 54"/>
            <p:cNvSpPr>
              <a:spLocks noChangeShapeType="1"/>
            </p:cNvSpPr>
            <p:nvPr/>
          </p:nvSpPr>
          <p:spPr bwMode="auto">
            <a:xfrm flipV="1">
              <a:off x="2256" y="3264"/>
              <a:ext cx="1008" cy="192"/>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2087" name="Line 55"/>
            <p:cNvSpPr>
              <a:spLocks noChangeShapeType="1"/>
            </p:cNvSpPr>
            <p:nvPr/>
          </p:nvSpPr>
          <p:spPr bwMode="auto">
            <a:xfrm flipV="1">
              <a:off x="2256" y="3600"/>
              <a:ext cx="1008" cy="96"/>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
        <p:nvSpPr>
          <p:cNvPr id="172113" name="Rectangle 81"/>
          <p:cNvSpPr>
            <a:spLocks noChangeArrowheads="1"/>
          </p:cNvSpPr>
          <p:nvPr/>
        </p:nvSpPr>
        <p:spPr bwMode="auto">
          <a:xfrm>
            <a:off x="1931938" y="5897880"/>
            <a:ext cx="7059661" cy="960120"/>
          </a:xfrm>
          <a:prstGeom prst="rect">
            <a:avLst/>
          </a:prstGeom>
          <a:noFill/>
          <a:ln w="19050">
            <a:solidFill>
              <a:schemeClr val="tx1"/>
            </a:solidFill>
            <a:prstDash val="solid"/>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72114" name="Text Box 82"/>
          <p:cNvSpPr txBox="1">
            <a:spLocks noChangeArrowheads="1"/>
          </p:cNvSpPr>
          <p:nvPr/>
        </p:nvSpPr>
        <p:spPr bwMode="auto">
          <a:xfrm>
            <a:off x="0" y="5943600"/>
            <a:ext cx="1931939"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2000" dirty="0"/>
              <a:t>アプリケーション</a:t>
            </a:r>
          </a:p>
          <a:p>
            <a:r>
              <a:rPr lang="ja-JP" altLang="en-US" sz="2000" dirty="0"/>
              <a:t>プログラム</a:t>
            </a:r>
          </a:p>
        </p:txBody>
      </p:sp>
      <p:sp>
        <p:nvSpPr>
          <p:cNvPr id="172115" name="Line 83"/>
          <p:cNvSpPr>
            <a:spLocks noChangeShapeType="1"/>
          </p:cNvSpPr>
          <p:nvPr/>
        </p:nvSpPr>
        <p:spPr bwMode="auto">
          <a:xfrm>
            <a:off x="2051720" y="6172200"/>
            <a:ext cx="1224880" cy="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2116" name="AutoShape 84"/>
          <p:cNvSpPr>
            <a:spLocks noChangeArrowheads="1"/>
          </p:cNvSpPr>
          <p:nvPr/>
        </p:nvSpPr>
        <p:spPr bwMode="auto">
          <a:xfrm>
            <a:off x="3502766" y="6096000"/>
            <a:ext cx="3589514" cy="582541"/>
          </a:xfrm>
          <a:prstGeom prst="wedgeRoundRectCallout">
            <a:avLst>
              <a:gd name="adj1" fmla="val -57419"/>
              <a:gd name="adj2" fmla="val -37951"/>
              <a:gd name="adj3" fmla="val 16667"/>
            </a:avLst>
          </a:prstGeom>
          <a:solidFill>
            <a:schemeClr val="accent5">
              <a:lumMod val="10000"/>
            </a:schemeClr>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ja-JP" altLang="en-US" dirty="0"/>
              <a:t>システムコール発動</a:t>
            </a:r>
          </a:p>
        </p:txBody>
      </p:sp>
      <p:sp>
        <p:nvSpPr>
          <p:cNvPr id="172117" name="Line 85"/>
          <p:cNvSpPr>
            <a:spLocks noChangeShapeType="1"/>
          </p:cNvSpPr>
          <p:nvPr/>
        </p:nvSpPr>
        <p:spPr bwMode="auto">
          <a:xfrm flipV="1">
            <a:off x="3200400" y="4267200"/>
            <a:ext cx="76200" cy="1905000"/>
          </a:xfrm>
          <a:prstGeom prst="line">
            <a:avLst/>
          </a:prstGeom>
          <a:noFill/>
          <a:ln w="28575">
            <a:solidFill>
              <a:srgbClr val="FF99CC"/>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nvGrpSpPr>
          <p:cNvPr id="172120" name="Group 88"/>
          <p:cNvGrpSpPr>
            <a:grpSpLocks/>
          </p:cNvGrpSpPr>
          <p:nvPr/>
        </p:nvGrpSpPr>
        <p:grpSpPr bwMode="auto">
          <a:xfrm>
            <a:off x="3276600" y="3657600"/>
            <a:ext cx="2590800" cy="609600"/>
            <a:chOff x="2064" y="2304"/>
            <a:chExt cx="1632" cy="384"/>
          </a:xfrm>
        </p:grpSpPr>
        <p:sp>
          <p:nvSpPr>
            <p:cNvPr id="172118" name="Line 86"/>
            <p:cNvSpPr>
              <a:spLocks noChangeShapeType="1"/>
            </p:cNvSpPr>
            <p:nvPr/>
          </p:nvSpPr>
          <p:spPr bwMode="auto">
            <a:xfrm>
              <a:off x="2064" y="2688"/>
              <a:ext cx="624" cy="0"/>
            </a:xfrm>
            <a:prstGeom prst="line">
              <a:avLst/>
            </a:prstGeom>
            <a:noFill/>
            <a:ln w="28575">
              <a:solidFill>
                <a:srgbClr val="FF99CC"/>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2119" name="Line 87"/>
            <p:cNvSpPr>
              <a:spLocks noChangeShapeType="1"/>
            </p:cNvSpPr>
            <p:nvPr/>
          </p:nvSpPr>
          <p:spPr bwMode="auto">
            <a:xfrm flipV="1">
              <a:off x="2688" y="2304"/>
              <a:ext cx="1008" cy="384"/>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3207751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72112"/>
                                        </p:tgtEl>
                                        <p:attrNameLst>
                                          <p:attrName>style.visibility</p:attrName>
                                        </p:attrNameLst>
                                      </p:cBhvr>
                                      <p:to>
                                        <p:strVal val="visible"/>
                                      </p:to>
                                    </p:set>
                                    <p:animEffect transition="in" filter="checkerboard(across)">
                                      <p:cBhvr>
                                        <p:cTn id="7" dur="500"/>
                                        <p:tgtEl>
                                          <p:spTgt spid="172112"/>
                                        </p:tgtEl>
                                      </p:cBhvr>
                                    </p:animEffect>
                                  </p:childTnLst>
                                </p:cTn>
                              </p:par>
                            </p:childTnLst>
                          </p:cTn>
                        </p:par>
                        <p:par>
                          <p:cTn id="8" fill="hold">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172081"/>
                                        </p:tgtEl>
                                        <p:attrNameLst>
                                          <p:attrName>style.visibility</p:attrName>
                                        </p:attrNameLst>
                                      </p:cBhvr>
                                      <p:to>
                                        <p:strVal val="visible"/>
                                      </p:to>
                                    </p:set>
                                    <p:animEffect transition="in" filter="checkerboard(across)">
                                      <p:cBhvr>
                                        <p:cTn id="11" dur="500"/>
                                        <p:tgtEl>
                                          <p:spTgt spid="172081"/>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172088"/>
                                        </p:tgtEl>
                                        <p:attrNameLst>
                                          <p:attrName>style.visibility</p:attrName>
                                        </p:attrNameLst>
                                      </p:cBhvr>
                                      <p:to>
                                        <p:strVal val="visible"/>
                                      </p:to>
                                    </p:set>
                                    <p:animEffect transition="in" filter="wipe(left)">
                                      <p:cBhvr>
                                        <p:cTn id="16" dur="500"/>
                                        <p:tgtEl>
                                          <p:spTgt spid="172088"/>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172115"/>
                                        </p:tgtEl>
                                        <p:attrNameLst>
                                          <p:attrName>style.visibility</p:attrName>
                                        </p:attrNameLst>
                                      </p:cBhvr>
                                      <p:to>
                                        <p:strVal val="visible"/>
                                      </p:to>
                                    </p:set>
                                    <p:animEffect transition="in" filter="wipe(left)">
                                      <p:cBhvr>
                                        <p:cTn id="21" dur="500"/>
                                        <p:tgtEl>
                                          <p:spTgt spid="172115"/>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5" presetClass="entr" presetSubtype="10" fill="hold" grpId="0" nodeType="clickEffect">
                                  <p:stCondLst>
                                    <p:cond delay="0"/>
                                  </p:stCondLst>
                                  <p:childTnLst>
                                    <p:set>
                                      <p:cBhvr>
                                        <p:cTn id="25" dur="1" fill="hold">
                                          <p:stCondLst>
                                            <p:cond delay="0"/>
                                          </p:stCondLst>
                                        </p:cTn>
                                        <p:tgtEl>
                                          <p:spTgt spid="172116"/>
                                        </p:tgtEl>
                                        <p:attrNameLst>
                                          <p:attrName>style.visibility</p:attrName>
                                        </p:attrNameLst>
                                      </p:cBhvr>
                                      <p:to>
                                        <p:strVal val="visible"/>
                                      </p:to>
                                    </p:set>
                                    <p:animEffect transition="in" filter="checkerboard(across)">
                                      <p:cBhvr>
                                        <p:cTn id="26" dur="500"/>
                                        <p:tgtEl>
                                          <p:spTgt spid="172116"/>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172117"/>
                                        </p:tgtEl>
                                        <p:attrNameLst>
                                          <p:attrName>style.visibility</p:attrName>
                                        </p:attrNameLst>
                                      </p:cBhvr>
                                      <p:to>
                                        <p:strVal val="visible"/>
                                      </p:to>
                                    </p:set>
                                    <p:animEffect transition="in" filter="wipe(down)">
                                      <p:cBhvr>
                                        <p:cTn id="31" dur="500"/>
                                        <p:tgtEl>
                                          <p:spTgt spid="172117"/>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2" presetClass="entr" presetSubtype="8" fill="hold" nodeType="clickEffect">
                                  <p:stCondLst>
                                    <p:cond delay="0"/>
                                  </p:stCondLst>
                                  <p:childTnLst>
                                    <p:set>
                                      <p:cBhvr>
                                        <p:cTn id="35" dur="1" fill="hold">
                                          <p:stCondLst>
                                            <p:cond delay="0"/>
                                          </p:stCondLst>
                                        </p:cTn>
                                        <p:tgtEl>
                                          <p:spTgt spid="172120"/>
                                        </p:tgtEl>
                                        <p:attrNameLst>
                                          <p:attrName>style.visibility</p:attrName>
                                        </p:attrNameLst>
                                      </p:cBhvr>
                                      <p:to>
                                        <p:strVal val="visible"/>
                                      </p:to>
                                    </p:set>
                                    <p:animEffect transition="in" filter="wipe(left)">
                                      <p:cBhvr>
                                        <p:cTn id="36" dur="500"/>
                                        <p:tgtEl>
                                          <p:spTgt spid="1721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081" grpId="0" autoUpdateAnimBg="0"/>
      <p:bldP spid="172115" grpId="0" animBg="1"/>
      <p:bldP spid="172116" grpId="0" animBg="1" autoUpdateAnimBg="0"/>
      <p:bldP spid="17211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050"/>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割込みの制御</a:t>
            </a:r>
            <a:r>
              <a:rPr lang="ja-JP" altLang="en-US" sz="4000">
                <a:latin typeface="Times New Roman" panose="02020603050405020304" pitchFamily="18" charset="0"/>
              </a:rPr>
              <a:t>(</a:t>
            </a:r>
            <a:r>
              <a:rPr lang="en-US" altLang="ja-JP" sz="4000">
                <a:latin typeface="Times New Roman" panose="02020603050405020304" pitchFamily="18" charset="0"/>
              </a:rPr>
              <a:t>Interrupt control)</a:t>
            </a:r>
          </a:p>
        </p:txBody>
      </p:sp>
      <p:sp>
        <p:nvSpPr>
          <p:cNvPr id="25603" name="Rectangle 2051"/>
          <p:cNvSpPr>
            <a:spLocks noGrp="1" noChangeArrowheads="1"/>
          </p:cNvSpPr>
          <p:nvPr>
            <p:ph type="body" idx="1"/>
          </p:nvPr>
        </p:nvSpPr>
        <p:spPr>
          <a:xfrm>
            <a:off x="685800" y="1752600"/>
            <a:ext cx="7772400" cy="4724400"/>
          </a:xfrm>
        </p:spPr>
        <p:txBody>
          <a:bodyPr/>
          <a:lstStyle/>
          <a:p>
            <a:pPr eaLnBrk="1" hangingPunct="1"/>
            <a:r>
              <a:rPr lang="ja-JP" altLang="en-US">
                <a:latin typeface="Times New Roman" panose="02020603050405020304" pitchFamily="18" charset="0"/>
              </a:rPr>
              <a:t>割込み制御</a:t>
            </a:r>
          </a:p>
          <a:p>
            <a:pPr lvl="1" eaLnBrk="1" hangingPunct="1"/>
            <a:r>
              <a:rPr lang="ja-JP" altLang="en-US">
                <a:latin typeface="Times New Roman" panose="02020603050405020304" pitchFamily="18" charset="0"/>
              </a:rPr>
              <a:t>割込みフラグ(</a:t>
            </a:r>
            <a:r>
              <a:rPr lang="en-US" altLang="ja-JP">
                <a:latin typeface="Times New Roman" panose="02020603050405020304" pitchFamily="18" charset="0"/>
              </a:rPr>
              <a:t>interrupt flag)</a:t>
            </a:r>
          </a:p>
          <a:p>
            <a:pPr lvl="2" eaLnBrk="1" hangingPunct="1"/>
            <a:r>
              <a:rPr lang="en-US" altLang="ja-JP">
                <a:latin typeface="Times New Roman" panose="02020603050405020304" pitchFamily="18" charset="0"/>
              </a:rPr>
              <a:t>1</a:t>
            </a:r>
            <a:r>
              <a:rPr lang="ja-JP" altLang="en-US">
                <a:latin typeface="Times New Roman" panose="02020603050405020304" pitchFamily="18" charset="0"/>
              </a:rPr>
              <a:t>ビットの情報</a:t>
            </a:r>
          </a:p>
          <a:p>
            <a:pPr lvl="3" eaLnBrk="1" hangingPunct="1"/>
            <a:r>
              <a:rPr lang="ja-JP" altLang="en-US">
                <a:latin typeface="Times New Roman" panose="02020603050405020304" pitchFamily="18" charset="0"/>
              </a:rPr>
              <a:t>1 : 全ての割込みを許可</a:t>
            </a:r>
          </a:p>
          <a:p>
            <a:pPr lvl="3" eaLnBrk="1" hangingPunct="1"/>
            <a:r>
              <a:rPr lang="ja-JP" altLang="en-US">
                <a:latin typeface="Times New Roman" panose="02020603050405020304" pitchFamily="18" charset="0"/>
              </a:rPr>
              <a:t>0 : 全ての割込みを禁止</a:t>
            </a:r>
            <a:endParaRPr lang="en-US" altLang="ja-JP">
              <a:latin typeface="Times New Roman" panose="02020603050405020304" pitchFamily="18" charset="0"/>
            </a:endParaRPr>
          </a:p>
          <a:p>
            <a:pPr lvl="1" eaLnBrk="1" hangingPunct="1"/>
            <a:r>
              <a:rPr lang="ja-JP" altLang="en-US">
                <a:latin typeface="Times New Roman" panose="02020603050405020304" pitchFamily="18" charset="0"/>
              </a:rPr>
              <a:t>割込みマスク(</a:t>
            </a:r>
            <a:r>
              <a:rPr lang="en-US" altLang="ja-JP">
                <a:latin typeface="Times New Roman" panose="02020603050405020304" pitchFamily="18" charset="0"/>
              </a:rPr>
              <a:t>interrupt mask)</a:t>
            </a:r>
          </a:p>
          <a:p>
            <a:pPr lvl="2" eaLnBrk="1" hangingPunct="1"/>
            <a:r>
              <a:rPr lang="ja-JP" altLang="en-US">
                <a:latin typeface="Times New Roman" panose="02020603050405020304" pitchFamily="18" charset="0"/>
              </a:rPr>
              <a:t>数ビットの情報</a:t>
            </a:r>
          </a:p>
          <a:p>
            <a:pPr lvl="2" eaLnBrk="1" hangingPunct="1"/>
            <a:r>
              <a:rPr lang="ja-JP" altLang="en-US">
                <a:latin typeface="Times New Roman" panose="02020603050405020304" pitchFamily="18" charset="0"/>
              </a:rPr>
              <a:t>優先度に応じて割込みを許可・不許可</a:t>
            </a:r>
          </a:p>
          <a:p>
            <a:pPr lvl="3" eaLnBrk="1" hangingPunct="1"/>
            <a:r>
              <a:rPr lang="ja-JP" altLang="en-US">
                <a:latin typeface="Times New Roman" panose="02020603050405020304" pitchFamily="18" charset="0"/>
              </a:rPr>
              <a:t>1 : 対応する優先度の割込みは無効</a:t>
            </a:r>
          </a:p>
          <a:p>
            <a:pPr lvl="3" eaLnBrk="1" hangingPunct="1"/>
            <a:r>
              <a:rPr lang="ja-JP" altLang="en-US">
                <a:latin typeface="Times New Roman" panose="02020603050405020304" pitchFamily="18" charset="0"/>
              </a:rPr>
              <a:t>0 : 対応する優先度の割込みは有効</a:t>
            </a:r>
          </a:p>
        </p:txBody>
      </p:sp>
      <p:sp>
        <p:nvSpPr>
          <p:cNvPr id="25604" name="Rectangle 2052"/>
          <p:cNvSpPr>
            <a:spLocks noChangeArrowheads="1"/>
          </p:cNvSpPr>
          <p:nvPr/>
        </p:nvSpPr>
        <p:spPr bwMode="auto">
          <a:xfrm>
            <a:off x="6324600" y="2286000"/>
            <a:ext cx="5334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25605" name="Rectangle 2053"/>
          <p:cNvSpPr>
            <a:spLocks noChangeArrowheads="1"/>
          </p:cNvSpPr>
          <p:nvPr/>
        </p:nvSpPr>
        <p:spPr bwMode="auto">
          <a:xfrm>
            <a:off x="6324600" y="41148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25606" name="Rectangle 2054"/>
          <p:cNvSpPr>
            <a:spLocks noChangeArrowheads="1"/>
          </p:cNvSpPr>
          <p:nvPr/>
        </p:nvSpPr>
        <p:spPr bwMode="auto">
          <a:xfrm>
            <a:off x="6629400" y="41148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25607" name="Rectangle 2055"/>
          <p:cNvSpPr>
            <a:spLocks noChangeArrowheads="1"/>
          </p:cNvSpPr>
          <p:nvPr/>
        </p:nvSpPr>
        <p:spPr bwMode="auto">
          <a:xfrm>
            <a:off x="6934200" y="41148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25608" name="Rectangle 2056"/>
          <p:cNvSpPr>
            <a:spLocks noChangeArrowheads="1"/>
          </p:cNvSpPr>
          <p:nvPr/>
        </p:nvSpPr>
        <p:spPr bwMode="auto">
          <a:xfrm>
            <a:off x="7239000" y="41148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25609" name="Rectangle 2057"/>
          <p:cNvSpPr>
            <a:spLocks noChangeArrowheads="1"/>
          </p:cNvSpPr>
          <p:nvPr/>
        </p:nvSpPr>
        <p:spPr bwMode="auto">
          <a:xfrm>
            <a:off x="7543800" y="41148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25610" name="Rectangle 2058"/>
          <p:cNvSpPr>
            <a:spLocks noChangeArrowheads="1"/>
          </p:cNvSpPr>
          <p:nvPr/>
        </p:nvSpPr>
        <p:spPr bwMode="auto">
          <a:xfrm>
            <a:off x="7848600" y="41148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25611" name="Rectangle 2059"/>
          <p:cNvSpPr>
            <a:spLocks noChangeArrowheads="1"/>
          </p:cNvSpPr>
          <p:nvPr/>
        </p:nvSpPr>
        <p:spPr bwMode="auto">
          <a:xfrm>
            <a:off x="8153400" y="41148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25612" name="Rectangle 2060"/>
          <p:cNvSpPr>
            <a:spLocks noChangeArrowheads="1"/>
          </p:cNvSpPr>
          <p:nvPr/>
        </p:nvSpPr>
        <p:spPr bwMode="auto">
          <a:xfrm>
            <a:off x="8458200" y="41148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25613" name="Text Box 2061"/>
          <p:cNvSpPr txBox="1">
            <a:spLocks noChangeArrowheads="1"/>
          </p:cNvSpPr>
          <p:nvPr/>
        </p:nvSpPr>
        <p:spPr bwMode="auto">
          <a:xfrm>
            <a:off x="6096000" y="1828800"/>
            <a:ext cx="18748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割込みフラグ</a:t>
            </a:r>
          </a:p>
        </p:txBody>
      </p:sp>
      <p:sp>
        <p:nvSpPr>
          <p:cNvPr id="25614" name="Text Box 2062"/>
          <p:cNvSpPr txBox="1">
            <a:spLocks noChangeArrowheads="1"/>
          </p:cNvSpPr>
          <p:nvPr/>
        </p:nvSpPr>
        <p:spPr bwMode="auto">
          <a:xfrm>
            <a:off x="6161088" y="3657600"/>
            <a:ext cx="18907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割込みマスク</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割込みフラグ</a:t>
            </a:r>
            <a:r>
              <a:rPr lang="ja-JP" altLang="en-US" sz="4000">
                <a:latin typeface="Times New Roman" panose="02020603050405020304" pitchFamily="18" charset="0"/>
              </a:rPr>
              <a:t>(</a:t>
            </a:r>
            <a:r>
              <a:rPr lang="en-US" altLang="ja-JP" sz="4000">
                <a:latin typeface="Times New Roman" panose="02020603050405020304" pitchFamily="18" charset="0"/>
              </a:rPr>
              <a:t>interrupt flag)</a:t>
            </a:r>
          </a:p>
        </p:txBody>
      </p:sp>
      <p:sp>
        <p:nvSpPr>
          <p:cNvPr id="26627" name="Rectangle 3"/>
          <p:cNvSpPr>
            <a:spLocks noGrp="1" noChangeArrowheads="1"/>
          </p:cNvSpPr>
          <p:nvPr>
            <p:ph type="body" idx="1"/>
          </p:nvPr>
        </p:nvSpPr>
        <p:spPr/>
        <p:txBody>
          <a:bodyPr/>
          <a:lstStyle/>
          <a:p>
            <a:pPr eaLnBrk="1" hangingPunct="1"/>
            <a:r>
              <a:rPr lang="ja-JP" altLang="en-US">
                <a:latin typeface="Times New Roman" panose="02020603050405020304" pitchFamily="18" charset="0"/>
              </a:rPr>
              <a:t>割込みフラグ</a:t>
            </a:r>
          </a:p>
        </p:txBody>
      </p:sp>
      <p:sp>
        <p:nvSpPr>
          <p:cNvPr id="26628" name="Rectangle 4"/>
          <p:cNvSpPr>
            <a:spLocks noChangeArrowheads="1"/>
          </p:cNvSpPr>
          <p:nvPr/>
        </p:nvSpPr>
        <p:spPr bwMode="auto">
          <a:xfrm>
            <a:off x="2133600" y="3733800"/>
            <a:ext cx="3505200" cy="914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割込み禁止区間</a:t>
            </a:r>
          </a:p>
        </p:txBody>
      </p:sp>
      <p:sp>
        <p:nvSpPr>
          <p:cNvPr id="26629" name="Rectangle 5"/>
          <p:cNvSpPr>
            <a:spLocks noChangeArrowheads="1"/>
          </p:cNvSpPr>
          <p:nvPr/>
        </p:nvSpPr>
        <p:spPr bwMode="auto">
          <a:xfrm>
            <a:off x="2133600" y="2819400"/>
            <a:ext cx="3505200" cy="8382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割込みフラグを</a:t>
            </a:r>
          </a:p>
          <a:p>
            <a:pPr eaLnBrk="1" hangingPunct="1"/>
            <a:r>
              <a:rPr lang="ja-JP" altLang="en-US"/>
              <a:t>0にリセット</a:t>
            </a:r>
          </a:p>
        </p:txBody>
      </p:sp>
      <p:sp>
        <p:nvSpPr>
          <p:cNvPr id="26630" name="Rectangle 6"/>
          <p:cNvSpPr>
            <a:spLocks noChangeArrowheads="1"/>
          </p:cNvSpPr>
          <p:nvPr/>
        </p:nvSpPr>
        <p:spPr bwMode="auto">
          <a:xfrm>
            <a:off x="2133600" y="4724400"/>
            <a:ext cx="3505200" cy="8382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割込みフラグを</a:t>
            </a:r>
          </a:p>
          <a:p>
            <a:pPr eaLnBrk="1" hangingPunct="1"/>
            <a:r>
              <a:rPr lang="ja-JP" altLang="en-US"/>
              <a:t>1にセット</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050"/>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割込みマスク</a:t>
            </a:r>
            <a:r>
              <a:rPr lang="ja-JP" altLang="en-US" sz="4000">
                <a:latin typeface="Times New Roman" panose="02020603050405020304" pitchFamily="18" charset="0"/>
              </a:rPr>
              <a:t>(</a:t>
            </a:r>
            <a:r>
              <a:rPr lang="en-US" altLang="ja-JP" sz="4000">
                <a:latin typeface="Times New Roman" panose="02020603050405020304" pitchFamily="18" charset="0"/>
              </a:rPr>
              <a:t>interrupt mask)</a:t>
            </a:r>
          </a:p>
        </p:txBody>
      </p:sp>
      <p:sp>
        <p:nvSpPr>
          <p:cNvPr id="27651" name="Rectangle 2051"/>
          <p:cNvSpPr>
            <a:spLocks noGrp="1" noChangeArrowheads="1"/>
          </p:cNvSpPr>
          <p:nvPr>
            <p:ph type="body" idx="1"/>
          </p:nvPr>
        </p:nvSpPr>
        <p:spPr>
          <a:xfrm>
            <a:off x="685800" y="1981200"/>
            <a:ext cx="7772400" cy="1219200"/>
          </a:xfrm>
        </p:spPr>
        <p:txBody>
          <a:bodyPr/>
          <a:lstStyle/>
          <a:p>
            <a:pPr eaLnBrk="1" hangingPunct="1"/>
            <a:r>
              <a:rPr lang="ja-JP" altLang="en-US">
                <a:latin typeface="Times New Roman" panose="02020603050405020304" pitchFamily="18" charset="0"/>
              </a:rPr>
              <a:t>割込みマスク</a:t>
            </a:r>
          </a:p>
        </p:txBody>
      </p:sp>
      <p:sp>
        <p:nvSpPr>
          <p:cNvPr id="27652" name="Rectangle 2061"/>
          <p:cNvSpPr>
            <a:spLocks noChangeArrowheads="1"/>
          </p:cNvSpPr>
          <p:nvPr/>
        </p:nvSpPr>
        <p:spPr bwMode="auto">
          <a:xfrm>
            <a:off x="1828800" y="4191000"/>
            <a:ext cx="457200" cy="6096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27653" name="Rectangle 2062"/>
          <p:cNvSpPr>
            <a:spLocks noChangeArrowheads="1"/>
          </p:cNvSpPr>
          <p:nvPr/>
        </p:nvSpPr>
        <p:spPr bwMode="auto">
          <a:xfrm>
            <a:off x="2286000" y="4191000"/>
            <a:ext cx="457200" cy="6096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27654" name="Rectangle 2063"/>
          <p:cNvSpPr>
            <a:spLocks noChangeArrowheads="1"/>
          </p:cNvSpPr>
          <p:nvPr/>
        </p:nvSpPr>
        <p:spPr bwMode="auto">
          <a:xfrm>
            <a:off x="2743200" y="4191000"/>
            <a:ext cx="457200" cy="6096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27655" name="Rectangle 2064"/>
          <p:cNvSpPr>
            <a:spLocks noChangeArrowheads="1"/>
          </p:cNvSpPr>
          <p:nvPr/>
        </p:nvSpPr>
        <p:spPr bwMode="auto">
          <a:xfrm>
            <a:off x="3200400" y="4191000"/>
            <a:ext cx="457200" cy="6096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27656" name="Rectangle 2065"/>
          <p:cNvSpPr>
            <a:spLocks noChangeArrowheads="1"/>
          </p:cNvSpPr>
          <p:nvPr/>
        </p:nvSpPr>
        <p:spPr bwMode="auto">
          <a:xfrm>
            <a:off x="3657600" y="4191000"/>
            <a:ext cx="457200" cy="6096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27657" name="Rectangle 2066"/>
          <p:cNvSpPr>
            <a:spLocks noChangeArrowheads="1"/>
          </p:cNvSpPr>
          <p:nvPr/>
        </p:nvSpPr>
        <p:spPr bwMode="auto">
          <a:xfrm>
            <a:off x="4114800" y="4191000"/>
            <a:ext cx="457200" cy="6096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27658" name="Rectangle 2067"/>
          <p:cNvSpPr>
            <a:spLocks noChangeArrowheads="1"/>
          </p:cNvSpPr>
          <p:nvPr/>
        </p:nvSpPr>
        <p:spPr bwMode="auto">
          <a:xfrm>
            <a:off x="4572000" y="4191000"/>
            <a:ext cx="457200" cy="6096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27659" name="Rectangle 2068"/>
          <p:cNvSpPr>
            <a:spLocks noChangeArrowheads="1"/>
          </p:cNvSpPr>
          <p:nvPr/>
        </p:nvSpPr>
        <p:spPr bwMode="auto">
          <a:xfrm>
            <a:off x="5029200" y="4191000"/>
            <a:ext cx="457200" cy="6096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27660" name="Rectangle 2069"/>
          <p:cNvSpPr>
            <a:spLocks noChangeArrowheads="1"/>
          </p:cNvSpPr>
          <p:nvPr/>
        </p:nvSpPr>
        <p:spPr bwMode="auto">
          <a:xfrm>
            <a:off x="5486400" y="4191000"/>
            <a:ext cx="457200" cy="6096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27661" name="Rectangle 2070"/>
          <p:cNvSpPr>
            <a:spLocks noChangeArrowheads="1"/>
          </p:cNvSpPr>
          <p:nvPr/>
        </p:nvSpPr>
        <p:spPr bwMode="auto">
          <a:xfrm>
            <a:off x="5943600" y="4191000"/>
            <a:ext cx="457200" cy="6096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27662" name="Rectangle 2071"/>
          <p:cNvSpPr>
            <a:spLocks noChangeArrowheads="1"/>
          </p:cNvSpPr>
          <p:nvPr/>
        </p:nvSpPr>
        <p:spPr bwMode="auto">
          <a:xfrm>
            <a:off x="6400800" y="4191000"/>
            <a:ext cx="457200" cy="6096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27663" name="Rectangle 2072"/>
          <p:cNvSpPr>
            <a:spLocks noChangeArrowheads="1"/>
          </p:cNvSpPr>
          <p:nvPr/>
        </p:nvSpPr>
        <p:spPr bwMode="auto">
          <a:xfrm>
            <a:off x="6858000" y="4191000"/>
            <a:ext cx="457200" cy="6096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27664" name="Text Box 2073"/>
          <p:cNvSpPr txBox="1">
            <a:spLocks noChangeArrowheads="1"/>
          </p:cNvSpPr>
          <p:nvPr/>
        </p:nvSpPr>
        <p:spPr bwMode="auto">
          <a:xfrm>
            <a:off x="4038600" y="3581400"/>
            <a:ext cx="10953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優先度</a:t>
            </a:r>
          </a:p>
        </p:txBody>
      </p:sp>
      <p:sp>
        <p:nvSpPr>
          <p:cNvPr id="27665" name="Text Box 2074"/>
          <p:cNvSpPr txBox="1">
            <a:spLocks noChangeArrowheads="1"/>
          </p:cNvSpPr>
          <p:nvPr/>
        </p:nvSpPr>
        <p:spPr bwMode="auto">
          <a:xfrm>
            <a:off x="1828800" y="3581400"/>
            <a:ext cx="4857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高</a:t>
            </a:r>
          </a:p>
        </p:txBody>
      </p:sp>
      <p:sp>
        <p:nvSpPr>
          <p:cNvPr id="27666" name="Text Box 2075"/>
          <p:cNvSpPr txBox="1">
            <a:spLocks noChangeArrowheads="1"/>
          </p:cNvSpPr>
          <p:nvPr/>
        </p:nvSpPr>
        <p:spPr bwMode="auto">
          <a:xfrm>
            <a:off x="6858000" y="3581400"/>
            <a:ext cx="4857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低</a:t>
            </a:r>
          </a:p>
        </p:txBody>
      </p:sp>
      <p:sp>
        <p:nvSpPr>
          <p:cNvPr id="27667" name="Line 2076"/>
          <p:cNvSpPr>
            <a:spLocks noChangeShapeType="1"/>
          </p:cNvSpPr>
          <p:nvPr/>
        </p:nvSpPr>
        <p:spPr bwMode="auto">
          <a:xfrm flipH="1">
            <a:off x="2286000" y="3886200"/>
            <a:ext cx="1828800" cy="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27668" name="Line 2077"/>
          <p:cNvSpPr>
            <a:spLocks noChangeShapeType="1"/>
          </p:cNvSpPr>
          <p:nvPr/>
        </p:nvSpPr>
        <p:spPr bwMode="auto">
          <a:xfrm>
            <a:off x="5029200" y="3886200"/>
            <a:ext cx="1828800" cy="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25697" name="AutoShape 2081"/>
          <p:cNvSpPr>
            <a:spLocks noChangeArrowheads="1"/>
          </p:cNvSpPr>
          <p:nvPr/>
        </p:nvSpPr>
        <p:spPr bwMode="auto">
          <a:xfrm>
            <a:off x="1828800" y="4953000"/>
            <a:ext cx="1828800" cy="609600"/>
          </a:xfrm>
          <a:prstGeom prst="leftRightArrow">
            <a:avLst>
              <a:gd name="adj1" fmla="val 69269"/>
              <a:gd name="adj2" fmla="val 60056"/>
            </a:avLst>
          </a:prstGeom>
          <a:solidFill>
            <a:schemeClr val="accent5">
              <a:lumMod val="10000"/>
            </a:schemeClr>
          </a:solidFill>
          <a:ln w="19050">
            <a:solidFill>
              <a:schemeClr val="tx1"/>
            </a:solidFill>
            <a:miter lim="800000"/>
            <a:headEnd/>
            <a:tailEnd/>
          </a:ln>
          <a:effectLst/>
        </p:spPr>
        <p:txBody>
          <a:bodyPr wrap="none" lIns="90000" tIns="46800" rIns="90000" bIns="46800" anchor="ctr"/>
          <a:lstStyle/>
          <a:p>
            <a:pPr algn="ctr" eaLnBrk="1" hangingPunct="1">
              <a:defRPr/>
            </a:pPr>
            <a:r>
              <a:rPr lang="ja-JP" altLang="en-US" sz="2400" dirty="0"/>
              <a:t>割込み有効</a:t>
            </a:r>
          </a:p>
        </p:txBody>
      </p:sp>
      <p:sp>
        <p:nvSpPr>
          <p:cNvPr id="625698" name="AutoShape 2082"/>
          <p:cNvSpPr>
            <a:spLocks noChangeArrowheads="1"/>
          </p:cNvSpPr>
          <p:nvPr/>
        </p:nvSpPr>
        <p:spPr bwMode="auto">
          <a:xfrm>
            <a:off x="3657600" y="4953000"/>
            <a:ext cx="3657600" cy="609600"/>
          </a:xfrm>
          <a:prstGeom prst="leftRightArrow">
            <a:avLst>
              <a:gd name="adj1" fmla="val 69269"/>
              <a:gd name="adj2" fmla="val 81639"/>
            </a:avLst>
          </a:prstGeom>
          <a:solidFill>
            <a:schemeClr val="accent5">
              <a:lumMod val="10000"/>
            </a:schemeClr>
          </a:solidFill>
          <a:ln w="19050">
            <a:solidFill>
              <a:schemeClr val="tx1"/>
            </a:solidFill>
            <a:miter lim="800000"/>
            <a:headEnd/>
            <a:tailEnd/>
          </a:ln>
          <a:effectLst/>
        </p:spPr>
        <p:txBody>
          <a:bodyPr wrap="none" lIns="90000" tIns="46800" rIns="90000" bIns="46800" anchor="ctr"/>
          <a:lstStyle/>
          <a:p>
            <a:pPr algn="ctr" eaLnBrk="1" hangingPunct="1">
              <a:defRPr/>
            </a:pPr>
            <a:r>
              <a:rPr lang="ja-JP" altLang="en-US" sz="2400"/>
              <a:t>割込み無効</a:t>
            </a:r>
          </a:p>
        </p:txBody>
      </p:sp>
      <p:sp>
        <p:nvSpPr>
          <p:cNvPr id="625699" name="AutoShape 2083"/>
          <p:cNvSpPr>
            <a:spLocks noChangeArrowheads="1"/>
          </p:cNvSpPr>
          <p:nvPr/>
        </p:nvSpPr>
        <p:spPr bwMode="auto">
          <a:xfrm>
            <a:off x="1752600" y="2590800"/>
            <a:ext cx="2667000" cy="990600"/>
          </a:xfrm>
          <a:prstGeom prst="wedgeRoundRectCallout">
            <a:avLst>
              <a:gd name="adj1" fmla="val 29167"/>
              <a:gd name="adj2" fmla="val 112181"/>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現在処理中の</a:t>
            </a:r>
          </a:p>
          <a:p>
            <a:pPr eaLnBrk="1" hangingPunct="1"/>
            <a:r>
              <a:rPr lang="ja-JP" altLang="en-US" sz="2400"/>
              <a:t>割込みの優先度</a:t>
            </a:r>
          </a:p>
        </p:txBody>
      </p:sp>
      <p:sp useBgFill="1">
        <p:nvSpPr>
          <p:cNvPr id="625700" name="Text Box 2084"/>
          <p:cNvSpPr txBox="1">
            <a:spLocks noChangeArrowheads="1"/>
          </p:cNvSpPr>
          <p:nvPr/>
        </p:nvSpPr>
        <p:spPr bwMode="auto">
          <a:xfrm>
            <a:off x="2667000" y="5715000"/>
            <a:ext cx="5364163" cy="946150"/>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現在処理中の割込みよりも</a:t>
            </a:r>
          </a:p>
          <a:p>
            <a:pPr algn="l" eaLnBrk="1" hangingPunct="1"/>
            <a:r>
              <a:rPr lang="ja-JP" altLang="en-US"/>
              <a:t>優先度が高い割込みは許可される</a:t>
            </a:r>
          </a:p>
        </p:txBody>
      </p:sp>
      <p:sp>
        <p:nvSpPr>
          <p:cNvPr id="2" name="テキスト ボックス 1">
            <a:extLst>
              <a:ext uri="{FF2B5EF4-FFF2-40B4-BE49-F238E27FC236}">
                <a16:creationId xmlns:a16="http://schemas.microsoft.com/office/drawing/2014/main" id="{2C50CC3F-83E8-C34D-A91E-5EB0829B4C01}"/>
              </a:ext>
            </a:extLst>
          </p:cNvPr>
          <p:cNvSpPr txBox="1"/>
          <p:nvPr/>
        </p:nvSpPr>
        <p:spPr>
          <a:xfrm>
            <a:off x="4957307" y="2398693"/>
            <a:ext cx="3344185" cy="954107"/>
          </a:xfrm>
          <a:prstGeom prst="rect">
            <a:avLst/>
          </a:prstGeom>
          <a:noFill/>
        </p:spPr>
        <p:txBody>
          <a:bodyPr wrap="none" rtlCol="0">
            <a:spAutoFit/>
          </a:bodyPr>
          <a:lstStyle/>
          <a:p>
            <a:r>
              <a:rPr lang="ja-JP" altLang="en-US" dirty="0"/>
              <a:t>上から</a:t>
            </a:r>
            <a:r>
              <a:rPr lang="en-US" altLang="ja-JP" dirty="0"/>
              <a:t> 5 </a:t>
            </a:r>
            <a:r>
              <a:rPr lang="ja-JP" altLang="en-US" dirty="0"/>
              <a:t>ビット目が</a:t>
            </a:r>
            <a:r>
              <a:rPr lang="en-US" altLang="ja-JP" dirty="0"/>
              <a:t> 1</a:t>
            </a:r>
          </a:p>
          <a:p>
            <a:r>
              <a:rPr kumimoji="1" lang="ja-JP" altLang="en-US" dirty="0"/>
              <a:t>→</a:t>
            </a:r>
            <a:r>
              <a:rPr kumimoji="1" lang="en-US" altLang="ja-JP" dirty="0"/>
              <a:t> </a:t>
            </a:r>
            <a:r>
              <a:rPr kumimoji="1" lang="ja-JP" altLang="en-US" dirty="0"/>
              <a:t>優先度</a:t>
            </a:r>
            <a:r>
              <a:rPr kumimoji="1" lang="en-US" altLang="ja-JP" dirty="0"/>
              <a:t> 5</a:t>
            </a:r>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25699"/>
                                        </p:tgtEl>
                                        <p:attrNameLst>
                                          <p:attrName>style.visibility</p:attrName>
                                        </p:attrNameLst>
                                      </p:cBhvr>
                                      <p:to>
                                        <p:strVal val="visible"/>
                                      </p:to>
                                    </p:set>
                                    <p:animEffect transition="in" filter="checkerboard(across)">
                                      <p:cBhvr>
                                        <p:cTn id="7" dur="500"/>
                                        <p:tgtEl>
                                          <p:spTgt spid="625699"/>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heckerboard(across)">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625697"/>
                                        </p:tgtEl>
                                        <p:attrNameLst>
                                          <p:attrName>style.visibility</p:attrName>
                                        </p:attrNameLst>
                                      </p:cBhvr>
                                      <p:to>
                                        <p:strVal val="visible"/>
                                      </p:to>
                                    </p:set>
                                    <p:animEffect transition="in" filter="barn(outVertical)">
                                      <p:cBhvr>
                                        <p:cTn id="17" dur="500"/>
                                        <p:tgtEl>
                                          <p:spTgt spid="62569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625698"/>
                                        </p:tgtEl>
                                        <p:attrNameLst>
                                          <p:attrName>style.visibility</p:attrName>
                                        </p:attrNameLst>
                                      </p:cBhvr>
                                      <p:to>
                                        <p:strVal val="visible"/>
                                      </p:to>
                                    </p:set>
                                    <p:animEffect transition="in" filter="barn(outVertical)">
                                      <p:cBhvr>
                                        <p:cTn id="22" dur="500"/>
                                        <p:tgtEl>
                                          <p:spTgt spid="625698"/>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625700"/>
                                        </p:tgtEl>
                                        <p:attrNameLst>
                                          <p:attrName>style.visibility</p:attrName>
                                        </p:attrNameLst>
                                      </p:cBhvr>
                                      <p:to>
                                        <p:strVal val="visible"/>
                                      </p:to>
                                    </p:set>
                                    <p:animEffect transition="in" filter="checkerboard(across)">
                                      <p:cBhvr>
                                        <p:cTn id="27" dur="500"/>
                                        <p:tgtEl>
                                          <p:spTgt spid="6257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5697" grpId="0" animBg="1" autoUpdateAnimBg="0"/>
      <p:bldP spid="625698" grpId="0" animBg="1" autoUpdateAnimBg="0"/>
      <p:bldP spid="625699" grpId="0" animBg="1" autoUpdateAnimBg="0"/>
      <p:bldP spid="625700" grpId="0" animBg="1" autoUpdateAnimBg="0"/>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026"/>
          <p:cNvSpPr>
            <a:spLocks noGrp="1" noChangeArrowheads="1"/>
          </p:cNvSpPr>
          <p:nvPr>
            <p:ph type="title"/>
          </p:nvPr>
        </p:nvSpPr>
        <p:spPr>
          <a:xfrm>
            <a:off x="685800" y="152400"/>
            <a:ext cx="7772400" cy="762000"/>
          </a:xfrm>
        </p:spPr>
        <p:txBody>
          <a:bodyPr/>
          <a:lstStyle/>
          <a:p>
            <a:pPr eaLnBrk="1" hangingPunct="1"/>
            <a:r>
              <a:rPr lang="ja-JP" altLang="en-US">
                <a:latin typeface="Times New Roman" panose="02020603050405020304" pitchFamily="18" charset="0"/>
              </a:rPr>
              <a:t>割込み処理の流れ</a:t>
            </a:r>
          </a:p>
        </p:txBody>
      </p:sp>
      <p:sp useBgFill="1">
        <p:nvSpPr>
          <p:cNvPr id="28675" name="AutoShape 1027"/>
          <p:cNvSpPr>
            <a:spLocks noChangeArrowheads="1"/>
          </p:cNvSpPr>
          <p:nvPr/>
        </p:nvSpPr>
        <p:spPr bwMode="auto">
          <a:xfrm>
            <a:off x="1600200" y="1676400"/>
            <a:ext cx="2590800" cy="838200"/>
          </a:xfrm>
          <a:prstGeom prst="flowChartDecision">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割込みフラグ = 1 ?</a:t>
            </a:r>
          </a:p>
        </p:txBody>
      </p:sp>
      <p:sp useBgFill="1">
        <p:nvSpPr>
          <p:cNvPr id="28676" name="AutoShape 1028"/>
          <p:cNvSpPr>
            <a:spLocks noChangeArrowheads="1"/>
          </p:cNvSpPr>
          <p:nvPr/>
        </p:nvSpPr>
        <p:spPr bwMode="auto">
          <a:xfrm>
            <a:off x="1600200" y="2971800"/>
            <a:ext cx="2590800" cy="838200"/>
          </a:xfrm>
          <a:prstGeom prst="flowChartDecision">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現割込みよりも</a:t>
            </a:r>
          </a:p>
          <a:p>
            <a:pPr eaLnBrk="1" hangingPunct="1"/>
            <a:r>
              <a:rPr lang="ja-JP" altLang="en-US" sz="2400"/>
              <a:t>優先度が高い ?</a:t>
            </a:r>
          </a:p>
        </p:txBody>
      </p:sp>
      <p:sp useBgFill="1">
        <p:nvSpPr>
          <p:cNvPr id="28677" name="Line 1029"/>
          <p:cNvSpPr>
            <a:spLocks noChangeShapeType="1"/>
          </p:cNvSpPr>
          <p:nvPr/>
        </p:nvSpPr>
        <p:spPr bwMode="auto">
          <a:xfrm>
            <a:off x="2895600" y="2514600"/>
            <a:ext cx="0" cy="457200"/>
          </a:xfrm>
          <a:prstGeom prst="line">
            <a:avLst/>
          </a:prstGeom>
          <a:ln w="19050">
            <a:solidFill>
              <a:schemeClr val="tx1"/>
            </a:solidFill>
            <a:round/>
            <a:headEn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28678" name="Text Box 1031"/>
          <p:cNvSpPr txBox="1">
            <a:spLocks noChangeArrowheads="1"/>
          </p:cNvSpPr>
          <p:nvPr/>
        </p:nvSpPr>
        <p:spPr bwMode="auto">
          <a:xfrm>
            <a:off x="2971800" y="2438400"/>
            <a:ext cx="654050"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en-US" altLang="ja-JP"/>
              <a:t>yes</a:t>
            </a:r>
          </a:p>
        </p:txBody>
      </p:sp>
      <p:sp useBgFill="1">
        <p:nvSpPr>
          <p:cNvPr id="28679" name="AutoShape 1032"/>
          <p:cNvSpPr>
            <a:spLocks noChangeArrowheads="1"/>
          </p:cNvSpPr>
          <p:nvPr/>
        </p:nvSpPr>
        <p:spPr bwMode="auto">
          <a:xfrm>
            <a:off x="1828800" y="914400"/>
            <a:ext cx="2057400" cy="457200"/>
          </a:xfrm>
          <a:prstGeom prst="flowChartTerminator">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割込み発生</a:t>
            </a:r>
          </a:p>
        </p:txBody>
      </p:sp>
      <p:sp useBgFill="1">
        <p:nvSpPr>
          <p:cNvPr id="28680" name="Line 1033"/>
          <p:cNvSpPr>
            <a:spLocks noChangeShapeType="1"/>
          </p:cNvSpPr>
          <p:nvPr/>
        </p:nvSpPr>
        <p:spPr bwMode="auto">
          <a:xfrm>
            <a:off x="2895600" y="1371600"/>
            <a:ext cx="0" cy="304800"/>
          </a:xfrm>
          <a:prstGeom prst="line">
            <a:avLst/>
          </a:prstGeom>
          <a:ln w="19050">
            <a:solidFill>
              <a:schemeClr val="tx1"/>
            </a:solidFill>
            <a:round/>
            <a:headEn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useBgFill="1">
        <p:nvSpPr>
          <p:cNvPr id="28681" name="AutoShape 1034"/>
          <p:cNvSpPr>
            <a:spLocks noChangeArrowheads="1"/>
          </p:cNvSpPr>
          <p:nvPr/>
        </p:nvSpPr>
        <p:spPr bwMode="auto">
          <a:xfrm>
            <a:off x="228600" y="2514600"/>
            <a:ext cx="2057400" cy="457200"/>
          </a:xfrm>
          <a:prstGeom prst="flowChartTerminator">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割込み禁止</a:t>
            </a:r>
          </a:p>
        </p:txBody>
      </p:sp>
      <p:sp useBgFill="1">
        <p:nvSpPr>
          <p:cNvPr id="28682" name="Line 1035"/>
          <p:cNvSpPr>
            <a:spLocks noChangeShapeType="1"/>
          </p:cNvSpPr>
          <p:nvPr/>
        </p:nvSpPr>
        <p:spPr bwMode="auto">
          <a:xfrm flipH="1">
            <a:off x="1219200" y="2133600"/>
            <a:ext cx="0" cy="381000"/>
          </a:xfrm>
          <a:prstGeom prst="line">
            <a:avLst/>
          </a:prstGeom>
          <a:ln w="19050">
            <a:solidFill>
              <a:schemeClr val="tx1"/>
            </a:solidFill>
            <a:round/>
            <a:headEn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28683" name="Text Box 1036"/>
          <p:cNvSpPr txBox="1">
            <a:spLocks noChangeArrowheads="1"/>
          </p:cNvSpPr>
          <p:nvPr/>
        </p:nvSpPr>
        <p:spPr bwMode="auto">
          <a:xfrm>
            <a:off x="1066800" y="1676400"/>
            <a:ext cx="536575"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en-US" altLang="ja-JP"/>
              <a:t>no</a:t>
            </a:r>
          </a:p>
        </p:txBody>
      </p:sp>
      <p:sp useBgFill="1">
        <p:nvSpPr>
          <p:cNvPr id="28684" name="Line 1038"/>
          <p:cNvSpPr>
            <a:spLocks noChangeShapeType="1"/>
          </p:cNvSpPr>
          <p:nvPr/>
        </p:nvSpPr>
        <p:spPr bwMode="auto">
          <a:xfrm flipH="1">
            <a:off x="1219200" y="2133600"/>
            <a:ext cx="381000" cy="0"/>
          </a:xfrm>
          <a:prstGeom prst="line">
            <a:avLst/>
          </a:prstGeom>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useBgFill="1">
        <p:nvSpPr>
          <p:cNvPr id="28685" name="AutoShape 1041"/>
          <p:cNvSpPr>
            <a:spLocks noChangeArrowheads="1"/>
          </p:cNvSpPr>
          <p:nvPr/>
        </p:nvSpPr>
        <p:spPr bwMode="auto">
          <a:xfrm>
            <a:off x="228600" y="3733800"/>
            <a:ext cx="2057400" cy="457200"/>
          </a:xfrm>
          <a:prstGeom prst="flowChartTerminator">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割込み不許可</a:t>
            </a:r>
            <a:endParaRPr lang="en-US" altLang="ja-JP" sz="2400"/>
          </a:p>
        </p:txBody>
      </p:sp>
      <p:sp useBgFill="1">
        <p:nvSpPr>
          <p:cNvPr id="28686" name="Line 1042"/>
          <p:cNvSpPr>
            <a:spLocks noChangeShapeType="1"/>
          </p:cNvSpPr>
          <p:nvPr/>
        </p:nvSpPr>
        <p:spPr bwMode="auto">
          <a:xfrm flipH="1">
            <a:off x="1219200" y="3352800"/>
            <a:ext cx="0" cy="381000"/>
          </a:xfrm>
          <a:prstGeom prst="line">
            <a:avLst/>
          </a:prstGeom>
          <a:ln w="19050">
            <a:solidFill>
              <a:schemeClr val="tx1"/>
            </a:solidFill>
            <a:round/>
            <a:headEn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28687" name="Text Box 1043"/>
          <p:cNvSpPr txBox="1">
            <a:spLocks noChangeArrowheads="1"/>
          </p:cNvSpPr>
          <p:nvPr/>
        </p:nvSpPr>
        <p:spPr bwMode="auto">
          <a:xfrm>
            <a:off x="1066800" y="2895600"/>
            <a:ext cx="536575"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en-US" altLang="ja-JP"/>
              <a:t>no</a:t>
            </a:r>
          </a:p>
        </p:txBody>
      </p:sp>
      <p:sp useBgFill="1">
        <p:nvSpPr>
          <p:cNvPr id="28688" name="Line 1044"/>
          <p:cNvSpPr>
            <a:spLocks noChangeShapeType="1"/>
          </p:cNvSpPr>
          <p:nvPr/>
        </p:nvSpPr>
        <p:spPr bwMode="auto">
          <a:xfrm flipH="1">
            <a:off x="1219200" y="3352800"/>
            <a:ext cx="381000" cy="0"/>
          </a:xfrm>
          <a:prstGeom prst="line">
            <a:avLst/>
          </a:prstGeom>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useBgFill="1">
        <p:nvSpPr>
          <p:cNvPr id="28689" name="Line 1045"/>
          <p:cNvSpPr>
            <a:spLocks noChangeShapeType="1"/>
          </p:cNvSpPr>
          <p:nvPr/>
        </p:nvSpPr>
        <p:spPr bwMode="auto">
          <a:xfrm>
            <a:off x="2895600" y="3810000"/>
            <a:ext cx="0" cy="457200"/>
          </a:xfrm>
          <a:prstGeom prst="line">
            <a:avLst/>
          </a:prstGeom>
          <a:ln w="19050">
            <a:solidFill>
              <a:schemeClr val="tx1"/>
            </a:solidFill>
            <a:round/>
            <a:headEn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28690" name="Text Box 1046"/>
          <p:cNvSpPr txBox="1">
            <a:spLocks noChangeArrowheads="1"/>
          </p:cNvSpPr>
          <p:nvPr/>
        </p:nvSpPr>
        <p:spPr bwMode="auto">
          <a:xfrm>
            <a:off x="2971800" y="3733800"/>
            <a:ext cx="654050"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en-US" altLang="ja-JP"/>
              <a:t>yes</a:t>
            </a:r>
          </a:p>
        </p:txBody>
      </p:sp>
      <p:sp useBgFill="1">
        <p:nvSpPr>
          <p:cNvPr id="28691" name="AutoShape 1047"/>
          <p:cNvSpPr>
            <a:spLocks noChangeArrowheads="1"/>
          </p:cNvSpPr>
          <p:nvPr/>
        </p:nvSpPr>
        <p:spPr bwMode="auto">
          <a:xfrm>
            <a:off x="1676400" y="4267200"/>
            <a:ext cx="2438400" cy="533400"/>
          </a:xfrm>
          <a:prstGeom prst="flowChartProcess">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割込みフラグを0に</a:t>
            </a:r>
          </a:p>
        </p:txBody>
      </p:sp>
      <p:sp useBgFill="1">
        <p:nvSpPr>
          <p:cNvPr id="28692" name="Line 1048"/>
          <p:cNvSpPr>
            <a:spLocks noChangeShapeType="1"/>
          </p:cNvSpPr>
          <p:nvPr/>
        </p:nvSpPr>
        <p:spPr bwMode="auto">
          <a:xfrm>
            <a:off x="2895600" y="4800600"/>
            <a:ext cx="0" cy="304800"/>
          </a:xfrm>
          <a:prstGeom prst="line">
            <a:avLst/>
          </a:prstGeom>
          <a:ln w="19050">
            <a:solidFill>
              <a:schemeClr val="tx1"/>
            </a:solidFill>
            <a:round/>
            <a:headEn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useBgFill="1">
        <p:nvSpPr>
          <p:cNvPr id="28693" name="Line 1049"/>
          <p:cNvSpPr>
            <a:spLocks noChangeShapeType="1"/>
          </p:cNvSpPr>
          <p:nvPr/>
        </p:nvSpPr>
        <p:spPr bwMode="auto">
          <a:xfrm>
            <a:off x="2895600" y="6629400"/>
            <a:ext cx="1600200" cy="0"/>
          </a:xfrm>
          <a:prstGeom prst="line">
            <a:avLst/>
          </a:prstGeom>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useBgFill="1">
        <p:nvSpPr>
          <p:cNvPr id="28694" name="Line 1050"/>
          <p:cNvSpPr>
            <a:spLocks noChangeShapeType="1"/>
          </p:cNvSpPr>
          <p:nvPr/>
        </p:nvSpPr>
        <p:spPr bwMode="auto">
          <a:xfrm flipV="1">
            <a:off x="4495800" y="990600"/>
            <a:ext cx="0" cy="5638800"/>
          </a:xfrm>
          <a:prstGeom prst="line">
            <a:avLst/>
          </a:prstGeom>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useBgFill="1">
        <p:nvSpPr>
          <p:cNvPr id="28695" name="Line 1051"/>
          <p:cNvSpPr>
            <a:spLocks noChangeShapeType="1"/>
          </p:cNvSpPr>
          <p:nvPr/>
        </p:nvSpPr>
        <p:spPr bwMode="auto">
          <a:xfrm>
            <a:off x="4495800" y="990600"/>
            <a:ext cx="1447800" cy="0"/>
          </a:xfrm>
          <a:prstGeom prst="line">
            <a:avLst/>
          </a:prstGeom>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useBgFill="1">
        <p:nvSpPr>
          <p:cNvPr id="28696" name="AutoShape 1053"/>
          <p:cNvSpPr>
            <a:spLocks noChangeArrowheads="1"/>
          </p:cNvSpPr>
          <p:nvPr/>
        </p:nvSpPr>
        <p:spPr bwMode="auto">
          <a:xfrm>
            <a:off x="1524000" y="5105400"/>
            <a:ext cx="2819400" cy="533400"/>
          </a:xfrm>
          <a:prstGeom prst="flowChartProcess">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現割込み情報を退避</a:t>
            </a:r>
          </a:p>
        </p:txBody>
      </p:sp>
      <p:sp useBgFill="1">
        <p:nvSpPr>
          <p:cNvPr id="28697" name="Line 1054"/>
          <p:cNvSpPr>
            <a:spLocks noChangeShapeType="1"/>
          </p:cNvSpPr>
          <p:nvPr/>
        </p:nvSpPr>
        <p:spPr bwMode="auto">
          <a:xfrm>
            <a:off x="2895600" y="6477000"/>
            <a:ext cx="0" cy="150813"/>
          </a:xfrm>
          <a:prstGeom prst="line">
            <a:avLst/>
          </a:prstGeom>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useBgFill="1">
        <p:nvSpPr>
          <p:cNvPr id="28698" name="Line 1056"/>
          <p:cNvSpPr>
            <a:spLocks noChangeShapeType="1"/>
          </p:cNvSpPr>
          <p:nvPr/>
        </p:nvSpPr>
        <p:spPr bwMode="auto">
          <a:xfrm>
            <a:off x="5943600" y="1981200"/>
            <a:ext cx="0" cy="304800"/>
          </a:xfrm>
          <a:prstGeom prst="line">
            <a:avLst/>
          </a:prstGeom>
          <a:ln w="19050">
            <a:solidFill>
              <a:schemeClr val="tx1"/>
            </a:solidFill>
            <a:round/>
            <a:headEn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useBgFill="1">
        <p:nvSpPr>
          <p:cNvPr id="28699" name="AutoShape 1058"/>
          <p:cNvSpPr>
            <a:spLocks noChangeArrowheads="1"/>
          </p:cNvSpPr>
          <p:nvPr/>
        </p:nvSpPr>
        <p:spPr bwMode="auto">
          <a:xfrm>
            <a:off x="4724400" y="2286000"/>
            <a:ext cx="2438400" cy="609600"/>
          </a:xfrm>
          <a:prstGeom prst="flowChartProcess">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割込みフラグを1に</a:t>
            </a:r>
          </a:p>
        </p:txBody>
      </p:sp>
      <p:sp useBgFill="1">
        <p:nvSpPr>
          <p:cNvPr id="28700" name="Line 1059"/>
          <p:cNvSpPr>
            <a:spLocks noChangeShapeType="1"/>
          </p:cNvSpPr>
          <p:nvPr/>
        </p:nvSpPr>
        <p:spPr bwMode="auto">
          <a:xfrm>
            <a:off x="5943600" y="990600"/>
            <a:ext cx="0" cy="228600"/>
          </a:xfrm>
          <a:prstGeom prst="line">
            <a:avLst/>
          </a:prstGeom>
          <a:ln w="19050">
            <a:solidFill>
              <a:schemeClr val="tx1"/>
            </a:solidFill>
            <a:round/>
            <a:headEn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useBgFill="1">
        <p:nvSpPr>
          <p:cNvPr id="28701" name="AutoShape 1060"/>
          <p:cNvSpPr>
            <a:spLocks noChangeArrowheads="1"/>
          </p:cNvSpPr>
          <p:nvPr/>
        </p:nvSpPr>
        <p:spPr bwMode="auto">
          <a:xfrm>
            <a:off x="4724400" y="1219200"/>
            <a:ext cx="2438400" cy="762000"/>
          </a:xfrm>
          <a:prstGeom prst="flowChartProcess">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割込みマスクを</a:t>
            </a:r>
          </a:p>
          <a:p>
            <a:pPr eaLnBrk="1" hangingPunct="1"/>
            <a:r>
              <a:rPr lang="ja-JP" altLang="en-US" sz="2400"/>
              <a:t>割込みの優先度に</a:t>
            </a:r>
          </a:p>
        </p:txBody>
      </p:sp>
      <p:sp useBgFill="1">
        <p:nvSpPr>
          <p:cNvPr id="28702" name="Line 1061"/>
          <p:cNvSpPr>
            <a:spLocks noChangeShapeType="1"/>
          </p:cNvSpPr>
          <p:nvPr/>
        </p:nvSpPr>
        <p:spPr bwMode="auto">
          <a:xfrm>
            <a:off x="5943600" y="2895600"/>
            <a:ext cx="0" cy="304800"/>
          </a:xfrm>
          <a:prstGeom prst="line">
            <a:avLst/>
          </a:prstGeom>
          <a:ln w="19050">
            <a:solidFill>
              <a:schemeClr val="tx1"/>
            </a:solidFill>
            <a:round/>
            <a:headEn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useBgFill="1">
        <p:nvSpPr>
          <p:cNvPr id="28703" name="AutoShape 1062"/>
          <p:cNvSpPr>
            <a:spLocks noChangeArrowheads="1"/>
          </p:cNvSpPr>
          <p:nvPr/>
        </p:nvSpPr>
        <p:spPr bwMode="auto">
          <a:xfrm>
            <a:off x="4724400" y="3200400"/>
            <a:ext cx="2438400" cy="609600"/>
          </a:xfrm>
          <a:prstGeom prst="flowChartProcess">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割込み処理</a:t>
            </a:r>
          </a:p>
        </p:txBody>
      </p:sp>
      <p:sp useBgFill="1">
        <p:nvSpPr>
          <p:cNvPr id="28704" name="Line 1063"/>
          <p:cNvSpPr>
            <a:spLocks noChangeShapeType="1"/>
          </p:cNvSpPr>
          <p:nvPr/>
        </p:nvSpPr>
        <p:spPr bwMode="auto">
          <a:xfrm>
            <a:off x="5943600" y="3810000"/>
            <a:ext cx="0" cy="304800"/>
          </a:xfrm>
          <a:prstGeom prst="line">
            <a:avLst/>
          </a:prstGeom>
          <a:ln w="19050">
            <a:solidFill>
              <a:schemeClr val="tx1"/>
            </a:solidFill>
            <a:round/>
            <a:headEn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useBgFill="1">
        <p:nvSpPr>
          <p:cNvPr id="28705" name="AutoShape 1065"/>
          <p:cNvSpPr>
            <a:spLocks noChangeArrowheads="1"/>
          </p:cNvSpPr>
          <p:nvPr/>
        </p:nvSpPr>
        <p:spPr bwMode="auto">
          <a:xfrm>
            <a:off x="4648200" y="4114800"/>
            <a:ext cx="2590800" cy="838200"/>
          </a:xfrm>
          <a:prstGeom prst="flowChartDecision">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割込みのネスト中?</a:t>
            </a:r>
          </a:p>
        </p:txBody>
      </p:sp>
      <p:sp useBgFill="1">
        <p:nvSpPr>
          <p:cNvPr id="28706" name="AutoShape 1066"/>
          <p:cNvSpPr>
            <a:spLocks noChangeArrowheads="1"/>
          </p:cNvSpPr>
          <p:nvPr/>
        </p:nvSpPr>
        <p:spPr bwMode="auto">
          <a:xfrm>
            <a:off x="4876800" y="6248400"/>
            <a:ext cx="2286000" cy="457200"/>
          </a:xfrm>
          <a:prstGeom prst="flowChartTerminator">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再度割込み処理</a:t>
            </a:r>
          </a:p>
        </p:txBody>
      </p:sp>
      <p:sp useBgFill="1">
        <p:nvSpPr>
          <p:cNvPr id="28707" name="AutoShape 1067"/>
          <p:cNvSpPr>
            <a:spLocks noChangeArrowheads="1"/>
          </p:cNvSpPr>
          <p:nvPr/>
        </p:nvSpPr>
        <p:spPr bwMode="auto">
          <a:xfrm>
            <a:off x="6858000" y="4800600"/>
            <a:ext cx="2057400" cy="457200"/>
          </a:xfrm>
          <a:prstGeom prst="flowChartTerminator">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ディスパッチャ</a:t>
            </a:r>
          </a:p>
        </p:txBody>
      </p:sp>
      <p:sp useBgFill="1">
        <p:nvSpPr>
          <p:cNvPr id="28708" name="Line 1068"/>
          <p:cNvSpPr>
            <a:spLocks noChangeShapeType="1"/>
          </p:cNvSpPr>
          <p:nvPr/>
        </p:nvSpPr>
        <p:spPr bwMode="auto">
          <a:xfrm>
            <a:off x="2895600" y="5638800"/>
            <a:ext cx="0" cy="304800"/>
          </a:xfrm>
          <a:prstGeom prst="line">
            <a:avLst/>
          </a:prstGeom>
          <a:ln w="19050">
            <a:solidFill>
              <a:schemeClr val="tx1"/>
            </a:solidFill>
            <a:round/>
            <a:headEn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useBgFill="1">
        <p:nvSpPr>
          <p:cNvPr id="28709" name="AutoShape 1069"/>
          <p:cNvSpPr>
            <a:spLocks noChangeArrowheads="1"/>
          </p:cNvSpPr>
          <p:nvPr/>
        </p:nvSpPr>
        <p:spPr bwMode="auto">
          <a:xfrm>
            <a:off x="1524000" y="5943600"/>
            <a:ext cx="2819400" cy="533400"/>
          </a:xfrm>
          <a:prstGeom prst="flowChartProcess">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プロセス情報を退避</a:t>
            </a:r>
          </a:p>
        </p:txBody>
      </p:sp>
      <p:sp useBgFill="1">
        <p:nvSpPr>
          <p:cNvPr id="28710" name="Line 1070"/>
          <p:cNvSpPr>
            <a:spLocks noChangeShapeType="1"/>
          </p:cNvSpPr>
          <p:nvPr/>
        </p:nvSpPr>
        <p:spPr bwMode="auto">
          <a:xfrm>
            <a:off x="5943600" y="4953000"/>
            <a:ext cx="0" cy="457200"/>
          </a:xfrm>
          <a:prstGeom prst="line">
            <a:avLst/>
          </a:prstGeom>
          <a:ln w="19050">
            <a:solidFill>
              <a:schemeClr val="tx1"/>
            </a:solidFill>
            <a:round/>
            <a:headEn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28711" name="Text Box 1071"/>
          <p:cNvSpPr txBox="1">
            <a:spLocks noChangeArrowheads="1"/>
          </p:cNvSpPr>
          <p:nvPr/>
        </p:nvSpPr>
        <p:spPr bwMode="auto">
          <a:xfrm>
            <a:off x="6019800" y="4876800"/>
            <a:ext cx="654050"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en-US" altLang="ja-JP"/>
              <a:t>yes</a:t>
            </a:r>
          </a:p>
        </p:txBody>
      </p:sp>
      <p:sp useBgFill="1">
        <p:nvSpPr>
          <p:cNvPr id="28712" name="AutoShape 1072"/>
          <p:cNvSpPr>
            <a:spLocks noChangeArrowheads="1"/>
          </p:cNvSpPr>
          <p:nvPr/>
        </p:nvSpPr>
        <p:spPr bwMode="auto">
          <a:xfrm>
            <a:off x="4724400" y="5410200"/>
            <a:ext cx="2438400" cy="533400"/>
          </a:xfrm>
          <a:prstGeom prst="flowChartProcess">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割込み情報を復帰</a:t>
            </a:r>
          </a:p>
        </p:txBody>
      </p:sp>
      <p:sp useBgFill="1">
        <p:nvSpPr>
          <p:cNvPr id="28713" name="Line 1073"/>
          <p:cNvSpPr>
            <a:spLocks noChangeShapeType="1"/>
          </p:cNvSpPr>
          <p:nvPr/>
        </p:nvSpPr>
        <p:spPr bwMode="auto">
          <a:xfrm>
            <a:off x="5943600" y="5943600"/>
            <a:ext cx="0" cy="304800"/>
          </a:xfrm>
          <a:prstGeom prst="line">
            <a:avLst/>
          </a:prstGeom>
          <a:ln w="19050">
            <a:solidFill>
              <a:schemeClr val="tx1"/>
            </a:solidFill>
            <a:round/>
            <a:headEn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useBgFill="1">
        <p:nvSpPr>
          <p:cNvPr id="28714" name="Line 1074"/>
          <p:cNvSpPr>
            <a:spLocks noChangeShapeType="1"/>
          </p:cNvSpPr>
          <p:nvPr/>
        </p:nvSpPr>
        <p:spPr bwMode="auto">
          <a:xfrm flipH="1">
            <a:off x="7620000" y="4495800"/>
            <a:ext cx="0" cy="304800"/>
          </a:xfrm>
          <a:prstGeom prst="line">
            <a:avLst/>
          </a:prstGeom>
          <a:ln w="19050">
            <a:solidFill>
              <a:schemeClr val="tx1"/>
            </a:solidFill>
            <a:round/>
            <a:headEn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28715" name="Text Box 1075"/>
          <p:cNvSpPr txBox="1">
            <a:spLocks noChangeArrowheads="1"/>
          </p:cNvSpPr>
          <p:nvPr/>
        </p:nvSpPr>
        <p:spPr bwMode="auto">
          <a:xfrm>
            <a:off x="7315200" y="4038600"/>
            <a:ext cx="536575"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en-US" altLang="ja-JP"/>
              <a:t>no</a:t>
            </a:r>
          </a:p>
        </p:txBody>
      </p:sp>
      <p:sp useBgFill="1">
        <p:nvSpPr>
          <p:cNvPr id="28716" name="Line 1076"/>
          <p:cNvSpPr>
            <a:spLocks noChangeShapeType="1"/>
          </p:cNvSpPr>
          <p:nvPr/>
        </p:nvSpPr>
        <p:spPr bwMode="auto">
          <a:xfrm flipH="1">
            <a:off x="7239000" y="4495800"/>
            <a:ext cx="381000" cy="0"/>
          </a:xfrm>
          <a:prstGeom prst="line">
            <a:avLst/>
          </a:prstGeom>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050"/>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割込み処理の流れ</a:t>
            </a:r>
          </a:p>
        </p:txBody>
      </p:sp>
      <p:sp>
        <p:nvSpPr>
          <p:cNvPr id="29699" name="Rectangle 2051"/>
          <p:cNvSpPr>
            <a:spLocks noChangeArrowheads="1"/>
          </p:cNvSpPr>
          <p:nvPr/>
        </p:nvSpPr>
        <p:spPr bwMode="auto">
          <a:xfrm>
            <a:off x="609600" y="2286000"/>
            <a:ext cx="5334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29700" name="Rectangle 2052"/>
          <p:cNvSpPr>
            <a:spLocks noChangeArrowheads="1"/>
          </p:cNvSpPr>
          <p:nvPr/>
        </p:nvSpPr>
        <p:spPr bwMode="auto">
          <a:xfrm>
            <a:off x="620713" y="33528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29701" name="Rectangle 2053"/>
          <p:cNvSpPr>
            <a:spLocks noChangeArrowheads="1"/>
          </p:cNvSpPr>
          <p:nvPr/>
        </p:nvSpPr>
        <p:spPr bwMode="auto">
          <a:xfrm>
            <a:off x="925513" y="33528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29702" name="Rectangle 2054"/>
          <p:cNvSpPr>
            <a:spLocks noChangeArrowheads="1"/>
          </p:cNvSpPr>
          <p:nvPr/>
        </p:nvSpPr>
        <p:spPr bwMode="auto">
          <a:xfrm>
            <a:off x="1230313" y="33528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29703" name="Rectangle 2055"/>
          <p:cNvSpPr>
            <a:spLocks noChangeArrowheads="1"/>
          </p:cNvSpPr>
          <p:nvPr/>
        </p:nvSpPr>
        <p:spPr bwMode="auto">
          <a:xfrm>
            <a:off x="1535113" y="33528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29704" name="Rectangle 2056"/>
          <p:cNvSpPr>
            <a:spLocks noChangeArrowheads="1"/>
          </p:cNvSpPr>
          <p:nvPr/>
        </p:nvSpPr>
        <p:spPr bwMode="auto">
          <a:xfrm>
            <a:off x="1839913" y="33528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29705" name="Rectangle 2057"/>
          <p:cNvSpPr>
            <a:spLocks noChangeArrowheads="1"/>
          </p:cNvSpPr>
          <p:nvPr/>
        </p:nvSpPr>
        <p:spPr bwMode="auto">
          <a:xfrm>
            <a:off x="2144713" y="33528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29706" name="Rectangle 2058"/>
          <p:cNvSpPr>
            <a:spLocks noChangeArrowheads="1"/>
          </p:cNvSpPr>
          <p:nvPr/>
        </p:nvSpPr>
        <p:spPr bwMode="auto">
          <a:xfrm>
            <a:off x="2449513" y="33528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29707" name="Rectangle 2059"/>
          <p:cNvSpPr>
            <a:spLocks noChangeArrowheads="1"/>
          </p:cNvSpPr>
          <p:nvPr/>
        </p:nvSpPr>
        <p:spPr bwMode="auto">
          <a:xfrm>
            <a:off x="2754313" y="33528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29708" name="Text Box 2060"/>
          <p:cNvSpPr txBox="1">
            <a:spLocks noChangeArrowheads="1"/>
          </p:cNvSpPr>
          <p:nvPr/>
        </p:nvSpPr>
        <p:spPr bwMode="auto">
          <a:xfrm>
            <a:off x="381000" y="1828800"/>
            <a:ext cx="18748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割込みフラグ</a:t>
            </a:r>
          </a:p>
        </p:txBody>
      </p:sp>
      <p:sp>
        <p:nvSpPr>
          <p:cNvPr id="29709" name="Text Box 2061"/>
          <p:cNvSpPr txBox="1">
            <a:spLocks noChangeArrowheads="1"/>
          </p:cNvSpPr>
          <p:nvPr/>
        </p:nvSpPr>
        <p:spPr bwMode="auto">
          <a:xfrm>
            <a:off x="457200" y="2895600"/>
            <a:ext cx="18907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割込みマスク</a:t>
            </a:r>
          </a:p>
        </p:txBody>
      </p:sp>
      <p:grpSp>
        <p:nvGrpSpPr>
          <p:cNvPr id="626711" name="Group 2071"/>
          <p:cNvGrpSpPr>
            <a:grpSpLocks/>
          </p:cNvGrpSpPr>
          <p:nvPr/>
        </p:nvGrpSpPr>
        <p:grpSpPr bwMode="auto">
          <a:xfrm>
            <a:off x="4310063" y="2840038"/>
            <a:ext cx="2635250" cy="1046162"/>
            <a:chOff x="2715" y="1789"/>
            <a:chExt cx="1660" cy="659"/>
          </a:xfrm>
        </p:grpSpPr>
        <p:sp>
          <p:nvSpPr>
            <p:cNvPr id="29726" name="Rectangle 2062"/>
            <p:cNvSpPr>
              <a:spLocks noChangeArrowheads="1"/>
            </p:cNvSpPr>
            <p:nvPr/>
          </p:nvSpPr>
          <p:spPr bwMode="auto">
            <a:xfrm>
              <a:off x="2839" y="2112"/>
              <a:ext cx="192" cy="33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29727" name="Rectangle 2063"/>
            <p:cNvSpPr>
              <a:spLocks noChangeArrowheads="1"/>
            </p:cNvSpPr>
            <p:nvPr/>
          </p:nvSpPr>
          <p:spPr bwMode="auto">
            <a:xfrm>
              <a:off x="3031" y="2112"/>
              <a:ext cx="192" cy="33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29728" name="Rectangle 2064"/>
            <p:cNvSpPr>
              <a:spLocks noChangeArrowheads="1"/>
            </p:cNvSpPr>
            <p:nvPr/>
          </p:nvSpPr>
          <p:spPr bwMode="auto">
            <a:xfrm>
              <a:off x="3223" y="2112"/>
              <a:ext cx="192" cy="33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29729" name="Rectangle 2065"/>
            <p:cNvSpPr>
              <a:spLocks noChangeArrowheads="1"/>
            </p:cNvSpPr>
            <p:nvPr/>
          </p:nvSpPr>
          <p:spPr bwMode="auto">
            <a:xfrm>
              <a:off x="3415" y="2112"/>
              <a:ext cx="192" cy="33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29730" name="Rectangle 2066"/>
            <p:cNvSpPr>
              <a:spLocks noChangeArrowheads="1"/>
            </p:cNvSpPr>
            <p:nvPr/>
          </p:nvSpPr>
          <p:spPr bwMode="auto">
            <a:xfrm>
              <a:off x="3607" y="2112"/>
              <a:ext cx="192" cy="33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29731" name="Rectangle 2067"/>
            <p:cNvSpPr>
              <a:spLocks noChangeArrowheads="1"/>
            </p:cNvSpPr>
            <p:nvPr/>
          </p:nvSpPr>
          <p:spPr bwMode="auto">
            <a:xfrm>
              <a:off x="3799" y="2112"/>
              <a:ext cx="192" cy="33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29732" name="Rectangle 2068"/>
            <p:cNvSpPr>
              <a:spLocks noChangeArrowheads="1"/>
            </p:cNvSpPr>
            <p:nvPr/>
          </p:nvSpPr>
          <p:spPr bwMode="auto">
            <a:xfrm>
              <a:off x="3991" y="2112"/>
              <a:ext cx="192" cy="33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29733" name="Rectangle 2069"/>
            <p:cNvSpPr>
              <a:spLocks noChangeArrowheads="1"/>
            </p:cNvSpPr>
            <p:nvPr/>
          </p:nvSpPr>
          <p:spPr bwMode="auto">
            <a:xfrm>
              <a:off x="4183" y="2112"/>
              <a:ext cx="192" cy="33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29734" name="Text Box 2070"/>
            <p:cNvSpPr txBox="1">
              <a:spLocks noChangeArrowheads="1"/>
            </p:cNvSpPr>
            <p:nvPr/>
          </p:nvSpPr>
          <p:spPr bwMode="auto">
            <a:xfrm>
              <a:off x="2715" y="1789"/>
              <a:ext cx="829"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割込み</a:t>
              </a:r>
              <a:r>
                <a:rPr lang="en-US" altLang="ja-JP" sz="2400"/>
                <a:t>A</a:t>
              </a:r>
            </a:p>
          </p:txBody>
        </p:sp>
      </p:grpSp>
      <p:sp>
        <p:nvSpPr>
          <p:cNvPr id="626713" name="AutoShape 2073"/>
          <p:cNvSpPr>
            <a:spLocks noChangeArrowheads="1"/>
          </p:cNvSpPr>
          <p:nvPr/>
        </p:nvSpPr>
        <p:spPr bwMode="auto">
          <a:xfrm>
            <a:off x="3124200" y="3352800"/>
            <a:ext cx="1295400" cy="533400"/>
          </a:xfrm>
          <a:prstGeom prst="leftRightArrow">
            <a:avLst>
              <a:gd name="adj1" fmla="val 50000"/>
              <a:gd name="adj2" fmla="val 48571"/>
            </a:avLst>
          </a:prstGeom>
          <a:solidFill>
            <a:srgbClr val="92D050"/>
          </a:solidFill>
          <a:ln w="19050">
            <a:solidFill>
              <a:schemeClr val="tx1"/>
            </a:solidFill>
            <a:miter lim="800000"/>
            <a:headEnd/>
            <a:tailEnd/>
          </a:ln>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solidFill>
                  <a:schemeClr val="bg2"/>
                </a:solidFill>
              </a:rPr>
              <a:t>比較</a:t>
            </a:r>
          </a:p>
        </p:txBody>
      </p:sp>
      <p:sp>
        <p:nvSpPr>
          <p:cNvPr id="626714" name="AutoShape 2074"/>
          <p:cNvSpPr>
            <a:spLocks noChangeArrowheads="1"/>
          </p:cNvSpPr>
          <p:nvPr/>
        </p:nvSpPr>
        <p:spPr bwMode="auto">
          <a:xfrm>
            <a:off x="1600200" y="2209800"/>
            <a:ext cx="2514600" cy="533400"/>
          </a:xfrm>
          <a:prstGeom prst="wedgeRoundRectCallout">
            <a:avLst>
              <a:gd name="adj1" fmla="val -62435"/>
              <a:gd name="adj2" fmla="val 22620"/>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割込み可能</a:t>
            </a:r>
          </a:p>
        </p:txBody>
      </p:sp>
      <p:sp>
        <p:nvSpPr>
          <p:cNvPr id="626715" name="Text Box 2075"/>
          <p:cNvSpPr txBox="1">
            <a:spLocks noChangeArrowheads="1"/>
          </p:cNvSpPr>
          <p:nvPr/>
        </p:nvSpPr>
        <p:spPr bwMode="auto">
          <a:xfrm>
            <a:off x="1371600" y="4419600"/>
            <a:ext cx="5718175"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現在処理中の割込みよりも</a:t>
            </a:r>
          </a:p>
          <a:p>
            <a:pPr algn="l" eaLnBrk="1" hangingPunct="1"/>
            <a:r>
              <a:rPr lang="ja-JP" altLang="en-US"/>
              <a:t>優先度が低いので割込み</a:t>
            </a:r>
            <a:r>
              <a:rPr lang="en-US" altLang="ja-JP"/>
              <a:t>A</a:t>
            </a:r>
            <a:r>
              <a:rPr lang="ja-JP" altLang="en-US"/>
              <a:t>は不許可</a:t>
            </a:r>
          </a:p>
        </p:txBody>
      </p:sp>
      <p:sp>
        <p:nvSpPr>
          <p:cNvPr id="29714" name="Rectangle 2077"/>
          <p:cNvSpPr>
            <a:spLocks noChangeArrowheads="1"/>
          </p:cNvSpPr>
          <p:nvPr/>
        </p:nvSpPr>
        <p:spPr bwMode="auto">
          <a:xfrm>
            <a:off x="4540250" y="2189163"/>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29715" name="Rectangle 2078"/>
          <p:cNvSpPr>
            <a:spLocks noChangeArrowheads="1"/>
          </p:cNvSpPr>
          <p:nvPr/>
        </p:nvSpPr>
        <p:spPr bwMode="auto">
          <a:xfrm>
            <a:off x="4845050" y="2189163"/>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29716" name="Rectangle 2079"/>
          <p:cNvSpPr>
            <a:spLocks noChangeArrowheads="1"/>
          </p:cNvSpPr>
          <p:nvPr/>
        </p:nvSpPr>
        <p:spPr bwMode="auto">
          <a:xfrm>
            <a:off x="5149850" y="2189163"/>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29717" name="Rectangle 2080"/>
          <p:cNvSpPr>
            <a:spLocks noChangeArrowheads="1"/>
          </p:cNvSpPr>
          <p:nvPr/>
        </p:nvSpPr>
        <p:spPr bwMode="auto">
          <a:xfrm>
            <a:off x="5454650" y="2189163"/>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29718" name="Rectangle 2081"/>
          <p:cNvSpPr>
            <a:spLocks noChangeArrowheads="1"/>
          </p:cNvSpPr>
          <p:nvPr/>
        </p:nvSpPr>
        <p:spPr bwMode="auto">
          <a:xfrm>
            <a:off x="5759450" y="2189163"/>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29719" name="Rectangle 2082"/>
          <p:cNvSpPr>
            <a:spLocks noChangeArrowheads="1"/>
          </p:cNvSpPr>
          <p:nvPr/>
        </p:nvSpPr>
        <p:spPr bwMode="auto">
          <a:xfrm>
            <a:off x="6064250" y="2189163"/>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29720" name="Rectangle 2083"/>
          <p:cNvSpPr>
            <a:spLocks noChangeArrowheads="1"/>
          </p:cNvSpPr>
          <p:nvPr/>
        </p:nvSpPr>
        <p:spPr bwMode="auto">
          <a:xfrm>
            <a:off x="6369050" y="2189163"/>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29721" name="Rectangle 2084"/>
          <p:cNvSpPr>
            <a:spLocks noChangeArrowheads="1"/>
          </p:cNvSpPr>
          <p:nvPr/>
        </p:nvSpPr>
        <p:spPr bwMode="auto">
          <a:xfrm>
            <a:off x="6673850" y="2189163"/>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29722" name="Text Box 2085"/>
          <p:cNvSpPr txBox="1">
            <a:spLocks noChangeArrowheads="1"/>
          </p:cNvSpPr>
          <p:nvPr/>
        </p:nvSpPr>
        <p:spPr bwMode="auto">
          <a:xfrm>
            <a:off x="4343400" y="1676400"/>
            <a:ext cx="20097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現在の割込み</a:t>
            </a:r>
            <a:endParaRPr lang="en-US" altLang="ja-JP" sz="2400"/>
          </a:p>
        </p:txBody>
      </p:sp>
      <p:grpSp>
        <p:nvGrpSpPr>
          <p:cNvPr id="626729" name="Group 2089"/>
          <p:cNvGrpSpPr>
            <a:grpSpLocks/>
          </p:cNvGrpSpPr>
          <p:nvPr/>
        </p:nvGrpSpPr>
        <p:grpSpPr bwMode="auto">
          <a:xfrm>
            <a:off x="7086600" y="2057400"/>
            <a:ext cx="1676400" cy="1828800"/>
            <a:chOff x="4560" y="1296"/>
            <a:chExt cx="1056" cy="1152"/>
          </a:xfrm>
        </p:grpSpPr>
        <p:sp>
          <p:nvSpPr>
            <p:cNvPr id="29724" name="Rectangle 2086"/>
            <p:cNvSpPr>
              <a:spLocks noChangeArrowheads="1"/>
            </p:cNvSpPr>
            <p:nvPr/>
          </p:nvSpPr>
          <p:spPr bwMode="auto">
            <a:xfrm>
              <a:off x="4800" y="1296"/>
              <a:ext cx="816" cy="48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プロセス1</a:t>
              </a:r>
            </a:p>
          </p:txBody>
        </p:sp>
        <p:sp>
          <p:nvSpPr>
            <p:cNvPr id="626728" name="AutoShape 2088"/>
            <p:cNvSpPr>
              <a:spLocks noChangeArrowheads="1"/>
            </p:cNvSpPr>
            <p:nvPr/>
          </p:nvSpPr>
          <p:spPr bwMode="auto">
            <a:xfrm rot="-10800000">
              <a:off x="4560" y="1824"/>
              <a:ext cx="720" cy="624"/>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chemeClr val="accent5">
                <a:lumMod val="10000"/>
              </a:schemeClr>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lIns="90000" tIns="46800" rIns="90000" bIns="46800" anchor="ctr"/>
            <a:lstStyle/>
            <a:p>
              <a:pPr algn="ctr" eaLnBrk="1" hangingPunct="1">
                <a:defRPr/>
              </a:pPr>
              <a:r>
                <a:rPr lang="ja-JP" altLang="en-US" sz="2400"/>
                <a:t>割込み</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26714"/>
                                        </p:tgtEl>
                                        <p:attrNameLst>
                                          <p:attrName>style.visibility</p:attrName>
                                        </p:attrNameLst>
                                      </p:cBhvr>
                                      <p:to>
                                        <p:strVal val="visible"/>
                                      </p:to>
                                    </p:set>
                                    <p:animEffect transition="in" filter="checkerboard(across)">
                                      <p:cBhvr>
                                        <p:cTn id="7" dur="500"/>
                                        <p:tgtEl>
                                          <p:spTgt spid="6267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626729"/>
                                        </p:tgtEl>
                                        <p:attrNameLst>
                                          <p:attrName>style.visibility</p:attrName>
                                        </p:attrNameLst>
                                      </p:cBhvr>
                                      <p:to>
                                        <p:strVal val="visible"/>
                                      </p:to>
                                    </p:set>
                                    <p:animEffect transition="in" filter="wipe(up)">
                                      <p:cBhvr>
                                        <p:cTn id="12" dur="500"/>
                                        <p:tgtEl>
                                          <p:spTgt spid="62672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626711"/>
                                        </p:tgtEl>
                                        <p:attrNameLst>
                                          <p:attrName>style.visibility</p:attrName>
                                        </p:attrNameLst>
                                      </p:cBhvr>
                                      <p:to>
                                        <p:strVal val="visible"/>
                                      </p:to>
                                    </p:set>
                                    <p:animEffect transition="in" filter="checkerboard(across)">
                                      <p:cBhvr>
                                        <p:cTn id="17" dur="500"/>
                                        <p:tgtEl>
                                          <p:spTgt spid="62671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626713"/>
                                        </p:tgtEl>
                                        <p:attrNameLst>
                                          <p:attrName>style.visibility</p:attrName>
                                        </p:attrNameLst>
                                      </p:cBhvr>
                                      <p:to>
                                        <p:strVal val="visible"/>
                                      </p:to>
                                    </p:set>
                                    <p:animEffect transition="in" filter="barn(outVertical)">
                                      <p:cBhvr>
                                        <p:cTn id="22" dur="500"/>
                                        <p:tgtEl>
                                          <p:spTgt spid="62671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626715"/>
                                        </p:tgtEl>
                                        <p:attrNameLst>
                                          <p:attrName>style.visibility</p:attrName>
                                        </p:attrNameLst>
                                      </p:cBhvr>
                                      <p:to>
                                        <p:strVal val="visible"/>
                                      </p:to>
                                    </p:set>
                                    <p:animEffect transition="in" filter="checkerboard(across)">
                                      <p:cBhvr>
                                        <p:cTn id="27" dur="500"/>
                                        <p:tgtEl>
                                          <p:spTgt spid="6267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6713" grpId="0" animBg="1" autoUpdateAnimBg="0"/>
      <p:bldP spid="626714" grpId="0" animBg="1" autoUpdateAnimBg="0"/>
      <p:bldP spid="626715"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050"/>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割込み処理の流れ</a:t>
            </a:r>
          </a:p>
        </p:txBody>
      </p:sp>
      <p:sp>
        <p:nvSpPr>
          <p:cNvPr id="30723" name="Rectangle 2051"/>
          <p:cNvSpPr>
            <a:spLocks noChangeArrowheads="1"/>
          </p:cNvSpPr>
          <p:nvPr/>
        </p:nvSpPr>
        <p:spPr bwMode="auto">
          <a:xfrm>
            <a:off x="609600" y="2286000"/>
            <a:ext cx="5334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0724" name="Rectangle 2052"/>
          <p:cNvSpPr>
            <a:spLocks noChangeArrowheads="1"/>
          </p:cNvSpPr>
          <p:nvPr/>
        </p:nvSpPr>
        <p:spPr bwMode="auto">
          <a:xfrm>
            <a:off x="620713" y="33528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0725" name="Rectangle 2053"/>
          <p:cNvSpPr>
            <a:spLocks noChangeArrowheads="1"/>
          </p:cNvSpPr>
          <p:nvPr/>
        </p:nvSpPr>
        <p:spPr bwMode="auto">
          <a:xfrm>
            <a:off x="925513" y="33528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0726" name="Rectangle 2054"/>
          <p:cNvSpPr>
            <a:spLocks noChangeArrowheads="1"/>
          </p:cNvSpPr>
          <p:nvPr/>
        </p:nvSpPr>
        <p:spPr bwMode="auto">
          <a:xfrm>
            <a:off x="1230313" y="33528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0727" name="Rectangle 2055"/>
          <p:cNvSpPr>
            <a:spLocks noChangeArrowheads="1"/>
          </p:cNvSpPr>
          <p:nvPr/>
        </p:nvSpPr>
        <p:spPr bwMode="auto">
          <a:xfrm>
            <a:off x="1535113" y="33528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0728" name="Rectangle 2056"/>
          <p:cNvSpPr>
            <a:spLocks noChangeArrowheads="1"/>
          </p:cNvSpPr>
          <p:nvPr/>
        </p:nvSpPr>
        <p:spPr bwMode="auto">
          <a:xfrm>
            <a:off x="1839913" y="33528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0729" name="Rectangle 2057"/>
          <p:cNvSpPr>
            <a:spLocks noChangeArrowheads="1"/>
          </p:cNvSpPr>
          <p:nvPr/>
        </p:nvSpPr>
        <p:spPr bwMode="auto">
          <a:xfrm>
            <a:off x="2144713" y="33528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0730" name="Rectangle 2058"/>
          <p:cNvSpPr>
            <a:spLocks noChangeArrowheads="1"/>
          </p:cNvSpPr>
          <p:nvPr/>
        </p:nvSpPr>
        <p:spPr bwMode="auto">
          <a:xfrm>
            <a:off x="2449513" y="33528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0731" name="Rectangle 2059"/>
          <p:cNvSpPr>
            <a:spLocks noChangeArrowheads="1"/>
          </p:cNvSpPr>
          <p:nvPr/>
        </p:nvSpPr>
        <p:spPr bwMode="auto">
          <a:xfrm>
            <a:off x="2754313" y="33528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0732" name="Text Box 2060"/>
          <p:cNvSpPr txBox="1">
            <a:spLocks noChangeArrowheads="1"/>
          </p:cNvSpPr>
          <p:nvPr/>
        </p:nvSpPr>
        <p:spPr bwMode="auto">
          <a:xfrm>
            <a:off x="381000" y="1828800"/>
            <a:ext cx="18748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割込みフラグ</a:t>
            </a:r>
          </a:p>
        </p:txBody>
      </p:sp>
      <p:sp>
        <p:nvSpPr>
          <p:cNvPr id="30733" name="Text Box 2061"/>
          <p:cNvSpPr txBox="1">
            <a:spLocks noChangeArrowheads="1"/>
          </p:cNvSpPr>
          <p:nvPr/>
        </p:nvSpPr>
        <p:spPr bwMode="auto">
          <a:xfrm>
            <a:off x="457200" y="2895600"/>
            <a:ext cx="18907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割込みマスク</a:t>
            </a:r>
          </a:p>
        </p:txBody>
      </p:sp>
      <p:grpSp>
        <p:nvGrpSpPr>
          <p:cNvPr id="628750" name="Group 2062"/>
          <p:cNvGrpSpPr>
            <a:grpSpLocks/>
          </p:cNvGrpSpPr>
          <p:nvPr/>
        </p:nvGrpSpPr>
        <p:grpSpPr bwMode="auto">
          <a:xfrm>
            <a:off x="4318000" y="2840038"/>
            <a:ext cx="2627313" cy="1046162"/>
            <a:chOff x="2720" y="1789"/>
            <a:chExt cx="1655" cy="659"/>
          </a:xfrm>
        </p:grpSpPr>
        <p:sp>
          <p:nvSpPr>
            <p:cNvPr id="30749" name="Rectangle 2063"/>
            <p:cNvSpPr>
              <a:spLocks noChangeArrowheads="1"/>
            </p:cNvSpPr>
            <p:nvPr/>
          </p:nvSpPr>
          <p:spPr bwMode="auto">
            <a:xfrm>
              <a:off x="2839" y="2112"/>
              <a:ext cx="192" cy="33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0750" name="Rectangle 2064"/>
            <p:cNvSpPr>
              <a:spLocks noChangeArrowheads="1"/>
            </p:cNvSpPr>
            <p:nvPr/>
          </p:nvSpPr>
          <p:spPr bwMode="auto">
            <a:xfrm>
              <a:off x="3031" y="2112"/>
              <a:ext cx="192" cy="33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0751" name="Rectangle 2065"/>
            <p:cNvSpPr>
              <a:spLocks noChangeArrowheads="1"/>
            </p:cNvSpPr>
            <p:nvPr/>
          </p:nvSpPr>
          <p:spPr bwMode="auto">
            <a:xfrm>
              <a:off x="3223" y="2112"/>
              <a:ext cx="192" cy="33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0752" name="Rectangle 2066"/>
            <p:cNvSpPr>
              <a:spLocks noChangeArrowheads="1"/>
            </p:cNvSpPr>
            <p:nvPr/>
          </p:nvSpPr>
          <p:spPr bwMode="auto">
            <a:xfrm>
              <a:off x="3415" y="2112"/>
              <a:ext cx="192" cy="33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0753" name="Rectangle 2067"/>
            <p:cNvSpPr>
              <a:spLocks noChangeArrowheads="1"/>
            </p:cNvSpPr>
            <p:nvPr/>
          </p:nvSpPr>
          <p:spPr bwMode="auto">
            <a:xfrm>
              <a:off x="3607" y="2112"/>
              <a:ext cx="192" cy="33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0754" name="Rectangle 2068"/>
            <p:cNvSpPr>
              <a:spLocks noChangeArrowheads="1"/>
            </p:cNvSpPr>
            <p:nvPr/>
          </p:nvSpPr>
          <p:spPr bwMode="auto">
            <a:xfrm>
              <a:off x="3799" y="2112"/>
              <a:ext cx="192" cy="33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0755" name="Rectangle 2069"/>
            <p:cNvSpPr>
              <a:spLocks noChangeArrowheads="1"/>
            </p:cNvSpPr>
            <p:nvPr/>
          </p:nvSpPr>
          <p:spPr bwMode="auto">
            <a:xfrm>
              <a:off x="3991" y="2112"/>
              <a:ext cx="192" cy="33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0756" name="Rectangle 2070"/>
            <p:cNvSpPr>
              <a:spLocks noChangeArrowheads="1"/>
            </p:cNvSpPr>
            <p:nvPr/>
          </p:nvSpPr>
          <p:spPr bwMode="auto">
            <a:xfrm>
              <a:off x="4183" y="2112"/>
              <a:ext cx="192" cy="33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0757" name="Text Box 2071"/>
            <p:cNvSpPr txBox="1">
              <a:spLocks noChangeArrowheads="1"/>
            </p:cNvSpPr>
            <p:nvPr/>
          </p:nvSpPr>
          <p:spPr bwMode="auto">
            <a:xfrm>
              <a:off x="2720" y="1789"/>
              <a:ext cx="81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割込み</a:t>
              </a:r>
              <a:r>
                <a:rPr lang="en-US" altLang="ja-JP" sz="2400"/>
                <a:t>B</a:t>
              </a:r>
            </a:p>
          </p:txBody>
        </p:sp>
      </p:grpSp>
      <p:sp>
        <p:nvSpPr>
          <p:cNvPr id="628760" name="AutoShape 2072"/>
          <p:cNvSpPr>
            <a:spLocks noChangeArrowheads="1"/>
          </p:cNvSpPr>
          <p:nvPr/>
        </p:nvSpPr>
        <p:spPr bwMode="auto">
          <a:xfrm>
            <a:off x="3124200" y="3352800"/>
            <a:ext cx="1295400" cy="533400"/>
          </a:xfrm>
          <a:prstGeom prst="leftRightArrow">
            <a:avLst>
              <a:gd name="adj1" fmla="val 50000"/>
              <a:gd name="adj2" fmla="val 48571"/>
            </a:avLst>
          </a:prstGeom>
          <a:solidFill>
            <a:srgbClr val="92D050"/>
          </a:solidFill>
          <a:ln w="19050">
            <a:solidFill>
              <a:schemeClr val="tx1"/>
            </a:solidFill>
            <a:miter lim="800000"/>
            <a:headEnd/>
            <a:tailEnd/>
          </a:ln>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solidFill>
                  <a:schemeClr val="bg2"/>
                </a:solidFill>
              </a:rPr>
              <a:t>比較</a:t>
            </a:r>
          </a:p>
        </p:txBody>
      </p:sp>
      <p:sp>
        <p:nvSpPr>
          <p:cNvPr id="628761" name="Text Box 2073"/>
          <p:cNvSpPr txBox="1">
            <a:spLocks noChangeArrowheads="1"/>
          </p:cNvSpPr>
          <p:nvPr/>
        </p:nvSpPr>
        <p:spPr bwMode="auto">
          <a:xfrm>
            <a:off x="1371600" y="4419600"/>
            <a:ext cx="5341938"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現在処理中の割込みよりも</a:t>
            </a:r>
          </a:p>
          <a:p>
            <a:pPr algn="l" eaLnBrk="1" hangingPunct="1"/>
            <a:r>
              <a:rPr lang="ja-JP" altLang="en-US"/>
              <a:t>優先度が高いので割込み</a:t>
            </a:r>
            <a:r>
              <a:rPr lang="en-US" altLang="ja-JP"/>
              <a:t>B</a:t>
            </a:r>
            <a:r>
              <a:rPr lang="ja-JP" altLang="en-US"/>
              <a:t>は許可</a:t>
            </a:r>
          </a:p>
        </p:txBody>
      </p:sp>
      <p:sp>
        <p:nvSpPr>
          <p:cNvPr id="30737" name="Rectangle 2074"/>
          <p:cNvSpPr>
            <a:spLocks noChangeArrowheads="1"/>
          </p:cNvSpPr>
          <p:nvPr/>
        </p:nvSpPr>
        <p:spPr bwMode="auto">
          <a:xfrm>
            <a:off x="4540250" y="2189163"/>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0738" name="Rectangle 2075"/>
          <p:cNvSpPr>
            <a:spLocks noChangeArrowheads="1"/>
          </p:cNvSpPr>
          <p:nvPr/>
        </p:nvSpPr>
        <p:spPr bwMode="auto">
          <a:xfrm>
            <a:off x="4845050" y="2189163"/>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0739" name="Rectangle 2076"/>
          <p:cNvSpPr>
            <a:spLocks noChangeArrowheads="1"/>
          </p:cNvSpPr>
          <p:nvPr/>
        </p:nvSpPr>
        <p:spPr bwMode="auto">
          <a:xfrm>
            <a:off x="5149850" y="2189163"/>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0740" name="Rectangle 2077"/>
          <p:cNvSpPr>
            <a:spLocks noChangeArrowheads="1"/>
          </p:cNvSpPr>
          <p:nvPr/>
        </p:nvSpPr>
        <p:spPr bwMode="auto">
          <a:xfrm>
            <a:off x="5454650" y="2189163"/>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0741" name="Rectangle 2078"/>
          <p:cNvSpPr>
            <a:spLocks noChangeArrowheads="1"/>
          </p:cNvSpPr>
          <p:nvPr/>
        </p:nvSpPr>
        <p:spPr bwMode="auto">
          <a:xfrm>
            <a:off x="5759450" y="2189163"/>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0742" name="Rectangle 2079"/>
          <p:cNvSpPr>
            <a:spLocks noChangeArrowheads="1"/>
          </p:cNvSpPr>
          <p:nvPr/>
        </p:nvSpPr>
        <p:spPr bwMode="auto">
          <a:xfrm>
            <a:off x="6064250" y="2189163"/>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0743" name="Rectangle 2080"/>
          <p:cNvSpPr>
            <a:spLocks noChangeArrowheads="1"/>
          </p:cNvSpPr>
          <p:nvPr/>
        </p:nvSpPr>
        <p:spPr bwMode="auto">
          <a:xfrm>
            <a:off x="6369050" y="2189163"/>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0744" name="Rectangle 2081"/>
          <p:cNvSpPr>
            <a:spLocks noChangeArrowheads="1"/>
          </p:cNvSpPr>
          <p:nvPr/>
        </p:nvSpPr>
        <p:spPr bwMode="auto">
          <a:xfrm>
            <a:off x="6673850" y="2189163"/>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0745" name="Text Box 2082"/>
          <p:cNvSpPr txBox="1">
            <a:spLocks noChangeArrowheads="1"/>
          </p:cNvSpPr>
          <p:nvPr/>
        </p:nvSpPr>
        <p:spPr bwMode="auto">
          <a:xfrm>
            <a:off x="4343400" y="1676400"/>
            <a:ext cx="20097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dirty="0"/>
              <a:t>現在の割込み</a:t>
            </a:r>
            <a:endParaRPr lang="en-US" altLang="ja-JP" sz="2400" dirty="0"/>
          </a:p>
        </p:txBody>
      </p:sp>
      <p:grpSp>
        <p:nvGrpSpPr>
          <p:cNvPr id="628771" name="Group 2083"/>
          <p:cNvGrpSpPr>
            <a:grpSpLocks/>
          </p:cNvGrpSpPr>
          <p:nvPr/>
        </p:nvGrpSpPr>
        <p:grpSpPr bwMode="auto">
          <a:xfrm>
            <a:off x="7086600" y="2057400"/>
            <a:ext cx="1676400" cy="1828800"/>
            <a:chOff x="4560" y="1296"/>
            <a:chExt cx="1056" cy="1152"/>
          </a:xfrm>
        </p:grpSpPr>
        <p:sp>
          <p:nvSpPr>
            <p:cNvPr id="30747" name="Rectangle 2084"/>
            <p:cNvSpPr>
              <a:spLocks noChangeArrowheads="1"/>
            </p:cNvSpPr>
            <p:nvPr/>
          </p:nvSpPr>
          <p:spPr bwMode="auto">
            <a:xfrm>
              <a:off x="4800" y="1296"/>
              <a:ext cx="816" cy="48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プロセス2</a:t>
              </a:r>
            </a:p>
          </p:txBody>
        </p:sp>
        <p:sp>
          <p:nvSpPr>
            <p:cNvPr id="628773" name="AutoShape 2085"/>
            <p:cNvSpPr>
              <a:spLocks noChangeArrowheads="1"/>
            </p:cNvSpPr>
            <p:nvPr/>
          </p:nvSpPr>
          <p:spPr bwMode="auto">
            <a:xfrm rot="-10800000">
              <a:off x="4560" y="1824"/>
              <a:ext cx="720" cy="624"/>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chemeClr val="accent5">
                <a:lumMod val="10000"/>
              </a:schemeClr>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lIns="90000" tIns="46800" rIns="90000" bIns="46800" anchor="ctr"/>
            <a:lstStyle/>
            <a:p>
              <a:pPr algn="ctr" eaLnBrk="1" hangingPunct="1">
                <a:defRPr/>
              </a:pPr>
              <a:r>
                <a:rPr lang="ja-JP" altLang="en-US" sz="2400"/>
                <a:t>割込み</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628771"/>
                                        </p:tgtEl>
                                        <p:attrNameLst>
                                          <p:attrName>style.visibility</p:attrName>
                                        </p:attrNameLst>
                                      </p:cBhvr>
                                      <p:to>
                                        <p:strVal val="visible"/>
                                      </p:to>
                                    </p:set>
                                    <p:animEffect transition="in" filter="wipe(up)">
                                      <p:cBhvr>
                                        <p:cTn id="7" dur="500"/>
                                        <p:tgtEl>
                                          <p:spTgt spid="62877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628750"/>
                                        </p:tgtEl>
                                        <p:attrNameLst>
                                          <p:attrName>style.visibility</p:attrName>
                                        </p:attrNameLst>
                                      </p:cBhvr>
                                      <p:to>
                                        <p:strVal val="visible"/>
                                      </p:to>
                                    </p:set>
                                    <p:animEffect transition="in" filter="checkerboard(across)">
                                      <p:cBhvr>
                                        <p:cTn id="12" dur="500"/>
                                        <p:tgtEl>
                                          <p:spTgt spid="62875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628760"/>
                                        </p:tgtEl>
                                        <p:attrNameLst>
                                          <p:attrName>style.visibility</p:attrName>
                                        </p:attrNameLst>
                                      </p:cBhvr>
                                      <p:to>
                                        <p:strVal val="visible"/>
                                      </p:to>
                                    </p:set>
                                    <p:animEffect transition="in" filter="barn(outVertical)">
                                      <p:cBhvr>
                                        <p:cTn id="17" dur="500"/>
                                        <p:tgtEl>
                                          <p:spTgt spid="62876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628761"/>
                                        </p:tgtEl>
                                        <p:attrNameLst>
                                          <p:attrName>style.visibility</p:attrName>
                                        </p:attrNameLst>
                                      </p:cBhvr>
                                      <p:to>
                                        <p:strVal val="visible"/>
                                      </p:to>
                                    </p:set>
                                    <p:animEffect transition="in" filter="checkerboard(across)">
                                      <p:cBhvr>
                                        <p:cTn id="22" dur="500"/>
                                        <p:tgtEl>
                                          <p:spTgt spid="6287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8760" grpId="0" animBg="1" autoUpdateAnimBg="0"/>
      <p:bldP spid="628761" grpId="0"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026"/>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割込み処理の流れ</a:t>
            </a:r>
          </a:p>
        </p:txBody>
      </p:sp>
      <p:sp>
        <p:nvSpPr>
          <p:cNvPr id="31747" name="Rectangle 1027"/>
          <p:cNvSpPr>
            <a:spLocks noChangeArrowheads="1"/>
          </p:cNvSpPr>
          <p:nvPr/>
        </p:nvSpPr>
        <p:spPr bwMode="auto">
          <a:xfrm>
            <a:off x="609600" y="2286000"/>
            <a:ext cx="5334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1748" name="Rectangle 1028"/>
          <p:cNvSpPr>
            <a:spLocks noChangeArrowheads="1"/>
          </p:cNvSpPr>
          <p:nvPr/>
        </p:nvSpPr>
        <p:spPr bwMode="auto">
          <a:xfrm>
            <a:off x="620713" y="33528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1749" name="Rectangle 1029"/>
          <p:cNvSpPr>
            <a:spLocks noChangeArrowheads="1"/>
          </p:cNvSpPr>
          <p:nvPr/>
        </p:nvSpPr>
        <p:spPr bwMode="auto">
          <a:xfrm>
            <a:off x="925513" y="33528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1750" name="Rectangle 1030"/>
          <p:cNvSpPr>
            <a:spLocks noChangeArrowheads="1"/>
          </p:cNvSpPr>
          <p:nvPr/>
        </p:nvSpPr>
        <p:spPr bwMode="auto">
          <a:xfrm>
            <a:off x="1230313" y="33528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1751" name="Rectangle 1031"/>
          <p:cNvSpPr>
            <a:spLocks noChangeArrowheads="1"/>
          </p:cNvSpPr>
          <p:nvPr/>
        </p:nvSpPr>
        <p:spPr bwMode="auto">
          <a:xfrm>
            <a:off x="1535113" y="33528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1752" name="Rectangle 1032"/>
          <p:cNvSpPr>
            <a:spLocks noChangeArrowheads="1"/>
          </p:cNvSpPr>
          <p:nvPr/>
        </p:nvSpPr>
        <p:spPr bwMode="auto">
          <a:xfrm>
            <a:off x="1839913" y="33528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1753" name="Rectangle 1033"/>
          <p:cNvSpPr>
            <a:spLocks noChangeArrowheads="1"/>
          </p:cNvSpPr>
          <p:nvPr/>
        </p:nvSpPr>
        <p:spPr bwMode="auto">
          <a:xfrm>
            <a:off x="2144713" y="33528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1754" name="Rectangle 1034"/>
          <p:cNvSpPr>
            <a:spLocks noChangeArrowheads="1"/>
          </p:cNvSpPr>
          <p:nvPr/>
        </p:nvSpPr>
        <p:spPr bwMode="auto">
          <a:xfrm>
            <a:off x="2449513" y="33528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1755" name="Rectangle 1035"/>
          <p:cNvSpPr>
            <a:spLocks noChangeArrowheads="1"/>
          </p:cNvSpPr>
          <p:nvPr/>
        </p:nvSpPr>
        <p:spPr bwMode="auto">
          <a:xfrm>
            <a:off x="2754313" y="33528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1756" name="Text Box 1036"/>
          <p:cNvSpPr txBox="1">
            <a:spLocks noChangeArrowheads="1"/>
          </p:cNvSpPr>
          <p:nvPr/>
        </p:nvSpPr>
        <p:spPr bwMode="auto">
          <a:xfrm>
            <a:off x="381000" y="1828800"/>
            <a:ext cx="18748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dirty="0"/>
              <a:t>割込みフラグ</a:t>
            </a:r>
          </a:p>
        </p:txBody>
      </p:sp>
      <p:sp>
        <p:nvSpPr>
          <p:cNvPr id="31757" name="Text Box 1037"/>
          <p:cNvSpPr txBox="1">
            <a:spLocks noChangeArrowheads="1"/>
          </p:cNvSpPr>
          <p:nvPr/>
        </p:nvSpPr>
        <p:spPr bwMode="auto">
          <a:xfrm>
            <a:off x="457200" y="2895600"/>
            <a:ext cx="18907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dirty="0"/>
              <a:t>割込みマスク</a:t>
            </a:r>
          </a:p>
        </p:txBody>
      </p:sp>
      <p:grpSp>
        <p:nvGrpSpPr>
          <p:cNvPr id="31758" name="Group 1038"/>
          <p:cNvGrpSpPr>
            <a:grpSpLocks/>
          </p:cNvGrpSpPr>
          <p:nvPr/>
        </p:nvGrpSpPr>
        <p:grpSpPr bwMode="auto">
          <a:xfrm>
            <a:off x="4318000" y="2840038"/>
            <a:ext cx="2627313" cy="1046162"/>
            <a:chOff x="2720" y="1789"/>
            <a:chExt cx="1655" cy="659"/>
          </a:xfrm>
        </p:grpSpPr>
        <p:sp>
          <p:nvSpPr>
            <p:cNvPr id="31777" name="Rectangle 1039"/>
            <p:cNvSpPr>
              <a:spLocks noChangeArrowheads="1"/>
            </p:cNvSpPr>
            <p:nvPr/>
          </p:nvSpPr>
          <p:spPr bwMode="auto">
            <a:xfrm>
              <a:off x="2839" y="2112"/>
              <a:ext cx="192" cy="33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1778" name="Rectangle 1040"/>
            <p:cNvSpPr>
              <a:spLocks noChangeArrowheads="1"/>
            </p:cNvSpPr>
            <p:nvPr/>
          </p:nvSpPr>
          <p:spPr bwMode="auto">
            <a:xfrm>
              <a:off x="3031" y="2112"/>
              <a:ext cx="192" cy="33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1779" name="Rectangle 1041"/>
            <p:cNvSpPr>
              <a:spLocks noChangeArrowheads="1"/>
            </p:cNvSpPr>
            <p:nvPr/>
          </p:nvSpPr>
          <p:spPr bwMode="auto">
            <a:xfrm>
              <a:off x="3223" y="2112"/>
              <a:ext cx="192" cy="33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1780" name="Rectangle 1042"/>
            <p:cNvSpPr>
              <a:spLocks noChangeArrowheads="1"/>
            </p:cNvSpPr>
            <p:nvPr/>
          </p:nvSpPr>
          <p:spPr bwMode="auto">
            <a:xfrm>
              <a:off x="3415" y="2112"/>
              <a:ext cx="192" cy="33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1781" name="Rectangle 1043"/>
            <p:cNvSpPr>
              <a:spLocks noChangeArrowheads="1"/>
            </p:cNvSpPr>
            <p:nvPr/>
          </p:nvSpPr>
          <p:spPr bwMode="auto">
            <a:xfrm>
              <a:off x="3607" y="2112"/>
              <a:ext cx="192" cy="33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1782" name="Rectangle 1044"/>
            <p:cNvSpPr>
              <a:spLocks noChangeArrowheads="1"/>
            </p:cNvSpPr>
            <p:nvPr/>
          </p:nvSpPr>
          <p:spPr bwMode="auto">
            <a:xfrm>
              <a:off x="3799" y="2112"/>
              <a:ext cx="192" cy="33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1783" name="Rectangle 1045"/>
            <p:cNvSpPr>
              <a:spLocks noChangeArrowheads="1"/>
            </p:cNvSpPr>
            <p:nvPr/>
          </p:nvSpPr>
          <p:spPr bwMode="auto">
            <a:xfrm>
              <a:off x="3991" y="2112"/>
              <a:ext cx="192" cy="33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1784" name="Rectangle 1046"/>
            <p:cNvSpPr>
              <a:spLocks noChangeArrowheads="1"/>
            </p:cNvSpPr>
            <p:nvPr/>
          </p:nvSpPr>
          <p:spPr bwMode="auto">
            <a:xfrm>
              <a:off x="4183" y="2112"/>
              <a:ext cx="192" cy="33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1785" name="Text Box 1047"/>
            <p:cNvSpPr txBox="1">
              <a:spLocks noChangeArrowheads="1"/>
            </p:cNvSpPr>
            <p:nvPr/>
          </p:nvSpPr>
          <p:spPr bwMode="auto">
            <a:xfrm>
              <a:off x="2720" y="1789"/>
              <a:ext cx="81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dirty="0"/>
                <a:t>割込み</a:t>
              </a:r>
              <a:r>
                <a:rPr lang="en-US" altLang="ja-JP" sz="2400" dirty="0"/>
                <a:t>B</a:t>
              </a:r>
            </a:p>
          </p:txBody>
        </p:sp>
      </p:grpSp>
      <p:sp>
        <p:nvSpPr>
          <p:cNvPr id="31759" name="Rectangle 1048"/>
          <p:cNvSpPr>
            <a:spLocks noChangeArrowheads="1"/>
          </p:cNvSpPr>
          <p:nvPr/>
        </p:nvSpPr>
        <p:spPr bwMode="auto">
          <a:xfrm>
            <a:off x="4540250" y="2189163"/>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1760" name="Rectangle 1049"/>
          <p:cNvSpPr>
            <a:spLocks noChangeArrowheads="1"/>
          </p:cNvSpPr>
          <p:nvPr/>
        </p:nvSpPr>
        <p:spPr bwMode="auto">
          <a:xfrm>
            <a:off x="4845050" y="2189163"/>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1761" name="Rectangle 1050"/>
          <p:cNvSpPr>
            <a:spLocks noChangeArrowheads="1"/>
          </p:cNvSpPr>
          <p:nvPr/>
        </p:nvSpPr>
        <p:spPr bwMode="auto">
          <a:xfrm>
            <a:off x="5149850" y="2189163"/>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1762" name="Rectangle 1051"/>
          <p:cNvSpPr>
            <a:spLocks noChangeArrowheads="1"/>
          </p:cNvSpPr>
          <p:nvPr/>
        </p:nvSpPr>
        <p:spPr bwMode="auto">
          <a:xfrm>
            <a:off x="5454650" y="2189163"/>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1763" name="Rectangle 1052"/>
          <p:cNvSpPr>
            <a:spLocks noChangeArrowheads="1"/>
          </p:cNvSpPr>
          <p:nvPr/>
        </p:nvSpPr>
        <p:spPr bwMode="auto">
          <a:xfrm>
            <a:off x="5759450" y="2189163"/>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1764" name="Rectangle 1053"/>
          <p:cNvSpPr>
            <a:spLocks noChangeArrowheads="1"/>
          </p:cNvSpPr>
          <p:nvPr/>
        </p:nvSpPr>
        <p:spPr bwMode="auto">
          <a:xfrm>
            <a:off x="6064250" y="2189163"/>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1765" name="Rectangle 1054"/>
          <p:cNvSpPr>
            <a:spLocks noChangeArrowheads="1"/>
          </p:cNvSpPr>
          <p:nvPr/>
        </p:nvSpPr>
        <p:spPr bwMode="auto">
          <a:xfrm>
            <a:off x="6369050" y="2189163"/>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1766" name="Rectangle 1055"/>
          <p:cNvSpPr>
            <a:spLocks noChangeArrowheads="1"/>
          </p:cNvSpPr>
          <p:nvPr/>
        </p:nvSpPr>
        <p:spPr bwMode="auto">
          <a:xfrm>
            <a:off x="6673850" y="2189163"/>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1767" name="Text Box 1056"/>
          <p:cNvSpPr txBox="1">
            <a:spLocks noChangeArrowheads="1"/>
          </p:cNvSpPr>
          <p:nvPr/>
        </p:nvSpPr>
        <p:spPr bwMode="auto">
          <a:xfrm>
            <a:off x="4343400" y="1676400"/>
            <a:ext cx="20097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dirty="0"/>
              <a:t>現在の割込み</a:t>
            </a:r>
            <a:endParaRPr lang="en-US" altLang="ja-JP" sz="2400" dirty="0"/>
          </a:p>
        </p:txBody>
      </p:sp>
      <p:sp useBgFill="1">
        <p:nvSpPr>
          <p:cNvPr id="630817" name="Rectangle 1057"/>
          <p:cNvSpPr>
            <a:spLocks noChangeArrowheads="1"/>
          </p:cNvSpPr>
          <p:nvPr/>
        </p:nvSpPr>
        <p:spPr bwMode="auto">
          <a:xfrm>
            <a:off x="609600" y="2286000"/>
            <a:ext cx="533400" cy="533400"/>
          </a:xfrm>
          <a:prstGeom prst="rect">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1769" name="Rectangle 1071"/>
          <p:cNvSpPr>
            <a:spLocks noChangeArrowheads="1"/>
          </p:cNvSpPr>
          <p:nvPr/>
        </p:nvSpPr>
        <p:spPr bwMode="auto">
          <a:xfrm>
            <a:off x="7467600" y="2057400"/>
            <a:ext cx="1295400" cy="7620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プロセス2</a:t>
            </a:r>
          </a:p>
        </p:txBody>
      </p:sp>
      <p:grpSp>
        <p:nvGrpSpPr>
          <p:cNvPr id="630836" name="Group 1076"/>
          <p:cNvGrpSpPr>
            <a:grpSpLocks/>
          </p:cNvGrpSpPr>
          <p:nvPr/>
        </p:nvGrpSpPr>
        <p:grpSpPr bwMode="auto">
          <a:xfrm>
            <a:off x="5486400" y="2819400"/>
            <a:ext cx="1371600" cy="2514600"/>
            <a:chOff x="3456" y="1776"/>
            <a:chExt cx="864" cy="1584"/>
          </a:xfrm>
        </p:grpSpPr>
        <p:sp>
          <p:nvSpPr>
            <p:cNvPr id="31775" name="Rectangle 1067"/>
            <p:cNvSpPr>
              <a:spLocks noChangeArrowheads="1"/>
            </p:cNvSpPr>
            <p:nvPr/>
          </p:nvSpPr>
          <p:spPr bwMode="auto">
            <a:xfrm>
              <a:off x="3456" y="2784"/>
              <a:ext cx="864" cy="57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割込み情報</a:t>
              </a:r>
            </a:p>
            <a:p>
              <a:pPr eaLnBrk="1" hangingPunct="1"/>
              <a:r>
                <a:rPr lang="ja-JP" altLang="en-US" sz="2400"/>
                <a:t>退避領域</a:t>
              </a:r>
            </a:p>
          </p:txBody>
        </p:sp>
        <p:sp>
          <p:nvSpPr>
            <p:cNvPr id="630834" name="AutoShape 1074"/>
            <p:cNvSpPr>
              <a:spLocks noChangeArrowheads="1"/>
            </p:cNvSpPr>
            <p:nvPr/>
          </p:nvSpPr>
          <p:spPr bwMode="auto">
            <a:xfrm>
              <a:off x="3744" y="1776"/>
              <a:ext cx="288" cy="960"/>
            </a:xfrm>
            <a:prstGeom prst="downArrow">
              <a:avLst>
                <a:gd name="adj1" fmla="val 50000"/>
                <a:gd name="adj2" fmla="val 83333"/>
              </a:avLst>
            </a:prstGeom>
            <a:solidFill>
              <a:schemeClr val="accent5">
                <a:lumMod val="10000"/>
              </a:schemeClr>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pPr algn="ctr" eaLnBrk="1" hangingPunct="1">
                <a:defRPr/>
              </a:pPr>
              <a:endParaRPr lang="ja-JP" altLang="en-US"/>
            </a:p>
          </p:txBody>
        </p:sp>
      </p:grpSp>
      <p:grpSp>
        <p:nvGrpSpPr>
          <p:cNvPr id="630837" name="Group 1077"/>
          <p:cNvGrpSpPr>
            <a:grpSpLocks/>
          </p:cNvGrpSpPr>
          <p:nvPr/>
        </p:nvGrpSpPr>
        <p:grpSpPr bwMode="auto">
          <a:xfrm>
            <a:off x="7467600" y="2895600"/>
            <a:ext cx="1371600" cy="2438400"/>
            <a:chOff x="4704" y="1824"/>
            <a:chExt cx="864" cy="1536"/>
          </a:xfrm>
        </p:grpSpPr>
        <p:sp>
          <p:nvSpPr>
            <p:cNvPr id="31773" name="Rectangle 1073"/>
            <p:cNvSpPr>
              <a:spLocks noChangeArrowheads="1"/>
            </p:cNvSpPr>
            <p:nvPr/>
          </p:nvSpPr>
          <p:spPr bwMode="auto">
            <a:xfrm>
              <a:off x="4704" y="2784"/>
              <a:ext cx="864" cy="57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プロセス情報</a:t>
              </a:r>
            </a:p>
            <a:p>
              <a:pPr eaLnBrk="1" hangingPunct="1"/>
              <a:r>
                <a:rPr lang="ja-JP" altLang="en-US" sz="2400"/>
                <a:t>退避領域</a:t>
              </a:r>
            </a:p>
          </p:txBody>
        </p:sp>
        <p:sp>
          <p:nvSpPr>
            <p:cNvPr id="630835" name="AutoShape 1075"/>
            <p:cNvSpPr>
              <a:spLocks noChangeArrowheads="1"/>
            </p:cNvSpPr>
            <p:nvPr/>
          </p:nvSpPr>
          <p:spPr bwMode="auto">
            <a:xfrm>
              <a:off x="4992" y="1824"/>
              <a:ext cx="288" cy="912"/>
            </a:xfrm>
            <a:prstGeom prst="downArrow">
              <a:avLst>
                <a:gd name="adj1" fmla="val 50000"/>
                <a:gd name="adj2" fmla="val 79167"/>
              </a:avLst>
            </a:prstGeom>
            <a:solidFill>
              <a:schemeClr val="accent5">
                <a:lumMod val="10000"/>
              </a:schemeClr>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pPr algn="ctr" eaLnBrk="1" hangingPunct="1">
                <a:defRPr/>
              </a:pPr>
              <a:endParaRPr lang="ja-JP" altLang="en-US"/>
            </a:p>
          </p:txBody>
        </p:sp>
      </p:grpSp>
      <p:sp>
        <p:nvSpPr>
          <p:cNvPr id="31772" name="Text Box 1078"/>
          <p:cNvSpPr txBox="1">
            <a:spLocks noChangeArrowheads="1"/>
          </p:cNvSpPr>
          <p:nvPr/>
        </p:nvSpPr>
        <p:spPr bwMode="auto">
          <a:xfrm>
            <a:off x="762000" y="4419600"/>
            <a:ext cx="4648200" cy="13871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marL="457200" indent="-457200" algn="l" eaLnBrk="1" hangingPunct="1">
              <a:buClr>
                <a:schemeClr val="tx2"/>
              </a:buClr>
              <a:buSzPct val="70000"/>
              <a:buFont typeface="Wingdings" panose="05000000000000000000" pitchFamily="2" charset="2"/>
              <a:buChar char="l"/>
            </a:pPr>
            <a:r>
              <a:rPr lang="ja-JP" altLang="en-US" dirty="0"/>
              <a:t>割り込み込みフラグを0に</a:t>
            </a:r>
            <a:endParaRPr lang="en-US" altLang="ja-JP" dirty="0"/>
          </a:p>
          <a:p>
            <a:pPr marL="457200" indent="-457200" algn="l" eaLnBrk="1" hangingPunct="1">
              <a:buClr>
                <a:schemeClr val="tx2"/>
              </a:buClr>
              <a:buSzPct val="70000"/>
              <a:buFont typeface="Wingdings" panose="05000000000000000000" pitchFamily="2" charset="2"/>
              <a:buChar char="l"/>
            </a:pPr>
            <a:r>
              <a:rPr lang="ja-JP" altLang="en-US" dirty="0"/>
              <a:t>現在の割込み情報を退避</a:t>
            </a:r>
            <a:endParaRPr lang="en-US" altLang="ja-JP" dirty="0"/>
          </a:p>
          <a:p>
            <a:pPr marL="457200" indent="-457200" algn="l" eaLnBrk="1" hangingPunct="1">
              <a:buClr>
                <a:schemeClr val="tx2"/>
              </a:buClr>
              <a:buSzPct val="70000"/>
              <a:buFont typeface="Wingdings" panose="05000000000000000000" pitchFamily="2" charset="2"/>
              <a:buChar char="l"/>
            </a:pPr>
            <a:r>
              <a:rPr lang="ja-JP" altLang="en-US" dirty="0"/>
              <a:t>プロセス情報を退避</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30817"/>
                                        </p:tgtEl>
                                        <p:attrNameLst>
                                          <p:attrName>style.visibility</p:attrName>
                                        </p:attrNameLst>
                                      </p:cBhvr>
                                      <p:to>
                                        <p:strVal val="visible"/>
                                      </p:to>
                                    </p:set>
                                    <p:animEffect transition="in" filter="checkerboard(across)">
                                      <p:cBhvr>
                                        <p:cTn id="7" dur="500"/>
                                        <p:tgtEl>
                                          <p:spTgt spid="63081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630836"/>
                                        </p:tgtEl>
                                        <p:attrNameLst>
                                          <p:attrName>style.visibility</p:attrName>
                                        </p:attrNameLst>
                                      </p:cBhvr>
                                      <p:to>
                                        <p:strVal val="visible"/>
                                      </p:to>
                                    </p:set>
                                    <p:animEffect transition="in" filter="wipe(up)">
                                      <p:cBhvr>
                                        <p:cTn id="12" dur="500"/>
                                        <p:tgtEl>
                                          <p:spTgt spid="63083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630837"/>
                                        </p:tgtEl>
                                        <p:attrNameLst>
                                          <p:attrName>style.visibility</p:attrName>
                                        </p:attrNameLst>
                                      </p:cBhvr>
                                      <p:to>
                                        <p:strVal val="visible"/>
                                      </p:to>
                                    </p:set>
                                    <p:animEffect transition="in" filter="wipe(up)">
                                      <p:cBhvr>
                                        <p:cTn id="17" dur="500"/>
                                        <p:tgtEl>
                                          <p:spTgt spid="6308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0817" grpId="0" animBg="1"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026"/>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割込み処理の流れ</a:t>
            </a:r>
          </a:p>
        </p:txBody>
      </p:sp>
      <p:sp>
        <p:nvSpPr>
          <p:cNvPr id="32771" name="Rectangle 1027"/>
          <p:cNvSpPr>
            <a:spLocks noChangeArrowheads="1"/>
          </p:cNvSpPr>
          <p:nvPr/>
        </p:nvSpPr>
        <p:spPr bwMode="auto">
          <a:xfrm>
            <a:off x="609600" y="2286000"/>
            <a:ext cx="5334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2772" name="Rectangle 1028"/>
          <p:cNvSpPr>
            <a:spLocks noChangeArrowheads="1"/>
          </p:cNvSpPr>
          <p:nvPr/>
        </p:nvSpPr>
        <p:spPr bwMode="auto">
          <a:xfrm>
            <a:off x="621625" y="33516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2773" name="Rectangle 1029"/>
          <p:cNvSpPr>
            <a:spLocks noChangeArrowheads="1"/>
          </p:cNvSpPr>
          <p:nvPr/>
        </p:nvSpPr>
        <p:spPr bwMode="auto">
          <a:xfrm>
            <a:off x="926425" y="33516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2774" name="Rectangle 1030"/>
          <p:cNvSpPr>
            <a:spLocks noChangeArrowheads="1"/>
          </p:cNvSpPr>
          <p:nvPr/>
        </p:nvSpPr>
        <p:spPr bwMode="auto">
          <a:xfrm>
            <a:off x="1231225" y="33516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2775" name="Rectangle 1031"/>
          <p:cNvSpPr>
            <a:spLocks noChangeArrowheads="1"/>
          </p:cNvSpPr>
          <p:nvPr/>
        </p:nvSpPr>
        <p:spPr bwMode="auto">
          <a:xfrm>
            <a:off x="1536025" y="33516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2776" name="Rectangle 1032"/>
          <p:cNvSpPr>
            <a:spLocks noChangeArrowheads="1"/>
          </p:cNvSpPr>
          <p:nvPr/>
        </p:nvSpPr>
        <p:spPr bwMode="auto">
          <a:xfrm>
            <a:off x="1840825" y="33516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2777" name="Rectangle 1033"/>
          <p:cNvSpPr>
            <a:spLocks noChangeArrowheads="1"/>
          </p:cNvSpPr>
          <p:nvPr/>
        </p:nvSpPr>
        <p:spPr bwMode="auto">
          <a:xfrm>
            <a:off x="2145625" y="33516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2778" name="Rectangle 1034"/>
          <p:cNvSpPr>
            <a:spLocks noChangeArrowheads="1"/>
          </p:cNvSpPr>
          <p:nvPr/>
        </p:nvSpPr>
        <p:spPr bwMode="auto">
          <a:xfrm>
            <a:off x="2450425" y="33516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2779" name="Rectangle 1035"/>
          <p:cNvSpPr>
            <a:spLocks noChangeArrowheads="1"/>
          </p:cNvSpPr>
          <p:nvPr/>
        </p:nvSpPr>
        <p:spPr bwMode="auto">
          <a:xfrm>
            <a:off x="2755225" y="3351600"/>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2780" name="Text Box 1036"/>
          <p:cNvSpPr txBox="1">
            <a:spLocks noChangeArrowheads="1"/>
          </p:cNvSpPr>
          <p:nvPr/>
        </p:nvSpPr>
        <p:spPr bwMode="auto">
          <a:xfrm>
            <a:off x="381600" y="1828800"/>
            <a:ext cx="18748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dirty="0"/>
              <a:t>割込みフラグ</a:t>
            </a:r>
          </a:p>
        </p:txBody>
      </p:sp>
      <p:sp>
        <p:nvSpPr>
          <p:cNvPr id="32781" name="Text Box 1037"/>
          <p:cNvSpPr txBox="1">
            <a:spLocks noChangeArrowheads="1"/>
          </p:cNvSpPr>
          <p:nvPr/>
        </p:nvSpPr>
        <p:spPr bwMode="auto">
          <a:xfrm>
            <a:off x="457200" y="2894400"/>
            <a:ext cx="18907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割込みマスク</a:t>
            </a:r>
          </a:p>
        </p:txBody>
      </p:sp>
      <p:grpSp>
        <p:nvGrpSpPr>
          <p:cNvPr id="32782" name="Group 1038"/>
          <p:cNvGrpSpPr>
            <a:grpSpLocks/>
          </p:cNvGrpSpPr>
          <p:nvPr/>
        </p:nvGrpSpPr>
        <p:grpSpPr bwMode="auto">
          <a:xfrm>
            <a:off x="4316776" y="2840036"/>
            <a:ext cx="2628901" cy="1046163"/>
            <a:chOff x="2719" y="1789"/>
            <a:chExt cx="1656" cy="659"/>
          </a:xfrm>
        </p:grpSpPr>
        <p:sp>
          <p:nvSpPr>
            <p:cNvPr id="32814" name="Rectangle 1039"/>
            <p:cNvSpPr>
              <a:spLocks noChangeArrowheads="1"/>
            </p:cNvSpPr>
            <p:nvPr/>
          </p:nvSpPr>
          <p:spPr bwMode="auto">
            <a:xfrm>
              <a:off x="2839" y="2112"/>
              <a:ext cx="192" cy="33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dirty="0"/>
                <a:t>0</a:t>
              </a:r>
            </a:p>
          </p:txBody>
        </p:sp>
        <p:sp>
          <p:nvSpPr>
            <p:cNvPr id="32815" name="Rectangle 1040"/>
            <p:cNvSpPr>
              <a:spLocks noChangeArrowheads="1"/>
            </p:cNvSpPr>
            <p:nvPr/>
          </p:nvSpPr>
          <p:spPr bwMode="auto">
            <a:xfrm>
              <a:off x="3031" y="2112"/>
              <a:ext cx="192" cy="33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dirty="0"/>
                <a:t>0</a:t>
              </a:r>
            </a:p>
          </p:txBody>
        </p:sp>
        <p:sp>
          <p:nvSpPr>
            <p:cNvPr id="32816" name="Rectangle 1041"/>
            <p:cNvSpPr>
              <a:spLocks noChangeArrowheads="1"/>
            </p:cNvSpPr>
            <p:nvPr/>
          </p:nvSpPr>
          <p:spPr bwMode="auto">
            <a:xfrm>
              <a:off x="3223" y="2112"/>
              <a:ext cx="192" cy="33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2817" name="Rectangle 1042"/>
            <p:cNvSpPr>
              <a:spLocks noChangeArrowheads="1"/>
            </p:cNvSpPr>
            <p:nvPr/>
          </p:nvSpPr>
          <p:spPr bwMode="auto">
            <a:xfrm>
              <a:off x="3415" y="2112"/>
              <a:ext cx="192" cy="33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2818" name="Rectangle 1043"/>
            <p:cNvSpPr>
              <a:spLocks noChangeArrowheads="1"/>
            </p:cNvSpPr>
            <p:nvPr/>
          </p:nvSpPr>
          <p:spPr bwMode="auto">
            <a:xfrm>
              <a:off x="3607" y="2112"/>
              <a:ext cx="192" cy="33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2819" name="Rectangle 1044"/>
            <p:cNvSpPr>
              <a:spLocks noChangeArrowheads="1"/>
            </p:cNvSpPr>
            <p:nvPr/>
          </p:nvSpPr>
          <p:spPr bwMode="auto">
            <a:xfrm>
              <a:off x="3799" y="2112"/>
              <a:ext cx="192" cy="33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2820" name="Rectangle 1045"/>
            <p:cNvSpPr>
              <a:spLocks noChangeArrowheads="1"/>
            </p:cNvSpPr>
            <p:nvPr/>
          </p:nvSpPr>
          <p:spPr bwMode="auto">
            <a:xfrm>
              <a:off x="3991" y="2112"/>
              <a:ext cx="192" cy="33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2821" name="Rectangle 1046"/>
            <p:cNvSpPr>
              <a:spLocks noChangeArrowheads="1"/>
            </p:cNvSpPr>
            <p:nvPr/>
          </p:nvSpPr>
          <p:spPr bwMode="auto">
            <a:xfrm>
              <a:off x="4183" y="2112"/>
              <a:ext cx="192" cy="33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2822" name="Text Box 1047"/>
            <p:cNvSpPr txBox="1">
              <a:spLocks noChangeArrowheads="1"/>
            </p:cNvSpPr>
            <p:nvPr/>
          </p:nvSpPr>
          <p:spPr bwMode="auto">
            <a:xfrm>
              <a:off x="2719" y="1789"/>
              <a:ext cx="81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dirty="0"/>
                <a:t>割込み</a:t>
              </a:r>
              <a:r>
                <a:rPr lang="en-US" altLang="ja-JP" sz="2400" dirty="0"/>
                <a:t>B</a:t>
              </a:r>
            </a:p>
          </p:txBody>
        </p:sp>
      </p:grpSp>
      <p:sp>
        <p:nvSpPr>
          <p:cNvPr id="32783" name="Rectangle 1048"/>
          <p:cNvSpPr>
            <a:spLocks noChangeArrowheads="1"/>
          </p:cNvSpPr>
          <p:nvPr/>
        </p:nvSpPr>
        <p:spPr bwMode="auto">
          <a:xfrm>
            <a:off x="4538664" y="2183607"/>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2784" name="Rectangle 1049"/>
          <p:cNvSpPr>
            <a:spLocks noChangeArrowheads="1"/>
          </p:cNvSpPr>
          <p:nvPr/>
        </p:nvSpPr>
        <p:spPr bwMode="auto">
          <a:xfrm>
            <a:off x="4843464" y="2183607"/>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2785" name="Rectangle 1050"/>
          <p:cNvSpPr>
            <a:spLocks noChangeArrowheads="1"/>
          </p:cNvSpPr>
          <p:nvPr/>
        </p:nvSpPr>
        <p:spPr bwMode="auto">
          <a:xfrm>
            <a:off x="5148264" y="2183607"/>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2786" name="Rectangle 1051"/>
          <p:cNvSpPr>
            <a:spLocks noChangeArrowheads="1"/>
          </p:cNvSpPr>
          <p:nvPr/>
        </p:nvSpPr>
        <p:spPr bwMode="auto">
          <a:xfrm>
            <a:off x="5453064" y="2183607"/>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2787" name="Rectangle 1052"/>
          <p:cNvSpPr>
            <a:spLocks noChangeArrowheads="1"/>
          </p:cNvSpPr>
          <p:nvPr/>
        </p:nvSpPr>
        <p:spPr bwMode="auto">
          <a:xfrm>
            <a:off x="5757864" y="2183607"/>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p:nvSpPr>
          <p:cNvPr id="32788" name="Rectangle 1053"/>
          <p:cNvSpPr>
            <a:spLocks noChangeArrowheads="1"/>
          </p:cNvSpPr>
          <p:nvPr/>
        </p:nvSpPr>
        <p:spPr bwMode="auto">
          <a:xfrm>
            <a:off x="6062664" y="2183607"/>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2789" name="Rectangle 1054"/>
          <p:cNvSpPr>
            <a:spLocks noChangeArrowheads="1"/>
          </p:cNvSpPr>
          <p:nvPr/>
        </p:nvSpPr>
        <p:spPr bwMode="auto">
          <a:xfrm>
            <a:off x="6367464" y="2183607"/>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2790" name="Rectangle 1055"/>
          <p:cNvSpPr>
            <a:spLocks noChangeArrowheads="1"/>
          </p:cNvSpPr>
          <p:nvPr/>
        </p:nvSpPr>
        <p:spPr bwMode="auto">
          <a:xfrm>
            <a:off x="6672264" y="2183607"/>
            <a:ext cx="3048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2791" name="Text Box 1056"/>
          <p:cNvSpPr txBox="1">
            <a:spLocks noChangeArrowheads="1"/>
          </p:cNvSpPr>
          <p:nvPr/>
        </p:nvSpPr>
        <p:spPr bwMode="auto">
          <a:xfrm>
            <a:off x="4345200" y="1677600"/>
            <a:ext cx="20097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現在の割込み</a:t>
            </a:r>
            <a:endParaRPr lang="en-US" altLang="ja-JP" sz="2400"/>
          </a:p>
        </p:txBody>
      </p:sp>
      <p:sp useBgFill="1">
        <p:nvSpPr>
          <p:cNvPr id="631851" name="Rectangle 1067"/>
          <p:cNvSpPr>
            <a:spLocks noChangeArrowheads="1"/>
          </p:cNvSpPr>
          <p:nvPr/>
        </p:nvSpPr>
        <p:spPr bwMode="auto">
          <a:xfrm>
            <a:off x="609600" y="2286000"/>
            <a:ext cx="533400" cy="533400"/>
          </a:xfrm>
          <a:prstGeom prst="rect">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32793" name="Text Box 1068"/>
          <p:cNvSpPr txBox="1">
            <a:spLocks noChangeArrowheads="1"/>
          </p:cNvSpPr>
          <p:nvPr/>
        </p:nvSpPr>
        <p:spPr bwMode="auto">
          <a:xfrm>
            <a:off x="762000" y="4419600"/>
            <a:ext cx="4267200" cy="13871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marL="457200" indent="-457200" algn="l" eaLnBrk="1" hangingPunct="1">
              <a:buClr>
                <a:schemeClr val="tx2"/>
              </a:buClr>
              <a:buSzPct val="70000"/>
              <a:buFont typeface="Wingdings" panose="05000000000000000000" pitchFamily="2" charset="2"/>
              <a:buChar char="l"/>
            </a:pPr>
            <a:r>
              <a:rPr lang="ja-JP" altLang="en-US" dirty="0"/>
              <a:t>割込みマスクを設定</a:t>
            </a:r>
            <a:endParaRPr lang="en-US" altLang="ja-JP" dirty="0"/>
          </a:p>
          <a:p>
            <a:pPr marL="457200" indent="-457200" algn="l" eaLnBrk="1" hangingPunct="1">
              <a:buClr>
                <a:schemeClr val="tx2"/>
              </a:buClr>
              <a:buSzPct val="70000"/>
              <a:buFont typeface="Wingdings" panose="05000000000000000000" pitchFamily="2" charset="2"/>
              <a:buChar char="l"/>
            </a:pPr>
            <a:r>
              <a:rPr lang="ja-JP" altLang="en-US" dirty="0"/>
              <a:t>割込みフラグを1に</a:t>
            </a:r>
            <a:endParaRPr lang="en-US" altLang="ja-JP" dirty="0"/>
          </a:p>
          <a:p>
            <a:pPr marL="457200" indent="-457200" algn="l" eaLnBrk="1" hangingPunct="1">
              <a:buClr>
                <a:schemeClr val="tx2"/>
              </a:buClr>
              <a:buSzPct val="70000"/>
              <a:buFont typeface="Wingdings" panose="05000000000000000000" pitchFamily="2" charset="2"/>
              <a:buChar char="l"/>
            </a:pPr>
            <a:r>
              <a:rPr lang="ja-JP" altLang="en-US" dirty="0"/>
              <a:t>割込み処理</a:t>
            </a:r>
          </a:p>
        </p:txBody>
      </p:sp>
      <p:grpSp>
        <p:nvGrpSpPr>
          <p:cNvPr id="631862" name="Group 1078"/>
          <p:cNvGrpSpPr>
            <a:grpSpLocks/>
          </p:cNvGrpSpPr>
          <p:nvPr/>
        </p:nvGrpSpPr>
        <p:grpSpPr bwMode="auto">
          <a:xfrm>
            <a:off x="621625" y="3351600"/>
            <a:ext cx="2438400" cy="533400"/>
            <a:chOff x="411" y="2125"/>
            <a:chExt cx="1536" cy="336"/>
          </a:xfrm>
        </p:grpSpPr>
        <p:sp useBgFill="1">
          <p:nvSpPr>
            <p:cNvPr id="32806" name="Rectangle 1079"/>
            <p:cNvSpPr>
              <a:spLocks noChangeArrowheads="1"/>
            </p:cNvSpPr>
            <p:nvPr/>
          </p:nvSpPr>
          <p:spPr bwMode="auto">
            <a:xfrm>
              <a:off x="411" y="2125"/>
              <a:ext cx="192" cy="336"/>
            </a:xfrm>
            <a:prstGeom prst="rect">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useBgFill="1">
          <p:nvSpPr>
            <p:cNvPr id="32807" name="Rectangle 1080"/>
            <p:cNvSpPr>
              <a:spLocks noChangeArrowheads="1"/>
            </p:cNvSpPr>
            <p:nvPr/>
          </p:nvSpPr>
          <p:spPr bwMode="auto">
            <a:xfrm>
              <a:off x="603" y="2125"/>
              <a:ext cx="192" cy="336"/>
            </a:xfrm>
            <a:prstGeom prst="rect">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useBgFill="1">
          <p:nvSpPr>
            <p:cNvPr id="32808" name="Rectangle 1081"/>
            <p:cNvSpPr>
              <a:spLocks noChangeArrowheads="1"/>
            </p:cNvSpPr>
            <p:nvPr/>
          </p:nvSpPr>
          <p:spPr bwMode="auto">
            <a:xfrm>
              <a:off x="795" y="2125"/>
              <a:ext cx="192" cy="336"/>
            </a:xfrm>
            <a:prstGeom prst="rect">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useBgFill="1">
          <p:nvSpPr>
            <p:cNvPr id="32809" name="Rectangle 1082"/>
            <p:cNvSpPr>
              <a:spLocks noChangeArrowheads="1"/>
            </p:cNvSpPr>
            <p:nvPr/>
          </p:nvSpPr>
          <p:spPr bwMode="auto">
            <a:xfrm>
              <a:off x="987" y="2125"/>
              <a:ext cx="192" cy="336"/>
            </a:xfrm>
            <a:prstGeom prst="rect">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useBgFill="1">
          <p:nvSpPr>
            <p:cNvPr id="32810" name="Rectangle 1083"/>
            <p:cNvSpPr>
              <a:spLocks noChangeArrowheads="1"/>
            </p:cNvSpPr>
            <p:nvPr/>
          </p:nvSpPr>
          <p:spPr bwMode="auto">
            <a:xfrm>
              <a:off x="1179" y="2125"/>
              <a:ext cx="192" cy="336"/>
            </a:xfrm>
            <a:prstGeom prst="rect">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useBgFill="1">
          <p:nvSpPr>
            <p:cNvPr id="32811" name="Rectangle 1084"/>
            <p:cNvSpPr>
              <a:spLocks noChangeArrowheads="1"/>
            </p:cNvSpPr>
            <p:nvPr/>
          </p:nvSpPr>
          <p:spPr bwMode="auto">
            <a:xfrm>
              <a:off x="1371" y="2125"/>
              <a:ext cx="192" cy="336"/>
            </a:xfrm>
            <a:prstGeom prst="rect">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useBgFill="1">
          <p:nvSpPr>
            <p:cNvPr id="32812" name="Rectangle 1085"/>
            <p:cNvSpPr>
              <a:spLocks noChangeArrowheads="1"/>
            </p:cNvSpPr>
            <p:nvPr/>
          </p:nvSpPr>
          <p:spPr bwMode="auto">
            <a:xfrm>
              <a:off x="1563" y="2125"/>
              <a:ext cx="192" cy="336"/>
            </a:xfrm>
            <a:prstGeom prst="rect">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useBgFill="1">
          <p:nvSpPr>
            <p:cNvPr id="32813" name="Rectangle 1086"/>
            <p:cNvSpPr>
              <a:spLocks noChangeArrowheads="1"/>
            </p:cNvSpPr>
            <p:nvPr/>
          </p:nvSpPr>
          <p:spPr bwMode="auto">
            <a:xfrm>
              <a:off x="1755" y="2125"/>
              <a:ext cx="192" cy="336"/>
            </a:xfrm>
            <a:prstGeom prst="rect">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grpSp>
      <p:grpSp>
        <p:nvGrpSpPr>
          <p:cNvPr id="631871" name="Group 1087"/>
          <p:cNvGrpSpPr>
            <a:grpSpLocks/>
          </p:cNvGrpSpPr>
          <p:nvPr/>
        </p:nvGrpSpPr>
        <p:grpSpPr bwMode="auto">
          <a:xfrm>
            <a:off x="4344987" y="1677194"/>
            <a:ext cx="3451225" cy="1039813"/>
            <a:chOff x="2764" y="1073"/>
            <a:chExt cx="2174" cy="655"/>
          </a:xfrm>
        </p:grpSpPr>
        <p:sp useBgFill="1">
          <p:nvSpPr>
            <p:cNvPr id="32796" name="Text Box 1088"/>
            <p:cNvSpPr txBox="1">
              <a:spLocks noChangeArrowheads="1"/>
            </p:cNvSpPr>
            <p:nvPr/>
          </p:nvSpPr>
          <p:spPr bwMode="auto">
            <a:xfrm>
              <a:off x="2764" y="1073"/>
              <a:ext cx="2174" cy="288"/>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dirty="0"/>
                <a:t>現在の割込み = 割込み</a:t>
              </a:r>
              <a:r>
                <a:rPr lang="en-US" altLang="ja-JP" sz="2400" dirty="0"/>
                <a:t>B</a:t>
              </a:r>
            </a:p>
          </p:txBody>
        </p:sp>
        <p:grpSp>
          <p:nvGrpSpPr>
            <p:cNvPr id="32797" name="Group 1089"/>
            <p:cNvGrpSpPr>
              <a:grpSpLocks/>
            </p:cNvGrpSpPr>
            <p:nvPr/>
          </p:nvGrpSpPr>
          <p:grpSpPr bwMode="auto">
            <a:xfrm>
              <a:off x="2880" y="1392"/>
              <a:ext cx="1536" cy="336"/>
              <a:chOff x="2956" y="1379"/>
              <a:chExt cx="1536" cy="336"/>
            </a:xfrm>
          </p:grpSpPr>
          <p:sp useBgFill="1">
            <p:nvSpPr>
              <p:cNvPr id="32798" name="Rectangle 1090"/>
              <p:cNvSpPr>
                <a:spLocks noChangeArrowheads="1"/>
              </p:cNvSpPr>
              <p:nvPr/>
            </p:nvSpPr>
            <p:spPr bwMode="auto">
              <a:xfrm>
                <a:off x="2956" y="1379"/>
                <a:ext cx="192" cy="336"/>
              </a:xfrm>
              <a:prstGeom prst="rect">
                <a:avLst/>
              </a:prstGeom>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useBgFill="1">
            <p:nvSpPr>
              <p:cNvPr id="32799" name="Rectangle 1091"/>
              <p:cNvSpPr>
                <a:spLocks noChangeArrowheads="1"/>
              </p:cNvSpPr>
              <p:nvPr/>
            </p:nvSpPr>
            <p:spPr bwMode="auto">
              <a:xfrm>
                <a:off x="3148" y="1379"/>
                <a:ext cx="192" cy="336"/>
              </a:xfrm>
              <a:prstGeom prst="rect">
                <a:avLst/>
              </a:prstGeom>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useBgFill="1">
            <p:nvSpPr>
              <p:cNvPr id="32800" name="Rectangle 1092"/>
              <p:cNvSpPr>
                <a:spLocks noChangeArrowheads="1"/>
              </p:cNvSpPr>
              <p:nvPr/>
            </p:nvSpPr>
            <p:spPr bwMode="auto">
              <a:xfrm>
                <a:off x="3340" y="1379"/>
                <a:ext cx="192" cy="336"/>
              </a:xfrm>
              <a:prstGeom prst="rect">
                <a:avLst/>
              </a:prstGeom>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0</a:t>
                </a:r>
              </a:p>
            </p:txBody>
          </p:sp>
          <p:sp useBgFill="1">
            <p:nvSpPr>
              <p:cNvPr id="32801" name="Rectangle 1093"/>
              <p:cNvSpPr>
                <a:spLocks noChangeArrowheads="1"/>
              </p:cNvSpPr>
              <p:nvPr/>
            </p:nvSpPr>
            <p:spPr bwMode="auto">
              <a:xfrm>
                <a:off x="3532" y="1379"/>
                <a:ext cx="192" cy="336"/>
              </a:xfrm>
              <a:prstGeom prst="rect">
                <a:avLst/>
              </a:prstGeom>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useBgFill="1">
            <p:nvSpPr>
              <p:cNvPr id="32802" name="Rectangle 1094"/>
              <p:cNvSpPr>
                <a:spLocks noChangeArrowheads="1"/>
              </p:cNvSpPr>
              <p:nvPr/>
            </p:nvSpPr>
            <p:spPr bwMode="auto">
              <a:xfrm>
                <a:off x="3724" y="1379"/>
                <a:ext cx="192" cy="336"/>
              </a:xfrm>
              <a:prstGeom prst="rect">
                <a:avLst/>
              </a:prstGeom>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useBgFill="1">
            <p:nvSpPr>
              <p:cNvPr id="32803" name="Rectangle 1095"/>
              <p:cNvSpPr>
                <a:spLocks noChangeArrowheads="1"/>
              </p:cNvSpPr>
              <p:nvPr/>
            </p:nvSpPr>
            <p:spPr bwMode="auto">
              <a:xfrm>
                <a:off x="3916" y="1379"/>
                <a:ext cx="192" cy="336"/>
              </a:xfrm>
              <a:prstGeom prst="rect">
                <a:avLst/>
              </a:prstGeom>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useBgFill="1">
            <p:nvSpPr>
              <p:cNvPr id="32804" name="Rectangle 1096"/>
              <p:cNvSpPr>
                <a:spLocks noChangeArrowheads="1"/>
              </p:cNvSpPr>
              <p:nvPr/>
            </p:nvSpPr>
            <p:spPr bwMode="auto">
              <a:xfrm>
                <a:off x="4108" y="1379"/>
                <a:ext cx="192" cy="336"/>
              </a:xfrm>
              <a:prstGeom prst="rect">
                <a:avLst/>
              </a:prstGeom>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useBgFill="1">
            <p:nvSpPr>
              <p:cNvPr id="32805" name="Rectangle 1097"/>
              <p:cNvSpPr>
                <a:spLocks noChangeArrowheads="1"/>
              </p:cNvSpPr>
              <p:nvPr/>
            </p:nvSpPr>
            <p:spPr bwMode="auto">
              <a:xfrm>
                <a:off x="4300" y="1379"/>
                <a:ext cx="192" cy="336"/>
              </a:xfrm>
              <a:prstGeom prst="rect">
                <a:avLst/>
              </a:prstGeom>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631862"/>
                                        </p:tgtEl>
                                        <p:attrNameLst>
                                          <p:attrName>style.visibility</p:attrName>
                                        </p:attrNameLst>
                                      </p:cBhvr>
                                      <p:to>
                                        <p:strVal val="visible"/>
                                      </p:to>
                                    </p:set>
                                    <p:animEffect transition="in" filter="checkerboard(across)">
                                      <p:cBhvr>
                                        <p:cTn id="7" dur="500"/>
                                        <p:tgtEl>
                                          <p:spTgt spid="6318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31851"/>
                                        </p:tgtEl>
                                        <p:attrNameLst>
                                          <p:attrName>style.visibility</p:attrName>
                                        </p:attrNameLst>
                                      </p:cBhvr>
                                      <p:to>
                                        <p:strVal val="visible"/>
                                      </p:to>
                                    </p:set>
                                    <p:animEffect transition="in" filter="checkerboard(across)">
                                      <p:cBhvr>
                                        <p:cTn id="12" dur="500"/>
                                        <p:tgtEl>
                                          <p:spTgt spid="63185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631871"/>
                                        </p:tgtEl>
                                        <p:attrNameLst>
                                          <p:attrName>style.visibility</p:attrName>
                                        </p:attrNameLst>
                                      </p:cBhvr>
                                      <p:to>
                                        <p:strVal val="visible"/>
                                      </p:to>
                                    </p:set>
                                    <p:animEffect transition="in" filter="checkerboard(across)">
                                      <p:cBhvr>
                                        <p:cTn id="17" dur="500"/>
                                        <p:tgtEl>
                                          <p:spTgt spid="6318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1851" grpId="0" animBg="1"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26"/>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割込み</a:t>
            </a:r>
            <a:r>
              <a:rPr lang="ja-JP" altLang="en-US" sz="3600">
                <a:latin typeface="Times New Roman" panose="02020603050405020304" pitchFamily="18" charset="0"/>
              </a:rPr>
              <a:t>(</a:t>
            </a:r>
            <a:r>
              <a:rPr lang="en-US" altLang="ja-JP" sz="3600" b="1">
                <a:latin typeface="Times New Roman" panose="02020603050405020304" pitchFamily="18" charset="0"/>
              </a:rPr>
              <a:t>interrupt)</a:t>
            </a:r>
            <a:r>
              <a:rPr lang="en-US" altLang="ja-JP">
                <a:latin typeface="Times New Roman" panose="02020603050405020304" pitchFamily="18" charset="0"/>
              </a:rPr>
              <a:t> </a:t>
            </a:r>
            <a:endParaRPr lang="ja-JP" altLang="en-US">
              <a:latin typeface="Times New Roman" panose="02020603050405020304" pitchFamily="18" charset="0"/>
            </a:endParaRPr>
          </a:p>
        </p:txBody>
      </p:sp>
      <p:sp>
        <p:nvSpPr>
          <p:cNvPr id="7171" name="Rectangle 1027"/>
          <p:cNvSpPr>
            <a:spLocks noGrp="1" noChangeArrowheads="1"/>
          </p:cNvSpPr>
          <p:nvPr>
            <p:ph type="body" idx="1"/>
          </p:nvPr>
        </p:nvSpPr>
        <p:spPr>
          <a:xfrm>
            <a:off x="685800" y="1981200"/>
            <a:ext cx="7772400" cy="1752600"/>
          </a:xfrm>
        </p:spPr>
        <p:txBody>
          <a:bodyPr/>
          <a:lstStyle/>
          <a:p>
            <a:pPr eaLnBrk="1" hangingPunct="1"/>
            <a:r>
              <a:rPr lang="ja-JP" altLang="en-US">
                <a:latin typeface="Times New Roman" panose="02020603050405020304" pitchFamily="18" charset="0"/>
              </a:rPr>
              <a:t>割込み</a:t>
            </a:r>
            <a:r>
              <a:rPr lang="ja-JP" altLang="en-US" sz="2400">
                <a:latin typeface="Times New Roman" panose="02020603050405020304" pitchFamily="18" charset="0"/>
              </a:rPr>
              <a:t>(</a:t>
            </a:r>
            <a:r>
              <a:rPr lang="en-US" altLang="ja-JP" sz="2400">
                <a:latin typeface="Times New Roman" panose="02020603050405020304" pitchFamily="18" charset="0"/>
              </a:rPr>
              <a:t>interrupt)</a:t>
            </a:r>
          </a:p>
          <a:p>
            <a:pPr lvl="1" eaLnBrk="1" hangingPunct="1"/>
            <a:r>
              <a:rPr lang="ja-JP" altLang="en-US">
                <a:latin typeface="Times New Roman" panose="02020603050405020304" pitchFamily="18" charset="0"/>
              </a:rPr>
              <a:t>実行中の処理を中断して特別な処理をする</a:t>
            </a:r>
          </a:p>
        </p:txBody>
      </p:sp>
      <p:pic>
        <p:nvPicPr>
          <p:cNvPr id="602116" name="Picture 1028" descr="C:\Program Files\Common Files\Microsoft Shared\Clipart\cagcat50\BD07153_.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4267200"/>
            <a:ext cx="1646238" cy="180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02117" name="Picture 1029" descr="C:\Documents and Settings\takasi-i\My Documents\OS\image\電話.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5600" y="5334000"/>
            <a:ext cx="1531938" cy="94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02118" name="Group 1030"/>
          <p:cNvGrpSpPr>
            <a:grpSpLocks/>
          </p:cNvGrpSpPr>
          <p:nvPr/>
        </p:nvGrpSpPr>
        <p:grpSpPr bwMode="auto">
          <a:xfrm>
            <a:off x="2209800" y="4114800"/>
            <a:ext cx="2514600" cy="533400"/>
            <a:chOff x="1392" y="2592"/>
            <a:chExt cx="1584" cy="336"/>
          </a:xfrm>
        </p:grpSpPr>
        <p:sp>
          <p:nvSpPr>
            <p:cNvPr id="7185" name="Line 1031"/>
            <p:cNvSpPr>
              <a:spLocks noChangeShapeType="1"/>
            </p:cNvSpPr>
            <p:nvPr/>
          </p:nvSpPr>
          <p:spPr bwMode="auto">
            <a:xfrm>
              <a:off x="1392" y="2928"/>
              <a:ext cx="1584" cy="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186" name="Text Box 1032"/>
            <p:cNvSpPr txBox="1">
              <a:spLocks noChangeArrowheads="1"/>
            </p:cNvSpPr>
            <p:nvPr/>
          </p:nvSpPr>
          <p:spPr bwMode="auto">
            <a:xfrm>
              <a:off x="1392" y="2592"/>
              <a:ext cx="88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sz="2400"/>
                <a:t>事務処理</a:t>
              </a:r>
            </a:p>
          </p:txBody>
        </p:sp>
      </p:grpSp>
      <p:sp>
        <p:nvSpPr>
          <p:cNvPr id="602121" name="Line 1033"/>
          <p:cNvSpPr>
            <a:spLocks noChangeShapeType="1"/>
          </p:cNvSpPr>
          <p:nvPr/>
        </p:nvSpPr>
        <p:spPr bwMode="auto">
          <a:xfrm>
            <a:off x="4724400" y="4648200"/>
            <a:ext cx="0" cy="1524000"/>
          </a:xfrm>
          <a:prstGeom prst="line">
            <a:avLst/>
          </a:prstGeom>
          <a:noFill/>
          <a:ln w="2857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02122" name="AutoShape 1034"/>
          <p:cNvSpPr>
            <a:spLocks noChangeArrowheads="1"/>
          </p:cNvSpPr>
          <p:nvPr/>
        </p:nvSpPr>
        <p:spPr bwMode="auto">
          <a:xfrm>
            <a:off x="4343400" y="3200400"/>
            <a:ext cx="2819400" cy="914400"/>
          </a:xfrm>
          <a:prstGeom prst="wedgeRoundRectCallout">
            <a:avLst>
              <a:gd name="adj1" fmla="val -35810"/>
              <a:gd name="adj2" fmla="val 102259"/>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電話が鳴ったので事務処理中断</a:t>
            </a:r>
          </a:p>
        </p:txBody>
      </p:sp>
      <p:grpSp>
        <p:nvGrpSpPr>
          <p:cNvPr id="602123" name="Group 1035"/>
          <p:cNvGrpSpPr>
            <a:grpSpLocks/>
          </p:cNvGrpSpPr>
          <p:nvPr/>
        </p:nvGrpSpPr>
        <p:grpSpPr bwMode="auto">
          <a:xfrm>
            <a:off x="4724400" y="5562600"/>
            <a:ext cx="1905000" cy="533400"/>
            <a:chOff x="2976" y="3504"/>
            <a:chExt cx="1200" cy="336"/>
          </a:xfrm>
        </p:grpSpPr>
        <p:sp>
          <p:nvSpPr>
            <p:cNvPr id="7183" name="Line 1036"/>
            <p:cNvSpPr>
              <a:spLocks noChangeShapeType="1"/>
            </p:cNvSpPr>
            <p:nvPr/>
          </p:nvSpPr>
          <p:spPr bwMode="auto">
            <a:xfrm>
              <a:off x="2976" y="3840"/>
              <a:ext cx="1200" cy="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184" name="Text Box 1037"/>
            <p:cNvSpPr txBox="1">
              <a:spLocks noChangeArrowheads="1"/>
            </p:cNvSpPr>
            <p:nvPr/>
          </p:nvSpPr>
          <p:spPr bwMode="auto">
            <a:xfrm>
              <a:off x="3024" y="3504"/>
              <a:ext cx="88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sz="2400"/>
                <a:t>電話応対</a:t>
              </a:r>
            </a:p>
          </p:txBody>
        </p:sp>
      </p:grpSp>
      <p:sp>
        <p:nvSpPr>
          <p:cNvPr id="602126" name="Line 1038"/>
          <p:cNvSpPr>
            <a:spLocks noChangeShapeType="1"/>
          </p:cNvSpPr>
          <p:nvPr/>
        </p:nvSpPr>
        <p:spPr bwMode="auto">
          <a:xfrm flipV="1">
            <a:off x="6553200" y="4648200"/>
            <a:ext cx="0" cy="1447800"/>
          </a:xfrm>
          <a:prstGeom prst="line">
            <a:avLst/>
          </a:prstGeom>
          <a:noFill/>
          <a:ln w="2857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nvGrpSpPr>
          <p:cNvPr id="602127" name="Group 1039"/>
          <p:cNvGrpSpPr>
            <a:grpSpLocks/>
          </p:cNvGrpSpPr>
          <p:nvPr/>
        </p:nvGrpSpPr>
        <p:grpSpPr bwMode="auto">
          <a:xfrm>
            <a:off x="6553200" y="4114800"/>
            <a:ext cx="2012950" cy="533400"/>
            <a:chOff x="4128" y="2592"/>
            <a:chExt cx="1268" cy="336"/>
          </a:xfrm>
        </p:grpSpPr>
        <p:sp>
          <p:nvSpPr>
            <p:cNvPr id="7181" name="Line 1040"/>
            <p:cNvSpPr>
              <a:spLocks noChangeShapeType="1"/>
            </p:cNvSpPr>
            <p:nvPr/>
          </p:nvSpPr>
          <p:spPr bwMode="auto">
            <a:xfrm>
              <a:off x="4128" y="2928"/>
              <a:ext cx="1248" cy="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182" name="Text Box 1041"/>
            <p:cNvSpPr txBox="1">
              <a:spLocks noChangeArrowheads="1"/>
            </p:cNvSpPr>
            <p:nvPr/>
          </p:nvSpPr>
          <p:spPr bwMode="auto">
            <a:xfrm>
              <a:off x="4128" y="2592"/>
              <a:ext cx="126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sz="2400"/>
                <a:t>事務処理再開</a:t>
              </a:r>
            </a:p>
          </p:txBody>
        </p:sp>
      </p:grpSp>
      <p:sp>
        <p:nvSpPr>
          <p:cNvPr id="602130" name="AutoShape 1042"/>
          <p:cNvSpPr>
            <a:spLocks noChangeArrowheads="1"/>
          </p:cNvSpPr>
          <p:nvPr/>
        </p:nvSpPr>
        <p:spPr bwMode="auto">
          <a:xfrm>
            <a:off x="7086600" y="5867400"/>
            <a:ext cx="1600200" cy="685800"/>
          </a:xfrm>
          <a:prstGeom prst="wedgeRoundRectCallout">
            <a:avLst>
              <a:gd name="adj1" fmla="val -81347"/>
              <a:gd name="adj2" fmla="val -10185"/>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応対終了</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602116"/>
                                        </p:tgtEl>
                                        <p:attrNameLst>
                                          <p:attrName>style.visibility</p:attrName>
                                        </p:attrNameLst>
                                      </p:cBhvr>
                                      <p:to>
                                        <p:strVal val="visible"/>
                                      </p:to>
                                    </p:set>
                                    <p:animEffect transition="in" filter="checkerboard(across)">
                                      <p:cBhvr>
                                        <p:cTn id="7" dur="500"/>
                                        <p:tgtEl>
                                          <p:spTgt spid="6021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602118"/>
                                        </p:tgtEl>
                                        <p:attrNameLst>
                                          <p:attrName>style.visibility</p:attrName>
                                        </p:attrNameLst>
                                      </p:cBhvr>
                                      <p:to>
                                        <p:strVal val="visible"/>
                                      </p:to>
                                    </p:set>
                                    <p:animEffect transition="in" filter="wipe(left)">
                                      <p:cBhvr>
                                        <p:cTn id="12" dur="500"/>
                                        <p:tgtEl>
                                          <p:spTgt spid="60211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602117"/>
                                        </p:tgtEl>
                                        <p:attrNameLst>
                                          <p:attrName>style.visibility</p:attrName>
                                        </p:attrNameLst>
                                      </p:cBhvr>
                                      <p:to>
                                        <p:strVal val="visible"/>
                                      </p:to>
                                    </p:set>
                                    <p:animEffect transition="in" filter="checkerboard(across)">
                                      <p:cBhvr>
                                        <p:cTn id="17" dur="500"/>
                                        <p:tgtEl>
                                          <p:spTgt spid="60211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602122"/>
                                        </p:tgtEl>
                                        <p:attrNameLst>
                                          <p:attrName>style.visibility</p:attrName>
                                        </p:attrNameLst>
                                      </p:cBhvr>
                                      <p:to>
                                        <p:strVal val="visible"/>
                                      </p:to>
                                    </p:set>
                                    <p:animEffect transition="in" filter="checkerboard(across)">
                                      <p:cBhvr>
                                        <p:cTn id="22" dur="500"/>
                                        <p:tgtEl>
                                          <p:spTgt spid="60212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602121"/>
                                        </p:tgtEl>
                                        <p:attrNameLst>
                                          <p:attrName>style.visibility</p:attrName>
                                        </p:attrNameLst>
                                      </p:cBhvr>
                                      <p:to>
                                        <p:strVal val="visible"/>
                                      </p:to>
                                    </p:set>
                                    <p:animEffect transition="in" filter="wipe(up)">
                                      <p:cBhvr>
                                        <p:cTn id="27" dur="500"/>
                                        <p:tgtEl>
                                          <p:spTgt spid="602121"/>
                                        </p:tgtEl>
                                      </p:cBhvr>
                                    </p:animEffect>
                                  </p:childTnLst>
                                </p:cTn>
                              </p:par>
                            </p:childTnLst>
                          </p:cTn>
                        </p:par>
                        <p:par>
                          <p:cTn id="28" fill="hold" nodeType="afterGroup">
                            <p:stCondLst>
                              <p:cond delay="500"/>
                            </p:stCondLst>
                            <p:childTnLst>
                              <p:par>
                                <p:cTn id="29" presetID="22" presetClass="entr" presetSubtype="8" fill="hold" nodeType="afterEffect">
                                  <p:stCondLst>
                                    <p:cond delay="0"/>
                                  </p:stCondLst>
                                  <p:childTnLst>
                                    <p:set>
                                      <p:cBhvr>
                                        <p:cTn id="30" dur="1" fill="hold">
                                          <p:stCondLst>
                                            <p:cond delay="0"/>
                                          </p:stCondLst>
                                        </p:cTn>
                                        <p:tgtEl>
                                          <p:spTgt spid="602123"/>
                                        </p:tgtEl>
                                        <p:attrNameLst>
                                          <p:attrName>style.visibility</p:attrName>
                                        </p:attrNameLst>
                                      </p:cBhvr>
                                      <p:to>
                                        <p:strVal val="visible"/>
                                      </p:to>
                                    </p:set>
                                    <p:animEffect transition="in" filter="wipe(left)">
                                      <p:cBhvr>
                                        <p:cTn id="31" dur="500"/>
                                        <p:tgtEl>
                                          <p:spTgt spid="602123"/>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5" presetClass="entr" presetSubtype="10" fill="hold" grpId="0" nodeType="clickEffect">
                                  <p:stCondLst>
                                    <p:cond delay="0"/>
                                  </p:stCondLst>
                                  <p:childTnLst>
                                    <p:set>
                                      <p:cBhvr>
                                        <p:cTn id="35" dur="1" fill="hold">
                                          <p:stCondLst>
                                            <p:cond delay="0"/>
                                          </p:stCondLst>
                                        </p:cTn>
                                        <p:tgtEl>
                                          <p:spTgt spid="602130"/>
                                        </p:tgtEl>
                                        <p:attrNameLst>
                                          <p:attrName>style.visibility</p:attrName>
                                        </p:attrNameLst>
                                      </p:cBhvr>
                                      <p:to>
                                        <p:strVal val="visible"/>
                                      </p:to>
                                    </p:set>
                                    <p:animEffect transition="in" filter="checkerboard(across)">
                                      <p:cBhvr>
                                        <p:cTn id="36" dur="500"/>
                                        <p:tgtEl>
                                          <p:spTgt spid="602130"/>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602126"/>
                                        </p:tgtEl>
                                        <p:attrNameLst>
                                          <p:attrName>style.visibility</p:attrName>
                                        </p:attrNameLst>
                                      </p:cBhvr>
                                      <p:to>
                                        <p:strVal val="visible"/>
                                      </p:to>
                                    </p:set>
                                    <p:animEffect transition="in" filter="wipe(down)">
                                      <p:cBhvr>
                                        <p:cTn id="41" dur="500"/>
                                        <p:tgtEl>
                                          <p:spTgt spid="602126"/>
                                        </p:tgtEl>
                                      </p:cBhvr>
                                    </p:animEffect>
                                  </p:childTnLst>
                                </p:cTn>
                              </p:par>
                            </p:childTnLst>
                          </p:cTn>
                        </p:par>
                        <p:par>
                          <p:cTn id="42" fill="hold" nodeType="afterGroup">
                            <p:stCondLst>
                              <p:cond delay="500"/>
                            </p:stCondLst>
                            <p:childTnLst>
                              <p:par>
                                <p:cTn id="43" presetID="22" presetClass="entr" presetSubtype="8" fill="hold" nodeType="afterEffect">
                                  <p:stCondLst>
                                    <p:cond delay="0"/>
                                  </p:stCondLst>
                                  <p:childTnLst>
                                    <p:set>
                                      <p:cBhvr>
                                        <p:cTn id="44" dur="1" fill="hold">
                                          <p:stCondLst>
                                            <p:cond delay="0"/>
                                          </p:stCondLst>
                                        </p:cTn>
                                        <p:tgtEl>
                                          <p:spTgt spid="602127"/>
                                        </p:tgtEl>
                                        <p:attrNameLst>
                                          <p:attrName>style.visibility</p:attrName>
                                        </p:attrNameLst>
                                      </p:cBhvr>
                                      <p:to>
                                        <p:strVal val="visible"/>
                                      </p:to>
                                    </p:set>
                                    <p:animEffect transition="in" filter="wipe(left)">
                                      <p:cBhvr>
                                        <p:cTn id="45" dur="500"/>
                                        <p:tgtEl>
                                          <p:spTgt spid="6021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2121" grpId="0" animBg="1"/>
      <p:bldP spid="602122" grpId="0" animBg="1" autoUpdateAnimBg="0"/>
      <p:bldP spid="602126" grpId="0" animBg="1"/>
      <p:bldP spid="602130" grpId="0" animBg="1"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026"/>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入出力制御</a:t>
            </a:r>
            <a:r>
              <a:rPr lang="ja-JP" altLang="en-US" sz="4000">
                <a:latin typeface="Times New Roman" panose="02020603050405020304" pitchFamily="18" charset="0"/>
              </a:rPr>
              <a:t>(</a:t>
            </a:r>
            <a:r>
              <a:rPr lang="en-US" altLang="ja-JP" sz="4000">
                <a:latin typeface="Times New Roman" panose="02020603050405020304" pitchFamily="18" charset="0"/>
              </a:rPr>
              <a:t>input/output control)</a:t>
            </a:r>
          </a:p>
        </p:txBody>
      </p:sp>
      <p:sp>
        <p:nvSpPr>
          <p:cNvPr id="33795" name="Rectangle 1027"/>
          <p:cNvSpPr>
            <a:spLocks noGrp="1" noChangeArrowheads="1"/>
          </p:cNvSpPr>
          <p:nvPr>
            <p:ph type="body" idx="1"/>
          </p:nvPr>
        </p:nvSpPr>
        <p:spPr/>
        <p:txBody>
          <a:bodyPr/>
          <a:lstStyle/>
          <a:p>
            <a:pPr eaLnBrk="1" hangingPunct="1"/>
            <a:r>
              <a:rPr lang="ja-JP" altLang="en-US">
                <a:latin typeface="Times New Roman" panose="02020603050405020304" pitchFamily="18" charset="0"/>
              </a:rPr>
              <a:t>入出力制御</a:t>
            </a:r>
          </a:p>
          <a:p>
            <a:pPr lvl="1" eaLnBrk="1" hangingPunct="1"/>
            <a:r>
              <a:rPr lang="ja-JP" altLang="en-US">
                <a:latin typeface="Times New Roman" panose="02020603050405020304" pitchFamily="18" charset="0"/>
              </a:rPr>
              <a:t>入出力装置に対する入出力操作</a:t>
            </a:r>
          </a:p>
          <a:p>
            <a:pPr lvl="2" eaLnBrk="1" hangingPunct="1"/>
            <a:r>
              <a:rPr lang="ja-JP" altLang="en-US">
                <a:latin typeface="Times New Roman" panose="02020603050405020304" pitchFamily="18" charset="0"/>
              </a:rPr>
              <a:t>ディスク, ディスプレイ, キーボード, マウス, ...</a:t>
            </a:r>
          </a:p>
        </p:txBody>
      </p:sp>
      <p:sp>
        <p:nvSpPr>
          <p:cNvPr id="33796" name="AutoShape 1028"/>
          <p:cNvSpPr>
            <a:spLocks noChangeArrowheads="1"/>
          </p:cNvSpPr>
          <p:nvPr/>
        </p:nvSpPr>
        <p:spPr bwMode="auto">
          <a:xfrm>
            <a:off x="1371600" y="5411788"/>
            <a:ext cx="2057400" cy="838200"/>
          </a:xfrm>
          <a:prstGeom prst="can">
            <a:avLst>
              <a:gd name="adj" fmla="val 25000"/>
            </a:avLst>
          </a:prstGeom>
          <a:solidFill>
            <a:srgbClr val="8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ハードディスク</a:t>
            </a:r>
          </a:p>
        </p:txBody>
      </p:sp>
      <p:grpSp>
        <p:nvGrpSpPr>
          <p:cNvPr id="33797" name="Group 1029"/>
          <p:cNvGrpSpPr>
            <a:grpSpLocks/>
          </p:cNvGrpSpPr>
          <p:nvPr/>
        </p:nvGrpSpPr>
        <p:grpSpPr bwMode="auto">
          <a:xfrm>
            <a:off x="3657600" y="5257800"/>
            <a:ext cx="1219200" cy="1219200"/>
            <a:chOff x="2208" y="3551"/>
            <a:chExt cx="768" cy="768"/>
          </a:xfrm>
        </p:grpSpPr>
        <p:sp>
          <p:nvSpPr>
            <p:cNvPr id="33812" name="Oval 1030"/>
            <p:cNvSpPr>
              <a:spLocks noChangeArrowheads="1"/>
            </p:cNvSpPr>
            <p:nvPr/>
          </p:nvSpPr>
          <p:spPr bwMode="auto">
            <a:xfrm>
              <a:off x="2208" y="3551"/>
              <a:ext cx="768" cy="768"/>
            </a:xfrm>
            <a:prstGeom prst="ellipse">
              <a:avLst/>
            </a:prstGeom>
            <a:gradFill rotWithShape="0">
              <a:gsLst>
                <a:gs pos="0">
                  <a:srgbClr val="CCFFFF"/>
                </a:gs>
                <a:gs pos="50000">
                  <a:srgbClr val="5E7676"/>
                </a:gs>
                <a:gs pos="100000">
                  <a:srgbClr val="CCFFFF"/>
                </a:gs>
              </a:gsLst>
              <a:lin ang="27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useBgFill="1">
          <p:nvSpPr>
            <p:cNvPr id="33813" name="Oval 1031"/>
            <p:cNvSpPr>
              <a:spLocks noChangeArrowheads="1"/>
            </p:cNvSpPr>
            <p:nvPr/>
          </p:nvSpPr>
          <p:spPr bwMode="auto">
            <a:xfrm>
              <a:off x="2496" y="3840"/>
              <a:ext cx="192" cy="192"/>
            </a:xfrm>
            <a:prstGeom prst="ellipse">
              <a:avLst/>
            </a:prstGeom>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33814" name="Text Box 1032"/>
            <p:cNvSpPr txBox="1">
              <a:spLocks noChangeArrowheads="1"/>
            </p:cNvSpPr>
            <p:nvPr/>
          </p:nvSpPr>
          <p:spPr bwMode="auto">
            <a:xfrm>
              <a:off x="2256" y="3584"/>
              <a:ext cx="57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en-US" altLang="ja-JP" sz="2400"/>
                <a:t>CD-R</a:t>
              </a:r>
            </a:p>
          </p:txBody>
        </p:sp>
      </p:grpSp>
      <p:grpSp>
        <p:nvGrpSpPr>
          <p:cNvPr id="33798" name="Group 1037"/>
          <p:cNvGrpSpPr>
            <a:grpSpLocks/>
          </p:cNvGrpSpPr>
          <p:nvPr/>
        </p:nvGrpSpPr>
        <p:grpSpPr bwMode="auto">
          <a:xfrm>
            <a:off x="5257800" y="5257800"/>
            <a:ext cx="901700" cy="990600"/>
            <a:chOff x="4309" y="3552"/>
            <a:chExt cx="568" cy="624"/>
          </a:xfrm>
        </p:grpSpPr>
        <p:sp>
          <p:nvSpPr>
            <p:cNvPr id="33809" name="Rectangle 1038"/>
            <p:cNvSpPr>
              <a:spLocks noChangeArrowheads="1"/>
            </p:cNvSpPr>
            <p:nvPr/>
          </p:nvSpPr>
          <p:spPr bwMode="auto">
            <a:xfrm>
              <a:off x="4464" y="3648"/>
              <a:ext cx="240" cy="528"/>
            </a:xfrm>
            <a:prstGeom prst="re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33810" name="Rectangle 1039"/>
            <p:cNvSpPr>
              <a:spLocks noChangeArrowheads="1"/>
            </p:cNvSpPr>
            <p:nvPr/>
          </p:nvSpPr>
          <p:spPr bwMode="auto">
            <a:xfrm>
              <a:off x="4512" y="3552"/>
              <a:ext cx="144" cy="96"/>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33811" name="Text Box 1040"/>
            <p:cNvSpPr txBox="1">
              <a:spLocks noChangeArrowheads="1"/>
            </p:cNvSpPr>
            <p:nvPr/>
          </p:nvSpPr>
          <p:spPr bwMode="auto">
            <a:xfrm>
              <a:off x="4309" y="3632"/>
              <a:ext cx="56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en-US" altLang="ja-JP" sz="2400"/>
                <a:t>USB</a:t>
              </a:r>
            </a:p>
            <a:p>
              <a:pPr eaLnBrk="1" hangingPunct="1"/>
              <a:r>
                <a:rPr lang="ja-JP" altLang="en-US" sz="2400"/>
                <a:t>メモリ</a:t>
              </a:r>
            </a:p>
          </p:txBody>
        </p:sp>
      </p:grpSp>
      <p:pic>
        <p:nvPicPr>
          <p:cNvPr id="33799" name="Picture 1041" descr="C:\Documents and Settings\takasi-i\My Documents\OS\image\キーボード.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4191000"/>
            <a:ext cx="1971675" cy="755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0" name="Picture 1044" descr="C:\Documents and Settings\Takashi\My Documents\OS\image\icon-printer.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91200" y="3886200"/>
            <a:ext cx="1714500"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801" name="monitor"/>
          <p:cNvSpPr>
            <a:spLocks noChangeAspect="1" noEditPoints="1" noChangeArrowheads="1"/>
          </p:cNvSpPr>
          <p:nvPr/>
        </p:nvSpPr>
        <p:spPr bwMode="auto">
          <a:xfrm>
            <a:off x="3733800" y="3505200"/>
            <a:ext cx="1633538" cy="1633538"/>
          </a:xfrm>
          <a:custGeom>
            <a:avLst/>
            <a:gdLst>
              <a:gd name="T0" fmla="*/ 517060 w 21600"/>
              <a:gd name="T1" fmla="*/ 1633538 h 21600"/>
              <a:gd name="T2" fmla="*/ 235048 w 21600"/>
              <a:gd name="T3" fmla="*/ 1501116 h 21600"/>
              <a:gd name="T4" fmla="*/ 0 w 21600"/>
              <a:gd name="T5" fmla="*/ 1147863 h 21600"/>
              <a:gd name="T6" fmla="*/ 0 w 21600"/>
              <a:gd name="T7" fmla="*/ 794686 h 21600"/>
              <a:gd name="T8" fmla="*/ 0 w 21600"/>
              <a:gd name="T9" fmla="*/ 298045 h 21600"/>
              <a:gd name="T10" fmla="*/ 611140 w 21600"/>
              <a:gd name="T11" fmla="*/ 88332 h 21600"/>
              <a:gd name="T12" fmla="*/ 1351526 w 21600"/>
              <a:gd name="T13" fmla="*/ 0 h 21600"/>
              <a:gd name="T14" fmla="*/ 1633538 w 21600"/>
              <a:gd name="T15" fmla="*/ 132422 h 21600"/>
              <a:gd name="T16" fmla="*/ 1633538 w 21600"/>
              <a:gd name="T17" fmla="*/ 794686 h 21600"/>
              <a:gd name="T18" fmla="*/ 1633538 w 21600"/>
              <a:gd name="T19" fmla="*/ 1236195 h 21600"/>
              <a:gd name="T20" fmla="*/ 810870 w 21600"/>
              <a:gd name="T21" fmla="*/ 1534164 h 216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1204 w 21600"/>
              <a:gd name="T34" fmla="*/ 22548 h 21600"/>
              <a:gd name="T35" fmla="*/ 20706 w 21600"/>
              <a:gd name="T36" fmla="*/ 28386 h 2160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1600" h="21600" extrusionOk="0">
                <a:moveTo>
                  <a:pt x="6837" y="21600"/>
                </a:moveTo>
                <a:lnTo>
                  <a:pt x="3108" y="19849"/>
                </a:lnTo>
                <a:lnTo>
                  <a:pt x="3108" y="17659"/>
                </a:lnTo>
                <a:lnTo>
                  <a:pt x="0" y="15178"/>
                </a:lnTo>
                <a:lnTo>
                  <a:pt x="0" y="10508"/>
                </a:lnTo>
                <a:lnTo>
                  <a:pt x="0" y="3941"/>
                </a:lnTo>
                <a:lnTo>
                  <a:pt x="8081" y="1168"/>
                </a:lnTo>
                <a:lnTo>
                  <a:pt x="10722" y="1605"/>
                </a:lnTo>
                <a:lnTo>
                  <a:pt x="12587" y="1751"/>
                </a:lnTo>
                <a:lnTo>
                  <a:pt x="17871" y="0"/>
                </a:lnTo>
                <a:lnTo>
                  <a:pt x="21600" y="1751"/>
                </a:lnTo>
                <a:lnTo>
                  <a:pt x="21600" y="10508"/>
                </a:lnTo>
                <a:lnTo>
                  <a:pt x="21600" y="16346"/>
                </a:lnTo>
                <a:lnTo>
                  <a:pt x="10722" y="20286"/>
                </a:lnTo>
                <a:lnTo>
                  <a:pt x="6837" y="21600"/>
                </a:lnTo>
                <a:close/>
              </a:path>
              <a:path w="21600" h="21600" extrusionOk="0">
                <a:moveTo>
                  <a:pt x="3108" y="5254"/>
                </a:moveTo>
                <a:lnTo>
                  <a:pt x="2642" y="4962"/>
                </a:lnTo>
                <a:lnTo>
                  <a:pt x="777" y="4232"/>
                </a:lnTo>
                <a:lnTo>
                  <a:pt x="155" y="3941"/>
                </a:lnTo>
                <a:moveTo>
                  <a:pt x="6837" y="7005"/>
                </a:moveTo>
                <a:lnTo>
                  <a:pt x="6216" y="6714"/>
                </a:lnTo>
                <a:lnTo>
                  <a:pt x="3885" y="5546"/>
                </a:lnTo>
                <a:lnTo>
                  <a:pt x="3108" y="5254"/>
                </a:lnTo>
                <a:moveTo>
                  <a:pt x="19735" y="14595"/>
                </a:moveTo>
                <a:lnTo>
                  <a:pt x="19735" y="4816"/>
                </a:lnTo>
                <a:lnTo>
                  <a:pt x="9790" y="8319"/>
                </a:lnTo>
                <a:lnTo>
                  <a:pt x="9790" y="18243"/>
                </a:lnTo>
                <a:lnTo>
                  <a:pt x="19735" y="14595"/>
                </a:lnTo>
                <a:moveTo>
                  <a:pt x="3108" y="17659"/>
                </a:moveTo>
                <a:lnTo>
                  <a:pt x="3108" y="5254"/>
                </a:lnTo>
                <a:lnTo>
                  <a:pt x="12742" y="1751"/>
                </a:lnTo>
                <a:moveTo>
                  <a:pt x="21600" y="1751"/>
                </a:moveTo>
                <a:lnTo>
                  <a:pt x="6837" y="7005"/>
                </a:lnTo>
                <a:lnTo>
                  <a:pt x="6837" y="21600"/>
                </a:lnTo>
              </a:path>
            </a:pathLst>
          </a:custGeom>
          <a:solidFill>
            <a:srgbClr val="FFFFCC"/>
          </a:solidFill>
          <a:ln w="9525">
            <a:solidFill>
              <a:srgbClr val="000000"/>
            </a:solidFill>
            <a:miter lim="800000"/>
            <a:headEnd/>
            <a:tailEnd/>
          </a:ln>
        </p:spPr>
        <p:txBody>
          <a:bodyPr/>
          <a:lstStyle/>
          <a:p>
            <a:endParaRPr lang="ja-JP" altLang="en-US"/>
          </a:p>
        </p:txBody>
      </p:sp>
      <p:sp>
        <p:nvSpPr>
          <p:cNvPr id="33802" name="Text Box 1046"/>
          <p:cNvSpPr txBox="1">
            <a:spLocks noChangeArrowheads="1"/>
          </p:cNvSpPr>
          <p:nvPr/>
        </p:nvSpPr>
        <p:spPr bwMode="auto">
          <a:xfrm>
            <a:off x="1636713" y="3786188"/>
            <a:ext cx="15684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キーボード</a:t>
            </a:r>
          </a:p>
        </p:txBody>
      </p:sp>
      <p:sp>
        <p:nvSpPr>
          <p:cNvPr id="33803" name="Text Box 1047"/>
          <p:cNvSpPr txBox="1">
            <a:spLocks noChangeArrowheads="1"/>
          </p:cNvSpPr>
          <p:nvPr/>
        </p:nvSpPr>
        <p:spPr bwMode="auto">
          <a:xfrm>
            <a:off x="3657600" y="4114800"/>
            <a:ext cx="17287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solidFill>
                  <a:srgbClr val="000000"/>
                </a:solidFill>
              </a:rPr>
              <a:t>ディスプレイ</a:t>
            </a:r>
          </a:p>
        </p:txBody>
      </p:sp>
      <p:sp>
        <p:nvSpPr>
          <p:cNvPr id="33804" name="Text Box 1048"/>
          <p:cNvSpPr txBox="1">
            <a:spLocks noChangeArrowheads="1"/>
          </p:cNvSpPr>
          <p:nvPr/>
        </p:nvSpPr>
        <p:spPr bwMode="auto">
          <a:xfrm>
            <a:off x="5762625" y="4114800"/>
            <a:ext cx="1174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solidFill>
                  <a:srgbClr val="000000"/>
                </a:solidFill>
              </a:rPr>
              <a:t>プリンタ</a:t>
            </a:r>
          </a:p>
        </p:txBody>
      </p:sp>
      <p:sp>
        <p:nvSpPr>
          <p:cNvPr id="33805" name="Line 1051"/>
          <p:cNvSpPr>
            <a:spLocks noChangeShapeType="1"/>
          </p:cNvSpPr>
          <p:nvPr/>
        </p:nvSpPr>
        <p:spPr bwMode="auto">
          <a:xfrm>
            <a:off x="6553200" y="5410200"/>
            <a:ext cx="1143000" cy="76200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33806" name="Cloud"/>
          <p:cNvSpPr>
            <a:spLocks noChangeAspect="1" noEditPoints="1" noChangeArrowheads="1"/>
          </p:cNvSpPr>
          <p:nvPr/>
        </p:nvSpPr>
        <p:spPr bwMode="auto">
          <a:xfrm>
            <a:off x="7010400" y="5638800"/>
            <a:ext cx="1374775" cy="922338"/>
          </a:xfrm>
          <a:custGeom>
            <a:avLst/>
            <a:gdLst>
              <a:gd name="T0" fmla="*/ 4264 w 21600"/>
              <a:gd name="T1" fmla="*/ 461169 h 21600"/>
              <a:gd name="T2" fmla="*/ 687388 w 21600"/>
              <a:gd name="T3" fmla="*/ 921356 h 21600"/>
              <a:gd name="T4" fmla="*/ 1373629 w 21600"/>
              <a:gd name="T5" fmla="*/ 461169 h 21600"/>
              <a:gd name="T6" fmla="*/ 687388 w 21600"/>
              <a:gd name="T7" fmla="*/ 52736 h 21600"/>
              <a:gd name="T8" fmla="*/ 0 60000 65536"/>
              <a:gd name="T9" fmla="*/ 0 60000 65536"/>
              <a:gd name="T10" fmla="*/ 0 60000 65536"/>
              <a:gd name="T11" fmla="*/ 0 60000 65536"/>
              <a:gd name="T12" fmla="*/ 2977 w 21600"/>
              <a:gd name="T13" fmla="*/ 3262 h 21600"/>
              <a:gd name="T14" fmla="*/ 17087 w 21600"/>
              <a:gd name="T15" fmla="*/ 17337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0" y="11192"/>
                  <a:pt x="409" y="12169"/>
                  <a:pt x="1074" y="12702"/>
                </a:cubicBezTo>
                <a:lnTo>
                  <a:pt x="1063" y="12668"/>
                </a:lnTo>
                <a:cubicBezTo>
                  <a:pt x="685" y="13217"/>
                  <a:pt x="475" y="13940"/>
                  <a:pt x="475" y="14691"/>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300"/>
                  <a:pt x="7635" y="20039"/>
                  <a:pt x="8235" y="19546"/>
                </a:cubicBezTo>
                <a:lnTo>
                  <a:pt x="8229" y="19550"/>
                </a:lnTo>
                <a:cubicBezTo>
                  <a:pt x="8855" y="20829"/>
                  <a:pt x="9908" y="21597"/>
                  <a:pt x="11036" y="21597"/>
                </a:cubicBezTo>
                <a:cubicBezTo>
                  <a:pt x="12523" y="21597"/>
                  <a:pt x="13836" y="20267"/>
                  <a:pt x="14267" y="18324"/>
                </a:cubicBezTo>
                <a:lnTo>
                  <a:pt x="14270" y="18350"/>
                </a:lnTo>
                <a:cubicBezTo>
                  <a:pt x="14730" y="18740"/>
                  <a:pt x="15260" y="18947"/>
                  <a:pt x="15802" y="18947"/>
                </a:cubicBezTo>
                <a:cubicBezTo>
                  <a:pt x="17390" y="18947"/>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0"/>
                  <a:pt x="15367" y="426"/>
                  <a:pt x="14905" y="1165"/>
                </a:cubicBezTo>
                <a:lnTo>
                  <a:pt x="14909" y="1170"/>
                </a:lnTo>
                <a:cubicBezTo>
                  <a:pt x="14497" y="432"/>
                  <a:pt x="13855" y="0"/>
                  <a:pt x="13174" y="0"/>
                </a:cubicBezTo>
                <a:cubicBezTo>
                  <a:pt x="12347" y="0"/>
                  <a:pt x="11590" y="637"/>
                  <a:pt x="11221" y="1645"/>
                </a:cubicBezTo>
                <a:lnTo>
                  <a:pt x="11229" y="1694"/>
                </a:lnTo>
                <a:cubicBezTo>
                  <a:pt x="10730" y="1024"/>
                  <a:pt x="10058" y="650"/>
                  <a:pt x="9358" y="650"/>
                </a:cubicBezTo>
                <a:cubicBezTo>
                  <a:pt x="8372" y="650"/>
                  <a:pt x="7466" y="1391"/>
                  <a:pt x="7003" y="2578"/>
                </a:cubicBezTo>
                <a:lnTo>
                  <a:pt x="6995" y="2602"/>
                </a:lnTo>
                <a:cubicBezTo>
                  <a:pt x="6477" y="2189"/>
                  <a:pt x="5888" y="1972"/>
                  <a:pt x="5288" y="1972"/>
                </a:cubicBezTo>
                <a:cubicBezTo>
                  <a:pt x="3423" y="1972"/>
                  <a:pt x="1912" y="4029"/>
                  <a:pt x="1912" y="6567"/>
                </a:cubicBezTo>
                <a:cubicBezTo>
                  <a:pt x="1912" y="6774"/>
                  <a:pt x="1922" y="6981"/>
                  <a:pt x="1942" y="7186"/>
                </a:cubicBezTo>
                <a:lnTo>
                  <a:pt x="1949" y="7180"/>
                </a:lnTo>
                <a:close/>
              </a:path>
              <a:path w="21600" h="21600" fill="none" extrusionOk="0">
                <a:moveTo>
                  <a:pt x="1074" y="12702"/>
                </a:moveTo>
                <a:cubicBezTo>
                  <a:pt x="1407" y="12969"/>
                  <a:pt x="1786" y="13110"/>
                  <a:pt x="2172" y="13110"/>
                </a:cubicBezTo>
                <a:cubicBezTo>
                  <a:pt x="2228" y="13110"/>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a:lstStyle/>
          <a:p>
            <a:endParaRPr lang="ja-JP" altLang="en-US"/>
          </a:p>
        </p:txBody>
      </p:sp>
      <p:pic>
        <p:nvPicPr>
          <p:cNvPr id="33807" name="Picture 1049" descr="C:\Documents and Settings\Takashi\My Documents\OS\image\icon-router.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72200" y="5181600"/>
            <a:ext cx="665163"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808" name="Text Box 1052"/>
          <p:cNvSpPr txBox="1">
            <a:spLocks noChangeArrowheads="1"/>
          </p:cNvSpPr>
          <p:nvPr/>
        </p:nvSpPr>
        <p:spPr bwMode="auto">
          <a:xfrm>
            <a:off x="6781800" y="5105400"/>
            <a:ext cx="1714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ネットワーク</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入出力装置</a:t>
            </a:r>
            <a:r>
              <a:rPr lang="ja-JP" altLang="en-US" sz="4000">
                <a:latin typeface="Times New Roman" panose="02020603050405020304" pitchFamily="18" charset="0"/>
              </a:rPr>
              <a:t>(</a:t>
            </a:r>
            <a:r>
              <a:rPr lang="en-US" altLang="ja-JP" sz="4000">
                <a:latin typeface="Times New Roman" panose="02020603050405020304" pitchFamily="18" charset="0"/>
              </a:rPr>
              <a:t>input/output device)</a:t>
            </a:r>
          </a:p>
        </p:txBody>
      </p:sp>
      <p:sp>
        <p:nvSpPr>
          <p:cNvPr id="34819" name="Rectangle 3"/>
          <p:cNvSpPr>
            <a:spLocks noGrp="1" noChangeArrowheads="1"/>
          </p:cNvSpPr>
          <p:nvPr>
            <p:ph type="body" idx="1"/>
          </p:nvPr>
        </p:nvSpPr>
        <p:spPr/>
        <p:txBody>
          <a:bodyPr/>
          <a:lstStyle/>
          <a:p>
            <a:pPr eaLnBrk="1" hangingPunct="1"/>
            <a:r>
              <a:rPr lang="ja-JP" altLang="en-US">
                <a:latin typeface="Times New Roman" panose="02020603050405020304" pitchFamily="18" charset="0"/>
              </a:rPr>
              <a:t>入出力装置</a:t>
            </a:r>
          </a:p>
          <a:p>
            <a:pPr lvl="1" eaLnBrk="1" hangingPunct="1"/>
            <a:r>
              <a:rPr lang="ja-JP" altLang="en-US">
                <a:latin typeface="Times New Roman" panose="02020603050405020304" pitchFamily="18" charset="0"/>
              </a:rPr>
              <a:t>ブロック型デバイス(</a:t>
            </a:r>
            <a:r>
              <a:rPr lang="en-US" altLang="ja-JP">
                <a:latin typeface="Times New Roman" panose="02020603050405020304" pitchFamily="18" charset="0"/>
              </a:rPr>
              <a:t>block device)</a:t>
            </a:r>
          </a:p>
          <a:p>
            <a:pPr lvl="2" eaLnBrk="1" hangingPunct="1"/>
            <a:r>
              <a:rPr lang="ja-JP" altLang="en-US">
                <a:latin typeface="Times New Roman" panose="02020603050405020304" pitchFamily="18" charset="0"/>
              </a:rPr>
              <a:t>ブロック単位でランダムアクセス</a:t>
            </a:r>
          </a:p>
          <a:p>
            <a:pPr lvl="3" eaLnBrk="1" hangingPunct="1"/>
            <a:r>
              <a:rPr lang="ja-JP" altLang="en-US" sz="2400">
                <a:latin typeface="Times New Roman" panose="02020603050405020304" pitchFamily="18" charset="0"/>
              </a:rPr>
              <a:t>ハードディスク, </a:t>
            </a:r>
            <a:r>
              <a:rPr lang="en-US" altLang="ja-JP" sz="2400">
                <a:latin typeface="Times New Roman" panose="02020603050405020304" pitchFamily="18" charset="0"/>
              </a:rPr>
              <a:t>USB</a:t>
            </a:r>
            <a:r>
              <a:rPr lang="ja-JP" altLang="en-US" sz="2400">
                <a:latin typeface="Times New Roman" panose="02020603050405020304" pitchFamily="18" charset="0"/>
              </a:rPr>
              <a:t>メモリ, </a:t>
            </a:r>
            <a:r>
              <a:rPr lang="en-US" altLang="ja-JP" sz="2400">
                <a:latin typeface="Times New Roman" panose="02020603050405020304" pitchFamily="18" charset="0"/>
              </a:rPr>
              <a:t>CD-ROM</a:t>
            </a:r>
            <a:r>
              <a:rPr lang="ja-JP" altLang="en-US" sz="2400">
                <a:latin typeface="Times New Roman" panose="02020603050405020304" pitchFamily="18" charset="0"/>
              </a:rPr>
              <a:t>等</a:t>
            </a:r>
          </a:p>
          <a:p>
            <a:pPr lvl="1" eaLnBrk="1" hangingPunct="1"/>
            <a:r>
              <a:rPr lang="ja-JP" altLang="en-US">
                <a:latin typeface="Times New Roman" panose="02020603050405020304" pitchFamily="18" charset="0"/>
              </a:rPr>
              <a:t>文字型デバイス(</a:t>
            </a:r>
            <a:r>
              <a:rPr lang="en-US" altLang="ja-JP">
                <a:latin typeface="Times New Roman" panose="02020603050405020304" pitchFamily="18" charset="0"/>
              </a:rPr>
              <a:t>character device)</a:t>
            </a:r>
          </a:p>
          <a:p>
            <a:pPr lvl="2" eaLnBrk="1" hangingPunct="1"/>
            <a:r>
              <a:rPr lang="ja-JP" altLang="en-US">
                <a:latin typeface="Times New Roman" panose="02020603050405020304" pitchFamily="18" charset="0"/>
              </a:rPr>
              <a:t>文字単位で逐次アクセス</a:t>
            </a:r>
          </a:p>
          <a:p>
            <a:pPr lvl="3" eaLnBrk="1" hangingPunct="1"/>
            <a:r>
              <a:rPr lang="ja-JP" altLang="en-US" sz="2400">
                <a:latin typeface="Times New Roman" panose="02020603050405020304" pitchFamily="18" charset="0"/>
              </a:rPr>
              <a:t>端末, ネットワークデバイス等</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デバイスドライバ</a:t>
            </a:r>
            <a:r>
              <a:rPr lang="ja-JP" altLang="en-US" sz="4000">
                <a:latin typeface="Times New Roman" panose="02020603050405020304" pitchFamily="18" charset="0"/>
              </a:rPr>
              <a:t>(</a:t>
            </a:r>
            <a:r>
              <a:rPr lang="en-US" altLang="ja-JP" sz="4000">
                <a:latin typeface="Times New Roman" panose="02020603050405020304" pitchFamily="18" charset="0"/>
              </a:rPr>
              <a:t>device driver)</a:t>
            </a:r>
          </a:p>
        </p:txBody>
      </p:sp>
      <p:sp>
        <p:nvSpPr>
          <p:cNvPr id="35843" name="Rectangle 3"/>
          <p:cNvSpPr>
            <a:spLocks noGrp="1" noChangeArrowheads="1"/>
          </p:cNvSpPr>
          <p:nvPr>
            <p:ph type="body" idx="1"/>
          </p:nvPr>
        </p:nvSpPr>
        <p:spPr>
          <a:xfrm>
            <a:off x="685800" y="1981200"/>
            <a:ext cx="7848600" cy="1371600"/>
          </a:xfrm>
        </p:spPr>
        <p:txBody>
          <a:bodyPr/>
          <a:lstStyle/>
          <a:p>
            <a:pPr eaLnBrk="1" hangingPunct="1"/>
            <a:r>
              <a:rPr lang="ja-JP" altLang="en-US">
                <a:latin typeface="Times New Roman" panose="02020603050405020304" pitchFamily="18" charset="0"/>
              </a:rPr>
              <a:t>デバイスドライバ</a:t>
            </a:r>
          </a:p>
          <a:p>
            <a:pPr lvl="1" eaLnBrk="1" hangingPunct="1"/>
            <a:r>
              <a:rPr lang="ja-JP" altLang="en-US">
                <a:latin typeface="Times New Roman" panose="02020603050405020304" pitchFamily="18" charset="0"/>
              </a:rPr>
              <a:t>装置固有処理用ソフトウェア</a:t>
            </a:r>
          </a:p>
          <a:p>
            <a:pPr lvl="1" eaLnBrk="1" hangingPunct="1">
              <a:buFont typeface="Wingdings" panose="05000000000000000000" pitchFamily="2" charset="2"/>
              <a:buNone/>
            </a:pPr>
            <a:endParaRPr lang="ja-JP" altLang="en-US">
              <a:latin typeface="Times New Roman" panose="02020603050405020304" pitchFamily="18" charset="0"/>
            </a:endParaRPr>
          </a:p>
        </p:txBody>
      </p:sp>
      <p:sp>
        <p:nvSpPr>
          <p:cNvPr id="35844" name="AutoShape 6"/>
          <p:cNvSpPr>
            <a:spLocks noChangeArrowheads="1"/>
          </p:cNvSpPr>
          <p:nvPr/>
        </p:nvSpPr>
        <p:spPr bwMode="auto">
          <a:xfrm>
            <a:off x="228600" y="5562600"/>
            <a:ext cx="2057400" cy="838200"/>
          </a:xfrm>
          <a:prstGeom prst="can">
            <a:avLst>
              <a:gd name="adj" fmla="val 25000"/>
            </a:avLst>
          </a:prstGeom>
          <a:solidFill>
            <a:srgbClr val="8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ハードディスク</a:t>
            </a:r>
          </a:p>
        </p:txBody>
      </p:sp>
      <p:grpSp>
        <p:nvGrpSpPr>
          <p:cNvPr id="35845" name="Group 7"/>
          <p:cNvGrpSpPr>
            <a:grpSpLocks/>
          </p:cNvGrpSpPr>
          <p:nvPr/>
        </p:nvGrpSpPr>
        <p:grpSpPr bwMode="auto">
          <a:xfrm>
            <a:off x="2438400" y="5408613"/>
            <a:ext cx="1219200" cy="1219200"/>
            <a:chOff x="2208" y="3551"/>
            <a:chExt cx="768" cy="768"/>
          </a:xfrm>
        </p:grpSpPr>
        <p:sp>
          <p:nvSpPr>
            <p:cNvPr id="35872" name="Oval 8"/>
            <p:cNvSpPr>
              <a:spLocks noChangeArrowheads="1"/>
            </p:cNvSpPr>
            <p:nvPr/>
          </p:nvSpPr>
          <p:spPr bwMode="auto">
            <a:xfrm>
              <a:off x="2208" y="3551"/>
              <a:ext cx="768" cy="768"/>
            </a:xfrm>
            <a:prstGeom prst="ellipse">
              <a:avLst/>
            </a:prstGeom>
            <a:gradFill rotWithShape="0">
              <a:gsLst>
                <a:gs pos="0">
                  <a:srgbClr val="CCFFFF"/>
                </a:gs>
                <a:gs pos="50000">
                  <a:srgbClr val="5E7676"/>
                </a:gs>
                <a:gs pos="100000">
                  <a:srgbClr val="CCFFFF"/>
                </a:gs>
              </a:gsLst>
              <a:lin ang="27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useBgFill="1">
          <p:nvSpPr>
            <p:cNvPr id="35873" name="Oval 9"/>
            <p:cNvSpPr>
              <a:spLocks noChangeArrowheads="1"/>
            </p:cNvSpPr>
            <p:nvPr/>
          </p:nvSpPr>
          <p:spPr bwMode="auto">
            <a:xfrm>
              <a:off x="2496" y="3840"/>
              <a:ext cx="192" cy="192"/>
            </a:xfrm>
            <a:prstGeom prst="ellipse">
              <a:avLst/>
            </a:prstGeom>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35874" name="Text Box 10"/>
            <p:cNvSpPr txBox="1">
              <a:spLocks noChangeArrowheads="1"/>
            </p:cNvSpPr>
            <p:nvPr/>
          </p:nvSpPr>
          <p:spPr bwMode="auto">
            <a:xfrm>
              <a:off x="2256" y="3552"/>
              <a:ext cx="649"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en-US" altLang="ja-JP"/>
                <a:t>CD-R</a:t>
              </a:r>
            </a:p>
          </p:txBody>
        </p:sp>
      </p:grpSp>
      <p:grpSp>
        <p:nvGrpSpPr>
          <p:cNvPr id="35846" name="Group 11"/>
          <p:cNvGrpSpPr>
            <a:grpSpLocks/>
          </p:cNvGrpSpPr>
          <p:nvPr/>
        </p:nvGrpSpPr>
        <p:grpSpPr bwMode="auto">
          <a:xfrm>
            <a:off x="3886200" y="5410200"/>
            <a:ext cx="1308100" cy="1219200"/>
            <a:chOff x="3120" y="3552"/>
            <a:chExt cx="824" cy="768"/>
          </a:xfrm>
        </p:grpSpPr>
        <p:sp>
          <p:nvSpPr>
            <p:cNvPr id="35869" name="Oval 12"/>
            <p:cNvSpPr>
              <a:spLocks noChangeArrowheads="1"/>
            </p:cNvSpPr>
            <p:nvPr/>
          </p:nvSpPr>
          <p:spPr bwMode="auto">
            <a:xfrm>
              <a:off x="3120" y="3552"/>
              <a:ext cx="768" cy="768"/>
            </a:xfrm>
            <a:prstGeom prst="ellipse">
              <a:avLst/>
            </a:prstGeom>
            <a:gradFill rotWithShape="0">
              <a:gsLst>
                <a:gs pos="0">
                  <a:srgbClr val="CCFFCC"/>
                </a:gs>
                <a:gs pos="50000">
                  <a:srgbClr val="5E765E"/>
                </a:gs>
                <a:gs pos="100000">
                  <a:srgbClr val="CCFFCC"/>
                </a:gs>
              </a:gsLst>
              <a:lin ang="27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useBgFill="1">
          <p:nvSpPr>
            <p:cNvPr id="35870" name="Oval 13"/>
            <p:cNvSpPr>
              <a:spLocks noChangeArrowheads="1"/>
            </p:cNvSpPr>
            <p:nvPr/>
          </p:nvSpPr>
          <p:spPr bwMode="auto">
            <a:xfrm>
              <a:off x="3408" y="3841"/>
              <a:ext cx="192" cy="192"/>
            </a:xfrm>
            <a:prstGeom prst="ellipse">
              <a:avLst/>
            </a:prstGeom>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35871" name="Text Box 14"/>
            <p:cNvSpPr txBox="1">
              <a:spLocks noChangeArrowheads="1"/>
            </p:cNvSpPr>
            <p:nvPr/>
          </p:nvSpPr>
          <p:spPr bwMode="auto">
            <a:xfrm>
              <a:off x="3120" y="3552"/>
              <a:ext cx="82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en-US" altLang="ja-JP"/>
                <a:t>DVD-R</a:t>
              </a:r>
            </a:p>
          </p:txBody>
        </p:sp>
      </p:grpSp>
      <p:grpSp>
        <p:nvGrpSpPr>
          <p:cNvPr id="35847" name="Group 15"/>
          <p:cNvGrpSpPr>
            <a:grpSpLocks/>
          </p:cNvGrpSpPr>
          <p:nvPr/>
        </p:nvGrpSpPr>
        <p:grpSpPr bwMode="auto">
          <a:xfrm>
            <a:off x="5334000" y="5410200"/>
            <a:ext cx="1020763" cy="1022350"/>
            <a:chOff x="4272" y="3552"/>
            <a:chExt cx="643" cy="644"/>
          </a:xfrm>
        </p:grpSpPr>
        <p:sp>
          <p:nvSpPr>
            <p:cNvPr id="35866" name="Rectangle 16"/>
            <p:cNvSpPr>
              <a:spLocks noChangeArrowheads="1"/>
            </p:cNvSpPr>
            <p:nvPr/>
          </p:nvSpPr>
          <p:spPr bwMode="auto">
            <a:xfrm>
              <a:off x="4464" y="3648"/>
              <a:ext cx="240" cy="528"/>
            </a:xfrm>
            <a:prstGeom prst="re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35867" name="Rectangle 17"/>
            <p:cNvSpPr>
              <a:spLocks noChangeArrowheads="1"/>
            </p:cNvSpPr>
            <p:nvPr/>
          </p:nvSpPr>
          <p:spPr bwMode="auto">
            <a:xfrm>
              <a:off x="4512" y="3552"/>
              <a:ext cx="144" cy="96"/>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35868" name="Text Box 18"/>
            <p:cNvSpPr txBox="1">
              <a:spLocks noChangeArrowheads="1"/>
            </p:cNvSpPr>
            <p:nvPr/>
          </p:nvSpPr>
          <p:spPr bwMode="auto">
            <a:xfrm>
              <a:off x="4272" y="3600"/>
              <a:ext cx="643" cy="5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en-US" altLang="ja-JP"/>
                <a:t>USB</a:t>
              </a:r>
            </a:p>
            <a:p>
              <a:pPr eaLnBrk="1" hangingPunct="1"/>
              <a:r>
                <a:rPr lang="ja-JP" altLang="en-US"/>
                <a:t>メモリ</a:t>
              </a:r>
            </a:p>
          </p:txBody>
        </p:sp>
      </p:grpSp>
      <p:sp>
        <p:nvSpPr>
          <p:cNvPr id="35848" name="Rectangle 24"/>
          <p:cNvSpPr>
            <a:spLocks noChangeArrowheads="1"/>
          </p:cNvSpPr>
          <p:nvPr/>
        </p:nvSpPr>
        <p:spPr bwMode="auto">
          <a:xfrm>
            <a:off x="762000" y="3276600"/>
            <a:ext cx="5334000" cy="533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入出力制御</a:t>
            </a:r>
          </a:p>
        </p:txBody>
      </p:sp>
      <p:grpSp>
        <p:nvGrpSpPr>
          <p:cNvPr id="635937" name="Group 33"/>
          <p:cNvGrpSpPr>
            <a:grpSpLocks/>
          </p:cNvGrpSpPr>
          <p:nvPr/>
        </p:nvGrpSpPr>
        <p:grpSpPr bwMode="auto">
          <a:xfrm>
            <a:off x="609600" y="3810000"/>
            <a:ext cx="5867400" cy="1524000"/>
            <a:chOff x="576" y="2400"/>
            <a:chExt cx="3696" cy="960"/>
          </a:xfrm>
        </p:grpSpPr>
        <p:sp>
          <p:nvSpPr>
            <p:cNvPr id="35854" name="Rectangle 5"/>
            <p:cNvSpPr>
              <a:spLocks noChangeArrowheads="1"/>
            </p:cNvSpPr>
            <p:nvPr/>
          </p:nvSpPr>
          <p:spPr bwMode="auto">
            <a:xfrm>
              <a:off x="576" y="2640"/>
              <a:ext cx="768" cy="48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デバイス</a:t>
              </a:r>
            </a:p>
            <a:p>
              <a:pPr eaLnBrk="1" hangingPunct="1"/>
              <a:r>
                <a:rPr lang="ja-JP" altLang="en-US" sz="2400"/>
                <a:t>ドライバ</a:t>
              </a:r>
            </a:p>
          </p:txBody>
        </p:sp>
        <p:sp>
          <p:nvSpPr>
            <p:cNvPr id="35855" name="AutoShape 20"/>
            <p:cNvSpPr>
              <a:spLocks noChangeArrowheads="1"/>
            </p:cNvSpPr>
            <p:nvPr/>
          </p:nvSpPr>
          <p:spPr bwMode="auto">
            <a:xfrm>
              <a:off x="816" y="3120"/>
              <a:ext cx="336" cy="240"/>
            </a:xfrm>
            <a:prstGeom prst="upDownArrow">
              <a:avLst>
                <a:gd name="adj1" fmla="val 50000"/>
                <a:gd name="adj2" fmla="val 20000"/>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35856" name="AutoShape 21"/>
            <p:cNvSpPr>
              <a:spLocks noChangeArrowheads="1"/>
            </p:cNvSpPr>
            <p:nvPr/>
          </p:nvSpPr>
          <p:spPr bwMode="auto">
            <a:xfrm>
              <a:off x="1920" y="3120"/>
              <a:ext cx="336" cy="240"/>
            </a:xfrm>
            <a:prstGeom prst="upDownArrow">
              <a:avLst>
                <a:gd name="adj1" fmla="val 50000"/>
                <a:gd name="adj2" fmla="val 20000"/>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35857" name="AutoShape 22"/>
            <p:cNvSpPr>
              <a:spLocks noChangeArrowheads="1"/>
            </p:cNvSpPr>
            <p:nvPr/>
          </p:nvSpPr>
          <p:spPr bwMode="auto">
            <a:xfrm>
              <a:off x="2832" y="3120"/>
              <a:ext cx="336" cy="240"/>
            </a:xfrm>
            <a:prstGeom prst="upDownArrow">
              <a:avLst>
                <a:gd name="adj1" fmla="val 50000"/>
                <a:gd name="adj2" fmla="val 20000"/>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35858" name="AutoShape 23"/>
            <p:cNvSpPr>
              <a:spLocks noChangeArrowheads="1"/>
            </p:cNvSpPr>
            <p:nvPr/>
          </p:nvSpPr>
          <p:spPr bwMode="auto">
            <a:xfrm>
              <a:off x="3696" y="3120"/>
              <a:ext cx="336" cy="240"/>
            </a:xfrm>
            <a:prstGeom prst="upDownArrow">
              <a:avLst>
                <a:gd name="adj1" fmla="val 50000"/>
                <a:gd name="adj2" fmla="val 20000"/>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35859" name="AutoShape 26"/>
            <p:cNvSpPr>
              <a:spLocks noChangeArrowheads="1"/>
            </p:cNvSpPr>
            <p:nvPr/>
          </p:nvSpPr>
          <p:spPr bwMode="auto">
            <a:xfrm>
              <a:off x="816" y="2400"/>
              <a:ext cx="336" cy="240"/>
            </a:xfrm>
            <a:prstGeom prst="upDownArrow">
              <a:avLst>
                <a:gd name="adj1" fmla="val 50000"/>
                <a:gd name="adj2" fmla="val 20000"/>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35860" name="AutoShape 27"/>
            <p:cNvSpPr>
              <a:spLocks noChangeArrowheads="1"/>
            </p:cNvSpPr>
            <p:nvPr/>
          </p:nvSpPr>
          <p:spPr bwMode="auto">
            <a:xfrm>
              <a:off x="1920" y="2400"/>
              <a:ext cx="336" cy="240"/>
            </a:xfrm>
            <a:prstGeom prst="upDownArrow">
              <a:avLst>
                <a:gd name="adj1" fmla="val 50000"/>
                <a:gd name="adj2" fmla="val 20000"/>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35861" name="AutoShape 28"/>
            <p:cNvSpPr>
              <a:spLocks noChangeArrowheads="1"/>
            </p:cNvSpPr>
            <p:nvPr/>
          </p:nvSpPr>
          <p:spPr bwMode="auto">
            <a:xfrm>
              <a:off x="2832" y="2400"/>
              <a:ext cx="336" cy="240"/>
            </a:xfrm>
            <a:prstGeom prst="upDownArrow">
              <a:avLst>
                <a:gd name="adj1" fmla="val 50000"/>
                <a:gd name="adj2" fmla="val 20000"/>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35862" name="AutoShape 29"/>
            <p:cNvSpPr>
              <a:spLocks noChangeArrowheads="1"/>
            </p:cNvSpPr>
            <p:nvPr/>
          </p:nvSpPr>
          <p:spPr bwMode="auto">
            <a:xfrm>
              <a:off x="3696" y="2400"/>
              <a:ext cx="336" cy="240"/>
            </a:xfrm>
            <a:prstGeom prst="upDownArrow">
              <a:avLst>
                <a:gd name="adj1" fmla="val 50000"/>
                <a:gd name="adj2" fmla="val 20000"/>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35863" name="Rectangle 30"/>
            <p:cNvSpPr>
              <a:spLocks noChangeArrowheads="1"/>
            </p:cNvSpPr>
            <p:nvPr/>
          </p:nvSpPr>
          <p:spPr bwMode="auto">
            <a:xfrm>
              <a:off x="1728" y="2640"/>
              <a:ext cx="768" cy="48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デバイス</a:t>
              </a:r>
            </a:p>
            <a:p>
              <a:pPr eaLnBrk="1" hangingPunct="1"/>
              <a:r>
                <a:rPr lang="ja-JP" altLang="en-US" sz="2400"/>
                <a:t>ドライバ</a:t>
              </a:r>
            </a:p>
          </p:txBody>
        </p:sp>
        <p:sp>
          <p:nvSpPr>
            <p:cNvPr id="35864" name="Rectangle 31"/>
            <p:cNvSpPr>
              <a:spLocks noChangeArrowheads="1"/>
            </p:cNvSpPr>
            <p:nvPr/>
          </p:nvSpPr>
          <p:spPr bwMode="auto">
            <a:xfrm>
              <a:off x="2640" y="2640"/>
              <a:ext cx="768" cy="48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デバイス</a:t>
              </a:r>
            </a:p>
            <a:p>
              <a:pPr eaLnBrk="1" hangingPunct="1"/>
              <a:r>
                <a:rPr lang="ja-JP" altLang="en-US" sz="2400"/>
                <a:t>ドライバ</a:t>
              </a:r>
            </a:p>
          </p:txBody>
        </p:sp>
        <p:sp>
          <p:nvSpPr>
            <p:cNvPr id="35865" name="Rectangle 32"/>
            <p:cNvSpPr>
              <a:spLocks noChangeArrowheads="1"/>
            </p:cNvSpPr>
            <p:nvPr/>
          </p:nvSpPr>
          <p:spPr bwMode="auto">
            <a:xfrm>
              <a:off x="3504" y="2640"/>
              <a:ext cx="768" cy="48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デバイス</a:t>
              </a:r>
            </a:p>
            <a:p>
              <a:pPr eaLnBrk="1" hangingPunct="1"/>
              <a:r>
                <a:rPr lang="ja-JP" altLang="en-US" sz="2400"/>
                <a:t>ドライバ</a:t>
              </a:r>
            </a:p>
          </p:txBody>
        </p:sp>
      </p:grpSp>
      <p:grpSp>
        <p:nvGrpSpPr>
          <p:cNvPr id="635941" name="Group 37"/>
          <p:cNvGrpSpPr>
            <a:grpSpLocks/>
          </p:cNvGrpSpPr>
          <p:nvPr/>
        </p:nvGrpSpPr>
        <p:grpSpPr bwMode="auto">
          <a:xfrm>
            <a:off x="6629400" y="3276600"/>
            <a:ext cx="2209800" cy="1509713"/>
            <a:chOff x="4176" y="2064"/>
            <a:chExt cx="1392" cy="951"/>
          </a:xfrm>
        </p:grpSpPr>
        <p:sp>
          <p:nvSpPr>
            <p:cNvPr id="35851" name="Line 34"/>
            <p:cNvSpPr>
              <a:spLocks noChangeShapeType="1"/>
            </p:cNvSpPr>
            <p:nvPr/>
          </p:nvSpPr>
          <p:spPr bwMode="auto">
            <a:xfrm>
              <a:off x="4176" y="2544"/>
              <a:ext cx="1392"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35852" name="Text Box 35"/>
            <p:cNvSpPr txBox="1">
              <a:spLocks noChangeArrowheads="1"/>
            </p:cNvSpPr>
            <p:nvPr/>
          </p:nvSpPr>
          <p:spPr bwMode="auto">
            <a:xfrm>
              <a:off x="4272" y="2064"/>
              <a:ext cx="123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装置独立部</a:t>
              </a:r>
              <a:endParaRPr lang="en-US" altLang="ja-JP" sz="2400"/>
            </a:p>
          </p:txBody>
        </p:sp>
        <p:sp>
          <p:nvSpPr>
            <p:cNvPr id="35853" name="Text Box 36"/>
            <p:cNvSpPr txBox="1">
              <a:spLocks noChangeArrowheads="1"/>
            </p:cNvSpPr>
            <p:nvPr/>
          </p:nvSpPr>
          <p:spPr bwMode="auto">
            <a:xfrm>
              <a:off x="4273" y="2688"/>
              <a:ext cx="123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装置依存部</a:t>
              </a:r>
              <a:endParaRPr lang="en-US" altLang="ja-JP" sz="2400"/>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635937"/>
                                        </p:tgtEl>
                                        <p:attrNameLst>
                                          <p:attrName>style.visibility</p:attrName>
                                        </p:attrNameLst>
                                      </p:cBhvr>
                                      <p:to>
                                        <p:strVal val="visible"/>
                                      </p:to>
                                    </p:set>
                                    <p:animEffect transition="in" filter="checkerboard(across)">
                                      <p:cBhvr>
                                        <p:cTn id="7" dur="500"/>
                                        <p:tgtEl>
                                          <p:spTgt spid="63593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635941"/>
                                        </p:tgtEl>
                                        <p:attrNameLst>
                                          <p:attrName>style.visibility</p:attrName>
                                        </p:attrNameLst>
                                      </p:cBhvr>
                                      <p:to>
                                        <p:strVal val="visible"/>
                                      </p:to>
                                    </p:set>
                                    <p:animEffect transition="in" filter="checkerboard(across)">
                                      <p:cBhvr>
                                        <p:cTn id="12" dur="500"/>
                                        <p:tgtEl>
                                          <p:spTgt spid="6359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デバイスとアクセス方式</a:t>
            </a:r>
          </a:p>
        </p:txBody>
      </p:sp>
      <p:sp>
        <p:nvSpPr>
          <p:cNvPr id="36867" name="Rectangle 3"/>
          <p:cNvSpPr>
            <a:spLocks noGrp="1" noChangeArrowheads="1"/>
          </p:cNvSpPr>
          <p:nvPr>
            <p:ph type="body" idx="1"/>
          </p:nvPr>
        </p:nvSpPr>
        <p:spPr>
          <a:xfrm>
            <a:off x="685800" y="1981200"/>
            <a:ext cx="7696200" cy="4343400"/>
          </a:xfrm>
        </p:spPr>
        <p:txBody>
          <a:bodyPr/>
          <a:lstStyle/>
          <a:p>
            <a:pPr eaLnBrk="1" hangingPunct="1"/>
            <a:r>
              <a:rPr lang="ja-JP" altLang="en-US">
                <a:latin typeface="Times New Roman" panose="02020603050405020304" pitchFamily="18" charset="0"/>
              </a:rPr>
              <a:t>テープ型デバイス</a:t>
            </a:r>
          </a:p>
          <a:p>
            <a:pPr lvl="1" eaLnBrk="1" hangingPunct="1"/>
            <a:r>
              <a:rPr lang="ja-JP" altLang="en-US">
                <a:latin typeface="Times New Roman" panose="02020603050405020304" pitchFamily="18" charset="0"/>
              </a:rPr>
              <a:t>逐次アクセス方式(</a:t>
            </a:r>
            <a:r>
              <a:rPr lang="en-US" altLang="ja-JP">
                <a:latin typeface="Times New Roman" panose="02020603050405020304" pitchFamily="18" charset="0"/>
              </a:rPr>
              <a:t>sequential access)</a:t>
            </a:r>
          </a:p>
          <a:p>
            <a:pPr lvl="2" eaLnBrk="1" hangingPunct="1"/>
            <a:r>
              <a:rPr lang="ja-JP" altLang="en-US">
                <a:latin typeface="Times New Roman" panose="02020603050405020304" pitchFamily="18" charset="0"/>
              </a:rPr>
              <a:t>先頭から末尾に向かってアクセス</a:t>
            </a:r>
            <a:endParaRPr lang="en-US" altLang="ja-JP">
              <a:latin typeface="Times New Roman" panose="02020603050405020304" pitchFamily="18" charset="0"/>
            </a:endParaRPr>
          </a:p>
          <a:p>
            <a:pPr eaLnBrk="1" hangingPunct="1"/>
            <a:r>
              <a:rPr lang="ja-JP" altLang="en-US">
                <a:latin typeface="Times New Roman" panose="02020603050405020304" pitchFamily="18" charset="0"/>
              </a:rPr>
              <a:t>ディスク型デバイス</a:t>
            </a:r>
          </a:p>
          <a:p>
            <a:pPr lvl="1" eaLnBrk="1" hangingPunct="1"/>
            <a:r>
              <a:rPr lang="ja-JP" altLang="en-US">
                <a:latin typeface="Times New Roman" panose="02020603050405020304" pitchFamily="18" charset="0"/>
              </a:rPr>
              <a:t>直接アクセス方式(</a:t>
            </a:r>
            <a:r>
              <a:rPr lang="en-US" altLang="ja-JP">
                <a:latin typeface="Times New Roman" panose="02020603050405020304" pitchFamily="18" charset="0"/>
              </a:rPr>
              <a:t>random access)</a:t>
            </a:r>
          </a:p>
          <a:p>
            <a:pPr lvl="2" eaLnBrk="1" hangingPunct="1"/>
            <a:r>
              <a:rPr lang="ja-JP" altLang="en-US">
                <a:latin typeface="Times New Roman" panose="02020603050405020304" pitchFamily="18" charset="0"/>
              </a:rPr>
              <a:t>任意の記憶場所をアクセス可能</a:t>
            </a:r>
          </a:p>
          <a:p>
            <a:pPr eaLnBrk="1" hangingPunct="1"/>
            <a:r>
              <a:rPr lang="ja-JP" altLang="en-US">
                <a:latin typeface="Times New Roman" panose="02020603050405020304" pitchFamily="18" charset="0"/>
              </a:rPr>
              <a:t>非ディスク型デバイス</a:t>
            </a:r>
          </a:p>
          <a:p>
            <a:pPr lvl="1" eaLnBrk="1" hangingPunct="1"/>
            <a:r>
              <a:rPr lang="ja-JP" altLang="en-US">
                <a:latin typeface="Times New Roman" panose="02020603050405020304" pitchFamily="18" charset="0"/>
              </a:rPr>
              <a:t>直接アクセス方式</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テープ型デバイス</a:t>
            </a:r>
          </a:p>
        </p:txBody>
      </p:sp>
      <p:sp>
        <p:nvSpPr>
          <p:cNvPr id="37891" name="Rectangle 3"/>
          <p:cNvSpPr>
            <a:spLocks noGrp="1" noChangeArrowheads="1"/>
          </p:cNvSpPr>
          <p:nvPr>
            <p:ph type="body" idx="1"/>
          </p:nvPr>
        </p:nvSpPr>
        <p:spPr/>
        <p:txBody>
          <a:bodyPr/>
          <a:lstStyle/>
          <a:p>
            <a:pPr eaLnBrk="1" hangingPunct="1">
              <a:lnSpc>
                <a:spcPct val="90000"/>
              </a:lnSpc>
            </a:pPr>
            <a:r>
              <a:rPr lang="ja-JP" altLang="en-US">
                <a:latin typeface="Times New Roman" panose="02020603050405020304" pitchFamily="18" charset="0"/>
              </a:rPr>
              <a:t>磁気テープ</a:t>
            </a:r>
          </a:p>
          <a:p>
            <a:pPr lvl="1" eaLnBrk="1" hangingPunct="1">
              <a:lnSpc>
                <a:spcPct val="90000"/>
              </a:lnSpc>
            </a:pPr>
            <a:r>
              <a:rPr lang="ja-JP" altLang="en-US">
                <a:latin typeface="Times New Roman" panose="02020603050405020304" pitchFamily="18" charset="0"/>
              </a:rPr>
              <a:t>オープンリール </a:t>
            </a:r>
          </a:p>
          <a:p>
            <a:pPr lvl="1" eaLnBrk="1" hangingPunct="1">
              <a:lnSpc>
                <a:spcPct val="90000"/>
              </a:lnSpc>
            </a:pPr>
            <a:r>
              <a:rPr lang="en-US" altLang="ja-JP">
                <a:latin typeface="Times New Roman" panose="02020603050405020304" pitchFamily="18" charset="0"/>
              </a:rPr>
              <a:t>CMT (Cartridge Magnetic Tape)</a:t>
            </a:r>
            <a:endParaRPr lang="ja-JP" altLang="en-US">
              <a:latin typeface="Times New Roman" panose="02020603050405020304" pitchFamily="18" charset="0"/>
            </a:endParaRPr>
          </a:p>
          <a:p>
            <a:pPr lvl="1" eaLnBrk="1" hangingPunct="1">
              <a:lnSpc>
                <a:spcPct val="90000"/>
              </a:lnSpc>
            </a:pPr>
            <a:r>
              <a:rPr lang="en-US" altLang="ja-JP">
                <a:latin typeface="Times New Roman" panose="02020603050405020304" pitchFamily="18" charset="0"/>
              </a:rPr>
              <a:t>DLT (Digital Linear Tape)</a:t>
            </a:r>
            <a:r>
              <a:rPr lang="ja-JP" altLang="en-US">
                <a:latin typeface="Times New Roman" panose="02020603050405020304" pitchFamily="18" charset="0"/>
              </a:rPr>
              <a:t> </a:t>
            </a:r>
          </a:p>
          <a:p>
            <a:pPr lvl="1" eaLnBrk="1" hangingPunct="1">
              <a:lnSpc>
                <a:spcPct val="90000"/>
              </a:lnSpc>
            </a:pPr>
            <a:r>
              <a:rPr lang="en-US" altLang="ja-JP">
                <a:latin typeface="Times New Roman" panose="02020603050405020304" pitchFamily="18" charset="0"/>
              </a:rPr>
              <a:t>LTO (Linear Tape-Open Ultrium)</a:t>
            </a:r>
            <a:r>
              <a:rPr lang="ja-JP" altLang="en-US">
                <a:latin typeface="Times New Roman" panose="02020603050405020304" pitchFamily="18" charset="0"/>
              </a:rPr>
              <a:t> </a:t>
            </a:r>
            <a:endParaRPr lang="en-US" altLang="ja-JP">
              <a:latin typeface="Times New Roman" panose="02020603050405020304" pitchFamily="18" charset="0"/>
            </a:endParaRPr>
          </a:p>
          <a:p>
            <a:pPr lvl="1" eaLnBrk="1" hangingPunct="1">
              <a:lnSpc>
                <a:spcPct val="90000"/>
              </a:lnSpc>
            </a:pPr>
            <a:r>
              <a:rPr lang="en-US" altLang="ja-JP">
                <a:latin typeface="Times New Roman" panose="02020603050405020304" pitchFamily="18" charset="0"/>
              </a:rPr>
              <a:t>QIC (Quarter Inch Cartridge)</a:t>
            </a:r>
            <a:endParaRPr lang="ja-JP" altLang="en-US">
              <a:latin typeface="Times New Roman" panose="02020603050405020304" pitchFamily="18" charset="0"/>
            </a:endParaRPr>
          </a:p>
          <a:p>
            <a:pPr lvl="1" eaLnBrk="1" hangingPunct="1">
              <a:lnSpc>
                <a:spcPct val="90000"/>
              </a:lnSpc>
            </a:pPr>
            <a:r>
              <a:rPr lang="en-US" altLang="ja-JP">
                <a:latin typeface="Times New Roman" panose="02020603050405020304" pitchFamily="18" charset="0"/>
              </a:rPr>
              <a:t>Exabyte</a:t>
            </a:r>
          </a:p>
          <a:p>
            <a:pPr lvl="1" eaLnBrk="1" hangingPunct="1">
              <a:lnSpc>
                <a:spcPct val="90000"/>
              </a:lnSpc>
            </a:pPr>
            <a:r>
              <a:rPr lang="en-US" altLang="ja-JP">
                <a:latin typeface="Times New Roman" panose="02020603050405020304" pitchFamily="18" charset="0"/>
              </a:rPr>
              <a:t>DDS (Digital Data Storage)</a:t>
            </a:r>
            <a:endParaRPr lang="ja-JP" altLang="en-US">
              <a:latin typeface="Times New Roman" panose="02020603050405020304" pitchFamily="18" charset="0"/>
            </a:endParaRPr>
          </a:p>
        </p:txBody>
      </p:sp>
      <p:pic>
        <p:nvPicPr>
          <p:cNvPr id="505860" name="Picture 4" descr="thumb">
            <a:hlinkClick r:id="rId3" tooltip="画像:Largetape1.jpg"/>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48600" y="1524000"/>
            <a:ext cx="847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5861" name="Picture 5" descr="9432011">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924800" y="3124200"/>
            <a:ext cx="100965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5862" name="Picture 6" descr="LTO%2520G1">
            <a:hlinkClick r:id="rId7"/>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481763" y="3324225"/>
            <a:ext cx="13906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5863" name="Picture 7" descr="thumb">
            <a:hlinkClick r:id="rId9" tooltip="画像:DATA CARTRIDGE.jpg"/>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553200" y="2459038"/>
            <a:ext cx="114300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5864" name="Picture 8" descr="21289481">
            <a:hlinkClick r:id="rId11"/>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001000" y="4343400"/>
            <a:ext cx="90487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5865" name="Picture 9" descr="ACC-00558-BK">
            <a:hlinkClick r:id="rId13"/>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697663" y="4764088"/>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505860"/>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505863"/>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nodeType="afterEffect">
                                  <p:stCondLst>
                                    <p:cond delay="0"/>
                                  </p:stCondLst>
                                  <p:childTnLst>
                                    <p:set>
                                      <p:cBhvr>
                                        <p:cTn id="12" dur="1" fill="hold">
                                          <p:stCondLst>
                                            <p:cond delay="499"/>
                                          </p:stCondLst>
                                        </p:cTn>
                                        <p:tgtEl>
                                          <p:spTgt spid="505861"/>
                                        </p:tgtEl>
                                        <p:attrNameLst>
                                          <p:attrName>style.visibility</p:attrName>
                                        </p:attrNameLst>
                                      </p:cBhvr>
                                      <p:to>
                                        <p:strVal val="visible"/>
                                      </p:to>
                                    </p:set>
                                  </p:childTnLst>
                                </p:cTn>
                              </p:par>
                            </p:childTnLst>
                          </p:cTn>
                        </p:par>
                        <p:par>
                          <p:cTn id="13" fill="hold" nodeType="afterGroup">
                            <p:stCondLst>
                              <p:cond delay="1500"/>
                            </p:stCondLst>
                            <p:childTnLst>
                              <p:par>
                                <p:cTn id="14" presetID="1" presetClass="entr" presetSubtype="0" fill="hold" nodeType="afterEffect">
                                  <p:stCondLst>
                                    <p:cond delay="0"/>
                                  </p:stCondLst>
                                  <p:childTnLst>
                                    <p:set>
                                      <p:cBhvr>
                                        <p:cTn id="15" dur="1" fill="hold">
                                          <p:stCondLst>
                                            <p:cond delay="499"/>
                                          </p:stCondLst>
                                        </p:cTn>
                                        <p:tgtEl>
                                          <p:spTgt spid="505862"/>
                                        </p:tgtEl>
                                        <p:attrNameLst>
                                          <p:attrName>style.visibility</p:attrName>
                                        </p:attrNameLst>
                                      </p:cBhvr>
                                      <p:to>
                                        <p:strVal val="visible"/>
                                      </p:to>
                                    </p:set>
                                  </p:childTnLst>
                                </p:cTn>
                              </p:par>
                            </p:childTnLst>
                          </p:cTn>
                        </p:par>
                        <p:par>
                          <p:cTn id="16" fill="hold" nodeType="afterGroup">
                            <p:stCondLst>
                              <p:cond delay="2000"/>
                            </p:stCondLst>
                            <p:childTnLst>
                              <p:par>
                                <p:cTn id="17" presetID="1" presetClass="entr" presetSubtype="0" fill="hold" nodeType="afterEffect">
                                  <p:stCondLst>
                                    <p:cond delay="0"/>
                                  </p:stCondLst>
                                  <p:childTnLst>
                                    <p:set>
                                      <p:cBhvr>
                                        <p:cTn id="18" dur="1" fill="hold">
                                          <p:stCondLst>
                                            <p:cond delay="499"/>
                                          </p:stCondLst>
                                        </p:cTn>
                                        <p:tgtEl>
                                          <p:spTgt spid="505864"/>
                                        </p:tgtEl>
                                        <p:attrNameLst>
                                          <p:attrName>style.visibility</p:attrName>
                                        </p:attrNameLst>
                                      </p:cBhvr>
                                      <p:to>
                                        <p:strVal val="visible"/>
                                      </p:to>
                                    </p:set>
                                  </p:childTnLst>
                                </p:cTn>
                              </p:par>
                            </p:childTnLst>
                          </p:cTn>
                        </p:par>
                        <p:par>
                          <p:cTn id="19" fill="hold" nodeType="afterGroup">
                            <p:stCondLst>
                              <p:cond delay="2500"/>
                            </p:stCondLst>
                            <p:childTnLst>
                              <p:par>
                                <p:cTn id="20" presetID="1" presetClass="entr" presetSubtype="0" fill="hold" nodeType="afterEffect">
                                  <p:stCondLst>
                                    <p:cond delay="0"/>
                                  </p:stCondLst>
                                  <p:childTnLst>
                                    <p:set>
                                      <p:cBhvr>
                                        <p:cTn id="21" dur="1" fill="hold">
                                          <p:stCondLst>
                                            <p:cond delay="499"/>
                                          </p:stCondLst>
                                        </p:cTn>
                                        <p:tgtEl>
                                          <p:spTgt spid="5058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テープ上のデータ配置</a:t>
            </a:r>
          </a:p>
        </p:txBody>
      </p:sp>
      <p:sp>
        <p:nvSpPr>
          <p:cNvPr id="38915" name="Rectangle 3"/>
          <p:cNvSpPr>
            <a:spLocks noChangeArrowheads="1"/>
          </p:cNvSpPr>
          <p:nvPr/>
        </p:nvSpPr>
        <p:spPr bwMode="auto">
          <a:xfrm>
            <a:off x="685800" y="2743200"/>
            <a:ext cx="7772400" cy="457200"/>
          </a:xfrm>
          <a:prstGeom prst="rect">
            <a:avLst/>
          </a:prstGeom>
          <a:solidFill>
            <a:srgbClr val="8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38916" name="Text Box 4"/>
          <p:cNvSpPr txBox="1">
            <a:spLocks noChangeArrowheads="1"/>
          </p:cNvSpPr>
          <p:nvPr/>
        </p:nvSpPr>
        <p:spPr bwMode="auto">
          <a:xfrm>
            <a:off x="1061830" y="2090737"/>
            <a:ext cx="18669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dirty="0"/>
              <a:t>磁気テープ</a:t>
            </a:r>
          </a:p>
        </p:txBody>
      </p:sp>
      <p:sp>
        <p:nvSpPr>
          <p:cNvPr id="506885" name="AutoShape 5"/>
          <p:cNvSpPr>
            <a:spLocks noChangeArrowheads="1"/>
          </p:cNvSpPr>
          <p:nvPr/>
        </p:nvSpPr>
        <p:spPr bwMode="auto">
          <a:xfrm>
            <a:off x="381000" y="3657600"/>
            <a:ext cx="2133600" cy="914400"/>
          </a:xfrm>
          <a:prstGeom prst="wedgeRoundRectCallout">
            <a:avLst>
              <a:gd name="adj1" fmla="val -30727"/>
              <a:gd name="adj2" fmla="val -96528"/>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en-US" altLang="ja-JP"/>
              <a:t>BOT</a:t>
            </a:r>
          </a:p>
          <a:p>
            <a:pPr eaLnBrk="1" hangingPunct="1"/>
            <a:r>
              <a:rPr lang="en-US" altLang="ja-JP" sz="2400"/>
              <a:t>(begin of tape)</a:t>
            </a:r>
          </a:p>
        </p:txBody>
      </p:sp>
      <p:sp>
        <p:nvSpPr>
          <p:cNvPr id="506886" name="AutoShape 6"/>
          <p:cNvSpPr>
            <a:spLocks noChangeArrowheads="1"/>
          </p:cNvSpPr>
          <p:nvPr/>
        </p:nvSpPr>
        <p:spPr bwMode="auto">
          <a:xfrm>
            <a:off x="6858000" y="3657600"/>
            <a:ext cx="1981200" cy="914400"/>
          </a:xfrm>
          <a:prstGeom prst="wedgeRoundRectCallout">
            <a:avLst>
              <a:gd name="adj1" fmla="val 24597"/>
              <a:gd name="adj2" fmla="val -98264"/>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en-US" altLang="ja-JP"/>
              <a:t>EOT</a:t>
            </a:r>
          </a:p>
          <a:p>
            <a:pPr eaLnBrk="1" hangingPunct="1"/>
            <a:r>
              <a:rPr lang="en-US" altLang="ja-JP" sz="2400"/>
              <a:t>(end of tape)</a:t>
            </a:r>
          </a:p>
        </p:txBody>
      </p:sp>
      <p:grpSp>
        <p:nvGrpSpPr>
          <p:cNvPr id="506887" name="Group 7"/>
          <p:cNvGrpSpPr>
            <a:grpSpLocks/>
          </p:cNvGrpSpPr>
          <p:nvPr/>
        </p:nvGrpSpPr>
        <p:grpSpPr bwMode="auto">
          <a:xfrm>
            <a:off x="685800" y="2743200"/>
            <a:ext cx="7772400" cy="457200"/>
            <a:chOff x="432" y="1728"/>
            <a:chExt cx="4896" cy="288"/>
          </a:xfrm>
        </p:grpSpPr>
        <p:sp>
          <p:nvSpPr>
            <p:cNvPr id="38922" name="Rectangle 8"/>
            <p:cNvSpPr>
              <a:spLocks noChangeArrowheads="1"/>
            </p:cNvSpPr>
            <p:nvPr/>
          </p:nvSpPr>
          <p:spPr bwMode="auto">
            <a:xfrm>
              <a:off x="432" y="1728"/>
              <a:ext cx="96" cy="288"/>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38923" name="Rectangle 9"/>
            <p:cNvSpPr>
              <a:spLocks noChangeArrowheads="1"/>
            </p:cNvSpPr>
            <p:nvPr/>
          </p:nvSpPr>
          <p:spPr bwMode="auto">
            <a:xfrm>
              <a:off x="5232" y="1728"/>
              <a:ext cx="96" cy="288"/>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38924" name="Rectangle 10"/>
            <p:cNvSpPr>
              <a:spLocks noChangeArrowheads="1"/>
            </p:cNvSpPr>
            <p:nvPr/>
          </p:nvSpPr>
          <p:spPr bwMode="auto">
            <a:xfrm>
              <a:off x="528" y="1728"/>
              <a:ext cx="864" cy="288"/>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38925" name="Rectangle 11"/>
            <p:cNvSpPr>
              <a:spLocks noChangeArrowheads="1"/>
            </p:cNvSpPr>
            <p:nvPr/>
          </p:nvSpPr>
          <p:spPr bwMode="auto">
            <a:xfrm>
              <a:off x="1392" y="1728"/>
              <a:ext cx="96" cy="2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38926" name="Rectangle 12"/>
            <p:cNvSpPr>
              <a:spLocks noChangeArrowheads="1"/>
            </p:cNvSpPr>
            <p:nvPr/>
          </p:nvSpPr>
          <p:spPr bwMode="auto">
            <a:xfrm>
              <a:off x="1488" y="1728"/>
              <a:ext cx="864" cy="288"/>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38927" name="Rectangle 13"/>
            <p:cNvSpPr>
              <a:spLocks noChangeArrowheads="1"/>
            </p:cNvSpPr>
            <p:nvPr/>
          </p:nvSpPr>
          <p:spPr bwMode="auto">
            <a:xfrm>
              <a:off x="2352" y="1728"/>
              <a:ext cx="96" cy="2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38928" name="Rectangle 14"/>
            <p:cNvSpPr>
              <a:spLocks noChangeArrowheads="1"/>
            </p:cNvSpPr>
            <p:nvPr/>
          </p:nvSpPr>
          <p:spPr bwMode="auto">
            <a:xfrm>
              <a:off x="2448" y="1728"/>
              <a:ext cx="864" cy="288"/>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38929" name="Rectangle 15"/>
            <p:cNvSpPr>
              <a:spLocks noChangeArrowheads="1"/>
            </p:cNvSpPr>
            <p:nvPr/>
          </p:nvSpPr>
          <p:spPr bwMode="auto">
            <a:xfrm>
              <a:off x="3312" y="1728"/>
              <a:ext cx="96" cy="2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38930" name="Rectangle 16"/>
            <p:cNvSpPr>
              <a:spLocks noChangeArrowheads="1"/>
            </p:cNvSpPr>
            <p:nvPr/>
          </p:nvSpPr>
          <p:spPr bwMode="auto">
            <a:xfrm>
              <a:off x="3408" y="1728"/>
              <a:ext cx="864" cy="288"/>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38931" name="Rectangle 17"/>
            <p:cNvSpPr>
              <a:spLocks noChangeArrowheads="1"/>
            </p:cNvSpPr>
            <p:nvPr/>
          </p:nvSpPr>
          <p:spPr bwMode="auto">
            <a:xfrm>
              <a:off x="4272" y="1728"/>
              <a:ext cx="96" cy="2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38932" name="Rectangle 18"/>
            <p:cNvSpPr>
              <a:spLocks noChangeArrowheads="1"/>
            </p:cNvSpPr>
            <p:nvPr/>
          </p:nvSpPr>
          <p:spPr bwMode="auto">
            <a:xfrm>
              <a:off x="4368" y="1728"/>
              <a:ext cx="864" cy="288"/>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sp>
        <p:nvSpPr>
          <p:cNvPr id="506899" name="AutoShape 19"/>
          <p:cNvSpPr>
            <a:spLocks noChangeArrowheads="1"/>
          </p:cNvSpPr>
          <p:nvPr/>
        </p:nvSpPr>
        <p:spPr bwMode="auto">
          <a:xfrm>
            <a:off x="1828800" y="4648200"/>
            <a:ext cx="2286000" cy="533400"/>
          </a:xfrm>
          <a:prstGeom prst="wedgeRoundRectCallout">
            <a:avLst>
              <a:gd name="adj1" fmla="val 7986"/>
              <a:gd name="adj2" fmla="val -318153"/>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ブロック</a:t>
            </a:r>
            <a:endParaRPr lang="ja-JP" altLang="en-US" sz="2400"/>
          </a:p>
        </p:txBody>
      </p:sp>
      <p:sp>
        <p:nvSpPr>
          <p:cNvPr id="506900" name="AutoShape 20"/>
          <p:cNvSpPr>
            <a:spLocks noChangeArrowheads="1"/>
          </p:cNvSpPr>
          <p:nvPr/>
        </p:nvSpPr>
        <p:spPr bwMode="auto">
          <a:xfrm>
            <a:off x="4191000" y="4495800"/>
            <a:ext cx="2590800" cy="914400"/>
          </a:xfrm>
          <a:prstGeom prst="wedgeRoundRectCallout">
            <a:avLst>
              <a:gd name="adj1" fmla="val -7657"/>
              <a:gd name="adj2" fmla="val -194792"/>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en-US" altLang="ja-JP"/>
              <a:t>IRG</a:t>
            </a:r>
          </a:p>
          <a:p>
            <a:pPr eaLnBrk="1" hangingPunct="1"/>
            <a:r>
              <a:rPr lang="en-US" altLang="ja-JP" sz="2400"/>
              <a:t>(inter record gap)</a:t>
            </a:r>
          </a:p>
        </p:txBody>
      </p:sp>
      <p:sp>
        <p:nvSpPr>
          <p:cNvPr id="2" name="正方形/長方形 1">
            <a:extLst>
              <a:ext uri="{FF2B5EF4-FFF2-40B4-BE49-F238E27FC236}">
                <a16:creationId xmlns:a16="http://schemas.microsoft.com/office/drawing/2014/main" id="{94B8BC75-952F-4FF7-BBBC-FBDAF5CC6065}"/>
              </a:ext>
            </a:extLst>
          </p:cNvPr>
          <p:cNvSpPr/>
          <p:nvPr/>
        </p:nvSpPr>
        <p:spPr bwMode="auto">
          <a:xfrm>
            <a:off x="4355976" y="2286000"/>
            <a:ext cx="288032" cy="392906"/>
          </a:xfrm>
          <a:prstGeom prst="rect">
            <a:avLst/>
          </a:prstGeom>
          <a:solidFill>
            <a:srgbClr val="FF99FF"/>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3" name="正方形/長方形 2">
            <a:extLst>
              <a:ext uri="{FF2B5EF4-FFF2-40B4-BE49-F238E27FC236}">
                <a16:creationId xmlns:a16="http://schemas.microsoft.com/office/drawing/2014/main" id="{3095E3AB-1EB9-4BBD-8802-E5594BCD584B}"/>
              </a:ext>
            </a:extLst>
          </p:cNvPr>
          <p:cNvSpPr/>
          <p:nvPr/>
        </p:nvSpPr>
        <p:spPr bwMode="auto">
          <a:xfrm>
            <a:off x="4392000" y="1562100"/>
            <a:ext cx="216024" cy="723900"/>
          </a:xfrm>
          <a:prstGeom prst="rect">
            <a:avLst/>
          </a:prstGeom>
          <a:solidFill>
            <a:srgbClr val="B2B2B2"/>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4" name="テキスト ボックス 3">
            <a:extLst>
              <a:ext uri="{FF2B5EF4-FFF2-40B4-BE49-F238E27FC236}">
                <a16:creationId xmlns:a16="http://schemas.microsoft.com/office/drawing/2014/main" id="{FF5FDB54-BE82-4A54-833C-BD1B158E8626}"/>
              </a:ext>
            </a:extLst>
          </p:cNvPr>
          <p:cNvSpPr txBox="1"/>
          <p:nvPr/>
        </p:nvSpPr>
        <p:spPr>
          <a:xfrm>
            <a:off x="4644008" y="2086630"/>
            <a:ext cx="1760418" cy="523220"/>
          </a:xfrm>
          <a:prstGeom prst="rect">
            <a:avLst/>
          </a:prstGeom>
          <a:noFill/>
        </p:spPr>
        <p:txBody>
          <a:bodyPr wrap="none" rtlCol="0">
            <a:spAutoFit/>
          </a:bodyPr>
          <a:lstStyle/>
          <a:p>
            <a:r>
              <a:rPr kumimoji="1" lang="ja-JP" altLang="en-US" dirty="0"/>
              <a:t>磁気ヘッド</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506887"/>
                                        </p:tgtEl>
                                        <p:attrNameLst>
                                          <p:attrName>style.visibility</p:attrName>
                                        </p:attrNameLst>
                                      </p:cBhvr>
                                      <p:to>
                                        <p:strVal val="visible"/>
                                      </p:to>
                                    </p:set>
                                    <p:animEffect transition="in" filter="checkerboard(across)">
                                      <p:cBhvr>
                                        <p:cTn id="7" dur="500"/>
                                        <p:tgtEl>
                                          <p:spTgt spid="50688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06885"/>
                                        </p:tgtEl>
                                        <p:attrNameLst>
                                          <p:attrName>style.visibility</p:attrName>
                                        </p:attrNameLst>
                                      </p:cBhvr>
                                      <p:to>
                                        <p:strVal val="visible"/>
                                      </p:to>
                                    </p:set>
                                    <p:animEffect transition="in" filter="checkerboard(across)">
                                      <p:cBhvr>
                                        <p:cTn id="12" dur="500"/>
                                        <p:tgtEl>
                                          <p:spTgt spid="50688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506886"/>
                                        </p:tgtEl>
                                        <p:attrNameLst>
                                          <p:attrName>style.visibility</p:attrName>
                                        </p:attrNameLst>
                                      </p:cBhvr>
                                      <p:to>
                                        <p:strVal val="visible"/>
                                      </p:to>
                                    </p:set>
                                    <p:animEffect transition="in" filter="checkerboard(across)">
                                      <p:cBhvr>
                                        <p:cTn id="17" dur="500"/>
                                        <p:tgtEl>
                                          <p:spTgt spid="50688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506899"/>
                                        </p:tgtEl>
                                        <p:attrNameLst>
                                          <p:attrName>style.visibility</p:attrName>
                                        </p:attrNameLst>
                                      </p:cBhvr>
                                      <p:to>
                                        <p:strVal val="visible"/>
                                      </p:to>
                                    </p:set>
                                    <p:animEffect transition="in" filter="checkerboard(across)">
                                      <p:cBhvr>
                                        <p:cTn id="22" dur="500"/>
                                        <p:tgtEl>
                                          <p:spTgt spid="50689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506900"/>
                                        </p:tgtEl>
                                        <p:attrNameLst>
                                          <p:attrName>style.visibility</p:attrName>
                                        </p:attrNameLst>
                                      </p:cBhvr>
                                      <p:to>
                                        <p:strVal val="visible"/>
                                      </p:to>
                                    </p:set>
                                    <p:animEffect transition="in" filter="checkerboard(across)">
                                      <p:cBhvr>
                                        <p:cTn id="27" dur="500"/>
                                        <p:tgtEl>
                                          <p:spTgt spid="5069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6885" grpId="0" animBg="1" autoUpdateAnimBg="0"/>
      <p:bldP spid="506886" grpId="0" animBg="1" autoUpdateAnimBg="0"/>
      <p:bldP spid="506899" grpId="0" animBg="1" autoUpdateAnimBg="0"/>
      <p:bldP spid="506900" grpId="0" animBg="1"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テープ上のデータ配置</a:t>
            </a:r>
          </a:p>
        </p:txBody>
      </p:sp>
      <p:sp>
        <p:nvSpPr>
          <p:cNvPr id="39939" name="Rectangle 3"/>
          <p:cNvSpPr>
            <a:spLocks noChangeArrowheads="1"/>
          </p:cNvSpPr>
          <p:nvPr/>
        </p:nvSpPr>
        <p:spPr bwMode="auto">
          <a:xfrm>
            <a:off x="609600" y="2743200"/>
            <a:ext cx="7620000" cy="1219200"/>
          </a:xfrm>
          <a:prstGeom prst="rect">
            <a:avLst/>
          </a:prstGeom>
          <a:solidFill>
            <a:srgbClr val="8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07908" name="AutoShape 4"/>
          <p:cNvSpPr>
            <a:spLocks noChangeArrowheads="1"/>
          </p:cNvSpPr>
          <p:nvPr/>
        </p:nvSpPr>
        <p:spPr bwMode="auto">
          <a:xfrm>
            <a:off x="2286000" y="2819400"/>
            <a:ext cx="1143000" cy="1066800"/>
          </a:xfrm>
          <a:prstGeom prst="parallelogram">
            <a:avLst>
              <a:gd name="adj" fmla="val 92822"/>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07909" name="AutoShape 5"/>
          <p:cNvSpPr>
            <a:spLocks noChangeArrowheads="1"/>
          </p:cNvSpPr>
          <p:nvPr/>
        </p:nvSpPr>
        <p:spPr bwMode="auto">
          <a:xfrm>
            <a:off x="2590800" y="2819400"/>
            <a:ext cx="1143000" cy="1066800"/>
          </a:xfrm>
          <a:prstGeom prst="parallelogram">
            <a:avLst>
              <a:gd name="adj" fmla="val 92822"/>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07910" name="AutoShape 6"/>
          <p:cNvSpPr>
            <a:spLocks noChangeArrowheads="1"/>
          </p:cNvSpPr>
          <p:nvPr/>
        </p:nvSpPr>
        <p:spPr bwMode="auto">
          <a:xfrm>
            <a:off x="2895600" y="2819400"/>
            <a:ext cx="1143000" cy="1066800"/>
          </a:xfrm>
          <a:prstGeom prst="parallelogram">
            <a:avLst>
              <a:gd name="adj" fmla="val 92822"/>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07911" name="AutoShape 7"/>
          <p:cNvSpPr>
            <a:spLocks noChangeArrowheads="1"/>
          </p:cNvSpPr>
          <p:nvPr/>
        </p:nvSpPr>
        <p:spPr bwMode="auto">
          <a:xfrm>
            <a:off x="3200400" y="2819400"/>
            <a:ext cx="1143000" cy="1066800"/>
          </a:xfrm>
          <a:prstGeom prst="parallelogram">
            <a:avLst>
              <a:gd name="adj" fmla="val 92822"/>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07912" name="AutoShape 8"/>
          <p:cNvSpPr>
            <a:spLocks noChangeArrowheads="1"/>
          </p:cNvSpPr>
          <p:nvPr/>
        </p:nvSpPr>
        <p:spPr bwMode="auto">
          <a:xfrm>
            <a:off x="3505200" y="2819400"/>
            <a:ext cx="1143000" cy="1066800"/>
          </a:xfrm>
          <a:prstGeom prst="parallelogram">
            <a:avLst>
              <a:gd name="adj" fmla="val 92822"/>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07913" name="AutoShape 9"/>
          <p:cNvSpPr>
            <a:spLocks noChangeArrowheads="1"/>
          </p:cNvSpPr>
          <p:nvPr/>
        </p:nvSpPr>
        <p:spPr bwMode="auto">
          <a:xfrm>
            <a:off x="3810000" y="2819400"/>
            <a:ext cx="1143000" cy="1066800"/>
          </a:xfrm>
          <a:prstGeom prst="parallelogram">
            <a:avLst>
              <a:gd name="adj" fmla="val 92822"/>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07914" name="Text Box 10"/>
          <p:cNvSpPr txBox="1">
            <a:spLocks noChangeArrowheads="1"/>
          </p:cNvSpPr>
          <p:nvPr/>
        </p:nvSpPr>
        <p:spPr bwMode="auto">
          <a:xfrm>
            <a:off x="685800" y="4495800"/>
            <a:ext cx="7246938"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ブロックはテープ上に斜めに配置</a:t>
            </a:r>
          </a:p>
          <a:p>
            <a:pPr algn="l" eaLnBrk="1" hangingPunct="1">
              <a:buClr>
                <a:schemeClr val="tx2"/>
              </a:buClr>
              <a:buSzPct val="70000"/>
              <a:buFont typeface="Wingdings" panose="05000000000000000000" pitchFamily="2" charset="2"/>
              <a:buChar char="l"/>
            </a:pPr>
            <a:r>
              <a:rPr lang="ja-JP" altLang="en-US" sz="2400"/>
              <a:t>　短いテープ, 遅い回転数でも多くのデータを格納可能</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07908"/>
                                        </p:tgtEl>
                                        <p:attrNameLst>
                                          <p:attrName>style.visibility</p:attrName>
                                        </p:attrNameLst>
                                      </p:cBhvr>
                                      <p:to>
                                        <p:strVal val="visible"/>
                                      </p:to>
                                    </p:set>
                                    <p:animEffect transition="in" filter="checkerboard(across)">
                                      <p:cBhvr>
                                        <p:cTn id="7" dur="500"/>
                                        <p:tgtEl>
                                          <p:spTgt spid="507908"/>
                                        </p:tgtEl>
                                      </p:cBhvr>
                                    </p:animEffect>
                                  </p:childTnLst>
                                </p:cTn>
                              </p:par>
                            </p:childTnLst>
                          </p:cTn>
                        </p:par>
                        <p:par>
                          <p:cTn id="8" fill="hold" nodeType="afterGroup">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507909"/>
                                        </p:tgtEl>
                                        <p:attrNameLst>
                                          <p:attrName>style.visibility</p:attrName>
                                        </p:attrNameLst>
                                      </p:cBhvr>
                                      <p:to>
                                        <p:strVal val="visible"/>
                                      </p:to>
                                    </p:set>
                                    <p:animEffect transition="in" filter="checkerboard(across)">
                                      <p:cBhvr>
                                        <p:cTn id="11" dur="500"/>
                                        <p:tgtEl>
                                          <p:spTgt spid="507909"/>
                                        </p:tgtEl>
                                      </p:cBhvr>
                                    </p:animEffect>
                                  </p:childTnLst>
                                </p:cTn>
                              </p:par>
                            </p:childTnLst>
                          </p:cTn>
                        </p:par>
                        <p:par>
                          <p:cTn id="12" fill="hold" nodeType="afterGroup">
                            <p:stCondLst>
                              <p:cond delay="1000"/>
                            </p:stCondLst>
                            <p:childTnLst>
                              <p:par>
                                <p:cTn id="13" presetID="5" presetClass="entr" presetSubtype="10" fill="hold" grpId="0" nodeType="afterEffect">
                                  <p:stCondLst>
                                    <p:cond delay="0"/>
                                  </p:stCondLst>
                                  <p:childTnLst>
                                    <p:set>
                                      <p:cBhvr>
                                        <p:cTn id="14" dur="1" fill="hold">
                                          <p:stCondLst>
                                            <p:cond delay="0"/>
                                          </p:stCondLst>
                                        </p:cTn>
                                        <p:tgtEl>
                                          <p:spTgt spid="507910"/>
                                        </p:tgtEl>
                                        <p:attrNameLst>
                                          <p:attrName>style.visibility</p:attrName>
                                        </p:attrNameLst>
                                      </p:cBhvr>
                                      <p:to>
                                        <p:strVal val="visible"/>
                                      </p:to>
                                    </p:set>
                                    <p:animEffect transition="in" filter="checkerboard(across)">
                                      <p:cBhvr>
                                        <p:cTn id="15" dur="500"/>
                                        <p:tgtEl>
                                          <p:spTgt spid="507910"/>
                                        </p:tgtEl>
                                      </p:cBhvr>
                                    </p:animEffect>
                                  </p:childTnLst>
                                </p:cTn>
                              </p:par>
                            </p:childTnLst>
                          </p:cTn>
                        </p:par>
                        <p:par>
                          <p:cTn id="16" fill="hold" nodeType="afterGroup">
                            <p:stCondLst>
                              <p:cond delay="1500"/>
                            </p:stCondLst>
                            <p:childTnLst>
                              <p:par>
                                <p:cTn id="17" presetID="5" presetClass="entr" presetSubtype="10" fill="hold" grpId="0" nodeType="afterEffect">
                                  <p:stCondLst>
                                    <p:cond delay="0"/>
                                  </p:stCondLst>
                                  <p:childTnLst>
                                    <p:set>
                                      <p:cBhvr>
                                        <p:cTn id="18" dur="1" fill="hold">
                                          <p:stCondLst>
                                            <p:cond delay="0"/>
                                          </p:stCondLst>
                                        </p:cTn>
                                        <p:tgtEl>
                                          <p:spTgt spid="507911"/>
                                        </p:tgtEl>
                                        <p:attrNameLst>
                                          <p:attrName>style.visibility</p:attrName>
                                        </p:attrNameLst>
                                      </p:cBhvr>
                                      <p:to>
                                        <p:strVal val="visible"/>
                                      </p:to>
                                    </p:set>
                                    <p:animEffect transition="in" filter="checkerboard(across)">
                                      <p:cBhvr>
                                        <p:cTn id="19" dur="500"/>
                                        <p:tgtEl>
                                          <p:spTgt spid="507911"/>
                                        </p:tgtEl>
                                      </p:cBhvr>
                                    </p:animEffect>
                                  </p:childTnLst>
                                </p:cTn>
                              </p:par>
                            </p:childTnLst>
                          </p:cTn>
                        </p:par>
                        <p:par>
                          <p:cTn id="20" fill="hold" nodeType="afterGroup">
                            <p:stCondLst>
                              <p:cond delay="2000"/>
                            </p:stCondLst>
                            <p:childTnLst>
                              <p:par>
                                <p:cTn id="21" presetID="5" presetClass="entr" presetSubtype="10" fill="hold" grpId="0" nodeType="afterEffect">
                                  <p:stCondLst>
                                    <p:cond delay="0"/>
                                  </p:stCondLst>
                                  <p:childTnLst>
                                    <p:set>
                                      <p:cBhvr>
                                        <p:cTn id="22" dur="1" fill="hold">
                                          <p:stCondLst>
                                            <p:cond delay="0"/>
                                          </p:stCondLst>
                                        </p:cTn>
                                        <p:tgtEl>
                                          <p:spTgt spid="507912"/>
                                        </p:tgtEl>
                                        <p:attrNameLst>
                                          <p:attrName>style.visibility</p:attrName>
                                        </p:attrNameLst>
                                      </p:cBhvr>
                                      <p:to>
                                        <p:strVal val="visible"/>
                                      </p:to>
                                    </p:set>
                                    <p:animEffect transition="in" filter="checkerboard(across)">
                                      <p:cBhvr>
                                        <p:cTn id="23" dur="500"/>
                                        <p:tgtEl>
                                          <p:spTgt spid="507912"/>
                                        </p:tgtEl>
                                      </p:cBhvr>
                                    </p:animEffect>
                                  </p:childTnLst>
                                </p:cTn>
                              </p:par>
                            </p:childTnLst>
                          </p:cTn>
                        </p:par>
                        <p:par>
                          <p:cTn id="24" fill="hold" nodeType="afterGroup">
                            <p:stCondLst>
                              <p:cond delay="2500"/>
                            </p:stCondLst>
                            <p:childTnLst>
                              <p:par>
                                <p:cTn id="25" presetID="5" presetClass="entr" presetSubtype="10" fill="hold" grpId="0" nodeType="afterEffect">
                                  <p:stCondLst>
                                    <p:cond delay="0"/>
                                  </p:stCondLst>
                                  <p:childTnLst>
                                    <p:set>
                                      <p:cBhvr>
                                        <p:cTn id="26" dur="1" fill="hold">
                                          <p:stCondLst>
                                            <p:cond delay="0"/>
                                          </p:stCondLst>
                                        </p:cTn>
                                        <p:tgtEl>
                                          <p:spTgt spid="507913"/>
                                        </p:tgtEl>
                                        <p:attrNameLst>
                                          <p:attrName>style.visibility</p:attrName>
                                        </p:attrNameLst>
                                      </p:cBhvr>
                                      <p:to>
                                        <p:strVal val="visible"/>
                                      </p:to>
                                    </p:set>
                                    <p:animEffect transition="in" filter="checkerboard(across)">
                                      <p:cBhvr>
                                        <p:cTn id="27" dur="500"/>
                                        <p:tgtEl>
                                          <p:spTgt spid="50791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507914"/>
                                        </p:tgtEl>
                                        <p:attrNameLst>
                                          <p:attrName>style.visibility</p:attrName>
                                        </p:attrNameLst>
                                      </p:cBhvr>
                                      <p:to>
                                        <p:strVal val="visible"/>
                                      </p:to>
                                    </p:set>
                                    <p:anim calcmode="lin" valueType="num">
                                      <p:cBhvr additive="base">
                                        <p:cTn id="32" dur="500" fill="hold"/>
                                        <p:tgtEl>
                                          <p:spTgt spid="507914"/>
                                        </p:tgtEl>
                                        <p:attrNameLst>
                                          <p:attrName>ppt_x</p:attrName>
                                        </p:attrNameLst>
                                      </p:cBhvr>
                                      <p:tavLst>
                                        <p:tav tm="0">
                                          <p:val>
                                            <p:strVal val="#ppt_x"/>
                                          </p:val>
                                        </p:tav>
                                        <p:tav tm="100000">
                                          <p:val>
                                            <p:strVal val="#ppt_x"/>
                                          </p:val>
                                        </p:tav>
                                      </p:tavLst>
                                    </p:anim>
                                    <p:anim calcmode="lin" valueType="num">
                                      <p:cBhvr additive="base">
                                        <p:cTn id="33" dur="500" fill="hold"/>
                                        <p:tgtEl>
                                          <p:spTgt spid="5079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7908" grpId="0" animBg="1"/>
      <p:bldP spid="507909" grpId="0" animBg="1"/>
      <p:bldP spid="507910" grpId="0" animBg="1"/>
      <p:bldP spid="507911" grpId="0" animBg="1"/>
      <p:bldP spid="507912" grpId="0" animBg="1"/>
      <p:bldP spid="507913" grpId="0" animBg="1"/>
      <p:bldP spid="507914" grpId="0"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磁気テープの特性</a:t>
            </a:r>
          </a:p>
        </p:txBody>
      </p:sp>
      <p:sp>
        <p:nvSpPr>
          <p:cNvPr id="40963" name="Rectangle 3"/>
          <p:cNvSpPr>
            <a:spLocks noGrp="1" noChangeArrowheads="1"/>
          </p:cNvSpPr>
          <p:nvPr>
            <p:ph type="body" idx="1"/>
          </p:nvPr>
        </p:nvSpPr>
        <p:spPr/>
        <p:txBody>
          <a:bodyPr/>
          <a:lstStyle/>
          <a:p>
            <a:pPr eaLnBrk="1" hangingPunct="1"/>
            <a:r>
              <a:rPr lang="ja-JP" altLang="en-US" sz="2800" dirty="0">
                <a:latin typeface="Times New Roman" panose="02020603050405020304" pitchFamily="18" charset="0"/>
              </a:rPr>
              <a:t>磁気テープの特性</a:t>
            </a:r>
          </a:p>
          <a:p>
            <a:pPr lvl="1" eaLnBrk="1" hangingPunct="1"/>
            <a:r>
              <a:rPr lang="ja-JP" altLang="en-US" sz="2400" dirty="0">
                <a:latin typeface="Times New Roman" panose="02020603050405020304" pitchFamily="18" charset="0"/>
              </a:rPr>
              <a:t>データの並びは1次元</a:t>
            </a:r>
          </a:p>
          <a:p>
            <a:pPr lvl="1" eaLnBrk="1" hangingPunct="1"/>
            <a:r>
              <a:rPr lang="ja-JP" altLang="en-US" sz="2400" dirty="0">
                <a:latin typeface="Times New Roman" panose="02020603050405020304" pitchFamily="18" charset="0"/>
              </a:rPr>
              <a:t>連続的にデータを読み出す</a:t>
            </a:r>
          </a:p>
          <a:p>
            <a:pPr lvl="1" eaLnBrk="1" hangingPunct="1"/>
            <a:r>
              <a:rPr lang="ja-JP" altLang="en-US" sz="2400" dirty="0">
                <a:latin typeface="Times New Roman" panose="02020603050405020304" pitchFamily="18" charset="0"/>
              </a:rPr>
              <a:t>特定のファイルにアクセスする場合, テープの先頭から順に見ていかねばならない</a:t>
            </a:r>
          </a:p>
          <a:p>
            <a:pPr eaLnBrk="1" hangingPunct="1"/>
            <a:r>
              <a:rPr lang="ja-JP" altLang="en-US" sz="2800" dirty="0">
                <a:latin typeface="Times New Roman" panose="02020603050405020304" pitchFamily="18" charset="0"/>
              </a:rPr>
              <a:t>テープにおいて可能な処理</a:t>
            </a:r>
          </a:p>
          <a:p>
            <a:pPr lvl="1" eaLnBrk="1" hangingPunct="1"/>
            <a:r>
              <a:rPr lang="ja-JP" altLang="en-US" sz="2400" dirty="0">
                <a:latin typeface="Times New Roman" panose="02020603050405020304" pitchFamily="18" charset="0"/>
              </a:rPr>
              <a:t>磁気ヘッドの位置のブロックに読み書き</a:t>
            </a:r>
          </a:p>
          <a:p>
            <a:pPr lvl="1" eaLnBrk="1" hangingPunct="1"/>
            <a:r>
              <a:rPr lang="ja-JP" altLang="en-US" sz="2400" dirty="0">
                <a:latin typeface="Times New Roman" panose="02020603050405020304" pitchFamily="18" charset="0"/>
              </a:rPr>
              <a:t>テープの先頭(</a:t>
            </a:r>
            <a:r>
              <a:rPr lang="en-US" altLang="ja-JP" sz="2400" dirty="0">
                <a:latin typeface="Times New Roman" panose="02020603050405020304" pitchFamily="18" charset="0"/>
              </a:rPr>
              <a:t>BOT)</a:t>
            </a:r>
            <a:r>
              <a:rPr lang="ja-JP" altLang="en-US" sz="2400" dirty="0">
                <a:latin typeface="Times New Roman" panose="02020603050405020304" pitchFamily="18" charset="0"/>
              </a:rPr>
              <a:t>まで巻き戻し</a:t>
            </a:r>
          </a:p>
          <a:p>
            <a:pPr lvl="1" eaLnBrk="1" hangingPunct="1"/>
            <a:r>
              <a:rPr lang="ja-JP" altLang="en-US" sz="2400" dirty="0">
                <a:latin typeface="Times New Roman" panose="02020603050405020304" pitchFamily="18" charset="0"/>
              </a:rPr>
              <a:t>ファイルの終わり(</a:t>
            </a:r>
            <a:r>
              <a:rPr lang="en-US" altLang="ja-JP" sz="2400" dirty="0">
                <a:latin typeface="Times New Roman" panose="02020603050405020304" pitchFamily="18" charset="0"/>
              </a:rPr>
              <a:t>EOF)</a:t>
            </a:r>
            <a:r>
              <a:rPr lang="ja-JP" altLang="en-US" sz="2400" dirty="0">
                <a:latin typeface="Times New Roman" panose="02020603050405020304" pitchFamily="18" charset="0"/>
              </a:rPr>
              <a:t>まで進める</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ディスク型デバイス</a:t>
            </a:r>
          </a:p>
        </p:txBody>
      </p:sp>
      <p:sp>
        <p:nvSpPr>
          <p:cNvPr id="41987" name="Rectangle 3"/>
          <p:cNvSpPr>
            <a:spLocks noGrp="1" noChangeArrowheads="1"/>
          </p:cNvSpPr>
          <p:nvPr>
            <p:ph type="body" idx="1"/>
          </p:nvPr>
        </p:nvSpPr>
        <p:spPr>
          <a:xfrm>
            <a:off x="685800" y="1981200"/>
            <a:ext cx="7772400" cy="4648200"/>
          </a:xfrm>
        </p:spPr>
        <p:txBody>
          <a:bodyPr/>
          <a:lstStyle/>
          <a:p>
            <a:pPr eaLnBrk="1" hangingPunct="1">
              <a:lnSpc>
                <a:spcPct val="90000"/>
              </a:lnSpc>
            </a:pPr>
            <a:r>
              <a:rPr lang="ja-JP" altLang="en-US">
                <a:latin typeface="Times New Roman" panose="02020603050405020304" pitchFamily="18" charset="0"/>
              </a:rPr>
              <a:t>磁気ディスク</a:t>
            </a:r>
          </a:p>
          <a:p>
            <a:pPr lvl="1" eaLnBrk="1" hangingPunct="1">
              <a:lnSpc>
                <a:spcPct val="90000"/>
              </a:lnSpc>
            </a:pPr>
            <a:r>
              <a:rPr lang="en-US" altLang="ja-JP">
                <a:latin typeface="Times New Roman" panose="02020603050405020304" pitchFamily="18" charset="0"/>
              </a:rPr>
              <a:t>FD (Floppy Disk)</a:t>
            </a:r>
          </a:p>
          <a:p>
            <a:pPr lvl="1" eaLnBrk="1" hangingPunct="1">
              <a:lnSpc>
                <a:spcPct val="90000"/>
              </a:lnSpc>
            </a:pPr>
            <a:r>
              <a:rPr lang="en-US" altLang="ja-JP">
                <a:latin typeface="Times New Roman" panose="02020603050405020304" pitchFamily="18" charset="0"/>
              </a:rPr>
              <a:t>HD (Hard Disk)</a:t>
            </a:r>
            <a:endParaRPr lang="ja-JP" altLang="en-US">
              <a:latin typeface="Times New Roman" panose="02020603050405020304" pitchFamily="18" charset="0"/>
            </a:endParaRPr>
          </a:p>
          <a:p>
            <a:pPr eaLnBrk="1" hangingPunct="1">
              <a:lnSpc>
                <a:spcPct val="90000"/>
              </a:lnSpc>
            </a:pPr>
            <a:r>
              <a:rPr lang="ja-JP" altLang="en-US">
                <a:latin typeface="Times New Roman" panose="02020603050405020304" pitchFamily="18" charset="0"/>
              </a:rPr>
              <a:t>光磁気ディスク</a:t>
            </a:r>
          </a:p>
          <a:p>
            <a:pPr lvl="1" eaLnBrk="1" hangingPunct="1">
              <a:lnSpc>
                <a:spcPct val="90000"/>
              </a:lnSpc>
            </a:pPr>
            <a:r>
              <a:rPr lang="en-US" altLang="ja-JP">
                <a:latin typeface="Times New Roman" panose="02020603050405020304" pitchFamily="18" charset="0"/>
              </a:rPr>
              <a:t>MO (Magneto Optical Disk)</a:t>
            </a:r>
            <a:endParaRPr lang="ja-JP" altLang="en-US">
              <a:latin typeface="Times New Roman" panose="02020603050405020304" pitchFamily="18" charset="0"/>
            </a:endParaRPr>
          </a:p>
          <a:p>
            <a:pPr eaLnBrk="1" hangingPunct="1">
              <a:lnSpc>
                <a:spcPct val="90000"/>
              </a:lnSpc>
            </a:pPr>
            <a:r>
              <a:rPr lang="ja-JP" altLang="en-US">
                <a:latin typeface="Times New Roman" panose="02020603050405020304" pitchFamily="18" charset="0"/>
              </a:rPr>
              <a:t>光ディスク</a:t>
            </a:r>
          </a:p>
          <a:p>
            <a:pPr lvl="1" eaLnBrk="1" hangingPunct="1">
              <a:lnSpc>
                <a:spcPct val="90000"/>
              </a:lnSpc>
            </a:pPr>
            <a:r>
              <a:rPr lang="en-US" altLang="ja-JP">
                <a:latin typeface="Times New Roman" panose="02020603050405020304" pitchFamily="18" charset="0"/>
              </a:rPr>
              <a:t>CD (Compact Disk)</a:t>
            </a:r>
          </a:p>
          <a:p>
            <a:pPr lvl="1" eaLnBrk="1" hangingPunct="1">
              <a:lnSpc>
                <a:spcPct val="90000"/>
              </a:lnSpc>
            </a:pPr>
            <a:r>
              <a:rPr lang="en-US" altLang="ja-JP">
                <a:latin typeface="Times New Roman" panose="02020603050405020304" pitchFamily="18" charset="0"/>
              </a:rPr>
              <a:t>DVD (Digital Verstile Disk)</a:t>
            </a:r>
          </a:p>
          <a:p>
            <a:pPr lvl="1" eaLnBrk="1" hangingPunct="1">
              <a:lnSpc>
                <a:spcPct val="90000"/>
              </a:lnSpc>
            </a:pPr>
            <a:r>
              <a:rPr lang="en-US" altLang="ja-JP">
                <a:latin typeface="Times New Roman" panose="02020603050405020304" pitchFamily="18" charset="0"/>
              </a:rPr>
              <a:t>BD (Blu-ray Disk)</a:t>
            </a:r>
          </a:p>
        </p:txBody>
      </p:sp>
      <p:pic>
        <p:nvPicPr>
          <p:cNvPr id="41988" name="Picture 4" descr="8インチ型フロッピーディスク">
            <a:hlinkClick r:id="rId3" tooltip="8インチ型フロッピーディスク"/>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34200" y="1524000"/>
            <a:ext cx="1525588" cy="154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89" name="Picture 5" descr="コンパクトディスク">
            <a:hlinkClick r:id="rId5" tooltip="コンパクトディスク"/>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237413" y="5429250"/>
            <a:ext cx="190500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90" name="Picture 6" descr="DVD">
            <a:hlinkClick r:id="rId7" tooltip="DVD"/>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62600" y="5199063"/>
            <a:ext cx="17145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91" name="Picture 7" descr="光磁気ディスク">
            <a:hlinkClick r:id="rId9" tooltip="光磁気ディスク"/>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324600" y="3124200"/>
            <a:ext cx="1905000" cy="197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92" name="Picture 8" descr="ハードディスクドライブ内部">
            <a:hlinkClick r:id="rId11" tooltip="ハードディスクドライブ内部"/>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19600" y="1676400"/>
            <a:ext cx="1905000" cy="138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609600" y="228600"/>
            <a:ext cx="7772400" cy="762000"/>
          </a:xfrm>
        </p:spPr>
        <p:txBody>
          <a:bodyPr/>
          <a:lstStyle/>
          <a:p>
            <a:pPr eaLnBrk="1" hangingPunct="1"/>
            <a:r>
              <a:rPr lang="ja-JP" altLang="en-US">
                <a:latin typeface="Times New Roman" panose="02020603050405020304" pitchFamily="18" charset="0"/>
              </a:rPr>
              <a:t>ハードディスク</a:t>
            </a:r>
          </a:p>
        </p:txBody>
      </p:sp>
      <p:pic>
        <p:nvPicPr>
          <p:cNvPr id="43011" name="Picture 4" descr="C:\Documents and Settings\Takashi\My Documents\OS\image\HDD_inside.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1189038"/>
            <a:ext cx="8137525" cy="566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2" name="Text Box 5"/>
          <p:cNvSpPr txBox="1">
            <a:spLocks noChangeArrowheads="1"/>
          </p:cNvSpPr>
          <p:nvPr/>
        </p:nvSpPr>
        <p:spPr bwMode="auto">
          <a:xfrm>
            <a:off x="5486400" y="1493838"/>
            <a:ext cx="1360488"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ディスク</a:t>
            </a:r>
          </a:p>
        </p:txBody>
      </p:sp>
      <p:sp useBgFill="1">
        <p:nvSpPr>
          <p:cNvPr id="43013" name="AutoShape 7"/>
          <p:cNvSpPr>
            <a:spLocks noChangeArrowheads="1"/>
          </p:cNvSpPr>
          <p:nvPr/>
        </p:nvSpPr>
        <p:spPr bwMode="auto">
          <a:xfrm>
            <a:off x="1676400" y="2179638"/>
            <a:ext cx="2514600" cy="533400"/>
          </a:xfrm>
          <a:prstGeom prst="wedgeRoundRectCallout">
            <a:avLst>
              <a:gd name="adj1" fmla="val 32449"/>
              <a:gd name="adj2" fmla="val 212500"/>
              <a:gd name="adj3" fmla="val 16667"/>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アクチュエータ</a:t>
            </a:r>
          </a:p>
        </p:txBody>
      </p:sp>
      <p:sp useBgFill="1">
        <p:nvSpPr>
          <p:cNvPr id="43014" name="AutoShape 8"/>
          <p:cNvSpPr>
            <a:spLocks noChangeArrowheads="1"/>
          </p:cNvSpPr>
          <p:nvPr/>
        </p:nvSpPr>
        <p:spPr bwMode="auto">
          <a:xfrm>
            <a:off x="5257800" y="5562600"/>
            <a:ext cx="2209800" cy="533400"/>
          </a:xfrm>
          <a:prstGeom prst="wedgeRoundRectCallout">
            <a:avLst>
              <a:gd name="adj1" fmla="val -55532"/>
              <a:gd name="adj2" fmla="val -213394"/>
              <a:gd name="adj3" fmla="val 16667"/>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磁気ヘッド</a:t>
            </a:r>
          </a:p>
        </p:txBody>
      </p:sp>
      <p:sp>
        <p:nvSpPr>
          <p:cNvPr id="568329" name="Arc 9"/>
          <p:cNvSpPr>
            <a:spLocks/>
          </p:cNvSpPr>
          <p:nvPr/>
        </p:nvSpPr>
        <p:spPr bwMode="auto">
          <a:xfrm>
            <a:off x="5867400" y="2103438"/>
            <a:ext cx="1828800" cy="1828800"/>
          </a:xfrm>
          <a:custGeom>
            <a:avLst/>
            <a:gdLst>
              <a:gd name="T0" fmla="*/ 0 w 21600"/>
              <a:gd name="T1" fmla="*/ 0 h 21600"/>
              <a:gd name="T2" fmla="*/ 1828800 w 21600"/>
              <a:gd name="T3" fmla="*/ 1828800 h 21600"/>
              <a:gd name="T4" fmla="*/ 0 w 21600"/>
              <a:gd name="T5" fmla="*/ 182880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99CC"/>
            </a:solidFill>
            <a:round/>
            <a:headEnd type="triangle" w="med" len="med"/>
            <a:tailEnd/>
          </a:ln>
          <a:effectLst/>
          <a:extLst>
            <a:ext uri="{909E8E84-426E-40DD-AFC4-6F175D3DCCD1}">
              <a14:hiddenFill xmlns:a14="http://schemas.microsoft.com/office/drawing/2010/main">
                <a:solidFill>
                  <a:srgbClr val="FF99CC"/>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68330" name="Arc 10"/>
          <p:cNvSpPr>
            <a:spLocks/>
          </p:cNvSpPr>
          <p:nvPr/>
        </p:nvSpPr>
        <p:spPr bwMode="auto">
          <a:xfrm rot="5400000">
            <a:off x="3585369" y="4109244"/>
            <a:ext cx="1320800" cy="1331912"/>
          </a:xfrm>
          <a:custGeom>
            <a:avLst/>
            <a:gdLst>
              <a:gd name="T0" fmla="*/ 329200 w 20811"/>
              <a:gd name="T1" fmla="*/ 0 h 20968"/>
              <a:gd name="T2" fmla="*/ 1320800 w 20811"/>
              <a:gd name="T3" fmla="*/ 964442 h 20968"/>
              <a:gd name="T4" fmla="*/ 0 w 20811"/>
              <a:gd name="T5" fmla="*/ 1331912 h 20968"/>
              <a:gd name="T6" fmla="*/ 0 60000 65536"/>
              <a:gd name="T7" fmla="*/ 0 60000 65536"/>
              <a:gd name="T8" fmla="*/ 0 60000 65536"/>
            </a:gdLst>
            <a:ahLst/>
            <a:cxnLst>
              <a:cxn ang="T6">
                <a:pos x="T0" y="T1"/>
              </a:cxn>
              <a:cxn ang="T7">
                <a:pos x="T2" y="T3"/>
              </a:cxn>
              <a:cxn ang="T8">
                <a:pos x="T4" y="T5"/>
              </a:cxn>
            </a:cxnLst>
            <a:rect l="0" t="0" r="r" b="b"/>
            <a:pathLst>
              <a:path w="20811" h="20968" fill="none" extrusionOk="0">
                <a:moveTo>
                  <a:pt x="5186" y="0"/>
                </a:moveTo>
                <a:cubicBezTo>
                  <a:pt x="12752" y="1871"/>
                  <a:pt x="18723" y="7673"/>
                  <a:pt x="20810" y="15183"/>
                </a:cubicBezTo>
              </a:path>
              <a:path w="20811" h="20968" stroke="0" extrusionOk="0">
                <a:moveTo>
                  <a:pt x="5186" y="0"/>
                </a:moveTo>
                <a:cubicBezTo>
                  <a:pt x="12752" y="1871"/>
                  <a:pt x="18723" y="7673"/>
                  <a:pt x="20810" y="15183"/>
                </a:cubicBezTo>
                <a:lnTo>
                  <a:pt x="0" y="20968"/>
                </a:lnTo>
                <a:lnTo>
                  <a:pt x="5186" y="0"/>
                </a:lnTo>
                <a:close/>
              </a:path>
            </a:pathLst>
          </a:custGeom>
          <a:noFill/>
          <a:ln w="38100">
            <a:solidFill>
              <a:srgbClr val="FF99CC"/>
            </a:solidFill>
            <a:round/>
            <a:headEnd type="triangl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568329"/>
                                        </p:tgtEl>
                                        <p:attrNameLst>
                                          <p:attrName>style.visibility</p:attrName>
                                        </p:attrNameLst>
                                      </p:cBhvr>
                                      <p:to>
                                        <p:strVal val="visible"/>
                                      </p:to>
                                    </p:set>
                                    <p:animEffect transition="in" filter="wipe(right)">
                                      <p:cBhvr>
                                        <p:cTn id="7" dur="500"/>
                                        <p:tgtEl>
                                          <p:spTgt spid="56832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42" fill="hold" grpId="0" nodeType="clickEffect">
                                  <p:stCondLst>
                                    <p:cond delay="0"/>
                                  </p:stCondLst>
                                  <p:childTnLst>
                                    <p:set>
                                      <p:cBhvr>
                                        <p:cTn id="11" dur="1" fill="hold">
                                          <p:stCondLst>
                                            <p:cond delay="0"/>
                                          </p:stCondLst>
                                        </p:cTn>
                                        <p:tgtEl>
                                          <p:spTgt spid="568330"/>
                                        </p:tgtEl>
                                        <p:attrNameLst>
                                          <p:attrName>style.visibility</p:attrName>
                                        </p:attrNameLst>
                                      </p:cBhvr>
                                      <p:to>
                                        <p:strVal val="visible"/>
                                      </p:to>
                                    </p:set>
                                    <p:animEffect transition="in" filter="barn(outHorizontal)">
                                      <p:cBhvr>
                                        <p:cTn id="12" dur="500"/>
                                        <p:tgtEl>
                                          <p:spTgt spid="5683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8329" grpId="0" animBg="1"/>
      <p:bldP spid="56833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026"/>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割込みの発生</a:t>
            </a:r>
          </a:p>
        </p:txBody>
      </p:sp>
      <p:sp>
        <p:nvSpPr>
          <p:cNvPr id="8195" name="Rectangle 1027"/>
          <p:cNvSpPr>
            <a:spLocks noGrp="1" noChangeArrowheads="1"/>
          </p:cNvSpPr>
          <p:nvPr>
            <p:ph type="body" idx="1"/>
          </p:nvPr>
        </p:nvSpPr>
        <p:spPr>
          <a:xfrm>
            <a:off x="685800" y="1981200"/>
            <a:ext cx="7772400" cy="1752600"/>
          </a:xfrm>
        </p:spPr>
        <p:txBody>
          <a:bodyPr/>
          <a:lstStyle/>
          <a:p>
            <a:pPr lvl="1" eaLnBrk="1" hangingPunct="1"/>
            <a:r>
              <a:rPr lang="ja-JP" altLang="en-US">
                <a:latin typeface="Times New Roman" panose="02020603050405020304" pitchFamily="18" charset="0"/>
              </a:rPr>
              <a:t>割込みは非同期に発生する</a:t>
            </a:r>
          </a:p>
          <a:p>
            <a:pPr lvl="2" eaLnBrk="1" hangingPunct="1"/>
            <a:r>
              <a:rPr lang="ja-JP" altLang="en-US">
                <a:latin typeface="Times New Roman" panose="02020603050405020304" pitchFamily="18" charset="0"/>
              </a:rPr>
              <a:t>電話はいつ鳴るかは分からない</a:t>
            </a:r>
          </a:p>
          <a:p>
            <a:pPr lvl="2" eaLnBrk="1" hangingPunct="1"/>
            <a:r>
              <a:rPr lang="ja-JP" altLang="en-US">
                <a:latin typeface="Times New Roman" panose="02020603050405020304" pitchFamily="18" charset="0"/>
              </a:rPr>
              <a:t>ユーザ入力はいつ完了するかは分からない</a:t>
            </a:r>
          </a:p>
        </p:txBody>
      </p:sp>
      <p:pic>
        <p:nvPicPr>
          <p:cNvPr id="8196" name="Picture 1028" descr="C:\Program Files\Common Files\Microsoft Shared\Clipart\cagcat50\BD07153_.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43000" y="4038600"/>
            <a:ext cx="820738"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1029" descr="C:\Documents and Settings\takasi-i\My Documents\OS\image\電話.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76800" y="3886200"/>
            <a:ext cx="766763" cy="474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198" name="Group 1030"/>
          <p:cNvGrpSpPr>
            <a:grpSpLocks/>
          </p:cNvGrpSpPr>
          <p:nvPr/>
        </p:nvGrpSpPr>
        <p:grpSpPr bwMode="auto">
          <a:xfrm>
            <a:off x="2209800" y="4114800"/>
            <a:ext cx="2514600" cy="533400"/>
            <a:chOff x="1392" y="2592"/>
            <a:chExt cx="1584" cy="336"/>
          </a:xfrm>
        </p:grpSpPr>
        <p:sp>
          <p:nvSpPr>
            <p:cNvPr id="8209" name="Line 1031"/>
            <p:cNvSpPr>
              <a:spLocks noChangeShapeType="1"/>
            </p:cNvSpPr>
            <p:nvPr/>
          </p:nvSpPr>
          <p:spPr bwMode="auto">
            <a:xfrm>
              <a:off x="1392" y="2928"/>
              <a:ext cx="1584" cy="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8210" name="Text Box 1032"/>
            <p:cNvSpPr txBox="1">
              <a:spLocks noChangeArrowheads="1"/>
            </p:cNvSpPr>
            <p:nvPr/>
          </p:nvSpPr>
          <p:spPr bwMode="auto">
            <a:xfrm>
              <a:off x="1392" y="2592"/>
              <a:ext cx="88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sz="2400"/>
                <a:t>事務処理</a:t>
              </a:r>
            </a:p>
          </p:txBody>
        </p:sp>
      </p:grpSp>
      <p:sp>
        <p:nvSpPr>
          <p:cNvPr id="603145" name="AutoShape 1033"/>
          <p:cNvSpPr>
            <a:spLocks noChangeArrowheads="1"/>
          </p:cNvSpPr>
          <p:nvPr/>
        </p:nvSpPr>
        <p:spPr bwMode="auto">
          <a:xfrm>
            <a:off x="5867400" y="3581400"/>
            <a:ext cx="2819400" cy="914400"/>
          </a:xfrm>
          <a:prstGeom prst="wedgeRoundRectCallout">
            <a:avLst>
              <a:gd name="adj1" fmla="val -89190"/>
              <a:gd name="adj2" fmla="val 65278"/>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電話は処理中に</a:t>
            </a:r>
          </a:p>
          <a:p>
            <a:pPr eaLnBrk="1" hangingPunct="1"/>
            <a:r>
              <a:rPr lang="ja-JP" altLang="en-US" sz="2400"/>
              <a:t>突然鳴る</a:t>
            </a:r>
          </a:p>
        </p:txBody>
      </p:sp>
      <p:sp>
        <p:nvSpPr>
          <p:cNvPr id="8200" name="Line 1034"/>
          <p:cNvSpPr>
            <a:spLocks noChangeShapeType="1"/>
          </p:cNvSpPr>
          <p:nvPr/>
        </p:nvSpPr>
        <p:spPr bwMode="auto">
          <a:xfrm flipV="1">
            <a:off x="2209800" y="6019800"/>
            <a:ext cx="2590800" cy="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pic>
        <p:nvPicPr>
          <p:cNvPr id="8201" name="Picture 1035" descr="C:\Documents and Settings\Takashi\My Documents\OS\image\キーボード.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00600" y="6172200"/>
            <a:ext cx="1314450"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202" name="Group 1036"/>
          <p:cNvGrpSpPr>
            <a:grpSpLocks/>
          </p:cNvGrpSpPr>
          <p:nvPr/>
        </p:nvGrpSpPr>
        <p:grpSpPr bwMode="auto">
          <a:xfrm>
            <a:off x="1143000" y="5486400"/>
            <a:ext cx="827088" cy="741363"/>
            <a:chOff x="2304" y="1584"/>
            <a:chExt cx="1740" cy="1554"/>
          </a:xfrm>
        </p:grpSpPr>
        <p:sp>
          <p:nvSpPr>
            <p:cNvPr id="8205" name="Film"/>
            <p:cNvSpPr>
              <a:spLocks noEditPoints="1" noChangeArrowheads="1"/>
            </p:cNvSpPr>
            <p:nvPr/>
          </p:nvSpPr>
          <p:spPr bwMode="auto">
            <a:xfrm>
              <a:off x="2304" y="1980"/>
              <a:ext cx="726" cy="1158"/>
            </a:xfrm>
            <a:custGeom>
              <a:avLst/>
              <a:gdLst>
                <a:gd name="T0" fmla="*/ 0 w 21600"/>
                <a:gd name="T1" fmla="*/ 0 h 21600"/>
                <a:gd name="T2" fmla="*/ 363 w 21600"/>
                <a:gd name="T3" fmla="*/ 0 h 21600"/>
                <a:gd name="T4" fmla="*/ 726 w 21600"/>
                <a:gd name="T5" fmla="*/ 0 h 21600"/>
                <a:gd name="T6" fmla="*/ 726 w 21600"/>
                <a:gd name="T7" fmla="*/ 579 h 21600"/>
                <a:gd name="T8" fmla="*/ 726 w 21600"/>
                <a:gd name="T9" fmla="*/ 1158 h 21600"/>
                <a:gd name="T10" fmla="*/ 363 w 21600"/>
                <a:gd name="T11" fmla="*/ 1158 h 21600"/>
                <a:gd name="T12" fmla="*/ 0 w 21600"/>
                <a:gd name="T13" fmla="*/ 1158 h 21600"/>
                <a:gd name="T14" fmla="*/ 0 w 21600"/>
                <a:gd name="T15" fmla="*/ 579 h 21600"/>
                <a:gd name="T16" fmla="*/ 0 60000 65536"/>
                <a:gd name="T17" fmla="*/ 0 60000 65536"/>
                <a:gd name="T18" fmla="*/ 0 60000 65536"/>
                <a:gd name="T19" fmla="*/ 0 60000 65536"/>
                <a:gd name="T20" fmla="*/ 0 60000 65536"/>
                <a:gd name="T21" fmla="*/ 0 60000 65536"/>
                <a:gd name="T22" fmla="*/ 0 60000 65536"/>
                <a:gd name="T23" fmla="*/ 0 60000 65536"/>
                <a:gd name="T24" fmla="*/ 4969 w 21600"/>
                <a:gd name="T25" fmla="*/ 8133 h 21600"/>
                <a:gd name="T26" fmla="*/ 17078 w 21600"/>
                <a:gd name="T27" fmla="*/ 1343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21600" y="0"/>
                  </a:moveTo>
                  <a:lnTo>
                    <a:pt x="21600" y="21600"/>
                  </a:lnTo>
                  <a:lnTo>
                    <a:pt x="0" y="21600"/>
                  </a:lnTo>
                  <a:lnTo>
                    <a:pt x="0" y="0"/>
                  </a:lnTo>
                  <a:lnTo>
                    <a:pt x="21600" y="0"/>
                  </a:lnTo>
                  <a:close/>
                </a:path>
                <a:path w="21600" h="21600" extrusionOk="0">
                  <a:moveTo>
                    <a:pt x="3014" y="21600"/>
                  </a:moveTo>
                  <a:lnTo>
                    <a:pt x="3014" y="0"/>
                  </a:lnTo>
                  <a:lnTo>
                    <a:pt x="0" y="0"/>
                  </a:lnTo>
                  <a:lnTo>
                    <a:pt x="0" y="21600"/>
                  </a:lnTo>
                  <a:lnTo>
                    <a:pt x="3014" y="21600"/>
                  </a:lnTo>
                  <a:close/>
                </a:path>
                <a:path w="21600" h="21600" extrusionOk="0">
                  <a:moveTo>
                    <a:pt x="21600" y="21600"/>
                  </a:moveTo>
                  <a:lnTo>
                    <a:pt x="21600" y="0"/>
                  </a:lnTo>
                  <a:lnTo>
                    <a:pt x="18586" y="0"/>
                  </a:lnTo>
                  <a:lnTo>
                    <a:pt x="18586" y="21600"/>
                  </a:lnTo>
                  <a:lnTo>
                    <a:pt x="21600" y="21600"/>
                  </a:lnTo>
                  <a:close/>
                </a:path>
                <a:path w="21600" h="21600" extrusionOk="0">
                  <a:moveTo>
                    <a:pt x="6028" y="6574"/>
                  </a:moveTo>
                  <a:lnTo>
                    <a:pt x="15572" y="6574"/>
                  </a:lnTo>
                  <a:lnTo>
                    <a:pt x="16074" y="6574"/>
                  </a:lnTo>
                  <a:lnTo>
                    <a:pt x="16326" y="6457"/>
                  </a:lnTo>
                  <a:lnTo>
                    <a:pt x="16577" y="6339"/>
                  </a:lnTo>
                  <a:lnTo>
                    <a:pt x="16828" y="6222"/>
                  </a:lnTo>
                  <a:lnTo>
                    <a:pt x="17079" y="6222"/>
                  </a:lnTo>
                  <a:lnTo>
                    <a:pt x="17330" y="5987"/>
                  </a:lnTo>
                  <a:lnTo>
                    <a:pt x="17330" y="5870"/>
                  </a:lnTo>
                  <a:lnTo>
                    <a:pt x="17581" y="5635"/>
                  </a:lnTo>
                  <a:lnTo>
                    <a:pt x="17581" y="1526"/>
                  </a:lnTo>
                  <a:lnTo>
                    <a:pt x="17330" y="1291"/>
                  </a:lnTo>
                  <a:lnTo>
                    <a:pt x="17330" y="1174"/>
                  </a:lnTo>
                  <a:lnTo>
                    <a:pt x="17079" y="1057"/>
                  </a:lnTo>
                  <a:lnTo>
                    <a:pt x="16828" y="939"/>
                  </a:lnTo>
                  <a:lnTo>
                    <a:pt x="16577" y="822"/>
                  </a:lnTo>
                  <a:lnTo>
                    <a:pt x="16326" y="704"/>
                  </a:lnTo>
                  <a:lnTo>
                    <a:pt x="16074" y="704"/>
                  </a:lnTo>
                  <a:lnTo>
                    <a:pt x="15572" y="587"/>
                  </a:lnTo>
                  <a:lnTo>
                    <a:pt x="6028" y="587"/>
                  </a:lnTo>
                  <a:lnTo>
                    <a:pt x="5526" y="704"/>
                  </a:lnTo>
                  <a:lnTo>
                    <a:pt x="5274" y="704"/>
                  </a:lnTo>
                  <a:lnTo>
                    <a:pt x="5023" y="822"/>
                  </a:lnTo>
                  <a:lnTo>
                    <a:pt x="4772" y="939"/>
                  </a:lnTo>
                  <a:lnTo>
                    <a:pt x="4521" y="1057"/>
                  </a:lnTo>
                  <a:lnTo>
                    <a:pt x="4270" y="1174"/>
                  </a:lnTo>
                  <a:lnTo>
                    <a:pt x="4270" y="1291"/>
                  </a:lnTo>
                  <a:lnTo>
                    <a:pt x="4019" y="1526"/>
                  </a:lnTo>
                  <a:lnTo>
                    <a:pt x="4019" y="5635"/>
                  </a:lnTo>
                  <a:lnTo>
                    <a:pt x="4270" y="5870"/>
                  </a:lnTo>
                  <a:lnTo>
                    <a:pt x="4270" y="5987"/>
                  </a:lnTo>
                  <a:lnTo>
                    <a:pt x="4521" y="6222"/>
                  </a:lnTo>
                  <a:lnTo>
                    <a:pt x="4772" y="6222"/>
                  </a:lnTo>
                  <a:lnTo>
                    <a:pt x="5023" y="6339"/>
                  </a:lnTo>
                  <a:lnTo>
                    <a:pt x="5274" y="6457"/>
                  </a:lnTo>
                  <a:lnTo>
                    <a:pt x="5526" y="6574"/>
                  </a:lnTo>
                  <a:lnTo>
                    <a:pt x="6028" y="6574"/>
                  </a:lnTo>
                  <a:close/>
                </a:path>
                <a:path w="21600" h="21600" extrusionOk="0">
                  <a:moveTo>
                    <a:pt x="6028" y="13617"/>
                  </a:moveTo>
                  <a:lnTo>
                    <a:pt x="15572" y="13617"/>
                  </a:lnTo>
                  <a:lnTo>
                    <a:pt x="16074" y="13617"/>
                  </a:lnTo>
                  <a:lnTo>
                    <a:pt x="16326" y="13617"/>
                  </a:lnTo>
                  <a:lnTo>
                    <a:pt x="16577" y="13500"/>
                  </a:lnTo>
                  <a:lnTo>
                    <a:pt x="16828" y="13383"/>
                  </a:lnTo>
                  <a:lnTo>
                    <a:pt x="17079" y="13265"/>
                  </a:lnTo>
                  <a:lnTo>
                    <a:pt x="17330" y="13148"/>
                  </a:lnTo>
                  <a:lnTo>
                    <a:pt x="17330" y="12913"/>
                  </a:lnTo>
                  <a:lnTo>
                    <a:pt x="17581" y="12796"/>
                  </a:lnTo>
                  <a:lnTo>
                    <a:pt x="17581" y="8687"/>
                  </a:lnTo>
                  <a:lnTo>
                    <a:pt x="17330" y="8452"/>
                  </a:lnTo>
                  <a:lnTo>
                    <a:pt x="17330" y="8335"/>
                  </a:lnTo>
                  <a:lnTo>
                    <a:pt x="17079" y="8217"/>
                  </a:lnTo>
                  <a:lnTo>
                    <a:pt x="16828" y="7983"/>
                  </a:lnTo>
                  <a:lnTo>
                    <a:pt x="16577" y="7983"/>
                  </a:lnTo>
                  <a:lnTo>
                    <a:pt x="16326" y="7865"/>
                  </a:lnTo>
                  <a:lnTo>
                    <a:pt x="16074" y="7865"/>
                  </a:lnTo>
                  <a:lnTo>
                    <a:pt x="15572" y="7748"/>
                  </a:lnTo>
                  <a:lnTo>
                    <a:pt x="6028" y="7748"/>
                  </a:lnTo>
                  <a:lnTo>
                    <a:pt x="5526" y="7865"/>
                  </a:lnTo>
                  <a:lnTo>
                    <a:pt x="5274" y="7865"/>
                  </a:lnTo>
                  <a:lnTo>
                    <a:pt x="5023" y="7983"/>
                  </a:lnTo>
                  <a:lnTo>
                    <a:pt x="4772" y="7983"/>
                  </a:lnTo>
                  <a:lnTo>
                    <a:pt x="4521" y="8217"/>
                  </a:lnTo>
                  <a:lnTo>
                    <a:pt x="4270" y="8335"/>
                  </a:lnTo>
                  <a:lnTo>
                    <a:pt x="4270" y="8452"/>
                  </a:lnTo>
                  <a:lnTo>
                    <a:pt x="4019" y="8687"/>
                  </a:lnTo>
                  <a:lnTo>
                    <a:pt x="4019" y="12796"/>
                  </a:lnTo>
                  <a:lnTo>
                    <a:pt x="4270" y="12913"/>
                  </a:lnTo>
                  <a:lnTo>
                    <a:pt x="4270" y="13148"/>
                  </a:lnTo>
                  <a:lnTo>
                    <a:pt x="4521" y="13265"/>
                  </a:lnTo>
                  <a:lnTo>
                    <a:pt x="4772" y="13383"/>
                  </a:lnTo>
                  <a:lnTo>
                    <a:pt x="5023" y="13500"/>
                  </a:lnTo>
                  <a:lnTo>
                    <a:pt x="5274" y="13617"/>
                  </a:lnTo>
                  <a:lnTo>
                    <a:pt x="5526" y="13617"/>
                  </a:lnTo>
                  <a:lnTo>
                    <a:pt x="6028" y="13617"/>
                  </a:lnTo>
                  <a:close/>
                </a:path>
                <a:path w="21600" h="21600" extrusionOk="0">
                  <a:moveTo>
                    <a:pt x="6028" y="20778"/>
                  </a:moveTo>
                  <a:lnTo>
                    <a:pt x="15572" y="20778"/>
                  </a:lnTo>
                  <a:lnTo>
                    <a:pt x="16074" y="20778"/>
                  </a:lnTo>
                  <a:lnTo>
                    <a:pt x="16326" y="20661"/>
                  </a:lnTo>
                  <a:lnTo>
                    <a:pt x="16577" y="20661"/>
                  </a:lnTo>
                  <a:lnTo>
                    <a:pt x="16828" y="20543"/>
                  </a:lnTo>
                  <a:lnTo>
                    <a:pt x="17079" y="20426"/>
                  </a:lnTo>
                  <a:lnTo>
                    <a:pt x="17330" y="20309"/>
                  </a:lnTo>
                  <a:lnTo>
                    <a:pt x="17330" y="20074"/>
                  </a:lnTo>
                  <a:lnTo>
                    <a:pt x="17581" y="19957"/>
                  </a:lnTo>
                  <a:lnTo>
                    <a:pt x="17581" y="15730"/>
                  </a:lnTo>
                  <a:lnTo>
                    <a:pt x="17330" y="15613"/>
                  </a:lnTo>
                  <a:lnTo>
                    <a:pt x="17330" y="15378"/>
                  </a:lnTo>
                  <a:lnTo>
                    <a:pt x="17079" y="15378"/>
                  </a:lnTo>
                  <a:lnTo>
                    <a:pt x="16828" y="15143"/>
                  </a:lnTo>
                  <a:lnTo>
                    <a:pt x="16577" y="15026"/>
                  </a:lnTo>
                  <a:lnTo>
                    <a:pt x="16326" y="15026"/>
                  </a:lnTo>
                  <a:lnTo>
                    <a:pt x="16074" y="15026"/>
                  </a:lnTo>
                  <a:lnTo>
                    <a:pt x="15572" y="14909"/>
                  </a:lnTo>
                  <a:lnTo>
                    <a:pt x="6028" y="14909"/>
                  </a:lnTo>
                  <a:lnTo>
                    <a:pt x="5526" y="15026"/>
                  </a:lnTo>
                  <a:lnTo>
                    <a:pt x="5274" y="15026"/>
                  </a:lnTo>
                  <a:lnTo>
                    <a:pt x="5023" y="15026"/>
                  </a:lnTo>
                  <a:lnTo>
                    <a:pt x="4772" y="15143"/>
                  </a:lnTo>
                  <a:lnTo>
                    <a:pt x="4521" y="15378"/>
                  </a:lnTo>
                  <a:lnTo>
                    <a:pt x="4270" y="15378"/>
                  </a:lnTo>
                  <a:lnTo>
                    <a:pt x="4270" y="15613"/>
                  </a:lnTo>
                  <a:lnTo>
                    <a:pt x="4019" y="15730"/>
                  </a:lnTo>
                  <a:lnTo>
                    <a:pt x="4019" y="19957"/>
                  </a:lnTo>
                  <a:lnTo>
                    <a:pt x="4270" y="20074"/>
                  </a:lnTo>
                  <a:lnTo>
                    <a:pt x="4270" y="20309"/>
                  </a:lnTo>
                  <a:lnTo>
                    <a:pt x="4521" y="20426"/>
                  </a:lnTo>
                  <a:lnTo>
                    <a:pt x="4772" y="20543"/>
                  </a:lnTo>
                  <a:lnTo>
                    <a:pt x="5023" y="20661"/>
                  </a:lnTo>
                  <a:lnTo>
                    <a:pt x="5274" y="20661"/>
                  </a:lnTo>
                  <a:lnTo>
                    <a:pt x="5526" y="20778"/>
                  </a:lnTo>
                  <a:lnTo>
                    <a:pt x="6028" y="20778"/>
                  </a:lnTo>
                  <a:close/>
                </a:path>
                <a:path w="21600" h="21600" extrusionOk="0">
                  <a:moveTo>
                    <a:pt x="753" y="1291"/>
                  </a:moveTo>
                  <a:lnTo>
                    <a:pt x="2260" y="1291"/>
                  </a:lnTo>
                  <a:lnTo>
                    <a:pt x="2260" y="235"/>
                  </a:lnTo>
                  <a:lnTo>
                    <a:pt x="753" y="235"/>
                  </a:lnTo>
                  <a:lnTo>
                    <a:pt x="753" y="1291"/>
                  </a:lnTo>
                  <a:close/>
                </a:path>
                <a:path w="21600" h="21600" extrusionOk="0">
                  <a:moveTo>
                    <a:pt x="753" y="2700"/>
                  </a:moveTo>
                  <a:lnTo>
                    <a:pt x="2260" y="2700"/>
                  </a:lnTo>
                  <a:lnTo>
                    <a:pt x="2260" y="1643"/>
                  </a:lnTo>
                  <a:lnTo>
                    <a:pt x="753" y="1643"/>
                  </a:lnTo>
                  <a:lnTo>
                    <a:pt x="753" y="2700"/>
                  </a:lnTo>
                  <a:close/>
                </a:path>
                <a:path w="21600" h="21600" extrusionOk="0">
                  <a:moveTo>
                    <a:pt x="753" y="4109"/>
                  </a:moveTo>
                  <a:lnTo>
                    <a:pt x="2260" y="4109"/>
                  </a:lnTo>
                  <a:lnTo>
                    <a:pt x="2260" y="3052"/>
                  </a:lnTo>
                  <a:lnTo>
                    <a:pt x="753" y="3052"/>
                  </a:lnTo>
                  <a:lnTo>
                    <a:pt x="753" y="4109"/>
                  </a:lnTo>
                  <a:close/>
                </a:path>
                <a:path w="21600" h="21600" extrusionOk="0">
                  <a:moveTo>
                    <a:pt x="753" y="5517"/>
                  </a:moveTo>
                  <a:lnTo>
                    <a:pt x="2260" y="5517"/>
                  </a:lnTo>
                  <a:lnTo>
                    <a:pt x="2260" y="4461"/>
                  </a:lnTo>
                  <a:lnTo>
                    <a:pt x="753" y="4461"/>
                  </a:lnTo>
                  <a:lnTo>
                    <a:pt x="753" y="5517"/>
                  </a:lnTo>
                  <a:close/>
                </a:path>
                <a:path w="21600" h="21600" extrusionOk="0">
                  <a:moveTo>
                    <a:pt x="753" y="6926"/>
                  </a:moveTo>
                  <a:lnTo>
                    <a:pt x="2260" y="6926"/>
                  </a:lnTo>
                  <a:lnTo>
                    <a:pt x="2260" y="5870"/>
                  </a:lnTo>
                  <a:lnTo>
                    <a:pt x="753" y="5870"/>
                  </a:lnTo>
                  <a:lnTo>
                    <a:pt x="753" y="6926"/>
                  </a:lnTo>
                  <a:close/>
                </a:path>
                <a:path w="21600" h="21600" extrusionOk="0">
                  <a:moveTo>
                    <a:pt x="753" y="8335"/>
                  </a:moveTo>
                  <a:lnTo>
                    <a:pt x="2260" y="8335"/>
                  </a:lnTo>
                  <a:lnTo>
                    <a:pt x="2260" y="7278"/>
                  </a:lnTo>
                  <a:lnTo>
                    <a:pt x="753" y="7278"/>
                  </a:lnTo>
                  <a:lnTo>
                    <a:pt x="753" y="8335"/>
                  </a:lnTo>
                  <a:close/>
                </a:path>
                <a:path w="21600" h="21600" extrusionOk="0">
                  <a:moveTo>
                    <a:pt x="753" y="9743"/>
                  </a:moveTo>
                  <a:lnTo>
                    <a:pt x="2260" y="9743"/>
                  </a:lnTo>
                  <a:lnTo>
                    <a:pt x="2260" y="8687"/>
                  </a:lnTo>
                  <a:lnTo>
                    <a:pt x="753" y="8687"/>
                  </a:lnTo>
                  <a:lnTo>
                    <a:pt x="753" y="9743"/>
                  </a:lnTo>
                  <a:close/>
                </a:path>
                <a:path w="21600" h="21600" extrusionOk="0">
                  <a:moveTo>
                    <a:pt x="753" y="11152"/>
                  </a:moveTo>
                  <a:lnTo>
                    <a:pt x="2260" y="11152"/>
                  </a:lnTo>
                  <a:lnTo>
                    <a:pt x="2260" y="10096"/>
                  </a:lnTo>
                  <a:lnTo>
                    <a:pt x="753" y="10096"/>
                  </a:lnTo>
                  <a:lnTo>
                    <a:pt x="753" y="11152"/>
                  </a:lnTo>
                  <a:close/>
                </a:path>
                <a:path w="21600" h="21600" extrusionOk="0">
                  <a:moveTo>
                    <a:pt x="753" y="12561"/>
                  </a:moveTo>
                  <a:lnTo>
                    <a:pt x="2260" y="12561"/>
                  </a:lnTo>
                  <a:lnTo>
                    <a:pt x="2260" y="11504"/>
                  </a:lnTo>
                  <a:lnTo>
                    <a:pt x="753" y="11504"/>
                  </a:lnTo>
                  <a:lnTo>
                    <a:pt x="753" y="12561"/>
                  </a:lnTo>
                  <a:close/>
                </a:path>
                <a:path w="21600" h="21600" extrusionOk="0">
                  <a:moveTo>
                    <a:pt x="753" y="13970"/>
                  </a:moveTo>
                  <a:lnTo>
                    <a:pt x="2260" y="13970"/>
                  </a:lnTo>
                  <a:lnTo>
                    <a:pt x="2260" y="12913"/>
                  </a:lnTo>
                  <a:lnTo>
                    <a:pt x="753" y="12913"/>
                  </a:lnTo>
                  <a:lnTo>
                    <a:pt x="753" y="13970"/>
                  </a:lnTo>
                  <a:close/>
                </a:path>
                <a:path w="21600" h="21600" extrusionOk="0">
                  <a:moveTo>
                    <a:pt x="753" y="15378"/>
                  </a:moveTo>
                  <a:lnTo>
                    <a:pt x="2260" y="15378"/>
                  </a:lnTo>
                  <a:lnTo>
                    <a:pt x="2260" y="14322"/>
                  </a:lnTo>
                  <a:lnTo>
                    <a:pt x="753" y="14322"/>
                  </a:lnTo>
                  <a:lnTo>
                    <a:pt x="753" y="15378"/>
                  </a:lnTo>
                  <a:close/>
                </a:path>
                <a:path w="21600" h="21600" extrusionOk="0">
                  <a:moveTo>
                    <a:pt x="753" y="16787"/>
                  </a:moveTo>
                  <a:lnTo>
                    <a:pt x="2260" y="16787"/>
                  </a:lnTo>
                  <a:lnTo>
                    <a:pt x="2260" y="15730"/>
                  </a:lnTo>
                  <a:lnTo>
                    <a:pt x="753" y="15730"/>
                  </a:lnTo>
                  <a:lnTo>
                    <a:pt x="753" y="16787"/>
                  </a:lnTo>
                  <a:close/>
                </a:path>
                <a:path w="21600" h="21600" extrusionOk="0">
                  <a:moveTo>
                    <a:pt x="753" y="18196"/>
                  </a:moveTo>
                  <a:lnTo>
                    <a:pt x="2260" y="18196"/>
                  </a:lnTo>
                  <a:lnTo>
                    <a:pt x="2260" y="17139"/>
                  </a:lnTo>
                  <a:lnTo>
                    <a:pt x="753" y="17139"/>
                  </a:lnTo>
                  <a:lnTo>
                    <a:pt x="753" y="18196"/>
                  </a:lnTo>
                  <a:close/>
                </a:path>
                <a:path w="21600" h="21600" extrusionOk="0">
                  <a:moveTo>
                    <a:pt x="753" y="19604"/>
                  </a:moveTo>
                  <a:lnTo>
                    <a:pt x="2260" y="19604"/>
                  </a:lnTo>
                  <a:lnTo>
                    <a:pt x="2260" y="18548"/>
                  </a:lnTo>
                  <a:lnTo>
                    <a:pt x="753" y="18548"/>
                  </a:lnTo>
                  <a:lnTo>
                    <a:pt x="753" y="19604"/>
                  </a:lnTo>
                  <a:close/>
                </a:path>
                <a:path w="21600" h="21600" extrusionOk="0">
                  <a:moveTo>
                    <a:pt x="753" y="21013"/>
                  </a:moveTo>
                  <a:lnTo>
                    <a:pt x="2260" y="21013"/>
                  </a:lnTo>
                  <a:lnTo>
                    <a:pt x="2260" y="19957"/>
                  </a:lnTo>
                  <a:lnTo>
                    <a:pt x="753" y="19957"/>
                  </a:lnTo>
                  <a:lnTo>
                    <a:pt x="753" y="21013"/>
                  </a:lnTo>
                  <a:close/>
                </a:path>
                <a:path w="21600" h="21600" extrusionOk="0">
                  <a:moveTo>
                    <a:pt x="19340" y="1409"/>
                  </a:moveTo>
                  <a:lnTo>
                    <a:pt x="20595" y="1409"/>
                  </a:lnTo>
                  <a:lnTo>
                    <a:pt x="20595" y="352"/>
                  </a:lnTo>
                  <a:lnTo>
                    <a:pt x="19340" y="352"/>
                  </a:lnTo>
                  <a:lnTo>
                    <a:pt x="19340" y="1409"/>
                  </a:lnTo>
                  <a:close/>
                </a:path>
                <a:path w="21600" h="21600" extrusionOk="0">
                  <a:moveTo>
                    <a:pt x="19340" y="2700"/>
                  </a:moveTo>
                  <a:lnTo>
                    <a:pt x="20595" y="2700"/>
                  </a:lnTo>
                  <a:lnTo>
                    <a:pt x="20595" y="1643"/>
                  </a:lnTo>
                  <a:lnTo>
                    <a:pt x="19340" y="1643"/>
                  </a:lnTo>
                  <a:lnTo>
                    <a:pt x="19340" y="2700"/>
                  </a:lnTo>
                  <a:close/>
                </a:path>
                <a:path w="21600" h="21600" extrusionOk="0">
                  <a:moveTo>
                    <a:pt x="19340" y="4109"/>
                  </a:moveTo>
                  <a:lnTo>
                    <a:pt x="20595" y="4109"/>
                  </a:lnTo>
                  <a:lnTo>
                    <a:pt x="20595" y="3052"/>
                  </a:lnTo>
                  <a:lnTo>
                    <a:pt x="19340" y="3052"/>
                  </a:lnTo>
                  <a:lnTo>
                    <a:pt x="19340" y="4109"/>
                  </a:lnTo>
                  <a:close/>
                </a:path>
                <a:path w="21600" h="21600" extrusionOk="0">
                  <a:moveTo>
                    <a:pt x="19340" y="5517"/>
                  </a:moveTo>
                  <a:lnTo>
                    <a:pt x="20595" y="5517"/>
                  </a:lnTo>
                  <a:lnTo>
                    <a:pt x="20595" y="4461"/>
                  </a:lnTo>
                  <a:lnTo>
                    <a:pt x="19340" y="4461"/>
                  </a:lnTo>
                  <a:lnTo>
                    <a:pt x="19340" y="5517"/>
                  </a:lnTo>
                  <a:close/>
                </a:path>
                <a:path w="21600" h="21600" extrusionOk="0">
                  <a:moveTo>
                    <a:pt x="19340" y="6926"/>
                  </a:moveTo>
                  <a:lnTo>
                    <a:pt x="20595" y="6926"/>
                  </a:lnTo>
                  <a:lnTo>
                    <a:pt x="20595" y="5870"/>
                  </a:lnTo>
                  <a:lnTo>
                    <a:pt x="19340" y="5870"/>
                  </a:lnTo>
                  <a:lnTo>
                    <a:pt x="19340" y="6926"/>
                  </a:lnTo>
                  <a:close/>
                </a:path>
                <a:path w="21600" h="21600" extrusionOk="0">
                  <a:moveTo>
                    <a:pt x="19340" y="8335"/>
                  </a:moveTo>
                  <a:lnTo>
                    <a:pt x="20595" y="8335"/>
                  </a:lnTo>
                  <a:lnTo>
                    <a:pt x="20595" y="7278"/>
                  </a:lnTo>
                  <a:lnTo>
                    <a:pt x="19340" y="7278"/>
                  </a:lnTo>
                  <a:lnTo>
                    <a:pt x="19340" y="8335"/>
                  </a:lnTo>
                  <a:close/>
                </a:path>
                <a:path w="21600" h="21600" extrusionOk="0">
                  <a:moveTo>
                    <a:pt x="19340" y="9743"/>
                  </a:moveTo>
                  <a:lnTo>
                    <a:pt x="20595" y="9743"/>
                  </a:lnTo>
                  <a:lnTo>
                    <a:pt x="20595" y="8687"/>
                  </a:lnTo>
                  <a:lnTo>
                    <a:pt x="19340" y="8687"/>
                  </a:lnTo>
                  <a:lnTo>
                    <a:pt x="19340" y="9743"/>
                  </a:lnTo>
                  <a:close/>
                </a:path>
                <a:path w="21600" h="21600" extrusionOk="0">
                  <a:moveTo>
                    <a:pt x="19340" y="11152"/>
                  </a:moveTo>
                  <a:lnTo>
                    <a:pt x="20595" y="11152"/>
                  </a:lnTo>
                  <a:lnTo>
                    <a:pt x="20595" y="10096"/>
                  </a:lnTo>
                  <a:lnTo>
                    <a:pt x="19340" y="10096"/>
                  </a:lnTo>
                  <a:lnTo>
                    <a:pt x="19340" y="11152"/>
                  </a:lnTo>
                  <a:close/>
                </a:path>
                <a:path w="21600" h="21600" extrusionOk="0">
                  <a:moveTo>
                    <a:pt x="19340" y="12561"/>
                  </a:moveTo>
                  <a:lnTo>
                    <a:pt x="20595" y="12561"/>
                  </a:lnTo>
                  <a:lnTo>
                    <a:pt x="20595" y="11504"/>
                  </a:lnTo>
                  <a:lnTo>
                    <a:pt x="19340" y="11504"/>
                  </a:lnTo>
                  <a:lnTo>
                    <a:pt x="19340" y="12561"/>
                  </a:lnTo>
                  <a:close/>
                </a:path>
                <a:path w="21600" h="21600" extrusionOk="0">
                  <a:moveTo>
                    <a:pt x="19340" y="13970"/>
                  </a:moveTo>
                  <a:lnTo>
                    <a:pt x="20595" y="13970"/>
                  </a:lnTo>
                  <a:lnTo>
                    <a:pt x="20595" y="12913"/>
                  </a:lnTo>
                  <a:lnTo>
                    <a:pt x="19340" y="12913"/>
                  </a:lnTo>
                  <a:lnTo>
                    <a:pt x="19340" y="13970"/>
                  </a:lnTo>
                  <a:close/>
                </a:path>
                <a:path w="21600" h="21600" extrusionOk="0">
                  <a:moveTo>
                    <a:pt x="19340" y="15378"/>
                  </a:moveTo>
                  <a:lnTo>
                    <a:pt x="20595" y="15378"/>
                  </a:lnTo>
                  <a:lnTo>
                    <a:pt x="20595" y="14322"/>
                  </a:lnTo>
                  <a:lnTo>
                    <a:pt x="19340" y="14322"/>
                  </a:lnTo>
                  <a:lnTo>
                    <a:pt x="19340" y="15378"/>
                  </a:lnTo>
                  <a:close/>
                </a:path>
                <a:path w="21600" h="21600" extrusionOk="0">
                  <a:moveTo>
                    <a:pt x="19340" y="16787"/>
                  </a:moveTo>
                  <a:lnTo>
                    <a:pt x="20595" y="16787"/>
                  </a:lnTo>
                  <a:lnTo>
                    <a:pt x="20595" y="15730"/>
                  </a:lnTo>
                  <a:lnTo>
                    <a:pt x="19340" y="15730"/>
                  </a:lnTo>
                  <a:lnTo>
                    <a:pt x="19340" y="16787"/>
                  </a:lnTo>
                  <a:close/>
                </a:path>
                <a:path w="21600" h="21600" extrusionOk="0">
                  <a:moveTo>
                    <a:pt x="19340" y="18196"/>
                  </a:moveTo>
                  <a:lnTo>
                    <a:pt x="20595" y="18196"/>
                  </a:lnTo>
                  <a:lnTo>
                    <a:pt x="20595" y="17139"/>
                  </a:lnTo>
                  <a:lnTo>
                    <a:pt x="19340" y="17139"/>
                  </a:lnTo>
                  <a:lnTo>
                    <a:pt x="19340" y="18196"/>
                  </a:lnTo>
                  <a:close/>
                </a:path>
                <a:path w="21600" h="21600" extrusionOk="0">
                  <a:moveTo>
                    <a:pt x="19340" y="19604"/>
                  </a:moveTo>
                  <a:lnTo>
                    <a:pt x="20595" y="19604"/>
                  </a:lnTo>
                  <a:lnTo>
                    <a:pt x="20595" y="18548"/>
                  </a:lnTo>
                  <a:lnTo>
                    <a:pt x="19340" y="18548"/>
                  </a:lnTo>
                  <a:lnTo>
                    <a:pt x="19340" y="19604"/>
                  </a:lnTo>
                  <a:close/>
                </a:path>
                <a:path w="21600" h="21600" extrusionOk="0">
                  <a:moveTo>
                    <a:pt x="19340" y="21013"/>
                  </a:moveTo>
                  <a:lnTo>
                    <a:pt x="20595" y="21013"/>
                  </a:lnTo>
                  <a:lnTo>
                    <a:pt x="20595" y="19957"/>
                  </a:lnTo>
                  <a:lnTo>
                    <a:pt x="19340" y="19957"/>
                  </a:lnTo>
                  <a:lnTo>
                    <a:pt x="19340" y="21013"/>
                  </a:lnTo>
                  <a:close/>
                </a:path>
              </a:pathLst>
            </a:custGeom>
            <a:solidFill>
              <a:srgbClr val="CCCCFF"/>
            </a:solidFill>
            <a:ln w="9525">
              <a:solidFill>
                <a:srgbClr val="000000"/>
              </a:solidFill>
              <a:miter lim="800000"/>
              <a:headEnd/>
              <a:tailEnd/>
            </a:ln>
          </p:spPr>
          <p:txBody>
            <a:bodyPr/>
            <a:lstStyle/>
            <a:p>
              <a:endParaRPr lang="ja-JP" altLang="en-US"/>
            </a:p>
          </p:txBody>
        </p:sp>
        <p:sp>
          <p:nvSpPr>
            <p:cNvPr id="8206" name="Sound"/>
            <p:cNvSpPr>
              <a:spLocks noEditPoints="1" noChangeArrowheads="1"/>
            </p:cNvSpPr>
            <p:nvPr/>
          </p:nvSpPr>
          <p:spPr bwMode="auto">
            <a:xfrm>
              <a:off x="2724" y="1584"/>
              <a:ext cx="1008" cy="768"/>
            </a:xfrm>
            <a:custGeom>
              <a:avLst/>
              <a:gdLst>
                <a:gd name="T0" fmla="*/ 521 w 21600"/>
                <a:gd name="T1" fmla="*/ 752 h 21600"/>
                <a:gd name="T2" fmla="*/ 521 w 21600"/>
                <a:gd name="T3" fmla="*/ 0 h 21600"/>
                <a:gd name="T4" fmla="*/ 0 w 21600"/>
                <a:gd name="T5" fmla="*/ 384 h 21600"/>
                <a:gd name="T6" fmla="*/ 1008 w 21600"/>
                <a:gd name="T7" fmla="*/ 384 h 21600"/>
                <a:gd name="T8" fmla="*/ 0 60000 65536"/>
                <a:gd name="T9" fmla="*/ 0 60000 65536"/>
                <a:gd name="T10" fmla="*/ 0 60000 65536"/>
                <a:gd name="T11" fmla="*/ 0 60000 65536"/>
                <a:gd name="T12" fmla="*/ 236 w 21600"/>
                <a:gd name="T13" fmla="*/ 7594 h 21600"/>
                <a:gd name="T14" fmla="*/ 10757 w 21600"/>
                <a:gd name="T15" fmla="*/ 13556 h 21600"/>
              </a:gdLst>
              <a:ahLst/>
              <a:cxnLst>
                <a:cxn ang="T8">
                  <a:pos x="T0" y="T1"/>
                </a:cxn>
                <a:cxn ang="T9">
                  <a:pos x="T2" y="T3"/>
                </a:cxn>
                <a:cxn ang="T10">
                  <a:pos x="T4" y="T5"/>
                </a:cxn>
                <a:cxn ang="T11">
                  <a:pos x="T6" y="T7"/>
                </a:cxn>
              </a:cxnLst>
              <a:rect l="T12" t="T13" r="T14" b="T15"/>
              <a:pathLst>
                <a:path w="21600" h="21600">
                  <a:moveTo>
                    <a:pt x="0" y="7273"/>
                  </a:moveTo>
                  <a:lnTo>
                    <a:pt x="5824" y="7273"/>
                  </a:lnTo>
                  <a:lnTo>
                    <a:pt x="11164" y="0"/>
                  </a:lnTo>
                  <a:lnTo>
                    <a:pt x="11164" y="21159"/>
                  </a:lnTo>
                  <a:lnTo>
                    <a:pt x="5824" y="13885"/>
                  </a:lnTo>
                  <a:lnTo>
                    <a:pt x="0" y="13885"/>
                  </a:lnTo>
                  <a:lnTo>
                    <a:pt x="0" y="7273"/>
                  </a:lnTo>
                  <a:close/>
                </a:path>
                <a:path w="21600" h="21600">
                  <a:moveTo>
                    <a:pt x="13024" y="7273"/>
                  </a:moveTo>
                  <a:lnTo>
                    <a:pt x="13591" y="6722"/>
                  </a:lnTo>
                  <a:lnTo>
                    <a:pt x="13833" y="7548"/>
                  </a:lnTo>
                  <a:lnTo>
                    <a:pt x="14076" y="8485"/>
                  </a:lnTo>
                  <a:lnTo>
                    <a:pt x="14157" y="9367"/>
                  </a:lnTo>
                  <a:lnTo>
                    <a:pt x="14197" y="10524"/>
                  </a:lnTo>
                  <a:lnTo>
                    <a:pt x="14197" y="11406"/>
                  </a:lnTo>
                  <a:lnTo>
                    <a:pt x="14116" y="12012"/>
                  </a:lnTo>
                  <a:lnTo>
                    <a:pt x="13995" y="12728"/>
                  </a:lnTo>
                  <a:lnTo>
                    <a:pt x="13833" y="13444"/>
                  </a:lnTo>
                  <a:lnTo>
                    <a:pt x="13712" y="14106"/>
                  </a:lnTo>
                  <a:lnTo>
                    <a:pt x="13591" y="14546"/>
                  </a:lnTo>
                  <a:lnTo>
                    <a:pt x="13065" y="13885"/>
                  </a:lnTo>
                  <a:lnTo>
                    <a:pt x="13307" y="12893"/>
                  </a:lnTo>
                  <a:lnTo>
                    <a:pt x="13469" y="11791"/>
                  </a:lnTo>
                  <a:lnTo>
                    <a:pt x="13550" y="10910"/>
                  </a:lnTo>
                  <a:lnTo>
                    <a:pt x="13591" y="10138"/>
                  </a:lnTo>
                  <a:lnTo>
                    <a:pt x="13469" y="9367"/>
                  </a:lnTo>
                  <a:lnTo>
                    <a:pt x="13388" y="8595"/>
                  </a:lnTo>
                  <a:lnTo>
                    <a:pt x="13267" y="7934"/>
                  </a:lnTo>
                  <a:lnTo>
                    <a:pt x="13024" y="7273"/>
                  </a:lnTo>
                  <a:close/>
                </a:path>
                <a:path w="21600" h="21600">
                  <a:moveTo>
                    <a:pt x="16382" y="3967"/>
                  </a:moveTo>
                  <a:lnTo>
                    <a:pt x="16786" y="5179"/>
                  </a:lnTo>
                  <a:lnTo>
                    <a:pt x="17150" y="6612"/>
                  </a:lnTo>
                  <a:lnTo>
                    <a:pt x="17474" y="8651"/>
                  </a:lnTo>
                  <a:lnTo>
                    <a:pt x="17595" y="9753"/>
                  </a:lnTo>
                  <a:lnTo>
                    <a:pt x="17635" y="12012"/>
                  </a:lnTo>
                  <a:lnTo>
                    <a:pt x="17393" y="13665"/>
                  </a:lnTo>
                  <a:lnTo>
                    <a:pt x="17150" y="15208"/>
                  </a:lnTo>
                  <a:lnTo>
                    <a:pt x="16786" y="16310"/>
                  </a:lnTo>
                  <a:lnTo>
                    <a:pt x="16341" y="17687"/>
                  </a:lnTo>
                  <a:lnTo>
                    <a:pt x="15815" y="17081"/>
                  </a:lnTo>
                  <a:lnTo>
                    <a:pt x="16503" y="14602"/>
                  </a:lnTo>
                  <a:lnTo>
                    <a:pt x="16786" y="13169"/>
                  </a:lnTo>
                  <a:lnTo>
                    <a:pt x="16867" y="12012"/>
                  </a:lnTo>
                  <a:lnTo>
                    <a:pt x="16867" y="9642"/>
                  </a:lnTo>
                  <a:lnTo>
                    <a:pt x="16705" y="7989"/>
                  </a:lnTo>
                  <a:lnTo>
                    <a:pt x="16422" y="6612"/>
                  </a:lnTo>
                  <a:lnTo>
                    <a:pt x="16220" y="5675"/>
                  </a:lnTo>
                  <a:lnTo>
                    <a:pt x="15856" y="4518"/>
                  </a:lnTo>
                  <a:lnTo>
                    <a:pt x="16382" y="3967"/>
                  </a:lnTo>
                  <a:close/>
                </a:path>
                <a:path w="21600" h="21600">
                  <a:moveTo>
                    <a:pt x="18889" y="1377"/>
                  </a:moveTo>
                  <a:lnTo>
                    <a:pt x="19415" y="826"/>
                  </a:lnTo>
                  <a:lnTo>
                    <a:pt x="20194" y="2576"/>
                  </a:lnTo>
                  <a:lnTo>
                    <a:pt x="20831" y="4683"/>
                  </a:lnTo>
                  <a:lnTo>
                    <a:pt x="21357" y="7204"/>
                  </a:lnTo>
                  <a:lnTo>
                    <a:pt x="21650" y="9450"/>
                  </a:lnTo>
                  <a:lnTo>
                    <a:pt x="21600" y="12301"/>
                  </a:lnTo>
                  <a:lnTo>
                    <a:pt x="21215" y="15938"/>
                  </a:lnTo>
                  <a:lnTo>
                    <a:pt x="20629" y="18348"/>
                  </a:lnTo>
                  <a:lnTo>
                    <a:pt x="19415" y="21655"/>
                  </a:lnTo>
                  <a:lnTo>
                    <a:pt x="18889" y="21159"/>
                  </a:lnTo>
                  <a:lnTo>
                    <a:pt x="19901" y="18404"/>
                  </a:lnTo>
                  <a:lnTo>
                    <a:pt x="20467" y="15593"/>
                  </a:lnTo>
                  <a:lnTo>
                    <a:pt x="20791" y="12342"/>
                  </a:lnTo>
                  <a:lnTo>
                    <a:pt x="20871" y="9532"/>
                  </a:lnTo>
                  <a:lnTo>
                    <a:pt x="20629" y="7411"/>
                  </a:lnTo>
                  <a:lnTo>
                    <a:pt x="20062" y="4628"/>
                  </a:lnTo>
                  <a:lnTo>
                    <a:pt x="19415" y="2810"/>
                  </a:lnTo>
                  <a:lnTo>
                    <a:pt x="18889" y="1377"/>
                  </a:lnTo>
                  <a:close/>
                </a:path>
              </a:pathLst>
            </a:custGeom>
            <a:solidFill>
              <a:srgbClr val="CCCCFF"/>
            </a:solidFill>
            <a:ln w="9525">
              <a:solidFill>
                <a:srgbClr val="000000"/>
              </a:solidFill>
              <a:miter lim="800000"/>
              <a:headEnd/>
              <a:tailEnd/>
            </a:ln>
            <a:effectLst>
              <a:outerShdw dist="107763" dir="2700000" algn="ctr" rotWithShape="0">
                <a:srgbClr val="808080"/>
              </a:outerShdw>
            </a:effectLst>
          </p:spPr>
          <p:txBody>
            <a:bodyPr/>
            <a:lstStyle/>
            <a:p>
              <a:endParaRPr lang="ja-JP" altLang="en-US"/>
            </a:p>
          </p:txBody>
        </p:sp>
        <p:sp>
          <p:nvSpPr>
            <p:cNvPr id="8207" name="Photo"/>
            <p:cNvSpPr>
              <a:spLocks noEditPoints="1" noChangeArrowheads="1"/>
            </p:cNvSpPr>
            <p:nvPr/>
          </p:nvSpPr>
          <p:spPr bwMode="auto">
            <a:xfrm>
              <a:off x="3108" y="2040"/>
              <a:ext cx="936" cy="696"/>
            </a:xfrm>
            <a:custGeom>
              <a:avLst/>
              <a:gdLst>
                <a:gd name="T0" fmla="*/ 0 w 21600"/>
                <a:gd name="T1" fmla="*/ 99 h 21600"/>
                <a:gd name="T2" fmla="*/ 468 w 21600"/>
                <a:gd name="T3" fmla="*/ 0 h 21600"/>
                <a:gd name="T4" fmla="*/ 936 w 21600"/>
                <a:gd name="T5" fmla="*/ 99 h 21600"/>
                <a:gd name="T6" fmla="*/ 936 w 21600"/>
                <a:gd name="T7" fmla="*/ 348 h 21600"/>
                <a:gd name="T8" fmla="*/ 936 w 21600"/>
                <a:gd name="T9" fmla="*/ 696 h 21600"/>
                <a:gd name="T10" fmla="*/ 468 w 21600"/>
                <a:gd name="T11" fmla="*/ 702 h 21600"/>
                <a:gd name="T12" fmla="*/ 0 w 21600"/>
                <a:gd name="T13" fmla="*/ 696 h 21600"/>
                <a:gd name="T14" fmla="*/ 0 w 21600"/>
                <a:gd name="T15" fmla="*/ 348 h 21600"/>
                <a:gd name="T16" fmla="*/ 0 60000 65536"/>
                <a:gd name="T17" fmla="*/ 0 60000 65536"/>
                <a:gd name="T18" fmla="*/ 0 60000 65536"/>
                <a:gd name="T19" fmla="*/ 0 60000 65536"/>
                <a:gd name="T20" fmla="*/ 0 60000 65536"/>
                <a:gd name="T21" fmla="*/ 0 60000 65536"/>
                <a:gd name="T22" fmla="*/ 0 60000 65536"/>
                <a:gd name="T23" fmla="*/ 0 60000 65536"/>
                <a:gd name="T24" fmla="*/ 7777 w 21600"/>
                <a:gd name="T25" fmla="*/ 8224 h 21600"/>
                <a:gd name="T26" fmla="*/ 13754 w 21600"/>
                <a:gd name="T27" fmla="*/ 16883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21600"/>
                  </a:moveTo>
                  <a:lnTo>
                    <a:pt x="0" y="3085"/>
                  </a:lnTo>
                  <a:lnTo>
                    <a:pt x="1542" y="3085"/>
                  </a:lnTo>
                  <a:lnTo>
                    <a:pt x="1542" y="1028"/>
                  </a:lnTo>
                  <a:lnTo>
                    <a:pt x="3857" y="1028"/>
                  </a:lnTo>
                  <a:lnTo>
                    <a:pt x="3857" y="3085"/>
                  </a:lnTo>
                  <a:lnTo>
                    <a:pt x="5400" y="3085"/>
                  </a:lnTo>
                  <a:lnTo>
                    <a:pt x="6942" y="0"/>
                  </a:lnTo>
                  <a:lnTo>
                    <a:pt x="14657" y="0"/>
                  </a:lnTo>
                  <a:lnTo>
                    <a:pt x="16200" y="3085"/>
                  </a:lnTo>
                  <a:lnTo>
                    <a:pt x="21600" y="3085"/>
                  </a:lnTo>
                  <a:lnTo>
                    <a:pt x="21600" y="21600"/>
                  </a:lnTo>
                  <a:lnTo>
                    <a:pt x="0" y="21600"/>
                  </a:lnTo>
                  <a:close/>
                </a:path>
                <a:path w="21600" h="21600" extrusionOk="0">
                  <a:moveTo>
                    <a:pt x="0" y="3085"/>
                  </a:moveTo>
                  <a:lnTo>
                    <a:pt x="21600" y="3085"/>
                  </a:lnTo>
                  <a:lnTo>
                    <a:pt x="21600" y="21600"/>
                  </a:lnTo>
                  <a:lnTo>
                    <a:pt x="0" y="21600"/>
                  </a:lnTo>
                  <a:lnTo>
                    <a:pt x="0" y="3085"/>
                  </a:lnTo>
                  <a:close/>
                </a:path>
                <a:path w="21600" h="21600" extrusionOk="0">
                  <a:moveTo>
                    <a:pt x="10800" y="4800"/>
                  </a:moveTo>
                  <a:lnTo>
                    <a:pt x="11925" y="4971"/>
                  </a:lnTo>
                  <a:lnTo>
                    <a:pt x="13017" y="5442"/>
                  </a:lnTo>
                  <a:lnTo>
                    <a:pt x="14046" y="6128"/>
                  </a:lnTo>
                  <a:lnTo>
                    <a:pt x="14914" y="7071"/>
                  </a:lnTo>
                  <a:lnTo>
                    <a:pt x="15621" y="8271"/>
                  </a:lnTo>
                  <a:lnTo>
                    <a:pt x="16167" y="9514"/>
                  </a:lnTo>
                  <a:lnTo>
                    <a:pt x="16425" y="11014"/>
                  </a:lnTo>
                  <a:lnTo>
                    <a:pt x="16585" y="12471"/>
                  </a:lnTo>
                  <a:lnTo>
                    <a:pt x="16489" y="14014"/>
                  </a:lnTo>
                  <a:lnTo>
                    <a:pt x="16135" y="15471"/>
                  </a:lnTo>
                  <a:lnTo>
                    <a:pt x="15621" y="16800"/>
                  </a:lnTo>
                  <a:lnTo>
                    <a:pt x="14914" y="18000"/>
                  </a:lnTo>
                  <a:lnTo>
                    <a:pt x="14046" y="18942"/>
                  </a:lnTo>
                  <a:lnTo>
                    <a:pt x="13050" y="19671"/>
                  </a:lnTo>
                  <a:lnTo>
                    <a:pt x="11925" y="20057"/>
                  </a:lnTo>
                  <a:lnTo>
                    <a:pt x="10832" y="20185"/>
                  </a:lnTo>
                  <a:lnTo>
                    <a:pt x="9675" y="20142"/>
                  </a:lnTo>
                  <a:lnTo>
                    <a:pt x="8582" y="19628"/>
                  </a:lnTo>
                  <a:lnTo>
                    <a:pt x="7553" y="18942"/>
                  </a:lnTo>
                  <a:lnTo>
                    <a:pt x="6717" y="17957"/>
                  </a:lnTo>
                  <a:lnTo>
                    <a:pt x="5946" y="16842"/>
                  </a:lnTo>
                  <a:lnTo>
                    <a:pt x="5464" y="15514"/>
                  </a:lnTo>
                  <a:lnTo>
                    <a:pt x="5078" y="14014"/>
                  </a:lnTo>
                  <a:lnTo>
                    <a:pt x="5014" y="12514"/>
                  </a:lnTo>
                  <a:lnTo>
                    <a:pt x="5110" y="11014"/>
                  </a:lnTo>
                  <a:lnTo>
                    <a:pt x="5528" y="9557"/>
                  </a:lnTo>
                  <a:lnTo>
                    <a:pt x="6010" y="8228"/>
                  </a:lnTo>
                  <a:lnTo>
                    <a:pt x="6750" y="7114"/>
                  </a:lnTo>
                  <a:lnTo>
                    <a:pt x="7650" y="6085"/>
                  </a:lnTo>
                  <a:lnTo>
                    <a:pt x="8614" y="5400"/>
                  </a:lnTo>
                  <a:lnTo>
                    <a:pt x="9707" y="4971"/>
                  </a:lnTo>
                  <a:lnTo>
                    <a:pt x="10800" y="4800"/>
                  </a:lnTo>
                  <a:close/>
                </a:path>
                <a:path w="21600" h="21600" extrusionOk="0">
                  <a:moveTo>
                    <a:pt x="8003" y="8057"/>
                  </a:moveTo>
                  <a:lnTo>
                    <a:pt x="8807" y="7371"/>
                  </a:lnTo>
                  <a:lnTo>
                    <a:pt x="9546" y="6985"/>
                  </a:lnTo>
                  <a:lnTo>
                    <a:pt x="10446" y="6771"/>
                  </a:lnTo>
                  <a:lnTo>
                    <a:pt x="11217" y="6771"/>
                  </a:lnTo>
                  <a:lnTo>
                    <a:pt x="12053" y="7028"/>
                  </a:lnTo>
                  <a:lnTo>
                    <a:pt x="12889" y="7457"/>
                  </a:lnTo>
                  <a:lnTo>
                    <a:pt x="13628" y="8100"/>
                  </a:lnTo>
                  <a:lnTo>
                    <a:pt x="14175" y="8871"/>
                  </a:lnTo>
                  <a:lnTo>
                    <a:pt x="14625" y="9814"/>
                  </a:lnTo>
                  <a:lnTo>
                    <a:pt x="14978" y="10885"/>
                  </a:lnTo>
                  <a:lnTo>
                    <a:pt x="15171" y="12042"/>
                  </a:lnTo>
                  <a:lnTo>
                    <a:pt x="15107" y="13114"/>
                  </a:lnTo>
                  <a:lnTo>
                    <a:pt x="15042" y="14228"/>
                  </a:lnTo>
                  <a:lnTo>
                    <a:pt x="14689" y="15257"/>
                  </a:lnTo>
                  <a:lnTo>
                    <a:pt x="14207" y="16285"/>
                  </a:lnTo>
                  <a:lnTo>
                    <a:pt x="13596" y="17057"/>
                  </a:lnTo>
                  <a:lnTo>
                    <a:pt x="12889" y="17657"/>
                  </a:lnTo>
                  <a:lnTo>
                    <a:pt x="12053" y="18085"/>
                  </a:lnTo>
                  <a:lnTo>
                    <a:pt x="11185" y="18257"/>
                  </a:lnTo>
                  <a:lnTo>
                    <a:pt x="10414" y="18214"/>
                  </a:lnTo>
                  <a:lnTo>
                    <a:pt x="9546" y="18042"/>
                  </a:lnTo>
                  <a:lnTo>
                    <a:pt x="8742" y="17614"/>
                  </a:lnTo>
                  <a:lnTo>
                    <a:pt x="8003" y="17014"/>
                  </a:lnTo>
                  <a:lnTo>
                    <a:pt x="7457" y="16242"/>
                  </a:lnTo>
                  <a:lnTo>
                    <a:pt x="6975" y="15257"/>
                  </a:lnTo>
                  <a:lnTo>
                    <a:pt x="6653" y="14142"/>
                  </a:lnTo>
                  <a:lnTo>
                    <a:pt x="6492" y="13114"/>
                  </a:lnTo>
                  <a:lnTo>
                    <a:pt x="6525" y="11914"/>
                  </a:lnTo>
                  <a:lnTo>
                    <a:pt x="6621" y="10842"/>
                  </a:lnTo>
                  <a:lnTo>
                    <a:pt x="6942" y="9771"/>
                  </a:lnTo>
                  <a:lnTo>
                    <a:pt x="7457" y="8785"/>
                  </a:lnTo>
                  <a:lnTo>
                    <a:pt x="8003" y="8057"/>
                  </a:lnTo>
                  <a:close/>
                </a:path>
              </a:pathLst>
            </a:custGeom>
            <a:solidFill>
              <a:srgbClr val="CCCCFF"/>
            </a:solidFill>
            <a:ln w="9525">
              <a:solidFill>
                <a:srgbClr val="000000"/>
              </a:solidFill>
              <a:miter lim="800000"/>
              <a:headEnd/>
              <a:tailEnd/>
            </a:ln>
            <a:effectLst>
              <a:outerShdw dist="107763" dir="2700000" algn="ctr" rotWithShape="0">
                <a:srgbClr val="808080"/>
              </a:outerShdw>
            </a:effectLst>
          </p:spPr>
          <p:txBody>
            <a:bodyPr/>
            <a:lstStyle/>
            <a:p>
              <a:endParaRPr lang="ja-JP" altLang="en-US"/>
            </a:p>
          </p:txBody>
        </p:sp>
        <p:sp>
          <p:nvSpPr>
            <p:cNvPr id="8208" name="Music"/>
            <p:cNvSpPr>
              <a:spLocks noEditPoints="1" noChangeArrowheads="1"/>
            </p:cNvSpPr>
            <p:nvPr/>
          </p:nvSpPr>
          <p:spPr bwMode="auto">
            <a:xfrm>
              <a:off x="3216" y="2448"/>
              <a:ext cx="768" cy="672"/>
            </a:xfrm>
            <a:custGeom>
              <a:avLst/>
              <a:gdLst>
                <a:gd name="T0" fmla="*/ 261 w 21600"/>
                <a:gd name="T1" fmla="*/ 1 h 21600"/>
                <a:gd name="T2" fmla="*/ 262 w 21600"/>
                <a:gd name="T3" fmla="*/ 308 h 21600"/>
                <a:gd name="T4" fmla="*/ 771 w 21600"/>
                <a:gd name="T5" fmla="*/ 313 h 21600"/>
                <a:gd name="T6" fmla="*/ 261 w 21600"/>
                <a:gd name="T7" fmla="*/ 1 h 21600"/>
                <a:gd name="T8" fmla="*/ 768 w 21600"/>
                <a:gd name="T9" fmla="*/ 0 h 21600"/>
                <a:gd name="T10" fmla="*/ 0 60000 65536"/>
                <a:gd name="T11" fmla="*/ 0 60000 65536"/>
                <a:gd name="T12" fmla="*/ 0 60000 65536"/>
                <a:gd name="T13" fmla="*/ 0 60000 65536"/>
                <a:gd name="T14" fmla="*/ 0 60000 65536"/>
                <a:gd name="T15" fmla="*/ 7988 w 21600"/>
                <a:gd name="T16" fmla="*/ 932 h 21600"/>
                <a:gd name="T17" fmla="*/ 20925 w 21600"/>
                <a:gd name="T18" fmla="*/ 5368 h 21600"/>
              </a:gdLst>
              <a:ahLst/>
              <a:cxnLst>
                <a:cxn ang="T10">
                  <a:pos x="T0" y="T1"/>
                </a:cxn>
                <a:cxn ang="T11">
                  <a:pos x="T2" y="T3"/>
                </a:cxn>
                <a:cxn ang="T12">
                  <a:pos x="T4" y="T5"/>
                </a:cxn>
                <a:cxn ang="T13">
                  <a:pos x="T6" y="T7"/>
                </a:cxn>
                <a:cxn ang="T14">
                  <a:pos x="T8" y="T9"/>
                </a:cxn>
              </a:cxnLst>
              <a:rect l="T15" t="T16" r="T17" b="T18"/>
              <a:pathLst>
                <a:path w="21600" h="21600">
                  <a:moveTo>
                    <a:pt x="7352" y="46"/>
                  </a:moveTo>
                  <a:lnTo>
                    <a:pt x="7373" y="9900"/>
                  </a:lnTo>
                  <a:lnTo>
                    <a:pt x="7352" y="16107"/>
                  </a:lnTo>
                  <a:lnTo>
                    <a:pt x="7103" y="15969"/>
                  </a:lnTo>
                  <a:lnTo>
                    <a:pt x="6729" y="15692"/>
                  </a:lnTo>
                  <a:lnTo>
                    <a:pt x="6355" y="15553"/>
                  </a:lnTo>
                  <a:lnTo>
                    <a:pt x="5981" y="15415"/>
                  </a:lnTo>
                  <a:lnTo>
                    <a:pt x="5607" y="15276"/>
                  </a:lnTo>
                  <a:lnTo>
                    <a:pt x="5109" y="15138"/>
                  </a:lnTo>
                  <a:lnTo>
                    <a:pt x="4735" y="15138"/>
                  </a:lnTo>
                  <a:lnTo>
                    <a:pt x="4236" y="15138"/>
                  </a:lnTo>
                  <a:lnTo>
                    <a:pt x="3364" y="15138"/>
                  </a:lnTo>
                  <a:lnTo>
                    <a:pt x="2616" y="15276"/>
                  </a:lnTo>
                  <a:lnTo>
                    <a:pt x="1869" y="15692"/>
                  </a:lnTo>
                  <a:lnTo>
                    <a:pt x="1246" y="15969"/>
                  </a:lnTo>
                  <a:lnTo>
                    <a:pt x="747" y="16523"/>
                  </a:lnTo>
                  <a:lnTo>
                    <a:pt x="373" y="17076"/>
                  </a:lnTo>
                  <a:lnTo>
                    <a:pt x="124" y="17630"/>
                  </a:lnTo>
                  <a:lnTo>
                    <a:pt x="0" y="18323"/>
                  </a:lnTo>
                  <a:lnTo>
                    <a:pt x="124" y="19015"/>
                  </a:lnTo>
                  <a:lnTo>
                    <a:pt x="373" y="19569"/>
                  </a:lnTo>
                  <a:lnTo>
                    <a:pt x="747" y="20123"/>
                  </a:lnTo>
                  <a:lnTo>
                    <a:pt x="1246" y="20676"/>
                  </a:lnTo>
                  <a:lnTo>
                    <a:pt x="1869" y="21092"/>
                  </a:lnTo>
                  <a:lnTo>
                    <a:pt x="2616" y="21369"/>
                  </a:lnTo>
                  <a:lnTo>
                    <a:pt x="3364" y="21507"/>
                  </a:lnTo>
                  <a:lnTo>
                    <a:pt x="4236" y="21646"/>
                  </a:lnTo>
                  <a:lnTo>
                    <a:pt x="5109" y="21507"/>
                  </a:lnTo>
                  <a:lnTo>
                    <a:pt x="5856" y="21369"/>
                  </a:lnTo>
                  <a:lnTo>
                    <a:pt x="6604" y="21092"/>
                  </a:lnTo>
                  <a:lnTo>
                    <a:pt x="7227" y="20676"/>
                  </a:lnTo>
                  <a:lnTo>
                    <a:pt x="7726" y="20123"/>
                  </a:lnTo>
                  <a:lnTo>
                    <a:pt x="8100" y="19569"/>
                  </a:lnTo>
                  <a:lnTo>
                    <a:pt x="8349" y="19015"/>
                  </a:lnTo>
                  <a:lnTo>
                    <a:pt x="8473" y="18323"/>
                  </a:lnTo>
                  <a:lnTo>
                    <a:pt x="8473" y="6276"/>
                  </a:lnTo>
                  <a:lnTo>
                    <a:pt x="20561" y="6276"/>
                  </a:lnTo>
                  <a:lnTo>
                    <a:pt x="20561" y="16107"/>
                  </a:lnTo>
                  <a:lnTo>
                    <a:pt x="20187" y="15830"/>
                  </a:lnTo>
                  <a:lnTo>
                    <a:pt x="19938" y="15692"/>
                  </a:lnTo>
                  <a:lnTo>
                    <a:pt x="19564" y="15553"/>
                  </a:lnTo>
                  <a:lnTo>
                    <a:pt x="19190" y="15415"/>
                  </a:lnTo>
                  <a:lnTo>
                    <a:pt x="18692" y="15276"/>
                  </a:lnTo>
                  <a:lnTo>
                    <a:pt x="18318" y="15138"/>
                  </a:lnTo>
                  <a:lnTo>
                    <a:pt x="17944" y="15138"/>
                  </a:lnTo>
                  <a:lnTo>
                    <a:pt x="17446" y="15138"/>
                  </a:lnTo>
                  <a:lnTo>
                    <a:pt x="16573" y="15138"/>
                  </a:lnTo>
                  <a:lnTo>
                    <a:pt x="15826" y="15276"/>
                  </a:lnTo>
                  <a:lnTo>
                    <a:pt x="15078" y="15692"/>
                  </a:lnTo>
                  <a:lnTo>
                    <a:pt x="14455" y="15969"/>
                  </a:lnTo>
                  <a:lnTo>
                    <a:pt x="13956" y="16523"/>
                  </a:lnTo>
                  <a:lnTo>
                    <a:pt x="13583" y="17076"/>
                  </a:lnTo>
                  <a:lnTo>
                    <a:pt x="13333" y="17630"/>
                  </a:lnTo>
                  <a:lnTo>
                    <a:pt x="13209" y="18323"/>
                  </a:lnTo>
                  <a:lnTo>
                    <a:pt x="13333" y="19015"/>
                  </a:lnTo>
                  <a:lnTo>
                    <a:pt x="13583" y="19569"/>
                  </a:lnTo>
                  <a:lnTo>
                    <a:pt x="13956" y="20123"/>
                  </a:lnTo>
                  <a:lnTo>
                    <a:pt x="14455" y="20676"/>
                  </a:lnTo>
                  <a:lnTo>
                    <a:pt x="15078" y="21092"/>
                  </a:lnTo>
                  <a:lnTo>
                    <a:pt x="15826" y="21369"/>
                  </a:lnTo>
                  <a:lnTo>
                    <a:pt x="16573" y="21507"/>
                  </a:lnTo>
                  <a:lnTo>
                    <a:pt x="17446" y="21646"/>
                  </a:lnTo>
                  <a:lnTo>
                    <a:pt x="18318" y="21507"/>
                  </a:lnTo>
                  <a:lnTo>
                    <a:pt x="19066" y="21369"/>
                  </a:lnTo>
                  <a:lnTo>
                    <a:pt x="19813" y="21092"/>
                  </a:lnTo>
                  <a:lnTo>
                    <a:pt x="20436" y="20676"/>
                  </a:lnTo>
                  <a:lnTo>
                    <a:pt x="20935" y="20123"/>
                  </a:lnTo>
                  <a:lnTo>
                    <a:pt x="21309" y="19569"/>
                  </a:lnTo>
                  <a:lnTo>
                    <a:pt x="21558" y="19015"/>
                  </a:lnTo>
                  <a:lnTo>
                    <a:pt x="21683" y="18323"/>
                  </a:lnTo>
                  <a:lnTo>
                    <a:pt x="21683" y="10061"/>
                  </a:lnTo>
                  <a:lnTo>
                    <a:pt x="21683" y="46"/>
                  </a:lnTo>
                  <a:lnTo>
                    <a:pt x="7352" y="46"/>
                  </a:lnTo>
                  <a:close/>
                </a:path>
              </a:pathLst>
            </a:custGeom>
            <a:solidFill>
              <a:srgbClr val="CCCCFF"/>
            </a:solidFill>
            <a:ln w="9525">
              <a:solidFill>
                <a:srgbClr val="000000"/>
              </a:solidFill>
              <a:miter lim="800000"/>
              <a:headEnd/>
              <a:tailEnd/>
            </a:ln>
            <a:effectLst>
              <a:outerShdw dist="107763" dir="2700000" algn="ctr" rotWithShape="0">
                <a:srgbClr val="808080"/>
              </a:outerShdw>
            </a:effectLst>
          </p:spPr>
          <p:txBody>
            <a:bodyPr/>
            <a:lstStyle/>
            <a:p>
              <a:endParaRPr lang="ja-JP" altLang="en-US"/>
            </a:p>
          </p:txBody>
        </p:sp>
      </p:grpSp>
      <p:sp>
        <p:nvSpPr>
          <p:cNvPr id="8203" name="Text Box 1041"/>
          <p:cNvSpPr txBox="1">
            <a:spLocks noChangeArrowheads="1"/>
          </p:cNvSpPr>
          <p:nvPr/>
        </p:nvSpPr>
        <p:spPr bwMode="auto">
          <a:xfrm>
            <a:off x="2362200" y="5486400"/>
            <a:ext cx="1549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sz="2400"/>
              <a:t>プログラム</a:t>
            </a:r>
          </a:p>
        </p:txBody>
      </p:sp>
      <p:sp useBgFill="1">
        <p:nvSpPr>
          <p:cNvPr id="603154" name="AutoShape 1042"/>
          <p:cNvSpPr>
            <a:spLocks noChangeArrowheads="1"/>
          </p:cNvSpPr>
          <p:nvPr/>
        </p:nvSpPr>
        <p:spPr bwMode="auto">
          <a:xfrm>
            <a:off x="5029200" y="4953000"/>
            <a:ext cx="3733800" cy="914400"/>
          </a:xfrm>
          <a:prstGeom prst="wedgeRoundRectCallout">
            <a:avLst>
              <a:gd name="adj1" fmla="val -55102"/>
              <a:gd name="adj2" fmla="val 65278"/>
              <a:gd name="adj3" fmla="val 16667"/>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ユーザ入力はプログラム実行中に突然起きる</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03145"/>
                                        </p:tgtEl>
                                        <p:attrNameLst>
                                          <p:attrName>style.visibility</p:attrName>
                                        </p:attrNameLst>
                                      </p:cBhvr>
                                      <p:to>
                                        <p:strVal val="visible"/>
                                      </p:to>
                                    </p:set>
                                    <p:animEffect transition="in" filter="checkerboard(across)">
                                      <p:cBhvr>
                                        <p:cTn id="7" dur="500"/>
                                        <p:tgtEl>
                                          <p:spTgt spid="60314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03154"/>
                                        </p:tgtEl>
                                        <p:attrNameLst>
                                          <p:attrName>style.visibility</p:attrName>
                                        </p:attrNameLst>
                                      </p:cBhvr>
                                      <p:to>
                                        <p:strVal val="visible"/>
                                      </p:to>
                                    </p:set>
                                    <p:animEffect transition="in" filter="checkerboard(across)">
                                      <p:cBhvr>
                                        <p:cTn id="12" dur="500"/>
                                        <p:tgtEl>
                                          <p:spTgt spid="6031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3145" grpId="0" animBg="1" autoUpdateAnimBg="0"/>
      <p:bldP spid="603154" grpId="0" animBg="1"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ディスク上のデータ配置</a:t>
            </a:r>
          </a:p>
        </p:txBody>
      </p:sp>
      <p:sp>
        <p:nvSpPr>
          <p:cNvPr id="44035" name="Oval 3"/>
          <p:cNvSpPr>
            <a:spLocks noChangeArrowheads="1"/>
          </p:cNvSpPr>
          <p:nvPr/>
        </p:nvSpPr>
        <p:spPr bwMode="auto">
          <a:xfrm>
            <a:off x="762000" y="1828800"/>
            <a:ext cx="4419600" cy="4419600"/>
          </a:xfrm>
          <a:prstGeom prst="ellipse">
            <a:avLst/>
          </a:prstGeom>
          <a:solidFill>
            <a:srgbClr val="8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4036" name="Oval 4"/>
          <p:cNvSpPr>
            <a:spLocks noChangeArrowheads="1"/>
          </p:cNvSpPr>
          <p:nvPr/>
        </p:nvSpPr>
        <p:spPr bwMode="auto">
          <a:xfrm>
            <a:off x="2743200" y="3810000"/>
            <a:ext cx="457200" cy="457200"/>
          </a:xfrm>
          <a:prstGeom prst="ellipse">
            <a:avLst/>
          </a:pr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0981" name="Oval 5"/>
          <p:cNvSpPr>
            <a:spLocks noChangeArrowheads="1"/>
          </p:cNvSpPr>
          <p:nvPr/>
        </p:nvSpPr>
        <p:spPr bwMode="auto">
          <a:xfrm>
            <a:off x="1143000" y="2209800"/>
            <a:ext cx="3657600" cy="3657600"/>
          </a:xfrm>
          <a:prstGeom prst="ellipse">
            <a:avLst/>
          </a:prstGeom>
          <a:noFill/>
          <a:ln w="7620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0982" name="Oval 6"/>
          <p:cNvSpPr>
            <a:spLocks noChangeArrowheads="1"/>
          </p:cNvSpPr>
          <p:nvPr/>
        </p:nvSpPr>
        <p:spPr bwMode="auto">
          <a:xfrm>
            <a:off x="1371600" y="2438400"/>
            <a:ext cx="3200400" cy="3200400"/>
          </a:xfrm>
          <a:prstGeom prst="ellipse">
            <a:avLst/>
          </a:prstGeom>
          <a:noFill/>
          <a:ln w="7620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0983" name="Oval 7"/>
          <p:cNvSpPr>
            <a:spLocks noChangeArrowheads="1"/>
          </p:cNvSpPr>
          <p:nvPr/>
        </p:nvSpPr>
        <p:spPr bwMode="auto">
          <a:xfrm>
            <a:off x="1600200" y="2667000"/>
            <a:ext cx="2743200" cy="2743200"/>
          </a:xfrm>
          <a:prstGeom prst="ellipse">
            <a:avLst/>
          </a:prstGeom>
          <a:noFill/>
          <a:ln w="7620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0984" name="Oval 8"/>
          <p:cNvSpPr>
            <a:spLocks noChangeArrowheads="1"/>
          </p:cNvSpPr>
          <p:nvPr/>
        </p:nvSpPr>
        <p:spPr bwMode="auto">
          <a:xfrm>
            <a:off x="1828800" y="2895600"/>
            <a:ext cx="2286000" cy="2298700"/>
          </a:xfrm>
          <a:prstGeom prst="ellipse">
            <a:avLst/>
          </a:prstGeom>
          <a:noFill/>
          <a:ln w="7620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0985" name="Text Box 9"/>
          <p:cNvSpPr txBox="1">
            <a:spLocks noChangeArrowheads="1"/>
          </p:cNvSpPr>
          <p:nvPr/>
        </p:nvSpPr>
        <p:spPr bwMode="auto">
          <a:xfrm>
            <a:off x="5410200" y="2362200"/>
            <a:ext cx="33655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データはディスク上に</a:t>
            </a:r>
          </a:p>
          <a:p>
            <a:pPr algn="l" eaLnBrk="1" hangingPunct="1"/>
            <a:r>
              <a:rPr lang="ja-JP" altLang="en-US"/>
              <a:t>同心円状に配置</a:t>
            </a:r>
            <a:endParaRPr lang="ja-JP" altLang="en-US" sz="2400"/>
          </a:p>
        </p:txBody>
      </p:sp>
      <p:grpSp>
        <p:nvGrpSpPr>
          <p:cNvPr id="510986" name="Group 10"/>
          <p:cNvGrpSpPr>
            <a:grpSpLocks/>
          </p:cNvGrpSpPr>
          <p:nvPr/>
        </p:nvGrpSpPr>
        <p:grpSpPr bwMode="auto">
          <a:xfrm>
            <a:off x="4876800" y="3962400"/>
            <a:ext cx="3187700" cy="519113"/>
            <a:chOff x="3072" y="2496"/>
            <a:chExt cx="2008" cy="327"/>
          </a:xfrm>
        </p:grpSpPr>
        <p:sp>
          <p:nvSpPr>
            <p:cNvPr id="44044" name="Line 11"/>
            <p:cNvSpPr>
              <a:spLocks noChangeShapeType="1"/>
            </p:cNvSpPr>
            <p:nvPr/>
          </p:nvSpPr>
          <p:spPr bwMode="auto">
            <a:xfrm flipH="1">
              <a:off x="3072" y="2688"/>
              <a:ext cx="528" cy="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4045" name="Text Box 12"/>
            <p:cNvSpPr txBox="1">
              <a:spLocks noChangeArrowheads="1"/>
            </p:cNvSpPr>
            <p:nvPr/>
          </p:nvSpPr>
          <p:spPr bwMode="auto">
            <a:xfrm>
              <a:off x="3696" y="2496"/>
              <a:ext cx="138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トラック(</a:t>
              </a:r>
              <a:r>
                <a:rPr lang="en-US" altLang="ja-JP"/>
                <a:t>track)</a:t>
              </a:r>
            </a:p>
          </p:txBody>
        </p:sp>
      </p:grpSp>
      <p:sp>
        <p:nvSpPr>
          <p:cNvPr id="510989" name="Text Box 13"/>
          <p:cNvSpPr txBox="1">
            <a:spLocks noChangeArrowheads="1"/>
          </p:cNvSpPr>
          <p:nvPr/>
        </p:nvSpPr>
        <p:spPr bwMode="auto">
          <a:xfrm>
            <a:off x="914400" y="3733800"/>
            <a:ext cx="1162050" cy="519113"/>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0 1 2 3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10981"/>
                                        </p:tgtEl>
                                        <p:attrNameLst>
                                          <p:attrName>style.visibility</p:attrName>
                                        </p:attrNameLst>
                                      </p:cBhvr>
                                      <p:to>
                                        <p:strVal val="visible"/>
                                      </p:to>
                                    </p:set>
                                    <p:animEffect transition="in" filter="checkerboard(across)">
                                      <p:cBhvr>
                                        <p:cTn id="7" dur="500"/>
                                        <p:tgtEl>
                                          <p:spTgt spid="510981"/>
                                        </p:tgtEl>
                                      </p:cBhvr>
                                    </p:animEffect>
                                  </p:childTnLst>
                                </p:cTn>
                              </p:par>
                            </p:childTnLst>
                          </p:cTn>
                        </p:par>
                        <p:par>
                          <p:cTn id="8" fill="hold" nodeType="afterGroup">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510982"/>
                                        </p:tgtEl>
                                        <p:attrNameLst>
                                          <p:attrName>style.visibility</p:attrName>
                                        </p:attrNameLst>
                                      </p:cBhvr>
                                      <p:to>
                                        <p:strVal val="visible"/>
                                      </p:to>
                                    </p:set>
                                    <p:animEffect transition="in" filter="checkerboard(across)">
                                      <p:cBhvr>
                                        <p:cTn id="11" dur="500"/>
                                        <p:tgtEl>
                                          <p:spTgt spid="510982"/>
                                        </p:tgtEl>
                                      </p:cBhvr>
                                    </p:animEffect>
                                  </p:childTnLst>
                                </p:cTn>
                              </p:par>
                            </p:childTnLst>
                          </p:cTn>
                        </p:par>
                        <p:par>
                          <p:cTn id="12" fill="hold" nodeType="afterGroup">
                            <p:stCondLst>
                              <p:cond delay="1000"/>
                            </p:stCondLst>
                            <p:childTnLst>
                              <p:par>
                                <p:cTn id="13" presetID="5" presetClass="entr" presetSubtype="10" fill="hold" grpId="0" nodeType="afterEffect">
                                  <p:stCondLst>
                                    <p:cond delay="0"/>
                                  </p:stCondLst>
                                  <p:childTnLst>
                                    <p:set>
                                      <p:cBhvr>
                                        <p:cTn id="14" dur="1" fill="hold">
                                          <p:stCondLst>
                                            <p:cond delay="0"/>
                                          </p:stCondLst>
                                        </p:cTn>
                                        <p:tgtEl>
                                          <p:spTgt spid="510983"/>
                                        </p:tgtEl>
                                        <p:attrNameLst>
                                          <p:attrName>style.visibility</p:attrName>
                                        </p:attrNameLst>
                                      </p:cBhvr>
                                      <p:to>
                                        <p:strVal val="visible"/>
                                      </p:to>
                                    </p:set>
                                    <p:animEffect transition="in" filter="checkerboard(across)">
                                      <p:cBhvr>
                                        <p:cTn id="15" dur="500"/>
                                        <p:tgtEl>
                                          <p:spTgt spid="510983"/>
                                        </p:tgtEl>
                                      </p:cBhvr>
                                    </p:animEffect>
                                  </p:childTnLst>
                                </p:cTn>
                              </p:par>
                            </p:childTnLst>
                          </p:cTn>
                        </p:par>
                        <p:par>
                          <p:cTn id="16" fill="hold" nodeType="afterGroup">
                            <p:stCondLst>
                              <p:cond delay="1500"/>
                            </p:stCondLst>
                            <p:childTnLst>
                              <p:par>
                                <p:cTn id="17" presetID="5" presetClass="entr" presetSubtype="10" fill="hold" grpId="0" nodeType="afterEffect">
                                  <p:stCondLst>
                                    <p:cond delay="0"/>
                                  </p:stCondLst>
                                  <p:childTnLst>
                                    <p:set>
                                      <p:cBhvr>
                                        <p:cTn id="18" dur="1" fill="hold">
                                          <p:stCondLst>
                                            <p:cond delay="0"/>
                                          </p:stCondLst>
                                        </p:cTn>
                                        <p:tgtEl>
                                          <p:spTgt spid="510984"/>
                                        </p:tgtEl>
                                        <p:attrNameLst>
                                          <p:attrName>style.visibility</p:attrName>
                                        </p:attrNameLst>
                                      </p:cBhvr>
                                      <p:to>
                                        <p:strVal val="visible"/>
                                      </p:to>
                                    </p:set>
                                    <p:animEffect transition="in" filter="checkerboard(across)">
                                      <p:cBhvr>
                                        <p:cTn id="19" dur="500"/>
                                        <p:tgtEl>
                                          <p:spTgt spid="510984"/>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 presetClass="entr" presetSubtype="10" fill="hold" grpId="0" nodeType="clickEffect">
                                  <p:stCondLst>
                                    <p:cond delay="0"/>
                                  </p:stCondLst>
                                  <p:childTnLst>
                                    <p:set>
                                      <p:cBhvr>
                                        <p:cTn id="23" dur="1" fill="hold">
                                          <p:stCondLst>
                                            <p:cond delay="0"/>
                                          </p:stCondLst>
                                        </p:cTn>
                                        <p:tgtEl>
                                          <p:spTgt spid="510985"/>
                                        </p:tgtEl>
                                        <p:attrNameLst>
                                          <p:attrName>style.visibility</p:attrName>
                                        </p:attrNameLst>
                                      </p:cBhvr>
                                      <p:to>
                                        <p:strVal val="visible"/>
                                      </p:to>
                                    </p:set>
                                    <p:animEffect transition="in" filter="checkerboard(across)">
                                      <p:cBhvr>
                                        <p:cTn id="24" dur="500"/>
                                        <p:tgtEl>
                                          <p:spTgt spid="510985"/>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 presetClass="entr" presetSubtype="10" fill="hold" nodeType="clickEffect">
                                  <p:stCondLst>
                                    <p:cond delay="0"/>
                                  </p:stCondLst>
                                  <p:childTnLst>
                                    <p:set>
                                      <p:cBhvr>
                                        <p:cTn id="28" dur="1" fill="hold">
                                          <p:stCondLst>
                                            <p:cond delay="0"/>
                                          </p:stCondLst>
                                        </p:cTn>
                                        <p:tgtEl>
                                          <p:spTgt spid="510986"/>
                                        </p:tgtEl>
                                        <p:attrNameLst>
                                          <p:attrName>style.visibility</p:attrName>
                                        </p:attrNameLst>
                                      </p:cBhvr>
                                      <p:to>
                                        <p:strVal val="visible"/>
                                      </p:to>
                                    </p:set>
                                    <p:animEffect transition="in" filter="checkerboard(across)">
                                      <p:cBhvr>
                                        <p:cTn id="29" dur="500"/>
                                        <p:tgtEl>
                                          <p:spTgt spid="510986"/>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 presetClass="entr" presetSubtype="10" fill="hold" grpId="0" nodeType="clickEffect">
                                  <p:stCondLst>
                                    <p:cond delay="0"/>
                                  </p:stCondLst>
                                  <p:childTnLst>
                                    <p:set>
                                      <p:cBhvr>
                                        <p:cTn id="33" dur="1" fill="hold">
                                          <p:stCondLst>
                                            <p:cond delay="0"/>
                                          </p:stCondLst>
                                        </p:cTn>
                                        <p:tgtEl>
                                          <p:spTgt spid="510989"/>
                                        </p:tgtEl>
                                        <p:attrNameLst>
                                          <p:attrName>style.visibility</p:attrName>
                                        </p:attrNameLst>
                                      </p:cBhvr>
                                      <p:to>
                                        <p:strVal val="visible"/>
                                      </p:to>
                                    </p:set>
                                    <p:animEffect transition="in" filter="checkerboard(across)">
                                      <p:cBhvr>
                                        <p:cTn id="34" dur="500"/>
                                        <p:tgtEl>
                                          <p:spTgt spid="5109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0981" grpId="0" animBg="1"/>
      <p:bldP spid="510982" grpId="0" animBg="1"/>
      <p:bldP spid="510983" grpId="0" animBg="1"/>
      <p:bldP spid="510984" grpId="0" animBg="1"/>
      <p:bldP spid="510985" grpId="0" autoUpdateAnimBg="0"/>
      <p:bldP spid="510989" grpId="0" animBg="1"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Arc 2"/>
          <p:cNvSpPr>
            <a:spLocks/>
          </p:cNvSpPr>
          <p:nvPr/>
        </p:nvSpPr>
        <p:spPr bwMode="auto">
          <a:xfrm>
            <a:off x="2057400" y="2133600"/>
            <a:ext cx="3886200" cy="3886200"/>
          </a:xfrm>
          <a:custGeom>
            <a:avLst/>
            <a:gdLst>
              <a:gd name="T0" fmla="*/ 0 w 21600"/>
              <a:gd name="T1" fmla="*/ 0 h 21600"/>
              <a:gd name="T2" fmla="*/ 3886200 w 21600"/>
              <a:gd name="T3" fmla="*/ 3886200 h 21600"/>
              <a:gd name="T4" fmla="*/ 0 w 21600"/>
              <a:gd name="T5" fmla="*/ 388620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solidFill>
            <a:srgbClr val="8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5059" name="Rectangle 3"/>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ディスク上のデータ配置</a:t>
            </a:r>
          </a:p>
        </p:txBody>
      </p:sp>
      <p:sp>
        <p:nvSpPr>
          <p:cNvPr id="45060" name="Arc 4"/>
          <p:cNvSpPr>
            <a:spLocks/>
          </p:cNvSpPr>
          <p:nvPr/>
        </p:nvSpPr>
        <p:spPr bwMode="auto">
          <a:xfrm>
            <a:off x="2133600" y="2971800"/>
            <a:ext cx="2971800" cy="2971800"/>
          </a:xfrm>
          <a:custGeom>
            <a:avLst/>
            <a:gdLst>
              <a:gd name="T0" fmla="*/ 0 w 21600"/>
              <a:gd name="T1" fmla="*/ 0 h 21600"/>
              <a:gd name="T2" fmla="*/ 2971800 w 21600"/>
              <a:gd name="T3" fmla="*/ 2971800 h 21600"/>
              <a:gd name="T4" fmla="*/ 0 w 21600"/>
              <a:gd name="T5" fmla="*/ 297180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7620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p:txBody>
      </p:sp>
      <p:sp>
        <p:nvSpPr>
          <p:cNvPr id="45061" name="Arc 5"/>
          <p:cNvSpPr>
            <a:spLocks/>
          </p:cNvSpPr>
          <p:nvPr/>
        </p:nvSpPr>
        <p:spPr bwMode="auto">
          <a:xfrm>
            <a:off x="2133600" y="2590800"/>
            <a:ext cx="3352800" cy="3352800"/>
          </a:xfrm>
          <a:custGeom>
            <a:avLst/>
            <a:gdLst>
              <a:gd name="T0" fmla="*/ 0 w 21600"/>
              <a:gd name="T1" fmla="*/ 0 h 21600"/>
              <a:gd name="T2" fmla="*/ 3352800 w 21600"/>
              <a:gd name="T3" fmla="*/ 3352800 h 21600"/>
              <a:gd name="T4" fmla="*/ 0 w 21600"/>
              <a:gd name="T5" fmla="*/ 335280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7620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p:txBody>
      </p:sp>
      <p:sp>
        <p:nvSpPr>
          <p:cNvPr id="45062" name="Arc 6"/>
          <p:cNvSpPr>
            <a:spLocks/>
          </p:cNvSpPr>
          <p:nvPr/>
        </p:nvSpPr>
        <p:spPr bwMode="auto">
          <a:xfrm>
            <a:off x="2133600" y="3352800"/>
            <a:ext cx="2590800" cy="2590800"/>
          </a:xfrm>
          <a:custGeom>
            <a:avLst/>
            <a:gdLst>
              <a:gd name="T0" fmla="*/ 0 w 21600"/>
              <a:gd name="T1" fmla="*/ 0 h 21600"/>
              <a:gd name="T2" fmla="*/ 2590800 w 21600"/>
              <a:gd name="T3" fmla="*/ 2590800 h 21600"/>
              <a:gd name="T4" fmla="*/ 0 w 21600"/>
              <a:gd name="T5" fmla="*/ 259080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7620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p:txBody>
      </p:sp>
      <p:sp>
        <p:nvSpPr>
          <p:cNvPr id="45063" name="Arc 7"/>
          <p:cNvSpPr>
            <a:spLocks/>
          </p:cNvSpPr>
          <p:nvPr/>
        </p:nvSpPr>
        <p:spPr bwMode="auto">
          <a:xfrm>
            <a:off x="2133600" y="3810000"/>
            <a:ext cx="2133600" cy="2133600"/>
          </a:xfrm>
          <a:custGeom>
            <a:avLst/>
            <a:gdLst>
              <a:gd name="T0" fmla="*/ 0 w 21600"/>
              <a:gd name="T1" fmla="*/ 0 h 21600"/>
              <a:gd name="T2" fmla="*/ 2133600 w 21600"/>
              <a:gd name="T3" fmla="*/ 2133600 h 21600"/>
              <a:gd name="T4" fmla="*/ 0 w 21600"/>
              <a:gd name="T5" fmla="*/ 213360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7620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p:txBody>
      </p:sp>
      <p:sp>
        <p:nvSpPr>
          <p:cNvPr id="45064" name="Arc 8"/>
          <p:cNvSpPr>
            <a:spLocks/>
          </p:cNvSpPr>
          <p:nvPr/>
        </p:nvSpPr>
        <p:spPr bwMode="auto">
          <a:xfrm>
            <a:off x="2133600" y="4267200"/>
            <a:ext cx="1676400" cy="1676400"/>
          </a:xfrm>
          <a:custGeom>
            <a:avLst/>
            <a:gdLst>
              <a:gd name="T0" fmla="*/ 0 w 21600"/>
              <a:gd name="T1" fmla="*/ 0 h 21600"/>
              <a:gd name="T2" fmla="*/ 1676400 w 21600"/>
              <a:gd name="T3" fmla="*/ 1676400 h 21600"/>
              <a:gd name="T4" fmla="*/ 0 w 21600"/>
              <a:gd name="T5" fmla="*/ 167640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7620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p:txBody>
      </p:sp>
      <p:grpSp>
        <p:nvGrpSpPr>
          <p:cNvPr id="512009" name="Group 9"/>
          <p:cNvGrpSpPr>
            <a:grpSpLocks/>
          </p:cNvGrpSpPr>
          <p:nvPr/>
        </p:nvGrpSpPr>
        <p:grpSpPr bwMode="auto">
          <a:xfrm>
            <a:off x="5257800" y="4343400"/>
            <a:ext cx="3144838" cy="519113"/>
            <a:chOff x="3072" y="2496"/>
            <a:chExt cx="1981" cy="327"/>
          </a:xfrm>
        </p:grpSpPr>
        <p:sp>
          <p:nvSpPr>
            <p:cNvPr id="45081" name="Line 10"/>
            <p:cNvSpPr>
              <a:spLocks noChangeShapeType="1"/>
            </p:cNvSpPr>
            <p:nvPr/>
          </p:nvSpPr>
          <p:spPr bwMode="auto">
            <a:xfrm flipH="1">
              <a:off x="3072" y="2688"/>
              <a:ext cx="528" cy="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5082" name="Text Box 11"/>
            <p:cNvSpPr txBox="1">
              <a:spLocks noChangeArrowheads="1"/>
            </p:cNvSpPr>
            <p:nvPr/>
          </p:nvSpPr>
          <p:spPr bwMode="auto">
            <a:xfrm>
              <a:off x="3696" y="2496"/>
              <a:ext cx="1357"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セクタ(</a:t>
              </a:r>
              <a:r>
                <a:rPr lang="en-US" altLang="ja-JP"/>
                <a:t>sector)</a:t>
              </a:r>
            </a:p>
          </p:txBody>
        </p:sp>
      </p:grpSp>
      <p:sp>
        <p:nvSpPr>
          <p:cNvPr id="512012" name="Text Box 12"/>
          <p:cNvSpPr txBox="1">
            <a:spLocks noChangeArrowheads="1"/>
          </p:cNvSpPr>
          <p:nvPr/>
        </p:nvSpPr>
        <p:spPr bwMode="auto">
          <a:xfrm>
            <a:off x="5410200" y="2362200"/>
            <a:ext cx="211455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各トラックは</a:t>
            </a:r>
          </a:p>
          <a:p>
            <a:pPr algn="l" eaLnBrk="1" hangingPunct="1"/>
            <a:r>
              <a:rPr lang="ja-JP" altLang="en-US"/>
              <a:t>セクタに分割</a:t>
            </a:r>
            <a:endParaRPr lang="ja-JP" altLang="en-US" sz="2400"/>
          </a:p>
        </p:txBody>
      </p:sp>
      <p:grpSp>
        <p:nvGrpSpPr>
          <p:cNvPr id="512013" name="Group 13"/>
          <p:cNvGrpSpPr>
            <a:grpSpLocks/>
          </p:cNvGrpSpPr>
          <p:nvPr/>
        </p:nvGrpSpPr>
        <p:grpSpPr bwMode="auto">
          <a:xfrm>
            <a:off x="2286000" y="2057400"/>
            <a:ext cx="3486150" cy="3490913"/>
            <a:chOff x="1440" y="1296"/>
            <a:chExt cx="2196" cy="2199"/>
          </a:xfrm>
        </p:grpSpPr>
        <p:sp>
          <p:nvSpPr>
            <p:cNvPr id="45075" name="Text Box 14"/>
            <p:cNvSpPr txBox="1">
              <a:spLocks noChangeArrowheads="1"/>
            </p:cNvSpPr>
            <p:nvPr/>
          </p:nvSpPr>
          <p:spPr bwMode="auto">
            <a:xfrm>
              <a:off x="1440" y="1296"/>
              <a:ext cx="228" cy="327"/>
            </a:xfrm>
            <a:prstGeom prst="rect">
              <a:avLst/>
            </a:prstGeom>
            <a:noFill/>
            <a:ln>
              <a:noFill/>
            </a:ln>
            <a:effectLst/>
            <a:extLst>
              <a:ext uri="{909E8E84-426E-40DD-AFC4-6F175D3DCCD1}">
                <a14:hiddenFill xmlns:a14="http://schemas.microsoft.com/office/drawing/2010/main">
                  <a:solidFill>
                    <a:srgbClr val="800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0</a:t>
              </a:r>
            </a:p>
          </p:txBody>
        </p:sp>
        <p:sp>
          <p:nvSpPr>
            <p:cNvPr id="45076" name="Text Box 15"/>
            <p:cNvSpPr txBox="1">
              <a:spLocks noChangeArrowheads="1"/>
            </p:cNvSpPr>
            <p:nvPr/>
          </p:nvSpPr>
          <p:spPr bwMode="auto">
            <a:xfrm>
              <a:off x="2016" y="1440"/>
              <a:ext cx="228" cy="327"/>
            </a:xfrm>
            <a:prstGeom prst="rect">
              <a:avLst/>
            </a:prstGeom>
            <a:noFill/>
            <a:ln>
              <a:noFill/>
            </a:ln>
            <a:effectLst/>
            <a:extLst>
              <a:ext uri="{909E8E84-426E-40DD-AFC4-6F175D3DCCD1}">
                <a14:hiddenFill xmlns:a14="http://schemas.microsoft.com/office/drawing/2010/main">
                  <a:solidFill>
                    <a:srgbClr val="800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1</a:t>
              </a:r>
            </a:p>
          </p:txBody>
        </p:sp>
        <p:sp>
          <p:nvSpPr>
            <p:cNvPr id="45077" name="Text Box 16"/>
            <p:cNvSpPr txBox="1">
              <a:spLocks noChangeArrowheads="1"/>
            </p:cNvSpPr>
            <p:nvPr/>
          </p:nvSpPr>
          <p:spPr bwMode="auto">
            <a:xfrm>
              <a:off x="2496" y="1728"/>
              <a:ext cx="228" cy="327"/>
            </a:xfrm>
            <a:prstGeom prst="rect">
              <a:avLst/>
            </a:prstGeom>
            <a:noFill/>
            <a:ln>
              <a:noFill/>
            </a:ln>
            <a:effectLst/>
            <a:extLst>
              <a:ext uri="{909E8E84-426E-40DD-AFC4-6F175D3DCCD1}">
                <a14:hiddenFill xmlns:a14="http://schemas.microsoft.com/office/drawing/2010/main">
                  <a:solidFill>
                    <a:srgbClr val="800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2</a:t>
              </a:r>
            </a:p>
          </p:txBody>
        </p:sp>
        <p:sp>
          <p:nvSpPr>
            <p:cNvPr id="45078" name="Text Box 17"/>
            <p:cNvSpPr txBox="1">
              <a:spLocks noChangeArrowheads="1"/>
            </p:cNvSpPr>
            <p:nvPr/>
          </p:nvSpPr>
          <p:spPr bwMode="auto">
            <a:xfrm>
              <a:off x="2928" y="2112"/>
              <a:ext cx="228" cy="327"/>
            </a:xfrm>
            <a:prstGeom prst="rect">
              <a:avLst/>
            </a:prstGeom>
            <a:noFill/>
            <a:ln>
              <a:noFill/>
            </a:ln>
            <a:effectLst/>
            <a:extLst>
              <a:ext uri="{909E8E84-426E-40DD-AFC4-6F175D3DCCD1}">
                <a14:hiddenFill xmlns:a14="http://schemas.microsoft.com/office/drawing/2010/main">
                  <a:solidFill>
                    <a:srgbClr val="800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3</a:t>
              </a:r>
            </a:p>
          </p:txBody>
        </p:sp>
        <p:sp>
          <p:nvSpPr>
            <p:cNvPr id="45079" name="Text Box 18"/>
            <p:cNvSpPr txBox="1">
              <a:spLocks noChangeArrowheads="1"/>
            </p:cNvSpPr>
            <p:nvPr/>
          </p:nvSpPr>
          <p:spPr bwMode="auto">
            <a:xfrm>
              <a:off x="3216" y="2592"/>
              <a:ext cx="228" cy="327"/>
            </a:xfrm>
            <a:prstGeom prst="rect">
              <a:avLst/>
            </a:prstGeom>
            <a:noFill/>
            <a:ln>
              <a:noFill/>
            </a:ln>
            <a:effectLst/>
            <a:extLst>
              <a:ext uri="{909E8E84-426E-40DD-AFC4-6F175D3DCCD1}">
                <a14:hiddenFill xmlns:a14="http://schemas.microsoft.com/office/drawing/2010/main">
                  <a:solidFill>
                    <a:srgbClr val="800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4</a:t>
              </a:r>
            </a:p>
          </p:txBody>
        </p:sp>
        <p:sp>
          <p:nvSpPr>
            <p:cNvPr id="45080" name="Text Box 19"/>
            <p:cNvSpPr txBox="1">
              <a:spLocks noChangeArrowheads="1"/>
            </p:cNvSpPr>
            <p:nvPr/>
          </p:nvSpPr>
          <p:spPr bwMode="auto">
            <a:xfrm>
              <a:off x="3408" y="3168"/>
              <a:ext cx="228" cy="327"/>
            </a:xfrm>
            <a:prstGeom prst="rect">
              <a:avLst/>
            </a:prstGeom>
            <a:noFill/>
            <a:ln>
              <a:noFill/>
            </a:ln>
            <a:effectLst/>
            <a:extLst>
              <a:ext uri="{909E8E84-426E-40DD-AFC4-6F175D3DCCD1}">
                <a14:hiddenFill xmlns:a14="http://schemas.microsoft.com/office/drawing/2010/main">
                  <a:solidFill>
                    <a:srgbClr val="800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5</a:t>
              </a:r>
            </a:p>
          </p:txBody>
        </p:sp>
      </p:grpSp>
      <p:grpSp>
        <p:nvGrpSpPr>
          <p:cNvPr id="512020" name="Group 20"/>
          <p:cNvGrpSpPr>
            <a:grpSpLocks/>
          </p:cNvGrpSpPr>
          <p:nvPr/>
        </p:nvGrpSpPr>
        <p:grpSpPr bwMode="auto">
          <a:xfrm>
            <a:off x="2133600" y="2286000"/>
            <a:ext cx="3581400" cy="3657600"/>
            <a:chOff x="1344" y="1440"/>
            <a:chExt cx="2256" cy="2304"/>
          </a:xfrm>
        </p:grpSpPr>
        <p:sp>
          <p:nvSpPr>
            <p:cNvPr id="45070" name="Line 21"/>
            <p:cNvSpPr>
              <a:spLocks noChangeShapeType="1"/>
            </p:cNvSpPr>
            <p:nvPr/>
          </p:nvSpPr>
          <p:spPr bwMode="auto">
            <a:xfrm flipV="1">
              <a:off x="1344" y="1440"/>
              <a:ext cx="576" cy="2304"/>
            </a:xfrm>
            <a:prstGeom prst="line">
              <a:avLst/>
            </a:prstGeom>
            <a:noFill/>
            <a:ln w="7620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45071" name="Line 22"/>
            <p:cNvSpPr>
              <a:spLocks noChangeShapeType="1"/>
            </p:cNvSpPr>
            <p:nvPr/>
          </p:nvSpPr>
          <p:spPr bwMode="auto">
            <a:xfrm flipV="1">
              <a:off x="1344" y="1680"/>
              <a:ext cx="1152" cy="2064"/>
            </a:xfrm>
            <a:prstGeom prst="line">
              <a:avLst/>
            </a:prstGeom>
            <a:noFill/>
            <a:ln w="7620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45072" name="Line 23"/>
            <p:cNvSpPr>
              <a:spLocks noChangeShapeType="1"/>
            </p:cNvSpPr>
            <p:nvPr/>
          </p:nvSpPr>
          <p:spPr bwMode="auto">
            <a:xfrm flipV="1">
              <a:off x="1344" y="2112"/>
              <a:ext cx="1632" cy="1632"/>
            </a:xfrm>
            <a:prstGeom prst="line">
              <a:avLst/>
            </a:prstGeom>
            <a:noFill/>
            <a:ln w="7620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45073" name="Line 24"/>
            <p:cNvSpPr>
              <a:spLocks noChangeShapeType="1"/>
            </p:cNvSpPr>
            <p:nvPr/>
          </p:nvSpPr>
          <p:spPr bwMode="auto">
            <a:xfrm flipV="1">
              <a:off x="1344" y="2592"/>
              <a:ext cx="2016" cy="1152"/>
            </a:xfrm>
            <a:prstGeom prst="line">
              <a:avLst/>
            </a:prstGeom>
            <a:noFill/>
            <a:ln w="7620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45074" name="Line 25"/>
            <p:cNvSpPr>
              <a:spLocks noChangeShapeType="1"/>
            </p:cNvSpPr>
            <p:nvPr/>
          </p:nvSpPr>
          <p:spPr bwMode="auto">
            <a:xfrm flipV="1">
              <a:off x="1344" y="3168"/>
              <a:ext cx="2256" cy="576"/>
            </a:xfrm>
            <a:prstGeom prst="line">
              <a:avLst/>
            </a:prstGeom>
            <a:noFill/>
            <a:ln w="7620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sp>
        <p:nvSpPr>
          <p:cNvPr id="45069" name="Arc 26"/>
          <p:cNvSpPr>
            <a:spLocks/>
          </p:cNvSpPr>
          <p:nvPr/>
        </p:nvSpPr>
        <p:spPr bwMode="auto">
          <a:xfrm>
            <a:off x="2057400" y="5408613"/>
            <a:ext cx="608013" cy="608012"/>
          </a:xfrm>
          <a:custGeom>
            <a:avLst/>
            <a:gdLst>
              <a:gd name="T0" fmla="*/ 0 w 21600"/>
              <a:gd name="T1" fmla="*/ 0 h 21600"/>
              <a:gd name="T2" fmla="*/ 608013 w 21600"/>
              <a:gd name="T3" fmla="*/ 608012 h 21600"/>
              <a:gd name="T4" fmla="*/ 0 w 21600"/>
              <a:gd name="T5" fmla="*/ 608012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512020"/>
                                        </p:tgtEl>
                                        <p:attrNameLst>
                                          <p:attrName>style.visibility</p:attrName>
                                        </p:attrNameLst>
                                      </p:cBhvr>
                                      <p:to>
                                        <p:strVal val="visible"/>
                                      </p:to>
                                    </p:set>
                                    <p:animEffect transition="in" filter="checkerboard(across)">
                                      <p:cBhvr>
                                        <p:cTn id="7" dur="500"/>
                                        <p:tgtEl>
                                          <p:spTgt spid="5120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12012"/>
                                        </p:tgtEl>
                                        <p:attrNameLst>
                                          <p:attrName>style.visibility</p:attrName>
                                        </p:attrNameLst>
                                      </p:cBhvr>
                                      <p:to>
                                        <p:strVal val="visible"/>
                                      </p:to>
                                    </p:set>
                                    <p:animEffect transition="in" filter="checkerboard(across)">
                                      <p:cBhvr>
                                        <p:cTn id="12" dur="500"/>
                                        <p:tgtEl>
                                          <p:spTgt spid="51201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512009"/>
                                        </p:tgtEl>
                                        <p:attrNameLst>
                                          <p:attrName>style.visibility</p:attrName>
                                        </p:attrNameLst>
                                      </p:cBhvr>
                                      <p:to>
                                        <p:strVal val="visible"/>
                                      </p:to>
                                    </p:set>
                                    <p:animEffect transition="in" filter="checkerboard(across)">
                                      <p:cBhvr>
                                        <p:cTn id="17" dur="500"/>
                                        <p:tgtEl>
                                          <p:spTgt spid="51200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nodeType="clickEffect">
                                  <p:stCondLst>
                                    <p:cond delay="0"/>
                                  </p:stCondLst>
                                  <p:childTnLst>
                                    <p:set>
                                      <p:cBhvr>
                                        <p:cTn id="21" dur="1" fill="hold">
                                          <p:stCondLst>
                                            <p:cond delay="0"/>
                                          </p:stCondLst>
                                        </p:cTn>
                                        <p:tgtEl>
                                          <p:spTgt spid="512013"/>
                                        </p:tgtEl>
                                        <p:attrNameLst>
                                          <p:attrName>style.visibility</p:attrName>
                                        </p:attrNameLst>
                                      </p:cBhvr>
                                      <p:to>
                                        <p:strVal val="visible"/>
                                      </p:to>
                                    </p:set>
                                    <p:animEffect transition="in" filter="checkerboard(across)">
                                      <p:cBhvr>
                                        <p:cTn id="22" dur="500"/>
                                        <p:tgtEl>
                                          <p:spTgt spid="5120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12" grpId="0"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ディスクへのアクセス</a:t>
            </a:r>
          </a:p>
        </p:txBody>
      </p:sp>
      <p:sp>
        <p:nvSpPr>
          <p:cNvPr id="46083" name="Oval 3"/>
          <p:cNvSpPr>
            <a:spLocks noChangeArrowheads="1"/>
          </p:cNvSpPr>
          <p:nvPr/>
        </p:nvSpPr>
        <p:spPr bwMode="auto">
          <a:xfrm>
            <a:off x="1981200" y="2133600"/>
            <a:ext cx="3352800" cy="3352800"/>
          </a:xfrm>
          <a:prstGeom prst="ellipse">
            <a:avLst/>
          </a:prstGeom>
          <a:solidFill>
            <a:srgbClr val="8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6084" name="Oval 4"/>
          <p:cNvSpPr>
            <a:spLocks noChangeArrowheads="1"/>
          </p:cNvSpPr>
          <p:nvPr/>
        </p:nvSpPr>
        <p:spPr bwMode="auto">
          <a:xfrm>
            <a:off x="3505200" y="3657600"/>
            <a:ext cx="304800" cy="304800"/>
          </a:xfrm>
          <a:prstGeom prst="ellipse">
            <a:avLst/>
          </a:pr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nvGrpSpPr>
          <p:cNvPr id="46085" name="Group 5"/>
          <p:cNvGrpSpPr>
            <a:grpSpLocks/>
          </p:cNvGrpSpPr>
          <p:nvPr/>
        </p:nvGrpSpPr>
        <p:grpSpPr bwMode="auto">
          <a:xfrm>
            <a:off x="2286000" y="2438400"/>
            <a:ext cx="2743200" cy="2743200"/>
            <a:chOff x="2832" y="1968"/>
            <a:chExt cx="1728" cy="1728"/>
          </a:xfrm>
        </p:grpSpPr>
        <p:sp>
          <p:nvSpPr>
            <p:cNvPr id="46112" name="Oval 6"/>
            <p:cNvSpPr>
              <a:spLocks noChangeArrowheads="1"/>
            </p:cNvSpPr>
            <p:nvPr/>
          </p:nvSpPr>
          <p:spPr bwMode="auto">
            <a:xfrm>
              <a:off x="3408" y="2544"/>
              <a:ext cx="576" cy="576"/>
            </a:xfrm>
            <a:prstGeom prst="ellipse">
              <a:avLst/>
            </a:prstGeom>
            <a:noFill/>
            <a:ln w="571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6113" name="Oval 7"/>
            <p:cNvSpPr>
              <a:spLocks noChangeArrowheads="1"/>
            </p:cNvSpPr>
            <p:nvPr/>
          </p:nvSpPr>
          <p:spPr bwMode="auto">
            <a:xfrm>
              <a:off x="3264" y="2400"/>
              <a:ext cx="864" cy="864"/>
            </a:xfrm>
            <a:prstGeom prst="ellipse">
              <a:avLst/>
            </a:prstGeom>
            <a:noFill/>
            <a:ln w="571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6114" name="Oval 8"/>
            <p:cNvSpPr>
              <a:spLocks noChangeArrowheads="1"/>
            </p:cNvSpPr>
            <p:nvPr/>
          </p:nvSpPr>
          <p:spPr bwMode="auto">
            <a:xfrm>
              <a:off x="3120" y="2256"/>
              <a:ext cx="1152" cy="1152"/>
            </a:xfrm>
            <a:prstGeom prst="ellipse">
              <a:avLst/>
            </a:prstGeom>
            <a:noFill/>
            <a:ln w="571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6115" name="Oval 9"/>
            <p:cNvSpPr>
              <a:spLocks noChangeArrowheads="1"/>
            </p:cNvSpPr>
            <p:nvPr/>
          </p:nvSpPr>
          <p:spPr bwMode="auto">
            <a:xfrm>
              <a:off x="2976" y="2112"/>
              <a:ext cx="1440" cy="1440"/>
            </a:xfrm>
            <a:prstGeom prst="ellipse">
              <a:avLst/>
            </a:prstGeom>
            <a:noFill/>
            <a:ln w="571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6116" name="Oval 10"/>
            <p:cNvSpPr>
              <a:spLocks noChangeArrowheads="1"/>
            </p:cNvSpPr>
            <p:nvPr/>
          </p:nvSpPr>
          <p:spPr bwMode="auto">
            <a:xfrm>
              <a:off x="2832" y="1968"/>
              <a:ext cx="1728" cy="1728"/>
            </a:xfrm>
            <a:prstGeom prst="ellipse">
              <a:avLst/>
            </a:prstGeom>
            <a:noFill/>
            <a:ln w="571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sp>
        <p:nvSpPr>
          <p:cNvPr id="46086" name="Line 11"/>
          <p:cNvSpPr>
            <a:spLocks noChangeShapeType="1"/>
          </p:cNvSpPr>
          <p:nvPr/>
        </p:nvSpPr>
        <p:spPr bwMode="auto">
          <a:xfrm>
            <a:off x="3657600" y="2209800"/>
            <a:ext cx="0" cy="320040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46087" name="Line 12"/>
          <p:cNvSpPr>
            <a:spLocks noChangeShapeType="1"/>
          </p:cNvSpPr>
          <p:nvPr/>
        </p:nvSpPr>
        <p:spPr bwMode="auto">
          <a:xfrm flipH="1">
            <a:off x="3048000" y="2362200"/>
            <a:ext cx="1219200" cy="289560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46088" name="Line 13"/>
          <p:cNvSpPr>
            <a:spLocks noChangeShapeType="1"/>
          </p:cNvSpPr>
          <p:nvPr/>
        </p:nvSpPr>
        <p:spPr bwMode="auto">
          <a:xfrm flipH="1">
            <a:off x="2514600" y="2667000"/>
            <a:ext cx="2286000" cy="228600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46089" name="Line 14"/>
          <p:cNvSpPr>
            <a:spLocks noChangeShapeType="1"/>
          </p:cNvSpPr>
          <p:nvPr/>
        </p:nvSpPr>
        <p:spPr bwMode="auto">
          <a:xfrm rot="-5400000" flipH="1" flipV="1">
            <a:off x="3048000" y="2362200"/>
            <a:ext cx="1219200" cy="289560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46090" name="Line 15"/>
          <p:cNvSpPr>
            <a:spLocks noChangeShapeType="1"/>
          </p:cNvSpPr>
          <p:nvPr/>
        </p:nvSpPr>
        <p:spPr bwMode="auto">
          <a:xfrm>
            <a:off x="2057400" y="3810000"/>
            <a:ext cx="3200400" cy="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46091" name="Line 16"/>
          <p:cNvSpPr>
            <a:spLocks noChangeShapeType="1"/>
          </p:cNvSpPr>
          <p:nvPr/>
        </p:nvSpPr>
        <p:spPr bwMode="auto">
          <a:xfrm rot="5400000" flipH="1">
            <a:off x="3048000" y="2362200"/>
            <a:ext cx="1219200" cy="289560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46092" name="Line 17"/>
          <p:cNvSpPr>
            <a:spLocks noChangeShapeType="1"/>
          </p:cNvSpPr>
          <p:nvPr/>
        </p:nvSpPr>
        <p:spPr bwMode="auto">
          <a:xfrm rot="5400000" flipH="1">
            <a:off x="2514600" y="2667000"/>
            <a:ext cx="2286000" cy="228600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46093" name="Line 18"/>
          <p:cNvSpPr>
            <a:spLocks noChangeShapeType="1"/>
          </p:cNvSpPr>
          <p:nvPr/>
        </p:nvSpPr>
        <p:spPr bwMode="auto">
          <a:xfrm rot="10800000">
            <a:off x="3048000" y="2362200"/>
            <a:ext cx="1219200" cy="289560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46094" name="Oval 19"/>
          <p:cNvSpPr>
            <a:spLocks noChangeArrowheads="1"/>
          </p:cNvSpPr>
          <p:nvPr/>
        </p:nvSpPr>
        <p:spPr bwMode="auto">
          <a:xfrm>
            <a:off x="3505200" y="3657600"/>
            <a:ext cx="304800" cy="304800"/>
          </a:xfrm>
          <a:prstGeom prst="ellipse">
            <a:avLst/>
          </a:pr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nvGrpSpPr>
          <p:cNvPr id="513044" name="Group 20"/>
          <p:cNvGrpSpPr>
            <a:grpSpLocks/>
          </p:cNvGrpSpPr>
          <p:nvPr/>
        </p:nvGrpSpPr>
        <p:grpSpPr bwMode="auto">
          <a:xfrm>
            <a:off x="1676400" y="1905000"/>
            <a:ext cx="1981200" cy="1905000"/>
            <a:chOff x="1296" y="1248"/>
            <a:chExt cx="1248" cy="1200"/>
          </a:xfrm>
        </p:grpSpPr>
        <p:sp>
          <p:nvSpPr>
            <p:cNvPr id="46110" name="Arc 21"/>
            <p:cNvSpPr>
              <a:spLocks/>
            </p:cNvSpPr>
            <p:nvPr/>
          </p:nvSpPr>
          <p:spPr bwMode="auto">
            <a:xfrm flipH="1">
              <a:off x="1344" y="1248"/>
              <a:ext cx="1200" cy="1200"/>
            </a:xfrm>
            <a:custGeom>
              <a:avLst/>
              <a:gdLst>
                <a:gd name="T0" fmla="*/ 0 w 21600"/>
                <a:gd name="T1" fmla="*/ 0 h 21600"/>
                <a:gd name="T2" fmla="*/ 1200 w 21600"/>
                <a:gd name="T3" fmla="*/ 1200 h 21600"/>
                <a:gd name="T4" fmla="*/ 0 w 21600"/>
                <a:gd name="T5" fmla="*/ 120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99CC"/>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46111" name="Text Box 22"/>
            <p:cNvSpPr txBox="1">
              <a:spLocks noChangeArrowheads="1"/>
            </p:cNvSpPr>
            <p:nvPr/>
          </p:nvSpPr>
          <p:spPr bwMode="auto">
            <a:xfrm>
              <a:off x="1296" y="1248"/>
              <a:ext cx="56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回転</a:t>
              </a:r>
            </a:p>
          </p:txBody>
        </p:sp>
      </p:grpSp>
      <p:grpSp>
        <p:nvGrpSpPr>
          <p:cNvPr id="513047" name="Group 23"/>
          <p:cNvGrpSpPr>
            <a:grpSpLocks/>
          </p:cNvGrpSpPr>
          <p:nvPr/>
        </p:nvGrpSpPr>
        <p:grpSpPr bwMode="auto">
          <a:xfrm>
            <a:off x="228600" y="4419600"/>
            <a:ext cx="3579813" cy="519113"/>
            <a:chOff x="432" y="2832"/>
            <a:chExt cx="2255" cy="327"/>
          </a:xfrm>
        </p:grpSpPr>
        <p:grpSp>
          <p:nvGrpSpPr>
            <p:cNvPr id="46106" name="Group 24"/>
            <p:cNvGrpSpPr>
              <a:grpSpLocks/>
            </p:cNvGrpSpPr>
            <p:nvPr/>
          </p:nvGrpSpPr>
          <p:grpSpPr bwMode="auto">
            <a:xfrm rot="3172625">
              <a:off x="1944" y="2376"/>
              <a:ext cx="144" cy="1343"/>
              <a:chOff x="3984" y="2736"/>
              <a:chExt cx="144" cy="1343"/>
            </a:xfrm>
          </p:grpSpPr>
          <p:sp>
            <p:nvSpPr>
              <p:cNvPr id="46108" name="Rectangle 25"/>
              <p:cNvSpPr>
                <a:spLocks noChangeArrowheads="1"/>
              </p:cNvSpPr>
              <p:nvPr/>
            </p:nvSpPr>
            <p:spPr bwMode="auto">
              <a:xfrm>
                <a:off x="3984" y="2736"/>
                <a:ext cx="144" cy="288"/>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6109" name="AutoShape 26"/>
              <p:cNvSpPr>
                <a:spLocks noChangeArrowheads="1"/>
              </p:cNvSpPr>
              <p:nvPr/>
            </p:nvSpPr>
            <p:spPr bwMode="auto">
              <a:xfrm flipV="1">
                <a:off x="3984" y="3024"/>
                <a:ext cx="144" cy="1055"/>
              </a:xfrm>
              <a:custGeom>
                <a:avLst/>
                <a:gdLst>
                  <a:gd name="T0" fmla="*/ 126 w 21600"/>
                  <a:gd name="T1" fmla="*/ 528 h 21600"/>
                  <a:gd name="T2" fmla="*/ 72 w 21600"/>
                  <a:gd name="T3" fmla="*/ 1055 h 21600"/>
                  <a:gd name="T4" fmla="*/ 18 w 21600"/>
                  <a:gd name="T5" fmla="*/ 528 h 21600"/>
                  <a:gd name="T6" fmla="*/ 72 w 21600"/>
                  <a:gd name="T7" fmla="*/ 0 h 21600"/>
                  <a:gd name="T8" fmla="*/ 0 60000 65536"/>
                  <a:gd name="T9" fmla="*/ 0 60000 65536"/>
                  <a:gd name="T10" fmla="*/ 0 60000 65536"/>
                  <a:gd name="T11" fmla="*/ 0 60000 65536"/>
                  <a:gd name="T12" fmla="*/ 4500 w 21600"/>
                  <a:gd name="T13" fmla="*/ 4504 h 21600"/>
                  <a:gd name="T14" fmla="*/ 17100 w 21600"/>
                  <a:gd name="T15" fmla="*/ 17096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sp>
          <p:nvSpPr>
            <p:cNvPr id="46107" name="Text Box 27"/>
            <p:cNvSpPr txBox="1">
              <a:spLocks noChangeArrowheads="1"/>
            </p:cNvSpPr>
            <p:nvPr/>
          </p:nvSpPr>
          <p:spPr bwMode="auto">
            <a:xfrm>
              <a:off x="432" y="2832"/>
              <a:ext cx="146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アクチュエータ</a:t>
              </a:r>
            </a:p>
          </p:txBody>
        </p:sp>
      </p:grpSp>
      <p:grpSp>
        <p:nvGrpSpPr>
          <p:cNvPr id="513052" name="Group 28"/>
          <p:cNvGrpSpPr>
            <a:grpSpLocks/>
          </p:cNvGrpSpPr>
          <p:nvPr/>
        </p:nvGrpSpPr>
        <p:grpSpPr bwMode="auto">
          <a:xfrm>
            <a:off x="1828800" y="4038600"/>
            <a:ext cx="3254375" cy="1295400"/>
            <a:chOff x="1440" y="2592"/>
            <a:chExt cx="2050" cy="816"/>
          </a:xfrm>
        </p:grpSpPr>
        <p:grpSp>
          <p:nvGrpSpPr>
            <p:cNvPr id="46101" name="Group 29"/>
            <p:cNvGrpSpPr>
              <a:grpSpLocks/>
            </p:cNvGrpSpPr>
            <p:nvPr/>
          </p:nvGrpSpPr>
          <p:grpSpPr bwMode="auto">
            <a:xfrm rot="4967434">
              <a:off x="2040" y="2664"/>
              <a:ext cx="144" cy="1343"/>
              <a:chOff x="3984" y="2736"/>
              <a:chExt cx="144" cy="1343"/>
            </a:xfrm>
          </p:grpSpPr>
          <p:sp>
            <p:nvSpPr>
              <p:cNvPr id="46104" name="Rectangle 30"/>
              <p:cNvSpPr>
                <a:spLocks noChangeArrowheads="1"/>
              </p:cNvSpPr>
              <p:nvPr/>
            </p:nvSpPr>
            <p:spPr bwMode="auto">
              <a:xfrm>
                <a:off x="3984" y="2736"/>
                <a:ext cx="144" cy="288"/>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6105" name="AutoShape 31"/>
              <p:cNvSpPr>
                <a:spLocks noChangeArrowheads="1"/>
              </p:cNvSpPr>
              <p:nvPr/>
            </p:nvSpPr>
            <p:spPr bwMode="auto">
              <a:xfrm flipV="1">
                <a:off x="3984" y="3024"/>
                <a:ext cx="144" cy="1055"/>
              </a:xfrm>
              <a:custGeom>
                <a:avLst/>
                <a:gdLst>
                  <a:gd name="T0" fmla="*/ 126 w 21600"/>
                  <a:gd name="T1" fmla="*/ 528 h 21600"/>
                  <a:gd name="T2" fmla="*/ 72 w 21600"/>
                  <a:gd name="T3" fmla="*/ 1055 h 21600"/>
                  <a:gd name="T4" fmla="*/ 18 w 21600"/>
                  <a:gd name="T5" fmla="*/ 528 h 21600"/>
                  <a:gd name="T6" fmla="*/ 72 w 21600"/>
                  <a:gd name="T7" fmla="*/ 0 h 21600"/>
                  <a:gd name="T8" fmla="*/ 0 60000 65536"/>
                  <a:gd name="T9" fmla="*/ 0 60000 65536"/>
                  <a:gd name="T10" fmla="*/ 0 60000 65536"/>
                  <a:gd name="T11" fmla="*/ 0 60000 65536"/>
                  <a:gd name="T12" fmla="*/ 4500 w 21600"/>
                  <a:gd name="T13" fmla="*/ 4504 h 21600"/>
                  <a:gd name="T14" fmla="*/ 17100 w 21600"/>
                  <a:gd name="T15" fmla="*/ 17096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sp>
          <p:nvSpPr>
            <p:cNvPr id="46102" name="Arc 32"/>
            <p:cNvSpPr>
              <a:spLocks/>
            </p:cNvSpPr>
            <p:nvPr/>
          </p:nvSpPr>
          <p:spPr bwMode="auto">
            <a:xfrm>
              <a:off x="2160" y="2592"/>
              <a:ext cx="816" cy="664"/>
            </a:xfrm>
            <a:custGeom>
              <a:avLst/>
              <a:gdLst>
                <a:gd name="T0" fmla="*/ 475 w 21600"/>
                <a:gd name="T1" fmla="*/ 0 h 17555"/>
                <a:gd name="T2" fmla="*/ 816 w 21600"/>
                <a:gd name="T3" fmla="*/ 664 h 17555"/>
                <a:gd name="T4" fmla="*/ 0 w 21600"/>
                <a:gd name="T5" fmla="*/ 664 h 17555"/>
                <a:gd name="T6" fmla="*/ 0 60000 65536"/>
                <a:gd name="T7" fmla="*/ 0 60000 65536"/>
                <a:gd name="T8" fmla="*/ 0 60000 65536"/>
              </a:gdLst>
              <a:ahLst/>
              <a:cxnLst>
                <a:cxn ang="T6">
                  <a:pos x="T0" y="T1"/>
                </a:cxn>
                <a:cxn ang="T7">
                  <a:pos x="T2" y="T3"/>
                </a:cxn>
                <a:cxn ang="T8">
                  <a:pos x="T4" y="T5"/>
                </a:cxn>
              </a:cxnLst>
              <a:rect l="0" t="0" r="r" b="b"/>
              <a:pathLst>
                <a:path w="21600" h="17555" fill="none" extrusionOk="0">
                  <a:moveTo>
                    <a:pt x="12584" y="0"/>
                  </a:moveTo>
                  <a:cubicBezTo>
                    <a:pt x="18243" y="4056"/>
                    <a:pt x="21600" y="10592"/>
                    <a:pt x="21600" y="17555"/>
                  </a:cubicBezTo>
                </a:path>
                <a:path w="21600" h="17555" stroke="0" extrusionOk="0">
                  <a:moveTo>
                    <a:pt x="12584" y="0"/>
                  </a:moveTo>
                  <a:cubicBezTo>
                    <a:pt x="18243" y="4056"/>
                    <a:pt x="21600" y="10592"/>
                    <a:pt x="21600" y="17555"/>
                  </a:cubicBezTo>
                  <a:lnTo>
                    <a:pt x="0" y="17555"/>
                  </a:lnTo>
                  <a:lnTo>
                    <a:pt x="12584" y="0"/>
                  </a:lnTo>
                  <a:close/>
                </a:path>
              </a:pathLst>
            </a:custGeom>
            <a:noFill/>
            <a:ln w="38100">
              <a:solidFill>
                <a:srgbClr val="00FF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46103" name="Text Box 33"/>
            <p:cNvSpPr txBox="1">
              <a:spLocks noChangeArrowheads="1"/>
            </p:cNvSpPr>
            <p:nvPr/>
          </p:nvSpPr>
          <p:spPr bwMode="auto">
            <a:xfrm>
              <a:off x="2928" y="2640"/>
              <a:ext cx="562" cy="327"/>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移動</a:t>
              </a:r>
            </a:p>
          </p:txBody>
        </p:sp>
      </p:grpSp>
      <p:sp useBgFill="1">
        <p:nvSpPr>
          <p:cNvPr id="513058" name="AutoShape 34"/>
          <p:cNvSpPr>
            <a:spLocks noChangeArrowheads="1"/>
          </p:cNvSpPr>
          <p:nvPr/>
        </p:nvSpPr>
        <p:spPr bwMode="auto">
          <a:xfrm>
            <a:off x="4114800" y="3048000"/>
            <a:ext cx="2133600" cy="533400"/>
          </a:xfrm>
          <a:prstGeom prst="wedgeRoundRectCallout">
            <a:avLst>
              <a:gd name="adj1" fmla="val -72171"/>
              <a:gd name="adj2" fmla="val 144644"/>
              <a:gd name="adj3" fmla="val 16667"/>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磁気ヘッド</a:t>
            </a:r>
          </a:p>
        </p:txBody>
      </p:sp>
      <p:sp>
        <p:nvSpPr>
          <p:cNvPr id="513059" name="Text Box 35"/>
          <p:cNvSpPr txBox="1">
            <a:spLocks noChangeArrowheads="1"/>
          </p:cNvSpPr>
          <p:nvPr/>
        </p:nvSpPr>
        <p:spPr bwMode="auto">
          <a:xfrm>
            <a:off x="2725738" y="6172200"/>
            <a:ext cx="4926012"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ディスクが回転 : 異なるセクタへ</a:t>
            </a:r>
          </a:p>
        </p:txBody>
      </p:sp>
      <p:sp>
        <p:nvSpPr>
          <p:cNvPr id="513060" name="Text Box 36"/>
          <p:cNvSpPr txBox="1">
            <a:spLocks noChangeArrowheads="1"/>
          </p:cNvSpPr>
          <p:nvPr/>
        </p:nvSpPr>
        <p:spPr bwMode="auto">
          <a:xfrm>
            <a:off x="2743200" y="5638800"/>
            <a:ext cx="60769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アクチュエータが移動 : 異なるトラックへ</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513047"/>
                                        </p:tgtEl>
                                        <p:attrNameLst>
                                          <p:attrName>style.visibility</p:attrName>
                                        </p:attrNameLst>
                                      </p:cBhvr>
                                      <p:to>
                                        <p:strVal val="visible"/>
                                      </p:to>
                                    </p:set>
                                    <p:animEffect transition="in" filter="checkerboard(across)">
                                      <p:cBhvr>
                                        <p:cTn id="7" dur="500"/>
                                        <p:tgtEl>
                                          <p:spTgt spid="51304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13058"/>
                                        </p:tgtEl>
                                        <p:attrNameLst>
                                          <p:attrName>style.visibility</p:attrName>
                                        </p:attrNameLst>
                                      </p:cBhvr>
                                      <p:to>
                                        <p:strVal val="visible"/>
                                      </p:to>
                                    </p:set>
                                    <p:animEffect transition="in" filter="checkerboard(across)">
                                      <p:cBhvr>
                                        <p:cTn id="12" dur="500"/>
                                        <p:tgtEl>
                                          <p:spTgt spid="51305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513052"/>
                                        </p:tgtEl>
                                        <p:attrNameLst>
                                          <p:attrName>style.visibility</p:attrName>
                                        </p:attrNameLst>
                                      </p:cBhvr>
                                      <p:to>
                                        <p:strVal val="visible"/>
                                      </p:to>
                                    </p:set>
                                    <p:animEffect transition="in" filter="wipe(up)">
                                      <p:cBhvr>
                                        <p:cTn id="17" dur="500"/>
                                        <p:tgtEl>
                                          <p:spTgt spid="51305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513060"/>
                                        </p:tgtEl>
                                        <p:attrNameLst>
                                          <p:attrName>style.visibility</p:attrName>
                                        </p:attrNameLst>
                                      </p:cBhvr>
                                      <p:to>
                                        <p:strVal val="visible"/>
                                      </p:to>
                                    </p:set>
                                    <p:animEffect transition="in" filter="checkerboard(across)">
                                      <p:cBhvr>
                                        <p:cTn id="22" dur="500"/>
                                        <p:tgtEl>
                                          <p:spTgt spid="51306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nodeType="clickEffect">
                                  <p:stCondLst>
                                    <p:cond delay="0"/>
                                  </p:stCondLst>
                                  <p:childTnLst>
                                    <p:set>
                                      <p:cBhvr>
                                        <p:cTn id="26" dur="1" fill="hold">
                                          <p:stCondLst>
                                            <p:cond delay="0"/>
                                          </p:stCondLst>
                                        </p:cTn>
                                        <p:tgtEl>
                                          <p:spTgt spid="513044"/>
                                        </p:tgtEl>
                                        <p:attrNameLst>
                                          <p:attrName>style.visibility</p:attrName>
                                        </p:attrNameLst>
                                      </p:cBhvr>
                                      <p:to>
                                        <p:strVal val="visible"/>
                                      </p:to>
                                    </p:set>
                                    <p:animEffect transition="in" filter="wipe(up)">
                                      <p:cBhvr>
                                        <p:cTn id="27" dur="500"/>
                                        <p:tgtEl>
                                          <p:spTgt spid="51304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513059"/>
                                        </p:tgtEl>
                                        <p:attrNameLst>
                                          <p:attrName>style.visibility</p:attrName>
                                        </p:attrNameLst>
                                      </p:cBhvr>
                                      <p:to>
                                        <p:strVal val="visible"/>
                                      </p:to>
                                    </p:set>
                                    <p:animEffect transition="in" filter="checkerboard(across)">
                                      <p:cBhvr>
                                        <p:cTn id="32" dur="500"/>
                                        <p:tgtEl>
                                          <p:spTgt spid="5130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058" grpId="0" animBg="1" autoUpdateAnimBg="0"/>
      <p:bldP spid="513059" grpId="0" autoUpdateAnimBg="0"/>
      <p:bldP spid="513060" grpId="0"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ディスク上のデータ配置</a:t>
            </a:r>
          </a:p>
        </p:txBody>
      </p:sp>
      <p:grpSp>
        <p:nvGrpSpPr>
          <p:cNvPr id="514051" name="Group 3"/>
          <p:cNvGrpSpPr>
            <a:grpSpLocks/>
          </p:cNvGrpSpPr>
          <p:nvPr/>
        </p:nvGrpSpPr>
        <p:grpSpPr bwMode="auto">
          <a:xfrm>
            <a:off x="1143000" y="4724400"/>
            <a:ext cx="5486400" cy="1447800"/>
            <a:chOff x="1344" y="2736"/>
            <a:chExt cx="3456" cy="912"/>
          </a:xfrm>
        </p:grpSpPr>
        <p:sp>
          <p:nvSpPr>
            <p:cNvPr id="47150" name="Oval 4"/>
            <p:cNvSpPr>
              <a:spLocks noChangeArrowheads="1"/>
            </p:cNvSpPr>
            <p:nvPr/>
          </p:nvSpPr>
          <p:spPr bwMode="auto">
            <a:xfrm>
              <a:off x="1344" y="2736"/>
              <a:ext cx="3456" cy="912"/>
            </a:xfrm>
            <a:prstGeom prst="ellipse">
              <a:avLst/>
            </a:prstGeom>
            <a:solidFill>
              <a:srgbClr val="8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7151" name="Oval 5"/>
            <p:cNvSpPr>
              <a:spLocks noChangeArrowheads="1"/>
            </p:cNvSpPr>
            <p:nvPr/>
          </p:nvSpPr>
          <p:spPr bwMode="auto">
            <a:xfrm>
              <a:off x="2880" y="3120"/>
              <a:ext cx="432" cy="144"/>
            </a:xfrm>
            <a:prstGeom prst="ellipse">
              <a:avLst/>
            </a:pr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grpSp>
        <p:nvGrpSpPr>
          <p:cNvPr id="514054" name="Group 6"/>
          <p:cNvGrpSpPr>
            <a:grpSpLocks/>
          </p:cNvGrpSpPr>
          <p:nvPr/>
        </p:nvGrpSpPr>
        <p:grpSpPr bwMode="auto">
          <a:xfrm>
            <a:off x="1143000" y="3962400"/>
            <a:ext cx="5486400" cy="1447800"/>
            <a:chOff x="1344" y="2736"/>
            <a:chExt cx="3456" cy="912"/>
          </a:xfrm>
        </p:grpSpPr>
        <p:sp>
          <p:nvSpPr>
            <p:cNvPr id="47148" name="Oval 7"/>
            <p:cNvSpPr>
              <a:spLocks noChangeArrowheads="1"/>
            </p:cNvSpPr>
            <p:nvPr/>
          </p:nvSpPr>
          <p:spPr bwMode="auto">
            <a:xfrm>
              <a:off x="1344" y="2736"/>
              <a:ext cx="3456" cy="912"/>
            </a:xfrm>
            <a:prstGeom prst="ellipse">
              <a:avLst/>
            </a:prstGeom>
            <a:solidFill>
              <a:srgbClr val="8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7149" name="Oval 8"/>
            <p:cNvSpPr>
              <a:spLocks noChangeArrowheads="1"/>
            </p:cNvSpPr>
            <p:nvPr/>
          </p:nvSpPr>
          <p:spPr bwMode="auto">
            <a:xfrm>
              <a:off x="2880" y="3120"/>
              <a:ext cx="432" cy="144"/>
            </a:xfrm>
            <a:prstGeom prst="ellipse">
              <a:avLst/>
            </a:pr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grpSp>
        <p:nvGrpSpPr>
          <p:cNvPr id="514057" name="Group 9"/>
          <p:cNvGrpSpPr>
            <a:grpSpLocks/>
          </p:cNvGrpSpPr>
          <p:nvPr/>
        </p:nvGrpSpPr>
        <p:grpSpPr bwMode="auto">
          <a:xfrm>
            <a:off x="1143000" y="3200400"/>
            <a:ext cx="5486400" cy="1447800"/>
            <a:chOff x="1344" y="2736"/>
            <a:chExt cx="3456" cy="912"/>
          </a:xfrm>
        </p:grpSpPr>
        <p:sp>
          <p:nvSpPr>
            <p:cNvPr id="47146" name="Oval 10"/>
            <p:cNvSpPr>
              <a:spLocks noChangeArrowheads="1"/>
            </p:cNvSpPr>
            <p:nvPr/>
          </p:nvSpPr>
          <p:spPr bwMode="auto">
            <a:xfrm>
              <a:off x="1344" y="2736"/>
              <a:ext cx="3456" cy="912"/>
            </a:xfrm>
            <a:prstGeom prst="ellipse">
              <a:avLst/>
            </a:prstGeom>
            <a:solidFill>
              <a:srgbClr val="8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7147" name="Oval 11"/>
            <p:cNvSpPr>
              <a:spLocks noChangeArrowheads="1"/>
            </p:cNvSpPr>
            <p:nvPr/>
          </p:nvSpPr>
          <p:spPr bwMode="auto">
            <a:xfrm>
              <a:off x="2880" y="3120"/>
              <a:ext cx="432" cy="144"/>
            </a:xfrm>
            <a:prstGeom prst="ellipse">
              <a:avLst/>
            </a:pr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grpSp>
        <p:nvGrpSpPr>
          <p:cNvPr id="514060" name="Group 12"/>
          <p:cNvGrpSpPr>
            <a:grpSpLocks/>
          </p:cNvGrpSpPr>
          <p:nvPr/>
        </p:nvGrpSpPr>
        <p:grpSpPr bwMode="auto">
          <a:xfrm>
            <a:off x="1143000" y="2438400"/>
            <a:ext cx="5486400" cy="1447800"/>
            <a:chOff x="1344" y="2736"/>
            <a:chExt cx="3456" cy="912"/>
          </a:xfrm>
        </p:grpSpPr>
        <p:sp>
          <p:nvSpPr>
            <p:cNvPr id="47144" name="Oval 13"/>
            <p:cNvSpPr>
              <a:spLocks noChangeArrowheads="1"/>
            </p:cNvSpPr>
            <p:nvPr/>
          </p:nvSpPr>
          <p:spPr bwMode="auto">
            <a:xfrm>
              <a:off x="1344" y="2736"/>
              <a:ext cx="3456" cy="912"/>
            </a:xfrm>
            <a:prstGeom prst="ellipse">
              <a:avLst/>
            </a:prstGeom>
            <a:solidFill>
              <a:srgbClr val="8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7145" name="Oval 14"/>
            <p:cNvSpPr>
              <a:spLocks noChangeArrowheads="1"/>
            </p:cNvSpPr>
            <p:nvPr/>
          </p:nvSpPr>
          <p:spPr bwMode="auto">
            <a:xfrm>
              <a:off x="2880" y="3120"/>
              <a:ext cx="432" cy="144"/>
            </a:xfrm>
            <a:prstGeom prst="ellipse">
              <a:avLst/>
            </a:pr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sp>
        <p:nvSpPr>
          <p:cNvPr id="514063" name="Text Box 15"/>
          <p:cNvSpPr txBox="1">
            <a:spLocks noChangeArrowheads="1"/>
          </p:cNvSpPr>
          <p:nvPr/>
        </p:nvSpPr>
        <p:spPr bwMode="auto">
          <a:xfrm>
            <a:off x="6019800" y="1905000"/>
            <a:ext cx="2786063"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複数のディスクが</a:t>
            </a:r>
          </a:p>
          <a:p>
            <a:pPr algn="l" eaLnBrk="1" hangingPunct="1"/>
            <a:r>
              <a:rPr lang="ja-JP" altLang="en-US"/>
              <a:t>重なって配置</a:t>
            </a:r>
            <a:endParaRPr lang="ja-JP" altLang="en-US" sz="2400"/>
          </a:p>
        </p:txBody>
      </p:sp>
      <p:grpSp>
        <p:nvGrpSpPr>
          <p:cNvPr id="514064" name="Group 16"/>
          <p:cNvGrpSpPr>
            <a:grpSpLocks/>
          </p:cNvGrpSpPr>
          <p:nvPr/>
        </p:nvGrpSpPr>
        <p:grpSpPr bwMode="auto">
          <a:xfrm>
            <a:off x="2209800" y="2743200"/>
            <a:ext cx="3352800" cy="3124200"/>
            <a:chOff x="1392" y="1728"/>
            <a:chExt cx="2112" cy="1968"/>
          </a:xfrm>
        </p:grpSpPr>
        <p:sp>
          <p:nvSpPr>
            <p:cNvPr id="47121" name="AutoShape 17"/>
            <p:cNvSpPr>
              <a:spLocks noChangeArrowheads="1"/>
            </p:cNvSpPr>
            <p:nvPr/>
          </p:nvSpPr>
          <p:spPr bwMode="auto">
            <a:xfrm>
              <a:off x="1392" y="1728"/>
              <a:ext cx="2112" cy="1968"/>
            </a:xfrm>
            <a:prstGeom prst="can">
              <a:avLst>
                <a:gd name="adj" fmla="val 25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7122" name="Oval 18"/>
            <p:cNvSpPr>
              <a:spLocks noChangeArrowheads="1"/>
            </p:cNvSpPr>
            <p:nvPr/>
          </p:nvSpPr>
          <p:spPr bwMode="auto">
            <a:xfrm>
              <a:off x="1392" y="1728"/>
              <a:ext cx="2112" cy="480"/>
            </a:xfrm>
            <a:prstGeom prst="ellipse">
              <a:avLst/>
            </a:prstGeom>
            <a:noFill/>
            <a:ln w="38100">
              <a:solidFill>
                <a:srgbClr val="C0C0C0"/>
              </a:solidFill>
              <a:round/>
              <a:headEnd/>
              <a:tailEnd/>
            </a:ln>
            <a:effectLst/>
            <a:extLst>
              <a:ext uri="{909E8E84-426E-40DD-AFC4-6F175D3DCCD1}">
                <a14:hiddenFill xmlns:a14="http://schemas.microsoft.com/office/drawing/2010/main">
                  <a:solidFill>
                    <a:srgbClr val="C0C0C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nvGrpSpPr>
            <p:cNvPr id="47123" name="Group 19"/>
            <p:cNvGrpSpPr>
              <a:grpSpLocks/>
            </p:cNvGrpSpPr>
            <p:nvPr/>
          </p:nvGrpSpPr>
          <p:grpSpPr bwMode="auto">
            <a:xfrm>
              <a:off x="1392" y="2208"/>
              <a:ext cx="2112" cy="480"/>
              <a:chOff x="864" y="1104"/>
              <a:chExt cx="2112" cy="480"/>
            </a:xfrm>
          </p:grpSpPr>
          <p:grpSp>
            <p:nvGrpSpPr>
              <p:cNvPr id="47138" name="Group 20"/>
              <p:cNvGrpSpPr>
                <a:grpSpLocks/>
              </p:cNvGrpSpPr>
              <p:nvPr/>
            </p:nvGrpSpPr>
            <p:grpSpPr bwMode="auto">
              <a:xfrm flipV="1">
                <a:off x="864" y="1344"/>
                <a:ext cx="2112" cy="240"/>
                <a:chOff x="864" y="1344"/>
                <a:chExt cx="2112" cy="240"/>
              </a:xfrm>
            </p:grpSpPr>
            <p:sp>
              <p:nvSpPr>
                <p:cNvPr id="47142" name="Arc 21"/>
                <p:cNvSpPr>
                  <a:spLocks/>
                </p:cNvSpPr>
                <p:nvPr/>
              </p:nvSpPr>
              <p:spPr bwMode="auto">
                <a:xfrm>
                  <a:off x="1920" y="1344"/>
                  <a:ext cx="1056" cy="240"/>
                </a:xfrm>
                <a:custGeom>
                  <a:avLst/>
                  <a:gdLst>
                    <a:gd name="T0" fmla="*/ 0 w 21600"/>
                    <a:gd name="T1" fmla="*/ 0 h 21600"/>
                    <a:gd name="T2" fmla="*/ 1056 w 21600"/>
                    <a:gd name="T3" fmla="*/ 240 h 21600"/>
                    <a:gd name="T4" fmla="*/ 0 w 21600"/>
                    <a:gd name="T5" fmla="*/ 24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47143" name="Arc 22"/>
                <p:cNvSpPr>
                  <a:spLocks/>
                </p:cNvSpPr>
                <p:nvPr/>
              </p:nvSpPr>
              <p:spPr bwMode="auto">
                <a:xfrm flipH="1">
                  <a:off x="864" y="1344"/>
                  <a:ext cx="1056" cy="240"/>
                </a:xfrm>
                <a:custGeom>
                  <a:avLst/>
                  <a:gdLst>
                    <a:gd name="T0" fmla="*/ 0 w 21600"/>
                    <a:gd name="T1" fmla="*/ 0 h 21600"/>
                    <a:gd name="T2" fmla="*/ 1056 w 21600"/>
                    <a:gd name="T3" fmla="*/ 240 h 21600"/>
                    <a:gd name="T4" fmla="*/ 0 w 21600"/>
                    <a:gd name="T5" fmla="*/ 24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grpSp>
            <p:nvGrpSpPr>
              <p:cNvPr id="47139" name="Group 23"/>
              <p:cNvGrpSpPr>
                <a:grpSpLocks/>
              </p:cNvGrpSpPr>
              <p:nvPr/>
            </p:nvGrpSpPr>
            <p:grpSpPr bwMode="auto">
              <a:xfrm>
                <a:off x="864" y="1104"/>
                <a:ext cx="2112" cy="240"/>
                <a:chOff x="864" y="1344"/>
                <a:chExt cx="2112" cy="240"/>
              </a:xfrm>
            </p:grpSpPr>
            <p:sp>
              <p:nvSpPr>
                <p:cNvPr id="47140" name="Arc 24"/>
                <p:cNvSpPr>
                  <a:spLocks/>
                </p:cNvSpPr>
                <p:nvPr/>
              </p:nvSpPr>
              <p:spPr bwMode="auto">
                <a:xfrm>
                  <a:off x="1920" y="1344"/>
                  <a:ext cx="1056" cy="240"/>
                </a:xfrm>
                <a:custGeom>
                  <a:avLst/>
                  <a:gdLst>
                    <a:gd name="T0" fmla="*/ 0 w 21600"/>
                    <a:gd name="T1" fmla="*/ 0 h 21600"/>
                    <a:gd name="T2" fmla="*/ 1056 w 21600"/>
                    <a:gd name="T3" fmla="*/ 240 h 21600"/>
                    <a:gd name="T4" fmla="*/ 0 w 21600"/>
                    <a:gd name="T5" fmla="*/ 24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90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47141" name="Arc 25"/>
                <p:cNvSpPr>
                  <a:spLocks/>
                </p:cNvSpPr>
                <p:nvPr/>
              </p:nvSpPr>
              <p:spPr bwMode="auto">
                <a:xfrm flipH="1">
                  <a:off x="864" y="1344"/>
                  <a:ext cx="1056" cy="240"/>
                </a:xfrm>
                <a:custGeom>
                  <a:avLst/>
                  <a:gdLst>
                    <a:gd name="T0" fmla="*/ 0 w 21600"/>
                    <a:gd name="T1" fmla="*/ 0 h 21600"/>
                    <a:gd name="T2" fmla="*/ 1056 w 21600"/>
                    <a:gd name="T3" fmla="*/ 240 h 21600"/>
                    <a:gd name="T4" fmla="*/ 0 w 21600"/>
                    <a:gd name="T5" fmla="*/ 24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90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grpSp>
        <p:grpSp>
          <p:nvGrpSpPr>
            <p:cNvPr id="47124" name="Group 26"/>
            <p:cNvGrpSpPr>
              <a:grpSpLocks/>
            </p:cNvGrpSpPr>
            <p:nvPr/>
          </p:nvGrpSpPr>
          <p:grpSpPr bwMode="auto">
            <a:xfrm>
              <a:off x="1392" y="2736"/>
              <a:ext cx="2112" cy="480"/>
              <a:chOff x="864" y="1104"/>
              <a:chExt cx="2112" cy="480"/>
            </a:xfrm>
          </p:grpSpPr>
          <p:grpSp>
            <p:nvGrpSpPr>
              <p:cNvPr id="47132" name="Group 27"/>
              <p:cNvGrpSpPr>
                <a:grpSpLocks/>
              </p:cNvGrpSpPr>
              <p:nvPr/>
            </p:nvGrpSpPr>
            <p:grpSpPr bwMode="auto">
              <a:xfrm flipV="1">
                <a:off x="864" y="1344"/>
                <a:ext cx="2112" cy="240"/>
                <a:chOff x="864" y="1344"/>
                <a:chExt cx="2112" cy="240"/>
              </a:xfrm>
            </p:grpSpPr>
            <p:sp>
              <p:nvSpPr>
                <p:cNvPr id="47136" name="Arc 28"/>
                <p:cNvSpPr>
                  <a:spLocks/>
                </p:cNvSpPr>
                <p:nvPr/>
              </p:nvSpPr>
              <p:spPr bwMode="auto">
                <a:xfrm>
                  <a:off x="1920" y="1344"/>
                  <a:ext cx="1056" cy="240"/>
                </a:xfrm>
                <a:custGeom>
                  <a:avLst/>
                  <a:gdLst>
                    <a:gd name="T0" fmla="*/ 0 w 21600"/>
                    <a:gd name="T1" fmla="*/ 0 h 21600"/>
                    <a:gd name="T2" fmla="*/ 1056 w 21600"/>
                    <a:gd name="T3" fmla="*/ 240 h 21600"/>
                    <a:gd name="T4" fmla="*/ 0 w 21600"/>
                    <a:gd name="T5" fmla="*/ 24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47137" name="Arc 29"/>
                <p:cNvSpPr>
                  <a:spLocks/>
                </p:cNvSpPr>
                <p:nvPr/>
              </p:nvSpPr>
              <p:spPr bwMode="auto">
                <a:xfrm flipH="1">
                  <a:off x="864" y="1344"/>
                  <a:ext cx="1056" cy="240"/>
                </a:xfrm>
                <a:custGeom>
                  <a:avLst/>
                  <a:gdLst>
                    <a:gd name="T0" fmla="*/ 0 w 21600"/>
                    <a:gd name="T1" fmla="*/ 0 h 21600"/>
                    <a:gd name="T2" fmla="*/ 1056 w 21600"/>
                    <a:gd name="T3" fmla="*/ 240 h 21600"/>
                    <a:gd name="T4" fmla="*/ 0 w 21600"/>
                    <a:gd name="T5" fmla="*/ 24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grpSp>
            <p:nvGrpSpPr>
              <p:cNvPr id="47133" name="Group 30"/>
              <p:cNvGrpSpPr>
                <a:grpSpLocks/>
              </p:cNvGrpSpPr>
              <p:nvPr/>
            </p:nvGrpSpPr>
            <p:grpSpPr bwMode="auto">
              <a:xfrm>
                <a:off x="864" y="1104"/>
                <a:ext cx="2112" cy="240"/>
                <a:chOff x="864" y="1344"/>
                <a:chExt cx="2112" cy="240"/>
              </a:xfrm>
            </p:grpSpPr>
            <p:sp>
              <p:nvSpPr>
                <p:cNvPr id="47134" name="Arc 31"/>
                <p:cNvSpPr>
                  <a:spLocks/>
                </p:cNvSpPr>
                <p:nvPr/>
              </p:nvSpPr>
              <p:spPr bwMode="auto">
                <a:xfrm>
                  <a:off x="1920" y="1344"/>
                  <a:ext cx="1056" cy="240"/>
                </a:xfrm>
                <a:custGeom>
                  <a:avLst/>
                  <a:gdLst>
                    <a:gd name="T0" fmla="*/ 0 w 21600"/>
                    <a:gd name="T1" fmla="*/ 0 h 21600"/>
                    <a:gd name="T2" fmla="*/ 1056 w 21600"/>
                    <a:gd name="T3" fmla="*/ 240 h 21600"/>
                    <a:gd name="T4" fmla="*/ 0 w 21600"/>
                    <a:gd name="T5" fmla="*/ 24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90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47135" name="Arc 32"/>
                <p:cNvSpPr>
                  <a:spLocks/>
                </p:cNvSpPr>
                <p:nvPr/>
              </p:nvSpPr>
              <p:spPr bwMode="auto">
                <a:xfrm flipH="1">
                  <a:off x="864" y="1344"/>
                  <a:ext cx="1056" cy="240"/>
                </a:xfrm>
                <a:custGeom>
                  <a:avLst/>
                  <a:gdLst>
                    <a:gd name="T0" fmla="*/ 0 w 21600"/>
                    <a:gd name="T1" fmla="*/ 0 h 21600"/>
                    <a:gd name="T2" fmla="*/ 1056 w 21600"/>
                    <a:gd name="T3" fmla="*/ 240 h 21600"/>
                    <a:gd name="T4" fmla="*/ 0 w 21600"/>
                    <a:gd name="T5" fmla="*/ 24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90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grpSp>
        <p:grpSp>
          <p:nvGrpSpPr>
            <p:cNvPr id="47125" name="Group 33"/>
            <p:cNvGrpSpPr>
              <a:grpSpLocks/>
            </p:cNvGrpSpPr>
            <p:nvPr/>
          </p:nvGrpSpPr>
          <p:grpSpPr bwMode="auto">
            <a:xfrm>
              <a:off x="1392" y="3216"/>
              <a:ext cx="2112" cy="480"/>
              <a:chOff x="864" y="1104"/>
              <a:chExt cx="2112" cy="480"/>
            </a:xfrm>
          </p:grpSpPr>
          <p:grpSp>
            <p:nvGrpSpPr>
              <p:cNvPr id="47126" name="Group 34"/>
              <p:cNvGrpSpPr>
                <a:grpSpLocks/>
              </p:cNvGrpSpPr>
              <p:nvPr/>
            </p:nvGrpSpPr>
            <p:grpSpPr bwMode="auto">
              <a:xfrm flipV="1">
                <a:off x="864" y="1344"/>
                <a:ext cx="2112" cy="240"/>
                <a:chOff x="864" y="1344"/>
                <a:chExt cx="2112" cy="240"/>
              </a:xfrm>
            </p:grpSpPr>
            <p:sp>
              <p:nvSpPr>
                <p:cNvPr id="47130" name="Arc 35"/>
                <p:cNvSpPr>
                  <a:spLocks/>
                </p:cNvSpPr>
                <p:nvPr/>
              </p:nvSpPr>
              <p:spPr bwMode="auto">
                <a:xfrm>
                  <a:off x="1920" y="1344"/>
                  <a:ext cx="1056" cy="240"/>
                </a:xfrm>
                <a:custGeom>
                  <a:avLst/>
                  <a:gdLst>
                    <a:gd name="T0" fmla="*/ 0 w 21600"/>
                    <a:gd name="T1" fmla="*/ 0 h 21600"/>
                    <a:gd name="T2" fmla="*/ 1056 w 21600"/>
                    <a:gd name="T3" fmla="*/ 240 h 21600"/>
                    <a:gd name="T4" fmla="*/ 0 w 21600"/>
                    <a:gd name="T5" fmla="*/ 24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47131" name="Arc 36"/>
                <p:cNvSpPr>
                  <a:spLocks/>
                </p:cNvSpPr>
                <p:nvPr/>
              </p:nvSpPr>
              <p:spPr bwMode="auto">
                <a:xfrm flipH="1">
                  <a:off x="864" y="1344"/>
                  <a:ext cx="1056" cy="240"/>
                </a:xfrm>
                <a:custGeom>
                  <a:avLst/>
                  <a:gdLst>
                    <a:gd name="T0" fmla="*/ 0 w 21600"/>
                    <a:gd name="T1" fmla="*/ 0 h 21600"/>
                    <a:gd name="T2" fmla="*/ 1056 w 21600"/>
                    <a:gd name="T3" fmla="*/ 240 h 21600"/>
                    <a:gd name="T4" fmla="*/ 0 w 21600"/>
                    <a:gd name="T5" fmla="*/ 24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grpSp>
            <p:nvGrpSpPr>
              <p:cNvPr id="47127" name="Group 37"/>
              <p:cNvGrpSpPr>
                <a:grpSpLocks/>
              </p:cNvGrpSpPr>
              <p:nvPr/>
            </p:nvGrpSpPr>
            <p:grpSpPr bwMode="auto">
              <a:xfrm>
                <a:off x="864" y="1104"/>
                <a:ext cx="2112" cy="240"/>
                <a:chOff x="864" y="1344"/>
                <a:chExt cx="2112" cy="240"/>
              </a:xfrm>
            </p:grpSpPr>
            <p:sp>
              <p:nvSpPr>
                <p:cNvPr id="47128" name="Arc 38"/>
                <p:cNvSpPr>
                  <a:spLocks/>
                </p:cNvSpPr>
                <p:nvPr/>
              </p:nvSpPr>
              <p:spPr bwMode="auto">
                <a:xfrm>
                  <a:off x="1920" y="1344"/>
                  <a:ext cx="1056" cy="240"/>
                </a:xfrm>
                <a:custGeom>
                  <a:avLst/>
                  <a:gdLst>
                    <a:gd name="T0" fmla="*/ 0 w 21600"/>
                    <a:gd name="T1" fmla="*/ 0 h 21600"/>
                    <a:gd name="T2" fmla="*/ 1056 w 21600"/>
                    <a:gd name="T3" fmla="*/ 240 h 21600"/>
                    <a:gd name="T4" fmla="*/ 0 w 21600"/>
                    <a:gd name="T5" fmla="*/ 24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90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47129" name="Arc 39"/>
                <p:cNvSpPr>
                  <a:spLocks/>
                </p:cNvSpPr>
                <p:nvPr/>
              </p:nvSpPr>
              <p:spPr bwMode="auto">
                <a:xfrm flipH="1">
                  <a:off x="864" y="1344"/>
                  <a:ext cx="1056" cy="240"/>
                </a:xfrm>
                <a:custGeom>
                  <a:avLst/>
                  <a:gdLst>
                    <a:gd name="T0" fmla="*/ 0 w 21600"/>
                    <a:gd name="T1" fmla="*/ 0 h 21600"/>
                    <a:gd name="T2" fmla="*/ 1056 w 21600"/>
                    <a:gd name="T3" fmla="*/ 240 h 21600"/>
                    <a:gd name="T4" fmla="*/ 0 w 21600"/>
                    <a:gd name="T5" fmla="*/ 24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90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grpSp>
      </p:grpSp>
      <p:sp>
        <p:nvSpPr>
          <p:cNvPr id="514088" name="Text Box 40"/>
          <p:cNvSpPr txBox="1">
            <a:spLocks noChangeArrowheads="1"/>
          </p:cNvSpPr>
          <p:nvPr/>
        </p:nvSpPr>
        <p:spPr bwMode="auto">
          <a:xfrm>
            <a:off x="5791200" y="5105400"/>
            <a:ext cx="3024188" cy="1433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sz="3200"/>
              <a:t>シリンダ</a:t>
            </a:r>
            <a:r>
              <a:rPr lang="ja-JP" altLang="en-US"/>
              <a:t>(</a:t>
            </a:r>
            <a:r>
              <a:rPr lang="en-US" altLang="ja-JP"/>
              <a:t>cylinder)</a:t>
            </a:r>
          </a:p>
          <a:p>
            <a:pPr algn="l" eaLnBrk="1" hangingPunct="1"/>
            <a:r>
              <a:rPr lang="ja-JP" altLang="en-US"/>
              <a:t>同一トラック番号の</a:t>
            </a:r>
          </a:p>
          <a:p>
            <a:pPr algn="l" eaLnBrk="1" hangingPunct="1"/>
            <a:r>
              <a:rPr lang="ja-JP" altLang="en-US"/>
              <a:t>トラックの集合</a:t>
            </a:r>
          </a:p>
        </p:txBody>
      </p:sp>
      <p:grpSp>
        <p:nvGrpSpPr>
          <p:cNvPr id="514089" name="Group 41"/>
          <p:cNvGrpSpPr>
            <a:grpSpLocks/>
          </p:cNvGrpSpPr>
          <p:nvPr/>
        </p:nvGrpSpPr>
        <p:grpSpPr bwMode="auto">
          <a:xfrm>
            <a:off x="152400" y="1981200"/>
            <a:ext cx="1687513" cy="3719513"/>
            <a:chOff x="96" y="1248"/>
            <a:chExt cx="1063" cy="2343"/>
          </a:xfrm>
        </p:grpSpPr>
        <p:grpSp>
          <p:nvGrpSpPr>
            <p:cNvPr id="47115" name="Group 42"/>
            <p:cNvGrpSpPr>
              <a:grpSpLocks/>
            </p:cNvGrpSpPr>
            <p:nvPr/>
          </p:nvGrpSpPr>
          <p:grpSpPr bwMode="auto">
            <a:xfrm>
              <a:off x="192" y="1824"/>
              <a:ext cx="514" cy="1767"/>
              <a:chOff x="192" y="1824"/>
              <a:chExt cx="514" cy="1767"/>
            </a:xfrm>
          </p:grpSpPr>
          <p:sp>
            <p:nvSpPr>
              <p:cNvPr id="47117" name="Text Box 43"/>
              <p:cNvSpPr txBox="1">
                <a:spLocks noChangeArrowheads="1"/>
              </p:cNvSpPr>
              <p:nvPr/>
            </p:nvSpPr>
            <p:spPr bwMode="auto">
              <a:xfrm>
                <a:off x="192" y="1824"/>
                <a:ext cx="51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0 / 1</a:t>
                </a:r>
              </a:p>
            </p:txBody>
          </p:sp>
          <p:sp>
            <p:nvSpPr>
              <p:cNvPr id="47118" name="Text Box 44"/>
              <p:cNvSpPr txBox="1">
                <a:spLocks noChangeArrowheads="1"/>
              </p:cNvSpPr>
              <p:nvPr/>
            </p:nvSpPr>
            <p:spPr bwMode="auto">
              <a:xfrm>
                <a:off x="192" y="2304"/>
                <a:ext cx="51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2 / 3</a:t>
                </a:r>
              </a:p>
            </p:txBody>
          </p:sp>
          <p:sp>
            <p:nvSpPr>
              <p:cNvPr id="47119" name="Text Box 45"/>
              <p:cNvSpPr txBox="1">
                <a:spLocks noChangeArrowheads="1"/>
              </p:cNvSpPr>
              <p:nvPr/>
            </p:nvSpPr>
            <p:spPr bwMode="auto">
              <a:xfrm>
                <a:off x="192" y="2784"/>
                <a:ext cx="51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4 / 5</a:t>
                </a:r>
              </a:p>
            </p:txBody>
          </p:sp>
          <p:sp>
            <p:nvSpPr>
              <p:cNvPr id="47120" name="Text Box 46"/>
              <p:cNvSpPr txBox="1">
                <a:spLocks noChangeArrowheads="1"/>
              </p:cNvSpPr>
              <p:nvPr/>
            </p:nvSpPr>
            <p:spPr bwMode="auto">
              <a:xfrm>
                <a:off x="192" y="3264"/>
                <a:ext cx="51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6 / 7</a:t>
                </a:r>
              </a:p>
            </p:txBody>
          </p:sp>
        </p:grpSp>
        <p:sp>
          <p:nvSpPr>
            <p:cNvPr id="47116" name="Text Box 47"/>
            <p:cNvSpPr txBox="1">
              <a:spLocks noChangeArrowheads="1"/>
            </p:cNvSpPr>
            <p:nvPr/>
          </p:nvSpPr>
          <p:spPr bwMode="auto">
            <a:xfrm>
              <a:off x="96" y="1248"/>
              <a:ext cx="1063"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ヘッド番号</a:t>
              </a:r>
            </a:p>
            <a:p>
              <a:pPr eaLnBrk="1" hangingPunct="1"/>
              <a:r>
                <a:rPr lang="ja-JP" altLang="en-US" sz="2400"/>
                <a:t>(表面/裏面)</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514051"/>
                                        </p:tgtEl>
                                        <p:attrNameLst>
                                          <p:attrName>style.visibility</p:attrName>
                                        </p:attrNameLst>
                                      </p:cBhvr>
                                      <p:to>
                                        <p:strVal val="visible"/>
                                      </p:to>
                                    </p:set>
                                    <p:animEffect transition="in" filter="checkerboard(across)">
                                      <p:cBhvr>
                                        <p:cTn id="7" dur="500"/>
                                        <p:tgtEl>
                                          <p:spTgt spid="514051"/>
                                        </p:tgtEl>
                                      </p:cBhvr>
                                    </p:animEffect>
                                  </p:childTnLst>
                                </p:cTn>
                              </p:par>
                            </p:childTnLst>
                          </p:cTn>
                        </p:par>
                        <p:par>
                          <p:cTn id="8" fill="hold" nodeType="afterGroup">
                            <p:stCondLst>
                              <p:cond delay="500"/>
                            </p:stCondLst>
                            <p:childTnLst>
                              <p:par>
                                <p:cTn id="9" presetID="5" presetClass="entr" presetSubtype="10" fill="hold" nodeType="afterEffect">
                                  <p:stCondLst>
                                    <p:cond delay="0"/>
                                  </p:stCondLst>
                                  <p:childTnLst>
                                    <p:set>
                                      <p:cBhvr>
                                        <p:cTn id="10" dur="1" fill="hold">
                                          <p:stCondLst>
                                            <p:cond delay="0"/>
                                          </p:stCondLst>
                                        </p:cTn>
                                        <p:tgtEl>
                                          <p:spTgt spid="514054"/>
                                        </p:tgtEl>
                                        <p:attrNameLst>
                                          <p:attrName>style.visibility</p:attrName>
                                        </p:attrNameLst>
                                      </p:cBhvr>
                                      <p:to>
                                        <p:strVal val="visible"/>
                                      </p:to>
                                    </p:set>
                                    <p:animEffect transition="in" filter="checkerboard(across)">
                                      <p:cBhvr>
                                        <p:cTn id="11" dur="500"/>
                                        <p:tgtEl>
                                          <p:spTgt spid="514054"/>
                                        </p:tgtEl>
                                      </p:cBhvr>
                                    </p:animEffect>
                                  </p:childTnLst>
                                </p:cTn>
                              </p:par>
                            </p:childTnLst>
                          </p:cTn>
                        </p:par>
                        <p:par>
                          <p:cTn id="12" fill="hold" nodeType="afterGroup">
                            <p:stCondLst>
                              <p:cond delay="1000"/>
                            </p:stCondLst>
                            <p:childTnLst>
                              <p:par>
                                <p:cTn id="13" presetID="5" presetClass="entr" presetSubtype="10" fill="hold" nodeType="afterEffect">
                                  <p:stCondLst>
                                    <p:cond delay="0"/>
                                  </p:stCondLst>
                                  <p:childTnLst>
                                    <p:set>
                                      <p:cBhvr>
                                        <p:cTn id="14" dur="1" fill="hold">
                                          <p:stCondLst>
                                            <p:cond delay="0"/>
                                          </p:stCondLst>
                                        </p:cTn>
                                        <p:tgtEl>
                                          <p:spTgt spid="514057"/>
                                        </p:tgtEl>
                                        <p:attrNameLst>
                                          <p:attrName>style.visibility</p:attrName>
                                        </p:attrNameLst>
                                      </p:cBhvr>
                                      <p:to>
                                        <p:strVal val="visible"/>
                                      </p:to>
                                    </p:set>
                                    <p:animEffect transition="in" filter="checkerboard(across)">
                                      <p:cBhvr>
                                        <p:cTn id="15" dur="500"/>
                                        <p:tgtEl>
                                          <p:spTgt spid="514057"/>
                                        </p:tgtEl>
                                      </p:cBhvr>
                                    </p:animEffect>
                                  </p:childTnLst>
                                </p:cTn>
                              </p:par>
                            </p:childTnLst>
                          </p:cTn>
                        </p:par>
                        <p:par>
                          <p:cTn id="16" fill="hold" nodeType="afterGroup">
                            <p:stCondLst>
                              <p:cond delay="1500"/>
                            </p:stCondLst>
                            <p:childTnLst>
                              <p:par>
                                <p:cTn id="17" presetID="5" presetClass="entr" presetSubtype="10" fill="hold" nodeType="afterEffect">
                                  <p:stCondLst>
                                    <p:cond delay="0"/>
                                  </p:stCondLst>
                                  <p:childTnLst>
                                    <p:set>
                                      <p:cBhvr>
                                        <p:cTn id="18" dur="1" fill="hold">
                                          <p:stCondLst>
                                            <p:cond delay="0"/>
                                          </p:stCondLst>
                                        </p:cTn>
                                        <p:tgtEl>
                                          <p:spTgt spid="514060"/>
                                        </p:tgtEl>
                                        <p:attrNameLst>
                                          <p:attrName>style.visibility</p:attrName>
                                        </p:attrNameLst>
                                      </p:cBhvr>
                                      <p:to>
                                        <p:strVal val="visible"/>
                                      </p:to>
                                    </p:set>
                                    <p:animEffect transition="in" filter="checkerboard(across)">
                                      <p:cBhvr>
                                        <p:cTn id="19" dur="500"/>
                                        <p:tgtEl>
                                          <p:spTgt spid="514060"/>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 presetClass="entr" presetSubtype="10" fill="hold" nodeType="clickEffect">
                                  <p:stCondLst>
                                    <p:cond delay="0"/>
                                  </p:stCondLst>
                                  <p:childTnLst>
                                    <p:set>
                                      <p:cBhvr>
                                        <p:cTn id="23" dur="1" fill="hold">
                                          <p:stCondLst>
                                            <p:cond delay="0"/>
                                          </p:stCondLst>
                                        </p:cTn>
                                        <p:tgtEl>
                                          <p:spTgt spid="514089"/>
                                        </p:tgtEl>
                                        <p:attrNameLst>
                                          <p:attrName>style.visibility</p:attrName>
                                        </p:attrNameLst>
                                      </p:cBhvr>
                                      <p:to>
                                        <p:strVal val="visible"/>
                                      </p:to>
                                    </p:set>
                                    <p:animEffect transition="in" filter="checkerboard(across)">
                                      <p:cBhvr>
                                        <p:cTn id="24" dur="500"/>
                                        <p:tgtEl>
                                          <p:spTgt spid="514089"/>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 presetClass="entr" presetSubtype="10" fill="hold" grpId="0" nodeType="clickEffect">
                                  <p:stCondLst>
                                    <p:cond delay="0"/>
                                  </p:stCondLst>
                                  <p:childTnLst>
                                    <p:set>
                                      <p:cBhvr>
                                        <p:cTn id="28" dur="1" fill="hold">
                                          <p:stCondLst>
                                            <p:cond delay="0"/>
                                          </p:stCondLst>
                                        </p:cTn>
                                        <p:tgtEl>
                                          <p:spTgt spid="514063"/>
                                        </p:tgtEl>
                                        <p:attrNameLst>
                                          <p:attrName>style.visibility</p:attrName>
                                        </p:attrNameLst>
                                      </p:cBhvr>
                                      <p:to>
                                        <p:strVal val="visible"/>
                                      </p:to>
                                    </p:set>
                                    <p:animEffect transition="in" filter="checkerboard(across)">
                                      <p:cBhvr>
                                        <p:cTn id="29" dur="500"/>
                                        <p:tgtEl>
                                          <p:spTgt spid="514063"/>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 presetClass="entr" presetSubtype="10" fill="hold" nodeType="clickEffect">
                                  <p:stCondLst>
                                    <p:cond delay="0"/>
                                  </p:stCondLst>
                                  <p:childTnLst>
                                    <p:set>
                                      <p:cBhvr>
                                        <p:cTn id="33" dur="1" fill="hold">
                                          <p:stCondLst>
                                            <p:cond delay="0"/>
                                          </p:stCondLst>
                                        </p:cTn>
                                        <p:tgtEl>
                                          <p:spTgt spid="514064"/>
                                        </p:tgtEl>
                                        <p:attrNameLst>
                                          <p:attrName>style.visibility</p:attrName>
                                        </p:attrNameLst>
                                      </p:cBhvr>
                                      <p:to>
                                        <p:strVal val="visible"/>
                                      </p:to>
                                    </p:set>
                                    <p:animEffect transition="in" filter="checkerboard(across)">
                                      <p:cBhvr>
                                        <p:cTn id="34" dur="500"/>
                                        <p:tgtEl>
                                          <p:spTgt spid="514064"/>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5" presetClass="entr" presetSubtype="10" fill="hold" grpId="0" nodeType="clickEffect">
                                  <p:stCondLst>
                                    <p:cond delay="0"/>
                                  </p:stCondLst>
                                  <p:childTnLst>
                                    <p:set>
                                      <p:cBhvr>
                                        <p:cTn id="38" dur="1" fill="hold">
                                          <p:stCondLst>
                                            <p:cond delay="0"/>
                                          </p:stCondLst>
                                        </p:cTn>
                                        <p:tgtEl>
                                          <p:spTgt spid="514088"/>
                                        </p:tgtEl>
                                        <p:attrNameLst>
                                          <p:attrName>style.visibility</p:attrName>
                                        </p:attrNameLst>
                                      </p:cBhvr>
                                      <p:to>
                                        <p:strVal val="visible"/>
                                      </p:to>
                                    </p:set>
                                    <p:animEffect transition="in" filter="checkerboard(across)">
                                      <p:cBhvr>
                                        <p:cTn id="39" dur="500"/>
                                        <p:tgtEl>
                                          <p:spTgt spid="5140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4063" grpId="0" autoUpdateAnimBg="0"/>
      <p:bldP spid="514088" grpId="0"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ディスクへのアクセス</a:t>
            </a:r>
          </a:p>
        </p:txBody>
      </p:sp>
      <p:grpSp>
        <p:nvGrpSpPr>
          <p:cNvPr id="48131" name="Group 3"/>
          <p:cNvGrpSpPr>
            <a:grpSpLocks/>
          </p:cNvGrpSpPr>
          <p:nvPr/>
        </p:nvGrpSpPr>
        <p:grpSpPr bwMode="auto">
          <a:xfrm>
            <a:off x="762000" y="1676400"/>
            <a:ext cx="2590800" cy="1676400"/>
            <a:chOff x="768" y="1152"/>
            <a:chExt cx="1632" cy="1056"/>
          </a:xfrm>
        </p:grpSpPr>
        <p:grpSp>
          <p:nvGrpSpPr>
            <p:cNvPr id="48154" name="Group 4"/>
            <p:cNvGrpSpPr>
              <a:grpSpLocks/>
            </p:cNvGrpSpPr>
            <p:nvPr/>
          </p:nvGrpSpPr>
          <p:grpSpPr bwMode="auto">
            <a:xfrm>
              <a:off x="768" y="1872"/>
              <a:ext cx="1632" cy="336"/>
              <a:chOff x="480" y="3552"/>
              <a:chExt cx="1632" cy="336"/>
            </a:xfrm>
          </p:grpSpPr>
          <p:sp>
            <p:nvSpPr>
              <p:cNvPr id="48164" name="Oval 5"/>
              <p:cNvSpPr>
                <a:spLocks noChangeArrowheads="1"/>
              </p:cNvSpPr>
              <p:nvPr/>
            </p:nvSpPr>
            <p:spPr bwMode="auto">
              <a:xfrm>
                <a:off x="480" y="3552"/>
                <a:ext cx="1632" cy="336"/>
              </a:xfrm>
              <a:prstGeom prst="ellipse">
                <a:avLst/>
              </a:prstGeom>
              <a:solidFill>
                <a:srgbClr val="8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8165" name="Oval 6"/>
              <p:cNvSpPr>
                <a:spLocks noChangeArrowheads="1"/>
              </p:cNvSpPr>
              <p:nvPr/>
            </p:nvSpPr>
            <p:spPr bwMode="auto">
              <a:xfrm>
                <a:off x="1200" y="3696"/>
                <a:ext cx="192" cy="48"/>
              </a:xfrm>
              <a:prstGeom prst="ellipse">
                <a:avLst/>
              </a:pr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grpSp>
          <p:nvGrpSpPr>
            <p:cNvPr id="48155" name="Group 7"/>
            <p:cNvGrpSpPr>
              <a:grpSpLocks/>
            </p:cNvGrpSpPr>
            <p:nvPr/>
          </p:nvGrpSpPr>
          <p:grpSpPr bwMode="auto">
            <a:xfrm>
              <a:off x="768" y="1632"/>
              <a:ext cx="1632" cy="336"/>
              <a:chOff x="480" y="3552"/>
              <a:chExt cx="1632" cy="336"/>
            </a:xfrm>
          </p:grpSpPr>
          <p:sp>
            <p:nvSpPr>
              <p:cNvPr id="48162" name="Oval 8"/>
              <p:cNvSpPr>
                <a:spLocks noChangeArrowheads="1"/>
              </p:cNvSpPr>
              <p:nvPr/>
            </p:nvSpPr>
            <p:spPr bwMode="auto">
              <a:xfrm>
                <a:off x="480" y="3552"/>
                <a:ext cx="1632" cy="336"/>
              </a:xfrm>
              <a:prstGeom prst="ellipse">
                <a:avLst/>
              </a:prstGeom>
              <a:solidFill>
                <a:srgbClr val="8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8163" name="Oval 9"/>
              <p:cNvSpPr>
                <a:spLocks noChangeArrowheads="1"/>
              </p:cNvSpPr>
              <p:nvPr/>
            </p:nvSpPr>
            <p:spPr bwMode="auto">
              <a:xfrm>
                <a:off x="1200" y="3696"/>
                <a:ext cx="192" cy="48"/>
              </a:xfrm>
              <a:prstGeom prst="ellipse">
                <a:avLst/>
              </a:pr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grpSp>
          <p:nvGrpSpPr>
            <p:cNvPr id="48156" name="Group 10"/>
            <p:cNvGrpSpPr>
              <a:grpSpLocks/>
            </p:cNvGrpSpPr>
            <p:nvPr/>
          </p:nvGrpSpPr>
          <p:grpSpPr bwMode="auto">
            <a:xfrm>
              <a:off x="768" y="1392"/>
              <a:ext cx="1632" cy="336"/>
              <a:chOff x="480" y="3552"/>
              <a:chExt cx="1632" cy="336"/>
            </a:xfrm>
          </p:grpSpPr>
          <p:sp>
            <p:nvSpPr>
              <p:cNvPr id="48160" name="Oval 11"/>
              <p:cNvSpPr>
                <a:spLocks noChangeArrowheads="1"/>
              </p:cNvSpPr>
              <p:nvPr/>
            </p:nvSpPr>
            <p:spPr bwMode="auto">
              <a:xfrm>
                <a:off x="480" y="3552"/>
                <a:ext cx="1632" cy="336"/>
              </a:xfrm>
              <a:prstGeom prst="ellipse">
                <a:avLst/>
              </a:prstGeom>
              <a:solidFill>
                <a:srgbClr val="8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8161" name="Oval 12"/>
              <p:cNvSpPr>
                <a:spLocks noChangeArrowheads="1"/>
              </p:cNvSpPr>
              <p:nvPr/>
            </p:nvSpPr>
            <p:spPr bwMode="auto">
              <a:xfrm>
                <a:off x="1200" y="3696"/>
                <a:ext cx="192" cy="48"/>
              </a:xfrm>
              <a:prstGeom prst="ellipse">
                <a:avLst/>
              </a:pr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grpSp>
          <p:nvGrpSpPr>
            <p:cNvPr id="48157" name="Group 13"/>
            <p:cNvGrpSpPr>
              <a:grpSpLocks/>
            </p:cNvGrpSpPr>
            <p:nvPr/>
          </p:nvGrpSpPr>
          <p:grpSpPr bwMode="auto">
            <a:xfrm>
              <a:off x="768" y="1152"/>
              <a:ext cx="1632" cy="336"/>
              <a:chOff x="480" y="3552"/>
              <a:chExt cx="1632" cy="336"/>
            </a:xfrm>
          </p:grpSpPr>
          <p:sp>
            <p:nvSpPr>
              <p:cNvPr id="48158" name="Oval 14"/>
              <p:cNvSpPr>
                <a:spLocks noChangeArrowheads="1"/>
              </p:cNvSpPr>
              <p:nvPr/>
            </p:nvSpPr>
            <p:spPr bwMode="auto">
              <a:xfrm>
                <a:off x="480" y="3552"/>
                <a:ext cx="1632" cy="336"/>
              </a:xfrm>
              <a:prstGeom prst="ellipse">
                <a:avLst/>
              </a:prstGeom>
              <a:solidFill>
                <a:srgbClr val="8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8159" name="Oval 15"/>
              <p:cNvSpPr>
                <a:spLocks noChangeArrowheads="1"/>
              </p:cNvSpPr>
              <p:nvPr/>
            </p:nvSpPr>
            <p:spPr bwMode="auto">
              <a:xfrm>
                <a:off x="1200" y="3696"/>
                <a:ext cx="192" cy="48"/>
              </a:xfrm>
              <a:prstGeom prst="ellipse">
                <a:avLst/>
              </a:pr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grpSp>
      <p:grpSp>
        <p:nvGrpSpPr>
          <p:cNvPr id="515088" name="Group 16"/>
          <p:cNvGrpSpPr>
            <a:grpSpLocks/>
          </p:cNvGrpSpPr>
          <p:nvPr/>
        </p:nvGrpSpPr>
        <p:grpSpPr bwMode="auto">
          <a:xfrm>
            <a:off x="762000" y="3657600"/>
            <a:ext cx="2514600" cy="1828800"/>
            <a:chOff x="480" y="2592"/>
            <a:chExt cx="1584" cy="1152"/>
          </a:xfrm>
        </p:grpSpPr>
        <p:sp>
          <p:nvSpPr>
            <p:cNvPr id="48149" name="Line 17"/>
            <p:cNvSpPr>
              <a:spLocks noChangeShapeType="1"/>
            </p:cNvSpPr>
            <p:nvPr/>
          </p:nvSpPr>
          <p:spPr bwMode="auto">
            <a:xfrm>
              <a:off x="480" y="2736"/>
              <a:ext cx="1584" cy="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48150" name="Line 18"/>
            <p:cNvSpPr>
              <a:spLocks noChangeShapeType="1"/>
            </p:cNvSpPr>
            <p:nvPr/>
          </p:nvSpPr>
          <p:spPr bwMode="auto">
            <a:xfrm>
              <a:off x="480" y="3024"/>
              <a:ext cx="1584" cy="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48151" name="Line 19"/>
            <p:cNvSpPr>
              <a:spLocks noChangeShapeType="1"/>
            </p:cNvSpPr>
            <p:nvPr/>
          </p:nvSpPr>
          <p:spPr bwMode="auto">
            <a:xfrm>
              <a:off x="480" y="3312"/>
              <a:ext cx="1584" cy="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48152" name="Line 20"/>
            <p:cNvSpPr>
              <a:spLocks noChangeShapeType="1"/>
            </p:cNvSpPr>
            <p:nvPr/>
          </p:nvSpPr>
          <p:spPr bwMode="auto">
            <a:xfrm>
              <a:off x="480" y="3600"/>
              <a:ext cx="1584" cy="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48153" name="Rectangle 21"/>
            <p:cNvSpPr>
              <a:spLocks noChangeArrowheads="1"/>
            </p:cNvSpPr>
            <p:nvPr/>
          </p:nvSpPr>
          <p:spPr bwMode="auto">
            <a:xfrm>
              <a:off x="1200" y="2592"/>
              <a:ext cx="144" cy="1152"/>
            </a:xfrm>
            <a:prstGeom prst="re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grpSp>
        <p:nvGrpSpPr>
          <p:cNvPr id="515094" name="Group 22"/>
          <p:cNvGrpSpPr>
            <a:grpSpLocks/>
          </p:cNvGrpSpPr>
          <p:nvPr/>
        </p:nvGrpSpPr>
        <p:grpSpPr bwMode="auto">
          <a:xfrm>
            <a:off x="2438400" y="3505200"/>
            <a:ext cx="2330450" cy="2576513"/>
            <a:chOff x="1536" y="2208"/>
            <a:chExt cx="1468" cy="1623"/>
          </a:xfrm>
        </p:grpSpPr>
        <p:sp>
          <p:nvSpPr>
            <p:cNvPr id="48137" name="Rectangle 23"/>
            <p:cNvSpPr>
              <a:spLocks noChangeArrowheads="1"/>
            </p:cNvSpPr>
            <p:nvPr/>
          </p:nvSpPr>
          <p:spPr bwMode="auto">
            <a:xfrm>
              <a:off x="2496" y="2208"/>
              <a:ext cx="144" cy="1344"/>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8138" name="Rectangle 24"/>
            <p:cNvSpPr>
              <a:spLocks noChangeArrowheads="1"/>
            </p:cNvSpPr>
            <p:nvPr/>
          </p:nvSpPr>
          <p:spPr bwMode="auto">
            <a:xfrm>
              <a:off x="1776" y="2496"/>
              <a:ext cx="96" cy="19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8139" name="Rectangle 25"/>
            <p:cNvSpPr>
              <a:spLocks noChangeArrowheads="1"/>
            </p:cNvSpPr>
            <p:nvPr/>
          </p:nvSpPr>
          <p:spPr bwMode="auto">
            <a:xfrm>
              <a:off x="1776" y="2784"/>
              <a:ext cx="96" cy="19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8140" name="Rectangle 26"/>
            <p:cNvSpPr>
              <a:spLocks noChangeArrowheads="1"/>
            </p:cNvSpPr>
            <p:nvPr/>
          </p:nvSpPr>
          <p:spPr bwMode="auto">
            <a:xfrm>
              <a:off x="1776" y="3072"/>
              <a:ext cx="96" cy="19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8141" name="Rectangle 27"/>
            <p:cNvSpPr>
              <a:spLocks noChangeArrowheads="1"/>
            </p:cNvSpPr>
            <p:nvPr/>
          </p:nvSpPr>
          <p:spPr bwMode="auto">
            <a:xfrm>
              <a:off x="1776" y="2256"/>
              <a:ext cx="96" cy="144"/>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8142" name="Rectangle 28"/>
            <p:cNvSpPr>
              <a:spLocks noChangeArrowheads="1"/>
            </p:cNvSpPr>
            <p:nvPr/>
          </p:nvSpPr>
          <p:spPr bwMode="auto">
            <a:xfrm>
              <a:off x="1776" y="3360"/>
              <a:ext cx="96" cy="144"/>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8143" name="Rectangle 29"/>
            <p:cNvSpPr>
              <a:spLocks noChangeArrowheads="1"/>
            </p:cNvSpPr>
            <p:nvPr/>
          </p:nvSpPr>
          <p:spPr bwMode="auto">
            <a:xfrm>
              <a:off x="1776" y="2544"/>
              <a:ext cx="720" cy="96"/>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8144" name="Rectangle 30"/>
            <p:cNvSpPr>
              <a:spLocks noChangeArrowheads="1"/>
            </p:cNvSpPr>
            <p:nvPr/>
          </p:nvSpPr>
          <p:spPr bwMode="auto">
            <a:xfrm>
              <a:off x="1776" y="2832"/>
              <a:ext cx="720" cy="96"/>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8145" name="Rectangle 31"/>
            <p:cNvSpPr>
              <a:spLocks noChangeArrowheads="1"/>
            </p:cNvSpPr>
            <p:nvPr/>
          </p:nvSpPr>
          <p:spPr bwMode="auto">
            <a:xfrm>
              <a:off x="1776" y="3120"/>
              <a:ext cx="720" cy="96"/>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8146" name="Rectangle 32"/>
            <p:cNvSpPr>
              <a:spLocks noChangeArrowheads="1"/>
            </p:cNvSpPr>
            <p:nvPr/>
          </p:nvSpPr>
          <p:spPr bwMode="auto">
            <a:xfrm>
              <a:off x="1776" y="2256"/>
              <a:ext cx="720" cy="96"/>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8147" name="Rectangle 33"/>
            <p:cNvSpPr>
              <a:spLocks noChangeArrowheads="1"/>
            </p:cNvSpPr>
            <p:nvPr/>
          </p:nvSpPr>
          <p:spPr bwMode="auto">
            <a:xfrm>
              <a:off x="1776" y="3408"/>
              <a:ext cx="720" cy="96"/>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8148" name="Text Box 34"/>
            <p:cNvSpPr txBox="1">
              <a:spLocks noChangeArrowheads="1"/>
            </p:cNvSpPr>
            <p:nvPr/>
          </p:nvSpPr>
          <p:spPr bwMode="auto">
            <a:xfrm>
              <a:off x="1536" y="3504"/>
              <a:ext cx="146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アクチュエータ</a:t>
              </a:r>
            </a:p>
          </p:txBody>
        </p:sp>
      </p:grpSp>
      <p:sp>
        <p:nvSpPr>
          <p:cNvPr id="515107" name="AutoShape 35"/>
          <p:cNvSpPr>
            <a:spLocks noChangeArrowheads="1"/>
          </p:cNvSpPr>
          <p:nvPr/>
        </p:nvSpPr>
        <p:spPr bwMode="auto">
          <a:xfrm>
            <a:off x="3657600" y="3962400"/>
            <a:ext cx="1371600" cy="685800"/>
          </a:xfrm>
          <a:prstGeom prst="leftRightArrow">
            <a:avLst>
              <a:gd name="adj1" fmla="val 50000"/>
              <a:gd name="adj2" fmla="val 40000"/>
            </a:avLst>
          </a:prstGeom>
          <a:solidFill>
            <a:srgbClr val="CCFFCC"/>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solidFill>
                  <a:srgbClr val="000000"/>
                </a:solidFill>
              </a:rPr>
              <a:t>可動</a:t>
            </a:r>
          </a:p>
        </p:txBody>
      </p:sp>
      <p:sp>
        <p:nvSpPr>
          <p:cNvPr id="515108" name="Text Box 36"/>
          <p:cNvSpPr txBox="1">
            <a:spLocks noChangeArrowheads="1"/>
          </p:cNvSpPr>
          <p:nvPr/>
        </p:nvSpPr>
        <p:spPr bwMode="auto">
          <a:xfrm>
            <a:off x="5105400" y="3352800"/>
            <a:ext cx="2717800" cy="180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アクチュエータが</a:t>
            </a:r>
          </a:p>
          <a:p>
            <a:pPr algn="l" eaLnBrk="1" hangingPunct="1"/>
            <a:r>
              <a:rPr lang="ja-JP" altLang="en-US"/>
              <a:t>左右に動くと</a:t>
            </a:r>
          </a:p>
          <a:p>
            <a:pPr algn="l" eaLnBrk="1" hangingPunct="1"/>
            <a:r>
              <a:rPr lang="ja-JP" altLang="en-US"/>
              <a:t>異なるシリンダに</a:t>
            </a:r>
          </a:p>
          <a:p>
            <a:pPr algn="l" eaLnBrk="1" hangingPunct="1"/>
            <a:r>
              <a:rPr lang="ja-JP" altLang="en-US"/>
              <a:t>読み書き可能</a:t>
            </a:r>
          </a:p>
        </p:txBody>
      </p:sp>
      <p:sp useBgFill="1">
        <p:nvSpPr>
          <p:cNvPr id="515109" name="AutoShape 37"/>
          <p:cNvSpPr>
            <a:spLocks noChangeArrowheads="1"/>
          </p:cNvSpPr>
          <p:nvPr/>
        </p:nvSpPr>
        <p:spPr bwMode="auto">
          <a:xfrm>
            <a:off x="1752600" y="2743200"/>
            <a:ext cx="2057400" cy="533400"/>
          </a:xfrm>
          <a:prstGeom prst="wedgeRoundRectCallout">
            <a:avLst>
              <a:gd name="adj1" fmla="val 4551"/>
              <a:gd name="adj2" fmla="val 131546"/>
              <a:gd name="adj3" fmla="val 16667"/>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磁気ヘッド</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515088"/>
                                        </p:tgtEl>
                                        <p:attrNameLst>
                                          <p:attrName>style.visibility</p:attrName>
                                        </p:attrNameLst>
                                      </p:cBhvr>
                                      <p:to>
                                        <p:strVal val="visible"/>
                                      </p:to>
                                    </p:set>
                                    <p:animEffect transition="in" filter="checkerboard(across)">
                                      <p:cBhvr>
                                        <p:cTn id="7" dur="500"/>
                                        <p:tgtEl>
                                          <p:spTgt spid="51508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515094"/>
                                        </p:tgtEl>
                                        <p:attrNameLst>
                                          <p:attrName>style.visibility</p:attrName>
                                        </p:attrNameLst>
                                      </p:cBhvr>
                                      <p:to>
                                        <p:strVal val="visible"/>
                                      </p:to>
                                    </p:set>
                                    <p:animEffect transition="in" filter="checkerboard(across)">
                                      <p:cBhvr>
                                        <p:cTn id="12" dur="500"/>
                                        <p:tgtEl>
                                          <p:spTgt spid="51509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515109"/>
                                        </p:tgtEl>
                                        <p:attrNameLst>
                                          <p:attrName>style.visibility</p:attrName>
                                        </p:attrNameLst>
                                      </p:cBhvr>
                                      <p:to>
                                        <p:strVal val="visible"/>
                                      </p:to>
                                    </p:set>
                                    <p:animEffect transition="in" filter="checkerboard(across)">
                                      <p:cBhvr>
                                        <p:cTn id="17" dur="500"/>
                                        <p:tgtEl>
                                          <p:spTgt spid="51510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515107"/>
                                        </p:tgtEl>
                                        <p:attrNameLst>
                                          <p:attrName>style.visibility</p:attrName>
                                        </p:attrNameLst>
                                      </p:cBhvr>
                                      <p:to>
                                        <p:strVal val="visible"/>
                                      </p:to>
                                    </p:set>
                                    <p:animEffect transition="in" filter="barn(outVertical)">
                                      <p:cBhvr>
                                        <p:cTn id="22" dur="500"/>
                                        <p:tgtEl>
                                          <p:spTgt spid="51510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515108"/>
                                        </p:tgtEl>
                                        <p:attrNameLst>
                                          <p:attrName>style.visibility</p:attrName>
                                        </p:attrNameLst>
                                      </p:cBhvr>
                                      <p:to>
                                        <p:strVal val="visible"/>
                                      </p:to>
                                    </p:set>
                                    <p:animEffect transition="in" filter="checkerboard(across)">
                                      <p:cBhvr>
                                        <p:cTn id="27" dur="500"/>
                                        <p:tgtEl>
                                          <p:spTgt spid="5151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5107" grpId="0" animBg="1" autoUpdateAnimBg="0"/>
      <p:bldP spid="515108" grpId="0" autoUpdateAnimBg="0"/>
      <p:bldP spid="515109" grpId="0" animBg="1"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685800" y="533400"/>
            <a:ext cx="7772400" cy="762000"/>
          </a:xfrm>
        </p:spPr>
        <p:txBody>
          <a:bodyPr/>
          <a:lstStyle/>
          <a:p>
            <a:pPr eaLnBrk="1" hangingPunct="1"/>
            <a:r>
              <a:rPr lang="ja-JP" altLang="en-US">
                <a:latin typeface="Times New Roman" panose="02020603050405020304" pitchFamily="18" charset="0"/>
              </a:rPr>
              <a:t>ディスクへのアクセス</a:t>
            </a:r>
          </a:p>
        </p:txBody>
      </p:sp>
      <p:sp>
        <p:nvSpPr>
          <p:cNvPr id="49155" name="Rectangle 3"/>
          <p:cNvSpPr>
            <a:spLocks noGrp="1" noChangeArrowheads="1"/>
          </p:cNvSpPr>
          <p:nvPr>
            <p:ph type="body" idx="1"/>
          </p:nvPr>
        </p:nvSpPr>
        <p:spPr>
          <a:xfrm>
            <a:off x="609600" y="1371600"/>
            <a:ext cx="7772400" cy="1219200"/>
          </a:xfrm>
        </p:spPr>
        <p:txBody>
          <a:bodyPr/>
          <a:lstStyle/>
          <a:p>
            <a:pPr eaLnBrk="1" hangingPunct="1"/>
            <a:r>
              <a:rPr lang="ja-JP" altLang="en-US">
                <a:latin typeface="Times New Roman" panose="02020603050405020304" pitchFamily="18" charset="0"/>
              </a:rPr>
              <a:t>ディスクへのアクセス</a:t>
            </a:r>
          </a:p>
          <a:p>
            <a:pPr lvl="1" eaLnBrk="1" hangingPunct="1"/>
            <a:r>
              <a:rPr lang="ja-JP" altLang="en-US">
                <a:latin typeface="Times New Roman" panose="02020603050405020304" pitchFamily="18" charset="0"/>
              </a:rPr>
              <a:t>(ヘッド</a:t>
            </a:r>
            <a:r>
              <a:rPr lang="en-US" altLang="ja-JP">
                <a:latin typeface="Times New Roman" panose="02020603050405020304" pitchFamily="18" charset="0"/>
              </a:rPr>
              <a:t>, </a:t>
            </a:r>
            <a:r>
              <a:rPr lang="ja-JP" altLang="en-US">
                <a:latin typeface="Times New Roman" panose="02020603050405020304" pitchFamily="18" charset="0"/>
              </a:rPr>
              <a:t>トラック, セクタ)でアドレス指定</a:t>
            </a:r>
          </a:p>
        </p:txBody>
      </p:sp>
      <p:grpSp>
        <p:nvGrpSpPr>
          <p:cNvPr id="516100" name="Group 4"/>
          <p:cNvGrpSpPr>
            <a:grpSpLocks/>
          </p:cNvGrpSpPr>
          <p:nvPr/>
        </p:nvGrpSpPr>
        <p:grpSpPr bwMode="auto">
          <a:xfrm>
            <a:off x="228600" y="4038600"/>
            <a:ext cx="3124200" cy="1676400"/>
            <a:chOff x="144" y="2544"/>
            <a:chExt cx="1968" cy="1056"/>
          </a:xfrm>
        </p:grpSpPr>
        <p:grpSp>
          <p:nvGrpSpPr>
            <p:cNvPr id="49199" name="Group 5"/>
            <p:cNvGrpSpPr>
              <a:grpSpLocks/>
            </p:cNvGrpSpPr>
            <p:nvPr/>
          </p:nvGrpSpPr>
          <p:grpSpPr bwMode="auto">
            <a:xfrm>
              <a:off x="480" y="3264"/>
              <a:ext cx="1632" cy="336"/>
              <a:chOff x="480" y="3552"/>
              <a:chExt cx="1632" cy="336"/>
            </a:xfrm>
          </p:grpSpPr>
          <p:sp>
            <p:nvSpPr>
              <p:cNvPr id="49213" name="Oval 6"/>
              <p:cNvSpPr>
                <a:spLocks noChangeArrowheads="1"/>
              </p:cNvSpPr>
              <p:nvPr/>
            </p:nvSpPr>
            <p:spPr bwMode="auto">
              <a:xfrm>
                <a:off x="480" y="3552"/>
                <a:ext cx="1632" cy="336"/>
              </a:xfrm>
              <a:prstGeom prst="ellipse">
                <a:avLst/>
              </a:prstGeom>
              <a:solidFill>
                <a:srgbClr val="8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9214" name="Oval 7"/>
              <p:cNvSpPr>
                <a:spLocks noChangeArrowheads="1"/>
              </p:cNvSpPr>
              <p:nvPr/>
            </p:nvSpPr>
            <p:spPr bwMode="auto">
              <a:xfrm>
                <a:off x="1200" y="3696"/>
                <a:ext cx="192" cy="48"/>
              </a:xfrm>
              <a:prstGeom prst="ellipse">
                <a:avLst/>
              </a:pr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sp>
          <p:nvSpPr>
            <p:cNvPr id="49200" name="Text Box 8"/>
            <p:cNvSpPr txBox="1">
              <a:spLocks noChangeArrowheads="1"/>
            </p:cNvSpPr>
            <p:nvPr/>
          </p:nvSpPr>
          <p:spPr bwMode="auto">
            <a:xfrm>
              <a:off x="144" y="3264"/>
              <a:ext cx="40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6/7</a:t>
              </a:r>
            </a:p>
          </p:txBody>
        </p:sp>
        <p:grpSp>
          <p:nvGrpSpPr>
            <p:cNvPr id="49201" name="Group 9"/>
            <p:cNvGrpSpPr>
              <a:grpSpLocks/>
            </p:cNvGrpSpPr>
            <p:nvPr/>
          </p:nvGrpSpPr>
          <p:grpSpPr bwMode="auto">
            <a:xfrm>
              <a:off x="480" y="3024"/>
              <a:ext cx="1632" cy="336"/>
              <a:chOff x="480" y="3552"/>
              <a:chExt cx="1632" cy="336"/>
            </a:xfrm>
          </p:grpSpPr>
          <p:sp>
            <p:nvSpPr>
              <p:cNvPr id="49211" name="Oval 10"/>
              <p:cNvSpPr>
                <a:spLocks noChangeArrowheads="1"/>
              </p:cNvSpPr>
              <p:nvPr/>
            </p:nvSpPr>
            <p:spPr bwMode="auto">
              <a:xfrm>
                <a:off x="480" y="3552"/>
                <a:ext cx="1632" cy="336"/>
              </a:xfrm>
              <a:prstGeom prst="ellipse">
                <a:avLst/>
              </a:prstGeom>
              <a:solidFill>
                <a:srgbClr val="8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9212" name="Oval 11"/>
              <p:cNvSpPr>
                <a:spLocks noChangeArrowheads="1"/>
              </p:cNvSpPr>
              <p:nvPr/>
            </p:nvSpPr>
            <p:spPr bwMode="auto">
              <a:xfrm>
                <a:off x="1200" y="3696"/>
                <a:ext cx="192" cy="48"/>
              </a:xfrm>
              <a:prstGeom prst="ellipse">
                <a:avLst/>
              </a:pr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sp>
          <p:nvSpPr>
            <p:cNvPr id="49202" name="Text Box 12"/>
            <p:cNvSpPr txBox="1">
              <a:spLocks noChangeArrowheads="1"/>
            </p:cNvSpPr>
            <p:nvPr/>
          </p:nvSpPr>
          <p:spPr bwMode="auto">
            <a:xfrm>
              <a:off x="144" y="3024"/>
              <a:ext cx="40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4/5</a:t>
              </a:r>
            </a:p>
          </p:txBody>
        </p:sp>
        <p:grpSp>
          <p:nvGrpSpPr>
            <p:cNvPr id="49203" name="Group 13"/>
            <p:cNvGrpSpPr>
              <a:grpSpLocks/>
            </p:cNvGrpSpPr>
            <p:nvPr/>
          </p:nvGrpSpPr>
          <p:grpSpPr bwMode="auto">
            <a:xfrm>
              <a:off x="480" y="2784"/>
              <a:ext cx="1632" cy="336"/>
              <a:chOff x="480" y="3552"/>
              <a:chExt cx="1632" cy="336"/>
            </a:xfrm>
          </p:grpSpPr>
          <p:sp>
            <p:nvSpPr>
              <p:cNvPr id="49209" name="Oval 14"/>
              <p:cNvSpPr>
                <a:spLocks noChangeArrowheads="1"/>
              </p:cNvSpPr>
              <p:nvPr/>
            </p:nvSpPr>
            <p:spPr bwMode="auto">
              <a:xfrm>
                <a:off x="480" y="3552"/>
                <a:ext cx="1632" cy="336"/>
              </a:xfrm>
              <a:prstGeom prst="ellipse">
                <a:avLst/>
              </a:prstGeom>
              <a:solidFill>
                <a:srgbClr val="8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9210" name="Oval 15"/>
              <p:cNvSpPr>
                <a:spLocks noChangeArrowheads="1"/>
              </p:cNvSpPr>
              <p:nvPr/>
            </p:nvSpPr>
            <p:spPr bwMode="auto">
              <a:xfrm>
                <a:off x="1200" y="3696"/>
                <a:ext cx="192" cy="48"/>
              </a:xfrm>
              <a:prstGeom prst="ellipse">
                <a:avLst/>
              </a:pr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sp>
          <p:nvSpPr>
            <p:cNvPr id="49204" name="Text Box 16"/>
            <p:cNvSpPr txBox="1">
              <a:spLocks noChangeArrowheads="1"/>
            </p:cNvSpPr>
            <p:nvPr/>
          </p:nvSpPr>
          <p:spPr bwMode="auto">
            <a:xfrm>
              <a:off x="144" y="2784"/>
              <a:ext cx="40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2/3</a:t>
              </a:r>
            </a:p>
          </p:txBody>
        </p:sp>
        <p:grpSp>
          <p:nvGrpSpPr>
            <p:cNvPr id="49205" name="Group 17"/>
            <p:cNvGrpSpPr>
              <a:grpSpLocks/>
            </p:cNvGrpSpPr>
            <p:nvPr/>
          </p:nvGrpSpPr>
          <p:grpSpPr bwMode="auto">
            <a:xfrm>
              <a:off x="480" y="2544"/>
              <a:ext cx="1632" cy="336"/>
              <a:chOff x="480" y="3552"/>
              <a:chExt cx="1632" cy="336"/>
            </a:xfrm>
          </p:grpSpPr>
          <p:sp>
            <p:nvSpPr>
              <p:cNvPr id="49207" name="Oval 18"/>
              <p:cNvSpPr>
                <a:spLocks noChangeArrowheads="1"/>
              </p:cNvSpPr>
              <p:nvPr/>
            </p:nvSpPr>
            <p:spPr bwMode="auto">
              <a:xfrm>
                <a:off x="480" y="3552"/>
                <a:ext cx="1632" cy="336"/>
              </a:xfrm>
              <a:prstGeom prst="ellipse">
                <a:avLst/>
              </a:prstGeom>
              <a:solidFill>
                <a:srgbClr val="8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9208" name="Oval 19"/>
              <p:cNvSpPr>
                <a:spLocks noChangeArrowheads="1"/>
              </p:cNvSpPr>
              <p:nvPr/>
            </p:nvSpPr>
            <p:spPr bwMode="auto">
              <a:xfrm>
                <a:off x="1200" y="3696"/>
                <a:ext cx="192" cy="48"/>
              </a:xfrm>
              <a:prstGeom prst="ellipse">
                <a:avLst/>
              </a:pr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sp>
          <p:nvSpPr>
            <p:cNvPr id="49206" name="Text Box 20"/>
            <p:cNvSpPr txBox="1">
              <a:spLocks noChangeArrowheads="1"/>
            </p:cNvSpPr>
            <p:nvPr/>
          </p:nvSpPr>
          <p:spPr bwMode="auto">
            <a:xfrm>
              <a:off x="144" y="2544"/>
              <a:ext cx="40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0/1</a:t>
              </a:r>
            </a:p>
          </p:txBody>
        </p:sp>
      </p:grpSp>
      <p:sp>
        <p:nvSpPr>
          <p:cNvPr id="49157" name="Text Box 21"/>
          <p:cNvSpPr txBox="1">
            <a:spLocks noChangeArrowheads="1"/>
          </p:cNvSpPr>
          <p:nvPr/>
        </p:nvSpPr>
        <p:spPr bwMode="auto">
          <a:xfrm>
            <a:off x="762000" y="2819400"/>
            <a:ext cx="246697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例 (2, 3, 6)番地</a:t>
            </a:r>
          </a:p>
        </p:txBody>
      </p:sp>
      <p:grpSp>
        <p:nvGrpSpPr>
          <p:cNvPr id="516118" name="Group 22"/>
          <p:cNvGrpSpPr>
            <a:grpSpLocks/>
          </p:cNvGrpSpPr>
          <p:nvPr/>
        </p:nvGrpSpPr>
        <p:grpSpPr bwMode="auto">
          <a:xfrm>
            <a:off x="3352800" y="2819400"/>
            <a:ext cx="4191000" cy="3352800"/>
            <a:chOff x="2112" y="1776"/>
            <a:chExt cx="2640" cy="2112"/>
          </a:xfrm>
        </p:grpSpPr>
        <p:sp>
          <p:nvSpPr>
            <p:cNvPr id="49195" name="Line 23"/>
            <p:cNvSpPr>
              <a:spLocks noChangeShapeType="1"/>
            </p:cNvSpPr>
            <p:nvPr/>
          </p:nvSpPr>
          <p:spPr bwMode="auto">
            <a:xfrm flipH="1">
              <a:off x="2112" y="2064"/>
              <a:ext cx="864" cy="86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9196" name="Line 24"/>
            <p:cNvSpPr>
              <a:spLocks noChangeShapeType="1"/>
            </p:cNvSpPr>
            <p:nvPr/>
          </p:nvSpPr>
          <p:spPr bwMode="auto">
            <a:xfrm flipH="1" flipV="1">
              <a:off x="2112" y="2928"/>
              <a:ext cx="960" cy="72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9197" name="Oval 25"/>
            <p:cNvSpPr>
              <a:spLocks noChangeArrowheads="1"/>
            </p:cNvSpPr>
            <p:nvPr/>
          </p:nvSpPr>
          <p:spPr bwMode="auto">
            <a:xfrm>
              <a:off x="2640" y="1776"/>
              <a:ext cx="2112" cy="2112"/>
            </a:xfrm>
            <a:prstGeom prst="ellipse">
              <a:avLst/>
            </a:prstGeom>
            <a:solidFill>
              <a:srgbClr val="8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9198" name="Oval 26"/>
            <p:cNvSpPr>
              <a:spLocks noChangeArrowheads="1"/>
            </p:cNvSpPr>
            <p:nvPr/>
          </p:nvSpPr>
          <p:spPr bwMode="auto">
            <a:xfrm>
              <a:off x="3600" y="2736"/>
              <a:ext cx="192" cy="192"/>
            </a:xfrm>
            <a:prstGeom prst="ellipse">
              <a:avLst/>
            </a:pr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grpSp>
        <p:nvGrpSpPr>
          <p:cNvPr id="516123" name="Group 27"/>
          <p:cNvGrpSpPr>
            <a:grpSpLocks/>
          </p:cNvGrpSpPr>
          <p:nvPr/>
        </p:nvGrpSpPr>
        <p:grpSpPr bwMode="auto">
          <a:xfrm>
            <a:off x="4495800" y="3124200"/>
            <a:ext cx="2743200" cy="2743200"/>
            <a:chOff x="2832" y="1968"/>
            <a:chExt cx="1728" cy="1728"/>
          </a:xfrm>
        </p:grpSpPr>
        <p:sp>
          <p:nvSpPr>
            <p:cNvPr id="49190" name="Oval 28"/>
            <p:cNvSpPr>
              <a:spLocks noChangeArrowheads="1"/>
            </p:cNvSpPr>
            <p:nvPr/>
          </p:nvSpPr>
          <p:spPr bwMode="auto">
            <a:xfrm>
              <a:off x="3408" y="2544"/>
              <a:ext cx="576" cy="576"/>
            </a:xfrm>
            <a:prstGeom prst="ellipse">
              <a:avLst/>
            </a:prstGeom>
            <a:noFill/>
            <a:ln w="571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9191" name="Oval 29"/>
            <p:cNvSpPr>
              <a:spLocks noChangeArrowheads="1"/>
            </p:cNvSpPr>
            <p:nvPr/>
          </p:nvSpPr>
          <p:spPr bwMode="auto">
            <a:xfrm>
              <a:off x="3264" y="2400"/>
              <a:ext cx="864" cy="864"/>
            </a:xfrm>
            <a:prstGeom prst="ellipse">
              <a:avLst/>
            </a:prstGeom>
            <a:noFill/>
            <a:ln w="571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9192" name="Oval 30"/>
            <p:cNvSpPr>
              <a:spLocks noChangeArrowheads="1"/>
            </p:cNvSpPr>
            <p:nvPr/>
          </p:nvSpPr>
          <p:spPr bwMode="auto">
            <a:xfrm>
              <a:off x="3120" y="2256"/>
              <a:ext cx="1152" cy="1152"/>
            </a:xfrm>
            <a:prstGeom prst="ellipse">
              <a:avLst/>
            </a:prstGeom>
            <a:noFill/>
            <a:ln w="571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9193" name="Oval 31"/>
            <p:cNvSpPr>
              <a:spLocks noChangeArrowheads="1"/>
            </p:cNvSpPr>
            <p:nvPr/>
          </p:nvSpPr>
          <p:spPr bwMode="auto">
            <a:xfrm>
              <a:off x="2976" y="2112"/>
              <a:ext cx="1440" cy="1440"/>
            </a:xfrm>
            <a:prstGeom prst="ellipse">
              <a:avLst/>
            </a:prstGeom>
            <a:noFill/>
            <a:ln w="571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49194" name="Oval 32"/>
            <p:cNvSpPr>
              <a:spLocks noChangeArrowheads="1"/>
            </p:cNvSpPr>
            <p:nvPr/>
          </p:nvSpPr>
          <p:spPr bwMode="auto">
            <a:xfrm>
              <a:off x="2832" y="1968"/>
              <a:ext cx="1728" cy="1728"/>
            </a:xfrm>
            <a:prstGeom prst="ellipse">
              <a:avLst/>
            </a:prstGeom>
            <a:noFill/>
            <a:ln w="571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sp>
        <p:nvSpPr>
          <p:cNvPr id="516129" name="Oval 33"/>
          <p:cNvSpPr>
            <a:spLocks noChangeArrowheads="1"/>
          </p:cNvSpPr>
          <p:nvPr/>
        </p:nvSpPr>
        <p:spPr bwMode="auto">
          <a:xfrm>
            <a:off x="5181600" y="3810000"/>
            <a:ext cx="1371600" cy="1371600"/>
          </a:xfrm>
          <a:prstGeom prst="ellipse">
            <a:avLst/>
          </a:prstGeom>
          <a:noFill/>
          <a:ln w="57150">
            <a:solidFill>
              <a:srgbClr val="00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nvGrpSpPr>
          <p:cNvPr id="516130" name="Group 34"/>
          <p:cNvGrpSpPr>
            <a:grpSpLocks/>
          </p:cNvGrpSpPr>
          <p:nvPr/>
        </p:nvGrpSpPr>
        <p:grpSpPr bwMode="auto">
          <a:xfrm>
            <a:off x="4419600" y="2895600"/>
            <a:ext cx="3048000" cy="3200400"/>
            <a:chOff x="2784" y="1824"/>
            <a:chExt cx="1920" cy="2016"/>
          </a:xfrm>
        </p:grpSpPr>
        <p:sp>
          <p:nvSpPr>
            <p:cNvPr id="49181" name="Line 35"/>
            <p:cNvSpPr>
              <a:spLocks noChangeShapeType="1"/>
            </p:cNvSpPr>
            <p:nvPr/>
          </p:nvSpPr>
          <p:spPr bwMode="auto">
            <a:xfrm>
              <a:off x="3696" y="1824"/>
              <a:ext cx="0" cy="2016"/>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49182" name="Line 36"/>
            <p:cNvSpPr>
              <a:spLocks noChangeShapeType="1"/>
            </p:cNvSpPr>
            <p:nvPr/>
          </p:nvSpPr>
          <p:spPr bwMode="auto">
            <a:xfrm flipH="1">
              <a:off x="3312" y="1920"/>
              <a:ext cx="768" cy="1824"/>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49183" name="Line 37"/>
            <p:cNvSpPr>
              <a:spLocks noChangeShapeType="1"/>
            </p:cNvSpPr>
            <p:nvPr/>
          </p:nvSpPr>
          <p:spPr bwMode="auto">
            <a:xfrm flipH="1">
              <a:off x="2976" y="2112"/>
              <a:ext cx="1440" cy="144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49184" name="Line 38"/>
            <p:cNvSpPr>
              <a:spLocks noChangeShapeType="1"/>
            </p:cNvSpPr>
            <p:nvPr/>
          </p:nvSpPr>
          <p:spPr bwMode="auto">
            <a:xfrm rot="-5400000" flipH="1" flipV="1">
              <a:off x="3312" y="1920"/>
              <a:ext cx="768" cy="1824"/>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49185" name="Line 39"/>
            <p:cNvSpPr>
              <a:spLocks noChangeShapeType="1"/>
            </p:cNvSpPr>
            <p:nvPr/>
          </p:nvSpPr>
          <p:spPr bwMode="auto">
            <a:xfrm>
              <a:off x="3696" y="2832"/>
              <a:ext cx="1008" cy="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49186" name="Line 40"/>
            <p:cNvSpPr>
              <a:spLocks noChangeShapeType="1"/>
            </p:cNvSpPr>
            <p:nvPr/>
          </p:nvSpPr>
          <p:spPr bwMode="auto">
            <a:xfrm rot="5400000" flipH="1">
              <a:off x="3312" y="1920"/>
              <a:ext cx="768" cy="1824"/>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49187" name="Line 41"/>
            <p:cNvSpPr>
              <a:spLocks noChangeShapeType="1"/>
            </p:cNvSpPr>
            <p:nvPr/>
          </p:nvSpPr>
          <p:spPr bwMode="auto">
            <a:xfrm rot="5400000" flipH="1">
              <a:off x="2976" y="2112"/>
              <a:ext cx="1440" cy="144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49188" name="Line 42"/>
            <p:cNvSpPr>
              <a:spLocks noChangeShapeType="1"/>
            </p:cNvSpPr>
            <p:nvPr/>
          </p:nvSpPr>
          <p:spPr bwMode="auto">
            <a:xfrm rot="10800000">
              <a:off x="3312" y="1920"/>
              <a:ext cx="768" cy="1824"/>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49189" name="Oval 43"/>
            <p:cNvSpPr>
              <a:spLocks noChangeArrowheads="1"/>
            </p:cNvSpPr>
            <p:nvPr/>
          </p:nvSpPr>
          <p:spPr bwMode="auto">
            <a:xfrm>
              <a:off x="3600" y="2736"/>
              <a:ext cx="192" cy="192"/>
            </a:xfrm>
            <a:prstGeom prst="ellipse">
              <a:avLst/>
            </a:pr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sp>
        <p:nvSpPr>
          <p:cNvPr id="516140" name="Text Box 44"/>
          <p:cNvSpPr txBox="1">
            <a:spLocks noChangeArrowheads="1"/>
          </p:cNvSpPr>
          <p:nvPr/>
        </p:nvSpPr>
        <p:spPr bwMode="auto">
          <a:xfrm>
            <a:off x="4343400" y="4191000"/>
            <a:ext cx="1323975" cy="519113"/>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0</a:t>
            </a:r>
            <a:r>
              <a:rPr lang="ja-JP" altLang="en-US" sz="2000"/>
              <a:t> </a:t>
            </a:r>
            <a:r>
              <a:rPr lang="ja-JP" altLang="en-US"/>
              <a:t>1</a:t>
            </a:r>
            <a:r>
              <a:rPr lang="ja-JP" altLang="en-US" sz="2000"/>
              <a:t> </a:t>
            </a:r>
            <a:r>
              <a:rPr lang="ja-JP" altLang="en-US"/>
              <a:t>2</a:t>
            </a:r>
            <a:r>
              <a:rPr lang="ja-JP" altLang="en-US" sz="2000"/>
              <a:t> </a:t>
            </a:r>
            <a:r>
              <a:rPr lang="ja-JP" altLang="en-US"/>
              <a:t>3</a:t>
            </a:r>
            <a:r>
              <a:rPr lang="ja-JP" altLang="en-US" sz="2000"/>
              <a:t> </a:t>
            </a:r>
            <a:r>
              <a:rPr lang="ja-JP" altLang="en-US"/>
              <a:t>4</a:t>
            </a:r>
          </a:p>
        </p:txBody>
      </p:sp>
      <p:grpSp>
        <p:nvGrpSpPr>
          <p:cNvPr id="516141" name="Group 45"/>
          <p:cNvGrpSpPr>
            <a:grpSpLocks/>
          </p:cNvGrpSpPr>
          <p:nvPr/>
        </p:nvGrpSpPr>
        <p:grpSpPr bwMode="auto">
          <a:xfrm>
            <a:off x="3733800" y="2438400"/>
            <a:ext cx="4092575" cy="4100513"/>
            <a:chOff x="2352" y="1536"/>
            <a:chExt cx="2578" cy="2583"/>
          </a:xfrm>
        </p:grpSpPr>
        <p:sp>
          <p:nvSpPr>
            <p:cNvPr id="49165" name="Text Box 46"/>
            <p:cNvSpPr txBox="1">
              <a:spLocks noChangeArrowheads="1"/>
            </p:cNvSpPr>
            <p:nvPr/>
          </p:nvSpPr>
          <p:spPr bwMode="auto">
            <a:xfrm>
              <a:off x="3792" y="1536"/>
              <a:ext cx="22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0</a:t>
              </a:r>
            </a:p>
          </p:txBody>
        </p:sp>
        <p:sp>
          <p:nvSpPr>
            <p:cNvPr id="49166" name="Text Box 47"/>
            <p:cNvSpPr txBox="1">
              <a:spLocks noChangeArrowheads="1"/>
            </p:cNvSpPr>
            <p:nvPr/>
          </p:nvSpPr>
          <p:spPr bwMode="auto">
            <a:xfrm>
              <a:off x="4224" y="1680"/>
              <a:ext cx="22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1</a:t>
              </a:r>
            </a:p>
          </p:txBody>
        </p:sp>
        <p:sp>
          <p:nvSpPr>
            <p:cNvPr id="49167" name="Text Box 48"/>
            <p:cNvSpPr txBox="1">
              <a:spLocks noChangeArrowheads="1"/>
            </p:cNvSpPr>
            <p:nvPr/>
          </p:nvSpPr>
          <p:spPr bwMode="auto">
            <a:xfrm>
              <a:off x="4560" y="2016"/>
              <a:ext cx="22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2</a:t>
              </a:r>
            </a:p>
          </p:txBody>
        </p:sp>
        <p:sp>
          <p:nvSpPr>
            <p:cNvPr id="49168" name="Text Box 49"/>
            <p:cNvSpPr txBox="1">
              <a:spLocks noChangeArrowheads="1"/>
            </p:cNvSpPr>
            <p:nvPr/>
          </p:nvSpPr>
          <p:spPr bwMode="auto">
            <a:xfrm>
              <a:off x="4704" y="2448"/>
              <a:ext cx="22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3</a:t>
              </a:r>
            </a:p>
          </p:txBody>
        </p:sp>
        <p:sp>
          <p:nvSpPr>
            <p:cNvPr id="49169" name="Text Box 50"/>
            <p:cNvSpPr txBox="1">
              <a:spLocks noChangeArrowheads="1"/>
            </p:cNvSpPr>
            <p:nvPr/>
          </p:nvSpPr>
          <p:spPr bwMode="auto">
            <a:xfrm>
              <a:off x="4704" y="2928"/>
              <a:ext cx="22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4</a:t>
              </a:r>
            </a:p>
          </p:txBody>
        </p:sp>
        <p:sp>
          <p:nvSpPr>
            <p:cNvPr id="49170" name="Text Box 51"/>
            <p:cNvSpPr txBox="1">
              <a:spLocks noChangeArrowheads="1"/>
            </p:cNvSpPr>
            <p:nvPr/>
          </p:nvSpPr>
          <p:spPr bwMode="auto">
            <a:xfrm>
              <a:off x="4560" y="3312"/>
              <a:ext cx="22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5</a:t>
              </a:r>
            </a:p>
          </p:txBody>
        </p:sp>
        <p:sp>
          <p:nvSpPr>
            <p:cNvPr id="49171" name="Text Box 52"/>
            <p:cNvSpPr txBox="1">
              <a:spLocks noChangeArrowheads="1"/>
            </p:cNvSpPr>
            <p:nvPr/>
          </p:nvSpPr>
          <p:spPr bwMode="auto">
            <a:xfrm>
              <a:off x="4224" y="3648"/>
              <a:ext cx="22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6</a:t>
              </a:r>
            </a:p>
          </p:txBody>
        </p:sp>
        <p:sp>
          <p:nvSpPr>
            <p:cNvPr id="49172" name="Text Box 53"/>
            <p:cNvSpPr txBox="1">
              <a:spLocks noChangeArrowheads="1"/>
            </p:cNvSpPr>
            <p:nvPr/>
          </p:nvSpPr>
          <p:spPr bwMode="auto">
            <a:xfrm>
              <a:off x="3792" y="3792"/>
              <a:ext cx="22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7</a:t>
              </a:r>
            </a:p>
          </p:txBody>
        </p:sp>
        <p:sp>
          <p:nvSpPr>
            <p:cNvPr id="49173" name="Text Box 54"/>
            <p:cNvSpPr txBox="1">
              <a:spLocks noChangeArrowheads="1"/>
            </p:cNvSpPr>
            <p:nvPr/>
          </p:nvSpPr>
          <p:spPr bwMode="auto">
            <a:xfrm>
              <a:off x="3360" y="3792"/>
              <a:ext cx="22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8</a:t>
              </a:r>
            </a:p>
          </p:txBody>
        </p:sp>
        <p:sp>
          <p:nvSpPr>
            <p:cNvPr id="49174" name="Text Box 55"/>
            <p:cNvSpPr txBox="1">
              <a:spLocks noChangeArrowheads="1"/>
            </p:cNvSpPr>
            <p:nvPr/>
          </p:nvSpPr>
          <p:spPr bwMode="auto">
            <a:xfrm>
              <a:off x="2928" y="3600"/>
              <a:ext cx="22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9</a:t>
              </a:r>
            </a:p>
          </p:txBody>
        </p:sp>
        <p:sp>
          <p:nvSpPr>
            <p:cNvPr id="49175" name="Text Box 56"/>
            <p:cNvSpPr txBox="1">
              <a:spLocks noChangeArrowheads="1"/>
            </p:cNvSpPr>
            <p:nvPr/>
          </p:nvSpPr>
          <p:spPr bwMode="auto">
            <a:xfrm>
              <a:off x="2496" y="3312"/>
              <a:ext cx="41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10</a:t>
              </a:r>
            </a:p>
          </p:txBody>
        </p:sp>
        <p:sp>
          <p:nvSpPr>
            <p:cNvPr id="49176" name="Text Box 57"/>
            <p:cNvSpPr txBox="1">
              <a:spLocks noChangeArrowheads="1"/>
            </p:cNvSpPr>
            <p:nvPr/>
          </p:nvSpPr>
          <p:spPr bwMode="auto">
            <a:xfrm>
              <a:off x="2352" y="2832"/>
              <a:ext cx="41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11</a:t>
              </a:r>
            </a:p>
          </p:txBody>
        </p:sp>
        <p:sp>
          <p:nvSpPr>
            <p:cNvPr id="49177" name="Text Box 58"/>
            <p:cNvSpPr txBox="1">
              <a:spLocks noChangeArrowheads="1"/>
            </p:cNvSpPr>
            <p:nvPr/>
          </p:nvSpPr>
          <p:spPr bwMode="auto">
            <a:xfrm>
              <a:off x="2352" y="2448"/>
              <a:ext cx="41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12</a:t>
              </a:r>
            </a:p>
          </p:txBody>
        </p:sp>
        <p:sp>
          <p:nvSpPr>
            <p:cNvPr id="49178" name="Text Box 59"/>
            <p:cNvSpPr txBox="1">
              <a:spLocks noChangeArrowheads="1"/>
            </p:cNvSpPr>
            <p:nvPr/>
          </p:nvSpPr>
          <p:spPr bwMode="auto">
            <a:xfrm>
              <a:off x="2496" y="2016"/>
              <a:ext cx="41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13</a:t>
              </a:r>
            </a:p>
          </p:txBody>
        </p:sp>
        <p:sp>
          <p:nvSpPr>
            <p:cNvPr id="49179" name="Text Box 60"/>
            <p:cNvSpPr txBox="1">
              <a:spLocks noChangeArrowheads="1"/>
            </p:cNvSpPr>
            <p:nvPr/>
          </p:nvSpPr>
          <p:spPr bwMode="auto">
            <a:xfrm>
              <a:off x="2880" y="1680"/>
              <a:ext cx="41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14</a:t>
              </a:r>
            </a:p>
          </p:txBody>
        </p:sp>
        <p:sp>
          <p:nvSpPr>
            <p:cNvPr id="49180" name="Text Box 61"/>
            <p:cNvSpPr txBox="1">
              <a:spLocks noChangeArrowheads="1"/>
            </p:cNvSpPr>
            <p:nvPr/>
          </p:nvSpPr>
          <p:spPr bwMode="auto">
            <a:xfrm>
              <a:off x="3264" y="1536"/>
              <a:ext cx="41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15</a:t>
              </a:r>
            </a:p>
          </p:txBody>
        </p:sp>
      </p:grpSp>
      <p:sp>
        <p:nvSpPr>
          <p:cNvPr id="516158" name="AutoShape 62"/>
          <p:cNvSpPr>
            <a:spLocks noChangeArrowheads="1"/>
          </p:cNvSpPr>
          <p:nvPr/>
        </p:nvSpPr>
        <p:spPr bwMode="auto">
          <a:xfrm>
            <a:off x="6019800" y="4876800"/>
            <a:ext cx="457200" cy="381000"/>
          </a:xfrm>
          <a:prstGeom prst="roundRect">
            <a:avLst>
              <a:gd name="adj" fmla="val 16667"/>
            </a:avLst>
          </a:prstGeom>
          <a:noFill/>
          <a:ln w="57150">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516100"/>
                                        </p:tgtEl>
                                        <p:attrNameLst>
                                          <p:attrName>style.visibility</p:attrName>
                                        </p:attrNameLst>
                                      </p:cBhvr>
                                      <p:to>
                                        <p:strVal val="visible"/>
                                      </p:to>
                                    </p:set>
                                    <p:animEffect transition="in" filter="checkerboard(across)">
                                      <p:cBhvr>
                                        <p:cTn id="7" dur="500"/>
                                        <p:tgtEl>
                                          <p:spTgt spid="51610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516118"/>
                                        </p:tgtEl>
                                        <p:attrNameLst>
                                          <p:attrName>style.visibility</p:attrName>
                                        </p:attrNameLst>
                                      </p:cBhvr>
                                      <p:to>
                                        <p:strVal val="visible"/>
                                      </p:to>
                                    </p:set>
                                    <p:animEffect transition="in" filter="wipe(left)">
                                      <p:cBhvr>
                                        <p:cTn id="12" dur="500"/>
                                        <p:tgtEl>
                                          <p:spTgt spid="51611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516123"/>
                                        </p:tgtEl>
                                        <p:attrNameLst>
                                          <p:attrName>style.visibility</p:attrName>
                                        </p:attrNameLst>
                                      </p:cBhvr>
                                      <p:to>
                                        <p:strVal val="visible"/>
                                      </p:to>
                                    </p:set>
                                    <p:animEffect transition="in" filter="box(in)">
                                      <p:cBhvr>
                                        <p:cTn id="17" dur="500"/>
                                        <p:tgtEl>
                                          <p:spTgt spid="51612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516140"/>
                                        </p:tgtEl>
                                        <p:attrNameLst>
                                          <p:attrName>style.visibility</p:attrName>
                                        </p:attrNameLst>
                                      </p:cBhvr>
                                      <p:to>
                                        <p:strVal val="visible"/>
                                      </p:to>
                                    </p:set>
                                    <p:animEffect transition="in" filter="checkerboard(across)">
                                      <p:cBhvr>
                                        <p:cTn id="22" dur="500"/>
                                        <p:tgtEl>
                                          <p:spTgt spid="51614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516129"/>
                                        </p:tgtEl>
                                        <p:attrNameLst>
                                          <p:attrName>style.visibility</p:attrName>
                                        </p:attrNameLst>
                                      </p:cBhvr>
                                      <p:to>
                                        <p:strVal val="visible"/>
                                      </p:to>
                                    </p:set>
                                    <p:animEffect transition="in" filter="checkerboard(across)">
                                      <p:cBhvr>
                                        <p:cTn id="27" dur="500"/>
                                        <p:tgtEl>
                                          <p:spTgt spid="51612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nodeType="clickEffect">
                                  <p:stCondLst>
                                    <p:cond delay="0"/>
                                  </p:stCondLst>
                                  <p:childTnLst>
                                    <p:set>
                                      <p:cBhvr>
                                        <p:cTn id="31" dur="1" fill="hold">
                                          <p:stCondLst>
                                            <p:cond delay="0"/>
                                          </p:stCondLst>
                                        </p:cTn>
                                        <p:tgtEl>
                                          <p:spTgt spid="516130"/>
                                        </p:tgtEl>
                                        <p:attrNameLst>
                                          <p:attrName>style.visibility</p:attrName>
                                        </p:attrNameLst>
                                      </p:cBhvr>
                                      <p:to>
                                        <p:strVal val="visible"/>
                                      </p:to>
                                    </p:set>
                                    <p:animEffect transition="in" filter="checkerboard(across)">
                                      <p:cBhvr>
                                        <p:cTn id="32" dur="500"/>
                                        <p:tgtEl>
                                          <p:spTgt spid="51613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10" fill="hold" nodeType="clickEffect">
                                  <p:stCondLst>
                                    <p:cond delay="0"/>
                                  </p:stCondLst>
                                  <p:childTnLst>
                                    <p:set>
                                      <p:cBhvr>
                                        <p:cTn id="36" dur="1" fill="hold">
                                          <p:stCondLst>
                                            <p:cond delay="0"/>
                                          </p:stCondLst>
                                        </p:cTn>
                                        <p:tgtEl>
                                          <p:spTgt spid="516141"/>
                                        </p:tgtEl>
                                        <p:attrNameLst>
                                          <p:attrName>style.visibility</p:attrName>
                                        </p:attrNameLst>
                                      </p:cBhvr>
                                      <p:to>
                                        <p:strVal val="visible"/>
                                      </p:to>
                                    </p:set>
                                    <p:animEffect transition="in" filter="checkerboard(across)">
                                      <p:cBhvr>
                                        <p:cTn id="37" dur="500"/>
                                        <p:tgtEl>
                                          <p:spTgt spid="516141"/>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516158"/>
                                        </p:tgtEl>
                                        <p:attrNameLst>
                                          <p:attrName>style.visibility</p:attrName>
                                        </p:attrNameLst>
                                      </p:cBhvr>
                                      <p:to>
                                        <p:strVal val="visible"/>
                                      </p:to>
                                    </p:set>
                                    <p:animEffect transition="in" filter="checkerboard(across)">
                                      <p:cBhvr>
                                        <p:cTn id="42" dur="500"/>
                                        <p:tgtEl>
                                          <p:spTgt spid="5161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6129" grpId="0" animBg="1"/>
      <p:bldP spid="516140" grpId="0" animBg="1" autoUpdateAnimBg="0"/>
      <p:bldP spid="516158"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ディスクへのアクセス</a:t>
            </a:r>
          </a:p>
        </p:txBody>
      </p:sp>
      <p:sp>
        <p:nvSpPr>
          <p:cNvPr id="50179" name="Rectangle 3"/>
          <p:cNvSpPr>
            <a:spLocks noGrp="1" noChangeArrowheads="1"/>
          </p:cNvSpPr>
          <p:nvPr>
            <p:ph type="body" idx="1"/>
          </p:nvPr>
        </p:nvSpPr>
        <p:spPr>
          <a:xfrm>
            <a:off x="685800" y="1828800"/>
            <a:ext cx="7772400" cy="4114800"/>
          </a:xfrm>
        </p:spPr>
        <p:txBody>
          <a:bodyPr/>
          <a:lstStyle/>
          <a:p>
            <a:pPr marL="609600" indent="-609600" eaLnBrk="1" hangingPunct="1">
              <a:buFontTx/>
              <a:buAutoNum type="arabicPeriod"/>
            </a:pPr>
            <a:r>
              <a:rPr lang="ja-JP" altLang="en-US">
                <a:latin typeface="Times New Roman" panose="02020603050405020304" pitchFamily="18" charset="0"/>
              </a:rPr>
              <a:t>シーク(</a:t>
            </a:r>
            <a:r>
              <a:rPr lang="en-US" altLang="ja-JP">
                <a:latin typeface="Times New Roman" panose="02020603050405020304" pitchFamily="18" charset="0"/>
              </a:rPr>
              <a:t>seek)</a:t>
            </a:r>
          </a:p>
          <a:p>
            <a:pPr marL="990600" lvl="1" indent="-533400" eaLnBrk="1" hangingPunct="1"/>
            <a:r>
              <a:rPr lang="ja-JP" altLang="en-US">
                <a:latin typeface="Times New Roman" panose="02020603050405020304" pitchFamily="18" charset="0"/>
              </a:rPr>
              <a:t>ヘッドを適切なシリンダへ移動</a:t>
            </a:r>
          </a:p>
          <a:p>
            <a:pPr marL="609600" indent="-609600" eaLnBrk="1" hangingPunct="1">
              <a:buFontTx/>
              <a:buAutoNum type="arabicPeriod"/>
            </a:pPr>
            <a:r>
              <a:rPr lang="ja-JP" altLang="en-US">
                <a:latin typeface="Times New Roman" panose="02020603050405020304" pitchFamily="18" charset="0"/>
              </a:rPr>
              <a:t>適切なヘッドに電子的に切り替え</a:t>
            </a:r>
          </a:p>
          <a:p>
            <a:pPr marL="609600" indent="-609600" eaLnBrk="1" hangingPunct="1">
              <a:buFontTx/>
              <a:buAutoNum type="arabicPeriod"/>
            </a:pPr>
            <a:r>
              <a:rPr lang="ja-JP" altLang="en-US">
                <a:latin typeface="Times New Roman" panose="02020603050405020304" pitchFamily="18" charset="0"/>
              </a:rPr>
              <a:t>適切なセクタが来るまでディスクを回転</a:t>
            </a:r>
          </a:p>
          <a:p>
            <a:pPr marL="609600" indent="-609600" eaLnBrk="1" hangingPunct="1">
              <a:buFontTx/>
              <a:buAutoNum type="arabicPeriod"/>
            </a:pPr>
            <a:r>
              <a:rPr lang="ja-JP" altLang="en-US">
                <a:latin typeface="Times New Roman" panose="02020603050405020304" pitchFamily="18" charset="0"/>
              </a:rPr>
              <a:t>データ転送</a:t>
            </a:r>
          </a:p>
        </p:txBody>
      </p:sp>
      <p:grpSp>
        <p:nvGrpSpPr>
          <p:cNvPr id="50180" name="Group 4"/>
          <p:cNvGrpSpPr>
            <a:grpSpLocks/>
          </p:cNvGrpSpPr>
          <p:nvPr/>
        </p:nvGrpSpPr>
        <p:grpSpPr bwMode="auto">
          <a:xfrm>
            <a:off x="4724400" y="4495800"/>
            <a:ext cx="1371600" cy="2133600"/>
            <a:chOff x="2976" y="2832"/>
            <a:chExt cx="864" cy="1344"/>
          </a:xfrm>
        </p:grpSpPr>
        <p:sp>
          <p:nvSpPr>
            <p:cNvPr id="50213" name="Rectangle 5"/>
            <p:cNvSpPr>
              <a:spLocks noChangeArrowheads="1"/>
            </p:cNvSpPr>
            <p:nvPr/>
          </p:nvSpPr>
          <p:spPr bwMode="auto">
            <a:xfrm>
              <a:off x="3696" y="2832"/>
              <a:ext cx="144" cy="1344"/>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0214" name="Rectangle 6"/>
            <p:cNvSpPr>
              <a:spLocks noChangeArrowheads="1"/>
            </p:cNvSpPr>
            <p:nvPr/>
          </p:nvSpPr>
          <p:spPr bwMode="auto">
            <a:xfrm>
              <a:off x="2976" y="3120"/>
              <a:ext cx="96" cy="19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0215" name="Rectangle 7"/>
            <p:cNvSpPr>
              <a:spLocks noChangeArrowheads="1"/>
            </p:cNvSpPr>
            <p:nvPr/>
          </p:nvSpPr>
          <p:spPr bwMode="auto">
            <a:xfrm>
              <a:off x="2976" y="3408"/>
              <a:ext cx="96" cy="19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0216" name="Rectangle 8"/>
            <p:cNvSpPr>
              <a:spLocks noChangeArrowheads="1"/>
            </p:cNvSpPr>
            <p:nvPr/>
          </p:nvSpPr>
          <p:spPr bwMode="auto">
            <a:xfrm>
              <a:off x="2976" y="3696"/>
              <a:ext cx="96" cy="19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0217" name="Rectangle 9"/>
            <p:cNvSpPr>
              <a:spLocks noChangeArrowheads="1"/>
            </p:cNvSpPr>
            <p:nvPr/>
          </p:nvSpPr>
          <p:spPr bwMode="auto">
            <a:xfrm>
              <a:off x="2976" y="2880"/>
              <a:ext cx="96" cy="144"/>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0218" name="Rectangle 10"/>
            <p:cNvSpPr>
              <a:spLocks noChangeArrowheads="1"/>
            </p:cNvSpPr>
            <p:nvPr/>
          </p:nvSpPr>
          <p:spPr bwMode="auto">
            <a:xfrm>
              <a:off x="2976" y="3984"/>
              <a:ext cx="96" cy="144"/>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0219" name="Rectangle 11"/>
            <p:cNvSpPr>
              <a:spLocks noChangeArrowheads="1"/>
            </p:cNvSpPr>
            <p:nvPr/>
          </p:nvSpPr>
          <p:spPr bwMode="auto">
            <a:xfrm>
              <a:off x="2976" y="3168"/>
              <a:ext cx="720" cy="96"/>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0220" name="Rectangle 12"/>
            <p:cNvSpPr>
              <a:spLocks noChangeArrowheads="1"/>
            </p:cNvSpPr>
            <p:nvPr/>
          </p:nvSpPr>
          <p:spPr bwMode="auto">
            <a:xfrm>
              <a:off x="2976" y="3456"/>
              <a:ext cx="720" cy="96"/>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0221" name="Rectangle 13"/>
            <p:cNvSpPr>
              <a:spLocks noChangeArrowheads="1"/>
            </p:cNvSpPr>
            <p:nvPr/>
          </p:nvSpPr>
          <p:spPr bwMode="auto">
            <a:xfrm>
              <a:off x="2976" y="3744"/>
              <a:ext cx="720" cy="96"/>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0222" name="Rectangle 14"/>
            <p:cNvSpPr>
              <a:spLocks noChangeArrowheads="1"/>
            </p:cNvSpPr>
            <p:nvPr/>
          </p:nvSpPr>
          <p:spPr bwMode="auto">
            <a:xfrm>
              <a:off x="2976" y="2880"/>
              <a:ext cx="720" cy="96"/>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0223" name="Rectangle 15"/>
            <p:cNvSpPr>
              <a:spLocks noChangeArrowheads="1"/>
            </p:cNvSpPr>
            <p:nvPr/>
          </p:nvSpPr>
          <p:spPr bwMode="auto">
            <a:xfrm>
              <a:off x="2976" y="4032"/>
              <a:ext cx="720" cy="96"/>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grpSp>
        <p:nvGrpSpPr>
          <p:cNvPr id="50181" name="Group 16"/>
          <p:cNvGrpSpPr>
            <a:grpSpLocks/>
          </p:cNvGrpSpPr>
          <p:nvPr/>
        </p:nvGrpSpPr>
        <p:grpSpPr bwMode="auto">
          <a:xfrm>
            <a:off x="2590800" y="4648200"/>
            <a:ext cx="2514600" cy="1828800"/>
            <a:chOff x="480" y="2592"/>
            <a:chExt cx="1584" cy="1152"/>
          </a:xfrm>
        </p:grpSpPr>
        <p:sp>
          <p:nvSpPr>
            <p:cNvPr id="50208" name="Line 17"/>
            <p:cNvSpPr>
              <a:spLocks noChangeShapeType="1"/>
            </p:cNvSpPr>
            <p:nvPr/>
          </p:nvSpPr>
          <p:spPr bwMode="auto">
            <a:xfrm>
              <a:off x="480" y="2736"/>
              <a:ext cx="1584" cy="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0209" name="Line 18"/>
            <p:cNvSpPr>
              <a:spLocks noChangeShapeType="1"/>
            </p:cNvSpPr>
            <p:nvPr/>
          </p:nvSpPr>
          <p:spPr bwMode="auto">
            <a:xfrm>
              <a:off x="480" y="3024"/>
              <a:ext cx="1584" cy="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0210" name="Line 19"/>
            <p:cNvSpPr>
              <a:spLocks noChangeShapeType="1"/>
            </p:cNvSpPr>
            <p:nvPr/>
          </p:nvSpPr>
          <p:spPr bwMode="auto">
            <a:xfrm>
              <a:off x="480" y="3312"/>
              <a:ext cx="1584" cy="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0211" name="Line 20"/>
            <p:cNvSpPr>
              <a:spLocks noChangeShapeType="1"/>
            </p:cNvSpPr>
            <p:nvPr/>
          </p:nvSpPr>
          <p:spPr bwMode="auto">
            <a:xfrm>
              <a:off x="480" y="3600"/>
              <a:ext cx="1584" cy="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0212" name="Rectangle 21"/>
            <p:cNvSpPr>
              <a:spLocks noChangeArrowheads="1"/>
            </p:cNvSpPr>
            <p:nvPr/>
          </p:nvSpPr>
          <p:spPr bwMode="auto">
            <a:xfrm>
              <a:off x="1200" y="2592"/>
              <a:ext cx="144" cy="1152"/>
            </a:xfrm>
            <a:prstGeom prst="re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grpSp>
        <p:nvGrpSpPr>
          <p:cNvPr id="517142" name="Group 22"/>
          <p:cNvGrpSpPr>
            <a:grpSpLocks/>
          </p:cNvGrpSpPr>
          <p:nvPr/>
        </p:nvGrpSpPr>
        <p:grpSpPr bwMode="auto">
          <a:xfrm>
            <a:off x="4267200" y="4495800"/>
            <a:ext cx="1828800" cy="2133600"/>
            <a:chOff x="2688" y="1584"/>
            <a:chExt cx="1152" cy="1344"/>
          </a:xfrm>
        </p:grpSpPr>
        <p:grpSp>
          <p:nvGrpSpPr>
            <p:cNvPr id="50184" name="Group 23"/>
            <p:cNvGrpSpPr>
              <a:grpSpLocks/>
            </p:cNvGrpSpPr>
            <p:nvPr/>
          </p:nvGrpSpPr>
          <p:grpSpPr bwMode="auto">
            <a:xfrm>
              <a:off x="2976" y="1584"/>
              <a:ext cx="864" cy="1344"/>
              <a:chOff x="2160" y="2448"/>
              <a:chExt cx="864" cy="1344"/>
            </a:xfrm>
          </p:grpSpPr>
          <p:sp useBgFill="1">
            <p:nvSpPr>
              <p:cNvPr id="50197" name="Rectangle 24"/>
              <p:cNvSpPr>
                <a:spLocks noChangeArrowheads="1"/>
              </p:cNvSpPr>
              <p:nvPr/>
            </p:nvSpPr>
            <p:spPr bwMode="auto">
              <a:xfrm>
                <a:off x="2880" y="2448"/>
                <a:ext cx="144" cy="1344"/>
              </a:xfrm>
              <a:prstGeom prst="rect">
                <a:avLst/>
              </a:prstGeom>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useBgFill="1">
            <p:nvSpPr>
              <p:cNvPr id="50198" name="Rectangle 25"/>
              <p:cNvSpPr>
                <a:spLocks noChangeArrowheads="1"/>
              </p:cNvSpPr>
              <p:nvPr/>
            </p:nvSpPr>
            <p:spPr bwMode="auto">
              <a:xfrm>
                <a:off x="2160" y="2784"/>
                <a:ext cx="720" cy="96"/>
              </a:xfrm>
              <a:prstGeom prst="rect">
                <a:avLst/>
              </a:prstGeom>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useBgFill="1">
            <p:nvSpPr>
              <p:cNvPr id="50199" name="Rectangle 26"/>
              <p:cNvSpPr>
                <a:spLocks noChangeArrowheads="1"/>
              </p:cNvSpPr>
              <p:nvPr/>
            </p:nvSpPr>
            <p:spPr bwMode="auto">
              <a:xfrm>
                <a:off x="2160" y="2736"/>
                <a:ext cx="96" cy="192"/>
              </a:xfrm>
              <a:prstGeom prst="rect">
                <a:avLst/>
              </a:prstGeom>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useBgFill="1">
            <p:nvSpPr>
              <p:cNvPr id="50200" name="Rectangle 27"/>
              <p:cNvSpPr>
                <a:spLocks noChangeArrowheads="1"/>
              </p:cNvSpPr>
              <p:nvPr/>
            </p:nvSpPr>
            <p:spPr bwMode="auto">
              <a:xfrm>
                <a:off x="2160" y="3072"/>
                <a:ext cx="720" cy="96"/>
              </a:xfrm>
              <a:prstGeom prst="rect">
                <a:avLst/>
              </a:prstGeom>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useBgFill="1">
            <p:nvSpPr>
              <p:cNvPr id="50201" name="Rectangle 28"/>
              <p:cNvSpPr>
                <a:spLocks noChangeArrowheads="1"/>
              </p:cNvSpPr>
              <p:nvPr/>
            </p:nvSpPr>
            <p:spPr bwMode="auto">
              <a:xfrm>
                <a:off x="2160" y="3024"/>
                <a:ext cx="96" cy="192"/>
              </a:xfrm>
              <a:prstGeom prst="rect">
                <a:avLst/>
              </a:prstGeom>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useBgFill="1">
            <p:nvSpPr>
              <p:cNvPr id="50202" name="Rectangle 29"/>
              <p:cNvSpPr>
                <a:spLocks noChangeArrowheads="1"/>
              </p:cNvSpPr>
              <p:nvPr/>
            </p:nvSpPr>
            <p:spPr bwMode="auto">
              <a:xfrm>
                <a:off x="2160" y="3360"/>
                <a:ext cx="720" cy="96"/>
              </a:xfrm>
              <a:prstGeom prst="rect">
                <a:avLst/>
              </a:prstGeom>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useBgFill="1">
            <p:nvSpPr>
              <p:cNvPr id="50203" name="Rectangle 30"/>
              <p:cNvSpPr>
                <a:spLocks noChangeArrowheads="1"/>
              </p:cNvSpPr>
              <p:nvPr/>
            </p:nvSpPr>
            <p:spPr bwMode="auto">
              <a:xfrm>
                <a:off x="2160" y="3312"/>
                <a:ext cx="96" cy="192"/>
              </a:xfrm>
              <a:prstGeom prst="rect">
                <a:avLst/>
              </a:prstGeom>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useBgFill="1">
            <p:nvSpPr>
              <p:cNvPr id="50204" name="Rectangle 31"/>
              <p:cNvSpPr>
                <a:spLocks noChangeArrowheads="1"/>
              </p:cNvSpPr>
              <p:nvPr/>
            </p:nvSpPr>
            <p:spPr bwMode="auto">
              <a:xfrm>
                <a:off x="2160" y="2496"/>
                <a:ext cx="720" cy="96"/>
              </a:xfrm>
              <a:prstGeom prst="rect">
                <a:avLst/>
              </a:prstGeom>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useBgFill="1">
            <p:nvSpPr>
              <p:cNvPr id="50205" name="Rectangle 32"/>
              <p:cNvSpPr>
                <a:spLocks noChangeArrowheads="1"/>
              </p:cNvSpPr>
              <p:nvPr/>
            </p:nvSpPr>
            <p:spPr bwMode="auto">
              <a:xfrm>
                <a:off x="2160" y="2496"/>
                <a:ext cx="96" cy="144"/>
              </a:xfrm>
              <a:prstGeom prst="rect">
                <a:avLst/>
              </a:prstGeom>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useBgFill="1">
            <p:nvSpPr>
              <p:cNvPr id="50206" name="Rectangle 33"/>
              <p:cNvSpPr>
                <a:spLocks noChangeArrowheads="1"/>
              </p:cNvSpPr>
              <p:nvPr/>
            </p:nvSpPr>
            <p:spPr bwMode="auto">
              <a:xfrm>
                <a:off x="2160" y="3648"/>
                <a:ext cx="720" cy="96"/>
              </a:xfrm>
              <a:prstGeom prst="rect">
                <a:avLst/>
              </a:prstGeom>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useBgFill="1">
            <p:nvSpPr>
              <p:cNvPr id="50207" name="Rectangle 34"/>
              <p:cNvSpPr>
                <a:spLocks noChangeArrowheads="1"/>
              </p:cNvSpPr>
              <p:nvPr/>
            </p:nvSpPr>
            <p:spPr bwMode="auto">
              <a:xfrm>
                <a:off x="2160" y="3600"/>
                <a:ext cx="96" cy="144"/>
              </a:xfrm>
              <a:prstGeom prst="rect">
                <a:avLst/>
              </a:prstGeom>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grpSp>
          <p:nvGrpSpPr>
            <p:cNvPr id="50185" name="Group 35"/>
            <p:cNvGrpSpPr>
              <a:grpSpLocks/>
            </p:cNvGrpSpPr>
            <p:nvPr/>
          </p:nvGrpSpPr>
          <p:grpSpPr bwMode="auto">
            <a:xfrm>
              <a:off x="2688" y="1584"/>
              <a:ext cx="864" cy="1344"/>
              <a:chOff x="384" y="2640"/>
              <a:chExt cx="864" cy="1344"/>
            </a:xfrm>
          </p:grpSpPr>
          <p:sp>
            <p:nvSpPr>
              <p:cNvPr id="50186" name="Rectangle 36"/>
              <p:cNvSpPr>
                <a:spLocks noChangeArrowheads="1"/>
              </p:cNvSpPr>
              <p:nvPr/>
            </p:nvSpPr>
            <p:spPr bwMode="auto">
              <a:xfrm>
                <a:off x="1104" y="2640"/>
                <a:ext cx="144" cy="1344"/>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0187" name="Rectangle 37"/>
              <p:cNvSpPr>
                <a:spLocks noChangeArrowheads="1"/>
              </p:cNvSpPr>
              <p:nvPr/>
            </p:nvSpPr>
            <p:spPr bwMode="auto">
              <a:xfrm>
                <a:off x="384" y="2928"/>
                <a:ext cx="96" cy="19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0188" name="Rectangle 38"/>
              <p:cNvSpPr>
                <a:spLocks noChangeArrowheads="1"/>
              </p:cNvSpPr>
              <p:nvPr/>
            </p:nvSpPr>
            <p:spPr bwMode="auto">
              <a:xfrm>
                <a:off x="384" y="3216"/>
                <a:ext cx="96" cy="19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0189" name="Rectangle 39"/>
              <p:cNvSpPr>
                <a:spLocks noChangeArrowheads="1"/>
              </p:cNvSpPr>
              <p:nvPr/>
            </p:nvSpPr>
            <p:spPr bwMode="auto">
              <a:xfrm>
                <a:off x="384" y="3504"/>
                <a:ext cx="96" cy="19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0190" name="Rectangle 40"/>
              <p:cNvSpPr>
                <a:spLocks noChangeArrowheads="1"/>
              </p:cNvSpPr>
              <p:nvPr/>
            </p:nvSpPr>
            <p:spPr bwMode="auto">
              <a:xfrm>
                <a:off x="384" y="2688"/>
                <a:ext cx="96" cy="144"/>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0191" name="Rectangle 41"/>
              <p:cNvSpPr>
                <a:spLocks noChangeArrowheads="1"/>
              </p:cNvSpPr>
              <p:nvPr/>
            </p:nvSpPr>
            <p:spPr bwMode="auto">
              <a:xfrm>
                <a:off x="384" y="3792"/>
                <a:ext cx="96" cy="144"/>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0192" name="Rectangle 42"/>
              <p:cNvSpPr>
                <a:spLocks noChangeArrowheads="1"/>
              </p:cNvSpPr>
              <p:nvPr/>
            </p:nvSpPr>
            <p:spPr bwMode="auto">
              <a:xfrm>
                <a:off x="384" y="2976"/>
                <a:ext cx="720" cy="96"/>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0193" name="Rectangle 43"/>
              <p:cNvSpPr>
                <a:spLocks noChangeArrowheads="1"/>
              </p:cNvSpPr>
              <p:nvPr/>
            </p:nvSpPr>
            <p:spPr bwMode="auto">
              <a:xfrm>
                <a:off x="384" y="3264"/>
                <a:ext cx="720" cy="96"/>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0194" name="Rectangle 44"/>
              <p:cNvSpPr>
                <a:spLocks noChangeArrowheads="1"/>
              </p:cNvSpPr>
              <p:nvPr/>
            </p:nvSpPr>
            <p:spPr bwMode="auto">
              <a:xfrm>
                <a:off x="384" y="3552"/>
                <a:ext cx="720" cy="96"/>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0195" name="Rectangle 45"/>
              <p:cNvSpPr>
                <a:spLocks noChangeArrowheads="1"/>
              </p:cNvSpPr>
              <p:nvPr/>
            </p:nvSpPr>
            <p:spPr bwMode="auto">
              <a:xfrm>
                <a:off x="384" y="2688"/>
                <a:ext cx="720" cy="96"/>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0196" name="Rectangle 46"/>
              <p:cNvSpPr>
                <a:spLocks noChangeArrowheads="1"/>
              </p:cNvSpPr>
              <p:nvPr/>
            </p:nvSpPr>
            <p:spPr bwMode="auto">
              <a:xfrm>
                <a:off x="384" y="3840"/>
                <a:ext cx="720" cy="96"/>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grpSp>
      <p:sp>
        <p:nvSpPr>
          <p:cNvPr id="517167" name="Rectangle 47"/>
          <p:cNvSpPr>
            <a:spLocks noChangeArrowheads="1"/>
          </p:cNvSpPr>
          <p:nvPr/>
        </p:nvSpPr>
        <p:spPr bwMode="auto">
          <a:xfrm>
            <a:off x="4267200" y="5410200"/>
            <a:ext cx="152400" cy="76200"/>
          </a:xfrm>
          <a:prstGeom prst="rect">
            <a:avLst/>
          </a:prstGeom>
          <a:solidFill>
            <a:srgbClr val="00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nodeType="clickEffect">
                                  <p:stCondLst>
                                    <p:cond delay="0"/>
                                  </p:stCondLst>
                                  <p:childTnLst>
                                    <p:set>
                                      <p:cBhvr>
                                        <p:cTn id="6" dur="1" fill="hold">
                                          <p:stCondLst>
                                            <p:cond delay="0"/>
                                          </p:stCondLst>
                                        </p:cTn>
                                        <p:tgtEl>
                                          <p:spTgt spid="517142"/>
                                        </p:tgtEl>
                                        <p:attrNameLst>
                                          <p:attrName>style.visibility</p:attrName>
                                        </p:attrNameLst>
                                      </p:cBhvr>
                                      <p:to>
                                        <p:strVal val="visible"/>
                                      </p:to>
                                    </p:set>
                                    <p:animEffect transition="in" filter="wipe(right)">
                                      <p:cBhvr>
                                        <p:cTn id="7" dur="500"/>
                                        <p:tgtEl>
                                          <p:spTgt spid="51714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17167"/>
                                        </p:tgtEl>
                                        <p:attrNameLst>
                                          <p:attrName>style.visibility</p:attrName>
                                        </p:attrNameLst>
                                      </p:cBhvr>
                                      <p:to>
                                        <p:strVal val="visible"/>
                                      </p:to>
                                    </p:set>
                                    <p:animEffect transition="in" filter="checkerboard(across)">
                                      <p:cBhvr>
                                        <p:cTn id="12" dur="500"/>
                                        <p:tgtEl>
                                          <p:spTgt spid="5171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7167"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ディスクへのアクセス</a:t>
            </a:r>
          </a:p>
        </p:txBody>
      </p:sp>
      <p:grpSp>
        <p:nvGrpSpPr>
          <p:cNvPr id="51203" name="Group 3"/>
          <p:cNvGrpSpPr>
            <a:grpSpLocks/>
          </p:cNvGrpSpPr>
          <p:nvPr/>
        </p:nvGrpSpPr>
        <p:grpSpPr bwMode="auto">
          <a:xfrm>
            <a:off x="1143000" y="2667000"/>
            <a:ext cx="2514600" cy="1828800"/>
            <a:chOff x="480" y="2592"/>
            <a:chExt cx="1584" cy="1152"/>
          </a:xfrm>
        </p:grpSpPr>
        <p:sp>
          <p:nvSpPr>
            <p:cNvPr id="51255" name="Line 4"/>
            <p:cNvSpPr>
              <a:spLocks noChangeShapeType="1"/>
            </p:cNvSpPr>
            <p:nvPr/>
          </p:nvSpPr>
          <p:spPr bwMode="auto">
            <a:xfrm>
              <a:off x="480" y="2736"/>
              <a:ext cx="1584" cy="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1256" name="Line 5"/>
            <p:cNvSpPr>
              <a:spLocks noChangeShapeType="1"/>
            </p:cNvSpPr>
            <p:nvPr/>
          </p:nvSpPr>
          <p:spPr bwMode="auto">
            <a:xfrm>
              <a:off x="480" y="3024"/>
              <a:ext cx="1584" cy="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1257" name="Line 6"/>
            <p:cNvSpPr>
              <a:spLocks noChangeShapeType="1"/>
            </p:cNvSpPr>
            <p:nvPr/>
          </p:nvSpPr>
          <p:spPr bwMode="auto">
            <a:xfrm>
              <a:off x="480" y="3312"/>
              <a:ext cx="1584" cy="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1258" name="Line 7"/>
            <p:cNvSpPr>
              <a:spLocks noChangeShapeType="1"/>
            </p:cNvSpPr>
            <p:nvPr/>
          </p:nvSpPr>
          <p:spPr bwMode="auto">
            <a:xfrm>
              <a:off x="480" y="3600"/>
              <a:ext cx="1584" cy="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1259" name="Rectangle 8"/>
            <p:cNvSpPr>
              <a:spLocks noChangeArrowheads="1"/>
            </p:cNvSpPr>
            <p:nvPr/>
          </p:nvSpPr>
          <p:spPr bwMode="auto">
            <a:xfrm>
              <a:off x="1200" y="2592"/>
              <a:ext cx="144" cy="1152"/>
            </a:xfrm>
            <a:prstGeom prst="re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grpSp>
        <p:nvGrpSpPr>
          <p:cNvPr id="51204" name="Group 9"/>
          <p:cNvGrpSpPr>
            <a:grpSpLocks/>
          </p:cNvGrpSpPr>
          <p:nvPr/>
        </p:nvGrpSpPr>
        <p:grpSpPr bwMode="auto">
          <a:xfrm>
            <a:off x="2819400" y="2514600"/>
            <a:ext cx="1371600" cy="2133600"/>
            <a:chOff x="1776" y="1584"/>
            <a:chExt cx="864" cy="1344"/>
          </a:xfrm>
        </p:grpSpPr>
        <p:sp>
          <p:nvSpPr>
            <p:cNvPr id="51244" name="Rectangle 10"/>
            <p:cNvSpPr>
              <a:spLocks noChangeArrowheads="1"/>
            </p:cNvSpPr>
            <p:nvPr/>
          </p:nvSpPr>
          <p:spPr bwMode="auto">
            <a:xfrm>
              <a:off x="2496" y="1584"/>
              <a:ext cx="144" cy="1344"/>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45" name="Rectangle 11"/>
            <p:cNvSpPr>
              <a:spLocks noChangeArrowheads="1"/>
            </p:cNvSpPr>
            <p:nvPr/>
          </p:nvSpPr>
          <p:spPr bwMode="auto">
            <a:xfrm>
              <a:off x="1776" y="1872"/>
              <a:ext cx="96" cy="19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46" name="Rectangle 12"/>
            <p:cNvSpPr>
              <a:spLocks noChangeArrowheads="1"/>
            </p:cNvSpPr>
            <p:nvPr/>
          </p:nvSpPr>
          <p:spPr bwMode="auto">
            <a:xfrm>
              <a:off x="1776" y="2160"/>
              <a:ext cx="96" cy="19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47" name="Rectangle 13"/>
            <p:cNvSpPr>
              <a:spLocks noChangeArrowheads="1"/>
            </p:cNvSpPr>
            <p:nvPr/>
          </p:nvSpPr>
          <p:spPr bwMode="auto">
            <a:xfrm>
              <a:off x="1776" y="2448"/>
              <a:ext cx="96" cy="19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48" name="Rectangle 14"/>
            <p:cNvSpPr>
              <a:spLocks noChangeArrowheads="1"/>
            </p:cNvSpPr>
            <p:nvPr/>
          </p:nvSpPr>
          <p:spPr bwMode="auto">
            <a:xfrm>
              <a:off x="1776" y="1632"/>
              <a:ext cx="96" cy="144"/>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49" name="Rectangle 15"/>
            <p:cNvSpPr>
              <a:spLocks noChangeArrowheads="1"/>
            </p:cNvSpPr>
            <p:nvPr/>
          </p:nvSpPr>
          <p:spPr bwMode="auto">
            <a:xfrm>
              <a:off x="1776" y="2736"/>
              <a:ext cx="96" cy="144"/>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50" name="Rectangle 16"/>
            <p:cNvSpPr>
              <a:spLocks noChangeArrowheads="1"/>
            </p:cNvSpPr>
            <p:nvPr/>
          </p:nvSpPr>
          <p:spPr bwMode="auto">
            <a:xfrm>
              <a:off x="1776" y="1920"/>
              <a:ext cx="720" cy="96"/>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51" name="Rectangle 17"/>
            <p:cNvSpPr>
              <a:spLocks noChangeArrowheads="1"/>
            </p:cNvSpPr>
            <p:nvPr/>
          </p:nvSpPr>
          <p:spPr bwMode="auto">
            <a:xfrm>
              <a:off x="1776" y="2208"/>
              <a:ext cx="720" cy="96"/>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52" name="Rectangle 18"/>
            <p:cNvSpPr>
              <a:spLocks noChangeArrowheads="1"/>
            </p:cNvSpPr>
            <p:nvPr/>
          </p:nvSpPr>
          <p:spPr bwMode="auto">
            <a:xfrm>
              <a:off x="1776" y="2496"/>
              <a:ext cx="720" cy="96"/>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53" name="Rectangle 19"/>
            <p:cNvSpPr>
              <a:spLocks noChangeArrowheads="1"/>
            </p:cNvSpPr>
            <p:nvPr/>
          </p:nvSpPr>
          <p:spPr bwMode="auto">
            <a:xfrm>
              <a:off x="1776" y="1632"/>
              <a:ext cx="720" cy="96"/>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54" name="Rectangle 20"/>
            <p:cNvSpPr>
              <a:spLocks noChangeArrowheads="1"/>
            </p:cNvSpPr>
            <p:nvPr/>
          </p:nvSpPr>
          <p:spPr bwMode="auto">
            <a:xfrm>
              <a:off x="1776" y="2784"/>
              <a:ext cx="720" cy="96"/>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grpSp>
        <p:nvGrpSpPr>
          <p:cNvPr id="51205" name="Group 21"/>
          <p:cNvGrpSpPr>
            <a:grpSpLocks/>
          </p:cNvGrpSpPr>
          <p:nvPr/>
        </p:nvGrpSpPr>
        <p:grpSpPr bwMode="auto">
          <a:xfrm>
            <a:off x="5029200" y="2667000"/>
            <a:ext cx="2514600" cy="1828800"/>
            <a:chOff x="480" y="2592"/>
            <a:chExt cx="1584" cy="1152"/>
          </a:xfrm>
        </p:grpSpPr>
        <p:sp>
          <p:nvSpPr>
            <p:cNvPr id="51239" name="Line 22"/>
            <p:cNvSpPr>
              <a:spLocks noChangeShapeType="1"/>
            </p:cNvSpPr>
            <p:nvPr/>
          </p:nvSpPr>
          <p:spPr bwMode="auto">
            <a:xfrm>
              <a:off x="480" y="2736"/>
              <a:ext cx="1584" cy="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1240" name="Line 23"/>
            <p:cNvSpPr>
              <a:spLocks noChangeShapeType="1"/>
            </p:cNvSpPr>
            <p:nvPr/>
          </p:nvSpPr>
          <p:spPr bwMode="auto">
            <a:xfrm>
              <a:off x="480" y="3024"/>
              <a:ext cx="1584" cy="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1241" name="Line 24"/>
            <p:cNvSpPr>
              <a:spLocks noChangeShapeType="1"/>
            </p:cNvSpPr>
            <p:nvPr/>
          </p:nvSpPr>
          <p:spPr bwMode="auto">
            <a:xfrm>
              <a:off x="480" y="3312"/>
              <a:ext cx="1584" cy="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1242" name="Line 25"/>
            <p:cNvSpPr>
              <a:spLocks noChangeShapeType="1"/>
            </p:cNvSpPr>
            <p:nvPr/>
          </p:nvSpPr>
          <p:spPr bwMode="auto">
            <a:xfrm>
              <a:off x="480" y="3600"/>
              <a:ext cx="1584" cy="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1243" name="Rectangle 26"/>
            <p:cNvSpPr>
              <a:spLocks noChangeArrowheads="1"/>
            </p:cNvSpPr>
            <p:nvPr/>
          </p:nvSpPr>
          <p:spPr bwMode="auto">
            <a:xfrm>
              <a:off x="1200" y="2592"/>
              <a:ext cx="144" cy="1152"/>
            </a:xfrm>
            <a:prstGeom prst="re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grpSp>
        <p:nvGrpSpPr>
          <p:cNvPr id="51206" name="Group 27"/>
          <p:cNvGrpSpPr>
            <a:grpSpLocks/>
          </p:cNvGrpSpPr>
          <p:nvPr/>
        </p:nvGrpSpPr>
        <p:grpSpPr bwMode="auto">
          <a:xfrm>
            <a:off x="6477000" y="2514600"/>
            <a:ext cx="1447800" cy="2133600"/>
            <a:chOff x="3936" y="1584"/>
            <a:chExt cx="912" cy="1344"/>
          </a:xfrm>
        </p:grpSpPr>
        <p:sp>
          <p:nvSpPr>
            <p:cNvPr id="51213" name="Rectangle 28"/>
            <p:cNvSpPr>
              <a:spLocks noChangeArrowheads="1"/>
            </p:cNvSpPr>
            <p:nvPr/>
          </p:nvSpPr>
          <p:spPr bwMode="auto">
            <a:xfrm>
              <a:off x="4704" y="1584"/>
              <a:ext cx="144" cy="1344"/>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14" name="Rectangle 29"/>
            <p:cNvSpPr>
              <a:spLocks noChangeArrowheads="1"/>
            </p:cNvSpPr>
            <p:nvPr/>
          </p:nvSpPr>
          <p:spPr bwMode="auto">
            <a:xfrm>
              <a:off x="3936" y="1872"/>
              <a:ext cx="96" cy="19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15" name="Rectangle 30"/>
            <p:cNvSpPr>
              <a:spLocks noChangeArrowheads="1"/>
            </p:cNvSpPr>
            <p:nvPr/>
          </p:nvSpPr>
          <p:spPr bwMode="auto">
            <a:xfrm>
              <a:off x="3936" y="2160"/>
              <a:ext cx="96" cy="19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16" name="Rectangle 31"/>
            <p:cNvSpPr>
              <a:spLocks noChangeArrowheads="1"/>
            </p:cNvSpPr>
            <p:nvPr/>
          </p:nvSpPr>
          <p:spPr bwMode="auto">
            <a:xfrm>
              <a:off x="3936" y="2448"/>
              <a:ext cx="96" cy="19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17" name="Rectangle 32"/>
            <p:cNvSpPr>
              <a:spLocks noChangeArrowheads="1"/>
            </p:cNvSpPr>
            <p:nvPr/>
          </p:nvSpPr>
          <p:spPr bwMode="auto">
            <a:xfrm>
              <a:off x="3936" y="1632"/>
              <a:ext cx="96" cy="144"/>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18" name="Rectangle 33"/>
            <p:cNvSpPr>
              <a:spLocks noChangeArrowheads="1"/>
            </p:cNvSpPr>
            <p:nvPr/>
          </p:nvSpPr>
          <p:spPr bwMode="auto">
            <a:xfrm>
              <a:off x="3936" y="2736"/>
              <a:ext cx="96" cy="144"/>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19" name="Rectangle 34"/>
            <p:cNvSpPr>
              <a:spLocks noChangeArrowheads="1"/>
            </p:cNvSpPr>
            <p:nvPr/>
          </p:nvSpPr>
          <p:spPr bwMode="auto">
            <a:xfrm>
              <a:off x="4128" y="1872"/>
              <a:ext cx="96" cy="19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20" name="Rectangle 35"/>
            <p:cNvSpPr>
              <a:spLocks noChangeArrowheads="1"/>
            </p:cNvSpPr>
            <p:nvPr/>
          </p:nvSpPr>
          <p:spPr bwMode="auto">
            <a:xfrm>
              <a:off x="4128" y="2160"/>
              <a:ext cx="96" cy="19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21" name="Rectangle 36"/>
            <p:cNvSpPr>
              <a:spLocks noChangeArrowheads="1"/>
            </p:cNvSpPr>
            <p:nvPr/>
          </p:nvSpPr>
          <p:spPr bwMode="auto">
            <a:xfrm>
              <a:off x="4128" y="2448"/>
              <a:ext cx="96" cy="19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22" name="Rectangle 37"/>
            <p:cNvSpPr>
              <a:spLocks noChangeArrowheads="1"/>
            </p:cNvSpPr>
            <p:nvPr/>
          </p:nvSpPr>
          <p:spPr bwMode="auto">
            <a:xfrm>
              <a:off x="4128" y="1632"/>
              <a:ext cx="96" cy="144"/>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23" name="Rectangle 38"/>
            <p:cNvSpPr>
              <a:spLocks noChangeArrowheads="1"/>
            </p:cNvSpPr>
            <p:nvPr/>
          </p:nvSpPr>
          <p:spPr bwMode="auto">
            <a:xfrm>
              <a:off x="4128" y="2736"/>
              <a:ext cx="96" cy="144"/>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24" name="Rectangle 39"/>
            <p:cNvSpPr>
              <a:spLocks noChangeArrowheads="1"/>
            </p:cNvSpPr>
            <p:nvPr/>
          </p:nvSpPr>
          <p:spPr bwMode="auto">
            <a:xfrm>
              <a:off x="4320" y="1872"/>
              <a:ext cx="96" cy="19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25" name="Rectangle 40"/>
            <p:cNvSpPr>
              <a:spLocks noChangeArrowheads="1"/>
            </p:cNvSpPr>
            <p:nvPr/>
          </p:nvSpPr>
          <p:spPr bwMode="auto">
            <a:xfrm>
              <a:off x="4320" y="2160"/>
              <a:ext cx="96" cy="19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26" name="Rectangle 41"/>
            <p:cNvSpPr>
              <a:spLocks noChangeArrowheads="1"/>
            </p:cNvSpPr>
            <p:nvPr/>
          </p:nvSpPr>
          <p:spPr bwMode="auto">
            <a:xfrm>
              <a:off x="4320" y="2448"/>
              <a:ext cx="96" cy="19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27" name="Rectangle 42"/>
            <p:cNvSpPr>
              <a:spLocks noChangeArrowheads="1"/>
            </p:cNvSpPr>
            <p:nvPr/>
          </p:nvSpPr>
          <p:spPr bwMode="auto">
            <a:xfrm>
              <a:off x="4320" y="1632"/>
              <a:ext cx="96" cy="144"/>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28" name="Rectangle 43"/>
            <p:cNvSpPr>
              <a:spLocks noChangeArrowheads="1"/>
            </p:cNvSpPr>
            <p:nvPr/>
          </p:nvSpPr>
          <p:spPr bwMode="auto">
            <a:xfrm>
              <a:off x="4320" y="2736"/>
              <a:ext cx="96" cy="144"/>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29" name="Rectangle 44"/>
            <p:cNvSpPr>
              <a:spLocks noChangeArrowheads="1"/>
            </p:cNvSpPr>
            <p:nvPr/>
          </p:nvSpPr>
          <p:spPr bwMode="auto">
            <a:xfrm>
              <a:off x="4512" y="1872"/>
              <a:ext cx="96" cy="19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30" name="Rectangle 45"/>
            <p:cNvSpPr>
              <a:spLocks noChangeArrowheads="1"/>
            </p:cNvSpPr>
            <p:nvPr/>
          </p:nvSpPr>
          <p:spPr bwMode="auto">
            <a:xfrm>
              <a:off x="4512" y="2160"/>
              <a:ext cx="96" cy="19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31" name="Rectangle 46"/>
            <p:cNvSpPr>
              <a:spLocks noChangeArrowheads="1"/>
            </p:cNvSpPr>
            <p:nvPr/>
          </p:nvSpPr>
          <p:spPr bwMode="auto">
            <a:xfrm>
              <a:off x="4512" y="2448"/>
              <a:ext cx="96" cy="19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32" name="Rectangle 47"/>
            <p:cNvSpPr>
              <a:spLocks noChangeArrowheads="1"/>
            </p:cNvSpPr>
            <p:nvPr/>
          </p:nvSpPr>
          <p:spPr bwMode="auto">
            <a:xfrm>
              <a:off x="4512" y="1632"/>
              <a:ext cx="96" cy="144"/>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33" name="Rectangle 48"/>
            <p:cNvSpPr>
              <a:spLocks noChangeArrowheads="1"/>
            </p:cNvSpPr>
            <p:nvPr/>
          </p:nvSpPr>
          <p:spPr bwMode="auto">
            <a:xfrm>
              <a:off x="4512" y="2736"/>
              <a:ext cx="96" cy="144"/>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34" name="Rectangle 49"/>
            <p:cNvSpPr>
              <a:spLocks noChangeArrowheads="1"/>
            </p:cNvSpPr>
            <p:nvPr/>
          </p:nvSpPr>
          <p:spPr bwMode="auto">
            <a:xfrm>
              <a:off x="3936" y="1920"/>
              <a:ext cx="768" cy="96"/>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35" name="Rectangle 50"/>
            <p:cNvSpPr>
              <a:spLocks noChangeArrowheads="1"/>
            </p:cNvSpPr>
            <p:nvPr/>
          </p:nvSpPr>
          <p:spPr bwMode="auto">
            <a:xfrm>
              <a:off x="3936" y="2208"/>
              <a:ext cx="768" cy="96"/>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36" name="Rectangle 51"/>
            <p:cNvSpPr>
              <a:spLocks noChangeArrowheads="1"/>
            </p:cNvSpPr>
            <p:nvPr/>
          </p:nvSpPr>
          <p:spPr bwMode="auto">
            <a:xfrm>
              <a:off x="3936" y="2496"/>
              <a:ext cx="768" cy="96"/>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37" name="Rectangle 52"/>
            <p:cNvSpPr>
              <a:spLocks noChangeArrowheads="1"/>
            </p:cNvSpPr>
            <p:nvPr/>
          </p:nvSpPr>
          <p:spPr bwMode="auto">
            <a:xfrm>
              <a:off x="3936" y="1632"/>
              <a:ext cx="768" cy="96"/>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1238" name="Rectangle 53"/>
            <p:cNvSpPr>
              <a:spLocks noChangeArrowheads="1"/>
            </p:cNvSpPr>
            <p:nvPr/>
          </p:nvSpPr>
          <p:spPr bwMode="auto">
            <a:xfrm>
              <a:off x="3936" y="2784"/>
              <a:ext cx="768" cy="96"/>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sp>
        <p:nvSpPr>
          <p:cNvPr id="51207" name="Text Box 54"/>
          <p:cNvSpPr txBox="1">
            <a:spLocks noChangeArrowheads="1"/>
          </p:cNvSpPr>
          <p:nvPr/>
        </p:nvSpPr>
        <p:spPr bwMode="auto">
          <a:xfrm>
            <a:off x="990600" y="4876800"/>
            <a:ext cx="3962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spcBef>
                <a:spcPct val="50000"/>
              </a:spcBef>
            </a:pPr>
            <a:r>
              <a:rPr lang="ja-JP" altLang="en-US"/>
              <a:t>可動ヘッドアクチュレータ</a:t>
            </a:r>
            <a:endParaRPr lang="en-US" altLang="ja-JP"/>
          </a:p>
        </p:txBody>
      </p:sp>
      <p:sp>
        <p:nvSpPr>
          <p:cNvPr id="51208" name="Text Box 55"/>
          <p:cNvSpPr txBox="1">
            <a:spLocks noChangeArrowheads="1"/>
          </p:cNvSpPr>
          <p:nvPr/>
        </p:nvSpPr>
        <p:spPr bwMode="auto">
          <a:xfrm>
            <a:off x="4800600" y="4876800"/>
            <a:ext cx="3962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spcBef>
                <a:spcPct val="50000"/>
              </a:spcBef>
            </a:pPr>
            <a:r>
              <a:rPr lang="ja-JP" altLang="en-US"/>
              <a:t>固定ヘッドアクチュレータ</a:t>
            </a:r>
          </a:p>
        </p:txBody>
      </p:sp>
      <p:grpSp>
        <p:nvGrpSpPr>
          <p:cNvPr id="518200" name="Group 56"/>
          <p:cNvGrpSpPr>
            <a:grpSpLocks/>
          </p:cNvGrpSpPr>
          <p:nvPr/>
        </p:nvGrpSpPr>
        <p:grpSpPr bwMode="auto">
          <a:xfrm>
            <a:off x="2133600" y="5562600"/>
            <a:ext cx="5743575" cy="519113"/>
            <a:chOff x="1344" y="3504"/>
            <a:chExt cx="3618" cy="327"/>
          </a:xfrm>
        </p:grpSpPr>
        <p:sp>
          <p:nvSpPr>
            <p:cNvPr id="51211" name="Text Box 57"/>
            <p:cNvSpPr txBox="1">
              <a:spLocks noChangeArrowheads="1"/>
            </p:cNvSpPr>
            <p:nvPr/>
          </p:nvSpPr>
          <p:spPr bwMode="auto">
            <a:xfrm>
              <a:off x="1344" y="3504"/>
              <a:ext cx="78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低価格</a:t>
              </a:r>
            </a:p>
          </p:txBody>
        </p:sp>
        <p:sp>
          <p:nvSpPr>
            <p:cNvPr id="51212" name="Text Box 58"/>
            <p:cNvSpPr txBox="1">
              <a:spLocks noChangeArrowheads="1"/>
            </p:cNvSpPr>
            <p:nvPr/>
          </p:nvSpPr>
          <p:spPr bwMode="auto">
            <a:xfrm>
              <a:off x="3408" y="3504"/>
              <a:ext cx="155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シーク時間無し</a:t>
              </a:r>
            </a:p>
          </p:txBody>
        </p:sp>
      </p:grpSp>
      <p:sp>
        <p:nvSpPr>
          <p:cNvPr id="51210" name="AutoShape 59"/>
          <p:cNvSpPr>
            <a:spLocks noChangeArrowheads="1"/>
          </p:cNvSpPr>
          <p:nvPr/>
        </p:nvSpPr>
        <p:spPr bwMode="auto">
          <a:xfrm>
            <a:off x="3352800" y="3276600"/>
            <a:ext cx="1371600" cy="609600"/>
          </a:xfrm>
          <a:prstGeom prst="leftRightArrow">
            <a:avLst>
              <a:gd name="adj1" fmla="val 50000"/>
              <a:gd name="adj2" fmla="val 45000"/>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solidFill>
                  <a:srgbClr val="000000"/>
                </a:solidFill>
              </a:rPr>
              <a:t>可動</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518200"/>
                                        </p:tgtEl>
                                        <p:attrNameLst>
                                          <p:attrName>style.visibility</p:attrName>
                                        </p:attrNameLst>
                                      </p:cBhvr>
                                      <p:to>
                                        <p:strVal val="visible"/>
                                      </p:to>
                                    </p:set>
                                    <p:animEffect transition="in" filter="checkerboard(across)">
                                      <p:cBhvr>
                                        <p:cTn id="7" dur="500"/>
                                        <p:tgtEl>
                                          <p:spTgt spid="5182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685800" y="381000"/>
            <a:ext cx="7772400" cy="762000"/>
          </a:xfrm>
        </p:spPr>
        <p:txBody>
          <a:bodyPr/>
          <a:lstStyle/>
          <a:p>
            <a:pPr eaLnBrk="1" hangingPunct="1"/>
            <a:r>
              <a:rPr lang="ja-JP" altLang="en-US">
                <a:latin typeface="Times New Roman" panose="02020603050405020304" pitchFamily="18" charset="0"/>
              </a:rPr>
              <a:t>アクセス時間</a:t>
            </a:r>
            <a:r>
              <a:rPr lang="ja-JP" altLang="en-US" sz="3600">
                <a:latin typeface="Times New Roman" panose="02020603050405020304" pitchFamily="18" charset="0"/>
              </a:rPr>
              <a:t>(</a:t>
            </a:r>
            <a:r>
              <a:rPr lang="en-US" altLang="ja-JP" sz="3600">
                <a:latin typeface="Times New Roman" panose="02020603050405020304" pitchFamily="18" charset="0"/>
              </a:rPr>
              <a:t>access time)</a:t>
            </a:r>
          </a:p>
        </p:txBody>
      </p:sp>
      <p:sp>
        <p:nvSpPr>
          <p:cNvPr id="52227" name="Rectangle 3"/>
          <p:cNvSpPr>
            <a:spLocks noGrp="1" noChangeArrowheads="1"/>
          </p:cNvSpPr>
          <p:nvPr>
            <p:ph type="body" idx="1"/>
          </p:nvPr>
        </p:nvSpPr>
        <p:spPr>
          <a:xfrm>
            <a:off x="685800" y="1219200"/>
            <a:ext cx="7772400" cy="1981200"/>
          </a:xfrm>
        </p:spPr>
        <p:txBody>
          <a:bodyPr/>
          <a:lstStyle/>
          <a:p>
            <a:pPr marL="609600" indent="-609600" eaLnBrk="1" hangingPunct="1">
              <a:buFontTx/>
              <a:buAutoNum type="arabicPeriod"/>
            </a:pPr>
            <a:r>
              <a:rPr lang="ja-JP" altLang="en-US" sz="2800">
                <a:latin typeface="Times New Roman" panose="02020603050405020304" pitchFamily="18" charset="0"/>
              </a:rPr>
              <a:t>シーク(</a:t>
            </a:r>
            <a:r>
              <a:rPr lang="en-US" altLang="ja-JP" sz="2800">
                <a:latin typeface="Times New Roman" panose="02020603050405020304" pitchFamily="18" charset="0"/>
              </a:rPr>
              <a:t>seek) </a:t>
            </a:r>
            <a:endParaRPr lang="ja-JP" altLang="en-US" sz="2800">
              <a:latin typeface="Times New Roman" panose="02020603050405020304" pitchFamily="18" charset="0"/>
            </a:endParaRPr>
          </a:p>
          <a:p>
            <a:pPr marL="609600" indent="-609600" eaLnBrk="1" hangingPunct="1">
              <a:buFontTx/>
              <a:buAutoNum type="arabicPeriod"/>
            </a:pPr>
            <a:r>
              <a:rPr lang="ja-JP" altLang="en-US" sz="2800">
                <a:latin typeface="Times New Roman" panose="02020603050405020304" pitchFamily="18" charset="0"/>
              </a:rPr>
              <a:t>適切なヘッドに電子的に切り替え</a:t>
            </a:r>
          </a:p>
          <a:p>
            <a:pPr marL="609600" indent="-609600" eaLnBrk="1" hangingPunct="1">
              <a:buFontTx/>
              <a:buAutoNum type="arabicPeriod"/>
            </a:pPr>
            <a:r>
              <a:rPr lang="ja-JP" altLang="en-US" sz="2800">
                <a:latin typeface="Times New Roman" panose="02020603050405020304" pitchFamily="18" charset="0"/>
              </a:rPr>
              <a:t>適切なセクタが来るまでディスクを回転</a:t>
            </a:r>
          </a:p>
        </p:txBody>
      </p:sp>
      <p:sp>
        <p:nvSpPr>
          <p:cNvPr id="52228" name="Oval 4"/>
          <p:cNvSpPr>
            <a:spLocks noChangeArrowheads="1"/>
          </p:cNvSpPr>
          <p:nvPr/>
        </p:nvSpPr>
        <p:spPr bwMode="auto">
          <a:xfrm>
            <a:off x="914400" y="3200400"/>
            <a:ext cx="3352800" cy="3352800"/>
          </a:xfrm>
          <a:prstGeom prst="ellipse">
            <a:avLst/>
          </a:prstGeom>
          <a:solidFill>
            <a:srgbClr val="8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nvGrpSpPr>
          <p:cNvPr id="52229" name="Group 5"/>
          <p:cNvGrpSpPr>
            <a:grpSpLocks/>
          </p:cNvGrpSpPr>
          <p:nvPr/>
        </p:nvGrpSpPr>
        <p:grpSpPr bwMode="auto">
          <a:xfrm>
            <a:off x="1219200" y="3505200"/>
            <a:ext cx="2743200" cy="2743200"/>
            <a:chOff x="2832" y="1968"/>
            <a:chExt cx="1728" cy="1728"/>
          </a:xfrm>
        </p:grpSpPr>
        <p:sp>
          <p:nvSpPr>
            <p:cNvPr id="52254" name="Oval 6"/>
            <p:cNvSpPr>
              <a:spLocks noChangeArrowheads="1"/>
            </p:cNvSpPr>
            <p:nvPr/>
          </p:nvSpPr>
          <p:spPr bwMode="auto">
            <a:xfrm>
              <a:off x="3408" y="2544"/>
              <a:ext cx="576" cy="576"/>
            </a:xfrm>
            <a:prstGeom prst="ellipse">
              <a:avLst/>
            </a:prstGeom>
            <a:noFill/>
            <a:ln w="571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2255" name="Oval 7"/>
            <p:cNvSpPr>
              <a:spLocks noChangeArrowheads="1"/>
            </p:cNvSpPr>
            <p:nvPr/>
          </p:nvSpPr>
          <p:spPr bwMode="auto">
            <a:xfrm>
              <a:off x="3264" y="2400"/>
              <a:ext cx="864" cy="864"/>
            </a:xfrm>
            <a:prstGeom prst="ellipse">
              <a:avLst/>
            </a:prstGeom>
            <a:noFill/>
            <a:ln w="571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2256" name="Oval 8"/>
            <p:cNvSpPr>
              <a:spLocks noChangeArrowheads="1"/>
            </p:cNvSpPr>
            <p:nvPr/>
          </p:nvSpPr>
          <p:spPr bwMode="auto">
            <a:xfrm>
              <a:off x="3120" y="2256"/>
              <a:ext cx="1152" cy="1152"/>
            </a:xfrm>
            <a:prstGeom prst="ellipse">
              <a:avLst/>
            </a:prstGeom>
            <a:noFill/>
            <a:ln w="571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2257" name="Oval 9"/>
            <p:cNvSpPr>
              <a:spLocks noChangeArrowheads="1"/>
            </p:cNvSpPr>
            <p:nvPr/>
          </p:nvSpPr>
          <p:spPr bwMode="auto">
            <a:xfrm>
              <a:off x="2976" y="2112"/>
              <a:ext cx="1440" cy="1440"/>
            </a:xfrm>
            <a:prstGeom prst="ellipse">
              <a:avLst/>
            </a:prstGeom>
            <a:noFill/>
            <a:ln w="571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2258" name="Oval 10"/>
            <p:cNvSpPr>
              <a:spLocks noChangeArrowheads="1"/>
            </p:cNvSpPr>
            <p:nvPr/>
          </p:nvSpPr>
          <p:spPr bwMode="auto">
            <a:xfrm>
              <a:off x="2832" y="1968"/>
              <a:ext cx="1728" cy="1728"/>
            </a:xfrm>
            <a:prstGeom prst="ellipse">
              <a:avLst/>
            </a:prstGeom>
            <a:noFill/>
            <a:ln w="571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sp>
        <p:nvSpPr>
          <p:cNvPr id="52230" name="Line 11"/>
          <p:cNvSpPr>
            <a:spLocks noChangeShapeType="1"/>
          </p:cNvSpPr>
          <p:nvPr/>
        </p:nvSpPr>
        <p:spPr bwMode="auto">
          <a:xfrm>
            <a:off x="2590800" y="3276600"/>
            <a:ext cx="0" cy="320040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2231" name="Line 12"/>
          <p:cNvSpPr>
            <a:spLocks noChangeShapeType="1"/>
          </p:cNvSpPr>
          <p:nvPr/>
        </p:nvSpPr>
        <p:spPr bwMode="auto">
          <a:xfrm flipH="1">
            <a:off x="1981200" y="3429000"/>
            <a:ext cx="1219200" cy="289560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2232" name="Line 13"/>
          <p:cNvSpPr>
            <a:spLocks noChangeShapeType="1"/>
          </p:cNvSpPr>
          <p:nvPr/>
        </p:nvSpPr>
        <p:spPr bwMode="auto">
          <a:xfrm flipH="1">
            <a:off x="1447800" y="3733800"/>
            <a:ext cx="2286000" cy="228600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2233" name="Line 14"/>
          <p:cNvSpPr>
            <a:spLocks noChangeShapeType="1"/>
          </p:cNvSpPr>
          <p:nvPr/>
        </p:nvSpPr>
        <p:spPr bwMode="auto">
          <a:xfrm rot="-5400000" flipH="1" flipV="1">
            <a:off x="1981200" y="3429000"/>
            <a:ext cx="1219200" cy="289560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2234" name="Line 15"/>
          <p:cNvSpPr>
            <a:spLocks noChangeShapeType="1"/>
          </p:cNvSpPr>
          <p:nvPr/>
        </p:nvSpPr>
        <p:spPr bwMode="auto">
          <a:xfrm>
            <a:off x="1066800" y="4876800"/>
            <a:ext cx="3124200" cy="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2235" name="Line 16"/>
          <p:cNvSpPr>
            <a:spLocks noChangeShapeType="1"/>
          </p:cNvSpPr>
          <p:nvPr/>
        </p:nvSpPr>
        <p:spPr bwMode="auto">
          <a:xfrm rot="5400000" flipH="1">
            <a:off x="1981200" y="3429000"/>
            <a:ext cx="1219200" cy="289560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2236" name="Line 17"/>
          <p:cNvSpPr>
            <a:spLocks noChangeShapeType="1"/>
          </p:cNvSpPr>
          <p:nvPr/>
        </p:nvSpPr>
        <p:spPr bwMode="auto">
          <a:xfrm rot="5400000" flipH="1">
            <a:off x="1447800" y="3733800"/>
            <a:ext cx="2286000" cy="228600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2237" name="Line 18"/>
          <p:cNvSpPr>
            <a:spLocks noChangeShapeType="1"/>
          </p:cNvSpPr>
          <p:nvPr/>
        </p:nvSpPr>
        <p:spPr bwMode="auto">
          <a:xfrm rot="10800000">
            <a:off x="1981200" y="3429000"/>
            <a:ext cx="1219200" cy="289560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2238" name="Oval 19"/>
          <p:cNvSpPr>
            <a:spLocks noChangeArrowheads="1"/>
          </p:cNvSpPr>
          <p:nvPr/>
        </p:nvSpPr>
        <p:spPr bwMode="auto">
          <a:xfrm>
            <a:off x="2438400" y="4724400"/>
            <a:ext cx="304800" cy="304800"/>
          </a:xfrm>
          <a:prstGeom prst="ellipse">
            <a:avLst/>
          </a:pr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2239" name="Oval 20"/>
          <p:cNvSpPr>
            <a:spLocks noChangeArrowheads="1"/>
          </p:cNvSpPr>
          <p:nvPr/>
        </p:nvSpPr>
        <p:spPr bwMode="auto">
          <a:xfrm>
            <a:off x="2438400" y="4724400"/>
            <a:ext cx="304800" cy="304800"/>
          </a:xfrm>
          <a:prstGeom prst="ellipse">
            <a:avLst/>
          </a:pr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nvGrpSpPr>
          <p:cNvPr id="52240" name="Group 21"/>
          <p:cNvGrpSpPr>
            <a:grpSpLocks/>
          </p:cNvGrpSpPr>
          <p:nvPr/>
        </p:nvGrpSpPr>
        <p:grpSpPr bwMode="auto">
          <a:xfrm rot="3172625">
            <a:off x="1561307" y="4763293"/>
            <a:ext cx="228600" cy="2132013"/>
            <a:chOff x="3984" y="2736"/>
            <a:chExt cx="144" cy="1343"/>
          </a:xfrm>
        </p:grpSpPr>
        <p:sp>
          <p:nvSpPr>
            <p:cNvPr id="52252" name="Rectangle 22"/>
            <p:cNvSpPr>
              <a:spLocks noChangeArrowheads="1"/>
            </p:cNvSpPr>
            <p:nvPr/>
          </p:nvSpPr>
          <p:spPr bwMode="auto">
            <a:xfrm>
              <a:off x="3984" y="2736"/>
              <a:ext cx="144" cy="288"/>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2253" name="AutoShape 23"/>
            <p:cNvSpPr>
              <a:spLocks noChangeArrowheads="1"/>
            </p:cNvSpPr>
            <p:nvPr/>
          </p:nvSpPr>
          <p:spPr bwMode="auto">
            <a:xfrm flipV="1">
              <a:off x="3984" y="3024"/>
              <a:ext cx="144" cy="1055"/>
            </a:xfrm>
            <a:custGeom>
              <a:avLst/>
              <a:gdLst>
                <a:gd name="T0" fmla="*/ 126 w 21600"/>
                <a:gd name="T1" fmla="*/ 528 h 21600"/>
                <a:gd name="T2" fmla="*/ 72 w 21600"/>
                <a:gd name="T3" fmla="*/ 1055 h 21600"/>
                <a:gd name="T4" fmla="*/ 18 w 21600"/>
                <a:gd name="T5" fmla="*/ 528 h 21600"/>
                <a:gd name="T6" fmla="*/ 72 w 21600"/>
                <a:gd name="T7" fmla="*/ 0 h 21600"/>
                <a:gd name="T8" fmla="*/ 0 60000 65536"/>
                <a:gd name="T9" fmla="*/ 0 60000 65536"/>
                <a:gd name="T10" fmla="*/ 0 60000 65536"/>
                <a:gd name="T11" fmla="*/ 0 60000 65536"/>
                <a:gd name="T12" fmla="*/ 4500 w 21600"/>
                <a:gd name="T13" fmla="*/ 4504 h 21600"/>
                <a:gd name="T14" fmla="*/ 17100 w 21600"/>
                <a:gd name="T15" fmla="*/ 17096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grpSp>
        <p:nvGrpSpPr>
          <p:cNvPr id="519192" name="Group 24"/>
          <p:cNvGrpSpPr>
            <a:grpSpLocks/>
          </p:cNvGrpSpPr>
          <p:nvPr/>
        </p:nvGrpSpPr>
        <p:grpSpPr bwMode="auto">
          <a:xfrm>
            <a:off x="762000" y="5105400"/>
            <a:ext cx="3254375" cy="1295400"/>
            <a:chOff x="1440" y="2592"/>
            <a:chExt cx="2050" cy="816"/>
          </a:xfrm>
        </p:grpSpPr>
        <p:grpSp>
          <p:nvGrpSpPr>
            <p:cNvPr id="52247" name="Group 25"/>
            <p:cNvGrpSpPr>
              <a:grpSpLocks/>
            </p:cNvGrpSpPr>
            <p:nvPr/>
          </p:nvGrpSpPr>
          <p:grpSpPr bwMode="auto">
            <a:xfrm rot="4967434">
              <a:off x="2040" y="2664"/>
              <a:ext cx="144" cy="1343"/>
              <a:chOff x="3984" y="2736"/>
              <a:chExt cx="144" cy="1343"/>
            </a:xfrm>
          </p:grpSpPr>
          <p:sp>
            <p:nvSpPr>
              <p:cNvPr id="52250" name="Rectangle 26"/>
              <p:cNvSpPr>
                <a:spLocks noChangeArrowheads="1"/>
              </p:cNvSpPr>
              <p:nvPr/>
            </p:nvSpPr>
            <p:spPr bwMode="auto">
              <a:xfrm>
                <a:off x="3984" y="2736"/>
                <a:ext cx="144" cy="288"/>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2251" name="AutoShape 27"/>
              <p:cNvSpPr>
                <a:spLocks noChangeArrowheads="1"/>
              </p:cNvSpPr>
              <p:nvPr/>
            </p:nvSpPr>
            <p:spPr bwMode="auto">
              <a:xfrm flipV="1">
                <a:off x="3984" y="3024"/>
                <a:ext cx="144" cy="1055"/>
              </a:xfrm>
              <a:custGeom>
                <a:avLst/>
                <a:gdLst>
                  <a:gd name="T0" fmla="*/ 126 w 21600"/>
                  <a:gd name="T1" fmla="*/ 528 h 21600"/>
                  <a:gd name="T2" fmla="*/ 72 w 21600"/>
                  <a:gd name="T3" fmla="*/ 1055 h 21600"/>
                  <a:gd name="T4" fmla="*/ 18 w 21600"/>
                  <a:gd name="T5" fmla="*/ 528 h 21600"/>
                  <a:gd name="T6" fmla="*/ 72 w 21600"/>
                  <a:gd name="T7" fmla="*/ 0 h 21600"/>
                  <a:gd name="T8" fmla="*/ 0 60000 65536"/>
                  <a:gd name="T9" fmla="*/ 0 60000 65536"/>
                  <a:gd name="T10" fmla="*/ 0 60000 65536"/>
                  <a:gd name="T11" fmla="*/ 0 60000 65536"/>
                  <a:gd name="T12" fmla="*/ 4500 w 21600"/>
                  <a:gd name="T13" fmla="*/ 4504 h 21600"/>
                  <a:gd name="T14" fmla="*/ 17100 w 21600"/>
                  <a:gd name="T15" fmla="*/ 17096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sp>
          <p:nvSpPr>
            <p:cNvPr id="52248" name="Arc 28"/>
            <p:cNvSpPr>
              <a:spLocks/>
            </p:cNvSpPr>
            <p:nvPr/>
          </p:nvSpPr>
          <p:spPr bwMode="auto">
            <a:xfrm>
              <a:off x="2160" y="2592"/>
              <a:ext cx="816" cy="664"/>
            </a:xfrm>
            <a:custGeom>
              <a:avLst/>
              <a:gdLst>
                <a:gd name="T0" fmla="*/ 475 w 21600"/>
                <a:gd name="T1" fmla="*/ 0 h 17555"/>
                <a:gd name="T2" fmla="*/ 816 w 21600"/>
                <a:gd name="T3" fmla="*/ 664 h 17555"/>
                <a:gd name="T4" fmla="*/ 0 w 21600"/>
                <a:gd name="T5" fmla="*/ 664 h 17555"/>
                <a:gd name="T6" fmla="*/ 0 60000 65536"/>
                <a:gd name="T7" fmla="*/ 0 60000 65536"/>
                <a:gd name="T8" fmla="*/ 0 60000 65536"/>
              </a:gdLst>
              <a:ahLst/>
              <a:cxnLst>
                <a:cxn ang="T6">
                  <a:pos x="T0" y="T1"/>
                </a:cxn>
                <a:cxn ang="T7">
                  <a:pos x="T2" y="T3"/>
                </a:cxn>
                <a:cxn ang="T8">
                  <a:pos x="T4" y="T5"/>
                </a:cxn>
              </a:cxnLst>
              <a:rect l="0" t="0" r="r" b="b"/>
              <a:pathLst>
                <a:path w="21600" h="17555" fill="none" extrusionOk="0">
                  <a:moveTo>
                    <a:pt x="12584" y="0"/>
                  </a:moveTo>
                  <a:cubicBezTo>
                    <a:pt x="18243" y="4056"/>
                    <a:pt x="21600" y="10592"/>
                    <a:pt x="21600" y="17555"/>
                  </a:cubicBezTo>
                </a:path>
                <a:path w="21600" h="17555" stroke="0" extrusionOk="0">
                  <a:moveTo>
                    <a:pt x="12584" y="0"/>
                  </a:moveTo>
                  <a:cubicBezTo>
                    <a:pt x="18243" y="4056"/>
                    <a:pt x="21600" y="10592"/>
                    <a:pt x="21600" y="17555"/>
                  </a:cubicBezTo>
                  <a:lnTo>
                    <a:pt x="0" y="17555"/>
                  </a:lnTo>
                  <a:lnTo>
                    <a:pt x="12584" y="0"/>
                  </a:lnTo>
                  <a:close/>
                </a:path>
              </a:pathLst>
            </a:custGeom>
            <a:noFill/>
            <a:ln w="38100">
              <a:solidFill>
                <a:srgbClr val="00FF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2249" name="Text Box 29"/>
            <p:cNvSpPr txBox="1">
              <a:spLocks noChangeArrowheads="1"/>
            </p:cNvSpPr>
            <p:nvPr/>
          </p:nvSpPr>
          <p:spPr bwMode="auto">
            <a:xfrm>
              <a:off x="2928" y="2640"/>
              <a:ext cx="562" cy="327"/>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移動</a:t>
              </a:r>
            </a:p>
          </p:txBody>
        </p:sp>
      </p:grpSp>
      <p:grpSp>
        <p:nvGrpSpPr>
          <p:cNvPr id="519198" name="Group 30"/>
          <p:cNvGrpSpPr>
            <a:grpSpLocks/>
          </p:cNvGrpSpPr>
          <p:nvPr/>
        </p:nvGrpSpPr>
        <p:grpSpPr bwMode="auto">
          <a:xfrm>
            <a:off x="457200" y="2971800"/>
            <a:ext cx="2209800" cy="1981200"/>
            <a:chOff x="672" y="1776"/>
            <a:chExt cx="1392" cy="1248"/>
          </a:xfrm>
        </p:grpSpPr>
        <p:sp>
          <p:nvSpPr>
            <p:cNvPr id="52245" name="Arc 31"/>
            <p:cNvSpPr>
              <a:spLocks/>
            </p:cNvSpPr>
            <p:nvPr/>
          </p:nvSpPr>
          <p:spPr bwMode="auto">
            <a:xfrm flipH="1">
              <a:off x="816" y="1776"/>
              <a:ext cx="1248" cy="1248"/>
            </a:xfrm>
            <a:custGeom>
              <a:avLst/>
              <a:gdLst>
                <a:gd name="T0" fmla="*/ 0 w 21600"/>
                <a:gd name="T1" fmla="*/ 0 h 21600"/>
                <a:gd name="T2" fmla="*/ 1248 w 21600"/>
                <a:gd name="T3" fmla="*/ 1248 h 21600"/>
                <a:gd name="T4" fmla="*/ 0 w 21600"/>
                <a:gd name="T5" fmla="*/ 1248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99CC"/>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2246" name="Text Box 32"/>
            <p:cNvSpPr txBox="1">
              <a:spLocks noChangeArrowheads="1"/>
            </p:cNvSpPr>
            <p:nvPr/>
          </p:nvSpPr>
          <p:spPr bwMode="auto">
            <a:xfrm>
              <a:off x="672" y="1920"/>
              <a:ext cx="56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回転</a:t>
              </a:r>
            </a:p>
          </p:txBody>
        </p:sp>
      </p:grpSp>
      <p:sp>
        <p:nvSpPr>
          <p:cNvPr id="52243" name="Text Box 33"/>
          <p:cNvSpPr txBox="1">
            <a:spLocks noChangeArrowheads="1"/>
          </p:cNvSpPr>
          <p:nvPr/>
        </p:nvSpPr>
        <p:spPr bwMode="auto">
          <a:xfrm>
            <a:off x="4114800" y="2971800"/>
            <a:ext cx="4752975" cy="137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marL="457200" indent="-457200">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914400" indent="-45720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371600" indent="-4572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828800" indent="-4572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286000" indent="-4572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743200" indent="-4572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3200400" indent="-4572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657600" indent="-4572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4114800" indent="-4572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AutoNum type="arabicPeriod"/>
            </a:pPr>
            <a:r>
              <a:rPr lang="ja-JP" altLang="en-US" sz="2800">
                <a:latin typeface="Times New Roman" panose="02020603050405020304" pitchFamily="18" charset="0"/>
              </a:rPr>
              <a:t>シーク時間(</a:t>
            </a:r>
            <a:r>
              <a:rPr lang="en-US" altLang="ja-JP" sz="2800">
                <a:latin typeface="Times New Roman" panose="02020603050405020304" pitchFamily="18" charset="0"/>
              </a:rPr>
              <a:t>seek time)</a:t>
            </a:r>
          </a:p>
          <a:p>
            <a:pPr eaLnBrk="1" hangingPunct="1">
              <a:spcBef>
                <a:spcPct val="0"/>
              </a:spcBef>
              <a:buSzTx/>
              <a:buFontTx/>
              <a:buAutoNum type="arabicPeriod"/>
            </a:pPr>
            <a:r>
              <a:rPr lang="ja-JP" altLang="en-US" sz="2800">
                <a:latin typeface="Times New Roman" panose="02020603050405020304" pitchFamily="18" charset="0"/>
              </a:rPr>
              <a:t>遅延無し</a:t>
            </a:r>
          </a:p>
          <a:p>
            <a:pPr eaLnBrk="1" hangingPunct="1">
              <a:spcBef>
                <a:spcPct val="0"/>
              </a:spcBef>
              <a:buSzTx/>
              <a:buFontTx/>
              <a:buAutoNum type="arabicPeriod"/>
            </a:pPr>
            <a:r>
              <a:rPr lang="ja-JP" altLang="en-US" sz="2800">
                <a:latin typeface="Times New Roman" panose="02020603050405020304" pitchFamily="18" charset="0"/>
              </a:rPr>
              <a:t>回転遅延時間(</a:t>
            </a:r>
            <a:r>
              <a:rPr lang="en-US" altLang="ja-JP" sz="2800">
                <a:latin typeface="Times New Roman" panose="02020603050405020304" pitchFamily="18" charset="0"/>
              </a:rPr>
              <a:t>latency time)</a:t>
            </a:r>
          </a:p>
        </p:txBody>
      </p:sp>
      <p:sp>
        <p:nvSpPr>
          <p:cNvPr id="519202" name="Text Box 34"/>
          <p:cNvSpPr txBox="1">
            <a:spLocks noChangeArrowheads="1"/>
          </p:cNvSpPr>
          <p:nvPr/>
        </p:nvSpPr>
        <p:spPr bwMode="auto">
          <a:xfrm>
            <a:off x="4724400" y="4800600"/>
            <a:ext cx="4005263" cy="137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アクセス時間(</a:t>
            </a:r>
            <a:r>
              <a:rPr lang="en-US" altLang="ja-JP"/>
              <a:t>access time)</a:t>
            </a:r>
          </a:p>
          <a:p>
            <a:pPr algn="l" eaLnBrk="1" hangingPunct="1"/>
            <a:r>
              <a:rPr lang="en-US" altLang="ja-JP"/>
              <a:t>= </a:t>
            </a:r>
            <a:r>
              <a:rPr lang="ja-JP" altLang="en-US"/>
              <a:t>シーク時間</a:t>
            </a:r>
          </a:p>
          <a:p>
            <a:pPr algn="l" eaLnBrk="1" hangingPunct="1"/>
            <a:r>
              <a:rPr lang="ja-JP" altLang="en-US"/>
              <a:t>+ 回転遅延時間</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519192"/>
                                        </p:tgtEl>
                                        <p:attrNameLst>
                                          <p:attrName>style.visibility</p:attrName>
                                        </p:attrNameLst>
                                      </p:cBhvr>
                                      <p:to>
                                        <p:strVal val="visible"/>
                                      </p:to>
                                    </p:set>
                                    <p:animEffect transition="in" filter="wipe(up)">
                                      <p:cBhvr>
                                        <p:cTn id="7" dur="500"/>
                                        <p:tgtEl>
                                          <p:spTgt spid="51919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519198"/>
                                        </p:tgtEl>
                                        <p:attrNameLst>
                                          <p:attrName>style.visibility</p:attrName>
                                        </p:attrNameLst>
                                      </p:cBhvr>
                                      <p:to>
                                        <p:strVal val="visible"/>
                                      </p:to>
                                    </p:set>
                                    <p:animEffect transition="in" filter="wipe(up)">
                                      <p:cBhvr>
                                        <p:cTn id="12" dur="500"/>
                                        <p:tgtEl>
                                          <p:spTgt spid="51919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519202"/>
                                        </p:tgtEl>
                                        <p:attrNameLst>
                                          <p:attrName>style.visibility</p:attrName>
                                        </p:attrNameLst>
                                      </p:cBhvr>
                                      <p:to>
                                        <p:strVal val="visible"/>
                                      </p:to>
                                    </p:set>
                                    <p:animEffect transition="in" filter="checkerboard(across)">
                                      <p:cBhvr>
                                        <p:cTn id="17" dur="500"/>
                                        <p:tgtEl>
                                          <p:spTgt spid="5192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9202" grpId="0" autoUpdateAnimBg="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回転遅延時間</a:t>
            </a:r>
            <a:r>
              <a:rPr lang="ja-JP" altLang="en-US" sz="3600">
                <a:latin typeface="Times New Roman" panose="02020603050405020304" pitchFamily="18" charset="0"/>
              </a:rPr>
              <a:t>(</a:t>
            </a:r>
            <a:r>
              <a:rPr lang="en-US" altLang="ja-JP" sz="3600">
                <a:latin typeface="Times New Roman" panose="02020603050405020304" pitchFamily="18" charset="0"/>
              </a:rPr>
              <a:t>latency time)</a:t>
            </a:r>
          </a:p>
        </p:txBody>
      </p:sp>
      <p:sp>
        <p:nvSpPr>
          <p:cNvPr id="53251" name="Rectangle 3"/>
          <p:cNvSpPr>
            <a:spLocks noGrp="1" noChangeArrowheads="1"/>
          </p:cNvSpPr>
          <p:nvPr>
            <p:ph type="body" idx="1"/>
          </p:nvPr>
        </p:nvSpPr>
        <p:spPr>
          <a:xfrm>
            <a:off x="685800" y="1600200"/>
            <a:ext cx="7772400" cy="1752600"/>
          </a:xfrm>
        </p:spPr>
        <p:txBody>
          <a:bodyPr/>
          <a:lstStyle/>
          <a:p>
            <a:pPr eaLnBrk="1" hangingPunct="1">
              <a:lnSpc>
                <a:spcPct val="90000"/>
              </a:lnSpc>
            </a:pPr>
            <a:r>
              <a:rPr lang="ja-JP" altLang="en-US" sz="2800">
                <a:latin typeface="Times New Roman" panose="02020603050405020304" pitchFamily="18" charset="0"/>
              </a:rPr>
              <a:t>最長回転遅延時間</a:t>
            </a:r>
          </a:p>
          <a:p>
            <a:pPr lvl="1" eaLnBrk="1" hangingPunct="1">
              <a:lnSpc>
                <a:spcPct val="90000"/>
              </a:lnSpc>
            </a:pPr>
            <a:r>
              <a:rPr lang="ja-JP" altLang="en-US" sz="2400">
                <a:latin typeface="Times New Roman" panose="02020603050405020304" pitchFamily="18" charset="0"/>
              </a:rPr>
              <a:t>ディスク1回転にかかる時間</a:t>
            </a:r>
          </a:p>
          <a:p>
            <a:pPr eaLnBrk="1" hangingPunct="1">
              <a:lnSpc>
                <a:spcPct val="90000"/>
              </a:lnSpc>
            </a:pPr>
            <a:r>
              <a:rPr lang="ja-JP" altLang="en-US" sz="2800">
                <a:latin typeface="Times New Roman" panose="02020603050405020304" pitchFamily="18" charset="0"/>
              </a:rPr>
              <a:t>平均回転遅延時間</a:t>
            </a:r>
          </a:p>
          <a:p>
            <a:pPr lvl="1" eaLnBrk="1" hangingPunct="1">
              <a:lnSpc>
                <a:spcPct val="90000"/>
              </a:lnSpc>
            </a:pPr>
            <a:r>
              <a:rPr lang="ja-JP" altLang="en-US" sz="2400">
                <a:latin typeface="Times New Roman" panose="02020603050405020304" pitchFamily="18" charset="0"/>
              </a:rPr>
              <a:t>ディスク半回転にかかる時間</a:t>
            </a:r>
          </a:p>
        </p:txBody>
      </p:sp>
      <p:grpSp>
        <p:nvGrpSpPr>
          <p:cNvPr id="53252" name="Group 4"/>
          <p:cNvGrpSpPr>
            <a:grpSpLocks/>
          </p:cNvGrpSpPr>
          <p:nvPr/>
        </p:nvGrpSpPr>
        <p:grpSpPr bwMode="auto">
          <a:xfrm>
            <a:off x="1676400" y="3352800"/>
            <a:ext cx="2590800" cy="2590800"/>
            <a:chOff x="1152" y="1632"/>
            <a:chExt cx="2112" cy="2112"/>
          </a:xfrm>
        </p:grpSpPr>
        <p:sp>
          <p:nvSpPr>
            <p:cNvPr id="53260" name="Oval 5"/>
            <p:cNvSpPr>
              <a:spLocks noChangeArrowheads="1"/>
            </p:cNvSpPr>
            <p:nvPr/>
          </p:nvSpPr>
          <p:spPr bwMode="auto">
            <a:xfrm>
              <a:off x="1152" y="1632"/>
              <a:ext cx="2112" cy="2112"/>
            </a:xfrm>
            <a:prstGeom prst="ellipse">
              <a:avLst/>
            </a:prstGeom>
            <a:solidFill>
              <a:srgbClr val="8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nvGrpSpPr>
            <p:cNvPr id="53261" name="Group 6"/>
            <p:cNvGrpSpPr>
              <a:grpSpLocks/>
            </p:cNvGrpSpPr>
            <p:nvPr/>
          </p:nvGrpSpPr>
          <p:grpSpPr bwMode="auto">
            <a:xfrm>
              <a:off x="1344" y="1824"/>
              <a:ext cx="1728" cy="1728"/>
              <a:chOff x="2832" y="1968"/>
              <a:chExt cx="1728" cy="1728"/>
            </a:xfrm>
          </p:grpSpPr>
          <p:sp>
            <p:nvSpPr>
              <p:cNvPr id="53272" name="Oval 7"/>
              <p:cNvSpPr>
                <a:spLocks noChangeArrowheads="1"/>
              </p:cNvSpPr>
              <p:nvPr/>
            </p:nvSpPr>
            <p:spPr bwMode="auto">
              <a:xfrm>
                <a:off x="3408" y="2544"/>
                <a:ext cx="576" cy="576"/>
              </a:xfrm>
              <a:prstGeom prst="ellipse">
                <a:avLst/>
              </a:prstGeom>
              <a:noFill/>
              <a:ln w="571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3273" name="Oval 8"/>
              <p:cNvSpPr>
                <a:spLocks noChangeArrowheads="1"/>
              </p:cNvSpPr>
              <p:nvPr/>
            </p:nvSpPr>
            <p:spPr bwMode="auto">
              <a:xfrm>
                <a:off x="3264" y="2400"/>
                <a:ext cx="864" cy="864"/>
              </a:xfrm>
              <a:prstGeom prst="ellipse">
                <a:avLst/>
              </a:prstGeom>
              <a:noFill/>
              <a:ln w="571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3274" name="Oval 9"/>
              <p:cNvSpPr>
                <a:spLocks noChangeArrowheads="1"/>
              </p:cNvSpPr>
              <p:nvPr/>
            </p:nvSpPr>
            <p:spPr bwMode="auto">
              <a:xfrm>
                <a:off x="3120" y="2256"/>
                <a:ext cx="1152" cy="1152"/>
              </a:xfrm>
              <a:prstGeom prst="ellipse">
                <a:avLst/>
              </a:prstGeom>
              <a:noFill/>
              <a:ln w="571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3275" name="Oval 10"/>
              <p:cNvSpPr>
                <a:spLocks noChangeArrowheads="1"/>
              </p:cNvSpPr>
              <p:nvPr/>
            </p:nvSpPr>
            <p:spPr bwMode="auto">
              <a:xfrm>
                <a:off x="2976" y="2112"/>
                <a:ext cx="1440" cy="1440"/>
              </a:xfrm>
              <a:prstGeom prst="ellipse">
                <a:avLst/>
              </a:prstGeom>
              <a:noFill/>
              <a:ln w="571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3276" name="Oval 11"/>
              <p:cNvSpPr>
                <a:spLocks noChangeArrowheads="1"/>
              </p:cNvSpPr>
              <p:nvPr/>
            </p:nvSpPr>
            <p:spPr bwMode="auto">
              <a:xfrm>
                <a:off x="2832" y="1968"/>
                <a:ext cx="1728" cy="1728"/>
              </a:xfrm>
              <a:prstGeom prst="ellipse">
                <a:avLst/>
              </a:prstGeom>
              <a:noFill/>
              <a:ln w="571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sp>
          <p:nvSpPr>
            <p:cNvPr id="53262" name="Line 12"/>
            <p:cNvSpPr>
              <a:spLocks noChangeShapeType="1"/>
            </p:cNvSpPr>
            <p:nvPr/>
          </p:nvSpPr>
          <p:spPr bwMode="auto">
            <a:xfrm>
              <a:off x="2208" y="1680"/>
              <a:ext cx="0" cy="2016"/>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3263" name="Line 13"/>
            <p:cNvSpPr>
              <a:spLocks noChangeShapeType="1"/>
            </p:cNvSpPr>
            <p:nvPr/>
          </p:nvSpPr>
          <p:spPr bwMode="auto">
            <a:xfrm flipH="1">
              <a:off x="1824" y="1776"/>
              <a:ext cx="768" cy="1824"/>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3264" name="Line 14"/>
            <p:cNvSpPr>
              <a:spLocks noChangeShapeType="1"/>
            </p:cNvSpPr>
            <p:nvPr/>
          </p:nvSpPr>
          <p:spPr bwMode="auto">
            <a:xfrm flipH="1">
              <a:off x="1488" y="1968"/>
              <a:ext cx="1440" cy="144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3265" name="Line 15"/>
            <p:cNvSpPr>
              <a:spLocks noChangeShapeType="1"/>
            </p:cNvSpPr>
            <p:nvPr/>
          </p:nvSpPr>
          <p:spPr bwMode="auto">
            <a:xfrm rot="-5400000" flipH="1" flipV="1">
              <a:off x="1824" y="1776"/>
              <a:ext cx="768" cy="1824"/>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3266" name="Line 16"/>
            <p:cNvSpPr>
              <a:spLocks noChangeShapeType="1"/>
            </p:cNvSpPr>
            <p:nvPr/>
          </p:nvSpPr>
          <p:spPr bwMode="auto">
            <a:xfrm>
              <a:off x="1248" y="2688"/>
              <a:ext cx="1968" cy="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3267" name="Line 17"/>
            <p:cNvSpPr>
              <a:spLocks noChangeShapeType="1"/>
            </p:cNvSpPr>
            <p:nvPr/>
          </p:nvSpPr>
          <p:spPr bwMode="auto">
            <a:xfrm rot="5400000" flipH="1">
              <a:off x="1824" y="1776"/>
              <a:ext cx="768" cy="1824"/>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3268" name="Line 18"/>
            <p:cNvSpPr>
              <a:spLocks noChangeShapeType="1"/>
            </p:cNvSpPr>
            <p:nvPr/>
          </p:nvSpPr>
          <p:spPr bwMode="auto">
            <a:xfrm rot="5400000" flipH="1">
              <a:off x="1488" y="1968"/>
              <a:ext cx="1440" cy="144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3269" name="Line 19"/>
            <p:cNvSpPr>
              <a:spLocks noChangeShapeType="1"/>
            </p:cNvSpPr>
            <p:nvPr/>
          </p:nvSpPr>
          <p:spPr bwMode="auto">
            <a:xfrm rot="10800000">
              <a:off x="1824" y="1776"/>
              <a:ext cx="768" cy="1824"/>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3270" name="Oval 20"/>
            <p:cNvSpPr>
              <a:spLocks noChangeArrowheads="1"/>
            </p:cNvSpPr>
            <p:nvPr/>
          </p:nvSpPr>
          <p:spPr bwMode="auto">
            <a:xfrm>
              <a:off x="2112" y="2592"/>
              <a:ext cx="192" cy="192"/>
            </a:xfrm>
            <a:prstGeom prst="ellipse">
              <a:avLst/>
            </a:pr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3271" name="Oval 21"/>
            <p:cNvSpPr>
              <a:spLocks noChangeArrowheads="1"/>
            </p:cNvSpPr>
            <p:nvPr/>
          </p:nvSpPr>
          <p:spPr bwMode="auto">
            <a:xfrm>
              <a:off x="2112" y="2592"/>
              <a:ext cx="192" cy="192"/>
            </a:xfrm>
            <a:prstGeom prst="ellipse">
              <a:avLst/>
            </a:pr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sp>
        <p:nvSpPr>
          <p:cNvPr id="520214" name="Text Box 22"/>
          <p:cNvSpPr txBox="1">
            <a:spLocks noChangeArrowheads="1"/>
          </p:cNvSpPr>
          <p:nvPr/>
        </p:nvSpPr>
        <p:spPr bwMode="auto">
          <a:xfrm>
            <a:off x="304800" y="6172200"/>
            <a:ext cx="302577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平均回転遅延時間</a:t>
            </a:r>
            <a:endParaRPr lang="en-US" altLang="ja-JP" sz="2400"/>
          </a:p>
        </p:txBody>
      </p:sp>
      <p:grpSp>
        <p:nvGrpSpPr>
          <p:cNvPr id="520215" name="Group 23"/>
          <p:cNvGrpSpPr>
            <a:grpSpLocks/>
          </p:cNvGrpSpPr>
          <p:nvPr/>
        </p:nvGrpSpPr>
        <p:grpSpPr bwMode="auto">
          <a:xfrm flipH="1">
            <a:off x="1524000" y="4724400"/>
            <a:ext cx="2895600" cy="1447800"/>
            <a:chOff x="2304" y="1824"/>
            <a:chExt cx="2496" cy="1248"/>
          </a:xfrm>
        </p:grpSpPr>
        <p:sp>
          <p:nvSpPr>
            <p:cNvPr id="53258" name="Arc 24"/>
            <p:cNvSpPr>
              <a:spLocks/>
            </p:cNvSpPr>
            <p:nvPr/>
          </p:nvSpPr>
          <p:spPr bwMode="auto">
            <a:xfrm rot="10800000">
              <a:off x="2304" y="1824"/>
              <a:ext cx="1248" cy="1248"/>
            </a:xfrm>
            <a:custGeom>
              <a:avLst/>
              <a:gdLst>
                <a:gd name="T0" fmla="*/ 0 w 21600"/>
                <a:gd name="T1" fmla="*/ 0 h 21600"/>
                <a:gd name="T2" fmla="*/ 1248 w 21600"/>
                <a:gd name="T3" fmla="*/ 1248 h 21600"/>
                <a:gd name="T4" fmla="*/ 0 w 21600"/>
                <a:gd name="T5" fmla="*/ 1248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99CC"/>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3259" name="Arc 25"/>
            <p:cNvSpPr>
              <a:spLocks/>
            </p:cNvSpPr>
            <p:nvPr/>
          </p:nvSpPr>
          <p:spPr bwMode="auto">
            <a:xfrm rot="5400000">
              <a:off x="3552" y="1824"/>
              <a:ext cx="1248" cy="1248"/>
            </a:xfrm>
            <a:custGeom>
              <a:avLst/>
              <a:gdLst>
                <a:gd name="T0" fmla="*/ 0 w 21600"/>
                <a:gd name="T1" fmla="*/ 0 h 21600"/>
                <a:gd name="T2" fmla="*/ 1248 w 21600"/>
                <a:gd name="T3" fmla="*/ 1248 h 21600"/>
                <a:gd name="T4" fmla="*/ 0 w 21600"/>
                <a:gd name="T5" fmla="*/ 1248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99CC"/>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sp>
        <p:nvSpPr>
          <p:cNvPr id="520218" name="Text Box 26"/>
          <p:cNvSpPr txBox="1">
            <a:spLocks noChangeArrowheads="1"/>
          </p:cNvSpPr>
          <p:nvPr/>
        </p:nvSpPr>
        <p:spPr bwMode="auto">
          <a:xfrm>
            <a:off x="5638800" y="2895600"/>
            <a:ext cx="268922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例 : 4000回転/分</a:t>
            </a:r>
          </a:p>
        </p:txBody>
      </p:sp>
      <p:graphicFrame>
        <p:nvGraphicFramePr>
          <p:cNvPr id="520219" name="Object 27"/>
          <p:cNvGraphicFramePr>
            <a:graphicFrameLocks noChangeAspect="1"/>
          </p:cNvGraphicFramePr>
          <p:nvPr/>
        </p:nvGraphicFramePr>
        <p:xfrm>
          <a:off x="5902325" y="3429000"/>
          <a:ext cx="2408238" cy="933450"/>
        </p:xfrm>
        <a:graphic>
          <a:graphicData uri="http://schemas.openxmlformats.org/presentationml/2006/ole">
            <mc:AlternateContent xmlns:mc="http://schemas.openxmlformats.org/markup-compatibility/2006">
              <mc:Choice xmlns:v="urn:schemas-microsoft-com:vml" Requires="v">
                <p:oleObj name="数式" r:id="rId3" imgW="1009785" imgH="380910" progId="Equation.3">
                  <p:embed/>
                </p:oleObj>
              </mc:Choice>
              <mc:Fallback>
                <p:oleObj name="数式" r:id="rId3" imgW="1009785" imgH="380910" progId="Equation.3">
                  <p:embed/>
                  <p:pic>
                    <p:nvPicPr>
                      <p:cNvPr id="0" name="Object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02325" y="3429000"/>
                        <a:ext cx="2408238" cy="9334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20220" name="Text Box 28"/>
          <p:cNvSpPr txBox="1">
            <a:spLocks noChangeArrowheads="1"/>
          </p:cNvSpPr>
          <p:nvPr/>
        </p:nvSpPr>
        <p:spPr bwMode="auto">
          <a:xfrm>
            <a:off x="6324600" y="4572000"/>
            <a:ext cx="1928813"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最長 15 </a:t>
            </a:r>
            <a:r>
              <a:rPr lang="en-US" altLang="ja-JP"/>
              <a:t>ms</a:t>
            </a:r>
          </a:p>
          <a:p>
            <a:pPr algn="l" eaLnBrk="1" hangingPunct="1"/>
            <a:r>
              <a:rPr lang="ja-JP" altLang="en-US"/>
              <a:t>平均 7.5 </a:t>
            </a:r>
            <a:r>
              <a:rPr lang="en-US" altLang="ja-JP"/>
              <a:t>ms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520215"/>
                                        </p:tgtEl>
                                        <p:attrNameLst>
                                          <p:attrName>style.visibility</p:attrName>
                                        </p:attrNameLst>
                                      </p:cBhvr>
                                      <p:to>
                                        <p:strVal val="visible"/>
                                      </p:to>
                                    </p:set>
                                    <p:animEffect transition="in" filter="wipe(left)">
                                      <p:cBhvr>
                                        <p:cTn id="7" dur="500"/>
                                        <p:tgtEl>
                                          <p:spTgt spid="520215"/>
                                        </p:tgtEl>
                                      </p:cBhvr>
                                    </p:animEffect>
                                  </p:childTnLst>
                                </p:cTn>
                              </p:par>
                            </p:childTnLst>
                          </p:cTn>
                        </p:par>
                        <p:par>
                          <p:cTn id="8" fill="hold" nodeType="afterGroup">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520214"/>
                                        </p:tgtEl>
                                        <p:attrNameLst>
                                          <p:attrName>style.visibility</p:attrName>
                                        </p:attrNameLst>
                                      </p:cBhvr>
                                      <p:to>
                                        <p:strVal val="visible"/>
                                      </p:to>
                                    </p:set>
                                    <p:animEffect transition="in" filter="checkerboard(across)">
                                      <p:cBhvr>
                                        <p:cTn id="11" dur="500"/>
                                        <p:tgtEl>
                                          <p:spTgt spid="52021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 presetClass="entr" presetSubtype="10" fill="hold" grpId="0" nodeType="clickEffect">
                                  <p:stCondLst>
                                    <p:cond delay="0"/>
                                  </p:stCondLst>
                                  <p:childTnLst>
                                    <p:set>
                                      <p:cBhvr>
                                        <p:cTn id="15" dur="1" fill="hold">
                                          <p:stCondLst>
                                            <p:cond delay="0"/>
                                          </p:stCondLst>
                                        </p:cTn>
                                        <p:tgtEl>
                                          <p:spTgt spid="520218"/>
                                        </p:tgtEl>
                                        <p:attrNameLst>
                                          <p:attrName>style.visibility</p:attrName>
                                        </p:attrNameLst>
                                      </p:cBhvr>
                                      <p:to>
                                        <p:strVal val="visible"/>
                                      </p:to>
                                    </p:set>
                                    <p:animEffect transition="in" filter="checkerboard(across)">
                                      <p:cBhvr>
                                        <p:cTn id="16" dur="500"/>
                                        <p:tgtEl>
                                          <p:spTgt spid="520218"/>
                                        </p:tgtEl>
                                      </p:cBhvr>
                                    </p:animEffect>
                                  </p:childTnLst>
                                </p:cTn>
                              </p:par>
                            </p:childTnLst>
                          </p:cTn>
                        </p:par>
                        <p:par>
                          <p:cTn id="17" fill="hold" nodeType="afterGroup">
                            <p:stCondLst>
                              <p:cond delay="500"/>
                            </p:stCondLst>
                            <p:childTnLst>
                              <p:par>
                                <p:cTn id="18" presetID="5" presetClass="entr" presetSubtype="10" fill="hold" nodeType="afterEffect">
                                  <p:stCondLst>
                                    <p:cond delay="0"/>
                                  </p:stCondLst>
                                  <p:childTnLst>
                                    <p:set>
                                      <p:cBhvr>
                                        <p:cTn id="19" dur="1" fill="hold">
                                          <p:stCondLst>
                                            <p:cond delay="0"/>
                                          </p:stCondLst>
                                        </p:cTn>
                                        <p:tgtEl>
                                          <p:spTgt spid="520219"/>
                                        </p:tgtEl>
                                        <p:attrNameLst>
                                          <p:attrName>style.visibility</p:attrName>
                                        </p:attrNameLst>
                                      </p:cBhvr>
                                      <p:to>
                                        <p:strVal val="visible"/>
                                      </p:to>
                                    </p:set>
                                    <p:animEffect transition="in" filter="checkerboard(across)">
                                      <p:cBhvr>
                                        <p:cTn id="20" dur="500"/>
                                        <p:tgtEl>
                                          <p:spTgt spid="520219"/>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 presetClass="entr" presetSubtype="10" fill="hold" grpId="0" nodeType="clickEffect">
                                  <p:stCondLst>
                                    <p:cond delay="0"/>
                                  </p:stCondLst>
                                  <p:childTnLst>
                                    <p:set>
                                      <p:cBhvr>
                                        <p:cTn id="24" dur="1" fill="hold">
                                          <p:stCondLst>
                                            <p:cond delay="0"/>
                                          </p:stCondLst>
                                        </p:cTn>
                                        <p:tgtEl>
                                          <p:spTgt spid="520220"/>
                                        </p:tgtEl>
                                        <p:attrNameLst>
                                          <p:attrName>style.visibility</p:attrName>
                                        </p:attrNameLst>
                                      </p:cBhvr>
                                      <p:to>
                                        <p:strVal val="visible"/>
                                      </p:to>
                                    </p:set>
                                    <p:animEffect transition="in" filter="checkerboard(across)">
                                      <p:cBhvr>
                                        <p:cTn id="25" dur="500"/>
                                        <p:tgtEl>
                                          <p:spTgt spid="5202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0214" grpId="0" autoUpdateAnimBg="0"/>
      <p:bldP spid="520218" grpId="0" autoUpdateAnimBg="0"/>
      <p:bldP spid="520220"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a:xfrm>
            <a:off x="685800" y="800100"/>
            <a:ext cx="7772400" cy="762000"/>
          </a:xfrm>
        </p:spPr>
        <p:txBody>
          <a:bodyPr/>
          <a:lstStyle/>
          <a:p>
            <a:r>
              <a:rPr lang="ja-JP" altLang="en-US"/>
              <a:t>割込み</a:t>
            </a:r>
          </a:p>
        </p:txBody>
      </p:sp>
      <p:grpSp>
        <p:nvGrpSpPr>
          <p:cNvPr id="151557" name="Group 5"/>
          <p:cNvGrpSpPr>
            <a:grpSpLocks/>
          </p:cNvGrpSpPr>
          <p:nvPr/>
        </p:nvGrpSpPr>
        <p:grpSpPr bwMode="auto">
          <a:xfrm>
            <a:off x="1676400" y="2971800"/>
            <a:ext cx="1981200" cy="457200"/>
            <a:chOff x="816" y="1872"/>
            <a:chExt cx="1248" cy="288"/>
          </a:xfrm>
        </p:grpSpPr>
        <p:sp>
          <p:nvSpPr>
            <p:cNvPr id="151555" name="Line 3"/>
            <p:cNvSpPr>
              <a:spLocks noChangeShapeType="1"/>
            </p:cNvSpPr>
            <p:nvPr/>
          </p:nvSpPr>
          <p:spPr bwMode="auto">
            <a:xfrm>
              <a:off x="816" y="2160"/>
              <a:ext cx="1248" cy="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51556" name="Text Box 4"/>
            <p:cNvSpPr txBox="1">
              <a:spLocks noChangeArrowheads="1"/>
            </p:cNvSpPr>
            <p:nvPr/>
          </p:nvSpPr>
          <p:spPr bwMode="auto">
            <a:xfrm>
              <a:off x="816" y="1872"/>
              <a:ext cx="107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プログラム1</a:t>
              </a:r>
            </a:p>
          </p:txBody>
        </p:sp>
      </p:grpSp>
      <p:sp>
        <p:nvSpPr>
          <p:cNvPr id="151558" name="AutoShape 6"/>
          <p:cNvSpPr>
            <a:spLocks noChangeArrowheads="1"/>
          </p:cNvSpPr>
          <p:nvPr/>
        </p:nvSpPr>
        <p:spPr bwMode="auto">
          <a:xfrm>
            <a:off x="3048000" y="2286000"/>
            <a:ext cx="2748136" cy="533400"/>
          </a:xfrm>
          <a:prstGeom prst="wedgeRoundRectCallout">
            <a:avLst>
              <a:gd name="adj1" fmla="val -26532"/>
              <a:gd name="adj2" fmla="val 155653"/>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ja-JP" altLang="en-US"/>
              <a:t>ユーザ入力発生</a:t>
            </a:r>
          </a:p>
        </p:txBody>
      </p:sp>
      <p:sp>
        <p:nvSpPr>
          <p:cNvPr id="151559" name="Line 7"/>
          <p:cNvSpPr>
            <a:spLocks noChangeShapeType="1"/>
          </p:cNvSpPr>
          <p:nvPr/>
        </p:nvSpPr>
        <p:spPr bwMode="auto">
          <a:xfrm>
            <a:off x="3657600" y="3429000"/>
            <a:ext cx="0" cy="2514600"/>
          </a:xfrm>
          <a:prstGeom prst="line">
            <a:avLst/>
          </a:prstGeom>
          <a:noFill/>
          <a:ln w="2857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pic>
        <p:nvPicPr>
          <p:cNvPr id="151560" name="Picture 8" descr="C:\Documents and Settings\takasi-i\My Documents\OS\image\キーボード.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5867400"/>
            <a:ext cx="1314450" cy="503238"/>
          </a:xfrm>
          <a:prstGeom prst="rect">
            <a:avLst/>
          </a:prstGeom>
          <a:noFill/>
          <a:extLst>
            <a:ext uri="{909E8E84-426E-40DD-AFC4-6F175D3DCCD1}">
              <a14:hiddenFill xmlns:a14="http://schemas.microsoft.com/office/drawing/2010/main">
                <a:solidFill>
                  <a:srgbClr val="FFFFFF"/>
                </a:solidFill>
              </a14:hiddenFill>
            </a:ext>
          </a:extLst>
        </p:spPr>
      </p:pic>
      <p:sp>
        <p:nvSpPr>
          <p:cNvPr id="151561" name="Line 9"/>
          <p:cNvSpPr>
            <a:spLocks noChangeShapeType="1"/>
          </p:cNvSpPr>
          <p:nvPr/>
        </p:nvSpPr>
        <p:spPr bwMode="auto">
          <a:xfrm>
            <a:off x="3657600" y="5943600"/>
            <a:ext cx="1981200" cy="0"/>
          </a:xfrm>
          <a:prstGeom prst="line">
            <a:avLst/>
          </a:prstGeom>
          <a:noFill/>
          <a:ln w="38100">
            <a:solidFill>
              <a:srgbClr val="CCFF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51573" name="Text Box 21"/>
          <p:cNvSpPr txBox="1">
            <a:spLocks noChangeArrowheads="1"/>
          </p:cNvSpPr>
          <p:nvPr/>
        </p:nvSpPr>
        <p:spPr bwMode="auto">
          <a:xfrm>
            <a:off x="533400" y="3200400"/>
            <a:ext cx="777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CPU</a:t>
            </a:r>
          </a:p>
        </p:txBody>
      </p:sp>
      <p:sp>
        <p:nvSpPr>
          <p:cNvPr id="151574" name="Text Box 22"/>
          <p:cNvSpPr txBox="1">
            <a:spLocks noChangeArrowheads="1"/>
          </p:cNvSpPr>
          <p:nvPr/>
        </p:nvSpPr>
        <p:spPr bwMode="auto">
          <a:xfrm>
            <a:off x="304800" y="5334000"/>
            <a:ext cx="1116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IO</a:t>
            </a:r>
            <a:r>
              <a:rPr lang="ja-JP" altLang="en-US"/>
              <a:t>装置</a:t>
            </a:r>
          </a:p>
        </p:txBody>
      </p:sp>
      <p:sp>
        <p:nvSpPr>
          <p:cNvPr id="151575" name="Rectangle 23"/>
          <p:cNvSpPr>
            <a:spLocks noChangeArrowheads="1"/>
          </p:cNvSpPr>
          <p:nvPr/>
        </p:nvSpPr>
        <p:spPr bwMode="auto">
          <a:xfrm>
            <a:off x="1524000" y="1981200"/>
            <a:ext cx="7162800" cy="2895600"/>
          </a:xfrm>
          <a:prstGeom prst="rect">
            <a:avLst/>
          </a:prstGeom>
          <a:noFill/>
          <a:ln w="19050">
            <a:solidFill>
              <a:schemeClr val="tx1"/>
            </a:solidFill>
            <a:prstDash val="solid"/>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1576" name="Rectangle 24"/>
          <p:cNvSpPr>
            <a:spLocks noChangeArrowheads="1"/>
          </p:cNvSpPr>
          <p:nvPr/>
        </p:nvSpPr>
        <p:spPr bwMode="auto">
          <a:xfrm>
            <a:off x="1524000" y="5181600"/>
            <a:ext cx="7162800" cy="1447800"/>
          </a:xfrm>
          <a:prstGeom prst="rect">
            <a:avLst/>
          </a:prstGeom>
          <a:noFill/>
          <a:ln w="19050">
            <a:solidFill>
              <a:schemeClr val="tx1"/>
            </a:solidFill>
            <a:prstDash val="solid"/>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51577" name="Group 25"/>
          <p:cNvGrpSpPr>
            <a:grpSpLocks/>
          </p:cNvGrpSpPr>
          <p:nvPr/>
        </p:nvGrpSpPr>
        <p:grpSpPr bwMode="auto">
          <a:xfrm>
            <a:off x="3657600" y="3886200"/>
            <a:ext cx="1981200" cy="457200"/>
            <a:chOff x="816" y="1872"/>
            <a:chExt cx="1248" cy="288"/>
          </a:xfrm>
        </p:grpSpPr>
        <p:sp>
          <p:nvSpPr>
            <p:cNvPr id="151578" name="Line 26"/>
            <p:cNvSpPr>
              <a:spLocks noChangeShapeType="1"/>
            </p:cNvSpPr>
            <p:nvPr/>
          </p:nvSpPr>
          <p:spPr bwMode="auto">
            <a:xfrm>
              <a:off x="816" y="2160"/>
              <a:ext cx="1248" cy="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51579" name="Text Box 27"/>
            <p:cNvSpPr txBox="1">
              <a:spLocks noChangeArrowheads="1"/>
            </p:cNvSpPr>
            <p:nvPr/>
          </p:nvSpPr>
          <p:spPr bwMode="auto">
            <a:xfrm>
              <a:off x="816" y="1872"/>
              <a:ext cx="107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プログラム2</a:t>
              </a:r>
            </a:p>
          </p:txBody>
        </p:sp>
      </p:grpSp>
      <p:sp>
        <p:nvSpPr>
          <p:cNvPr id="151580" name="AutoShape 28"/>
          <p:cNvSpPr>
            <a:spLocks noChangeArrowheads="1"/>
          </p:cNvSpPr>
          <p:nvPr/>
        </p:nvSpPr>
        <p:spPr bwMode="auto">
          <a:xfrm>
            <a:off x="4495800" y="6096000"/>
            <a:ext cx="1905000" cy="457200"/>
          </a:xfrm>
          <a:prstGeom prst="wedgeRoundRectCallout">
            <a:avLst>
              <a:gd name="adj1" fmla="val 7583"/>
              <a:gd name="adj2" fmla="val -81597"/>
              <a:gd name="adj3" fmla="val 16667"/>
            </a:avLst>
          </a:prstGeom>
          <a:solidFill>
            <a:schemeClr val="accent5">
              <a:lumMod val="10000"/>
            </a:schemeClr>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ja-JP" altLang="en-US"/>
              <a:t>入力終了</a:t>
            </a:r>
          </a:p>
        </p:txBody>
      </p:sp>
      <p:sp>
        <p:nvSpPr>
          <p:cNvPr id="151581" name="Line 29"/>
          <p:cNvSpPr>
            <a:spLocks noChangeShapeType="1"/>
          </p:cNvSpPr>
          <p:nvPr/>
        </p:nvSpPr>
        <p:spPr bwMode="auto">
          <a:xfrm flipV="1">
            <a:off x="5638800" y="3429000"/>
            <a:ext cx="0" cy="2514600"/>
          </a:xfrm>
          <a:prstGeom prst="line">
            <a:avLst/>
          </a:prstGeom>
          <a:noFill/>
          <a:ln w="2857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51582" name="Line 30"/>
          <p:cNvSpPr>
            <a:spLocks noChangeShapeType="1"/>
          </p:cNvSpPr>
          <p:nvPr/>
        </p:nvSpPr>
        <p:spPr bwMode="auto">
          <a:xfrm>
            <a:off x="5638800" y="3429000"/>
            <a:ext cx="2286000" cy="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51583" name="AutoShape 31"/>
          <p:cNvSpPr>
            <a:spLocks noChangeArrowheads="1"/>
          </p:cNvSpPr>
          <p:nvPr/>
        </p:nvSpPr>
        <p:spPr bwMode="auto">
          <a:xfrm>
            <a:off x="6019800" y="3810000"/>
            <a:ext cx="2514600" cy="1219200"/>
          </a:xfrm>
          <a:prstGeom prst="wedgeRoundRectCallout">
            <a:avLst>
              <a:gd name="adj1" fmla="val -65088"/>
              <a:gd name="adj2" fmla="val -7292"/>
              <a:gd name="adj3" fmla="val 16667"/>
            </a:avLst>
          </a:prstGeom>
          <a:solidFill>
            <a:schemeClr val="accent5">
              <a:lumMod val="10000"/>
            </a:schemeClr>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ja-JP" altLang="en-US" sz="2800"/>
              <a:t>割り込み発生</a:t>
            </a:r>
          </a:p>
          <a:p>
            <a:r>
              <a:rPr lang="ja-JP" altLang="en-US" sz="2000"/>
              <a:t>プログラム2を中断,</a:t>
            </a:r>
          </a:p>
          <a:p>
            <a:r>
              <a:rPr lang="ja-JP" altLang="en-US" sz="2000"/>
              <a:t>プログラム1を再開</a:t>
            </a:r>
          </a:p>
        </p:txBody>
      </p:sp>
      <p:sp useBgFill="1">
        <p:nvSpPr>
          <p:cNvPr id="151584" name="Text Box 32"/>
          <p:cNvSpPr txBox="1">
            <a:spLocks noChangeArrowheads="1"/>
          </p:cNvSpPr>
          <p:nvPr/>
        </p:nvSpPr>
        <p:spPr bwMode="auto">
          <a:xfrm>
            <a:off x="6613525" y="5173663"/>
            <a:ext cx="2349500" cy="1554162"/>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3200"/>
              <a:t>プログラムを</a:t>
            </a:r>
          </a:p>
          <a:p>
            <a:r>
              <a:rPr lang="ja-JP" altLang="en-US" sz="3200"/>
              <a:t>切り替える</a:t>
            </a:r>
          </a:p>
          <a:p>
            <a:r>
              <a:rPr lang="ja-JP" altLang="en-US" sz="3200"/>
              <a:t>処理が必要</a:t>
            </a:r>
          </a:p>
        </p:txBody>
      </p:sp>
    </p:spTree>
    <p:extLst>
      <p:ext uri="{BB962C8B-B14F-4D97-AF65-F5344CB8AC3E}">
        <p14:creationId xmlns:p14="http://schemas.microsoft.com/office/powerpoint/2010/main" val="27115866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151557"/>
                                        </p:tgtEl>
                                        <p:attrNameLst>
                                          <p:attrName>style.visibility</p:attrName>
                                        </p:attrNameLst>
                                      </p:cBhvr>
                                      <p:to>
                                        <p:strVal val="visible"/>
                                      </p:to>
                                    </p:set>
                                    <p:animEffect transition="in" filter="wipe(left)">
                                      <p:cBhvr>
                                        <p:cTn id="7" dur="500"/>
                                        <p:tgtEl>
                                          <p:spTgt spid="15155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51558"/>
                                        </p:tgtEl>
                                        <p:attrNameLst>
                                          <p:attrName>style.visibility</p:attrName>
                                        </p:attrNameLst>
                                      </p:cBhvr>
                                      <p:to>
                                        <p:strVal val="visible"/>
                                      </p:to>
                                    </p:set>
                                    <p:animEffect transition="in" filter="checkerboard(across)">
                                      <p:cBhvr>
                                        <p:cTn id="12" dur="500"/>
                                        <p:tgtEl>
                                          <p:spTgt spid="15155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51559"/>
                                        </p:tgtEl>
                                        <p:attrNameLst>
                                          <p:attrName>style.visibility</p:attrName>
                                        </p:attrNameLst>
                                      </p:cBhvr>
                                      <p:to>
                                        <p:strVal val="visible"/>
                                      </p:to>
                                    </p:set>
                                    <p:animEffect transition="in" filter="wipe(up)">
                                      <p:cBhvr>
                                        <p:cTn id="17" dur="500"/>
                                        <p:tgtEl>
                                          <p:spTgt spid="151559"/>
                                        </p:tgtEl>
                                      </p:cBhvr>
                                    </p:animEffect>
                                  </p:childTnLst>
                                </p:cTn>
                              </p:par>
                            </p:childTnLst>
                          </p:cTn>
                        </p:par>
                        <p:par>
                          <p:cTn id="18" fill="hold" nodeType="afterGroup">
                            <p:stCondLst>
                              <p:cond delay="500"/>
                            </p:stCondLst>
                            <p:childTnLst>
                              <p:par>
                                <p:cTn id="19" presetID="22" presetClass="entr" presetSubtype="8" fill="hold" grpId="0" nodeType="afterEffect">
                                  <p:stCondLst>
                                    <p:cond delay="0"/>
                                  </p:stCondLst>
                                  <p:childTnLst>
                                    <p:set>
                                      <p:cBhvr>
                                        <p:cTn id="20" dur="1" fill="hold">
                                          <p:stCondLst>
                                            <p:cond delay="0"/>
                                          </p:stCondLst>
                                        </p:cTn>
                                        <p:tgtEl>
                                          <p:spTgt spid="151561"/>
                                        </p:tgtEl>
                                        <p:attrNameLst>
                                          <p:attrName>style.visibility</p:attrName>
                                        </p:attrNameLst>
                                      </p:cBhvr>
                                      <p:to>
                                        <p:strVal val="visible"/>
                                      </p:to>
                                    </p:set>
                                    <p:animEffect transition="in" filter="wipe(left)">
                                      <p:cBhvr>
                                        <p:cTn id="21" dur="500"/>
                                        <p:tgtEl>
                                          <p:spTgt spid="151561"/>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8" fill="hold" nodeType="clickEffect">
                                  <p:stCondLst>
                                    <p:cond delay="0"/>
                                  </p:stCondLst>
                                  <p:childTnLst>
                                    <p:set>
                                      <p:cBhvr>
                                        <p:cTn id="25" dur="1" fill="hold">
                                          <p:stCondLst>
                                            <p:cond delay="0"/>
                                          </p:stCondLst>
                                        </p:cTn>
                                        <p:tgtEl>
                                          <p:spTgt spid="151577"/>
                                        </p:tgtEl>
                                        <p:attrNameLst>
                                          <p:attrName>style.visibility</p:attrName>
                                        </p:attrNameLst>
                                      </p:cBhvr>
                                      <p:to>
                                        <p:strVal val="visible"/>
                                      </p:to>
                                    </p:set>
                                    <p:animEffect transition="in" filter="wipe(left)">
                                      <p:cBhvr>
                                        <p:cTn id="26" dur="500"/>
                                        <p:tgtEl>
                                          <p:spTgt spid="151577"/>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5" presetClass="entr" presetSubtype="10" fill="hold" grpId="0" nodeType="clickEffect">
                                  <p:stCondLst>
                                    <p:cond delay="0"/>
                                  </p:stCondLst>
                                  <p:childTnLst>
                                    <p:set>
                                      <p:cBhvr>
                                        <p:cTn id="30" dur="1" fill="hold">
                                          <p:stCondLst>
                                            <p:cond delay="0"/>
                                          </p:stCondLst>
                                        </p:cTn>
                                        <p:tgtEl>
                                          <p:spTgt spid="151580"/>
                                        </p:tgtEl>
                                        <p:attrNameLst>
                                          <p:attrName>style.visibility</p:attrName>
                                        </p:attrNameLst>
                                      </p:cBhvr>
                                      <p:to>
                                        <p:strVal val="visible"/>
                                      </p:to>
                                    </p:set>
                                    <p:animEffect transition="in" filter="checkerboard(across)">
                                      <p:cBhvr>
                                        <p:cTn id="31" dur="500"/>
                                        <p:tgtEl>
                                          <p:spTgt spid="151580"/>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5" presetClass="entr" presetSubtype="10" fill="hold" grpId="0" nodeType="clickEffect">
                                  <p:stCondLst>
                                    <p:cond delay="0"/>
                                  </p:stCondLst>
                                  <p:childTnLst>
                                    <p:set>
                                      <p:cBhvr>
                                        <p:cTn id="35" dur="1" fill="hold">
                                          <p:stCondLst>
                                            <p:cond delay="0"/>
                                          </p:stCondLst>
                                        </p:cTn>
                                        <p:tgtEl>
                                          <p:spTgt spid="151583"/>
                                        </p:tgtEl>
                                        <p:attrNameLst>
                                          <p:attrName>style.visibility</p:attrName>
                                        </p:attrNameLst>
                                      </p:cBhvr>
                                      <p:to>
                                        <p:strVal val="visible"/>
                                      </p:to>
                                    </p:set>
                                    <p:animEffect transition="in" filter="checkerboard(across)">
                                      <p:cBhvr>
                                        <p:cTn id="36" dur="500"/>
                                        <p:tgtEl>
                                          <p:spTgt spid="151583"/>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151581"/>
                                        </p:tgtEl>
                                        <p:attrNameLst>
                                          <p:attrName>style.visibility</p:attrName>
                                        </p:attrNameLst>
                                      </p:cBhvr>
                                      <p:to>
                                        <p:strVal val="visible"/>
                                      </p:to>
                                    </p:set>
                                    <p:animEffect transition="in" filter="wipe(down)">
                                      <p:cBhvr>
                                        <p:cTn id="41" dur="500"/>
                                        <p:tgtEl>
                                          <p:spTgt spid="151581"/>
                                        </p:tgtEl>
                                      </p:cBhvr>
                                    </p:animEffect>
                                  </p:childTnLst>
                                </p:cTn>
                              </p:par>
                            </p:childTnLst>
                          </p:cTn>
                        </p:par>
                        <p:par>
                          <p:cTn id="42" fill="hold" nodeType="afterGroup">
                            <p:stCondLst>
                              <p:cond delay="500"/>
                            </p:stCondLst>
                            <p:childTnLst>
                              <p:par>
                                <p:cTn id="43" presetID="22" presetClass="entr" presetSubtype="8" fill="hold" grpId="0" nodeType="afterEffect">
                                  <p:stCondLst>
                                    <p:cond delay="0"/>
                                  </p:stCondLst>
                                  <p:childTnLst>
                                    <p:set>
                                      <p:cBhvr>
                                        <p:cTn id="44" dur="1" fill="hold">
                                          <p:stCondLst>
                                            <p:cond delay="0"/>
                                          </p:stCondLst>
                                        </p:cTn>
                                        <p:tgtEl>
                                          <p:spTgt spid="151582"/>
                                        </p:tgtEl>
                                        <p:attrNameLst>
                                          <p:attrName>style.visibility</p:attrName>
                                        </p:attrNameLst>
                                      </p:cBhvr>
                                      <p:to>
                                        <p:strVal val="visible"/>
                                      </p:to>
                                    </p:set>
                                    <p:animEffect transition="in" filter="wipe(left)">
                                      <p:cBhvr>
                                        <p:cTn id="45" dur="500"/>
                                        <p:tgtEl>
                                          <p:spTgt spid="151582"/>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151584"/>
                                        </p:tgtEl>
                                        <p:attrNameLst>
                                          <p:attrName>style.visibility</p:attrName>
                                        </p:attrNameLst>
                                      </p:cBhvr>
                                      <p:to>
                                        <p:strVal val="visible"/>
                                      </p:to>
                                    </p:set>
                                    <p:anim calcmode="lin" valueType="num">
                                      <p:cBhvr additive="base">
                                        <p:cTn id="50" dur="500" fill="hold"/>
                                        <p:tgtEl>
                                          <p:spTgt spid="151584"/>
                                        </p:tgtEl>
                                        <p:attrNameLst>
                                          <p:attrName>ppt_x</p:attrName>
                                        </p:attrNameLst>
                                      </p:cBhvr>
                                      <p:tavLst>
                                        <p:tav tm="0">
                                          <p:val>
                                            <p:strVal val="#ppt_x"/>
                                          </p:val>
                                        </p:tav>
                                        <p:tav tm="100000">
                                          <p:val>
                                            <p:strVal val="#ppt_x"/>
                                          </p:val>
                                        </p:tav>
                                      </p:tavLst>
                                    </p:anim>
                                    <p:anim calcmode="lin" valueType="num">
                                      <p:cBhvr additive="base">
                                        <p:cTn id="51" dur="500" fill="hold"/>
                                        <p:tgtEl>
                                          <p:spTgt spid="15158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558" grpId="0" animBg="1" autoUpdateAnimBg="0"/>
      <p:bldP spid="151559" grpId="0" animBg="1"/>
      <p:bldP spid="151561" grpId="0" animBg="1"/>
      <p:bldP spid="151580" grpId="0" animBg="1" autoUpdateAnimBg="0"/>
      <p:bldP spid="151581" grpId="0" animBg="1"/>
      <p:bldP spid="151582" grpId="0" animBg="1"/>
      <p:bldP spid="151583" grpId="0" animBg="1" autoUpdateAnimBg="0"/>
      <p:bldP spid="151584" grpId="0" animBg="1"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ディスク動作時間</a:t>
            </a:r>
          </a:p>
        </p:txBody>
      </p:sp>
      <p:graphicFrame>
        <p:nvGraphicFramePr>
          <p:cNvPr id="521219" name="Group 3"/>
          <p:cNvGraphicFramePr>
            <a:graphicFrameLocks noGrp="1"/>
          </p:cNvGraphicFramePr>
          <p:nvPr/>
        </p:nvGraphicFramePr>
        <p:xfrm>
          <a:off x="838200" y="1905000"/>
          <a:ext cx="7467600" cy="2711450"/>
        </p:xfrm>
        <a:graphic>
          <a:graphicData uri="http://schemas.openxmlformats.org/drawingml/2006/table">
            <a:tbl>
              <a:tblPr/>
              <a:tblGrid>
                <a:gridCol w="2489200">
                  <a:extLst>
                    <a:ext uri="{9D8B030D-6E8A-4147-A177-3AD203B41FA5}">
                      <a16:colId xmlns:a16="http://schemas.microsoft.com/office/drawing/2014/main" val="20000"/>
                    </a:ext>
                  </a:extLst>
                </a:gridCol>
                <a:gridCol w="2489200">
                  <a:extLst>
                    <a:ext uri="{9D8B030D-6E8A-4147-A177-3AD203B41FA5}">
                      <a16:colId xmlns:a16="http://schemas.microsoft.com/office/drawing/2014/main" val="20001"/>
                    </a:ext>
                  </a:extLst>
                </a:gridCol>
                <a:gridCol w="2489200">
                  <a:extLst>
                    <a:ext uri="{9D8B030D-6E8A-4147-A177-3AD203B41FA5}">
                      <a16:colId xmlns:a16="http://schemas.microsoft.com/office/drawing/2014/main" val="20002"/>
                    </a:ext>
                  </a:extLst>
                </a:gridCol>
              </a:tblGrid>
              <a:tr h="530225">
                <a:tc gridSpan="3">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ディスク動作時間</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530225">
                <a:tc gridSpan="2">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アクセス時間</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rowSpan="2">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転送時間</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90550">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シーク時間</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回転遅延時間</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extLst>
                  <a:ext uri="{0D108BD9-81ED-4DB2-BD59-A6C34878D82A}">
                    <a16:rowId xmlns:a16="http://schemas.microsoft.com/office/drawing/2014/main" val="10002"/>
                  </a:ext>
                </a:extLst>
              </a:tr>
              <a:tr h="530225">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～30 </a:t>
                      </a:r>
                      <a:r>
                        <a:rPr kumimoji="1" lang="en-US" altLang="ja-JP"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ms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 </a:t>
                      </a:r>
                      <a:r>
                        <a:rPr kumimoji="1" lang="en-US" altLang="ja-JP"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ms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～5 </a:t>
                      </a:r>
                      <a:r>
                        <a:rPr kumimoji="1" lang="en-US" altLang="ja-JP"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ms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30225">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60%</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521241" name="Text Box 25"/>
          <p:cNvSpPr txBox="1">
            <a:spLocks noChangeArrowheads="1"/>
          </p:cNvSpPr>
          <p:nvPr/>
        </p:nvSpPr>
        <p:spPr bwMode="auto">
          <a:xfrm>
            <a:off x="1447800" y="4648200"/>
            <a:ext cx="365601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sz="3200"/>
              <a:t>シークは非常に遅い</a:t>
            </a:r>
            <a:endParaRPr lang="en-US" altLang="ja-JP"/>
          </a:p>
        </p:txBody>
      </p:sp>
      <p:grpSp>
        <p:nvGrpSpPr>
          <p:cNvPr id="521242" name="Group 26"/>
          <p:cNvGrpSpPr>
            <a:grpSpLocks/>
          </p:cNvGrpSpPr>
          <p:nvPr/>
        </p:nvGrpSpPr>
        <p:grpSpPr bwMode="auto">
          <a:xfrm>
            <a:off x="1295400" y="5257800"/>
            <a:ext cx="4933950" cy="1341438"/>
            <a:chOff x="864" y="3072"/>
            <a:chExt cx="3108" cy="845"/>
          </a:xfrm>
        </p:grpSpPr>
        <p:sp>
          <p:nvSpPr>
            <p:cNvPr id="521243" name="AutoShape 27"/>
            <p:cNvSpPr>
              <a:spLocks noChangeArrowheads="1"/>
            </p:cNvSpPr>
            <p:nvPr/>
          </p:nvSpPr>
          <p:spPr bwMode="auto">
            <a:xfrm>
              <a:off x="2160" y="3072"/>
              <a:ext cx="384" cy="288"/>
            </a:xfrm>
            <a:prstGeom prst="downArrow">
              <a:avLst>
                <a:gd name="adj1" fmla="val 50000"/>
                <a:gd name="adj2" fmla="val 25000"/>
              </a:avLst>
            </a:prstGeom>
            <a:solidFill>
              <a:schemeClr val="accent5">
                <a:lumMod val="10000"/>
              </a:schemeClr>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pPr algn="ctr" eaLnBrk="1" hangingPunct="1">
                <a:defRPr/>
              </a:pPr>
              <a:endParaRPr lang="ja-JP" altLang="en-US"/>
            </a:p>
          </p:txBody>
        </p:sp>
        <p:sp>
          <p:nvSpPr>
            <p:cNvPr id="54300" name="Text Box 28"/>
            <p:cNvSpPr txBox="1">
              <a:spLocks noChangeArrowheads="1"/>
            </p:cNvSpPr>
            <p:nvPr/>
          </p:nvSpPr>
          <p:spPr bwMode="auto">
            <a:xfrm>
              <a:off x="864" y="3360"/>
              <a:ext cx="3108" cy="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ディスクスケジューリングが必要</a:t>
              </a:r>
            </a:p>
            <a:p>
              <a:pPr eaLnBrk="1" hangingPunct="1"/>
              <a:r>
                <a:rPr lang="ja-JP" altLang="en-US" sz="2400"/>
                <a:t>(できるだけシーク時間を短くする)</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21241"/>
                                        </p:tgtEl>
                                        <p:attrNameLst>
                                          <p:attrName>style.visibility</p:attrName>
                                        </p:attrNameLst>
                                      </p:cBhvr>
                                      <p:to>
                                        <p:strVal val="visible"/>
                                      </p:to>
                                    </p:set>
                                    <p:animEffect transition="in" filter="checkerboard(across)">
                                      <p:cBhvr>
                                        <p:cTn id="7" dur="500"/>
                                        <p:tgtEl>
                                          <p:spTgt spid="52124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521242"/>
                                        </p:tgtEl>
                                        <p:attrNameLst>
                                          <p:attrName>style.visibility</p:attrName>
                                        </p:attrNameLst>
                                      </p:cBhvr>
                                      <p:to>
                                        <p:strVal val="visible"/>
                                      </p:to>
                                    </p:set>
                                    <p:animEffect transition="in" filter="wipe(up)">
                                      <p:cBhvr>
                                        <p:cTn id="12" dur="500"/>
                                        <p:tgtEl>
                                          <p:spTgt spid="5212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1241" grpId="0" autoUpdateAnimBg="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ディスクスケジューリング</a:t>
            </a:r>
          </a:p>
        </p:txBody>
      </p:sp>
      <p:sp>
        <p:nvSpPr>
          <p:cNvPr id="55299" name="Rectangle 3"/>
          <p:cNvSpPr>
            <a:spLocks noGrp="1" noChangeArrowheads="1"/>
          </p:cNvSpPr>
          <p:nvPr>
            <p:ph type="body" idx="1"/>
          </p:nvPr>
        </p:nvSpPr>
        <p:spPr/>
        <p:txBody>
          <a:bodyPr/>
          <a:lstStyle/>
          <a:p>
            <a:pPr eaLnBrk="1" hangingPunct="1">
              <a:lnSpc>
                <a:spcPct val="90000"/>
              </a:lnSpc>
            </a:pPr>
            <a:r>
              <a:rPr lang="ja-JP" altLang="en-US">
                <a:latin typeface="Times New Roman" panose="02020603050405020304" pitchFamily="18" charset="0"/>
              </a:rPr>
              <a:t>到着順</a:t>
            </a:r>
          </a:p>
          <a:p>
            <a:pPr lvl="1" eaLnBrk="1" hangingPunct="1">
              <a:lnSpc>
                <a:spcPct val="90000"/>
              </a:lnSpc>
            </a:pPr>
            <a:r>
              <a:rPr lang="ja-JP" altLang="en-US">
                <a:latin typeface="Times New Roman" panose="02020603050405020304" pitchFamily="18" charset="0"/>
              </a:rPr>
              <a:t>アクセス要求の到着順に処理</a:t>
            </a:r>
          </a:p>
          <a:p>
            <a:pPr eaLnBrk="1" hangingPunct="1">
              <a:lnSpc>
                <a:spcPct val="90000"/>
              </a:lnSpc>
            </a:pPr>
            <a:r>
              <a:rPr lang="ja-JP" altLang="en-US">
                <a:latin typeface="Times New Roman" panose="02020603050405020304" pitchFamily="18" charset="0"/>
              </a:rPr>
              <a:t>最短シーク順</a:t>
            </a:r>
          </a:p>
          <a:p>
            <a:pPr lvl="1" eaLnBrk="1" hangingPunct="1">
              <a:lnSpc>
                <a:spcPct val="90000"/>
              </a:lnSpc>
            </a:pPr>
            <a:r>
              <a:rPr lang="ja-JP" altLang="en-US">
                <a:latin typeface="Times New Roman" panose="02020603050405020304" pitchFamily="18" charset="0"/>
              </a:rPr>
              <a:t>シーク時間が短いシリンダから処理</a:t>
            </a:r>
          </a:p>
          <a:p>
            <a:pPr eaLnBrk="1" hangingPunct="1">
              <a:lnSpc>
                <a:spcPct val="90000"/>
              </a:lnSpc>
            </a:pPr>
            <a:r>
              <a:rPr lang="ja-JP" altLang="en-US">
                <a:latin typeface="Times New Roman" panose="02020603050405020304" pitchFamily="18" charset="0"/>
              </a:rPr>
              <a:t>エレベータ順</a:t>
            </a:r>
          </a:p>
          <a:p>
            <a:pPr lvl="1" eaLnBrk="1" hangingPunct="1">
              <a:lnSpc>
                <a:spcPct val="90000"/>
              </a:lnSpc>
            </a:pPr>
            <a:r>
              <a:rPr lang="ja-JP" altLang="en-US">
                <a:latin typeface="Times New Roman" panose="02020603050405020304" pitchFamily="18" charset="0"/>
              </a:rPr>
              <a:t>ヘッドを1方向に動かして近いシリンダから処理し、端まで到達すると逆方向に同様の処理</a:t>
            </a:r>
          </a:p>
          <a:p>
            <a:pPr eaLnBrk="1" hangingPunct="1">
              <a:lnSpc>
                <a:spcPct val="90000"/>
              </a:lnSpc>
            </a:pPr>
            <a:r>
              <a:rPr lang="ja-JP" altLang="en-US">
                <a:latin typeface="Times New Roman" panose="02020603050405020304" pitchFamily="18" charset="0"/>
              </a:rPr>
              <a:t>回転位置の考慮</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685800" y="525463"/>
            <a:ext cx="7772400" cy="1311275"/>
          </a:xfrm>
        </p:spPr>
        <p:txBody>
          <a:bodyPr/>
          <a:lstStyle/>
          <a:p>
            <a:pPr eaLnBrk="1" hangingPunct="1"/>
            <a:r>
              <a:rPr lang="ja-JP" altLang="en-US" sz="3600">
                <a:latin typeface="Times New Roman" panose="02020603050405020304" pitchFamily="18" charset="0"/>
              </a:rPr>
              <a:t>ディクススケジューリング</a:t>
            </a:r>
            <a:br>
              <a:rPr lang="ja-JP" altLang="en-US">
                <a:latin typeface="Times New Roman" panose="02020603050405020304" pitchFamily="18" charset="0"/>
              </a:rPr>
            </a:br>
            <a:r>
              <a:rPr lang="ja-JP" altLang="en-US">
                <a:latin typeface="Times New Roman" panose="02020603050405020304" pitchFamily="18" charset="0"/>
              </a:rPr>
              <a:t>到着順</a:t>
            </a:r>
          </a:p>
        </p:txBody>
      </p:sp>
      <p:sp>
        <p:nvSpPr>
          <p:cNvPr id="56323" name="Rectangle 3"/>
          <p:cNvSpPr>
            <a:spLocks noGrp="1" noChangeArrowheads="1"/>
          </p:cNvSpPr>
          <p:nvPr>
            <p:ph type="body" idx="1"/>
          </p:nvPr>
        </p:nvSpPr>
        <p:spPr/>
        <p:txBody>
          <a:bodyPr/>
          <a:lstStyle/>
          <a:p>
            <a:pPr eaLnBrk="1" hangingPunct="1"/>
            <a:r>
              <a:rPr lang="ja-JP" altLang="en-US">
                <a:latin typeface="Times New Roman" panose="02020603050405020304" pitchFamily="18" charset="0"/>
              </a:rPr>
              <a:t>到着順</a:t>
            </a:r>
          </a:p>
          <a:p>
            <a:pPr lvl="1" eaLnBrk="1" hangingPunct="1"/>
            <a:r>
              <a:rPr lang="ja-JP" altLang="en-US">
                <a:latin typeface="Times New Roman" panose="02020603050405020304" pitchFamily="18" charset="0"/>
              </a:rPr>
              <a:t>アクセス要求が到着した順に処理</a:t>
            </a:r>
          </a:p>
          <a:p>
            <a:pPr eaLnBrk="1" hangingPunct="1"/>
            <a:r>
              <a:rPr lang="ja-JP" altLang="en-US">
                <a:latin typeface="Times New Roman" panose="02020603050405020304" pitchFamily="18" charset="0"/>
              </a:rPr>
              <a:t>到着順の長所</a:t>
            </a:r>
          </a:p>
          <a:p>
            <a:pPr lvl="1" eaLnBrk="1" hangingPunct="1"/>
            <a:r>
              <a:rPr lang="ja-JP" altLang="en-US">
                <a:latin typeface="Times New Roman" panose="02020603050405020304" pitchFamily="18" charset="0"/>
              </a:rPr>
              <a:t>実装が簡単</a:t>
            </a:r>
          </a:p>
          <a:p>
            <a:pPr eaLnBrk="1" hangingPunct="1"/>
            <a:r>
              <a:rPr lang="ja-JP" altLang="en-US">
                <a:latin typeface="Times New Roman" panose="02020603050405020304" pitchFamily="18" charset="0"/>
              </a:rPr>
              <a:t>到着順の短所</a:t>
            </a:r>
          </a:p>
          <a:p>
            <a:pPr lvl="1" eaLnBrk="1" hangingPunct="1"/>
            <a:r>
              <a:rPr lang="ja-JP" altLang="en-US">
                <a:latin typeface="Times New Roman" panose="02020603050405020304" pitchFamily="18" charset="0"/>
              </a:rPr>
              <a:t>シーク時間が長い</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685800" y="304800"/>
            <a:ext cx="7772400" cy="1311275"/>
          </a:xfrm>
        </p:spPr>
        <p:txBody>
          <a:bodyPr/>
          <a:lstStyle/>
          <a:p>
            <a:pPr eaLnBrk="1" hangingPunct="1"/>
            <a:r>
              <a:rPr lang="ja-JP" altLang="en-US" sz="3600">
                <a:latin typeface="Times New Roman" panose="02020603050405020304" pitchFamily="18" charset="0"/>
              </a:rPr>
              <a:t>ディクススケジューリング</a:t>
            </a:r>
            <a:br>
              <a:rPr lang="ja-JP" altLang="en-US">
                <a:latin typeface="Times New Roman" panose="02020603050405020304" pitchFamily="18" charset="0"/>
              </a:rPr>
            </a:br>
            <a:r>
              <a:rPr lang="ja-JP" altLang="en-US">
                <a:latin typeface="Times New Roman" panose="02020603050405020304" pitchFamily="18" charset="0"/>
              </a:rPr>
              <a:t>最短シーク順</a:t>
            </a:r>
          </a:p>
        </p:txBody>
      </p:sp>
      <p:sp>
        <p:nvSpPr>
          <p:cNvPr id="57347" name="Rectangle 3"/>
          <p:cNvSpPr>
            <a:spLocks noGrp="1" noChangeArrowheads="1"/>
          </p:cNvSpPr>
          <p:nvPr>
            <p:ph type="body" idx="1"/>
          </p:nvPr>
        </p:nvSpPr>
        <p:spPr>
          <a:xfrm>
            <a:off x="685800" y="1600200"/>
            <a:ext cx="7696200" cy="4953000"/>
          </a:xfrm>
        </p:spPr>
        <p:txBody>
          <a:bodyPr/>
          <a:lstStyle/>
          <a:p>
            <a:pPr eaLnBrk="1" hangingPunct="1"/>
            <a:r>
              <a:rPr lang="ja-JP" altLang="en-US">
                <a:latin typeface="Times New Roman" panose="02020603050405020304" pitchFamily="18" charset="0"/>
              </a:rPr>
              <a:t>最短シーク順</a:t>
            </a:r>
          </a:p>
          <a:p>
            <a:pPr lvl="1" eaLnBrk="1" hangingPunct="1"/>
            <a:r>
              <a:rPr lang="ja-JP" altLang="en-US">
                <a:latin typeface="Times New Roman" panose="02020603050405020304" pitchFamily="18" charset="0"/>
              </a:rPr>
              <a:t>未処理の要求のうち、最もシーク時間が短いもの(=トラック番号が近いもの)を処理</a:t>
            </a:r>
          </a:p>
          <a:p>
            <a:pPr lvl="1" eaLnBrk="1" hangingPunct="1">
              <a:buFont typeface="Wingdings" panose="05000000000000000000" pitchFamily="2" charset="2"/>
              <a:buNone/>
            </a:pPr>
            <a:endParaRPr lang="en-US" altLang="ja-JP">
              <a:latin typeface="Times New Roman" panose="02020603050405020304" pitchFamily="18" charset="0"/>
            </a:endParaRPr>
          </a:p>
          <a:p>
            <a:pPr lvl="1" eaLnBrk="1" hangingPunct="1"/>
            <a:endParaRPr lang="ja-JP" altLang="en-US">
              <a:latin typeface="Times New Roman" panose="02020603050405020304" pitchFamily="18" charset="0"/>
            </a:endParaRPr>
          </a:p>
          <a:p>
            <a:pPr eaLnBrk="1" hangingPunct="1"/>
            <a:r>
              <a:rPr lang="ja-JP" altLang="en-US">
                <a:latin typeface="Times New Roman" panose="02020603050405020304" pitchFamily="18" charset="0"/>
              </a:rPr>
              <a:t>最短シーク順の長所</a:t>
            </a:r>
          </a:p>
          <a:p>
            <a:pPr lvl="1" eaLnBrk="1" hangingPunct="1"/>
            <a:r>
              <a:rPr lang="ja-JP" altLang="en-US">
                <a:latin typeface="Times New Roman" panose="02020603050405020304" pitchFamily="18" charset="0"/>
              </a:rPr>
              <a:t>全体の実行時間が短い</a:t>
            </a:r>
          </a:p>
          <a:p>
            <a:pPr eaLnBrk="1" hangingPunct="1"/>
            <a:r>
              <a:rPr lang="ja-JP" altLang="en-US">
                <a:latin typeface="Times New Roman" panose="02020603050405020304" pitchFamily="18" charset="0"/>
              </a:rPr>
              <a:t>最短シーク順の短所</a:t>
            </a:r>
          </a:p>
          <a:p>
            <a:pPr lvl="1" eaLnBrk="1" hangingPunct="1"/>
            <a:r>
              <a:rPr lang="ja-JP" altLang="en-US">
                <a:latin typeface="Times New Roman" panose="02020603050405020304" pitchFamily="18" charset="0"/>
              </a:rPr>
              <a:t>トラックの両端にある要求が処理されにくい</a:t>
            </a:r>
          </a:p>
        </p:txBody>
      </p:sp>
      <p:sp>
        <p:nvSpPr>
          <p:cNvPr id="524292" name="Text Box 4"/>
          <p:cNvSpPr txBox="1">
            <a:spLocks noChangeArrowheads="1"/>
          </p:cNvSpPr>
          <p:nvPr/>
        </p:nvSpPr>
        <p:spPr bwMode="auto">
          <a:xfrm>
            <a:off x="1295400" y="3124200"/>
            <a:ext cx="49022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例 : トラック番号 20 処理後</a:t>
            </a:r>
          </a:p>
          <a:p>
            <a:pPr algn="l" eaLnBrk="1" hangingPunct="1"/>
            <a:r>
              <a:rPr lang="ja-JP" altLang="en-US"/>
              <a:t>未処理要求 : 2, 5, 10, 17, 22, 26</a:t>
            </a:r>
          </a:p>
        </p:txBody>
      </p:sp>
      <p:sp>
        <p:nvSpPr>
          <p:cNvPr id="524293" name="Text Box 5"/>
          <p:cNvSpPr txBox="1">
            <a:spLocks noChangeArrowheads="1"/>
          </p:cNvSpPr>
          <p:nvPr/>
        </p:nvSpPr>
        <p:spPr bwMode="auto">
          <a:xfrm>
            <a:off x="6248400" y="3581400"/>
            <a:ext cx="208597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 22 を処理</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24292"/>
                                        </p:tgtEl>
                                        <p:attrNameLst>
                                          <p:attrName>style.visibility</p:attrName>
                                        </p:attrNameLst>
                                      </p:cBhvr>
                                      <p:to>
                                        <p:strVal val="visible"/>
                                      </p:to>
                                    </p:set>
                                    <p:animEffect transition="in" filter="checkerboard(across)">
                                      <p:cBhvr>
                                        <p:cTn id="7" dur="500"/>
                                        <p:tgtEl>
                                          <p:spTgt spid="52429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24293"/>
                                        </p:tgtEl>
                                        <p:attrNameLst>
                                          <p:attrName>style.visibility</p:attrName>
                                        </p:attrNameLst>
                                      </p:cBhvr>
                                      <p:to>
                                        <p:strVal val="visible"/>
                                      </p:to>
                                    </p:set>
                                    <p:animEffect transition="in" filter="checkerboard(across)">
                                      <p:cBhvr>
                                        <p:cTn id="12" dur="500"/>
                                        <p:tgtEl>
                                          <p:spTgt spid="5242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4292" grpId="0" autoUpdateAnimBg="0"/>
      <p:bldP spid="524293" grpId="0"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685800" y="304800"/>
            <a:ext cx="7772400" cy="1311275"/>
          </a:xfrm>
        </p:spPr>
        <p:txBody>
          <a:bodyPr/>
          <a:lstStyle/>
          <a:p>
            <a:pPr eaLnBrk="1" hangingPunct="1"/>
            <a:r>
              <a:rPr lang="ja-JP" altLang="en-US" sz="3600">
                <a:latin typeface="Times New Roman" panose="02020603050405020304" pitchFamily="18" charset="0"/>
              </a:rPr>
              <a:t>ディクススケジューリング</a:t>
            </a:r>
            <a:br>
              <a:rPr lang="ja-JP" altLang="en-US">
                <a:latin typeface="Times New Roman" panose="02020603050405020304" pitchFamily="18" charset="0"/>
              </a:rPr>
            </a:br>
            <a:r>
              <a:rPr lang="ja-JP" altLang="en-US">
                <a:latin typeface="Times New Roman" panose="02020603050405020304" pitchFamily="18" charset="0"/>
              </a:rPr>
              <a:t>エレベータ順</a:t>
            </a:r>
          </a:p>
        </p:txBody>
      </p:sp>
      <p:sp>
        <p:nvSpPr>
          <p:cNvPr id="58371" name="Rectangle 3"/>
          <p:cNvSpPr>
            <a:spLocks noGrp="1" noChangeArrowheads="1"/>
          </p:cNvSpPr>
          <p:nvPr>
            <p:ph type="body" idx="1"/>
          </p:nvPr>
        </p:nvSpPr>
        <p:spPr>
          <a:xfrm>
            <a:off x="685800" y="1524000"/>
            <a:ext cx="7696200" cy="762000"/>
          </a:xfrm>
        </p:spPr>
        <p:txBody>
          <a:bodyPr/>
          <a:lstStyle/>
          <a:p>
            <a:pPr eaLnBrk="1" hangingPunct="1"/>
            <a:r>
              <a:rPr lang="ja-JP" altLang="en-US">
                <a:latin typeface="Times New Roman" panose="02020603050405020304" pitchFamily="18" charset="0"/>
              </a:rPr>
              <a:t>エレベータ順</a:t>
            </a:r>
          </a:p>
        </p:txBody>
      </p:sp>
      <p:sp>
        <p:nvSpPr>
          <p:cNvPr id="58372" name="Rectangle 4"/>
          <p:cNvSpPr>
            <a:spLocks noChangeArrowheads="1"/>
          </p:cNvSpPr>
          <p:nvPr/>
        </p:nvSpPr>
        <p:spPr bwMode="auto">
          <a:xfrm>
            <a:off x="838200" y="2209800"/>
            <a:ext cx="457200" cy="441801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8373" name="Text Box 5"/>
          <p:cNvSpPr txBox="1">
            <a:spLocks noChangeArrowheads="1"/>
          </p:cNvSpPr>
          <p:nvPr/>
        </p:nvSpPr>
        <p:spPr bwMode="auto">
          <a:xfrm>
            <a:off x="1371600" y="6172200"/>
            <a:ext cx="55721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1</a:t>
            </a:r>
            <a:r>
              <a:rPr lang="en-US" altLang="ja-JP"/>
              <a:t>F</a:t>
            </a:r>
          </a:p>
        </p:txBody>
      </p:sp>
      <p:sp>
        <p:nvSpPr>
          <p:cNvPr id="58374" name="Text Box 6"/>
          <p:cNvSpPr txBox="1">
            <a:spLocks noChangeArrowheads="1"/>
          </p:cNvSpPr>
          <p:nvPr/>
        </p:nvSpPr>
        <p:spPr bwMode="auto">
          <a:xfrm>
            <a:off x="1371600" y="5715000"/>
            <a:ext cx="55721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en-US" altLang="ja-JP"/>
              <a:t>2F</a:t>
            </a:r>
          </a:p>
        </p:txBody>
      </p:sp>
      <p:sp>
        <p:nvSpPr>
          <p:cNvPr id="58375" name="Text Box 7"/>
          <p:cNvSpPr txBox="1">
            <a:spLocks noChangeArrowheads="1"/>
          </p:cNvSpPr>
          <p:nvPr/>
        </p:nvSpPr>
        <p:spPr bwMode="auto">
          <a:xfrm>
            <a:off x="1371600" y="5257800"/>
            <a:ext cx="55721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en-US" altLang="ja-JP"/>
              <a:t>3F</a:t>
            </a:r>
          </a:p>
        </p:txBody>
      </p:sp>
      <p:sp>
        <p:nvSpPr>
          <p:cNvPr id="58376" name="Text Box 8"/>
          <p:cNvSpPr txBox="1">
            <a:spLocks noChangeArrowheads="1"/>
          </p:cNvSpPr>
          <p:nvPr/>
        </p:nvSpPr>
        <p:spPr bwMode="auto">
          <a:xfrm>
            <a:off x="1371600" y="4800600"/>
            <a:ext cx="55721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en-US" altLang="ja-JP"/>
              <a:t>4F</a:t>
            </a:r>
          </a:p>
        </p:txBody>
      </p:sp>
      <p:sp>
        <p:nvSpPr>
          <p:cNvPr id="58377" name="Text Box 9"/>
          <p:cNvSpPr txBox="1">
            <a:spLocks noChangeArrowheads="1"/>
          </p:cNvSpPr>
          <p:nvPr/>
        </p:nvSpPr>
        <p:spPr bwMode="auto">
          <a:xfrm>
            <a:off x="1371600" y="4343400"/>
            <a:ext cx="55721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en-US" altLang="ja-JP"/>
              <a:t>5F</a:t>
            </a:r>
          </a:p>
        </p:txBody>
      </p:sp>
      <p:sp>
        <p:nvSpPr>
          <p:cNvPr id="58378" name="Text Box 10"/>
          <p:cNvSpPr txBox="1">
            <a:spLocks noChangeArrowheads="1"/>
          </p:cNvSpPr>
          <p:nvPr/>
        </p:nvSpPr>
        <p:spPr bwMode="auto">
          <a:xfrm>
            <a:off x="1371600" y="3886200"/>
            <a:ext cx="55721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en-US" altLang="ja-JP"/>
              <a:t>6F</a:t>
            </a:r>
          </a:p>
        </p:txBody>
      </p:sp>
      <p:sp>
        <p:nvSpPr>
          <p:cNvPr id="58379" name="Text Box 11"/>
          <p:cNvSpPr txBox="1">
            <a:spLocks noChangeArrowheads="1"/>
          </p:cNvSpPr>
          <p:nvPr/>
        </p:nvSpPr>
        <p:spPr bwMode="auto">
          <a:xfrm>
            <a:off x="1371600" y="3429000"/>
            <a:ext cx="55721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en-US" altLang="ja-JP"/>
              <a:t>7F</a:t>
            </a:r>
          </a:p>
        </p:txBody>
      </p:sp>
      <p:sp>
        <p:nvSpPr>
          <p:cNvPr id="58380" name="Text Box 12"/>
          <p:cNvSpPr txBox="1">
            <a:spLocks noChangeArrowheads="1"/>
          </p:cNvSpPr>
          <p:nvPr/>
        </p:nvSpPr>
        <p:spPr bwMode="auto">
          <a:xfrm>
            <a:off x="1371600" y="2971800"/>
            <a:ext cx="55721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en-US" altLang="ja-JP"/>
              <a:t>8F</a:t>
            </a:r>
          </a:p>
        </p:txBody>
      </p:sp>
      <p:sp>
        <p:nvSpPr>
          <p:cNvPr id="58381" name="Text Box 13"/>
          <p:cNvSpPr txBox="1">
            <a:spLocks noChangeArrowheads="1"/>
          </p:cNvSpPr>
          <p:nvPr/>
        </p:nvSpPr>
        <p:spPr bwMode="auto">
          <a:xfrm>
            <a:off x="1371600" y="2514600"/>
            <a:ext cx="55721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en-US" altLang="ja-JP"/>
              <a:t>9F</a:t>
            </a:r>
          </a:p>
        </p:txBody>
      </p:sp>
      <p:sp>
        <p:nvSpPr>
          <p:cNvPr id="58382" name="Text Box 14"/>
          <p:cNvSpPr txBox="1">
            <a:spLocks noChangeArrowheads="1"/>
          </p:cNvSpPr>
          <p:nvPr/>
        </p:nvSpPr>
        <p:spPr bwMode="auto">
          <a:xfrm>
            <a:off x="1295400" y="2133600"/>
            <a:ext cx="73501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en-US" altLang="ja-JP"/>
              <a:t>10F</a:t>
            </a:r>
          </a:p>
        </p:txBody>
      </p:sp>
      <p:sp>
        <p:nvSpPr>
          <p:cNvPr id="525327" name="Rectangle 15"/>
          <p:cNvSpPr>
            <a:spLocks noChangeArrowheads="1"/>
          </p:cNvSpPr>
          <p:nvPr/>
        </p:nvSpPr>
        <p:spPr bwMode="auto">
          <a:xfrm>
            <a:off x="914400" y="4419600"/>
            <a:ext cx="304800" cy="457200"/>
          </a:xfrm>
          <a:prstGeom prst="rect">
            <a:avLst/>
          </a:prstGeom>
          <a:solidFill>
            <a:schemeClr val="tx2">
              <a:lumMod val="40000"/>
              <a:lumOff val="60000"/>
            </a:schemeClr>
          </a:solidFill>
          <a:ln w="19050">
            <a:solidFill>
              <a:schemeClr val="tx1"/>
            </a:solidFill>
            <a:miter lim="800000"/>
            <a:headEnd/>
            <a:tailEnd/>
          </a:ln>
          <a:effectLst/>
        </p:spPr>
        <p:txBody>
          <a:bodyPr wrap="none" lIns="90000" tIns="46800" rIns="90000" bIns="46800" anchor="ctr"/>
          <a:lstStyle/>
          <a:p>
            <a:pPr algn="ctr" eaLnBrk="1" hangingPunct="1">
              <a:defRPr/>
            </a:pPr>
            <a:endParaRPr lang="ja-JP" altLang="en-US"/>
          </a:p>
        </p:txBody>
      </p:sp>
      <p:grpSp>
        <p:nvGrpSpPr>
          <p:cNvPr id="58384" name="Group 16"/>
          <p:cNvGrpSpPr>
            <a:grpSpLocks/>
          </p:cNvGrpSpPr>
          <p:nvPr/>
        </p:nvGrpSpPr>
        <p:grpSpPr bwMode="auto">
          <a:xfrm>
            <a:off x="2286000" y="2362200"/>
            <a:ext cx="1524000" cy="4114800"/>
            <a:chOff x="2016" y="1488"/>
            <a:chExt cx="960" cy="2592"/>
          </a:xfrm>
        </p:grpSpPr>
        <p:sp>
          <p:nvSpPr>
            <p:cNvPr id="58399" name="Rectangle 17"/>
            <p:cNvSpPr>
              <a:spLocks noChangeArrowheads="1"/>
            </p:cNvSpPr>
            <p:nvPr/>
          </p:nvSpPr>
          <p:spPr bwMode="auto">
            <a:xfrm>
              <a:off x="2016" y="1488"/>
              <a:ext cx="960" cy="259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8400" name="Oval 18"/>
            <p:cNvSpPr>
              <a:spLocks noChangeArrowheads="1"/>
            </p:cNvSpPr>
            <p:nvPr/>
          </p:nvSpPr>
          <p:spPr bwMode="auto">
            <a:xfrm>
              <a:off x="2544" y="1920"/>
              <a:ext cx="288" cy="288"/>
            </a:xfrm>
            <a:prstGeom prst="ellipse">
              <a:avLst/>
            </a:prstGeom>
            <a:solidFill>
              <a:srgbClr val="000000"/>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10</a:t>
              </a:r>
            </a:p>
          </p:txBody>
        </p:sp>
        <p:sp>
          <p:nvSpPr>
            <p:cNvPr id="58401" name="Oval 19"/>
            <p:cNvSpPr>
              <a:spLocks noChangeArrowheads="1"/>
            </p:cNvSpPr>
            <p:nvPr/>
          </p:nvSpPr>
          <p:spPr bwMode="auto">
            <a:xfrm>
              <a:off x="2544" y="2256"/>
              <a:ext cx="288" cy="288"/>
            </a:xfrm>
            <a:prstGeom prst="ellipse">
              <a:avLst/>
            </a:prstGeom>
            <a:solidFill>
              <a:srgbClr val="000000"/>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9</a:t>
              </a:r>
            </a:p>
          </p:txBody>
        </p:sp>
        <p:sp>
          <p:nvSpPr>
            <p:cNvPr id="58402" name="Oval 20"/>
            <p:cNvSpPr>
              <a:spLocks noChangeArrowheads="1"/>
            </p:cNvSpPr>
            <p:nvPr/>
          </p:nvSpPr>
          <p:spPr bwMode="auto">
            <a:xfrm>
              <a:off x="2544" y="2592"/>
              <a:ext cx="288" cy="288"/>
            </a:xfrm>
            <a:prstGeom prst="ellipse">
              <a:avLst/>
            </a:prstGeom>
            <a:solidFill>
              <a:srgbClr val="000000"/>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8</a:t>
              </a:r>
            </a:p>
          </p:txBody>
        </p:sp>
        <p:sp>
          <p:nvSpPr>
            <p:cNvPr id="58403" name="Oval 21"/>
            <p:cNvSpPr>
              <a:spLocks noChangeArrowheads="1"/>
            </p:cNvSpPr>
            <p:nvPr/>
          </p:nvSpPr>
          <p:spPr bwMode="auto">
            <a:xfrm>
              <a:off x="2544" y="2928"/>
              <a:ext cx="288" cy="288"/>
            </a:xfrm>
            <a:prstGeom prst="ellipse">
              <a:avLst/>
            </a:prstGeom>
            <a:solidFill>
              <a:srgbClr val="000000"/>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7</a:t>
              </a:r>
            </a:p>
          </p:txBody>
        </p:sp>
        <p:sp>
          <p:nvSpPr>
            <p:cNvPr id="58404" name="Oval 22"/>
            <p:cNvSpPr>
              <a:spLocks noChangeArrowheads="1"/>
            </p:cNvSpPr>
            <p:nvPr/>
          </p:nvSpPr>
          <p:spPr bwMode="auto">
            <a:xfrm>
              <a:off x="2544" y="3264"/>
              <a:ext cx="288" cy="288"/>
            </a:xfrm>
            <a:prstGeom prst="ellipse">
              <a:avLst/>
            </a:prstGeom>
            <a:solidFill>
              <a:srgbClr val="000000"/>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6</a:t>
              </a:r>
            </a:p>
          </p:txBody>
        </p:sp>
        <p:sp>
          <p:nvSpPr>
            <p:cNvPr id="58405" name="Oval 23"/>
            <p:cNvSpPr>
              <a:spLocks noChangeArrowheads="1"/>
            </p:cNvSpPr>
            <p:nvPr/>
          </p:nvSpPr>
          <p:spPr bwMode="auto">
            <a:xfrm>
              <a:off x="2160" y="1920"/>
              <a:ext cx="288" cy="288"/>
            </a:xfrm>
            <a:prstGeom prst="ellipse">
              <a:avLst/>
            </a:prstGeom>
            <a:solidFill>
              <a:srgbClr val="000000"/>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5</a:t>
              </a:r>
            </a:p>
          </p:txBody>
        </p:sp>
        <p:sp>
          <p:nvSpPr>
            <p:cNvPr id="58406" name="Oval 24"/>
            <p:cNvSpPr>
              <a:spLocks noChangeArrowheads="1"/>
            </p:cNvSpPr>
            <p:nvPr/>
          </p:nvSpPr>
          <p:spPr bwMode="auto">
            <a:xfrm>
              <a:off x="2160" y="2256"/>
              <a:ext cx="288" cy="288"/>
            </a:xfrm>
            <a:prstGeom prst="ellipse">
              <a:avLst/>
            </a:prstGeom>
            <a:solidFill>
              <a:srgbClr val="000000"/>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4</a:t>
              </a:r>
            </a:p>
          </p:txBody>
        </p:sp>
        <p:sp>
          <p:nvSpPr>
            <p:cNvPr id="58407" name="Oval 25"/>
            <p:cNvSpPr>
              <a:spLocks noChangeArrowheads="1"/>
            </p:cNvSpPr>
            <p:nvPr/>
          </p:nvSpPr>
          <p:spPr bwMode="auto">
            <a:xfrm>
              <a:off x="2160" y="2592"/>
              <a:ext cx="288" cy="288"/>
            </a:xfrm>
            <a:prstGeom prst="ellipse">
              <a:avLst/>
            </a:prstGeom>
            <a:solidFill>
              <a:srgbClr val="000000"/>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3</a:t>
              </a:r>
            </a:p>
          </p:txBody>
        </p:sp>
        <p:sp>
          <p:nvSpPr>
            <p:cNvPr id="58408" name="Oval 26"/>
            <p:cNvSpPr>
              <a:spLocks noChangeArrowheads="1"/>
            </p:cNvSpPr>
            <p:nvPr/>
          </p:nvSpPr>
          <p:spPr bwMode="auto">
            <a:xfrm>
              <a:off x="2160" y="2928"/>
              <a:ext cx="288" cy="288"/>
            </a:xfrm>
            <a:prstGeom prst="ellipse">
              <a:avLst/>
            </a:prstGeom>
            <a:solidFill>
              <a:srgbClr val="000000"/>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2</a:t>
              </a:r>
            </a:p>
          </p:txBody>
        </p:sp>
        <p:sp>
          <p:nvSpPr>
            <p:cNvPr id="58409" name="Oval 27"/>
            <p:cNvSpPr>
              <a:spLocks noChangeArrowheads="1"/>
            </p:cNvSpPr>
            <p:nvPr/>
          </p:nvSpPr>
          <p:spPr bwMode="auto">
            <a:xfrm>
              <a:off x="2160" y="3264"/>
              <a:ext cx="288" cy="288"/>
            </a:xfrm>
            <a:prstGeom prst="ellipse">
              <a:avLst/>
            </a:prstGeom>
            <a:solidFill>
              <a:srgbClr val="000000"/>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1</a:t>
              </a:r>
            </a:p>
          </p:txBody>
        </p:sp>
        <p:sp>
          <p:nvSpPr>
            <p:cNvPr id="58410" name="Oval 28"/>
            <p:cNvSpPr>
              <a:spLocks noChangeArrowheads="1"/>
            </p:cNvSpPr>
            <p:nvPr/>
          </p:nvSpPr>
          <p:spPr bwMode="auto">
            <a:xfrm>
              <a:off x="2544" y="3696"/>
              <a:ext cx="288" cy="288"/>
            </a:xfrm>
            <a:prstGeom prst="ellipse">
              <a:avLst/>
            </a:prstGeom>
            <a:solidFill>
              <a:srgbClr val="000000"/>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閉</a:t>
              </a:r>
            </a:p>
          </p:txBody>
        </p:sp>
        <p:sp>
          <p:nvSpPr>
            <p:cNvPr id="58411" name="Oval 29"/>
            <p:cNvSpPr>
              <a:spLocks noChangeArrowheads="1"/>
            </p:cNvSpPr>
            <p:nvPr/>
          </p:nvSpPr>
          <p:spPr bwMode="auto">
            <a:xfrm>
              <a:off x="2160" y="3696"/>
              <a:ext cx="288" cy="288"/>
            </a:xfrm>
            <a:prstGeom prst="ellipse">
              <a:avLst/>
            </a:prstGeom>
            <a:solidFill>
              <a:srgbClr val="000000"/>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開</a:t>
              </a:r>
            </a:p>
          </p:txBody>
        </p:sp>
        <p:sp>
          <p:nvSpPr>
            <p:cNvPr id="58412" name="AutoShape 30"/>
            <p:cNvSpPr>
              <a:spLocks noChangeArrowheads="1"/>
            </p:cNvSpPr>
            <p:nvPr/>
          </p:nvSpPr>
          <p:spPr bwMode="auto">
            <a:xfrm>
              <a:off x="2160" y="1584"/>
              <a:ext cx="288" cy="240"/>
            </a:xfrm>
            <a:prstGeom prst="triangle">
              <a:avLst>
                <a:gd name="adj" fmla="val 50000"/>
              </a:avLst>
            </a:prstGeom>
            <a:solidFill>
              <a:srgbClr val="FFCC99"/>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58413" name="AutoShape 31"/>
            <p:cNvSpPr>
              <a:spLocks noChangeArrowheads="1"/>
            </p:cNvSpPr>
            <p:nvPr/>
          </p:nvSpPr>
          <p:spPr bwMode="auto">
            <a:xfrm flipV="1">
              <a:off x="2544" y="1584"/>
              <a:ext cx="288" cy="240"/>
            </a:xfrm>
            <a:prstGeom prst="triangle">
              <a:avLst>
                <a:gd name="adj" fmla="val 50000"/>
              </a:avLst>
            </a:prstGeom>
            <a:solidFill>
              <a:srgbClr val="000000"/>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grpSp>
        <p:nvGrpSpPr>
          <p:cNvPr id="525344" name="Group 32"/>
          <p:cNvGrpSpPr>
            <a:grpSpLocks/>
          </p:cNvGrpSpPr>
          <p:nvPr/>
        </p:nvGrpSpPr>
        <p:grpSpPr bwMode="auto">
          <a:xfrm>
            <a:off x="2514600" y="3581400"/>
            <a:ext cx="1066800" cy="2057400"/>
            <a:chOff x="2160" y="2256"/>
            <a:chExt cx="672" cy="1296"/>
          </a:xfrm>
        </p:grpSpPr>
        <p:sp>
          <p:nvSpPr>
            <p:cNvPr id="58393" name="Oval 33"/>
            <p:cNvSpPr>
              <a:spLocks noChangeArrowheads="1"/>
            </p:cNvSpPr>
            <p:nvPr/>
          </p:nvSpPr>
          <p:spPr bwMode="auto">
            <a:xfrm>
              <a:off x="2544" y="2592"/>
              <a:ext cx="288" cy="288"/>
            </a:xfrm>
            <a:prstGeom prst="ellipse">
              <a:avLst/>
            </a:prstGeom>
            <a:solidFill>
              <a:srgbClr val="FFCC99"/>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solidFill>
                    <a:srgbClr val="000000"/>
                  </a:solidFill>
                </a:rPr>
                <a:t>8</a:t>
              </a:r>
            </a:p>
          </p:txBody>
        </p:sp>
        <p:sp>
          <p:nvSpPr>
            <p:cNvPr id="58394" name="Oval 34"/>
            <p:cNvSpPr>
              <a:spLocks noChangeArrowheads="1"/>
            </p:cNvSpPr>
            <p:nvPr/>
          </p:nvSpPr>
          <p:spPr bwMode="auto">
            <a:xfrm>
              <a:off x="2544" y="3264"/>
              <a:ext cx="288" cy="288"/>
            </a:xfrm>
            <a:prstGeom prst="ellipse">
              <a:avLst/>
            </a:prstGeom>
            <a:solidFill>
              <a:srgbClr val="FFCC99"/>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solidFill>
                    <a:srgbClr val="000000"/>
                  </a:solidFill>
                </a:rPr>
                <a:t>6</a:t>
              </a:r>
            </a:p>
          </p:txBody>
        </p:sp>
        <p:sp>
          <p:nvSpPr>
            <p:cNvPr id="58395" name="Oval 35"/>
            <p:cNvSpPr>
              <a:spLocks noChangeArrowheads="1"/>
            </p:cNvSpPr>
            <p:nvPr/>
          </p:nvSpPr>
          <p:spPr bwMode="auto">
            <a:xfrm>
              <a:off x="2544" y="2256"/>
              <a:ext cx="288" cy="288"/>
            </a:xfrm>
            <a:prstGeom prst="ellipse">
              <a:avLst/>
            </a:prstGeom>
            <a:solidFill>
              <a:srgbClr val="FFCC99"/>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solidFill>
                    <a:srgbClr val="000000"/>
                  </a:solidFill>
                </a:rPr>
                <a:t>9</a:t>
              </a:r>
            </a:p>
          </p:txBody>
        </p:sp>
        <p:sp>
          <p:nvSpPr>
            <p:cNvPr id="58396" name="Oval 36"/>
            <p:cNvSpPr>
              <a:spLocks noChangeArrowheads="1"/>
            </p:cNvSpPr>
            <p:nvPr/>
          </p:nvSpPr>
          <p:spPr bwMode="auto">
            <a:xfrm>
              <a:off x="2160" y="2928"/>
              <a:ext cx="288" cy="288"/>
            </a:xfrm>
            <a:prstGeom prst="ellipse">
              <a:avLst/>
            </a:prstGeom>
            <a:solidFill>
              <a:srgbClr val="FFCC99"/>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solidFill>
                    <a:srgbClr val="000000"/>
                  </a:solidFill>
                </a:rPr>
                <a:t>2</a:t>
              </a:r>
            </a:p>
          </p:txBody>
        </p:sp>
        <p:sp>
          <p:nvSpPr>
            <p:cNvPr id="58397" name="Oval 37"/>
            <p:cNvSpPr>
              <a:spLocks noChangeArrowheads="1"/>
            </p:cNvSpPr>
            <p:nvPr/>
          </p:nvSpPr>
          <p:spPr bwMode="auto">
            <a:xfrm>
              <a:off x="2160" y="2256"/>
              <a:ext cx="288" cy="288"/>
            </a:xfrm>
            <a:prstGeom prst="ellipse">
              <a:avLst/>
            </a:prstGeom>
            <a:solidFill>
              <a:srgbClr val="FFCC99"/>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solidFill>
                    <a:srgbClr val="000000"/>
                  </a:solidFill>
                </a:rPr>
                <a:t>4</a:t>
              </a:r>
            </a:p>
          </p:txBody>
        </p:sp>
        <p:sp>
          <p:nvSpPr>
            <p:cNvPr id="58398" name="Oval 38"/>
            <p:cNvSpPr>
              <a:spLocks noChangeArrowheads="1"/>
            </p:cNvSpPr>
            <p:nvPr/>
          </p:nvSpPr>
          <p:spPr bwMode="auto">
            <a:xfrm>
              <a:off x="2160" y="2592"/>
              <a:ext cx="288" cy="288"/>
            </a:xfrm>
            <a:prstGeom prst="ellipse">
              <a:avLst/>
            </a:prstGeom>
            <a:solidFill>
              <a:srgbClr val="FFCC99"/>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solidFill>
                    <a:srgbClr val="000000"/>
                  </a:solidFill>
                </a:rPr>
                <a:t>3</a:t>
              </a:r>
            </a:p>
          </p:txBody>
        </p:sp>
      </p:grpSp>
      <p:sp>
        <p:nvSpPr>
          <p:cNvPr id="525351" name="Text Box 39"/>
          <p:cNvSpPr txBox="1">
            <a:spLocks noChangeArrowheads="1"/>
          </p:cNvSpPr>
          <p:nvPr/>
        </p:nvSpPr>
        <p:spPr bwMode="auto">
          <a:xfrm>
            <a:off x="3886200" y="3124200"/>
            <a:ext cx="404495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6, 8, 9 の順に停止</a:t>
            </a:r>
          </a:p>
          <a:p>
            <a:pPr algn="l" eaLnBrk="1" hangingPunct="1"/>
            <a:r>
              <a:rPr lang="ja-JP" altLang="en-US"/>
              <a:t>その後 4, 3, 2 の順に停止</a:t>
            </a:r>
          </a:p>
        </p:txBody>
      </p:sp>
      <p:sp>
        <p:nvSpPr>
          <p:cNvPr id="525352" name="Text Box 40"/>
          <p:cNvSpPr txBox="1">
            <a:spLocks noChangeArrowheads="1"/>
          </p:cNvSpPr>
          <p:nvPr/>
        </p:nvSpPr>
        <p:spPr bwMode="auto">
          <a:xfrm>
            <a:off x="4267200" y="4800600"/>
            <a:ext cx="4229100" cy="137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まず1方向に移動し</a:t>
            </a:r>
          </a:p>
          <a:p>
            <a:pPr algn="l" eaLnBrk="1" hangingPunct="1"/>
            <a:r>
              <a:rPr lang="ja-JP" altLang="en-US"/>
              <a:t>途中に要求があれば処理, </a:t>
            </a:r>
          </a:p>
          <a:p>
            <a:pPr algn="l" eaLnBrk="1" hangingPunct="1"/>
            <a:r>
              <a:rPr lang="ja-JP" altLang="en-US"/>
              <a:t>端まで行くと方向転換</a:t>
            </a:r>
            <a:endParaRPr lang="en-US" altLang="ja-JP"/>
          </a:p>
        </p:txBody>
      </p:sp>
      <p:sp>
        <p:nvSpPr>
          <p:cNvPr id="525353" name="Line 41"/>
          <p:cNvSpPr>
            <a:spLocks noChangeShapeType="1"/>
          </p:cNvSpPr>
          <p:nvPr/>
        </p:nvSpPr>
        <p:spPr bwMode="auto">
          <a:xfrm flipV="1">
            <a:off x="457200" y="2286000"/>
            <a:ext cx="0" cy="236220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nvGrpSpPr>
          <p:cNvPr id="525356" name="Group 44"/>
          <p:cNvGrpSpPr>
            <a:grpSpLocks/>
          </p:cNvGrpSpPr>
          <p:nvPr/>
        </p:nvGrpSpPr>
        <p:grpSpPr bwMode="auto">
          <a:xfrm>
            <a:off x="457200" y="2133600"/>
            <a:ext cx="304800" cy="153988"/>
            <a:chOff x="144" y="1296"/>
            <a:chExt cx="192" cy="97"/>
          </a:xfrm>
        </p:grpSpPr>
        <p:sp>
          <p:nvSpPr>
            <p:cNvPr id="58391" name="Arc 42"/>
            <p:cNvSpPr>
              <a:spLocks/>
            </p:cNvSpPr>
            <p:nvPr/>
          </p:nvSpPr>
          <p:spPr bwMode="auto">
            <a:xfrm>
              <a:off x="240" y="1297"/>
              <a:ext cx="96" cy="96"/>
            </a:xfrm>
            <a:custGeom>
              <a:avLst/>
              <a:gdLst>
                <a:gd name="T0" fmla="*/ 0 w 21600"/>
                <a:gd name="T1" fmla="*/ 0 h 21600"/>
                <a:gd name="T2" fmla="*/ 96 w 21600"/>
                <a:gd name="T3" fmla="*/ 96 h 21600"/>
                <a:gd name="T4" fmla="*/ 0 w 21600"/>
                <a:gd name="T5" fmla="*/ 96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99CC"/>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8392" name="Arc 43"/>
            <p:cNvSpPr>
              <a:spLocks/>
            </p:cNvSpPr>
            <p:nvPr/>
          </p:nvSpPr>
          <p:spPr bwMode="auto">
            <a:xfrm flipH="1">
              <a:off x="144" y="1296"/>
              <a:ext cx="96" cy="96"/>
            </a:xfrm>
            <a:custGeom>
              <a:avLst/>
              <a:gdLst>
                <a:gd name="T0" fmla="*/ 0 w 21600"/>
                <a:gd name="T1" fmla="*/ 0 h 21600"/>
                <a:gd name="T2" fmla="*/ 96 w 21600"/>
                <a:gd name="T3" fmla="*/ 96 h 21600"/>
                <a:gd name="T4" fmla="*/ 0 w 21600"/>
                <a:gd name="T5" fmla="*/ 96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99CC"/>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sp>
        <p:nvSpPr>
          <p:cNvPr id="525357" name="Line 45"/>
          <p:cNvSpPr>
            <a:spLocks noChangeShapeType="1"/>
          </p:cNvSpPr>
          <p:nvPr/>
        </p:nvSpPr>
        <p:spPr bwMode="auto">
          <a:xfrm>
            <a:off x="762000" y="2286000"/>
            <a:ext cx="0" cy="426720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525344"/>
                                        </p:tgtEl>
                                        <p:attrNameLst>
                                          <p:attrName>style.visibility</p:attrName>
                                        </p:attrNameLst>
                                      </p:cBhvr>
                                      <p:to>
                                        <p:strVal val="visible"/>
                                      </p:to>
                                    </p:set>
                                    <p:animEffect transition="in" filter="checkerboard(across)">
                                      <p:cBhvr>
                                        <p:cTn id="7" dur="500"/>
                                        <p:tgtEl>
                                          <p:spTgt spid="52534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25353"/>
                                        </p:tgtEl>
                                        <p:attrNameLst>
                                          <p:attrName>style.visibility</p:attrName>
                                        </p:attrNameLst>
                                      </p:cBhvr>
                                      <p:to>
                                        <p:strVal val="visible"/>
                                      </p:to>
                                    </p:set>
                                    <p:animEffect transition="in" filter="wipe(down)">
                                      <p:cBhvr>
                                        <p:cTn id="12" dur="500"/>
                                        <p:tgtEl>
                                          <p:spTgt spid="52535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525356"/>
                                        </p:tgtEl>
                                        <p:attrNameLst>
                                          <p:attrName>style.visibility</p:attrName>
                                        </p:attrNameLst>
                                      </p:cBhvr>
                                      <p:to>
                                        <p:strVal val="visible"/>
                                      </p:to>
                                    </p:set>
                                    <p:animEffect transition="in" filter="wipe(left)">
                                      <p:cBhvr>
                                        <p:cTn id="17" dur="500"/>
                                        <p:tgtEl>
                                          <p:spTgt spid="525356"/>
                                        </p:tgtEl>
                                      </p:cBhvr>
                                    </p:animEffect>
                                  </p:childTnLst>
                                </p:cTn>
                              </p:par>
                            </p:childTnLst>
                          </p:cTn>
                        </p:par>
                        <p:par>
                          <p:cTn id="18" fill="hold" nodeType="afterGroup">
                            <p:stCondLst>
                              <p:cond delay="500"/>
                            </p:stCondLst>
                            <p:childTnLst>
                              <p:par>
                                <p:cTn id="19" presetID="22" presetClass="entr" presetSubtype="1" fill="hold" grpId="0" nodeType="afterEffect">
                                  <p:stCondLst>
                                    <p:cond delay="0"/>
                                  </p:stCondLst>
                                  <p:childTnLst>
                                    <p:set>
                                      <p:cBhvr>
                                        <p:cTn id="20" dur="1" fill="hold">
                                          <p:stCondLst>
                                            <p:cond delay="0"/>
                                          </p:stCondLst>
                                        </p:cTn>
                                        <p:tgtEl>
                                          <p:spTgt spid="525357"/>
                                        </p:tgtEl>
                                        <p:attrNameLst>
                                          <p:attrName>style.visibility</p:attrName>
                                        </p:attrNameLst>
                                      </p:cBhvr>
                                      <p:to>
                                        <p:strVal val="visible"/>
                                      </p:to>
                                    </p:set>
                                    <p:animEffect transition="in" filter="wipe(up)">
                                      <p:cBhvr>
                                        <p:cTn id="21" dur="500"/>
                                        <p:tgtEl>
                                          <p:spTgt spid="525357"/>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5" presetClass="entr" presetSubtype="10" fill="hold" grpId="0" nodeType="clickEffect">
                                  <p:stCondLst>
                                    <p:cond delay="0"/>
                                  </p:stCondLst>
                                  <p:childTnLst>
                                    <p:set>
                                      <p:cBhvr>
                                        <p:cTn id="25" dur="1" fill="hold">
                                          <p:stCondLst>
                                            <p:cond delay="0"/>
                                          </p:stCondLst>
                                        </p:cTn>
                                        <p:tgtEl>
                                          <p:spTgt spid="525351"/>
                                        </p:tgtEl>
                                        <p:attrNameLst>
                                          <p:attrName>style.visibility</p:attrName>
                                        </p:attrNameLst>
                                      </p:cBhvr>
                                      <p:to>
                                        <p:strVal val="visible"/>
                                      </p:to>
                                    </p:set>
                                    <p:animEffect transition="in" filter="checkerboard(across)">
                                      <p:cBhvr>
                                        <p:cTn id="26" dur="500"/>
                                        <p:tgtEl>
                                          <p:spTgt spid="525351"/>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5" presetClass="entr" presetSubtype="10" fill="hold" grpId="0" nodeType="clickEffect">
                                  <p:stCondLst>
                                    <p:cond delay="0"/>
                                  </p:stCondLst>
                                  <p:childTnLst>
                                    <p:set>
                                      <p:cBhvr>
                                        <p:cTn id="30" dur="1" fill="hold">
                                          <p:stCondLst>
                                            <p:cond delay="0"/>
                                          </p:stCondLst>
                                        </p:cTn>
                                        <p:tgtEl>
                                          <p:spTgt spid="525352"/>
                                        </p:tgtEl>
                                        <p:attrNameLst>
                                          <p:attrName>style.visibility</p:attrName>
                                        </p:attrNameLst>
                                      </p:cBhvr>
                                      <p:to>
                                        <p:strVal val="visible"/>
                                      </p:to>
                                    </p:set>
                                    <p:animEffect transition="in" filter="checkerboard(across)">
                                      <p:cBhvr>
                                        <p:cTn id="31" dur="500"/>
                                        <p:tgtEl>
                                          <p:spTgt spid="5253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5351" grpId="0" autoUpdateAnimBg="0"/>
      <p:bldP spid="525352" grpId="0" autoUpdateAnimBg="0"/>
      <p:bldP spid="525353" grpId="0" animBg="1"/>
      <p:bldP spid="525357"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685800" y="304800"/>
            <a:ext cx="7772400" cy="1311275"/>
          </a:xfrm>
        </p:spPr>
        <p:txBody>
          <a:bodyPr/>
          <a:lstStyle/>
          <a:p>
            <a:pPr eaLnBrk="1" hangingPunct="1"/>
            <a:r>
              <a:rPr lang="ja-JP" altLang="en-US" sz="3600">
                <a:latin typeface="Times New Roman" panose="02020603050405020304" pitchFamily="18" charset="0"/>
              </a:rPr>
              <a:t>ディクススケジューリング</a:t>
            </a:r>
            <a:br>
              <a:rPr lang="ja-JP" altLang="en-US">
                <a:latin typeface="Times New Roman" panose="02020603050405020304" pitchFamily="18" charset="0"/>
              </a:rPr>
            </a:br>
            <a:r>
              <a:rPr lang="ja-JP" altLang="en-US">
                <a:latin typeface="Times New Roman" panose="02020603050405020304" pitchFamily="18" charset="0"/>
              </a:rPr>
              <a:t>エレベータ順</a:t>
            </a:r>
          </a:p>
        </p:txBody>
      </p:sp>
      <p:sp>
        <p:nvSpPr>
          <p:cNvPr id="59395" name="Rectangle 3"/>
          <p:cNvSpPr>
            <a:spLocks noGrp="1" noChangeArrowheads="1"/>
          </p:cNvSpPr>
          <p:nvPr>
            <p:ph type="body" idx="1"/>
          </p:nvPr>
        </p:nvSpPr>
        <p:spPr>
          <a:xfrm>
            <a:off x="685800" y="1600200"/>
            <a:ext cx="8229600" cy="4953000"/>
          </a:xfrm>
        </p:spPr>
        <p:txBody>
          <a:bodyPr/>
          <a:lstStyle/>
          <a:p>
            <a:pPr eaLnBrk="1" hangingPunct="1"/>
            <a:r>
              <a:rPr lang="ja-JP" altLang="en-US">
                <a:latin typeface="Times New Roman" panose="02020603050405020304" pitchFamily="18" charset="0"/>
              </a:rPr>
              <a:t>エレベータ順</a:t>
            </a:r>
          </a:p>
          <a:p>
            <a:pPr lvl="1" eaLnBrk="1" hangingPunct="1"/>
            <a:r>
              <a:rPr lang="ja-JP" altLang="en-US">
                <a:latin typeface="Times New Roman" panose="02020603050405020304" pitchFamily="18" charset="0"/>
              </a:rPr>
              <a:t>まず1方向にのみ移動し,途中にある要求を処理, 端まで到達すれば今度は逆方向に移動</a:t>
            </a:r>
          </a:p>
          <a:p>
            <a:pPr lvl="1" eaLnBrk="1" hangingPunct="1">
              <a:buFont typeface="Wingdings" panose="05000000000000000000" pitchFamily="2" charset="2"/>
              <a:buNone/>
            </a:pPr>
            <a:endParaRPr lang="en-US" altLang="ja-JP">
              <a:latin typeface="Times New Roman" panose="02020603050405020304" pitchFamily="18" charset="0"/>
            </a:endParaRPr>
          </a:p>
          <a:p>
            <a:pPr lvl="1" eaLnBrk="1" hangingPunct="1"/>
            <a:endParaRPr lang="ja-JP" altLang="en-US">
              <a:latin typeface="Times New Roman" panose="02020603050405020304" pitchFamily="18" charset="0"/>
            </a:endParaRPr>
          </a:p>
          <a:p>
            <a:pPr lvl="1" eaLnBrk="1" hangingPunct="1"/>
            <a:endParaRPr lang="ja-JP" altLang="en-US">
              <a:latin typeface="Times New Roman" panose="02020603050405020304" pitchFamily="18" charset="0"/>
            </a:endParaRPr>
          </a:p>
          <a:p>
            <a:pPr eaLnBrk="1" hangingPunct="1"/>
            <a:r>
              <a:rPr lang="ja-JP" altLang="en-US">
                <a:latin typeface="Times New Roman" panose="02020603050405020304" pitchFamily="18" charset="0"/>
              </a:rPr>
              <a:t>エレベータ順の長所</a:t>
            </a:r>
          </a:p>
          <a:p>
            <a:pPr lvl="1" eaLnBrk="1" hangingPunct="1"/>
            <a:r>
              <a:rPr lang="ja-JP" altLang="en-US">
                <a:latin typeface="Times New Roman" panose="02020603050405020304" pitchFamily="18" charset="0"/>
              </a:rPr>
              <a:t>ヘッドが1往復する間に必ずアクセスされる</a:t>
            </a:r>
          </a:p>
        </p:txBody>
      </p:sp>
      <p:sp>
        <p:nvSpPr>
          <p:cNvPr id="526340" name="Text Box 4"/>
          <p:cNvSpPr txBox="1">
            <a:spLocks noChangeArrowheads="1"/>
          </p:cNvSpPr>
          <p:nvPr/>
        </p:nvSpPr>
        <p:spPr bwMode="auto">
          <a:xfrm>
            <a:off x="990600" y="3124200"/>
            <a:ext cx="49022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例 : トラック番号 20 処理後</a:t>
            </a:r>
          </a:p>
          <a:p>
            <a:pPr algn="l" eaLnBrk="1" hangingPunct="1"/>
            <a:r>
              <a:rPr lang="ja-JP" altLang="en-US"/>
              <a:t>未処理要求 : 2, 5, 10, 17, 22, 26</a:t>
            </a:r>
          </a:p>
        </p:txBody>
      </p:sp>
      <p:sp>
        <p:nvSpPr>
          <p:cNvPr id="526341" name="Text Box 5"/>
          <p:cNvSpPr txBox="1">
            <a:spLocks noChangeArrowheads="1"/>
          </p:cNvSpPr>
          <p:nvPr/>
        </p:nvSpPr>
        <p:spPr bwMode="auto">
          <a:xfrm>
            <a:off x="1447800" y="4038600"/>
            <a:ext cx="544353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降順に 17, 10, 5, 2 ⇒ 22, 26 を処理</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26340"/>
                                        </p:tgtEl>
                                        <p:attrNameLst>
                                          <p:attrName>style.visibility</p:attrName>
                                        </p:attrNameLst>
                                      </p:cBhvr>
                                      <p:to>
                                        <p:strVal val="visible"/>
                                      </p:to>
                                    </p:set>
                                    <p:animEffect transition="in" filter="checkerboard(across)">
                                      <p:cBhvr>
                                        <p:cTn id="7" dur="500"/>
                                        <p:tgtEl>
                                          <p:spTgt spid="52634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26341"/>
                                        </p:tgtEl>
                                        <p:attrNameLst>
                                          <p:attrName>style.visibility</p:attrName>
                                        </p:attrNameLst>
                                      </p:cBhvr>
                                      <p:to>
                                        <p:strVal val="visible"/>
                                      </p:to>
                                    </p:set>
                                    <p:animEffect transition="in" filter="checkerboard(across)">
                                      <p:cBhvr>
                                        <p:cTn id="12" dur="500"/>
                                        <p:tgtEl>
                                          <p:spTgt spid="5263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6340" grpId="0" autoUpdateAnimBg="0"/>
      <p:bldP spid="526341" grpId="0" autoUpdateAnimBg="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762000" y="304800"/>
            <a:ext cx="7772400" cy="762000"/>
          </a:xfrm>
        </p:spPr>
        <p:txBody>
          <a:bodyPr/>
          <a:lstStyle/>
          <a:p>
            <a:pPr eaLnBrk="1" hangingPunct="1"/>
            <a:r>
              <a:rPr lang="ja-JP" altLang="en-US">
                <a:latin typeface="Times New Roman" panose="02020603050405020304" pitchFamily="18" charset="0"/>
              </a:rPr>
              <a:t>ディクススケジューリング</a:t>
            </a:r>
          </a:p>
        </p:txBody>
      </p:sp>
      <p:sp>
        <p:nvSpPr>
          <p:cNvPr id="60419" name="Text Box 3"/>
          <p:cNvSpPr txBox="1">
            <a:spLocks noChangeArrowheads="1"/>
          </p:cNvSpPr>
          <p:nvPr/>
        </p:nvSpPr>
        <p:spPr bwMode="auto">
          <a:xfrm>
            <a:off x="360000" y="1152000"/>
            <a:ext cx="8515771" cy="956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dirty="0"/>
              <a:t>例 : 現在トラック番号</a:t>
            </a:r>
            <a:r>
              <a:rPr lang="en-US" altLang="ja-JP" dirty="0"/>
              <a:t> 20 </a:t>
            </a:r>
            <a:r>
              <a:rPr lang="ja-JP" altLang="en-US" dirty="0"/>
              <a:t>処理中</a:t>
            </a:r>
            <a:endParaRPr lang="en-US" altLang="ja-JP" dirty="0"/>
          </a:p>
          <a:p>
            <a:pPr algn="l" eaLnBrk="1" hangingPunct="1"/>
            <a:r>
              <a:rPr lang="en-US" altLang="ja-JP" dirty="0"/>
              <a:t>       </a:t>
            </a:r>
            <a:r>
              <a:rPr lang="ja-JP" altLang="en-US" dirty="0"/>
              <a:t>アクセス要求が</a:t>
            </a:r>
            <a:r>
              <a:rPr lang="en-US" altLang="ja-JP" dirty="0"/>
              <a:t> 25, 4, 31, 21, 17, 42, 19 </a:t>
            </a:r>
            <a:r>
              <a:rPr lang="ja-JP" altLang="en-US" dirty="0"/>
              <a:t>の順に到着</a:t>
            </a:r>
          </a:p>
        </p:txBody>
      </p:sp>
      <p:graphicFrame>
        <p:nvGraphicFramePr>
          <p:cNvPr id="60420" name="Object 4"/>
          <p:cNvGraphicFramePr>
            <a:graphicFrameLocks noChangeAspect="1"/>
          </p:cNvGraphicFramePr>
          <p:nvPr>
            <p:extLst>
              <p:ext uri="{D42A27DB-BD31-4B8C-83A1-F6EECF244321}">
                <p14:modId xmlns:p14="http://schemas.microsoft.com/office/powerpoint/2010/main" val="935257759"/>
              </p:ext>
            </p:extLst>
          </p:nvPr>
        </p:nvGraphicFramePr>
        <p:xfrm>
          <a:off x="390735" y="2130425"/>
          <a:ext cx="8515350" cy="4727575"/>
        </p:xfrm>
        <a:graphic>
          <a:graphicData uri="http://schemas.openxmlformats.org/presentationml/2006/ole">
            <mc:AlternateContent xmlns:mc="http://schemas.openxmlformats.org/markup-compatibility/2006">
              <mc:Choice xmlns:v="urn:schemas-microsoft-com:vml" Requires="v">
                <p:oleObj name="Chart" r:id="rId3" imgW="7648618" imgH="4267315" progId="MSGraph.Chart.8">
                  <p:embed followColorScheme="full"/>
                </p:oleObj>
              </mc:Choice>
              <mc:Fallback>
                <p:oleObj name="Chart" r:id="rId3" imgW="7648618" imgH="4267315" progId="MSGraph.Chart.8">
                  <p:embed followColorScheme="full"/>
                  <p:pic>
                    <p:nvPicPr>
                      <p:cNvPr id="0" name="Object 4"/>
                      <p:cNvPicPr>
                        <a:picLocks noChangeAspect="1" noChangeArrowheads="1"/>
                      </p:cNvPicPr>
                      <p:nvPr/>
                    </p:nvPicPr>
                    <p:blipFill>
                      <a:blip r:embed="rId4"/>
                      <a:srcRect/>
                      <a:stretch>
                        <a:fillRect/>
                      </a:stretch>
                    </p:blipFill>
                    <p:spPr bwMode="auto">
                      <a:xfrm>
                        <a:off x="390735" y="2130425"/>
                        <a:ext cx="8515350" cy="4727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762000" y="304800"/>
            <a:ext cx="7772400" cy="762000"/>
          </a:xfrm>
        </p:spPr>
        <p:txBody>
          <a:bodyPr/>
          <a:lstStyle/>
          <a:p>
            <a:pPr eaLnBrk="1" hangingPunct="1"/>
            <a:r>
              <a:rPr lang="ja-JP" altLang="en-US">
                <a:latin typeface="Times New Roman" panose="02020603050405020304" pitchFamily="18" charset="0"/>
              </a:rPr>
              <a:t>ディクススケジューリング</a:t>
            </a:r>
          </a:p>
        </p:txBody>
      </p:sp>
      <p:sp>
        <p:nvSpPr>
          <p:cNvPr id="62467" name="Text Box 3"/>
          <p:cNvSpPr txBox="1">
            <a:spLocks noChangeArrowheads="1"/>
          </p:cNvSpPr>
          <p:nvPr/>
        </p:nvSpPr>
        <p:spPr bwMode="auto">
          <a:xfrm>
            <a:off x="360000" y="1152000"/>
            <a:ext cx="8515771" cy="956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dirty="0"/>
              <a:t>例 : 現在トラック番号</a:t>
            </a:r>
            <a:r>
              <a:rPr lang="en-US" altLang="ja-JP" dirty="0"/>
              <a:t> 20 </a:t>
            </a:r>
            <a:r>
              <a:rPr lang="ja-JP" altLang="en-US" dirty="0"/>
              <a:t>処理中</a:t>
            </a:r>
            <a:endParaRPr lang="en-US" altLang="ja-JP" dirty="0"/>
          </a:p>
          <a:p>
            <a:pPr algn="l" eaLnBrk="1" hangingPunct="1"/>
            <a:r>
              <a:rPr lang="en-US" altLang="ja-JP" dirty="0"/>
              <a:t>       </a:t>
            </a:r>
            <a:r>
              <a:rPr lang="ja-JP" altLang="en-US" dirty="0"/>
              <a:t>アクセス要求が</a:t>
            </a:r>
            <a:r>
              <a:rPr lang="en-US" altLang="ja-JP" dirty="0"/>
              <a:t> 25, 4, 31, 21, 17, 42, 19 </a:t>
            </a:r>
            <a:r>
              <a:rPr lang="ja-JP" altLang="en-US" dirty="0"/>
              <a:t>の順に到着</a:t>
            </a:r>
          </a:p>
        </p:txBody>
      </p:sp>
      <p:graphicFrame>
        <p:nvGraphicFramePr>
          <p:cNvPr id="62468" name="Object 4"/>
          <p:cNvGraphicFramePr>
            <a:graphicFrameLocks noChangeAspect="1"/>
          </p:cNvGraphicFramePr>
          <p:nvPr>
            <p:extLst>
              <p:ext uri="{D42A27DB-BD31-4B8C-83A1-F6EECF244321}">
                <p14:modId xmlns:p14="http://schemas.microsoft.com/office/powerpoint/2010/main" val="1322789944"/>
              </p:ext>
            </p:extLst>
          </p:nvPr>
        </p:nvGraphicFramePr>
        <p:xfrm>
          <a:off x="314325" y="2130425"/>
          <a:ext cx="8515350" cy="4727575"/>
        </p:xfrm>
        <a:graphic>
          <a:graphicData uri="http://schemas.openxmlformats.org/presentationml/2006/ole">
            <mc:AlternateContent xmlns:mc="http://schemas.openxmlformats.org/markup-compatibility/2006">
              <mc:Choice xmlns:v="urn:schemas-microsoft-com:vml" Requires="v">
                <p:oleObj name="グラフ" r:id="rId3" imgW="7667958" imgH="4258259" progId="MSGraph.Chart.8">
                  <p:embed followColorScheme="full"/>
                </p:oleObj>
              </mc:Choice>
              <mc:Fallback>
                <p:oleObj name="グラフ" r:id="rId3" imgW="7667958" imgH="4258259" progId="MSGraph.Chart.8">
                  <p:embed followColorScheme="full"/>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4325" y="2130425"/>
                        <a:ext cx="8515350" cy="4727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685800" y="304800"/>
            <a:ext cx="7772400" cy="1311275"/>
          </a:xfrm>
        </p:spPr>
        <p:txBody>
          <a:bodyPr/>
          <a:lstStyle/>
          <a:p>
            <a:pPr eaLnBrk="1" hangingPunct="1"/>
            <a:r>
              <a:rPr lang="ja-JP" altLang="en-US" sz="3600">
                <a:latin typeface="Times New Roman" panose="02020603050405020304" pitchFamily="18" charset="0"/>
              </a:rPr>
              <a:t>ディスクスケジューリング</a:t>
            </a:r>
            <a:br>
              <a:rPr lang="ja-JP" altLang="en-US">
                <a:latin typeface="Times New Roman" panose="02020603050405020304" pitchFamily="18" charset="0"/>
              </a:rPr>
            </a:br>
            <a:r>
              <a:rPr lang="ja-JP" altLang="en-US">
                <a:latin typeface="Times New Roman" panose="02020603050405020304" pitchFamily="18" charset="0"/>
              </a:rPr>
              <a:t>回転位置の考慮</a:t>
            </a:r>
          </a:p>
        </p:txBody>
      </p:sp>
      <p:grpSp>
        <p:nvGrpSpPr>
          <p:cNvPr id="63491" name="Group 3"/>
          <p:cNvGrpSpPr>
            <a:grpSpLocks/>
          </p:cNvGrpSpPr>
          <p:nvPr/>
        </p:nvGrpSpPr>
        <p:grpSpPr bwMode="auto">
          <a:xfrm>
            <a:off x="685800" y="2362200"/>
            <a:ext cx="3810000" cy="4113213"/>
            <a:chOff x="432" y="1344"/>
            <a:chExt cx="2400" cy="2591"/>
          </a:xfrm>
        </p:grpSpPr>
        <p:sp>
          <p:nvSpPr>
            <p:cNvPr id="63543" name="Oval 4"/>
            <p:cNvSpPr>
              <a:spLocks noChangeArrowheads="1"/>
            </p:cNvSpPr>
            <p:nvPr/>
          </p:nvSpPr>
          <p:spPr bwMode="auto">
            <a:xfrm>
              <a:off x="720" y="1488"/>
              <a:ext cx="2112" cy="2112"/>
            </a:xfrm>
            <a:prstGeom prst="ellipse">
              <a:avLst/>
            </a:prstGeom>
            <a:solidFill>
              <a:srgbClr val="8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63544" name="Oval 5"/>
            <p:cNvSpPr>
              <a:spLocks noChangeArrowheads="1"/>
            </p:cNvSpPr>
            <p:nvPr/>
          </p:nvSpPr>
          <p:spPr bwMode="auto">
            <a:xfrm>
              <a:off x="1488" y="2256"/>
              <a:ext cx="576" cy="576"/>
            </a:xfrm>
            <a:prstGeom prst="ellipse">
              <a:avLst/>
            </a:prstGeom>
            <a:noFill/>
            <a:ln w="571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63545" name="Oval 6"/>
            <p:cNvSpPr>
              <a:spLocks noChangeArrowheads="1"/>
            </p:cNvSpPr>
            <p:nvPr/>
          </p:nvSpPr>
          <p:spPr bwMode="auto">
            <a:xfrm>
              <a:off x="1344" y="2112"/>
              <a:ext cx="864" cy="864"/>
            </a:xfrm>
            <a:prstGeom prst="ellipse">
              <a:avLst/>
            </a:prstGeom>
            <a:noFill/>
            <a:ln w="571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63546" name="Oval 7"/>
            <p:cNvSpPr>
              <a:spLocks noChangeArrowheads="1"/>
            </p:cNvSpPr>
            <p:nvPr/>
          </p:nvSpPr>
          <p:spPr bwMode="auto">
            <a:xfrm>
              <a:off x="1200" y="1968"/>
              <a:ext cx="1152" cy="1152"/>
            </a:xfrm>
            <a:prstGeom prst="ellipse">
              <a:avLst/>
            </a:prstGeom>
            <a:noFill/>
            <a:ln w="571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63547" name="Oval 8"/>
            <p:cNvSpPr>
              <a:spLocks noChangeArrowheads="1"/>
            </p:cNvSpPr>
            <p:nvPr/>
          </p:nvSpPr>
          <p:spPr bwMode="auto">
            <a:xfrm>
              <a:off x="1056" y="1824"/>
              <a:ext cx="1440" cy="1440"/>
            </a:xfrm>
            <a:prstGeom prst="ellipse">
              <a:avLst/>
            </a:prstGeom>
            <a:noFill/>
            <a:ln w="571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63548" name="Oval 9"/>
            <p:cNvSpPr>
              <a:spLocks noChangeArrowheads="1"/>
            </p:cNvSpPr>
            <p:nvPr/>
          </p:nvSpPr>
          <p:spPr bwMode="auto">
            <a:xfrm>
              <a:off x="912" y="1680"/>
              <a:ext cx="1728" cy="1728"/>
            </a:xfrm>
            <a:prstGeom prst="ellipse">
              <a:avLst/>
            </a:prstGeom>
            <a:noFill/>
            <a:ln w="571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63549" name="Line 10"/>
            <p:cNvSpPr>
              <a:spLocks noChangeShapeType="1"/>
            </p:cNvSpPr>
            <p:nvPr/>
          </p:nvSpPr>
          <p:spPr bwMode="auto">
            <a:xfrm>
              <a:off x="1776" y="1536"/>
              <a:ext cx="0" cy="2016"/>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50" name="Line 11"/>
            <p:cNvSpPr>
              <a:spLocks noChangeShapeType="1"/>
            </p:cNvSpPr>
            <p:nvPr/>
          </p:nvSpPr>
          <p:spPr bwMode="auto">
            <a:xfrm flipH="1">
              <a:off x="1392" y="1632"/>
              <a:ext cx="768" cy="1824"/>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51" name="Line 12"/>
            <p:cNvSpPr>
              <a:spLocks noChangeShapeType="1"/>
            </p:cNvSpPr>
            <p:nvPr/>
          </p:nvSpPr>
          <p:spPr bwMode="auto">
            <a:xfrm flipH="1">
              <a:off x="1056" y="1824"/>
              <a:ext cx="1440" cy="144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52" name="Line 13"/>
            <p:cNvSpPr>
              <a:spLocks noChangeShapeType="1"/>
            </p:cNvSpPr>
            <p:nvPr/>
          </p:nvSpPr>
          <p:spPr bwMode="auto">
            <a:xfrm rot="-5400000" flipH="1" flipV="1">
              <a:off x="1392" y="1632"/>
              <a:ext cx="768" cy="1824"/>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53" name="Line 14"/>
            <p:cNvSpPr>
              <a:spLocks noChangeShapeType="1"/>
            </p:cNvSpPr>
            <p:nvPr/>
          </p:nvSpPr>
          <p:spPr bwMode="auto">
            <a:xfrm>
              <a:off x="816" y="2544"/>
              <a:ext cx="1968" cy="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54" name="Line 15"/>
            <p:cNvSpPr>
              <a:spLocks noChangeShapeType="1"/>
            </p:cNvSpPr>
            <p:nvPr/>
          </p:nvSpPr>
          <p:spPr bwMode="auto">
            <a:xfrm rot="5400000" flipH="1">
              <a:off x="1392" y="1632"/>
              <a:ext cx="768" cy="1824"/>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55" name="Line 16"/>
            <p:cNvSpPr>
              <a:spLocks noChangeShapeType="1"/>
            </p:cNvSpPr>
            <p:nvPr/>
          </p:nvSpPr>
          <p:spPr bwMode="auto">
            <a:xfrm rot="5400000" flipH="1">
              <a:off x="1056" y="1824"/>
              <a:ext cx="1440" cy="144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56" name="Line 17"/>
            <p:cNvSpPr>
              <a:spLocks noChangeShapeType="1"/>
            </p:cNvSpPr>
            <p:nvPr/>
          </p:nvSpPr>
          <p:spPr bwMode="auto">
            <a:xfrm rot="10800000">
              <a:off x="1392" y="1632"/>
              <a:ext cx="768" cy="1824"/>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57" name="Oval 18"/>
            <p:cNvSpPr>
              <a:spLocks noChangeArrowheads="1"/>
            </p:cNvSpPr>
            <p:nvPr/>
          </p:nvSpPr>
          <p:spPr bwMode="auto">
            <a:xfrm>
              <a:off x="1680" y="2448"/>
              <a:ext cx="192" cy="192"/>
            </a:xfrm>
            <a:prstGeom prst="ellipse">
              <a:avLst/>
            </a:pr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63558" name="Oval 19"/>
            <p:cNvSpPr>
              <a:spLocks noChangeArrowheads="1"/>
            </p:cNvSpPr>
            <p:nvPr/>
          </p:nvSpPr>
          <p:spPr bwMode="auto">
            <a:xfrm>
              <a:off x="1680" y="2448"/>
              <a:ext cx="192" cy="192"/>
            </a:xfrm>
            <a:prstGeom prst="ellipse">
              <a:avLst/>
            </a:pr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nvGrpSpPr>
            <p:cNvPr id="63559" name="Group 20"/>
            <p:cNvGrpSpPr>
              <a:grpSpLocks/>
            </p:cNvGrpSpPr>
            <p:nvPr/>
          </p:nvGrpSpPr>
          <p:grpSpPr bwMode="auto">
            <a:xfrm>
              <a:off x="432" y="1344"/>
              <a:ext cx="1392" cy="1248"/>
              <a:chOff x="672" y="1776"/>
              <a:chExt cx="1392" cy="1248"/>
            </a:xfrm>
          </p:grpSpPr>
          <p:sp>
            <p:nvSpPr>
              <p:cNvPr id="63564" name="Arc 21"/>
              <p:cNvSpPr>
                <a:spLocks/>
              </p:cNvSpPr>
              <p:nvPr/>
            </p:nvSpPr>
            <p:spPr bwMode="auto">
              <a:xfrm flipH="1">
                <a:off x="816" y="1776"/>
                <a:ext cx="1248" cy="1248"/>
              </a:xfrm>
              <a:custGeom>
                <a:avLst/>
                <a:gdLst>
                  <a:gd name="T0" fmla="*/ 0 w 21600"/>
                  <a:gd name="T1" fmla="*/ 0 h 21600"/>
                  <a:gd name="T2" fmla="*/ 1248 w 21600"/>
                  <a:gd name="T3" fmla="*/ 1248 h 21600"/>
                  <a:gd name="T4" fmla="*/ 0 w 21600"/>
                  <a:gd name="T5" fmla="*/ 1248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99CC"/>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65" name="Text Box 22"/>
              <p:cNvSpPr txBox="1">
                <a:spLocks noChangeArrowheads="1"/>
              </p:cNvSpPr>
              <p:nvPr/>
            </p:nvSpPr>
            <p:spPr bwMode="auto">
              <a:xfrm>
                <a:off x="672" y="1920"/>
                <a:ext cx="56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回転</a:t>
                </a:r>
              </a:p>
            </p:txBody>
          </p:sp>
        </p:grpSp>
        <p:sp>
          <p:nvSpPr>
            <p:cNvPr id="63560" name="Text Box 23"/>
            <p:cNvSpPr txBox="1">
              <a:spLocks noChangeArrowheads="1"/>
            </p:cNvSpPr>
            <p:nvPr/>
          </p:nvSpPr>
          <p:spPr bwMode="auto">
            <a:xfrm>
              <a:off x="1296" y="3608"/>
              <a:ext cx="761"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ヘッド0</a:t>
              </a:r>
            </a:p>
          </p:txBody>
        </p:sp>
        <p:grpSp>
          <p:nvGrpSpPr>
            <p:cNvPr id="63561" name="Group 24"/>
            <p:cNvGrpSpPr>
              <a:grpSpLocks/>
            </p:cNvGrpSpPr>
            <p:nvPr/>
          </p:nvGrpSpPr>
          <p:grpSpPr bwMode="auto">
            <a:xfrm rot="3893522">
              <a:off x="1224" y="2712"/>
              <a:ext cx="144" cy="1343"/>
              <a:chOff x="3984" y="2736"/>
              <a:chExt cx="144" cy="1343"/>
            </a:xfrm>
          </p:grpSpPr>
          <p:sp>
            <p:nvSpPr>
              <p:cNvPr id="63562" name="Rectangle 25"/>
              <p:cNvSpPr>
                <a:spLocks noChangeArrowheads="1"/>
              </p:cNvSpPr>
              <p:nvPr/>
            </p:nvSpPr>
            <p:spPr bwMode="auto">
              <a:xfrm>
                <a:off x="3984" y="2736"/>
                <a:ext cx="144" cy="288"/>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63563" name="AutoShape 26"/>
              <p:cNvSpPr>
                <a:spLocks noChangeArrowheads="1"/>
              </p:cNvSpPr>
              <p:nvPr/>
            </p:nvSpPr>
            <p:spPr bwMode="auto">
              <a:xfrm flipV="1">
                <a:off x="3984" y="3024"/>
                <a:ext cx="144" cy="1055"/>
              </a:xfrm>
              <a:custGeom>
                <a:avLst/>
                <a:gdLst>
                  <a:gd name="T0" fmla="*/ 126 w 21600"/>
                  <a:gd name="T1" fmla="*/ 528 h 21600"/>
                  <a:gd name="T2" fmla="*/ 72 w 21600"/>
                  <a:gd name="T3" fmla="*/ 1055 h 21600"/>
                  <a:gd name="T4" fmla="*/ 18 w 21600"/>
                  <a:gd name="T5" fmla="*/ 528 h 21600"/>
                  <a:gd name="T6" fmla="*/ 72 w 21600"/>
                  <a:gd name="T7" fmla="*/ 0 h 21600"/>
                  <a:gd name="T8" fmla="*/ 0 60000 65536"/>
                  <a:gd name="T9" fmla="*/ 0 60000 65536"/>
                  <a:gd name="T10" fmla="*/ 0 60000 65536"/>
                  <a:gd name="T11" fmla="*/ 0 60000 65536"/>
                  <a:gd name="T12" fmla="*/ 4500 w 21600"/>
                  <a:gd name="T13" fmla="*/ 4504 h 21600"/>
                  <a:gd name="T14" fmla="*/ 17100 w 21600"/>
                  <a:gd name="T15" fmla="*/ 17096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grpSp>
      <p:grpSp>
        <p:nvGrpSpPr>
          <p:cNvPr id="63492" name="Group 27"/>
          <p:cNvGrpSpPr>
            <a:grpSpLocks/>
          </p:cNvGrpSpPr>
          <p:nvPr/>
        </p:nvGrpSpPr>
        <p:grpSpPr bwMode="auto">
          <a:xfrm>
            <a:off x="4419600" y="2362200"/>
            <a:ext cx="3810000" cy="4113213"/>
            <a:chOff x="432" y="1344"/>
            <a:chExt cx="2400" cy="2591"/>
          </a:xfrm>
        </p:grpSpPr>
        <p:sp>
          <p:nvSpPr>
            <p:cNvPr id="63520" name="Oval 28"/>
            <p:cNvSpPr>
              <a:spLocks noChangeArrowheads="1"/>
            </p:cNvSpPr>
            <p:nvPr/>
          </p:nvSpPr>
          <p:spPr bwMode="auto">
            <a:xfrm>
              <a:off x="720" y="1488"/>
              <a:ext cx="2112" cy="2112"/>
            </a:xfrm>
            <a:prstGeom prst="ellipse">
              <a:avLst/>
            </a:prstGeom>
            <a:solidFill>
              <a:srgbClr val="8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63521" name="Oval 29"/>
            <p:cNvSpPr>
              <a:spLocks noChangeArrowheads="1"/>
            </p:cNvSpPr>
            <p:nvPr/>
          </p:nvSpPr>
          <p:spPr bwMode="auto">
            <a:xfrm>
              <a:off x="1488" y="2256"/>
              <a:ext cx="576" cy="576"/>
            </a:xfrm>
            <a:prstGeom prst="ellipse">
              <a:avLst/>
            </a:prstGeom>
            <a:noFill/>
            <a:ln w="571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63522" name="Oval 30"/>
            <p:cNvSpPr>
              <a:spLocks noChangeArrowheads="1"/>
            </p:cNvSpPr>
            <p:nvPr/>
          </p:nvSpPr>
          <p:spPr bwMode="auto">
            <a:xfrm>
              <a:off x="1344" y="2112"/>
              <a:ext cx="864" cy="864"/>
            </a:xfrm>
            <a:prstGeom prst="ellipse">
              <a:avLst/>
            </a:prstGeom>
            <a:noFill/>
            <a:ln w="571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63523" name="Oval 31"/>
            <p:cNvSpPr>
              <a:spLocks noChangeArrowheads="1"/>
            </p:cNvSpPr>
            <p:nvPr/>
          </p:nvSpPr>
          <p:spPr bwMode="auto">
            <a:xfrm>
              <a:off x="1200" y="1968"/>
              <a:ext cx="1152" cy="1152"/>
            </a:xfrm>
            <a:prstGeom prst="ellipse">
              <a:avLst/>
            </a:prstGeom>
            <a:noFill/>
            <a:ln w="571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63524" name="Oval 32"/>
            <p:cNvSpPr>
              <a:spLocks noChangeArrowheads="1"/>
            </p:cNvSpPr>
            <p:nvPr/>
          </p:nvSpPr>
          <p:spPr bwMode="auto">
            <a:xfrm>
              <a:off x="1056" y="1824"/>
              <a:ext cx="1440" cy="1440"/>
            </a:xfrm>
            <a:prstGeom prst="ellipse">
              <a:avLst/>
            </a:prstGeom>
            <a:noFill/>
            <a:ln w="571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63525" name="Oval 33"/>
            <p:cNvSpPr>
              <a:spLocks noChangeArrowheads="1"/>
            </p:cNvSpPr>
            <p:nvPr/>
          </p:nvSpPr>
          <p:spPr bwMode="auto">
            <a:xfrm>
              <a:off x="912" y="1680"/>
              <a:ext cx="1728" cy="1728"/>
            </a:xfrm>
            <a:prstGeom prst="ellipse">
              <a:avLst/>
            </a:prstGeom>
            <a:noFill/>
            <a:ln w="57150">
              <a:solidFill>
                <a:srgbClr val="C0C0C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63526" name="Line 34"/>
            <p:cNvSpPr>
              <a:spLocks noChangeShapeType="1"/>
            </p:cNvSpPr>
            <p:nvPr/>
          </p:nvSpPr>
          <p:spPr bwMode="auto">
            <a:xfrm>
              <a:off x="1776" y="1536"/>
              <a:ext cx="0" cy="2016"/>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27" name="Line 35"/>
            <p:cNvSpPr>
              <a:spLocks noChangeShapeType="1"/>
            </p:cNvSpPr>
            <p:nvPr/>
          </p:nvSpPr>
          <p:spPr bwMode="auto">
            <a:xfrm flipH="1">
              <a:off x="1392" y="1632"/>
              <a:ext cx="768" cy="1824"/>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28" name="Line 36"/>
            <p:cNvSpPr>
              <a:spLocks noChangeShapeType="1"/>
            </p:cNvSpPr>
            <p:nvPr/>
          </p:nvSpPr>
          <p:spPr bwMode="auto">
            <a:xfrm flipH="1">
              <a:off x="1056" y="1824"/>
              <a:ext cx="1440" cy="144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29" name="Line 37"/>
            <p:cNvSpPr>
              <a:spLocks noChangeShapeType="1"/>
            </p:cNvSpPr>
            <p:nvPr/>
          </p:nvSpPr>
          <p:spPr bwMode="auto">
            <a:xfrm rot="-5400000" flipH="1" flipV="1">
              <a:off x="1392" y="1632"/>
              <a:ext cx="768" cy="1824"/>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30" name="Line 38"/>
            <p:cNvSpPr>
              <a:spLocks noChangeShapeType="1"/>
            </p:cNvSpPr>
            <p:nvPr/>
          </p:nvSpPr>
          <p:spPr bwMode="auto">
            <a:xfrm>
              <a:off x="816" y="2544"/>
              <a:ext cx="1968" cy="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31" name="Line 39"/>
            <p:cNvSpPr>
              <a:spLocks noChangeShapeType="1"/>
            </p:cNvSpPr>
            <p:nvPr/>
          </p:nvSpPr>
          <p:spPr bwMode="auto">
            <a:xfrm rot="5400000" flipH="1">
              <a:off x="1392" y="1632"/>
              <a:ext cx="768" cy="1824"/>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32" name="Line 40"/>
            <p:cNvSpPr>
              <a:spLocks noChangeShapeType="1"/>
            </p:cNvSpPr>
            <p:nvPr/>
          </p:nvSpPr>
          <p:spPr bwMode="auto">
            <a:xfrm rot="5400000" flipH="1">
              <a:off x="1056" y="1824"/>
              <a:ext cx="1440" cy="144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33" name="Line 41"/>
            <p:cNvSpPr>
              <a:spLocks noChangeShapeType="1"/>
            </p:cNvSpPr>
            <p:nvPr/>
          </p:nvSpPr>
          <p:spPr bwMode="auto">
            <a:xfrm rot="10800000">
              <a:off x="1392" y="1632"/>
              <a:ext cx="768" cy="1824"/>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34" name="Oval 42"/>
            <p:cNvSpPr>
              <a:spLocks noChangeArrowheads="1"/>
            </p:cNvSpPr>
            <p:nvPr/>
          </p:nvSpPr>
          <p:spPr bwMode="auto">
            <a:xfrm>
              <a:off x="1680" y="2448"/>
              <a:ext cx="192" cy="192"/>
            </a:xfrm>
            <a:prstGeom prst="ellipse">
              <a:avLst/>
            </a:pr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63535" name="Oval 43"/>
            <p:cNvSpPr>
              <a:spLocks noChangeArrowheads="1"/>
            </p:cNvSpPr>
            <p:nvPr/>
          </p:nvSpPr>
          <p:spPr bwMode="auto">
            <a:xfrm>
              <a:off x="1680" y="2448"/>
              <a:ext cx="192" cy="192"/>
            </a:xfrm>
            <a:prstGeom prst="ellipse">
              <a:avLst/>
            </a:pr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nvGrpSpPr>
            <p:cNvPr id="63536" name="Group 44"/>
            <p:cNvGrpSpPr>
              <a:grpSpLocks/>
            </p:cNvGrpSpPr>
            <p:nvPr/>
          </p:nvGrpSpPr>
          <p:grpSpPr bwMode="auto">
            <a:xfrm>
              <a:off x="432" y="1344"/>
              <a:ext cx="1392" cy="1248"/>
              <a:chOff x="672" y="1776"/>
              <a:chExt cx="1392" cy="1248"/>
            </a:xfrm>
          </p:grpSpPr>
          <p:sp>
            <p:nvSpPr>
              <p:cNvPr id="63541" name="Arc 45"/>
              <p:cNvSpPr>
                <a:spLocks/>
              </p:cNvSpPr>
              <p:nvPr/>
            </p:nvSpPr>
            <p:spPr bwMode="auto">
              <a:xfrm flipH="1">
                <a:off x="816" y="1776"/>
                <a:ext cx="1248" cy="1248"/>
              </a:xfrm>
              <a:custGeom>
                <a:avLst/>
                <a:gdLst>
                  <a:gd name="T0" fmla="*/ 0 w 21600"/>
                  <a:gd name="T1" fmla="*/ 0 h 21600"/>
                  <a:gd name="T2" fmla="*/ 1248 w 21600"/>
                  <a:gd name="T3" fmla="*/ 1248 h 21600"/>
                  <a:gd name="T4" fmla="*/ 0 w 21600"/>
                  <a:gd name="T5" fmla="*/ 1248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99CC"/>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42" name="Text Box 46"/>
              <p:cNvSpPr txBox="1">
                <a:spLocks noChangeArrowheads="1"/>
              </p:cNvSpPr>
              <p:nvPr/>
            </p:nvSpPr>
            <p:spPr bwMode="auto">
              <a:xfrm>
                <a:off x="672" y="1920"/>
                <a:ext cx="56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回転</a:t>
                </a:r>
              </a:p>
            </p:txBody>
          </p:sp>
        </p:grpSp>
        <p:sp>
          <p:nvSpPr>
            <p:cNvPr id="63537" name="Text Box 47"/>
            <p:cNvSpPr txBox="1">
              <a:spLocks noChangeArrowheads="1"/>
            </p:cNvSpPr>
            <p:nvPr/>
          </p:nvSpPr>
          <p:spPr bwMode="auto">
            <a:xfrm>
              <a:off x="1296" y="3608"/>
              <a:ext cx="761"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ヘッド1</a:t>
              </a:r>
            </a:p>
          </p:txBody>
        </p:sp>
        <p:grpSp>
          <p:nvGrpSpPr>
            <p:cNvPr id="63538" name="Group 48"/>
            <p:cNvGrpSpPr>
              <a:grpSpLocks/>
            </p:cNvGrpSpPr>
            <p:nvPr/>
          </p:nvGrpSpPr>
          <p:grpSpPr bwMode="auto">
            <a:xfrm rot="3893522">
              <a:off x="1224" y="2712"/>
              <a:ext cx="144" cy="1343"/>
              <a:chOff x="3984" y="2736"/>
              <a:chExt cx="144" cy="1343"/>
            </a:xfrm>
          </p:grpSpPr>
          <p:sp>
            <p:nvSpPr>
              <p:cNvPr id="63539" name="Rectangle 49"/>
              <p:cNvSpPr>
                <a:spLocks noChangeArrowheads="1"/>
              </p:cNvSpPr>
              <p:nvPr/>
            </p:nvSpPr>
            <p:spPr bwMode="auto">
              <a:xfrm>
                <a:off x="3984" y="2736"/>
                <a:ext cx="144" cy="288"/>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63540" name="AutoShape 50"/>
              <p:cNvSpPr>
                <a:spLocks noChangeArrowheads="1"/>
              </p:cNvSpPr>
              <p:nvPr/>
            </p:nvSpPr>
            <p:spPr bwMode="auto">
              <a:xfrm flipV="1">
                <a:off x="3984" y="3024"/>
                <a:ext cx="144" cy="1055"/>
              </a:xfrm>
              <a:custGeom>
                <a:avLst/>
                <a:gdLst>
                  <a:gd name="T0" fmla="*/ 126 w 21600"/>
                  <a:gd name="T1" fmla="*/ 528 h 21600"/>
                  <a:gd name="T2" fmla="*/ 72 w 21600"/>
                  <a:gd name="T3" fmla="*/ 1055 h 21600"/>
                  <a:gd name="T4" fmla="*/ 18 w 21600"/>
                  <a:gd name="T5" fmla="*/ 528 h 21600"/>
                  <a:gd name="T6" fmla="*/ 72 w 21600"/>
                  <a:gd name="T7" fmla="*/ 0 h 21600"/>
                  <a:gd name="T8" fmla="*/ 0 60000 65536"/>
                  <a:gd name="T9" fmla="*/ 0 60000 65536"/>
                  <a:gd name="T10" fmla="*/ 0 60000 65536"/>
                  <a:gd name="T11" fmla="*/ 0 60000 65536"/>
                  <a:gd name="T12" fmla="*/ 4500 w 21600"/>
                  <a:gd name="T13" fmla="*/ 4504 h 21600"/>
                  <a:gd name="T14" fmla="*/ 17100 w 21600"/>
                  <a:gd name="T15" fmla="*/ 17096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grpSp>
      <p:grpSp>
        <p:nvGrpSpPr>
          <p:cNvPr id="529459" name="Group 51"/>
          <p:cNvGrpSpPr>
            <a:grpSpLocks/>
          </p:cNvGrpSpPr>
          <p:nvPr/>
        </p:nvGrpSpPr>
        <p:grpSpPr bwMode="auto">
          <a:xfrm>
            <a:off x="1752600" y="3200400"/>
            <a:ext cx="5867400" cy="2133600"/>
            <a:chOff x="1104" y="1872"/>
            <a:chExt cx="3696" cy="1344"/>
          </a:xfrm>
        </p:grpSpPr>
        <p:grpSp>
          <p:nvGrpSpPr>
            <p:cNvPr id="63498" name="Group 52"/>
            <p:cNvGrpSpPr>
              <a:grpSpLocks/>
            </p:cNvGrpSpPr>
            <p:nvPr/>
          </p:nvGrpSpPr>
          <p:grpSpPr bwMode="auto">
            <a:xfrm>
              <a:off x="1104" y="1872"/>
              <a:ext cx="1344" cy="1344"/>
              <a:chOff x="1104" y="1872"/>
              <a:chExt cx="1344" cy="1344"/>
            </a:xfrm>
          </p:grpSpPr>
          <p:sp>
            <p:nvSpPr>
              <p:cNvPr id="63510" name="Oval 53"/>
              <p:cNvSpPr>
                <a:spLocks noChangeArrowheads="1"/>
              </p:cNvSpPr>
              <p:nvPr/>
            </p:nvSpPr>
            <p:spPr bwMode="auto">
              <a:xfrm>
                <a:off x="1200" y="1968"/>
                <a:ext cx="1152" cy="1152"/>
              </a:xfrm>
              <a:prstGeom prst="ellipse">
                <a:avLst/>
              </a:prstGeom>
              <a:noFill/>
              <a:ln w="57150">
                <a:solidFill>
                  <a:srgbClr val="FFCC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63511" name="Line 54"/>
              <p:cNvSpPr>
                <a:spLocks noChangeShapeType="1"/>
              </p:cNvSpPr>
              <p:nvPr/>
            </p:nvSpPr>
            <p:spPr bwMode="auto">
              <a:xfrm>
                <a:off x="1104" y="2544"/>
                <a:ext cx="1344" cy="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12" name="Line 55"/>
              <p:cNvSpPr>
                <a:spLocks noChangeShapeType="1"/>
              </p:cNvSpPr>
              <p:nvPr/>
            </p:nvSpPr>
            <p:spPr bwMode="auto">
              <a:xfrm>
                <a:off x="1776" y="1920"/>
                <a:ext cx="0" cy="1104"/>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13" name="Line 56"/>
              <p:cNvSpPr>
                <a:spLocks noChangeShapeType="1"/>
              </p:cNvSpPr>
              <p:nvPr/>
            </p:nvSpPr>
            <p:spPr bwMode="auto">
              <a:xfrm flipH="1">
                <a:off x="1488" y="1872"/>
                <a:ext cx="576" cy="1344"/>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14" name="Line 57"/>
              <p:cNvSpPr>
                <a:spLocks noChangeShapeType="1"/>
              </p:cNvSpPr>
              <p:nvPr/>
            </p:nvSpPr>
            <p:spPr bwMode="auto">
              <a:xfrm flipH="1">
                <a:off x="1248" y="2016"/>
                <a:ext cx="1056" cy="1056"/>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15" name="Line 58"/>
              <p:cNvSpPr>
                <a:spLocks noChangeShapeType="1"/>
              </p:cNvSpPr>
              <p:nvPr/>
            </p:nvSpPr>
            <p:spPr bwMode="auto">
              <a:xfrm rot="-5400000" flipH="1" flipV="1">
                <a:off x="1488" y="1872"/>
                <a:ext cx="576" cy="1344"/>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16" name="Line 59"/>
              <p:cNvSpPr>
                <a:spLocks noChangeShapeType="1"/>
              </p:cNvSpPr>
              <p:nvPr/>
            </p:nvSpPr>
            <p:spPr bwMode="auto">
              <a:xfrm flipH="1" flipV="1">
                <a:off x="1488" y="1872"/>
                <a:ext cx="576" cy="1344"/>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17" name="Line 60"/>
              <p:cNvSpPr>
                <a:spLocks noChangeShapeType="1"/>
              </p:cNvSpPr>
              <p:nvPr/>
            </p:nvSpPr>
            <p:spPr bwMode="auto">
              <a:xfrm rot="5400000" flipH="1">
                <a:off x="1248" y="2016"/>
                <a:ext cx="1056" cy="1056"/>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18" name="Line 61"/>
              <p:cNvSpPr>
                <a:spLocks noChangeShapeType="1"/>
              </p:cNvSpPr>
              <p:nvPr/>
            </p:nvSpPr>
            <p:spPr bwMode="auto">
              <a:xfrm rot="5400000" flipH="1">
                <a:off x="1488" y="1872"/>
                <a:ext cx="576" cy="1344"/>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19" name="Oval 62"/>
              <p:cNvSpPr>
                <a:spLocks noChangeArrowheads="1"/>
              </p:cNvSpPr>
              <p:nvPr/>
            </p:nvSpPr>
            <p:spPr bwMode="auto">
              <a:xfrm>
                <a:off x="1680" y="2448"/>
                <a:ext cx="192" cy="192"/>
              </a:xfrm>
              <a:prstGeom prst="ellipse">
                <a:avLst/>
              </a:pr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grpSp>
          <p:nvGrpSpPr>
            <p:cNvPr id="63499" name="Group 63"/>
            <p:cNvGrpSpPr>
              <a:grpSpLocks/>
            </p:cNvGrpSpPr>
            <p:nvPr/>
          </p:nvGrpSpPr>
          <p:grpSpPr bwMode="auto">
            <a:xfrm>
              <a:off x="3456" y="1872"/>
              <a:ext cx="1344" cy="1344"/>
              <a:chOff x="1104" y="1872"/>
              <a:chExt cx="1344" cy="1344"/>
            </a:xfrm>
          </p:grpSpPr>
          <p:sp>
            <p:nvSpPr>
              <p:cNvPr id="63500" name="Oval 64"/>
              <p:cNvSpPr>
                <a:spLocks noChangeArrowheads="1"/>
              </p:cNvSpPr>
              <p:nvPr/>
            </p:nvSpPr>
            <p:spPr bwMode="auto">
              <a:xfrm>
                <a:off x="1200" y="1968"/>
                <a:ext cx="1152" cy="1152"/>
              </a:xfrm>
              <a:prstGeom prst="ellipse">
                <a:avLst/>
              </a:prstGeom>
              <a:noFill/>
              <a:ln w="57150">
                <a:solidFill>
                  <a:srgbClr val="FFCC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63501" name="Line 65"/>
              <p:cNvSpPr>
                <a:spLocks noChangeShapeType="1"/>
              </p:cNvSpPr>
              <p:nvPr/>
            </p:nvSpPr>
            <p:spPr bwMode="auto">
              <a:xfrm>
                <a:off x="1104" y="2544"/>
                <a:ext cx="1344" cy="0"/>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02" name="Line 66"/>
              <p:cNvSpPr>
                <a:spLocks noChangeShapeType="1"/>
              </p:cNvSpPr>
              <p:nvPr/>
            </p:nvSpPr>
            <p:spPr bwMode="auto">
              <a:xfrm>
                <a:off x="1776" y="1920"/>
                <a:ext cx="0" cy="1104"/>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03" name="Line 67"/>
              <p:cNvSpPr>
                <a:spLocks noChangeShapeType="1"/>
              </p:cNvSpPr>
              <p:nvPr/>
            </p:nvSpPr>
            <p:spPr bwMode="auto">
              <a:xfrm flipH="1">
                <a:off x="1488" y="1872"/>
                <a:ext cx="576" cy="1344"/>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04" name="Line 68"/>
              <p:cNvSpPr>
                <a:spLocks noChangeShapeType="1"/>
              </p:cNvSpPr>
              <p:nvPr/>
            </p:nvSpPr>
            <p:spPr bwMode="auto">
              <a:xfrm flipH="1">
                <a:off x="1248" y="2016"/>
                <a:ext cx="1056" cy="1056"/>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05" name="Line 69"/>
              <p:cNvSpPr>
                <a:spLocks noChangeShapeType="1"/>
              </p:cNvSpPr>
              <p:nvPr/>
            </p:nvSpPr>
            <p:spPr bwMode="auto">
              <a:xfrm rot="-5400000" flipH="1" flipV="1">
                <a:off x="1488" y="1872"/>
                <a:ext cx="576" cy="1344"/>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06" name="Line 70"/>
              <p:cNvSpPr>
                <a:spLocks noChangeShapeType="1"/>
              </p:cNvSpPr>
              <p:nvPr/>
            </p:nvSpPr>
            <p:spPr bwMode="auto">
              <a:xfrm flipH="1" flipV="1">
                <a:off x="1488" y="1872"/>
                <a:ext cx="576" cy="1344"/>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07" name="Line 71"/>
              <p:cNvSpPr>
                <a:spLocks noChangeShapeType="1"/>
              </p:cNvSpPr>
              <p:nvPr/>
            </p:nvSpPr>
            <p:spPr bwMode="auto">
              <a:xfrm rot="5400000" flipH="1">
                <a:off x="1248" y="2016"/>
                <a:ext cx="1056" cy="1056"/>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08" name="Line 72"/>
              <p:cNvSpPr>
                <a:spLocks noChangeShapeType="1"/>
              </p:cNvSpPr>
              <p:nvPr/>
            </p:nvSpPr>
            <p:spPr bwMode="auto">
              <a:xfrm rot="5400000" flipH="1">
                <a:off x="1488" y="1872"/>
                <a:ext cx="576" cy="1344"/>
              </a:xfrm>
              <a:prstGeom prst="line">
                <a:avLst/>
              </a:prstGeom>
              <a:noFill/>
              <a:ln w="5715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3509" name="Oval 73"/>
              <p:cNvSpPr>
                <a:spLocks noChangeArrowheads="1"/>
              </p:cNvSpPr>
              <p:nvPr/>
            </p:nvSpPr>
            <p:spPr bwMode="auto">
              <a:xfrm>
                <a:off x="1680" y="2448"/>
                <a:ext cx="192" cy="192"/>
              </a:xfrm>
              <a:prstGeom prst="ellipse">
                <a:avLst/>
              </a:pr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grpSp>
      <p:grpSp>
        <p:nvGrpSpPr>
          <p:cNvPr id="529482" name="Group 74"/>
          <p:cNvGrpSpPr>
            <a:grpSpLocks/>
          </p:cNvGrpSpPr>
          <p:nvPr/>
        </p:nvGrpSpPr>
        <p:grpSpPr bwMode="auto">
          <a:xfrm>
            <a:off x="1943100" y="3276600"/>
            <a:ext cx="4991100" cy="723900"/>
            <a:chOff x="1224" y="1920"/>
            <a:chExt cx="3144" cy="456"/>
          </a:xfrm>
        </p:grpSpPr>
        <p:sp>
          <p:nvSpPr>
            <p:cNvPr id="63496" name="AutoShape 75"/>
            <p:cNvSpPr>
              <a:spLocks noChangeArrowheads="1"/>
            </p:cNvSpPr>
            <p:nvPr/>
          </p:nvSpPr>
          <p:spPr bwMode="auto">
            <a:xfrm rot="-3591517">
              <a:off x="1152" y="2160"/>
              <a:ext cx="288" cy="144"/>
            </a:xfrm>
            <a:prstGeom prst="roundRect">
              <a:avLst>
                <a:gd name="adj" fmla="val 16667"/>
              </a:avLst>
            </a:prstGeom>
            <a:noFill/>
            <a:ln w="38100">
              <a:solidFill>
                <a:srgbClr val="00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63497" name="AutoShape 76"/>
            <p:cNvSpPr>
              <a:spLocks noChangeArrowheads="1"/>
            </p:cNvSpPr>
            <p:nvPr/>
          </p:nvSpPr>
          <p:spPr bwMode="auto">
            <a:xfrm rot="403711">
              <a:off x="4080" y="1920"/>
              <a:ext cx="288" cy="144"/>
            </a:xfrm>
            <a:prstGeom prst="roundRect">
              <a:avLst>
                <a:gd name="adj" fmla="val 16667"/>
              </a:avLst>
            </a:prstGeom>
            <a:noFill/>
            <a:ln w="38100">
              <a:solidFill>
                <a:srgbClr val="00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sp>
        <p:nvSpPr>
          <p:cNvPr id="529485" name="AutoShape 77"/>
          <p:cNvSpPr>
            <a:spLocks noChangeArrowheads="1"/>
          </p:cNvSpPr>
          <p:nvPr/>
        </p:nvSpPr>
        <p:spPr bwMode="auto">
          <a:xfrm>
            <a:off x="2286000" y="1752600"/>
            <a:ext cx="5638800" cy="381000"/>
          </a:xfrm>
          <a:prstGeom prst="wedgeRoundRectCallout">
            <a:avLst>
              <a:gd name="adj1" fmla="val -51435"/>
              <a:gd name="adj2" fmla="val 420000"/>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セクタが手前にある方を先に処理</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529459"/>
                                        </p:tgtEl>
                                        <p:attrNameLst>
                                          <p:attrName>style.visibility</p:attrName>
                                        </p:attrNameLst>
                                      </p:cBhvr>
                                      <p:to>
                                        <p:strVal val="visible"/>
                                      </p:to>
                                    </p:set>
                                    <p:animEffect transition="in" filter="checkerboard(across)">
                                      <p:cBhvr>
                                        <p:cTn id="7" dur="500"/>
                                        <p:tgtEl>
                                          <p:spTgt spid="52945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529482"/>
                                        </p:tgtEl>
                                        <p:attrNameLst>
                                          <p:attrName>style.visibility</p:attrName>
                                        </p:attrNameLst>
                                      </p:cBhvr>
                                      <p:to>
                                        <p:strVal val="visible"/>
                                      </p:to>
                                    </p:set>
                                    <p:animEffect transition="in" filter="checkerboard(across)">
                                      <p:cBhvr>
                                        <p:cTn id="12" dur="500"/>
                                        <p:tgtEl>
                                          <p:spTgt spid="52948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529485"/>
                                        </p:tgtEl>
                                        <p:attrNameLst>
                                          <p:attrName>style.visibility</p:attrName>
                                        </p:attrNameLst>
                                      </p:cBhvr>
                                      <p:to>
                                        <p:strVal val="visible"/>
                                      </p:to>
                                    </p:set>
                                    <p:animEffect transition="in" filter="checkerboard(across)">
                                      <p:cBhvr>
                                        <p:cTn id="17" dur="500"/>
                                        <p:tgtEl>
                                          <p:spTgt spid="5294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9485" grpId="0" animBg="1" autoUpdateAnimBg="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1026"/>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物理セクタ</a:t>
            </a:r>
          </a:p>
        </p:txBody>
      </p:sp>
      <p:sp>
        <p:nvSpPr>
          <p:cNvPr id="64515" name="Arc 1027"/>
          <p:cNvSpPr>
            <a:spLocks/>
          </p:cNvSpPr>
          <p:nvPr/>
        </p:nvSpPr>
        <p:spPr bwMode="auto">
          <a:xfrm>
            <a:off x="533400" y="2133600"/>
            <a:ext cx="3581400" cy="3581400"/>
          </a:xfrm>
          <a:custGeom>
            <a:avLst/>
            <a:gdLst>
              <a:gd name="T0" fmla="*/ 0 w 21600"/>
              <a:gd name="T1" fmla="*/ 0 h 21600"/>
              <a:gd name="T2" fmla="*/ 3581400 w 21600"/>
              <a:gd name="T3" fmla="*/ 3581400 h 21600"/>
              <a:gd name="T4" fmla="*/ 0 w 21600"/>
              <a:gd name="T5" fmla="*/ 358140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solidFill>
            <a:srgbClr val="8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64516" name="Arc 1028"/>
          <p:cNvSpPr>
            <a:spLocks/>
          </p:cNvSpPr>
          <p:nvPr/>
        </p:nvSpPr>
        <p:spPr bwMode="auto">
          <a:xfrm>
            <a:off x="609600" y="2667000"/>
            <a:ext cx="2971800" cy="2971800"/>
          </a:xfrm>
          <a:custGeom>
            <a:avLst/>
            <a:gdLst>
              <a:gd name="T0" fmla="*/ 0 w 21600"/>
              <a:gd name="T1" fmla="*/ 0 h 21600"/>
              <a:gd name="T2" fmla="*/ 2971800 w 21600"/>
              <a:gd name="T3" fmla="*/ 2971800 h 21600"/>
              <a:gd name="T4" fmla="*/ 0 w 21600"/>
              <a:gd name="T5" fmla="*/ 297180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76200">
            <a:solidFill>
              <a:srgbClr val="C0C0C0"/>
            </a:solidFill>
            <a:prstDash val="lg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p:txBody>
      </p:sp>
      <p:sp>
        <p:nvSpPr>
          <p:cNvPr id="64517" name="Arc 1029"/>
          <p:cNvSpPr>
            <a:spLocks/>
          </p:cNvSpPr>
          <p:nvPr/>
        </p:nvSpPr>
        <p:spPr bwMode="auto">
          <a:xfrm>
            <a:off x="609600" y="4419600"/>
            <a:ext cx="1219200" cy="1219200"/>
          </a:xfrm>
          <a:custGeom>
            <a:avLst/>
            <a:gdLst>
              <a:gd name="T0" fmla="*/ 0 w 21600"/>
              <a:gd name="T1" fmla="*/ 0 h 21600"/>
              <a:gd name="T2" fmla="*/ 1219200 w 21600"/>
              <a:gd name="T3" fmla="*/ 1219200 h 21600"/>
              <a:gd name="T4" fmla="*/ 0 w 21600"/>
              <a:gd name="T5" fmla="*/ 121920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76200">
            <a:solidFill>
              <a:srgbClr val="C0C0C0"/>
            </a:solidFill>
            <a:prstDash val="lg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p:txBody>
      </p:sp>
      <p:sp>
        <p:nvSpPr>
          <p:cNvPr id="64518" name="Arc 1030"/>
          <p:cNvSpPr>
            <a:spLocks/>
          </p:cNvSpPr>
          <p:nvPr/>
        </p:nvSpPr>
        <p:spPr bwMode="auto">
          <a:xfrm>
            <a:off x="609600" y="3048000"/>
            <a:ext cx="2590800" cy="2590800"/>
          </a:xfrm>
          <a:custGeom>
            <a:avLst/>
            <a:gdLst>
              <a:gd name="T0" fmla="*/ 0 w 21600"/>
              <a:gd name="T1" fmla="*/ 0 h 21600"/>
              <a:gd name="T2" fmla="*/ 2590800 w 21600"/>
              <a:gd name="T3" fmla="*/ 2590800 h 21600"/>
              <a:gd name="T4" fmla="*/ 0 w 21600"/>
              <a:gd name="T5" fmla="*/ 259080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76200">
            <a:solidFill>
              <a:srgbClr val="C0C0C0"/>
            </a:solidFill>
            <a:prstDash val="lg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p:txBody>
      </p:sp>
      <p:sp>
        <p:nvSpPr>
          <p:cNvPr id="64519" name="Arc 1031"/>
          <p:cNvSpPr>
            <a:spLocks/>
          </p:cNvSpPr>
          <p:nvPr/>
        </p:nvSpPr>
        <p:spPr bwMode="auto">
          <a:xfrm>
            <a:off x="609600" y="3505200"/>
            <a:ext cx="2133600" cy="2133600"/>
          </a:xfrm>
          <a:custGeom>
            <a:avLst/>
            <a:gdLst>
              <a:gd name="T0" fmla="*/ 0 w 21600"/>
              <a:gd name="T1" fmla="*/ 0 h 21600"/>
              <a:gd name="T2" fmla="*/ 2133600 w 21600"/>
              <a:gd name="T3" fmla="*/ 2133600 h 21600"/>
              <a:gd name="T4" fmla="*/ 0 w 21600"/>
              <a:gd name="T5" fmla="*/ 213360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76200">
            <a:solidFill>
              <a:srgbClr val="C0C0C0"/>
            </a:solidFill>
            <a:prstDash val="lg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p:txBody>
      </p:sp>
      <p:sp>
        <p:nvSpPr>
          <p:cNvPr id="64520" name="Arc 1032"/>
          <p:cNvSpPr>
            <a:spLocks/>
          </p:cNvSpPr>
          <p:nvPr/>
        </p:nvSpPr>
        <p:spPr bwMode="auto">
          <a:xfrm>
            <a:off x="609600" y="3962400"/>
            <a:ext cx="1676400" cy="1676400"/>
          </a:xfrm>
          <a:custGeom>
            <a:avLst/>
            <a:gdLst>
              <a:gd name="T0" fmla="*/ 0 w 21600"/>
              <a:gd name="T1" fmla="*/ 0 h 21600"/>
              <a:gd name="T2" fmla="*/ 1676400 w 21600"/>
              <a:gd name="T3" fmla="*/ 1676400 h 21600"/>
              <a:gd name="T4" fmla="*/ 0 w 21600"/>
              <a:gd name="T5" fmla="*/ 167640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76200">
            <a:solidFill>
              <a:srgbClr val="C0C0C0"/>
            </a:solidFill>
            <a:prstDash val="lg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a:p>
            <a:pPr eaLnBrk="1" hangingPunct="1"/>
            <a:endParaRPr lang="ja-JP" altLang="en-US"/>
          </a:p>
        </p:txBody>
      </p:sp>
      <p:sp>
        <p:nvSpPr>
          <p:cNvPr id="64521" name="Arc 1050"/>
          <p:cNvSpPr>
            <a:spLocks/>
          </p:cNvSpPr>
          <p:nvPr/>
        </p:nvSpPr>
        <p:spPr bwMode="auto">
          <a:xfrm>
            <a:off x="533400" y="5103813"/>
            <a:ext cx="608013" cy="608012"/>
          </a:xfrm>
          <a:custGeom>
            <a:avLst/>
            <a:gdLst>
              <a:gd name="T0" fmla="*/ 0 w 21600"/>
              <a:gd name="T1" fmla="*/ 0 h 21600"/>
              <a:gd name="T2" fmla="*/ 608013 w 21600"/>
              <a:gd name="T3" fmla="*/ 608012 h 21600"/>
              <a:gd name="T4" fmla="*/ 0 w 21600"/>
              <a:gd name="T5" fmla="*/ 608012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542747" name="Text Box 1051"/>
          <p:cNvSpPr txBox="1">
            <a:spLocks noChangeArrowheads="1"/>
          </p:cNvSpPr>
          <p:nvPr/>
        </p:nvSpPr>
        <p:spPr bwMode="auto">
          <a:xfrm>
            <a:off x="3352800" y="2209800"/>
            <a:ext cx="5218113"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ディスクの外周部の方が長いので</a:t>
            </a:r>
          </a:p>
          <a:p>
            <a:pPr algn="l" eaLnBrk="1" hangingPunct="1"/>
            <a:r>
              <a:rPr lang="ja-JP" altLang="en-US"/>
              <a:t>物理セクタ数も多い</a:t>
            </a:r>
          </a:p>
        </p:txBody>
      </p:sp>
      <p:sp>
        <p:nvSpPr>
          <p:cNvPr id="542748" name="Freeform 1052"/>
          <p:cNvSpPr>
            <a:spLocks/>
          </p:cNvSpPr>
          <p:nvPr/>
        </p:nvSpPr>
        <p:spPr bwMode="auto">
          <a:xfrm>
            <a:off x="2816225" y="3643313"/>
            <a:ext cx="376238" cy="493712"/>
          </a:xfrm>
          <a:custGeom>
            <a:avLst/>
            <a:gdLst>
              <a:gd name="T0" fmla="*/ 0 w 237"/>
              <a:gd name="T1" fmla="*/ 0 h 311"/>
              <a:gd name="T2" fmla="*/ 376238 w 237"/>
              <a:gd name="T3" fmla="*/ 493712 h 311"/>
              <a:gd name="T4" fmla="*/ 0 60000 65536"/>
              <a:gd name="T5" fmla="*/ 0 60000 65536"/>
            </a:gdLst>
            <a:ahLst/>
            <a:cxnLst>
              <a:cxn ang="T4">
                <a:pos x="T0" y="T1"/>
              </a:cxn>
              <a:cxn ang="T5">
                <a:pos x="T2" y="T3"/>
              </a:cxn>
            </a:cxnLst>
            <a:rect l="0" t="0" r="r" b="b"/>
            <a:pathLst>
              <a:path w="237" h="311">
                <a:moveTo>
                  <a:pt x="0" y="0"/>
                </a:moveTo>
                <a:lnTo>
                  <a:pt x="237" y="311"/>
                </a:lnTo>
              </a:path>
            </a:pathLst>
          </a:custGeom>
          <a:noFill/>
          <a:ln w="76200">
            <a:solidFill>
              <a:srgbClr val="FF00FF"/>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nvGrpSpPr>
          <p:cNvPr id="542755" name="Group 1059"/>
          <p:cNvGrpSpPr>
            <a:grpSpLocks/>
          </p:cNvGrpSpPr>
          <p:nvPr/>
        </p:nvGrpSpPr>
        <p:grpSpPr bwMode="auto">
          <a:xfrm>
            <a:off x="3124200" y="3657600"/>
            <a:ext cx="5661025" cy="884238"/>
            <a:chOff x="1968" y="2304"/>
            <a:chExt cx="3566" cy="557"/>
          </a:xfrm>
        </p:grpSpPr>
        <p:sp>
          <p:nvSpPr>
            <p:cNvPr id="64525" name="Line 1057"/>
            <p:cNvSpPr>
              <a:spLocks noChangeShapeType="1"/>
            </p:cNvSpPr>
            <p:nvPr/>
          </p:nvSpPr>
          <p:spPr bwMode="auto">
            <a:xfrm flipH="1">
              <a:off x="1968" y="2544"/>
              <a:ext cx="720" cy="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4526" name="Text Box 1058"/>
            <p:cNvSpPr txBox="1">
              <a:spLocks noChangeArrowheads="1"/>
            </p:cNvSpPr>
            <p:nvPr/>
          </p:nvSpPr>
          <p:spPr bwMode="auto">
            <a:xfrm>
              <a:off x="2640" y="2304"/>
              <a:ext cx="2894" cy="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欠陥セクタ</a:t>
              </a:r>
            </a:p>
            <a:p>
              <a:pPr algn="l" eaLnBrk="1" hangingPunct="1"/>
              <a:r>
                <a:rPr lang="ja-JP" altLang="en-US" sz="2400"/>
                <a:t>傷等により読み書きできないセクタ</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42747"/>
                                        </p:tgtEl>
                                        <p:attrNameLst>
                                          <p:attrName>style.visibility</p:attrName>
                                        </p:attrNameLst>
                                      </p:cBhvr>
                                      <p:to>
                                        <p:strVal val="visible"/>
                                      </p:to>
                                    </p:set>
                                    <p:animEffect transition="in" filter="checkerboard(across)">
                                      <p:cBhvr>
                                        <p:cTn id="7" dur="500"/>
                                        <p:tgtEl>
                                          <p:spTgt spid="54274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42748"/>
                                        </p:tgtEl>
                                        <p:attrNameLst>
                                          <p:attrName>style.visibility</p:attrName>
                                        </p:attrNameLst>
                                      </p:cBhvr>
                                      <p:to>
                                        <p:strVal val="visible"/>
                                      </p:to>
                                    </p:set>
                                    <p:animEffect transition="in" filter="checkerboard(across)">
                                      <p:cBhvr>
                                        <p:cTn id="12" dur="500"/>
                                        <p:tgtEl>
                                          <p:spTgt spid="542748"/>
                                        </p:tgtEl>
                                      </p:cBhvr>
                                    </p:animEffect>
                                  </p:childTnLst>
                                </p:cTn>
                              </p:par>
                            </p:childTnLst>
                          </p:cTn>
                        </p:par>
                        <p:par>
                          <p:cTn id="13" fill="hold" nodeType="afterGroup">
                            <p:stCondLst>
                              <p:cond delay="500"/>
                            </p:stCondLst>
                            <p:childTnLst>
                              <p:par>
                                <p:cTn id="14" presetID="5" presetClass="entr" presetSubtype="10" fill="hold" nodeType="afterEffect">
                                  <p:stCondLst>
                                    <p:cond delay="0"/>
                                  </p:stCondLst>
                                  <p:childTnLst>
                                    <p:set>
                                      <p:cBhvr>
                                        <p:cTn id="15" dur="1" fill="hold">
                                          <p:stCondLst>
                                            <p:cond delay="0"/>
                                          </p:stCondLst>
                                        </p:cTn>
                                        <p:tgtEl>
                                          <p:spTgt spid="542755"/>
                                        </p:tgtEl>
                                        <p:attrNameLst>
                                          <p:attrName>style.visibility</p:attrName>
                                        </p:attrNameLst>
                                      </p:cBhvr>
                                      <p:to>
                                        <p:strVal val="visible"/>
                                      </p:to>
                                    </p:set>
                                    <p:animEffect transition="in" filter="checkerboard(across)">
                                      <p:cBhvr>
                                        <p:cTn id="16" dur="500"/>
                                        <p:tgtEl>
                                          <p:spTgt spid="5427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47" grpId="0" autoUpdateAnimBg="0"/>
      <p:bldP spid="54274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割込み</a:t>
            </a:r>
          </a:p>
        </p:txBody>
      </p:sp>
      <p:grpSp>
        <p:nvGrpSpPr>
          <p:cNvPr id="605187" name="Group 3"/>
          <p:cNvGrpSpPr>
            <a:grpSpLocks/>
          </p:cNvGrpSpPr>
          <p:nvPr/>
        </p:nvGrpSpPr>
        <p:grpSpPr bwMode="auto">
          <a:xfrm>
            <a:off x="1600200" y="4005263"/>
            <a:ext cx="2076450" cy="2014537"/>
            <a:chOff x="1008" y="2523"/>
            <a:chExt cx="1308" cy="1269"/>
          </a:xfrm>
        </p:grpSpPr>
        <p:sp>
          <p:nvSpPr>
            <p:cNvPr id="10255" name="Line 4"/>
            <p:cNvSpPr>
              <a:spLocks noChangeShapeType="1"/>
            </p:cNvSpPr>
            <p:nvPr/>
          </p:nvSpPr>
          <p:spPr bwMode="auto">
            <a:xfrm>
              <a:off x="1020" y="2523"/>
              <a:ext cx="1296" cy="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0256" name="Line 5"/>
            <p:cNvSpPr>
              <a:spLocks noChangeShapeType="1"/>
            </p:cNvSpPr>
            <p:nvPr/>
          </p:nvSpPr>
          <p:spPr bwMode="auto">
            <a:xfrm>
              <a:off x="1008" y="3792"/>
              <a:ext cx="1296" cy="0"/>
            </a:xfrm>
            <a:prstGeom prst="line">
              <a:avLst/>
            </a:prstGeom>
            <a:noFill/>
            <a:ln w="38100">
              <a:solidFill>
                <a:srgbClr val="CCFF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
        <p:nvSpPr>
          <p:cNvPr id="10244" name="Rectangle 6"/>
          <p:cNvSpPr>
            <a:spLocks noChangeArrowheads="1"/>
          </p:cNvSpPr>
          <p:nvPr/>
        </p:nvSpPr>
        <p:spPr bwMode="auto">
          <a:xfrm>
            <a:off x="1066800" y="1981200"/>
            <a:ext cx="7086600" cy="2667000"/>
          </a:xfrm>
          <a:prstGeom prst="rect">
            <a:avLst/>
          </a:prstGeom>
          <a:noFill/>
          <a:ln w="19050">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10245" name="Text Box 7"/>
          <p:cNvSpPr txBox="1">
            <a:spLocks noChangeArrowheads="1"/>
          </p:cNvSpPr>
          <p:nvPr/>
        </p:nvSpPr>
        <p:spPr bwMode="auto">
          <a:xfrm>
            <a:off x="990600" y="1600200"/>
            <a:ext cx="777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en-US" altLang="ja-JP" sz="2400"/>
              <a:t>CPU</a:t>
            </a:r>
          </a:p>
        </p:txBody>
      </p:sp>
      <p:sp>
        <p:nvSpPr>
          <p:cNvPr id="10246" name="Rectangle 8"/>
          <p:cNvSpPr>
            <a:spLocks noChangeArrowheads="1"/>
          </p:cNvSpPr>
          <p:nvPr/>
        </p:nvSpPr>
        <p:spPr bwMode="auto">
          <a:xfrm>
            <a:off x="1066800" y="5334000"/>
            <a:ext cx="7086600" cy="1295400"/>
          </a:xfrm>
          <a:prstGeom prst="rect">
            <a:avLst/>
          </a:prstGeom>
          <a:noFill/>
          <a:ln w="19050">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10247" name="Text Box 9"/>
          <p:cNvSpPr txBox="1">
            <a:spLocks noChangeArrowheads="1"/>
          </p:cNvSpPr>
          <p:nvPr/>
        </p:nvSpPr>
        <p:spPr bwMode="auto">
          <a:xfrm>
            <a:off x="1066800" y="4876800"/>
            <a:ext cx="1116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en-US" altLang="ja-JP" sz="2400"/>
              <a:t>IO</a:t>
            </a:r>
            <a:r>
              <a:rPr lang="ja-JP" altLang="en-US" sz="2400"/>
              <a:t>装置</a:t>
            </a:r>
          </a:p>
        </p:txBody>
      </p:sp>
      <p:sp>
        <p:nvSpPr>
          <p:cNvPr id="605194" name="Line 10"/>
          <p:cNvSpPr>
            <a:spLocks noChangeShapeType="1"/>
          </p:cNvSpPr>
          <p:nvPr/>
        </p:nvSpPr>
        <p:spPr bwMode="auto">
          <a:xfrm flipH="1" flipV="1">
            <a:off x="3657600" y="3505200"/>
            <a:ext cx="0" cy="2514600"/>
          </a:xfrm>
          <a:prstGeom prst="line">
            <a:avLst/>
          </a:prstGeom>
          <a:noFill/>
          <a:ln w="2857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nvGrpSpPr>
          <p:cNvPr id="605195" name="Group 11"/>
          <p:cNvGrpSpPr>
            <a:grpSpLocks/>
          </p:cNvGrpSpPr>
          <p:nvPr/>
        </p:nvGrpSpPr>
        <p:grpSpPr bwMode="auto">
          <a:xfrm>
            <a:off x="3348038" y="2636838"/>
            <a:ext cx="2965450" cy="863600"/>
            <a:chOff x="2109" y="1661"/>
            <a:chExt cx="1868" cy="544"/>
          </a:xfrm>
        </p:grpSpPr>
        <p:sp>
          <p:nvSpPr>
            <p:cNvPr id="10253" name="Line 12"/>
            <p:cNvSpPr>
              <a:spLocks noChangeShapeType="1"/>
            </p:cNvSpPr>
            <p:nvPr/>
          </p:nvSpPr>
          <p:spPr bwMode="auto">
            <a:xfrm>
              <a:off x="2290" y="2205"/>
              <a:ext cx="1225" cy="0"/>
            </a:xfrm>
            <a:prstGeom prst="line">
              <a:avLst/>
            </a:prstGeom>
            <a:noFill/>
            <a:ln w="381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0254" name="Text Box 13"/>
            <p:cNvSpPr txBox="1">
              <a:spLocks noChangeArrowheads="1"/>
            </p:cNvSpPr>
            <p:nvPr/>
          </p:nvSpPr>
          <p:spPr bwMode="auto">
            <a:xfrm>
              <a:off x="2109" y="1661"/>
              <a:ext cx="186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sz="2400"/>
                <a:t>プログラム切り替え用</a:t>
              </a:r>
            </a:p>
            <a:p>
              <a:pPr algn="l" eaLnBrk="1" hangingPunct="1"/>
              <a:r>
                <a:rPr lang="ja-JP" altLang="en-US" sz="2400"/>
                <a:t>プログラム</a:t>
              </a:r>
            </a:p>
          </p:txBody>
        </p:sp>
      </p:grpSp>
      <p:sp>
        <p:nvSpPr>
          <p:cNvPr id="605198" name="Line 14"/>
          <p:cNvSpPr>
            <a:spLocks noChangeShapeType="1"/>
          </p:cNvSpPr>
          <p:nvPr/>
        </p:nvSpPr>
        <p:spPr bwMode="auto">
          <a:xfrm flipV="1">
            <a:off x="5580063" y="2420938"/>
            <a:ext cx="0" cy="1079500"/>
          </a:xfrm>
          <a:prstGeom prst="line">
            <a:avLst/>
          </a:prstGeom>
          <a:noFill/>
          <a:ln w="2857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05199" name="Line 15"/>
          <p:cNvSpPr>
            <a:spLocks noChangeShapeType="1"/>
          </p:cNvSpPr>
          <p:nvPr/>
        </p:nvSpPr>
        <p:spPr bwMode="auto">
          <a:xfrm>
            <a:off x="5651500" y="2420938"/>
            <a:ext cx="1584325" cy="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05201" name="Text Box 17"/>
          <p:cNvSpPr txBox="1">
            <a:spLocks noChangeArrowheads="1"/>
          </p:cNvSpPr>
          <p:nvPr/>
        </p:nvSpPr>
        <p:spPr bwMode="auto">
          <a:xfrm>
            <a:off x="4191000" y="3810000"/>
            <a:ext cx="195897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割込み処理</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605187"/>
                                        </p:tgtEl>
                                        <p:attrNameLst>
                                          <p:attrName>style.visibility</p:attrName>
                                        </p:attrNameLst>
                                      </p:cBhvr>
                                      <p:to>
                                        <p:strVal val="visible"/>
                                      </p:to>
                                    </p:set>
                                    <p:animEffect transition="in" filter="wipe(left)">
                                      <p:cBhvr>
                                        <p:cTn id="7" dur="500"/>
                                        <p:tgtEl>
                                          <p:spTgt spid="60518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05194"/>
                                        </p:tgtEl>
                                        <p:attrNameLst>
                                          <p:attrName>style.visibility</p:attrName>
                                        </p:attrNameLst>
                                      </p:cBhvr>
                                      <p:to>
                                        <p:strVal val="visible"/>
                                      </p:to>
                                    </p:set>
                                    <p:animEffect transition="in" filter="wipe(down)">
                                      <p:cBhvr>
                                        <p:cTn id="12" dur="500"/>
                                        <p:tgtEl>
                                          <p:spTgt spid="60519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605195"/>
                                        </p:tgtEl>
                                        <p:attrNameLst>
                                          <p:attrName>style.visibility</p:attrName>
                                        </p:attrNameLst>
                                      </p:cBhvr>
                                      <p:to>
                                        <p:strVal val="visible"/>
                                      </p:to>
                                    </p:set>
                                    <p:animEffect transition="in" filter="wipe(left)">
                                      <p:cBhvr>
                                        <p:cTn id="17" dur="500"/>
                                        <p:tgtEl>
                                          <p:spTgt spid="605195"/>
                                        </p:tgtEl>
                                      </p:cBhvr>
                                    </p:animEffect>
                                  </p:childTnLst>
                                </p:cTn>
                              </p:par>
                            </p:childTnLst>
                          </p:cTn>
                        </p:par>
                        <p:par>
                          <p:cTn id="18" fill="hold" nodeType="afterGroup">
                            <p:stCondLst>
                              <p:cond delay="500"/>
                            </p:stCondLst>
                            <p:childTnLst>
                              <p:par>
                                <p:cTn id="19" presetID="22" presetClass="entr" presetSubtype="4" fill="hold" grpId="0" nodeType="afterEffect">
                                  <p:stCondLst>
                                    <p:cond delay="0"/>
                                  </p:stCondLst>
                                  <p:childTnLst>
                                    <p:set>
                                      <p:cBhvr>
                                        <p:cTn id="20" dur="1" fill="hold">
                                          <p:stCondLst>
                                            <p:cond delay="0"/>
                                          </p:stCondLst>
                                        </p:cTn>
                                        <p:tgtEl>
                                          <p:spTgt spid="605198"/>
                                        </p:tgtEl>
                                        <p:attrNameLst>
                                          <p:attrName>style.visibility</p:attrName>
                                        </p:attrNameLst>
                                      </p:cBhvr>
                                      <p:to>
                                        <p:strVal val="visible"/>
                                      </p:to>
                                    </p:set>
                                    <p:animEffect transition="in" filter="wipe(down)">
                                      <p:cBhvr>
                                        <p:cTn id="21" dur="500"/>
                                        <p:tgtEl>
                                          <p:spTgt spid="605198"/>
                                        </p:tgtEl>
                                      </p:cBhvr>
                                    </p:animEffect>
                                  </p:childTnLst>
                                </p:cTn>
                              </p:par>
                            </p:childTnLst>
                          </p:cTn>
                        </p:par>
                        <p:par>
                          <p:cTn id="22" fill="hold" nodeType="afterGroup">
                            <p:stCondLst>
                              <p:cond delay="1000"/>
                            </p:stCondLst>
                            <p:childTnLst>
                              <p:par>
                                <p:cTn id="23" presetID="22" presetClass="entr" presetSubtype="8" fill="hold" grpId="0" nodeType="afterEffect">
                                  <p:stCondLst>
                                    <p:cond delay="0"/>
                                  </p:stCondLst>
                                  <p:childTnLst>
                                    <p:set>
                                      <p:cBhvr>
                                        <p:cTn id="24" dur="1" fill="hold">
                                          <p:stCondLst>
                                            <p:cond delay="0"/>
                                          </p:stCondLst>
                                        </p:cTn>
                                        <p:tgtEl>
                                          <p:spTgt spid="605199"/>
                                        </p:tgtEl>
                                        <p:attrNameLst>
                                          <p:attrName>style.visibility</p:attrName>
                                        </p:attrNameLst>
                                      </p:cBhvr>
                                      <p:to>
                                        <p:strVal val="visible"/>
                                      </p:to>
                                    </p:set>
                                    <p:animEffect transition="in" filter="wipe(left)">
                                      <p:cBhvr>
                                        <p:cTn id="25" dur="500"/>
                                        <p:tgtEl>
                                          <p:spTgt spid="605199"/>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5" presetClass="entr" presetSubtype="10" fill="hold" grpId="0" nodeType="clickEffect">
                                  <p:stCondLst>
                                    <p:cond delay="0"/>
                                  </p:stCondLst>
                                  <p:childTnLst>
                                    <p:set>
                                      <p:cBhvr>
                                        <p:cTn id="29" dur="1" fill="hold">
                                          <p:stCondLst>
                                            <p:cond delay="0"/>
                                          </p:stCondLst>
                                        </p:cTn>
                                        <p:tgtEl>
                                          <p:spTgt spid="605201"/>
                                        </p:tgtEl>
                                        <p:attrNameLst>
                                          <p:attrName>style.visibility</p:attrName>
                                        </p:attrNameLst>
                                      </p:cBhvr>
                                      <p:to>
                                        <p:strVal val="visible"/>
                                      </p:to>
                                    </p:set>
                                    <p:animEffect transition="in" filter="checkerboard(across)">
                                      <p:cBhvr>
                                        <p:cTn id="30" dur="500"/>
                                        <p:tgtEl>
                                          <p:spTgt spid="6052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5194" grpId="0" animBg="1"/>
      <p:bldP spid="605198" grpId="0" animBg="1"/>
      <p:bldP spid="605199" grpId="0" animBg="1"/>
      <p:bldP spid="605201" grpId="0" autoUpdateAnimBg="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1026"/>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物理セクタ, 論理セクタ</a:t>
            </a:r>
          </a:p>
        </p:txBody>
      </p:sp>
      <p:sp>
        <p:nvSpPr>
          <p:cNvPr id="65539" name="Rectangle 1027"/>
          <p:cNvSpPr>
            <a:spLocks noGrp="1" noChangeArrowheads="1"/>
          </p:cNvSpPr>
          <p:nvPr>
            <p:ph type="body" idx="1"/>
          </p:nvPr>
        </p:nvSpPr>
        <p:spPr>
          <a:xfrm>
            <a:off x="685800" y="1981200"/>
            <a:ext cx="7772400" cy="1828800"/>
          </a:xfrm>
        </p:spPr>
        <p:txBody>
          <a:bodyPr/>
          <a:lstStyle/>
          <a:p>
            <a:pPr eaLnBrk="1" hangingPunct="1"/>
            <a:r>
              <a:rPr lang="ja-JP" altLang="en-US">
                <a:latin typeface="Times New Roman" panose="02020603050405020304" pitchFamily="18" charset="0"/>
              </a:rPr>
              <a:t>物理セクタの欠点</a:t>
            </a:r>
          </a:p>
          <a:p>
            <a:pPr lvl="1" eaLnBrk="1" hangingPunct="1"/>
            <a:r>
              <a:rPr lang="ja-JP" altLang="en-US">
                <a:latin typeface="Times New Roman" panose="02020603050405020304" pitchFamily="18" charset="0"/>
              </a:rPr>
              <a:t>トラックによりセクタ数が異なる</a:t>
            </a:r>
          </a:p>
          <a:p>
            <a:pPr lvl="1" eaLnBrk="1" hangingPunct="1"/>
            <a:r>
              <a:rPr lang="ja-JP" altLang="en-US">
                <a:latin typeface="Times New Roman" panose="02020603050405020304" pitchFamily="18" charset="0"/>
              </a:rPr>
              <a:t>欠陥セクタがある</a:t>
            </a:r>
          </a:p>
        </p:txBody>
      </p:sp>
      <p:grpSp>
        <p:nvGrpSpPr>
          <p:cNvPr id="543750" name="Group 1030"/>
          <p:cNvGrpSpPr>
            <a:grpSpLocks/>
          </p:cNvGrpSpPr>
          <p:nvPr/>
        </p:nvGrpSpPr>
        <p:grpSpPr bwMode="auto">
          <a:xfrm>
            <a:off x="1752600" y="3733800"/>
            <a:ext cx="3079750" cy="976313"/>
            <a:chOff x="1632" y="2352"/>
            <a:chExt cx="1940" cy="615"/>
          </a:xfrm>
        </p:grpSpPr>
        <p:sp>
          <p:nvSpPr>
            <p:cNvPr id="65542" name="AutoShape 1028"/>
            <p:cNvSpPr>
              <a:spLocks noChangeArrowheads="1"/>
            </p:cNvSpPr>
            <p:nvPr/>
          </p:nvSpPr>
          <p:spPr bwMode="auto">
            <a:xfrm>
              <a:off x="2352" y="2352"/>
              <a:ext cx="432" cy="288"/>
            </a:xfrm>
            <a:prstGeom prst="downArrow">
              <a:avLst>
                <a:gd name="adj1" fmla="val 50000"/>
                <a:gd name="adj2" fmla="val 25000"/>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65543" name="Text Box 1029"/>
            <p:cNvSpPr txBox="1">
              <a:spLocks noChangeArrowheads="1"/>
            </p:cNvSpPr>
            <p:nvPr/>
          </p:nvSpPr>
          <p:spPr bwMode="auto">
            <a:xfrm>
              <a:off x="1632" y="2640"/>
              <a:ext cx="1940"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論理セクタを用いる</a:t>
              </a:r>
            </a:p>
          </p:txBody>
        </p:sp>
      </p:grpSp>
      <p:sp>
        <p:nvSpPr>
          <p:cNvPr id="543783" name="Text Box 1063"/>
          <p:cNvSpPr txBox="1">
            <a:spLocks noChangeArrowheads="1"/>
          </p:cNvSpPr>
          <p:nvPr/>
        </p:nvSpPr>
        <p:spPr bwMode="auto">
          <a:xfrm>
            <a:off x="2057400" y="4953000"/>
            <a:ext cx="4725988"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buClr>
                <a:schemeClr val="tx2"/>
              </a:buClr>
              <a:buSzPct val="70000"/>
              <a:buFont typeface="Wingdings" panose="05000000000000000000" pitchFamily="2" charset="2"/>
              <a:buChar char="l"/>
            </a:pPr>
            <a:r>
              <a:rPr lang="ja-JP" altLang="en-US"/>
              <a:t> トラックごとのセクタ数を統一</a:t>
            </a:r>
          </a:p>
          <a:p>
            <a:pPr algn="l" eaLnBrk="1" hangingPunct="1">
              <a:buClr>
                <a:schemeClr val="tx2"/>
              </a:buClr>
              <a:buSzPct val="70000"/>
              <a:buFont typeface="Wingdings" panose="05000000000000000000" pitchFamily="2" charset="2"/>
              <a:buChar char="l"/>
            </a:pPr>
            <a:r>
              <a:rPr lang="ja-JP" altLang="en-US"/>
              <a:t> 欠陥セクタをスキップ</a:t>
            </a:r>
          </a:p>
        </p:txBody>
      </p:sp>
      <p:sp>
        <p:nvSpPr>
          <p:cNvPr id="2" name="テキスト ボックス 1">
            <a:extLst>
              <a:ext uri="{FF2B5EF4-FFF2-40B4-BE49-F238E27FC236}">
                <a16:creationId xmlns:a16="http://schemas.microsoft.com/office/drawing/2014/main" id="{476BCD09-A5BE-8D40-83D7-E918FD943F24}"/>
              </a:ext>
            </a:extLst>
          </p:cNvPr>
          <p:cNvSpPr txBox="1"/>
          <p:nvPr/>
        </p:nvSpPr>
        <p:spPr>
          <a:xfrm>
            <a:off x="1731707" y="6090557"/>
            <a:ext cx="4451860" cy="523220"/>
          </a:xfrm>
          <a:prstGeom prst="rect">
            <a:avLst/>
          </a:prstGeom>
          <a:noFill/>
        </p:spPr>
        <p:txBody>
          <a:bodyPr wrap="none" rtlCol="0">
            <a:spAutoFit/>
          </a:bodyPr>
          <a:lstStyle/>
          <a:p>
            <a:r>
              <a:rPr kumimoji="1" lang="ja-JP" altLang="en-US" dirty="0"/>
              <a:t>実記憶→仮想記憶　と同様</a:t>
            </a:r>
            <a:endParaRPr kumimoji="1" lang="en-US" altLang="ja-JP"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543750"/>
                                        </p:tgtEl>
                                        <p:attrNameLst>
                                          <p:attrName>style.visibility</p:attrName>
                                        </p:attrNameLst>
                                      </p:cBhvr>
                                      <p:to>
                                        <p:strVal val="visible"/>
                                      </p:to>
                                    </p:set>
                                    <p:animEffect transition="in" filter="wipe(up)">
                                      <p:cBhvr>
                                        <p:cTn id="7" dur="500"/>
                                        <p:tgtEl>
                                          <p:spTgt spid="5437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43783"/>
                                        </p:tgtEl>
                                        <p:attrNameLst>
                                          <p:attrName>style.visibility</p:attrName>
                                        </p:attrNameLst>
                                      </p:cBhvr>
                                      <p:to>
                                        <p:strVal val="visible"/>
                                      </p:to>
                                    </p:set>
                                    <p:animEffect transition="in" filter="checkerboard(across)">
                                      <p:cBhvr>
                                        <p:cTn id="12" dur="500"/>
                                        <p:tgtEl>
                                          <p:spTgt spid="543783"/>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3783" grpId="0" autoUpdateAnimBg="0"/>
      <p:bldP spid="2"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1026"/>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非ディスク型デバイス</a:t>
            </a:r>
          </a:p>
        </p:txBody>
      </p:sp>
      <p:sp>
        <p:nvSpPr>
          <p:cNvPr id="66563" name="Rectangle 1027"/>
          <p:cNvSpPr>
            <a:spLocks noGrp="1" noChangeArrowheads="1"/>
          </p:cNvSpPr>
          <p:nvPr>
            <p:ph type="body" idx="1"/>
          </p:nvPr>
        </p:nvSpPr>
        <p:spPr/>
        <p:txBody>
          <a:bodyPr/>
          <a:lstStyle/>
          <a:p>
            <a:pPr eaLnBrk="1" hangingPunct="1"/>
            <a:r>
              <a:rPr lang="ja-JP" altLang="en-US">
                <a:latin typeface="Times New Roman" panose="02020603050405020304" pitchFamily="18" charset="0"/>
              </a:rPr>
              <a:t>非ディスク型デバイス</a:t>
            </a:r>
          </a:p>
          <a:p>
            <a:pPr lvl="1" eaLnBrk="1" hangingPunct="1"/>
            <a:r>
              <a:rPr lang="ja-JP" altLang="en-US">
                <a:latin typeface="Times New Roman" panose="02020603050405020304" pitchFamily="18" charset="0"/>
              </a:rPr>
              <a:t>フラッシュメモリ(</a:t>
            </a:r>
            <a:r>
              <a:rPr lang="en-US" altLang="ja-JP">
                <a:latin typeface="Times New Roman" panose="02020603050405020304" pitchFamily="18" charset="0"/>
              </a:rPr>
              <a:t>flash memory)</a:t>
            </a:r>
          </a:p>
          <a:p>
            <a:pPr lvl="2" eaLnBrk="1" hangingPunct="1"/>
            <a:r>
              <a:rPr lang="ja-JP" altLang="en-US">
                <a:latin typeface="Times New Roman" panose="02020603050405020304" pitchFamily="18" charset="0"/>
              </a:rPr>
              <a:t>不揮発性メモリ</a:t>
            </a:r>
          </a:p>
          <a:p>
            <a:pPr lvl="3" eaLnBrk="1" hangingPunct="1"/>
            <a:r>
              <a:rPr lang="ja-JP" altLang="en-US" sz="2400">
                <a:latin typeface="Times New Roman" panose="02020603050405020304" pitchFamily="18" charset="0"/>
              </a:rPr>
              <a:t>電源を切っても消えない</a:t>
            </a:r>
          </a:p>
          <a:p>
            <a:pPr lvl="2" eaLnBrk="1" hangingPunct="1"/>
            <a:r>
              <a:rPr lang="ja-JP" altLang="en-US">
                <a:latin typeface="Times New Roman" panose="02020603050405020304" pitchFamily="18" charset="0"/>
              </a:rPr>
              <a:t>ハードディスクに比べて</a:t>
            </a:r>
          </a:p>
          <a:p>
            <a:pPr lvl="3" eaLnBrk="1" hangingPunct="1"/>
            <a:r>
              <a:rPr lang="ja-JP" altLang="en-US" sz="2400">
                <a:latin typeface="Times New Roman" panose="02020603050405020304" pitchFamily="18" charset="0"/>
              </a:rPr>
              <a:t>動作音が小さい</a:t>
            </a:r>
          </a:p>
          <a:p>
            <a:pPr lvl="3" eaLnBrk="1" hangingPunct="1"/>
            <a:r>
              <a:rPr lang="ja-JP" altLang="en-US" sz="2400">
                <a:latin typeface="Times New Roman" panose="02020603050405020304" pitchFamily="18" charset="0"/>
              </a:rPr>
              <a:t>消費電力が小さい</a:t>
            </a:r>
          </a:p>
          <a:p>
            <a:pPr lvl="3" eaLnBrk="1" hangingPunct="1"/>
            <a:r>
              <a:rPr lang="ja-JP" altLang="en-US" sz="2400">
                <a:latin typeface="Times New Roman" panose="02020603050405020304" pitchFamily="18" charset="0"/>
              </a:rPr>
              <a:t>可動部が無く衝撃に強い</a:t>
            </a:r>
          </a:p>
        </p:txBody>
      </p:sp>
      <p:grpSp>
        <p:nvGrpSpPr>
          <p:cNvPr id="573446" name="Group 1030"/>
          <p:cNvGrpSpPr>
            <a:grpSpLocks/>
          </p:cNvGrpSpPr>
          <p:nvPr/>
        </p:nvGrpSpPr>
        <p:grpSpPr bwMode="auto">
          <a:xfrm>
            <a:off x="1371600" y="5715000"/>
            <a:ext cx="5902325" cy="900113"/>
            <a:chOff x="864" y="3600"/>
            <a:chExt cx="3718" cy="567"/>
          </a:xfrm>
        </p:grpSpPr>
        <p:sp>
          <p:nvSpPr>
            <p:cNvPr id="66565" name="AutoShape 1028"/>
            <p:cNvSpPr>
              <a:spLocks noChangeArrowheads="1"/>
            </p:cNvSpPr>
            <p:nvPr/>
          </p:nvSpPr>
          <p:spPr bwMode="auto">
            <a:xfrm>
              <a:off x="2544" y="3600"/>
              <a:ext cx="480" cy="288"/>
            </a:xfrm>
            <a:prstGeom prst="down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66566" name="Text Box 1029"/>
            <p:cNvSpPr txBox="1">
              <a:spLocks noChangeArrowheads="1"/>
            </p:cNvSpPr>
            <p:nvPr/>
          </p:nvSpPr>
          <p:spPr bwMode="auto">
            <a:xfrm>
              <a:off x="864" y="3840"/>
              <a:ext cx="371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ハードディスクに取って代わりつつある</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573446"/>
                                        </p:tgtEl>
                                        <p:attrNameLst>
                                          <p:attrName>style.visibility</p:attrName>
                                        </p:attrNameLst>
                                      </p:cBhvr>
                                      <p:to>
                                        <p:strVal val="visible"/>
                                      </p:to>
                                    </p:set>
                                    <p:animEffect transition="in" filter="wipe(up)">
                                      <p:cBhvr>
                                        <p:cTn id="7" dur="500"/>
                                        <p:tgtEl>
                                          <p:spTgt spid="5734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685800" y="495300"/>
            <a:ext cx="7772400" cy="1371600"/>
          </a:xfrm>
        </p:spPr>
        <p:txBody>
          <a:bodyPr/>
          <a:lstStyle/>
          <a:p>
            <a:pPr eaLnBrk="1" hangingPunct="1"/>
            <a:r>
              <a:rPr lang="ja-JP" altLang="en-US">
                <a:latin typeface="Times New Roman" panose="02020603050405020304" pitchFamily="18" charset="0"/>
              </a:rPr>
              <a:t>デバイス制御装置</a:t>
            </a:r>
            <a:br>
              <a:rPr lang="ja-JP" altLang="en-US">
                <a:latin typeface="Times New Roman" panose="02020603050405020304" pitchFamily="18" charset="0"/>
              </a:rPr>
            </a:br>
            <a:r>
              <a:rPr lang="ja-JP" altLang="en-US" sz="4000">
                <a:latin typeface="Times New Roman" panose="02020603050405020304" pitchFamily="18" charset="0"/>
              </a:rPr>
              <a:t>(</a:t>
            </a:r>
            <a:r>
              <a:rPr lang="en-US" altLang="ja-JP" sz="4000">
                <a:latin typeface="Times New Roman" panose="02020603050405020304" pitchFamily="18" charset="0"/>
              </a:rPr>
              <a:t>device controller)</a:t>
            </a:r>
          </a:p>
        </p:txBody>
      </p:sp>
      <p:sp>
        <p:nvSpPr>
          <p:cNvPr id="67587" name="Rectangle 3"/>
          <p:cNvSpPr>
            <a:spLocks noGrp="1" noChangeArrowheads="1"/>
          </p:cNvSpPr>
          <p:nvPr>
            <p:ph type="body" idx="1"/>
          </p:nvPr>
        </p:nvSpPr>
        <p:spPr>
          <a:xfrm>
            <a:off x="685800" y="1981200"/>
            <a:ext cx="7772400" cy="1676400"/>
          </a:xfrm>
        </p:spPr>
        <p:txBody>
          <a:bodyPr/>
          <a:lstStyle/>
          <a:p>
            <a:pPr eaLnBrk="1" hangingPunct="1"/>
            <a:r>
              <a:rPr lang="ja-JP" altLang="en-US">
                <a:latin typeface="Times New Roman" panose="02020603050405020304" pitchFamily="18" charset="0"/>
              </a:rPr>
              <a:t>デバイス制御装置</a:t>
            </a:r>
          </a:p>
          <a:p>
            <a:pPr lvl="1" eaLnBrk="1" hangingPunct="1"/>
            <a:r>
              <a:rPr lang="ja-JP" altLang="en-US">
                <a:latin typeface="Times New Roman" panose="02020603050405020304" pitchFamily="18" charset="0"/>
              </a:rPr>
              <a:t>入出力装置-主記憶間のデータ転送を制御</a:t>
            </a:r>
          </a:p>
        </p:txBody>
      </p:sp>
      <p:sp>
        <p:nvSpPr>
          <p:cNvPr id="67588" name="Rectangle 4"/>
          <p:cNvSpPr>
            <a:spLocks noChangeArrowheads="1"/>
          </p:cNvSpPr>
          <p:nvPr/>
        </p:nvSpPr>
        <p:spPr bwMode="auto">
          <a:xfrm>
            <a:off x="990600" y="3962400"/>
            <a:ext cx="990600" cy="10668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en-US" altLang="ja-JP" sz="2400"/>
              <a:t>CPU</a:t>
            </a:r>
          </a:p>
        </p:txBody>
      </p:sp>
      <p:sp>
        <p:nvSpPr>
          <p:cNvPr id="67589" name="Rectangle 5"/>
          <p:cNvSpPr>
            <a:spLocks noChangeArrowheads="1"/>
          </p:cNvSpPr>
          <p:nvPr/>
        </p:nvSpPr>
        <p:spPr bwMode="auto">
          <a:xfrm>
            <a:off x="2286000" y="3962400"/>
            <a:ext cx="990600" cy="10668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メモリ</a:t>
            </a:r>
          </a:p>
        </p:txBody>
      </p:sp>
      <p:sp>
        <p:nvSpPr>
          <p:cNvPr id="67590" name="Rectangle 6"/>
          <p:cNvSpPr>
            <a:spLocks noChangeArrowheads="1"/>
          </p:cNvSpPr>
          <p:nvPr/>
        </p:nvSpPr>
        <p:spPr bwMode="auto">
          <a:xfrm>
            <a:off x="3581400" y="3962400"/>
            <a:ext cx="1524000" cy="10668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200"/>
              <a:t>ディスク用</a:t>
            </a:r>
          </a:p>
          <a:p>
            <a:pPr eaLnBrk="1" hangingPunct="1"/>
            <a:r>
              <a:rPr lang="ja-JP" altLang="en-US" sz="2200"/>
              <a:t>デバイス</a:t>
            </a:r>
          </a:p>
          <a:p>
            <a:pPr eaLnBrk="1" hangingPunct="1"/>
            <a:r>
              <a:rPr lang="ja-JP" altLang="en-US" sz="2200"/>
              <a:t>制御装置</a:t>
            </a:r>
          </a:p>
        </p:txBody>
      </p:sp>
      <p:sp>
        <p:nvSpPr>
          <p:cNvPr id="67591" name="Rectangle 7"/>
          <p:cNvSpPr>
            <a:spLocks noChangeArrowheads="1"/>
          </p:cNvSpPr>
          <p:nvPr/>
        </p:nvSpPr>
        <p:spPr bwMode="auto">
          <a:xfrm>
            <a:off x="5257800" y="3962400"/>
            <a:ext cx="1524000" cy="10668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200"/>
              <a:t>プリンタ用</a:t>
            </a:r>
          </a:p>
          <a:p>
            <a:pPr eaLnBrk="1" hangingPunct="1"/>
            <a:r>
              <a:rPr lang="ja-JP" altLang="en-US" sz="2200"/>
              <a:t>デバイス</a:t>
            </a:r>
          </a:p>
          <a:p>
            <a:pPr eaLnBrk="1" hangingPunct="1"/>
            <a:r>
              <a:rPr lang="ja-JP" altLang="en-US" sz="2200"/>
              <a:t>制御装置</a:t>
            </a:r>
          </a:p>
        </p:txBody>
      </p:sp>
      <p:sp>
        <p:nvSpPr>
          <p:cNvPr id="67592" name="Rectangle 8"/>
          <p:cNvSpPr>
            <a:spLocks noChangeArrowheads="1"/>
          </p:cNvSpPr>
          <p:nvPr/>
        </p:nvSpPr>
        <p:spPr bwMode="auto">
          <a:xfrm>
            <a:off x="6934200" y="3962400"/>
            <a:ext cx="1524000" cy="10668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200"/>
              <a:t>ネットワーク用</a:t>
            </a:r>
          </a:p>
          <a:p>
            <a:pPr eaLnBrk="1" hangingPunct="1"/>
            <a:r>
              <a:rPr lang="ja-JP" altLang="en-US" sz="2200"/>
              <a:t>デバイス</a:t>
            </a:r>
          </a:p>
          <a:p>
            <a:pPr eaLnBrk="1" hangingPunct="1"/>
            <a:r>
              <a:rPr lang="ja-JP" altLang="en-US" sz="2200"/>
              <a:t>制御装置</a:t>
            </a:r>
          </a:p>
        </p:txBody>
      </p:sp>
      <p:sp>
        <p:nvSpPr>
          <p:cNvPr id="67593" name="Line 9"/>
          <p:cNvSpPr>
            <a:spLocks noChangeShapeType="1"/>
          </p:cNvSpPr>
          <p:nvPr/>
        </p:nvSpPr>
        <p:spPr bwMode="auto">
          <a:xfrm>
            <a:off x="1524000" y="3429000"/>
            <a:ext cx="7086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7594" name="Line 10"/>
          <p:cNvSpPr>
            <a:spLocks noChangeShapeType="1"/>
          </p:cNvSpPr>
          <p:nvPr/>
        </p:nvSpPr>
        <p:spPr bwMode="auto">
          <a:xfrm>
            <a:off x="1524000" y="3429000"/>
            <a:ext cx="0" cy="53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7595" name="Line 12"/>
          <p:cNvSpPr>
            <a:spLocks noChangeShapeType="1"/>
          </p:cNvSpPr>
          <p:nvPr/>
        </p:nvSpPr>
        <p:spPr bwMode="auto">
          <a:xfrm>
            <a:off x="2819400" y="3429000"/>
            <a:ext cx="0" cy="53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7596" name="Line 13"/>
          <p:cNvSpPr>
            <a:spLocks noChangeShapeType="1"/>
          </p:cNvSpPr>
          <p:nvPr/>
        </p:nvSpPr>
        <p:spPr bwMode="auto">
          <a:xfrm>
            <a:off x="4343400" y="3429000"/>
            <a:ext cx="0" cy="53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7597" name="Line 14"/>
          <p:cNvSpPr>
            <a:spLocks noChangeShapeType="1"/>
          </p:cNvSpPr>
          <p:nvPr/>
        </p:nvSpPr>
        <p:spPr bwMode="auto">
          <a:xfrm>
            <a:off x="6019800" y="3429000"/>
            <a:ext cx="0" cy="53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7598" name="Line 15"/>
          <p:cNvSpPr>
            <a:spLocks noChangeShapeType="1"/>
          </p:cNvSpPr>
          <p:nvPr/>
        </p:nvSpPr>
        <p:spPr bwMode="auto">
          <a:xfrm>
            <a:off x="7696200" y="3429000"/>
            <a:ext cx="0" cy="53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7599" name="Line 16"/>
          <p:cNvSpPr>
            <a:spLocks noChangeShapeType="1"/>
          </p:cNvSpPr>
          <p:nvPr/>
        </p:nvSpPr>
        <p:spPr bwMode="auto">
          <a:xfrm>
            <a:off x="3962400" y="5029200"/>
            <a:ext cx="0" cy="3048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7600" name="AutoShape 17"/>
          <p:cNvSpPr>
            <a:spLocks noChangeArrowheads="1"/>
          </p:cNvSpPr>
          <p:nvPr/>
        </p:nvSpPr>
        <p:spPr bwMode="auto">
          <a:xfrm>
            <a:off x="3581400" y="5334000"/>
            <a:ext cx="762000" cy="609600"/>
          </a:xfrm>
          <a:prstGeom prst="can">
            <a:avLst>
              <a:gd name="adj" fmla="val 25000"/>
            </a:avLst>
          </a:prstGeom>
          <a:solidFill>
            <a:srgbClr val="8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67601" name="Line 18"/>
          <p:cNvSpPr>
            <a:spLocks noChangeShapeType="1"/>
          </p:cNvSpPr>
          <p:nvPr/>
        </p:nvSpPr>
        <p:spPr bwMode="auto">
          <a:xfrm>
            <a:off x="4800600" y="5029200"/>
            <a:ext cx="0" cy="3048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7602" name="AutoShape 19"/>
          <p:cNvSpPr>
            <a:spLocks noChangeArrowheads="1"/>
          </p:cNvSpPr>
          <p:nvPr/>
        </p:nvSpPr>
        <p:spPr bwMode="auto">
          <a:xfrm>
            <a:off x="4419600" y="5334000"/>
            <a:ext cx="762000" cy="609600"/>
          </a:xfrm>
          <a:prstGeom prst="can">
            <a:avLst>
              <a:gd name="adj" fmla="val 25000"/>
            </a:avLst>
          </a:prstGeom>
          <a:solidFill>
            <a:srgbClr val="8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67603" name="Line 21"/>
          <p:cNvSpPr>
            <a:spLocks noChangeShapeType="1"/>
          </p:cNvSpPr>
          <p:nvPr/>
        </p:nvSpPr>
        <p:spPr bwMode="auto">
          <a:xfrm>
            <a:off x="6019800" y="5029200"/>
            <a:ext cx="0" cy="3048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pic>
        <p:nvPicPr>
          <p:cNvPr id="67604" name="Picture 20" descr="C:\Documents and Settings\Takashi\My Documents\OS\image\icon-printer.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10200" y="5334000"/>
            <a:ext cx="1284288" cy="66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7605" name="Line 22"/>
          <p:cNvSpPr>
            <a:spLocks noChangeShapeType="1"/>
          </p:cNvSpPr>
          <p:nvPr/>
        </p:nvSpPr>
        <p:spPr bwMode="auto">
          <a:xfrm>
            <a:off x="7696200" y="5029200"/>
            <a:ext cx="0" cy="3048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7606" name="Cloud"/>
          <p:cNvSpPr>
            <a:spLocks noChangeAspect="1" noEditPoints="1" noChangeArrowheads="1"/>
          </p:cNvSpPr>
          <p:nvPr/>
        </p:nvSpPr>
        <p:spPr bwMode="auto">
          <a:xfrm>
            <a:off x="7315200" y="5334000"/>
            <a:ext cx="820738" cy="549275"/>
          </a:xfrm>
          <a:custGeom>
            <a:avLst/>
            <a:gdLst>
              <a:gd name="T0" fmla="*/ 2546 w 21600"/>
              <a:gd name="T1" fmla="*/ 274638 h 21600"/>
              <a:gd name="T2" fmla="*/ 410369 w 21600"/>
              <a:gd name="T3" fmla="*/ 548690 h 21600"/>
              <a:gd name="T4" fmla="*/ 820054 w 21600"/>
              <a:gd name="T5" fmla="*/ 274638 h 21600"/>
              <a:gd name="T6" fmla="*/ 410369 w 21600"/>
              <a:gd name="T7" fmla="*/ 31405 h 21600"/>
              <a:gd name="T8" fmla="*/ 0 60000 65536"/>
              <a:gd name="T9" fmla="*/ 0 60000 65536"/>
              <a:gd name="T10" fmla="*/ 0 60000 65536"/>
              <a:gd name="T11" fmla="*/ 0 60000 65536"/>
              <a:gd name="T12" fmla="*/ 2977 w 21600"/>
              <a:gd name="T13" fmla="*/ 3262 h 21600"/>
              <a:gd name="T14" fmla="*/ 17087 w 21600"/>
              <a:gd name="T15" fmla="*/ 17337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0" y="11192"/>
                  <a:pt x="409" y="12169"/>
                  <a:pt x="1074" y="12702"/>
                </a:cubicBezTo>
                <a:lnTo>
                  <a:pt x="1063" y="12668"/>
                </a:lnTo>
                <a:cubicBezTo>
                  <a:pt x="685" y="13217"/>
                  <a:pt x="475" y="13940"/>
                  <a:pt x="475" y="14691"/>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300"/>
                  <a:pt x="7635" y="20039"/>
                  <a:pt x="8235" y="19546"/>
                </a:cubicBezTo>
                <a:lnTo>
                  <a:pt x="8229" y="19550"/>
                </a:lnTo>
                <a:cubicBezTo>
                  <a:pt x="8855" y="20829"/>
                  <a:pt x="9908" y="21597"/>
                  <a:pt x="11036" y="21597"/>
                </a:cubicBezTo>
                <a:cubicBezTo>
                  <a:pt x="12523" y="21597"/>
                  <a:pt x="13836" y="20267"/>
                  <a:pt x="14267" y="18324"/>
                </a:cubicBezTo>
                <a:lnTo>
                  <a:pt x="14270" y="18350"/>
                </a:lnTo>
                <a:cubicBezTo>
                  <a:pt x="14730" y="18740"/>
                  <a:pt x="15260" y="18947"/>
                  <a:pt x="15802" y="18947"/>
                </a:cubicBezTo>
                <a:cubicBezTo>
                  <a:pt x="17390" y="18947"/>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0"/>
                  <a:pt x="15367" y="426"/>
                  <a:pt x="14905" y="1165"/>
                </a:cubicBezTo>
                <a:lnTo>
                  <a:pt x="14909" y="1170"/>
                </a:lnTo>
                <a:cubicBezTo>
                  <a:pt x="14497" y="432"/>
                  <a:pt x="13855" y="0"/>
                  <a:pt x="13174" y="0"/>
                </a:cubicBezTo>
                <a:cubicBezTo>
                  <a:pt x="12347" y="0"/>
                  <a:pt x="11590" y="637"/>
                  <a:pt x="11221" y="1645"/>
                </a:cubicBezTo>
                <a:lnTo>
                  <a:pt x="11229" y="1694"/>
                </a:lnTo>
                <a:cubicBezTo>
                  <a:pt x="10730" y="1024"/>
                  <a:pt x="10058" y="650"/>
                  <a:pt x="9358" y="650"/>
                </a:cubicBezTo>
                <a:cubicBezTo>
                  <a:pt x="8372" y="650"/>
                  <a:pt x="7466" y="1391"/>
                  <a:pt x="7003" y="2578"/>
                </a:cubicBezTo>
                <a:lnTo>
                  <a:pt x="6995" y="2602"/>
                </a:lnTo>
                <a:cubicBezTo>
                  <a:pt x="6477" y="2189"/>
                  <a:pt x="5888" y="1972"/>
                  <a:pt x="5288" y="1972"/>
                </a:cubicBezTo>
                <a:cubicBezTo>
                  <a:pt x="3423" y="1972"/>
                  <a:pt x="1912" y="4029"/>
                  <a:pt x="1912" y="6567"/>
                </a:cubicBezTo>
                <a:cubicBezTo>
                  <a:pt x="1912" y="6774"/>
                  <a:pt x="1922" y="6981"/>
                  <a:pt x="1942" y="7186"/>
                </a:cubicBezTo>
                <a:lnTo>
                  <a:pt x="1949" y="7180"/>
                </a:lnTo>
                <a:close/>
              </a:path>
              <a:path w="21600" h="21600" fill="none" extrusionOk="0">
                <a:moveTo>
                  <a:pt x="1074" y="12702"/>
                </a:moveTo>
                <a:cubicBezTo>
                  <a:pt x="1407" y="12969"/>
                  <a:pt x="1786" y="13110"/>
                  <a:pt x="2172" y="13110"/>
                </a:cubicBezTo>
                <a:cubicBezTo>
                  <a:pt x="2228" y="13110"/>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a:lstStyle/>
          <a:p>
            <a:endParaRPr lang="ja-JP" altLang="en-US"/>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685800" y="495300"/>
            <a:ext cx="7772400" cy="1371600"/>
          </a:xfrm>
        </p:spPr>
        <p:txBody>
          <a:bodyPr/>
          <a:lstStyle/>
          <a:p>
            <a:pPr eaLnBrk="1" hangingPunct="1"/>
            <a:r>
              <a:rPr lang="ja-JP" altLang="en-US">
                <a:latin typeface="Times New Roman" panose="02020603050405020304" pitchFamily="18" charset="0"/>
              </a:rPr>
              <a:t>装置管理ブロック</a:t>
            </a:r>
            <a:br>
              <a:rPr lang="ja-JP" altLang="en-US">
                <a:latin typeface="Times New Roman" panose="02020603050405020304" pitchFamily="18" charset="0"/>
              </a:rPr>
            </a:br>
            <a:r>
              <a:rPr lang="ja-JP" altLang="en-US" sz="4000">
                <a:latin typeface="Times New Roman" panose="02020603050405020304" pitchFamily="18" charset="0"/>
              </a:rPr>
              <a:t>(</a:t>
            </a:r>
            <a:r>
              <a:rPr lang="en-US" altLang="ja-JP" sz="4000">
                <a:latin typeface="Times New Roman" panose="02020603050405020304" pitchFamily="18" charset="0"/>
              </a:rPr>
              <a:t>device contorol block)</a:t>
            </a:r>
          </a:p>
        </p:txBody>
      </p:sp>
      <p:sp>
        <p:nvSpPr>
          <p:cNvPr id="74755" name="Rectangle 3"/>
          <p:cNvSpPr>
            <a:spLocks noGrp="1" noChangeArrowheads="1"/>
          </p:cNvSpPr>
          <p:nvPr>
            <p:ph type="body" idx="1"/>
          </p:nvPr>
        </p:nvSpPr>
        <p:spPr>
          <a:xfrm>
            <a:off x="685800" y="1828800"/>
            <a:ext cx="7772400" cy="4114800"/>
          </a:xfrm>
        </p:spPr>
        <p:txBody>
          <a:bodyPr/>
          <a:lstStyle/>
          <a:p>
            <a:pPr eaLnBrk="1" hangingPunct="1"/>
            <a:r>
              <a:rPr lang="ja-JP" altLang="en-US">
                <a:latin typeface="Times New Roman" panose="02020603050405020304" pitchFamily="18" charset="0"/>
              </a:rPr>
              <a:t>装置管理ブロック</a:t>
            </a:r>
          </a:p>
          <a:p>
            <a:pPr lvl="1" eaLnBrk="1" hangingPunct="1"/>
            <a:r>
              <a:rPr lang="ja-JP" altLang="en-US">
                <a:latin typeface="Times New Roman" panose="02020603050405020304" pitchFamily="18" charset="0"/>
              </a:rPr>
              <a:t>入出力装置の状態を管理</a:t>
            </a:r>
            <a:endParaRPr lang="en-US" altLang="ja-JP" dirty="0">
              <a:latin typeface="Times New Roman" panose="02020603050405020304" pitchFamily="18" charset="0"/>
            </a:endParaRPr>
          </a:p>
          <a:p>
            <a:pPr lvl="1" eaLnBrk="1" hangingPunct="1"/>
            <a:r>
              <a:rPr lang="ja-JP" altLang="en-US">
                <a:latin typeface="Times New Roman" panose="02020603050405020304" pitchFamily="18" charset="0"/>
              </a:rPr>
              <a:t>メモリのカーネル領域に作られる</a:t>
            </a:r>
          </a:p>
        </p:txBody>
      </p:sp>
      <p:graphicFrame>
        <p:nvGraphicFramePr>
          <p:cNvPr id="651288" name="Group 24"/>
          <p:cNvGraphicFramePr>
            <a:graphicFrameLocks noGrp="1"/>
          </p:cNvGraphicFramePr>
          <p:nvPr>
            <p:extLst>
              <p:ext uri="{D42A27DB-BD31-4B8C-83A1-F6EECF244321}">
                <p14:modId xmlns:p14="http://schemas.microsoft.com/office/powerpoint/2010/main" val="727829940"/>
              </p:ext>
            </p:extLst>
          </p:nvPr>
        </p:nvGraphicFramePr>
        <p:xfrm>
          <a:off x="1115616" y="3429000"/>
          <a:ext cx="7239000" cy="3122616"/>
        </p:xfrm>
        <a:graphic>
          <a:graphicData uri="http://schemas.openxmlformats.org/drawingml/2006/table">
            <a:tbl>
              <a:tblPr/>
              <a:tblGrid>
                <a:gridCol w="7239000">
                  <a:extLst>
                    <a:ext uri="{9D8B030D-6E8A-4147-A177-3AD203B41FA5}">
                      <a16:colId xmlns:a16="http://schemas.microsoft.com/office/drawing/2014/main" val="20000"/>
                    </a:ext>
                  </a:extLst>
                </a:gridCol>
              </a:tblGrid>
              <a:tr h="520436">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装置の識別子</a:t>
                      </a:r>
                    </a:p>
                  </a:txBody>
                  <a:tcPr marL="90000" marR="90000" marT="46810" marB="4681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20436">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装置の状態</a:t>
                      </a:r>
                    </a:p>
                  </a:txBody>
                  <a:tcPr marL="90000" marR="90000" marT="46810" marB="4681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20436">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装置の特性(記憶密度, 入力専用, 出力専用等)</a:t>
                      </a:r>
                    </a:p>
                  </a:txBody>
                  <a:tcPr marL="90000" marR="90000" marT="46810" marB="4681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20436">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入出力回数</a:t>
                      </a:r>
                    </a:p>
                  </a:txBody>
                  <a:tcPr marL="90000" marR="90000" marT="46810" marB="4681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20436">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入力要求ブロックのキュー先頭へのポインタ</a:t>
                      </a:r>
                    </a:p>
                  </a:txBody>
                  <a:tcPr marL="90000" marR="90000" marT="46810" marB="4681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20436">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入力要求ブロックのキュー末尾へのポインタ</a:t>
                      </a:r>
                    </a:p>
                  </a:txBody>
                  <a:tcPr marL="90000" marR="90000" marT="46810" marB="4681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34257232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メモリアクセス</a:t>
            </a:r>
          </a:p>
        </p:txBody>
      </p:sp>
      <p:sp>
        <p:nvSpPr>
          <p:cNvPr id="68611" name="Rectangle 3"/>
          <p:cNvSpPr>
            <a:spLocks noGrp="1" noChangeArrowheads="1"/>
          </p:cNvSpPr>
          <p:nvPr>
            <p:ph type="body" idx="1"/>
          </p:nvPr>
        </p:nvSpPr>
        <p:spPr/>
        <p:txBody>
          <a:bodyPr/>
          <a:lstStyle/>
          <a:p>
            <a:pPr eaLnBrk="1" hangingPunct="1"/>
            <a:r>
              <a:rPr lang="ja-JP" altLang="en-US">
                <a:latin typeface="Times New Roman" panose="02020603050405020304" pitchFamily="18" charset="0"/>
              </a:rPr>
              <a:t>プログラム式入出力アクセス</a:t>
            </a:r>
          </a:p>
          <a:p>
            <a:pPr lvl="1" eaLnBrk="1" hangingPunct="1"/>
            <a:r>
              <a:rPr lang="en-US" altLang="ja-JP">
                <a:latin typeface="Times New Roman" panose="02020603050405020304" pitchFamily="18" charset="0"/>
              </a:rPr>
              <a:t>CPU</a:t>
            </a:r>
            <a:r>
              <a:rPr lang="ja-JP" altLang="en-US">
                <a:latin typeface="Times New Roman" panose="02020603050405020304" pitchFamily="18" charset="0"/>
              </a:rPr>
              <a:t>がデータ転送を制御</a:t>
            </a:r>
          </a:p>
          <a:p>
            <a:pPr eaLnBrk="1" hangingPunct="1"/>
            <a:r>
              <a:rPr lang="ja-JP" altLang="en-US">
                <a:latin typeface="Times New Roman" panose="02020603050405020304" pitchFamily="18" charset="0"/>
              </a:rPr>
              <a:t>直接メモリアクセス</a:t>
            </a:r>
          </a:p>
          <a:p>
            <a:pPr lvl="1" eaLnBrk="1" hangingPunct="1"/>
            <a:r>
              <a:rPr lang="ja-JP" altLang="en-US">
                <a:latin typeface="Times New Roman" panose="02020603050405020304" pitchFamily="18" charset="0"/>
              </a:rPr>
              <a:t>デバイス制御装置が直接メモリにアクセス</a:t>
            </a:r>
          </a:p>
        </p:txBody>
      </p:sp>
      <p:grpSp>
        <p:nvGrpSpPr>
          <p:cNvPr id="68612" name="Group 15"/>
          <p:cNvGrpSpPr>
            <a:grpSpLocks/>
          </p:cNvGrpSpPr>
          <p:nvPr/>
        </p:nvGrpSpPr>
        <p:grpSpPr bwMode="auto">
          <a:xfrm>
            <a:off x="609600" y="4495800"/>
            <a:ext cx="3200400" cy="1752600"/>
            <a:chOff x="384" y="2832"/>
            <a:chExt cx="2016" cy="1104"/>
          </a:xfrm>
        </p:grpSpPr>
        <p:sp>
          <p:nvSpPr>
            <p:cNvPr id="68637" name="Rectangle 4"/>
            <p:cNvSpPr>
              <a:spLocks noChangeArrowheads="1"/>
            </p:cNvSpPr>
            <p:nvPr/>
          </p:nvSpPr>
          <p:spPr bwMode="auto">
            <a:xfrm>
              <a:off x="384" y="3072"/>
              <a:ext cx="528" cy="48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en-US" altLang="ja-JP" sz="2400"/>
                <a:t>CPU</a:t>
              </a:r>
            </a:p>
          </p:txBody>
        </p:sp>
        <p:sp>
          <p:nvSpPr>
            <p:cNvPr id="68638" name="Rectangle 5"/>
            <p:cNvSpPr>
              <a:spLocks noChangeArrowheads="1"/>
            </p:cNvSpPr>
            <p:nvPr/>
          </p:nvSpPr>
          <p:spPr bwMode="auto">
            <a:xfrm>
              <a:off x="1008" y="3072"/>
              <a:ext cx="528" cy="48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メモリ</a:t>
              </a:r>
            </a:p>
          </p:txBody>
        </p:sp>
        <p:sp>
          <p:nvSpPr>
            <p:cNvPr id="68639" name="Rectangle 6"/>
            <p:cNvSpPr>
              <a:spLocks noChangeArrowheads="1"/>
            </p:cNvSpPr>
            <p:nvPr/>
          </p:nvSpPr>
          <p:spPr bwMode="auto">
            <a:xfrm>
              <a:off x="1632" y="3072"/>
              <a:ext cx="768" cy="48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200"/>
                <a:t>デバイス</a:t>
              </a:r>
            </a:p>
            <a:p>
              <a:pPr eaLnBrk="1" hangingPunct="1"/>
              <a:r>
                <a:rPr lang="ja-JP" altLang="en-US" sz="2200"/>
                <a:t>制御装置</a:t>
              </a:r>
            </a:p>
          </p:txBody>
        </p:sp>
        <p:sp>
          <p:nvSpPr>
            <p:cNvPr id="68640" name="Line 7"/>
            <p:cNvSpPr>
              <a:spLocks noChangeShapeType="1"/>
            </p:cNvSpPr>
            <p:nvPr/>
          </p:nvSpPr>
          <p:spPr bwMode="auto">
            <a:xfrm>
              <a:off x="672" y="2832"/>
              <a:ext cx="0" cy="24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8641" name="Line 8"/>
            <p:cNvSpPr>
              <a:spLocks noChangeShapeType="1"/>
            </p:cNvSpPr>
            <p:nvPr/>
          </p:nvSpPr>
          <p:spPr bwMode="auto">
            <a:xfrm>
              <a:off x="1296" y="2832"/>
              <a:ext cx="0" cy="24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8642" name="Line 9"/>
            <p:cNvSpPr>
              <a:spLocks noChangeShapeType="1"/>
            </p:cNvSpPr>
            <p:nvPr/>
          </p:nvSpPr>
          <p:spPr bwMode="auto">
            <a:xfrm>
              <a:off x="2016" y="2832"/>
              <a:ext cx="0" cy="24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8643" name="Line 10"/>
            <p:cNvSpPr>
              <a:spLocks noChangeShapeType="1"/>
            </p:cNvSpPr>
            <p:nvPr/>
          </p:nvSpPr>
          <p:spPr bwMode="auto">
            <a:xfrm>
              <a:off x="2016" y="3552"/>
              <a:ext cx="0" cy="9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8644" name="AutoShape 11"/>
            <p:cNvSpPr>
              <a:spLocks noChangeArrowheads="1"/>
            </p:cNvSpPr>
            <p:nvPr/>
          </p:nvSpPr>
          <p:spPr bwMode="auto">
            <a:xfrm>
              <a:off x="1776" y="3648"/>
              <a:ext cx="480" cy="288"/>
            </a:xfrm>
            <a:prstGeom prst="can">
              <a:avLst>
                <a:gd name="adj" fmla="val 25000"/>
              </a:avLst>
            </a:prstGeom>
            <a:solidFill>
              <a:srgbClr val="8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68645" name="Line 14"/>
            <p:cNvSpPr>
              <a:spLocks noChangeShapeType="1"/>
            </p:cNvSpPr>
            <p:nvPr/>
          </p:nvSpPr>
          <p:spPr bwMode="auto">
            <a:xfrm>
              <a:off x="672" y="2832"/>
              <a:ext cx="168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grpSp>
        <p:nvGrpSpPr>
          <p:cNvPr id="68613" name="Group 16"/>
          <p:cNvGrpSpPr>
            <a:grpSpLocks/>
          </p:cNvGrpSpPr>
          <p:nvPr/>
        </p:nvGrpSpPr>
        <p:grpSpPr bwMode="auto">
          <a:xfrm>
            <a:off x="4724400" y="4495800"/>
            <a:ext cx="3200400" cy="1752600"/>
            <a:chOff x="384" y="2832"/>
            <a:chExt cx="2016" cy="1104"/>
          </a:xfrm>
        </p:grpSpPr>
        <p:sp>
          <p:nvSpPr>
            <p:cNvPr id="68628" name="Rectangle 17"/>
            <p:cNvSpPr>
              <a:spLocks noChangeArrowheads="1"/>
            </p:cNvSpPr>
            <p:nvPr/>
          </p:nvSpPr>
          <p:spPr bwMode="auto">
            <a:xfrm>
              <a:off x="384" y="3072"/>
              <a:ext cx="528" cy="48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en-US" altLang="ja-JP" sz="2400"/>
                <a:t>CPU</a:t>
              </a:r>
            </a:p>
          </p:txBody>
        </p:sp>
        <p:sp>
          <p:nvSpPr>
            <p:cNvPr id="68629" name="Rectangle 18"/>
            <p:cNvSpPr>
              <a:spLocks noChangeArrowheads="1"/>
            </p:cNvSpPr>
            <p:nvPr/>
          </p:nvSpPr>
          <p:spPr bwMode="auto">
            <a:xfrm>
              <a:off x="1008" y="3072"/>
              <a:ext cx="528" cy="48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メモリ</a:t>
              </a:r>
            </a:p>
          </p:txBody>
        </p:sp>
        <p:sp>
          <p:nvSpPr>
            <p:cNvPr id="68630" name="Rectangle 19"/>
            <p:cNvSpPr>
              <a:spLocks noChangeArrowheads="1"/>
            </p:cNvSpPr>
            <p:nvPr/>
          </p:nvSpPr>
          <p:spPr bwMode="auto">
            <a:xfrm>
              <a:off x="1632" y="3072"/>
              <a:ext cx="768" cy="48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200"/>
                <a:t>デバイス</a:t>
              </a:r>
            </a:p>
            <a:p>
              <a:pPr eaLnBrk="1" hangingPunct="1"/>
              <a:r>
                <a:rPr lang="ja-JP" altLang="en-US" sz="2200"/>
                <a:t>制御装置</a:t>
              </a:r>
            </a:p>
          </p:txBody>
        </p:sp>
        <p:sp>
          <p:nvSpPr>
            <p:cNvPr id="68631" name="Line 20"/>
            <p:cNvSpPr>
              <a:spLocks noChangeShapeType="1"/>
            </p:cNvSpPr>
            <p:nvPr/>
          </p:nvSpPr>
          <p:spPr bwMode="auto">
            <a:xfrm>
              <a:off x="672" y="2832"/>
              <a:ext cx="0" cy="24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8632" name="Line 21"/>
            <p:cNvSpPr>
              <a:spLocks noChangeShapeType="1"/>
            </p:cNvSpPr>
            <p:nvPr/>
          </p:nvSpPr>
          <p:spPr bwMode="auto">
            <a:xfrm>
              <a:off x="1296" y="2832"/>
              <a:ext cx="0" cy="24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8633" name="Line 22"/>
            <p:cNvSpPr>
              <a:spLocks noChangeShapeType="1"/>
            </p:cNvSpPr>
            <p:nvPr/>
          </p:nvSpPr>
          <p:spPr bwMode="auto">
            <a:xfrm>
              <a:off x="2016" y="2832"/>
              <a:ext cx="0" cy="24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8634" name="Line 23"/>
            <p:cNvSpPr>
              <a:spLocks noChangeShapeType="1"/>
            </p:cNvSpPr>
            <p:nvPr/>
          </p:nvSpPr>
          <p:spPr bwMode="auto">
            <a:xfrm>
              <a:off x="2016" y="3552"/>
              <a:ext cx="0" cy="9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8635" name="AutoShape 24"/>
            <p:cNvSpPr>
              <a:spLocks noChangeArrowheads="1"/>
            </p:cNvSpPr>
            <p:nvPr/>
          </p:nvSpPr>
          <p:spPr bwMode="auto">
            <a:xfrm>
              <a:off x="1776" y="3648"/>
              <a:ext cx="480" cy="288"/>
            </a:xfrm>
            <a:prstGeom prst="can">
              <a:avLst>
                <a:gd name="adj" fmla="val 25000"/>
              </a:avLst>
            </a:prstGeom>
            <a:solidFill>
              <a:srgbClr val="8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68636" name="Line 25"/>
            <p:cNvSpPr>
              <a:spLocks noChangeShapeType="1"/>
            </p:cNvSpPr>
            <p:nvPr/>
          </p:nvSpPr>
          <p:spPr bwMode="auto">
            <a:xfrm>
              <a:off x="672" y="2832"/>
              <a:ext cx="168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grpSp>
        <p:nvGrpSpPr>
          <p:cNvPr id="637981" name="Group 29"/>
          <p:cNvGrpSpPr>
            <a:grpSpLocks/>
          </p:cNvGrpSpPr>
          <p:nvPr/>
        </p:nvGrpSpPr>
        <p:grpSpPr bwMode="auto">
          <a:xfrm>
            <a:off x="1143000" y="4572000"/>
            <a:ext cx="838200" cy="304800"/>
            <a:chOff x="720" y="2880"/>
            <a:chExt cx="528" cy="192"/>
          </a:xfrm>
        </p:grpSpPr>
        <p:sp>
          <p:nvSpPr>
            <p:cNvPr id="68625" name="Line 26"/>
            <p:cNvSpPr>
              <a:spLocks noChangeShapeType="1"/>
            </p:cNvSpPr>
            <p:nvPr/>
          </p:nvSpPr>
          <p:spPr bwMode="auto">
            <a:xfrm>
              <a:off x="1248" y="2880"/>
              <a:ext cx="0" cy="192"/>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8626" name="Line 27"/>
            <p:cNvSpPr>
              <a:spLocks noChangeShapeType="1"/>
            </p:cNvSpPr>
            <p:nvPr/>
          </p:nvSpPr>
          <p:spPr bwMode="auto">
            <a:xfrm flipH="1">
              <a:off x="720" y="2880"/>
              <a:ext cx="528" cy="0"/>
            </a:xfrm>
            <a:prstGeom prst="line">
              <a:avLst/>
            </a:prstGeom>
            <a:noFill/>
            <a:ln w="38100">
              <a:solidFill>
                <a:srgbClr val="FF99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8627" name="Line 28"/>
            <p:cNvSpPr>
              <a:spLocks noChangeShapeType="1"/>
            </p:cNvSpPr>
            <p:nvPr/>
          </p:nvSpPr>
          <p:spPr bwMode="auto">
            <a:xfrm>
              <a:off x="720" y="2880"/>
              <a:ext cx="0" cy="192"/>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grpSp>
        <p:nvGrpSpPr>
          <p:cNvPr id="637986" name="Group 34"/>
          <p:cNvGrpSpPr>
            <a:grpSpLocks/>
          </p:cNvGrpSpPr>
          <p:nvPr/>
        </p:nvGrpSpPr>
        <p:grpSpPr bwMode="auto">
          <a:xfrm>
            <a:off x="990600" y="4419600"/>
            <a:ext cx="2286000" cy="457200"/>
            <a:chOff x="624" y="2784"/>
            <a:chExt cx="1440" cy="288"/>
          </a:xfrm>
        </p:grpSpPr>
        <p:sp>
          <p:nvSpPr>
            <p:cNvPr id="68622" name="Line 31"/>
            <p:cNvSpPr>
              <a:spLocks noChangeShapeType="1"/>
            </p:cNvSpPr>
            <p:nvPr/>
          </p:nvSpPr>
          <p:spPr bwMode="auto">
            <a:xfrm>
              <a:off x="2064" y="2784"/>
              <a:ext cx="0" cy="288"/>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8623" name="Line 32"/>
            <p:cNvSpPr>
              <a:spLocks noChangeShapeType="1"/>
            </p:cNvSpPr>
            <p:nvPr/>
          </p:nvSpPr>
          <p:spPr bwMode="auto">
            <a:xfrm flipH="1">
              <a:off x="624" y="2784"/>
              <a:ext cx="1440" cy="0"/>
            </a:xfrm>
            <a:prstGeom prst="line">
              <a:avLst/>
            </a:prstGeom>
            <a:noFill/>
            <a:ln w="38100">
              <a:solidFill>
                <a:srgbClr val="FF99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8624" name="Line 33"/>
            <p:cNvSpPr>
              <a:spLocks noChangeShapeType="1"/>
            </p:cNvSpPr>
            <p:nvPr/>
          </p:nvSpPr>
          <p:spPr bwMode="auto">
            <a:xfrm>
              <a:off x="624" y="2784"/>
              <a:ext cx="0" cy="288"/>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grpSp>
        <p:nvGrpSpPr>
          <p:cNvPr id="637987" name="Group 35"/>
          <p:cNvGrpSpPr>
            <a:grpSpLocks/>
          </p:cNvGrpSpPr>
          <p:nvPr/>
        </p:nvGrpSpPr>
        <p:grpSpPr bwMode="auto">
          <a:xfrm>
            <a:off x="6248400" y="4572000"/>
            <a:ext cx="990600" cy="304800"/>
            <a:chOff x="720" y="2880"/>
            <a:chExt cx="528" cy="192"/>
          </a:xfrm>
        </p:grpSpPr>
        <p:sp>
          <p:nvSpPr>
            <p:cNvPr id="68619" name="Line 36"/>
            <p:cNvSpPr>
              <a:spLocks noChangeShapeType="1"/>
            </p:cNvSpPr>
            <p:nvPr/>
          </p:nvSpPr>
          <p:spPr bwMode="auto">
            <a:xfrm>
              <a:off x="1248" y="2880"/>
              <a:ext cx="0" cy="192"/>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8620" name="Line 37"/>
            <p:cNvSpPr>
              <a:spLocks noChangeShapeType="1"/>
            </p:cNvSpPr>
            <p:nvPr/>
          </p:nvSpPr>
          <p:spPr bwMode="auto">
            <a:xfrm flipH="1">
              <a:off x="720" y="2880"/>
              <a:ext cx="528" cy="0"/>
            </a:xfrm>
            <a:prstGeom prst="line">
              <a:avLst/>
            </a:prstGeom>
            <a:noFill/>
            <a:ln w="38100">
              <a:solidFill>
                <a:srgbClr val="FF99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8621" name="Line 38"/>
            <p:cNvSpPr>
              <a:spLocks noChangeShapeType="1"/>
            </p:cNvSpPr>
            <p:nvPr/>
          </p:nvSpPr>
          <p:spPr bwMode="auto">
            <a:xfrm>
              <a:off x="720" y="2880"/>
              <a:ext cx="0" cy="192"/>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sp>
        <p:nvSpPr>
          <p:cNvPr id="68617" name="Text Box 39"/>
          <p:cNvSpPr txBox="1">
            <a:spLocks noChangeArrowheads="1"/>
          </p:cNvSpPr>
          <p:nvPr/>
        </p:nvSpPr>
        <p:spPr bwMode="auto">
          <a:xfrm>
            <a:off x="457200" y="6248400"/>
            <a:ext cx="38401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プログラム式入出力アクセス</a:t>
            </a:r>
          </a:p>
        </p:txBody>
      </p:sp>
      <p:sp>
        <p:nvSpPr>
          <p:cNvPr id="68618" name="Text Box 40"/>
          <p:cNvSpPr txBox="1">
            <a:spLocks noChangeArrowheads="1"/>
          </p:cNvSpPr>
          <p:nvPr/>
        </p:nvSpPr>
        <p:spPr bwMode="auto">
          <a:xfrm>
            <a:off x="5257800" y="6248400"/>
            <a:ext cx="25860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直接メモリアクセス</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37" fill="hold" nodeType="clickEffect">
                                  <p:stCondLst>
                                    <p:cond delay="0"/>
                                  </p:stCondLst>
                                  <p:childTnLst>
                                    <p:set>
                                      <p:cBhvr>
                                        <p:cTn id="6" dur="1" fill="hold">
                                          <p:stCondLst>
                                            <p:cond delay="0"/>
                                          </p:stCondLst>
                                        </p:cTn>
                                        <p:tgtEl>
                                          <p:spTgt spid="637981"/>
                                        </p:tgtEl>
                                        <p:attrNameLst>
                                          <p:attrName>style.visibility</p:attrName>
                                        </p:attrNameLst>
                                      </p:cBhvr>
                                      <p:to>
                                        <p:strVal val="visible"/>
                                      </p:to>
                                    </p:set>
                                    <p:animEffect transition="in" filter="barn(outVertical)">
                                      <p:cBhvr>
                                        <p:cTn id="7" dur="500"/>
                                        <p:tgtEl>
                                          <p:spTgt spid="63798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37" fill="hold" nodeType="clickEffect">
                                  <p:stCondLst>
                                    <p:cond delay="0"/>
                                  </p:stCondLst>
                                  <p:childTnLst>
                                    <p:set>
                                      <p:cBhvr>
                                        <p:cTn id="11" dur="1" fill="hold">
                                          <p:stCondLst>
                                            <p:cond delay="0"/>
                                          </p:stCondLst>
                                        </p:cTn>
                                        <p:tgtEl>
                                          <p:spTgt spid="637986"/>
                                        </p:tgtEl>
                                        <p:attrNameLst>
                                          <p:attrName>style.visibility</p:attrName>
                                        </p:attrNameLst>
                                      </p:cBhvr>
                                      <p:to>
                                        <p:strVal val="visible"/>
                                      </p:to>
                                    </p:set>
                                    <p:animEffect transition="in" filter="barn(outVertical)">
                                      <p:cBhvr>
                                        <p:cTn id="12" dur="500"/>
                                        <p:tgtEl>
                                          <p:spTgt spid="63798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37" fill="hold" nodeType="clickEffect">
                                  <p:stCondLst>
                                    <p:cond delay="0"/>
                                  </p:stCondLst>
                                  <p:childTnLst>
                                    <p:set>
                                      <p:cBhvr>
                                        <p:cTn id="16" dur="1" fill="hold">
                                          <p:stCondLst>
                                            <p:cond delay="0"/>
                                          </p:stCondLst>
                                        </p:cTn>
                                        <p:tgtEl>
                                          <p:spTgt spid="637987"/>
                                        </p:tgtEl>
                                        <p:attrNameLst>
                                          <p:attrName>style.visibility</p:attrName>
                                        </p:attrNameLst>
                                      </p:cBhvr>
                                      <p:to>
                                        <p:strVal val="visible"/>
                                      </p:to>
                                    </p:set>
                                    <p:animEffect transition="in" filter="barn(outVertical)">
                                      <p:cBhvr>
                                        <p:cTn id="17" dur="500"/>
                                        <p:tgtEl>
                                          <p:spTgt spid="6379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直接メモリアクセスの利点</a:t>
            </a:r>
          </a:p>
        </p:txBody>
      </p:sp>
      <p:sp>
        <p:nvSpPr>
          <p:cNvPr id="69635" name="Rectangle 3"/>
          <p:cNvSpPr>
            <a:spLocks noGrp="1" noChangeArrowheads="1"/>
          </p:cNvSpPr>
          <p:nvPr>
            <p:ph type="body" idx="1"/>
          </p:nvPr>
        </p:nvSpPr>
        <p:spPr/>
        <p:txBody>
          <a:bodyPr/>
          <a:lstStyle/>
          <a:p>
            <a:pPr eaLnBrk="1" hangingPunct="1"/>
            <a:r>
              <a:rPr lang="ja-JP" altLang="en-US">
                <a:latin typeface="Times New Roman" panose="02020603050405020304" pitchFamily="18" charset="0"/>
              </a:rPr>
              <a:t>直接メモリアクセスの利点</a:t>
            </a:r>
          </a:p>
          <a:p>
            <a:pPr lvl="1" eaLnBrk="1" hangingPunct="1"/>
            <a:r>
              <a:rPr lang="en-US" altLang="ja-JP">
                <a:latin typeface="Times New Roman" panose="02020603050405020304" pitchFamily="18" charset="0"/>
              </a:rPr>
              <a:t>CPU</a:t>
            </a:r>
            <a:r>
              <a:rPr lang="ja-JP" altLang="en-US">
                <a:latin typeface="Times New Roman" panose="02020603050405020304" pitchFamily="18" charset="0"/>
              </a:rPr>
              <a:t>がデータ転送を制御しなくていい</a:t>
            </a:r>
          </a:p>
        </p:txBody>
      </p:sp>
      <p:grpSp>
        <p:nvGrpSpPr>
          <p:cNvPr id="69636" name="Group 15"/>
          <p:cNvGrpSpPr>
            <a:grpSpLocks/>
          </p:cNvGrpSpPr>
          <p:nvPr/>
        </p:nvGrpSpPr>
        <p:grpSpPr bwMode="auto">
          <a:xfrm>
            <a:off x="1295400" y="3124200"/>
            <a:ext cx="6242050" cy="900113"/>
            <a:chOff x="816" y="1968"/>
            <a:chExt cx="3932" cy="567"/>
          </a:xfrm>
        </p:grpSpPr>
        <p:sp>
          <p:nvSpPr>
            <p:cNvPr id="69665" name="AutoShape 4"/>
            <p:cNvSpPr>
              <a:spLocks noChangeArrowheads="1"/>
            </p:cNvSpPr>
            <p:nvPr/>
          </p:nvSpPr>
          <p:spPr bwMode="auto">
            <a:xfrm>
              <a:off x="2544" y="1968"/>
              <a:ext cx="384" cy="240"/>
            </a:xfrm>
            <a:prstGeom prst="downArrow">
              <a:avLst>
                <a:gd name="adj1" fmla="val 50000"/>
                <a:gd name="adj2" fmla="val 25000"/>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69666" name="Text Box 10"/>
            <p:cNvSpPr txBox="1">
              <a:spLocks noChangeArrowheads="1"/>
            </p:cNvSpPr>
            <p:nvPr/>
          </p:nvSpPr>
          <p:spPr bwMode="auto">
            <a:xfrm>
              <a:off x="816" y="2208"/>
              <a:ext cx="393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データ転送中も</a:t>
              </a:r>
              <a:r>
                <a:rPr lang="en-US" altLang="ja-JP"/>
                <a:t>CPU</a:t>
              </a:r>
              <a:r>
                <a:rPr lang="ja-JP" altLang="en-US"/>
                <a:t>は他の処理ができる</a:t>
              </a:r>
            </a:p>
          </p:txBody>
        </p:sp>
      </p:grpSp>
      <p:sp>
        <p:nvSpPr>
          <p:cNvPr id="69637" name="Text Box 17"/>
          <p:cNvSpPr txBox="1">
            <a:spLocks noChangeArrowheads="1"/>
          </p:cNvSpPr>
          <p:nvPr/>
        </p:nvSpPr>
        <p:spPr bwMode="auto">
          <a:xfrm>
            <a:off x="1219200" y="4114800"/>
            <a:ext cx="87312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en-US" altLang="ja-JP"/>
              <a:t>CPU</a:t>
            </a:r>
          </a:p>
        </p:txBody>
      </p:sp>
      <p:sp>
        <p:nvSpPr>
          <p:cNvPr id="69638" name="Text Box 18"/>
          <p:cNvSpPr txBox="1">
            <a:spLocks noChangeArrowheads="1"/>
          </p:cNvSpPr>
          <p:nvPr/>
        </p:nvSpPr>
        <p:spPr bwMode="auto">
          <a:xfrm>
            <a:off x="1066800" y="4800600"/>
            <a:ext cx="14001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デバイス</a:t>
            </a:r>
          </a:p>
          <a:p>
            <a:pPr eaLnBrk="1" hangingPunct="1"/>
            <a:r>
              <a:rPr lang="ja-JP" altLang="en-US" sz="2400"/>
              <a:t>制御装置</a:t>
            </a:r>
          </a:p>
        </p:txBody>
      </p:sp>
      <p:sp>
        <p:nvSpPr>
          <p:cNvPr id="69639" name="Text Box 19"/>
          <p:cNvSpPr txBox="1">
            <a:spLocks noChangeArrowheads="1"/>
          </p:cNvSpPr>
          <p:nvPr/>
        </p:nvSpPr>
        <p:spPr bwMode="auto">
          <a:xfrm>
            <a:off x="1066800" y="5867400"/>
            <a:ext cx="17049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入出力装置</a:t>
            </a:r>
          </a:p>
        </p:txBody>
      </p:sp>
      <p:sp>
        <p:nvSpPr>
          <p:cNvPr id="638996" name="Line 20"/>
          <p:cNvSpPr>
            <a:spLocks noChangeShapeType="1"/>
          </p:cNvSpPr>
          <p:nvPr/>
        </p:nvSpPr>
        <p:spPr bwMode="auto">
          <a:xfrm>
            <a:off x="2209800" y="4419600"/>
            <a:ext cx="609600" cy="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nvGrpSpPr>
          <p:cNvPr id="638999" name="Group 23"/>
          <p:cNvGrpSpPr>
            <a:grpSpLocks/>
          </p:cNvGrpSpPr>
          <p:nvPr/>
        </p:nvGrpSpPr>
        <p:grpSpPr bwMode="auto">
          <a:xfrm>
            <a:off x="2819400" y="4419600"/>
            <a:ext cx="790575" cy="838200"/>
            <a:chOff x="1728" y="2976"/>
            <a:chExt cx="498" cy="528"/>
          </a:xfrm>
        </p:grpSpPr>
        <p:sp>
          <p:nvSpPr>
            <p:cNvPr id="69663" name="Line 21"/>
            <p:cNvSpPr>
              <a:spLocks noChangeShapeType="1"/>
            </p:cNvSpPr>
            <p:nvPr/>
          </p:nvSpPr>
          <p:spPr bwMode="auto">
            <a:xfrm>
              <a:off x="1728" y="2976"/>
              <a:ext cx="0" cy="52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9664" name="Text Box 22"/>
            <p:cNvSpPr txBox="1">
              <a:spLocks noChangeArrowheads="1"/>
            </p:cNvSpPr>
            <p:nvPr/>
          </p:nvSpPr>
          <p:spPr bwMode="auto">
            <a:xfrm>
              <a:off x="1728" y="3072"/>
              <a:ext cx="49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起動</a:t>
              </a:r>
            </a:p>
          </p:txBody>
        </p:sp>
      </p:grpSp>
      <p:sp>
        <p:nvSpPr>
          <p:cNvPr id="639000" name="Line 24"/>
          <p:cNvSpPr>
            <a:spLocks noChangeShapeType="1"/>
          </p:cNvSpPr>
          <p:nvPr/>
        </p:nvSpPr>
        <p:spPr bwMode="auto">
          <a:xfrm>
            <a:off x="2819400" y="5257800"/>
            <a:ext cx="304800" cy="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nvGrpSpPr>
          <p:cNvPr id="639001" name="Group 25"/>
          <p:cNvGrpSpPr>
            <a:grpSpLocks/>
          </p:cNvGrpSpPr>
          <p:nvPr/>
        </p:nvGrpSpPr>
        <p:grpSpPr bwMode="auto">
          <a:xfrm>
            <a:off x="3124200" y="5257800"/>
            <a:ext cx="790575" cy="838200"/>
            <a:chOff x="1728" y="2976"/>
            <a:chExt cx="498" cy="528"/>
          </a:xfrm>
        </p:grpSpPr>
        <p:sp>
          <p:nvSpPr>
            <p:cNvPr id="69661" name="Line 26"/>
            <p:cNvSpPr>
              <a:spLocks noChangeShapeType="1"/>
            </p:cNvSpPr>
            <p:nvPr/>
          </p:nvSpPr>
          <p:spPr bwMode="auto">
            <a:xfrm>
              <a:off x="1728" y="2976"/>
              <a:ext cx="0" cy="52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9662" name="Text Box 27"/>
            <p:cNvSpPr txBox="1">
              <a:spLocks noChangeArrowheads="1"/>
            </p:cNvSpPr>
            <p:nvPr/>
          </p:nvSpPr>
          <p:spPr bwMode="auto">
            <a:xfrm>
              <a:off x="1728" y="3072"/>
              <a:ext cx="49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起動</a:t>
              </a:r>
            </a:p>
          </p:txBody>
        </p:sp>
      </p:grpSp>
      <p:grpSp>
        <p:nvGrpSpPr>
          <p:cNvPr id="639009" name="Group 33"/>
          <p:cNvGrpSpPr>
            <a:grpSpLocks/>
          </p:cNvGrpSpPr>
          <p:nvPr/>
        </p:nvGrpSpPr>
        <p:grpSpPr bwMode="auto">
          <a:xfrm>
            <a:off x="3124200" y="6096000"/>
            <a:ext cx="3124200" cy="457200"/>
            <a:chOff x="1968" y="3840"/>
            <a:chExt cx="1968" cy="288"/>
          </a:xfrm>
        </p:grpSpPr>
        <p:sp>
          <p:nvSpPr>
            <p:cNvPr id="69659" name="Line 28"/>
            <p:cNvSpPr>
              <a:spLocks noChangeShapeType="1"/>
            </p:cNvSpPr>
            <p:nvPr/>
          </p:nvSpPr>
          <p:spPr bwMode="auto">
            <a:xfrm>
              <a:off x="1968" y="3840"/>
              <a:ext cx="1968" cy="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9660" name="Text Box 29"/>
            <p:cNvSpPr txBox="1">
              <a:spLocks noChangeArrowheads="1"/>
            </p:cNvSpPr>
            <p:nvPr/>
          </p:nvSpPr>
          <p:spPr bwMode="auto">
            <a:xfrm>
              <a:off x="2352" y="3840"/>
              <a:ext cx="107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入出力処理</a:t>
              </a:r>
            </a:p>
          </p:txBody>
        </p:sp>
      </p:grpSp>
      <p:grpSp>
        <p:nvGrpSpPr>
          <p:cNvPr id="639010" name="Group 34"/>
          <p:cNvGrpSpPr>
            <a:grpSpLocks/>
          </p:cNvGrpSpPr>
          <p:nvPr/>
        </p:nvGrpSpPr>
        <p:grpSpPr bwMode="auto">
          <a:xfrm>
            <a:off x="3124200" y="5257800"/>
            <a:ext cx="3124200" cy="457200"/>
            <a:chOff x="1968" y="3312"/>
            <a:chExt cx="1968" cy="288"/>
          </a:xfrm>
        </p:grpSpPr>
        <p:sp>
          <p:nvSpPr>
            <p:cNvPr id="69657" name="Line 31"/>
            <p:cNvSpPr>
              <a:spLocks noChangeShapeType="1"/>
            </p:cNvSpPr>
            <p:nvPr/>
          </p:nvSpPr>
          <p:spPr bwMode="auto">
            <a:xfrm>
              <a:off x="1968" y="3312"/>
              <a:ext cx="1968" cy="0"/>
            </a:xfrm>
            <a:prstGeom prst="line">
              <a:avLst/>
            </a:prstGeom>
            <a:noFill/>
            <a:ln w="2857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9658" name="Text Box 32"/>
            <p:cNvSpPr txBox="1">
              <a:spLocks noChangeArrowheads="1"/>
            </p:cNvSpPr>
            <p:nvPr/>
          </p:nvSpPr>
          <p:spPr bwMode="auto">
            <a:xfrm>
              <a:off x="2352" y="3312"/>
              <a:ext cx="113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ブロック状態</a:t>
              </a:r>
            </a:p>
          </p:txBody>
        </p:sp>
      </p:grpSp>
      <p:grpSp>
        <p:nvGrpSpPr>
          <p:cNvPr id="639014" name="Group 38"/>
          <p:cNvGrpSpPr>
            <a:grpSpLocks/>
          </p:cNvGrpSpPr>
          <p:nvPr/>
        </p:nvGrpSpPr>
        <p:grpSpPr bwMode="auto">
          <a:xfrm>
            <a:off x="6248400" y="5257800"/>
            <a:ext cx="793750" cy="838200"/>
            <a:chOff x="3936" y="3312"/>
            <a:chExt cx="500" cy="528"/>
          </a:xfrm>
        </p:grpSpPr>
        <p:sp>
          <p:nvSpPr>
            <p:cNvPr id="69655" name="Line 36"/>
            <p:cNvSpPr>
              <a:spLocks noChangeShapeType="1"/>
            </p:cNvSpPr>
            <p:nvPr/>
          </p:nvSpPr>
          <p:spPr bwMode="auto">
            <a:xfrm>
              <a:off x="3936" y="3312"/>
              <a:ext cx="0" cy="528"/>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9656" name="Text Box 37"/>
            <p:cNvSpPr txBox="1">
              <a:spLocks noChangeArrowheads="1"/>
            </p:cNvSpPr>
            <p:nvPr/>
          </p:nvSpPr>
          <p:spPr bwMode="auto">
            <a:xfrm>
              <a:off x="3938" y="3408"/>
              <a:ext cx="49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完了</a:t>
              </a:r>
            </a:p>
          </p:txBody>
        </p:sp>
      </p:grpSp>
      <p:sp>
        <p:nvSpPr>
          <p:cNvPr id="639015" name="Line 39"/>
          <p:cNvSpPr>
            <a:spLocks noChangeShapeType="1"/>
          </p:cNvSpPr>
          <p:nvPr/>
        </p:nvSpPr>
        <p:spPr bwMode="auto">
          <a:xfrm>
            <a:off x="6248400" y="5257800"/>
            <a:ext cx="304800" cy="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nvGrpSpPr>
          <p:cNvPr id="639016" name="Group 40"/>
          <p:cNvGrpSpPr>
            <a:grpSpLocks/>
          </p:cNvGrpSpPr>
          <p:nvPr/>
        </p:nvGrpSpPr>
        <p:grpSpPr bwMode="auto">
          <a:xfrm>
            <a:off x="6553200" y="4419600"/>
            <a:ext cx="793750" cy="838200"/>
            <a:chOff x="3936" y="3312"/>
            <a:chExt cx="500" cy="528"/>
          </a:xfrm>
        </p:grpSpPr>
        <p:sp>
          <p:nvSpPr>
            <p:cNvPr id="69653" name="Line 41"/>
            <p:cNvSpPr>
              <a:spLocks noChangeShapeType="1"/>
            </p:cNvSpPr>
            <p:nvPr/>
          </p:nvSpPr>
          <p:spPr bwMode="auto">
            <a:xfrm>
              <a:off x="3936" y="3312"/>
              <a:ext cx="0" cy="528"/>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9654" name="Text Box 42"/>
            <p:cNvSpPr txBox="1">
              <a:spLocks noChangeArrowheads="1"/>
            </p:cNvSpPr>
            <p:nvPr/>
          </p:nvSpPr>
          <p:spPr bwMode="auto">
            <a:xfrm>
              <a:off x="3938" y="3408"/>
              <a:ext cx="49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完了</a:t>
              </a:r>
            </a:p>
          </p:txBody>
        </p:sp>
      </p:grpSp>
      <p:sp>
        <p:nvSpPr>
          <p:cNvPr id="639019" name="Line 43"/>
          <p:cNvSpPr>
            <a:spLocks noChangeShapeType="1"/>
          </p:cNvSpPr>
          <p:nvPr/>
        </p:nvSpPr>
        <p:spPr bwMode="auto">
          <a:xfrm>
            <a:off x="6553200" y="4419600"/>
            <a:ext cx="685800" cy="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nvGrpSpPr>
          <p:cNvPr id="639022" name="Group 46"/>
          <p:cNvGrpSpPr>
            <a:grpSpLocks/>
          </p:cNvGrpSpPr>
          <p:nvPr/>
        </p:nvGrpSpPr>
        <p:grpSpPr bwMode="auto">
          <a:xfrm>
            <a:off x="2819400" y="4395788"/>
            <a:ext cx="3733800" cy="457200"/>
            <a:chOff x="1776" y="2769"/>
            <a:chExt cx="2352" cy="288"/>
          </a:xfrm>
        </p:grpSpPr>
        <p:sp>
          <p:nvSpPr>
            <p:cNvPr id="69651" name="Line 44"/>
            <p:cNvSpPr>
              <a:spLocks noChangeShapeType="1"/>
            </p:cNvSpPr>
            <p:nvPr/>
          </p:nvSpPr>
          <p:spPr bwMode="auto">
            <a:xfrm>
              <a:off x="1776" y="2784"/>
              <a:ext cx="2352" cy="0"/>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9652" name="Text Box 45"/>
            <p:cNvSpPr txBox="1">
              <a:spLocks noChangeArrowheads="1"/>
            </p:cNvSpPr>
            <p:nvPr/>
          </p:nvSpPr>
          <p:spPr bwMode="auto">
            <a:xfrm>
              <a:off x="2417" y="2769"/>
              <a:ext cx="88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他の処理</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38996"/>
                                        </p:tgtEl>
                                        <p:attrNameLst>
                                          <p:attrName>style.visibility</p:attrName>
                                        </p:attrNameLst>
                                      </p:cBhvr>
                                      <p:to>
                                        <p:strVal val="visible"/>
                                      </p:to>
                                    </p:set>
                                    <p:animEffect transition="in" filter="wipe(left)">
                                      <p:cBhvr>
                                        <p:cTn id="7" dur="500"/>
                                        <p:tgtEl>
                                          <p:spTgt spid="63899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638999"/>
                                        </p:tgtEl>
                                        <p:attrNameLst>
                                          <p:attrName>style.visibility</p:attrName>
                                        </p:attrNameLst>
                                      </p:cBhvr>
                                      <p:to>
                                        <p:strVal val="visible"/>
                                      </p:to>
                                    </p:set>
                                    <p:animEffect transition="in" filter="wipe(up)">
                                      <p:cBhvr>
                                        <p:cTn id="12" dur="500"/>
                                        <p:tgtEl>
                                          <p:spTgt spid="63899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39000"/>
                                        </p:tgtEl>
                                        <p:attrNameLst>
                                          <p:attrName>style.visibility</p:attrName>
                                        </p:attrNameLst>
                                      </p:cBhvr>
                                      <p:to>
                                        <p:strVal val="visible"/>
                                      </p:to>
                                    </p:set>
                                    <p:animEffect transition="in" filter="wipe(left)">
                                      <p:cBhvr>
                                        <p:cTn id="17" dur="500"/>
                                        <p:tgtEl>
                                          <p:spTgt spid="63900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nodeType="clickEffect">
                                  <p:stCondLst>
                                    <p:cond delay="0"/>
                                  </p:stCondLst>
                                  <p:childTnLst>
                                    <p:set>
                                      <p:cBhvr>
                                        <p:cTn id="21" dur="1" fill="hold">
                                          <p:stCondLst>
                                            <p:cond delay="0"/>
                                          </p:stCondLst>
                                        </p:cTn>
                                        <p:tgtEl>
                                          <p:spTgt spid="639001"/>
                                        </p:tgtEl>
                                        <p:attrNameLst>
                                          <p:attrName>style.visibility</p:attrName>
                                        </p:attrNameLst>
                                      </p:cBhvr>
                                      <p:to>
                                        <p:strVal val="visible"/>
                                      </p:to>
                                    </p:set>
                                    <p:animEffect transition="in" filter="wipe(up)">
                                      <p:cBhvr>
                                        <p:cTn id="22" dur="500"/>
                                        <p:tgtEl>
                                          <p:spTgt spid="63900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639009"/>
                                        </p:tgtEl>
                                        <p:attrNameLst>
                                          <p:attrName>style.visibility</p:attrName>
                                        </p:attrNameLst>
                                      </p:cBhvr>
                                      <p:to>
                                        <p:strVal val="visible"/>
                                      </p:to>
                                    </p:set>
                                    <p:animEffect transition="in" filter="wipe(left)">
                                      <p:cBhvr>
                                        <p:cTn id="27" dur="500"/>
                                        <p:tgtEl>
                                          <p:spTgt spid="63900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4" fill="hold" nodeType="clickEffect">
                                  <p:stCondLst>
                                    <p:cond delay="0"/>
                                  </p:stCondLst>
                                  <p:childTnLst>
                                    <p:set>
                                      <p:cBhvr>
                                        <p:cTn id="31" dur="1" fill="hold">
                                          <p:stCondLst>
                                            <p:cond delay="0"/>
                                          </p:stCondLst>
                                        </p:cTn>
                                        <p:tgtEl>
                                          <p:spTgt spid="639014"/>
                                        </p:tgtEl>
                                        <p:attrNameLst>
                                          <p:attrName>style.visibility</p:attrName>
                                        </p:attrNameLst>
                                      </p:cBhvr>
                                      <p:to>
                                        <p:strVal val="visible"/>
                                      </p:to>
                                    </p:set>
                                    <p:animEffect transition="in" filter="wipe(down)">
                                      <p:cBhvr>
                                        <p:cTn id="32" dur="500"/>
                                        <p:tgtEl>
                                          <p:spTgt spid="63901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nodeType="clickEffect">
                                  <p:stCondLst>
                                    <p:cond delay="0"/>
                                  </p:stCondLst>
                                  <p:childTnLst>
                                    <p:set>
                                      <p:cBhvr>
                                        <p:cTn id="36" dur="1" fill="hold">
                                          <p:stCondLst>
                                            <p:cond delay="0"/>
                                          </p:stCondLst>
                                        </p:cTn>
                                        <p:tgtEl>
                                          <p:spTgt spid="639010"/>
                                        </p:tgtEl>
                                        <p:attrNameLst>
                                          <p:attrName>style.visibility</p:attrName>
                                        </p:attrNameLst>
                                      </p:cBhvr>
                                      <p:to>
                                        <p:strVal val="visible"/>
                                      </p:to>
                                    </p:set>
                                    <p:animEffect transition="in" filter="wipe(left)">
                                      <p:cBhvr>
                                        <p:cTn id="37" dur="500"/>
                                        <p:tgtEl>
                                          <p:spTgt spid="639010"/>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639015"/>
                                        </p:tgtEl>
                                        <p:attrNameLst>
                                          <p:attrName>style.visibility</p:attrName>
                                        </p:attrNameLst>
                                      </p:cBhvr>
                                      <p:to>
                                        <p:strVal val="visible"/>
                                      </p:to>
                                    </p:set>
                                    <p:animEffect transition="in" filter="wipe(left)">
                                      <p:cBhvr>
                                        <p:cTn id="42" dur="500"/>
                                        <p:tgtEl>
                                          <p:spTgt spid="639015"/>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4" fill="hold" nodeType="clickEffect">
                                  <p:stCondLst>
                                    <p:cond delay="0"/>
                                  </p:stCondLst>
                                  <p:childTnLst>
                                    <p:set>
                                      <p:cBhvr>
                                        <p:cTn id="46" dur="1" fill="hold">
                                          <p:stCondLst>
                                            <p:cond delay="0"/>
                                          </p:stCondLst>
                                        </p:cTn>
                                        <p:tgtEl>
                                          <p:spTgt spid="639016"/>
                                        </p:tgtEl>
                                        <p:attrNameLst>
                                          <p:attrName>style.visibility</p:attrName>
                                        </p:attrNameLst>
                                      </p:cBhvr>
                                      <p:to>
                                        <p:strVal val="visible"/>
                                      </p:to>
                                    </p:set>
                                    <p:animEffect transition="in" filter="wipe(down)">
                                      <p:cBhvr>
                                        <p:cTn id="47" dur="500"/>
                                        <p:tgtEl>
                                          <p:spTgt spid="639016"/>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8" fill="hold" nodeType="clickEffect">
                                  <p:stCondLst>
                                    <p:cond delay="0"/>
                                  </p:stCondLst>
                                  <p:childTnLst>
                                    <p:set>
                                      <p:cBhvr>
                                        <p:cTn id="51" dur="1" fill="hold">
                                          <p:stCondLst>
                                            <p:cond delay="0"/>
                                          </p:stCondLst>
                                        </p:cTn>
                                        <p:tgtEl>
                                          <p:spTgt spid="639022"/>
                                        </p:tgtEl>
                                        <p:attrNameLst>
                                          <p:attrName>style.visibility</p:attrName>
                                        </p:attrNameLst>
                                      </p:cBhvr>
                                      <p:to>
                                        <p:strVal val="visible"/>
                                      </p:to>
                                    </p:set>
                                    <p:animEffect transition="in" filter="wipe(left)">
                                      <p:cBhvr>
                                        <p:cTn id="52" dur="500"/>
                                        <p:tgtEl>
                                          <p:spTgt spid="639022"/>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639019"/>
                                        </p:tgtEl>
                                        <p:attrNameLst>
                                          <p:attrName>style.visibility</p:attrName>
                                        </p:attrNameLst>
                                      </p:cBhvr>
                                      <p:to>
                                        <p:strVal val="visible"/>
                                      </p:to>
                                    </p:set>
                                    <p:animEffect transition="in" filter="wipe(left)">
                                      <p:cBhvr>
                                        <p:cTn id="57" dur="500"/>
                                        <p:tgtEl>
                                          <p:spTgt spid="6390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8996" grpId="0" animBg="1"/>
      <p:bldP spid="639000" grpId="0" animBg="1"/>
      <p:bldP spid="639015" grpId="0" animBg="1"/>
      <p:bldP spid="639019" grpId="0" animBg="1"/>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eaLnBrk="1" hangingPunct="1"/>
            <a:r>
              <a:rPr lang="ja-JP" altLang="en-US">
                <a:latin typeface="Times New Roman" panose="02020603050405020304" pitchFamily="18" charset="0"/>
              </a:rPr>
              <a:t>スプーリング</a:t>
            </a:r>
            <a:r>
              <a:rPr lang="ja-JP" altLang="en-US" sz="4000">
                <a:latin typeface="Times New Roman" panose="02020603050405020304" pitchFamily="18" charset="0"/>
              </a:rPr>
              <a:t>(</a:t>
            </a:r>
            <a:r>
              <a:rPr lang="en-US" altLang="ja-JP" sz="4000" dirty="0">
                <a:latin typeface="Times New Roman" panose="02020603050405020304" pitchFamily="18" charset="0"/>
              </a:rPr>
              <a:t>spooling)</a:t>
            </a:r>
          </a:p>
        </p:txBody>
      </p:sp>
      <p:sp>
        <p:nvSpPr>
          <p:cNvPr id="648196" name="Text Box 4"/>
          <p:cNvSpPr txBox="1">
            <a:spLocks noChangeArrowheads="1"/>
          </p:cNvSpPr>
          <p:nvPr/>
        </p:nvSpPr>
        <p:spPr bwMode="auto">
          <a:xfrm>
            <a:off x="1259632" y="1897063"/>
            <a:ext cx="633412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入出力処理は</a:t>
            </a:r>
            <a:r>
              <a:rPr lang="en-US" altLang="ja-JP" dirty="0"/>
              <a:t>CPU</a:t>
            </a:r>
            <a:r>
              <a:rPr lang="ja-JP" altLang="en-US"/>
              <a:t>処理よりはるかに遅い</a:t>
            </a:r>
          </a:p>
        </p:txBody>
      </p:sp>
      <p:grpSp>
        <p:nvGrpSpPr>
          <p:cNvPr id="648199" name="Group 7"/>
          <p:cNvGrpSpPr>
            <a:grpSpLocks/>
          </p:cNvGrpSpPr>
          <p:nvPr/>
        </p:nvGrpSpPr>
        <p:grpSpPr bwMode="auto">
          <a:xfrm>
            <a:off x="2051796" y="2430463"/>
            <a:ext cx="4618041" cy="1990725"/>
            <a:chOff x="1286" y="3216"/>
            <a:chExt cx="2909" cy="1254"/>
          </a:xfrm>
        </p:grpSpPr>
        <p:sp>
          <p:nvSpPr>
            <p:cNvPr id="71686" name="Text Box 5"/>
            <p:cNvSpPr txBox="1">
              <a:spLocks noChangeArrowheads="1"/>
            </p:cNvSpPr>
            <p:nvPr/>
          </p:nvSpPr>
          <p:spPr bwMode="auto">
            <a:xfrm>
              <a:off x="1286" y="3596"/>
              <a:ext cx="2909" cy="8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a:t>データを一旦バッファに蓄え、</a:t>
              </a:r>
              <a:endParaRPr lang="en-US" altLang="ja-JP" dirty="0"/>
            </a:p>
            <a:p>
              <a:pPr eaLnBrk="1" hangingPunct="1"/>
              <a:r>
                <a:rPr lang="en-US" altLang="ja-JP" dirty="0"/>
                <a:t>CPU</a:t>
              </a:r>
              <a:r>
                <a:rPr lang="ja-JP" altLang="en-US"/>
                <a:t>が入出力以外の</a:t>
              </a:r>
            </a:p>
            <a:p>
              <a:pPr eaLnBrk="1" hangingPunct="1"/>
              <a:r>
                <a:rPr lang="ja-JP" altLang="en-US"/>
                <a:t>処理も行えるようにする</a:t>
              </a:r>
            </a:p>
          </p:txBody>
        </p:sp>
        <p:sp>
          <p:nvSpPr>
            <p:cNvPr id="71687" name="AutoShape 6"/>
            <p:cNvSpPr>
              <a:spLocks noChangeArrowheads="1"/>
            </p:cNvSpPr>
            <p:nvPr/>
          </p:nvSpPr>
          <p:spPr bwMode="auto">
            <a:xfrm>
              <a:off x="2544" y="3216"/>
              <a:ext cx="336" cy="288"/>
            </a:xfrm>
            <a:prstGeom prst="downArrow">
              <a:avLst>
                <a:gd name="adj1" fmla="val 50000"/>
                <a:gd name="adj2" fmla="val 25000"/>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grpSp>
      <p:sp>
        <p:nvSpPr>
          <p:cNvPr id="2" name="正方形/長方形 1">
            <a:extLst>
              <a:ext uri="{FF2B5EF4-FFF2-40B4-BE49-F238E27FC236}">
                <a16:creationId xmlns:a16="http://schemas.microsoft.com/office/drawing/2014/main" id="{BEED211D-09BE-BC4D-AEDE-05747011E0B7}"/>
              </a:ext>
            </a:extLst>
          </p:cNvPr>
          <p:cNvSpPr/>
          <p:nvPr/>
        </p:nvSpPr>
        <p:spPr>
          <a:xfrm>
            <a:off x="3247525" y="5022701"/>
            <a:ext cx="2358338" cy="584775"/>
          </a:xfrm>
          <a:prstGeom prst="rect">
            <a:avLst/>
          </a:prstGeom>
        </p:spPr>
        <p:txBody>
          <a:bodyPr wrap="none">
            <a:spAutoFit/>
          </a:bodyPr>
          <a:lstStyle/>
          <a:p>
            <a:r>
              <a:rPr lang="ja-JP" altLang="en-US" sz="3200" dirty="0"/>
              <a:t>スプーリング</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648199"/>
                                        </p:tgtEl>
                                        <p:attrNameLst>
                                          <p:attrName>style.visibility</p:attrName>
                                        </p:attrNameLst>
                                      </p:cBhvr>
                                      <p:to>
                                        <p:strVal val="visible"/>
                                      </p:to>
                                    </p:set>
                                    <p:animEffect transition="in" filter="wipe(up)">
                                      <p:cBhvr>
                                        <p:cTn id="7" dur="500"/>
                                        <p:tgtEl>
                                          <p:spTgt spid="64819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スプーリング</a:t>
            </a:r>
            <a:r>
              <a:rPr lang="ja-JP" altLang="en-US" sz="4000">
                <a:latin typeface="Times New Roman" panose="02020603050405020304" pitchFamily="18" charset="0"/>
              </a:rPr>
              <a:t>(</a:t>
            </a:r>
            <a:r>
              <a:rPr lang="en-US" altLang="ja-JP" sz="4000">
                <a:latin typeface="Times New Roman" panose="02020603050405020304" pitchFamily="18" charset="0"/>
              </a:rPr>
              <a:t>spooling)</a:t>
            </a:r>
          </a:p>
        </p:txBody>
      </p:sp>
      <p:sp>
        <p:nvSpPr>
          <p:cNvPr id="73731" name="Rectangle 3"/>
          <p:cNvSpPr>
            <a:spLocks noGrp="1" noChangeArrowheads="1"/>
          </p:cNvSpPr>
          <p:nvPr>
            <p:ph type="body" idx="1"/>
          </p:nvPr>
        </p:nvSpPr>
        <p:spPr/>
        <p:txBody>
          <a:bodyPr/>
          <a:lstStyle/>
          <a:p>
            <a:pPr eaLnBrk="1" hangingPunct="1"/>
            <a:r>
              <a:rPr lang="ja-JP" altLang="en-US">
                <a:latin typeface="Times New Roman" panose="02020603050405020304" pitchFamily="18" charset="0"/>
              </a:rPr>
              <a:t>スプーリング(</a:t>
            </a:r>
            <a:r>
              <a:rPr lang="en-US" altLang="ja-JP" dirty="0">
                <a:latin typeface="Times New Roman" panose="02020603050405020304" pitchFamily="18" charset="0"/>
              </a:rPr>
              <a:t>spooling)</a:t>
            </a:r>
          </a:p>
          <a:p>
            <a:pPr lvl="1" eaLnBrk="1" hangingPunct="1"/>
            <a:r>
              <a:rPr lang="ja-JP" altLang="en-US">
                <a:latin typeface="Times New Roman" panose="02020603050405020304" pitchFamily="18" charset="0"/>
              </a:rPr>
              <a:t>入出力時にデータを一旦バッファに蓄える</a:t>
            </a:r>
          </a:p>
        </p:txBody>
      </p:sp>
      <p:sp>
        <p:nvSpPr>
          <p:cNvPr id="73733" name="Rectangle 5"/>
          <p:cNvSpPr>
            <a:spLocks noChangeArrowheads="1"/>
          </p:cNvSpPr>
          <p:nvPr/>
        </p:nvSpPr>
        <p:spPr bwMode="auto">
          <a:xfrm>
            <a:off x="4267200" y="3276600"/>
            <a:ext cx="1219200" cy="6858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000"/>
              <a:t>ユーザ</a:t>
            </a:r>
          </a:p>
          <a:p>
            <a:pPr eaLnBrk="1" hangingPunct="1"/>
            <a:r>
              <a:rPr lang="ja-JP" altLang="en-US" sz="2000"/>
              <a:t>プログラム</a:t>
            </a:r>
          </a:p>
        </p:txBody>
      </p:sp>
      <p:sp>
        <p:nvSpPr>
          <p:cNvPr id="73734" name="Rectangle 6"/>
          <p:cNvSpPr>
            <a:spLocks noChangeArrowheads="1"/>
          </p:cNvSpPr>
          <p:nvPr/>
        </p:nvSpPr>
        <p:spPr bwMode="auto">
          <a:xfrm>
            <a:off x="2667000" y="3276600"/>
            <a:ext cx="1219200" cy="6858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000"/>
              <a:t>ユーザ</a:t>
            </a:r>
          </a:p>
          <a:p>
            <a:pPr eaLnBrk="1" hangingPunct="1"/>
            <a:r>
              <a:rPr lang="ja-JP" altLang="en-US" sz="2000"/>
              <a:t>プログラム</a:t>
            </a:r>
          </a:p>
        </p:txBody>
      </p:sp>
      <p:pic>
        <p:nvPicPr>
          <p:cNvPr id="73735" name="Picture 7" descr="C:\Documents and Settings\Takashi\My Documents\OS\image\icon-printer.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0" y="4495800"/>
            <a:ext cx="1714500"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50255" name="Group 15"/>
          <p:cNvGrpSpPr>
            <a:grpSpLocks/>
          </p:cNvGrpSpPr>
          <p:nvPr/>
        </p:nvGrpSpPr>
        <p:grpSpPr bwMode="auto">
          <a:xfrm>
            <a:off x="1828800" y="4648200"/>
            <a:ext cx="2133600" cy="685800"/>
            <a:chOff x="1152" y="2976"/>
            <a:chExt cx="1344" cy="432"/>
          </a:xfrm>
        </p:grpSpPr>
        <p:sp>
          <p:nvSpPr>
            <p:cNvPr id="73745" name="AutoShape 10"/>
            <p:cNvSpPr>
              <a:spLocks noChangeArrowheads="1"/>
            </p:cNvSpPr>
            <p:nvPr/>
          </p:nvSpPr>
          <p:spPr bwMode="auto">
            <a:xfrm>
              <a:off x="1632" y="2976"/>
              <a:ext cx="864" cy="432"/>
            </a:xfrm>
            <a:prstGeom prst="foldedCorner">
              <a:avLst>
                <a:gd name="adj" fmla="val 12500"/>
              </a:avLst>
            </a:prstGeom>
            <a:solidFill>
              <a:schemeClr val="tx1"/>
            </a:solidFill>
            <a:ln w="1905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000">
                  <a:solidFill>
                    <a:srgbClr val="000000"/>
                  </a:solidFill>
                </a:rPr>
                <a:t>入力データ</a:t>
              </a:r>
            </a:p>
          </p:txBody>
        </p:sp>
        <p:sp>
          <p:nvSpPr>
            <p:cNvPr id="73746" name="Line 11"/>
            <p:cNvSpPr>
              <a:spLocks noChangeShapeType="1"/>
            </p:cNvSpPr>
            <p:nvPr/>
          </p:nvSpPr>
          <p:spPr bwMode="auto">
            <a:xfrm>
              <a:off x="1152" y="3168"/>
              <a:ext cx="480" cy="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sp>
        <p:nvSpPr>
          <p:cNvPr id="650252" name="Line 12"/>
          <p:cNvSpPr>
            <a:spLocks noChangeShapeType="1"/>
          </p:cNvSpPr>
          <p:nvPr/>
        </p:nvSpPr>
        <p:spPr bwMode="auto">
          <a:xfrm flipV="1">
            <a:off x="3276600" y="3962400"/>
            <a:ext cx="0" cy="68580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nvGrpSpPr>
          <p:cNvPr id="650256" name="Group 16"/>
          <p:cNvGrpSpPr>
            <a:grpSpLocks/>
          </p:cNvGrpSpPr>
          <p:nvPr/>
        </p:nvGrpSpPr>
        <p:grpSpPr bwMode="auto">
          <a:xfrm>
            <a:off x="4191000" y="3962400"/>
            <a:ext cx="1371600" cy="1371600"/>
            <a:chOff x="2640" y="2544"/>
            <a:chExt cx="864" cy="864"/>
          </a:xfrm>
        </p:grpSpPr>
        <p:sp>
          <p:nvSpPr>
            <p:cNvPr id="73743" name="AutoShape 8"/>
            <p:cNvSpPr>
              <a:spLocks noChangeArrowheads="1"/>
            </p:cNvSpPr>
            <p:nvPr/>
          </p:nvSpPr>
          <p:spPr bwMode="auto">
            <a:xfrm>
              <a:off x="2640" y="2976"/>
              <a:ext cx="864" cy="432"/>
            </a:xfrm>
            <a:prstGeom prst="foldedCorner">
              <a:avLst>
                <a:gd name="adj" fmla="val 12500"/>
              </a:avLst>
            </a:prstGeom>
            <a:solidFill>
              <a:schemeClr val="tx1"/>
            </a:solidFill>
            <a:ln w="1905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000">
                  <a:solidFill>
                    <a:srgbClr val="000000"/>
                  </a:solidFill>
                </a:rPr>
                <a:t>出力データ</a:t>
              </a:r>
            </a:p>
          </p:txBody>
        </p:sp>
        <p:sp>
          <p:nvSpPr>
            <p:cNvPr id="73744" name="Line 13"/>
            <p:cNvSpPr>
              <a:spLocks noChangeShapeType="1"/>
            </p:cNvSpPr>
            <p:nvPr/>
          </p:nvSpPr>
          <p:spPr bwMode="auto">
            <a:xfrm>
              <a:off x="3072" y="2544"/>
              <a:ext cx="0" cy="432"/>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sp>
        <p:nvSpPr>
          <p:cNvPr id="650254" name="Line 14"/>
          <p:cNvSpPr>
            <a:spLocks noChangeShapeType="1"/>
          </p:cNvSpPr>
          <p:nvPr/>
        </p:nvSpPr>
        <p:spPr bwMode="auto">
          <a:xfrm>
            <a:off x="5562600" y="4953000"/>
            <a:ext cx="838200" cy="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useBgFill="1">
        <p:nvSpPr>
          <p:cNvPr id="650257" name="Text Box 17"/>
          <p:cNvSpPr txBox="1">
            <a:spLocks noChangeArrowheads="1"/>
          </p:cNvSpPr>
          <p:nvPr/>
        </p:nvSpPr>
        <p:spPr bwMode="auto">
          <a:xfrm>
            <a:off x="692176" y="5604699"/>
            <a:ext cx="7156424" cy="525401"/>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入力時：データが揃ってからプログラムに渡す</a:t>
            </a:r>
          </a:p>
        </p:txBody>
      </p:sp>
      <p:sp useBgFill="1">
        <p:nvSpPr>
          <p:cNvPr id="650258" name="Text Box 18"/>
          <p:cNvSpPr txBox="1">
            <a:spLocks noChangeArrowheads="1"/>
          </p:cNvSpPr>
          <p:nvPr/>
        </p:nvSpPr>
        <p:spPr bwMode="auto">
          <a:xfrm>
            <a:off x="685800" y="6096000"/>
            <a:ext cx="8022046" cy="525401"/>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出力時：データを渡したら、出力を待たずに先に進む</a:t>
            </a:r>
            <a:endParaRPr lang="en-US" altLang="ja-JP" dirty="0"/>
          </a:p>
        </p:txBody>
      </p:sp>
      <p:sp>
        <p:nvSpPr>
          <p:cNvPr id="19" name="Cloud">
            <a:extLst>
              <a:ext uri="{FF2B5EF4-FFF2-40B4-BE49-F238E27FC236}">
                <a16:creationId xmlns:a16="http://schemas.microsoft.com/office/drawing/2014/main" id="{0041A2ED-6AD0-B24E-AE2C-5FB1CF42AF3F}"/>
              </a:ext>
            </a:extLst>
          </p:cNvPr>
          <p:cNvSpPr>
            <a:spLocks noChangeAspect="1" noEditPoints="1" noChangeArrowheads="1"/>
          </p:cNvSpPr>
          <p:nvPr/>
        </p:nvSpPr>
        <p:spPr bwMode="auto">
          <a:xfrm>
            <a:off x="415925" y="4480718"/>
            <a:ext cx="1374775" cy="922338"/>
          </a:xfrm>
          <a:custGeom>
            <a:avLst/>
            <a:gdLst>
              <a:gd name="T0" fmla="*/ 4264 w 21600"/>
              <a:gd name="T1" fmla="*/ 461169 h 21600"/>
              <a:gd name="T2" fmla="*/ 687388 w 21600"/>
              <a:gd name="T3" fmla="*/ 921356 h 21600"/>
              <a:gd name="T4" fmla="*/ 1373629 w 21600"/>
              <a:gd name="T5" fmla="*/ 461169 h 21600"/>
              <a:gd name="T6" fmla="*/ 687388 w 21600"/>
              <a:gd name="T7" fmla="*/ 52736 h 21600"/>
              <a:gd name="T8" fmla="*/ 0 60000 65536"/>
              <a:gd name="T9" fmla="*/ 0 60000 65536"/>
              <a:gd name="T10" fmla="*/ 0 60000 65536"/>
              <a:gd name="T11" fmla="*/ 0 60000 65536"/>
              <a:gd name="T12" fmla="*/ 2977 w 21600"/>
              <a:gd name="T13" fmla="*/ 3262 h 21600"/>
              <a:gd name="T14" fmla="*/ 17087 w 21600"/>
              <a:gd name="T15" fmla="*/ 17337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0" y="11192"/>
                  <a:pt x="409" y="12169"/>
                  <a:pt x="1074" y="12702"/>
                </a:cubicBezTo>
                <a:lnTo>
                  <a:pt x="1063" y="12668"/>
                </a:lnTo>
                <a:cubicBezTo>
                  <a:pt x="685" y="13217"/>
                  <a:pt x="475" y="13940"/>
                  <a:pt x="475" y="14691"/>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300"/>
                  <a:pt x="7635" y="20039"/>
                  <a:pt x="8235" y="19546"/>
                </a:cubicBezTo>
                <a:lnTo>
                  <a:pt x="8229" y="19550"/>
                </a:lnTo>
                <a:cubicBezTo>
                  <a:pt x="8855" y="20829"/>
                  <a:pt x="9908" y="21597"/>
                  <a:pt x="11036" y="21597"/>
                </a:cubicBezTo>
                <a:cubicBezTo>
                  <a:pt x="12523" y="21597"/>
                  <a:pt x="13836" y="20267"/>
                  <a:pt x="14267" y="18324"/>
                </a:cubicBezTo>
                <a:lnTo>
                  <a:pt x="14270" y="18350"/>
                </a:lnTo>
                <a:cubicBezTo>
                  <a:pt x="14730" y="18740"/>
                  <a:pt x="15260" y="18947"/>
                  <a:pt x="15802" y="18947"/>
                </a:cubicBezTo>
                <a:cubicBezTo>
                  <a:pt x="17390" y="18947"/>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0"/>
                  <a:pt x="15367" y="426"/>
                  <a:pt x="14905" y="1165"/>
                </a:cubicBezTo>
                <a:lnTo>
                  <a:pt x="14909" y="1170"/>
                </a:lnTo>
                <a:cubicBezTo>
                  <a:pt x="14497" y="432"/>
                  <a:pt x="13855" y="0"/>
                  <a:pt x="13174" y="0"/>
                </a:cubicBezTo>
                <a:cubicBezTo>
                  <a:pt x="12347" y="0"/>
                  <a:pt x="11590" y="637"/>
                  <a:pt x="11221" y="1645"/>
                </a:cubicBezTo>
                <a:lnTo>
                  <a:pt x="11229" y="1694"/>
                </a:lnTo>
                <a:cubicBezTo>
                  <a:pt x="10730" y="1024"/>
                  <a:pt x="10058" y="650"/>
                  <a:pt x="9358" y="650"/>
                </a:cubicBezTo>
                <a:cubicBezTo>
                  <a:pt x="8372" y="650"/>
                  <a:pt x="7466" y="1391"/>
                  <a:pt x="7003" y="2578"/>
                </a:cubicBezTo>
                <a:lnTo>
                  <a:pt x="6995" y="2602"/>
                </a:lnTo>
                <a:cubicBezTo>
                  <a:pt x="6477" y="2189"/>
                  <a:pt x="5888" y="1972"/>
                  <a:pt x="5288" y="1972"/>
                </a:cubicBezTo>
                <a:cubicBezTo>
                  <a:pt x="3423" y="1972"/>
                  <a:pt x="1912" y="4029"/>
                  <a:pt x="1912" y="6567"/>
                </a:cubicBezTo>
                <a:cubicBezTo>
                  <a:pt x="1912" y="6774"/>
                  <a:pt x="1922" y="6981"/>
                  <a:pt x="1942" y="7186"/>
                </a:cubicBezTo>
                <a:lnTo>
                  <a:pt x="1949" y="7180"/>
                </a:lnTo>
                <a:close/>
              </a:path>
              <a:path w="21600" h="21600" fill="none" extrusionOk="0">
                <a:moveTo>
                  <a:pt x="1074" y="12702"/>
                </a:moveTo>
                <a:cubicBezTo>
                  <a:pt x="1407" y="12969"/>
                  <a:pt x="1786" y="13110"/>
                  <a:pt x="2172" y="13110"/>
                </a:cubicBezTo>
                <a:cubicBezTo>
                  <a:pt x="2228" y="13110"/>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a:lstStyle/>
          <a:p>
            <a:endParaRPr lang="ja-JP" altLang="en-US"/>
          </a:p>
        </p:txBody>
      </p:sp>
      <p:sp>
        <p:nvSpPr>
          <p:cNvPr id="20" name="正方形/長方形 19">
            <a:extLst>
              <a:ext uri="{FF2B5EF4-FFF2-40B4-BE49-F238E27FC236}">
                <a16:creationId xmlns:a16="http://schemas.microsoft.com/office/drawing/2014/main" id="{DE9DDA77-8111-D04F-A81C-C786DE33BDBE}"/>
              </a:ext>
            </a:extLst>
          </p:cNvPr>
          <p:cNvSpPr/>
          <p:nvPr/>
        </p:nvSpPr>
        <p:spPr>
          <a:xfrm>
            <a:off x="286133" y="3952307"/>
            <a:ext cx="1733167" cy="461665"/>
          </a:xfrm>
          <a:prstGeom prst="rect">
            <a:avLst/>
          </a:prstGeom>
        </p:spPr>
        <p:txBody>
          <a:bodyPr wrap="none">
            <a:spAutoFit/>
          </a:bodyPr>
          <a:lstStyle/>
          <a:p>
            <a:r>
              <a:rPr lang="ja-JP" altLang="en-US" sz="2400"/>
              <a:t>ネットワーク</a:t>
            </a:r>
          </a:p>
        </p:txBody>
      </p:sp>
      <p:sp>
        <p:nvSpPr>
          <p:cNvPr id="21" name="正方形/長方形 20">
            <a:extLst>
              <a:ext uri="{FF2B5EF4-FFF2-40B4-BE49-F238E27FC236}">
                <a16:creationId xmlns:a16="http://schemas.microsoft.com/office/drawing/2014/main" id="{C28D99F7-2789-0147-9FD3-2F0ADEB1FD96}"/>
              </a:ext>
            </a:extLst>
          </p:cNvPr>
          <p:cNvSpPr/>
          <p:nvPr/>
        </p:nvSpPr>
        <p:spPr>
          <a:xfrm>
            <a:off x="6519636" y="3952307"/>
            <a:ext cx="1188146" cy="461665"/>
          </a:xfrm>
          <a:prstGeom prst="rect">
            <a:avLst/>
          </a:prstGeom>
        </p:spPr>
        <p:txBody>
          <a:bodyPr wrap="none">
            <a:spAutoFit/>
          </a:bodyPr>
          <a:lstStyle/>
          <a:p>
            <a:r>
              <a:rPr lang="ja-JP" altLang="en-US" sz="2400"/>
              <a:t>プリンタ</a:t>
            </a:r>
          </a:p>
        </p:txBody>
      </p:sp>
      <p:sp>
        <p:nvSpPr>
          <p:cNvPr id="22" name="Rectangle 1030">
            <a:extLst>
              <a:ext uri="{FF2B5EF4-FFF2-40B4-BE49-F238E27FC236}">
                <a16:creationId xmlns:a16="http://schemas.microsoft.com/office/drawing/2014/main" id="{E73BDA25-CF5A-124E-86B7-29714FF381DF}"/>
              </a:ext>
            </a:extLst>
          </p:cNvPr>
          <p:cNvSpPr>
            <a:spLocks noChangeArrowheads="1"/>
          </p:cNvSpPr>
          <p:nvPr/>
        </p:nvSpPr>
        <p:spPr bwMode="auto">
          <a:xfrm>
            <a:off x="2339753" y="4495800"/>
            <a:ext cx="3451440" cy="993079"/>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23" name="Text Box 1031">
            <a:extLst>
              <a:ext uri="{FF2B5EF4-FFF2-40B4-BE49-F238E27FC236}">
                <a16:creationId xmlns:a16="http://schemas.microsoft.com/office/drawing/2014/main" id="{4A8E3458-B68C-8244-97D9-033DF3183DB3}"/>
              </a:ext>
            </a:extLst>
          </p:cNvPr>
          <p:cNvSpPr txBox="1">
            <a:spLocks noChangeArrowheads="1"/>
          </p:cNvSpPr>
          <p:nvPr/>
        </p:nvSpPr>
        <p:spPr bwMode="auto">
          <a:xfrm>
            <a:off x="2030186" y="4046600"/>
            <a:ext cx="1366377" cy="5254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ja-JP" altLang="en-US"/>
              <a:t>バッファ</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650255"/>
                                        </p:tgtEl>
                                        <p:attrNameLst>
                                          <p:attrName>style.visibility</p:attrName>
                                        </p:attrNameLst>
                                      </p:cBhvr>
                                      <p:to>
                                        <p:strVal val="visible"/>
                                      </p:to>
                                    </p:set>
                                    <p:animEffect transition="in" filter="wipe(left)">
                                      <p:cBhvr>
                                        <p:cTn id="7" dur="500"/>
                                        <p:tgtEl>
                                          <p:spTgt spid="65025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50252"/>
                                        </p:tgtEl>
                                        <p:attrNameLst>
                                          <p:attrName>style.visibility</p:attrName>
                                        </p:attrNameLst>
                                      </p:cBhvr>
                                      <p:to>
                                        <p:strVal val="visible"/>
                                      </p:to>
                                    </p:set>
                                    <p:animEffect transition="in" filter="wipe(down)">
                                      <p:cBhvr>
                                        <p:cTn id="12" dur="500"/>
                                        <p:tgtEl>
                                          <p:spTgt spid="65025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50257"/>
                                        </p:tgtEl>
                                        <p:attrNameLst>
                                          <p:attrName>style.visibility</p:attrName>
                                        </p:attrNameLst>
                                      </p:cBhvr>
                                      <p:to>
                                        <p:strVal val="visible"/>
                                      </p:to>
                                    </p:set>
                                    <p:animEffect transition="in" filter="checkerboard(across)">
                                      <p:cBhvr>
                                        <p:cTn id="17" dur="500"/>
                                        <p:tgtEl>
                                          <p:spTgt spid="65025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nodeType="clickEffect">
                                  <p:stCondLst>
                                    <p:cond delay="0"/>
                                  </p:stCondLst>
                                  <p:childTnLst>
                                    <p:set>
                                      <p:cBhvr>
                                        <p:cTn id="21" dur="1" fill="hold">
                                          <p:stCondLst>
                                            <p:cond delay="0"/>
                                          </p:stCondLst>
                                        </p:cTn>
                                        <p:tgtEl>
                                          <p:spTgt spid="650256"/>
                                        </p:tgtEl>
                                        <p:attrNameLst>
                                          <p:attrName>style.visibility</p:attrName>
                                        </p:attrNameLst>
                                      </p:cBhvr>
                                      <p:to>
                                        <p:strVal val="visible"/>
                                      </p:to>
                                    </p:set>
                                    <p:animEffect transition="in" filter="wipe(up)">
                                      <p:cBhvr>
                                        <p:cTn id="22" dur="500"/>
                                        <p:tgtEl>
                                          <p:spTgt spid="65025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650254"/>
                                        </p:tgtEl>
                                        <p:attrNameLst>
                                          <p:attrName>style.visibility</p:attrName>
                                        </p:attrNameLst>
                                      </p:cBhvr>
                                      <p:to>
                                        <p:strVal val="visible"/>
                                      </p:to>
                                    </p:set>
                                    <p:animEffect transition="in" filter="wipe(left)">
                                      <p:cBhvr>
                                        <p:cTn id="27" dur="500"/>
                                        <p:tgtEl>
                                          <p:spTgt spid="65025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650258"/>
                                        </p:tgtEl>
                                        <p:attrNameLst>
                                          <p:attrName>style.visibility</p:attrName>
                                        </p:attrNameLst>
                                      </p:cBhvr>
                                      <p:to>
                                        <p:strVal val="visible"/>
                                      </p:to>
                                    </p:set>
                                    <p:animEffect transition="in" filter="checkerboard(across)">
                                      <p:cBhvr>
                                        <p:cTn id="32" dur="500"/>
                                        <p:tgtEl>
                                          <p:spTgt spid="6502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0252" grpId="0" animBg="1"/>
      <p:bldP spid="650254" grpId="0" animBg="1"/>
      <p:bldP spid="650257" grpId="0" animBg="1" autoUpdateAnimBg="0"/>
      <p:bldP spid="650258" grpId="0" animBg="1" autoUpdateAnimBg="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まとめ：割り込み</a:t>
            </a:r>
          </a:p>
        </p:txBody>
      </p:sp>
      <p:sp>
        <p:nvSpPr>
          <p:cNvPr id="76803" name="Rectangle 3"/>
          <p:cNvSpPr>
            <a:spLocks noGrp="1" noChangeArrowheads="1"/>
          </p:cNvSpPr>
          <p:nvPr>
            <p:ph type="body" idx="1"/>
          </p:nvPr>
        </p:nvSpPr>
        <p:spPr/>
        <p:txBody>
          <a:bodyPr/>
          <a:lstStyle/>
          <a:p>
            <a:pPr eaLnBrk="1" hangingPunct="1">
              <a:lnSpc>
                <a:spcPct val="90000"/>
              </a:lnSpc>
            </a:pPr>
            <a:r>
              <a:rPr lang="ja-JP" altLang="en-US" dirty="0">
                <a:latin typeface="Times New Roman" panose="02020603050405020304" pitchFamily="18" charset="0"/>
              </a:rPr>
              <a:t>割込み</a:t>
            </a:r>
          </a:p>
          <a:p>
            <a:pPr lvl="1" eaLnBrk="1" hangingPunct="1">
              <a:lnSpc>
                <a:spcPct val="90000"/>
              </a:lnSpc>
            </a:pPr>
            <a:r>
              <a:rPr lang="ja-JP" altLang="en-US" dirty="0">
                <a:latin typeface="Times New Roman" panose="02020603050405020304" pitchFamily="18" charset="0"/>
              </a:rPr>
              <a:t>プログラム実行中に別の処理に制御を移す</a:t>
            </a:r>
          </a:p>
          <a:p>
            <a:pPr eaLnBrk="1" hangingPunct="1">
              <a:lnSpc>
                <a:spcPct val="90000"/>
              </a:lnSpc>
            </a:pPr>
            <a:r>
              <a:rPr lang="ja-JP" altLang="en-US" dirty="0">
                <a:latin typeface="Times New Roman" panose="02020603050405020304" pitchFamily="18" charset="0"/>
              </a:rPr>
              <a:t>外部割込み</a:t>
            </a:r>
          </a:p>
          <a:p>
            <a:pPr lvl="1" eaLnBrk="1" hangingPunct="1">
              <a:lnSpc>
                <a:spcPct val="90000"/>
              </a:lnSpc>
            </a:pPr>
            <a:r>
              <a:rPr lang="ja-JP" altLang="en-US" dirty="0">
                <a:latin typeface="Times New Roman" panose="02020603050405020304" pitchFamily="18" charset="0"/>
              </a:rPr>
              <a:t>ハードエラー割込み, 入出力割込み等</a:t>
            </a:r>
            <a:endParaRPr lang="en-US" altLang="ja-JP" dirty="0">
              <a:latin typeface="Times New Roman" panose="02020603050405020304" pitchFamily="18" charset="0"/>
            </a:endParaRPr>
          </a:p>
          <a:p>
            <a:pPr eaLnBrk="1" hangingPunct="1">
              <a:lnSpc>
                <a:spcPct val="90000"/>
              </a:lnSpc>
            </a:pPr>
            <a:r>
              <a:rPr lang="ja-JP" altLang="en-US" dirty="0">
                <a:latin typeface="Times New Roman" panose="02020603050405020304" pitchFamily="18" charset="0"/>
              </a:rPr>
              <a:t>内部割り込み</a:t>
            </a:r>
            <a:endParaRPr lang="en-US" altLang="ja-JP" dirty="0">
              <a:latin typeface="Times New Roman" panose="02020603050405020304" pitchFamily="18" charset="0"/>
            </a:endParaRPr>
          </a:p>
          <a:p>
            <a:pPr lvl="1" eaLnBrk="1" hangingPunct="1">
              <a:lnSpc>
                <a:spcPct val="90000"/>
              </a:lnSpc>
            </a:pPr>
            <a:r>
              <a:rPr lang="ja-JP" altLang="en-US" dirty="0">
                <a:latin typeface="Times New Roman" panose="02020603050405020304" pitchFamily="18" charset="0"/>
              </a:rPr>
              <a:t>ソフトウェア割込み, システムコール割込み等</a:t>
            </a:r>
            <a:endParaRPr lang="en-US" altLang="ja-JP" dirty="0">
              <a:latin typeface="Times New Roman" panose="02020603050405020304" pitchFamily="18" charset="0"/>
            </a:endParaRPr>
          </a:p>
          <a:p>
            <a:pPr eaLnBrk="1" hangingPunct="1">
              <a:lnSpc>
                <a:spcPct val="90000"/>
              </a:lnSpc>
            </a:pPr>
            <a:r>
              <a:rPr lang="ja-JP" altLang="en-US" dirty="0">
                <a:latin typeface="Times New Roman" panose="02020603050405020304" pitchFamily="18" charset="0"/>
              </a:rPr>
              <a:t>割込みハンドラ</a:t>
            </a:r>
            <a:endParaRPr lang="en-US" altLang="ja-JP" dirty="0">
              <a:latin typeface="Times New Roman" panose="02020603050405020304" pitchFamily="18" charset="0"/>
            </a:endParaRPr>
          </a:p>
          <a:p>
            <a:pPr lvl="1" eaLnBrk="1" hangingPunct="1">
              <a:lnSpc>
                <a:spcPct val="90000"/>
              </a:lnSpc>
            </a:pPr>
            <a:r>
              <a:rPr lang="ja-JP" altLang="en-US" dirty="0">
                <a:latin typeface="Times New Roman" panose="02020603050405020304" pitchFamily="18" charset="0"/>
              </a:rPr>
              <a:t>割込み処理を行うプログラム</a:t>
            </a:r>
          </a:p>
          <a:p>
            <a:pPr marL="457200" lvl="1" indent="0" eaLnBrk="1" hangingPunct="1">
              <a:lnSpc>
                <a:spcPct val="90000"/>
              </a:lnSpc>
              <a:buNone/>
            </a:pPr>
            <a:endParaRPr lang="ja-JP" altLang="en-US" dirty="0">
              <a:latin typeface="Times New Roman" panose="02020603050405020304" pitchFamily="18" charset="0"/>
            </a:endParaRPr>
          </a:p>
        </p:txBody>
      </p:sp>
    </p:spTree>
    <p:extLst>
      <p:ext uri="{BB962C8B-B14F-4D97-AF65-F5344CB8AC3E}">
        <p14:creationId xmlns:p14="http://schemas.microsoft.com/office/powerpoint/2010/main" val="55089443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ja-JP" altLang="en-US">
                <a:latin typeface="Times New Roman" panose="02020603050405020304" pitchFamily="18" charset="0"/>
              </a:rPr>
              <a:t>まとめ：割込みの処理方式</a:t>
            </a:r>
          </a:p>
        </p:txBody>
      </p:sp>
      <p:sp>
        <p:nvSpPr>
          <p:cNvPr id="15363" name="Rectangle 3"/>
          <p:cNvSpPr>
            <a:spLocks noGrp="1" noChangeArrowheads="1"/>
          </p:cNvSpPr>
          <p:nvPr>
            <p:ph idx="1"/>
          </p:nvPr>
        </p:nvSpPr>
        <p:spPr/>
        <p:txBody>
          <a:bodyPr/>
          <a:lstStyle/>
          <a:p>
            <a:pPr eaLnBrk="1" hangingPunct="1"/>
            <a:r>
              <a:rPr lang="ja-JP" altLang="en-US">
                <a:latin typeface="Times New Roman" panose="02020603050405020304" pitchFamily="18" charset="0"/>
              </a:rPr>
              <a:t>割込みの処理方式</a:t>
            </a:r>
          </a:p>
          <a:p>
            <a:pPr lvl="1" eaLnBrk="1" hangingPunct="1"/>
            <a:r>
              <a:rPr lang="ja-JP" altLang="en-US">
                <a:latin typeface="Times New Roman" panose="02020603050405020304" pitchFamily="18" charset="0"/>
              </a:rPr>
              <a:t>単一割込み方式</a:t>
            </a:r>
          </a:p>
          <a:p>
            <a:pPr lvl="2" eaLnBrk="1" hangingPunct="1"/>
            <a:r>
              <a:rPr lang="ja-JP" altLang="en-US">
                <a:latin typeface="Times New Roman" panose="02020603050405020304" pitchFamily="18" charset="0"/>
              </a:rPr>
              <a:t>割込み中、他の全ての割込みを禁止する</a:t>
            </a:r>
          </a:p>
          <a:p>
            <a:pPr lvl="1" eaLnBrk="1" hangingPunct="1"/>
            <a:r>
              <a:rPr lang="ja-JP" altLang="en-US">
                <a:latin typeface="Times New Roman" panose="02020603050405020304" pitchFamily="18" charset="0"/>
              </a:rPr>
              <a:t>多重割込み方式</a:t>
            </a:r>
          </a:p>
          <a:p>
            <a:pPr lvl="2" eaLnBrk="1" hangingPunct="1"/>
            <a:r>
              <a:rPr lang="ja-JP" altLang="en-US">
                <a:latin typeface="Times New Roman" panose="02020603050405020304" pitchFamily="18" charset="0"/>
              </a:rPr>
              <a:t>割込み中にさらに他の割込みを可能にする</a:t>
            </a:r>
          </a:p>
          <a:p>
            <a:pPr lvl="1" eaLnBrk="1" hangingPunct="1"/>
            <a:r>
              <a:rPr lang="ja-JP" altLang="en-US">
                <a:latin typeface="Times New Roman" panose="02020603050405020304" pitchFamily="18" charset="0"/>
              </a:rPr>
              <a:t>プロセス型割込み方式</a:t>
            </a:r>
          </a:p>
          <a:p>
            <a:pPr lvl="2" eaLnBrk="1" hangingPunct="1"/>
            <a:r>
              <a:rPr lang="ja-JP" altLang="en-US">
                <a:latin typeface="Times New Roman" panose="02020603050405020304" pitchFamily="18" charset="0"/>
              </a:rPr>
              <a:t>割込み処理の一部をサーバプロセスで処理</a:t>
            </a:r>
          </a:p>
        </p:txBody>
      </p:sp>
    </p:spTree>
    <p:extLst>
      <p:ext uri="{BB962C8B-B14F-4D97-AF65-F5344CB8AC3E}">
        <p14:creationId xmlns:p14="http://schemas.microsoft.com/office/powerpoint/2010/main" val="33127387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026"/>
          <p:cNvSpPr>
            <a:spLocks noGrp="1" noChangeArrowheads="1"/>
          </p:cNvSpPr>
          <p:nvPr>
            <p:ph type="title"/>
          </p:nvPr>
        </p:nvSpPr>
        <p:spPr/>
        <p:txBody>
          <a:bodyPr/>
          <a:lstStyle/>
          <a:p>
            <a:pPr eaLnBrk="1" hangingPunct="1"/>
            <a:r>
              <a:rPr lang="ja-JP" altLang="en-US">
                <a:latin typeface="Times New Roman" panose="02020603050405020304" pitchFamily="18" charset="0"/>
              </a:rPr>
              <a:t>外部割込みと内部割込み</a:t>
            </a:r>
            <a:br>
              <a:rPr lang="ja-JP" altLang="en-US">
                <a:latin typeface="Times New Roman" panose="02020603050405020304" pitchFamily="18" charset="0"/>
              </a:rPr>
            </a:br>
            <a:r>
              <a:rPr lang="ja-JP" altLang="en-US" b="1">
                <a:latin typeface="Times New Roman" panose="02020603050405020304" pitchFamily="18" charset="0"/>
              </a:rPr>
              <a:t>(</a:t>
            </a:r>
            <a:r>
              <a:rPr lang="en-US" altLang="ja-JP" b="1">
                <a:latin typeface="Times New Roman" panose="02020603050405020304" pitchFamily="18" charset="0"/>
              </a:rPr>
              <a:t>external interrupt, trap)</a:t>
            </a:r>
            <a:endParaRPr lang="ja-JP" altLang="en-US">
              <a:latin typeface="Times New Roman" panose="02020603050405020304" pitchFamily="18" charset="0"/>
            </a:endParaRPr>
          </a:p>
        </p:txBody>
      </p:sp>
      <p:sp>
        <p:nvSpPr>
          <p:cNvPr id="11267" name="Rectangle 1027"/>
          <p:cNvSpPr>
            <a:spLocks noGrp="1" noChangeArrowheads="1"/>
          </p:cNvSpPr>
          <p:nvPr>
            <p:ph type="body" idx="1"/>
          </p:nvPr>
        </p:nvSpPr>
        <p:spPr/>
        <p:txBody>
          <a:bodyPr/>
          <a:lstStyle/>
          <a:p>
            <a:pPr eaLnBrk="1" hangingPunct="1"/>
            <a:r>
              <a:rPr lang="ja-JP" altLang="en-US">
                <a:latin typeface="Times New Roman" panose="02020603050405020304" pitchFamily="18" charset="0"/>
              </a:rPr>
              <a:t>外部割込み(</a:t>
            </a:r>
            <a:r>
              <a:rPr lang="en-US" altLang="ja-JP" dirty="0">
                <a:latin typeface="Times New Roman" panose="02020603050405020304" pitchFamily="18" charset="0"/>
              </a:rPr>
              <a:t>external interrupt)</a:t>
            </a:r>
          </a:p>
          <a:p>
            <a:pPr lvl="1" eaLnBrk="1" hangingPunct="1"/>
            <a:r>
              <a:rPr lang="en-US" altLang="ja-JP" dirty="0">
                <a:latin typeface="Times New Roman" panose="02020603050405020304" pitchFamily="18" charset="0"/>
              </a:rPr>
              <a:t>CPU</a:t>
            </a:r>
            <a:r>
              <a:rPr lang="ja-JP" altLang="en-US">
                <a:latin typeface="Times New Roman" panose="02020603050405020304" pitchFamily="18" charset="0"/>
              </a:rPr>
              <a:t>から見て外部の事象で起こる割り込み</a:t>
            </a:r>
          </a:p>
          <a:p>
            <a:pPr lvl="2" eaLnBrk="1" hangingPunct="1"/>
            <a:r>
              <a:rPr lang="en-US" altLang="ja-JP" dirty="0">
                <a:latin typeface="Times New Roman" panose="02020603050405020304" pitchFamily="18" charset="0"/>
              </a:rPr>
              <a:t>IO</a:t>
            </a:r>
            <a:r>
              <a:rPr lang="ja-JP" altLang="en-US">
                <a:latin typeface="Times New Roman" panose="02020603050405020304" pitchFamily="18" charset="0"/>
              </a:rPr>
              <a:t>装置からの入出力完了割込み</a:t>
            </a:r>
          </a:p>
          <a:p>
            <a:pPr eaLnBrk="1" hangingPunct="1"/>
            <a:r>
              <a:rPr lang="ja-JP" altLang="en-US">
                <a:latin typeface="Times New Roman" panose="02020603050405020304" pitchFamily="18" charset="0"/>
              </a:rPr>
              <a:t>内部割込み(</a:t>
            </a:r>
            <a:r>
              <a:rPr lang="en-US" altLang="ja-JP" dirty="0">
                <a:latin typeface="Times New Roman" panose="02020603050405020304" pitchFamily="18" charset="0"/>
              </a:rPr>
              <a:t>trap)</a:t>
            </a:r>
          </a:p>
          <a:p>
            <a:pPr lvl="1" eaLnBrk="1" hangingPunct="1"/>
            <a:r>
              <a:rPr lang="en-US" altLang="ja-JP" dirty="0">
                <a:latin typeface="Times New Roman" panose="02020603050405020304" pitchFamily="18" charset="0"/>
              </a:rPr>
              <a:t>CPU</a:t>
            </a:r>
            <a:r>
              <a:rPr lang="ja-JP" altLang="en-US">
                <a:latin typeface="Times New Roman" panose="02020603050405020304" pitchFamily="18" charset="0"/>
              </a:rPr>
              <a:t>内のプログラムにより起こる割り込み</a:t>
            </a:r>
          </a:p>
          <a:p>
            <a:pPr lvl="2" eaLnBrk="1" hangingPunct="1"/>
            <a:r>
              <a:rPr lang="ja-JP" altLang="en-US">
                <a:latin typeface="Times New Roman" panose="02020603050405020304" pitchFamily="18" charset="0"/>
              </a:rPr>
              <a:t>アプリケーションプログラムのシステムコール</a:t>
            </a:r>
          </a:p>
        </p:txBody>
      </p:sp>
      <p:sp>
        <p:nvSpPr>
          <p:cNvPr id="11268" name="Rectangle 1028"/>
          <p:cNvSpPr>
            <a:spLocks noChangeArrowheads="1"/>
          </p:cNvSpPr>
          <p:nvPr/>
        </p:nvSpPr>
        <p:spPr bwMode="auto">
          <a:xfrm>
            <a:off x="1828800" y="5105400"/>
            <a:ext cx="2743200" cy="7620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11269" name="Text Box 1029"/>
          <p:cNvSpPr txBox="1">
            <a:spLocks noChangeArrowheads="1"/>
          </p:cNvSpPr>
          <p:nvPr/>
        </p:nvSpPr>
        <p:spPr bwMode="auto">
          <a:xfrm>
            <a:off x="990600" y="5257800"/>
            <a:ext cx="777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en-US" altLang="ja-JP" sz="2400"/>
              <a:t>CPU</a:t>
            </a:r>
          </a:p>
        </p:txBody>
      </p:sp>
      <p:sp>
        <p:nvSpPr>
          <p:cNvPr id="11270" name="Rectangle 1030"/>
          <p:cNvSpPr>
            <a:spLocks noChangeArrowheads="1"/>
          </p:cNvSpPr>
          <p:nvPr/>
        </p:nvSpPr>
        <p:spPr bwMode="auto">
          <a:xfrm>
            <a:off x="1828800" y="6096000"/>
            <a:ext cx="2743200" cy="7620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11271" name="Text Box 1031"/>
          <p:cNvSpPr txBox="1">
            <a:spLocks noChangeArrowheads="1"/>
          </p:cNvSpPr>
          <p:nvPr/>
        </p:nvSpPr>
        <p:spPr bwMode="auto">
          <a:xfrm>
            <a:off x="685800" y="6248400"/>
            <a:ext cx="1116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en-US" altLang="ja-JP" sz="2400"/>
              <a:t>IO</a:t>
            </a:r>
            <a:r>
              <a:rPr lang="ja-JP" altLang="en-US" sz="2400"/>
              <a:t>装置</a:t>
            </a:r>
          </a:p>
        </p:txBody>
      </p:sp>
      <p:sp>
        <p:nvSpPr>
          <p:cNvPr id="608264" name="Line 1032"/>
          <p:cNvSpPr>
            <a:spLocks noChangeShapeType="1"/>
          </p:cNvSpPr>
          <p:nvPr/>
        </p:nvSpPr>
        <p:spPr bwMode="auto">
          <a:xfrm>
            <a:off x="2133600" y="5486400"/>
            <a:ext cx="1066800" cy="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08265" name="Line 1033"/>
          <p:cNvSpPr>
            <a:spLocks noChangeShapeType="1"/>
          </p:cNvSpPr>
          <p:nvPr/>
        </p:nvSpPr>
        <p:spPr bwMode="auto">
          <a:xfrm>
            <a:off x="2133600" y="6477000"/>
            <a:ext cx="1066800" cy="0"/>
          </a:xfrm>
          <a:prstGeom prst="line">
            <a:avLst/>
          </a:prstGeom>
          <a:noFill/>
          <a:ln w="38100">
            <a:solidFill>
              <a:srgbClr val="CCFF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08266" name="Line 1034"/>
          <p:cNvSpPr>
            <a:spLocks noChangeShapeType="1"/>
          </p:cNvSpPr>
          <p:nvPr/>
        </p:nvSpPr>
        <p:spPr bwMode="auto">
          <a:xfrm flipV="1">
            <a:off x="3200400" y="5486400"/>
            <a:ext cx="0" cy="9906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1275" name="Rectangle 1035"/>
          <p:cNvSpPr>
            <a:spLocks noChangeArrowheads="1"/>
          </p:cNvSpPr>
          <p:nvPr/>
        </p:nvSpPr>
        <p:spPr bwMode="auto">
          <a:xfrm>
            <a:off x="5562600" y="5105400"/>
            <a:ext cx="2743200" cy="14478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11276" name="Text Box 1036"/>
          <p:cNvSpPr txBox="1">
            <a:spLocks noChangeArrowheads="1"/>
          </p:cNvSpPr>
          <p:nvPr/>
        </p:nvSpPr>
        <p:spPr bwMode="auto">
          <a:xfrm>
            <a:off x="4724400" y="5257800"/>
            <a:ext cx="777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en-US" altLang="ja-JP" sz="2400"/>
              <a:t>CPU</a:t>
            </a:r>
          </a:p>
        </p:txBody>
      </p:sp>
      <p:sp>
        <p:nvSpPr>
          <p:cNvPr id="608269" name="Line 1037"/>
          <p:cNvSpPr>
            <a:spLocks noChangeShapeType="1"/>
          </p:cNvSpPr>
          <p:nvPr/>
        </p:nvSpPr>
        <p:spPr bwMode="auto">
          <a:xfrm>
            <a:off x="5867400" y="5486400"/>
            <a:ext cx="1066800" cy="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08270" name="Line 1038"/>
          <p:cNvSpPr>
            <a:spLocks noChangeShapeType="1"/>
          </p:cNvSpPr>
          <p:nvPr/>
        </p:nvSpPr>
        <p:spPr bwMode="auto">
          <a:xfrm>
            <a:off x="6934200" y="6019800"/>
            <a:ext cx="1066800" cy="0"/>
          </a:xfrm>
          <a:prstGeom prst="line">
            <a:avLst/>
          </a:prstGeom>
          <a:noFill/>
          <a:ln w="381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08271" name="Line 1039"/>
          <p:cNvSpPr>
            <a:spLocks noChangeShapeType="1"/>
          </p:cNvSpPr>
          <p:nvPr/>
        </p:nvSpPr>
        <p:spPr bwMode="auto">
          <a:xfrm>
            <a:off x="6934200" y="5486400"/>
            <a:ext cx="0" cy="5334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08272" name="Line 1040"/>
          <p:cNvSpPr>
            <a:spLocks noChangeShapeType="1"/>
          </p:cNvSpPr>
          <p:nvPr/>
        </p:nvSpPr>
        <p:spPr bwMode="auto">
          <a:xfrm>
            <a:off x="3200400" y="5715000"/>
            <a:ext cx="1066800" cy="0"/>
          </a:xfrm>
          <a:prstGeom prst="line">
            <a:avLst/>
          </a:prstGeom>
          <a:noFill/>
          <a:ln w="381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08264"/>
                                        </p:tgtEl>
                                        <p:attrNameLst>
                                          <p:attrName>style.visibility</p:attrName>
                                        </p:attrNameLst>
                                      </p:cBhvr>
                                      <p:to>
                                        <p:strVal val="visible"/>
                                      </p:to>
                                    </p:set>
                                    <p:animEffect transition="in" filter="wipe(left)">
                                      <p:cBhvr>
                                        <p:cTn id="7" dur="500"/>
                                        <p:tgtEl>
                                          <p:spTgt spid="60826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08265"/>
                                        </p:tgtEl>
                                        <p:attrNameLst>
                                          <p:attrName>style.visibility</p:attrName>
                                        </p:attrNameLst>
                                      </p:cBhvr>
                                      <p:to>
                                        <p:strVal val="visible"/>
                                      </p:to>
                                    </p:set>
                                    <p:animEffect transition="in" filter="wipe(left)">
                                      <p:cBhvr>
                                        <p:cTn id="12" dur="500"/>
                                        <p:tgtEl>
                                          <p:spTgt spid="608265"/>
                                        </p:tgtEl>
                                      </p:cBhvr>
                                    </p:animEffect>
                                  </p:childTnLst>
                                </p:cTn>
                              </p:par>
                            </p:childTnLst>
                          </p:cTn>
                        </p:par>
                        <p:par>
                          <p:cTn id="13" fill="hold" nodeType="afterGroup">
                            <p:stCondLst>
                              <p:cond delay="500"/>
                            </p:stCondLst>
                            <p:childTnLst>
                              <p:par>
                                <p:cTn id="14" presetID="22" presetClass="entr" presetSubtype="4" fill="hold" grpId="0" nodeType="afterEffect">
                                  <p:stCondLst>
                                    <p:cond delay="0"/>
                                  </p:stCondLst>
                                  <p:childTnLst>
                                    <p:set>
                                      <p:cBhvr>
                                        <p:cTn id="15" dur="1" fill="hold">
                                          <p:stCondLst>
                                            <p:cond delay="0"/>
                                          </p:stCondLst>
                                        </p:cTn>
                                        <p:tgtEl>
                                          <p:spTgt spid="608266"/>
                                        </p:tgtEl>
                                        <p:attrNameLst>
                                          <p:attrName>style.visibility</p:attrName>
                                        </p:attrNameLst>
                                      </p:cBhvr>
                                      <p:to>
                                        <p:strVal val="visible"/>
                                      </p:to>
                                    </p:set>
                                    <p:animEffect transition="in" filter="wipe(down)">
                                      <p:cBhvr>
                                        <p:cTn id="16" dur="500"/>
                                        <p:tgtEl>
                                          <p:spTgt spid="60826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608272"/>
                                        </p:tgtEl>
                                        <p:attrNameLst>
                                          <p:attrName>style.visibility</p:attrName>
                                        </p:attrNameLst>
                                      </p:cBhvr>
                                      <p:to>
                                        <p:strVal val="visible"/>
                                      </p:to>
                                    </p:set>
                                    <p:animEffect transition="in" filter="wipe(left)">
                                      <p:cBhvr>
                                        <p:cTn id="21" dur="500"/>
                                        <p:tgtEl>
                                          <p:spTgt spid="60827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608269"/>
                                        </p:tgtEl>
                                        <p:attrNameLst>
                                          <p:attrName>style.visibility</p:attrName>
                                        </p:attrNameLst>
                                      </p:cBhvr>
                                      <p:to>
                                        <p:strVal val="visible"/>
                                      </p:to>
                                    </p:set>
                                    <p:animEffect transition="in" filter="wipe(left)">
                                      <p:cBhvr>
                                        <p:cTn id="26" dur="500"/>
                                        <p:tgtEl>
                                          <p:spTgt spid="608269"/>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1" fill="hold" grpId="0" nodeType="clickEffect">
                                  <p:stCondLst>
                                    <p:cond delay="0"/>
                                  </p:stCondLst>
                                  <p:childTnLst>
                                    <p:set>
                                      <p:cBhvr>
                                        <p:cTn id="30" dur="1" fill="hold">
                                          <p:stCondLst>
                                            <p:cond delay="0"/>
                                          </p:stCondLst>
                                        </p:cTn>
                                        <p:tgtEl>
                                          <p:spTgt spid="608271"/>
                                        </p:tgtEl>
                                        <p:attrNameLst>
                                          <p:attrName>style.visibility</p:attrName>
                                        </p:attrNameLst>
                                      </p:cBhvr>
                                      <p:to>
                                        <p:strVal val="visible"/>
                                      </p:to>
                                    </p:set>
                                    <p:animEffect transition="in" filter="wipe(up)">
                                      <p:cBhvr>
                                        <p:cTn id="31" dur="500"/>
                                        <p:tgtEl>
                                          <p:spTgt spid="608271"/>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608270"/>
                                        </p:tgtEl>
                                        <p:attrNameLst>
                                          <p:attrName>style.visibility</p:attrName>
                                        </p:attrNameLst>
                                      </p:cBhvr>
                                      <p:to>
                                        <p:strVal val="visible"/>
                                      </p:to>
                                    </p:set>
                                    <p:animEffect transition="in" filter="wipe(left)">
                                      <p:cBhvr>
                                        <p:cTn id="36" dur="500"/>
                                        <p:tgtEl>
                                          <p:spTgt spid="6082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8264" grpId="0" animBg="1"/>
      <p:bldP spid="608265" grpId="0" animBg="1"/>
      <p:bldP spid="608266" grpId="0" animBg="1"/>
      <p:bldP spid="608269" grpId="0" animBg="1"/>
      <p:bldP spid="608270" grpId="0" animBg="1"/>
      <p:bldP spid="608271" grpId="0" animBg="1"/>
      <p:bldP spid="608272" grpId="0" animBg="1"/>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050"/>
          <p:cNvSpPr>
            <a:spLocks noGrp="1" noChangeArrowheads="1"/>
          </p:cNvSpPr>
          <p:nvPr>
            <p:ph type="title"/>
          </p:nvPr>
        </p:nvSpPr>
        <p:spPr/>
        <p:txBody>
          <a:bodyPr/>
          <a:lstStyle/>
          <a:p>
            <a:pPr eaLnBrk="1" hangingPunct="1"/>
            <a:r>
              <a:rPr lang="ja-JP" altLang="en-US">
                <a:latin typeface="Times New Roman" panose="02020603050405020304" pitchFamily="18" charset="0"/>
              </a:rPr>
              <a:t>まとめ：割込みの制御</a:t>
            </a:r>
            <a:endParaRPr lang="en-US" altLang="ja-JP" sz="4000" dirty="0">
              <a:latin typeface="Times New Roman" panose="02020603050405020304" pitchFamily="18" charset="0"/>
            </a:endParaRPr>
          </a:p>
        </p:txBody>
      </p:sp>
      <p:sp>
        <p:nvSpPr>
          <p:cNvPr id="25603" name="Rectangle 2051"/>
          <p:cNvSpPr>
            <a:spLocks noGrp="1" noChangeArrowheads="1"/>
          </p:cNvSpPr>
          <p:nvPr>
            <p:ph idx="1"/>
          </p:nvPr>
        </p:nvSpPr>
        <p:spPr/>
        <p:txBody>
          <a:bodyPr/>
          <a:lstStyle/>
          <a:p>
            <a:pPr eaLnBrk="1" hangingPunct="1"/>
            <a:r>
              <a:rPr lang="ja-JP" altLang="en-US">
                <a:latin typeface="Times New Roman" panose="02020603050405020304" pitchFamily="18" charset="0"/>
              </a:rPr>
              <a:t>割込み制御</a:t>
            </a:r>
          </a:p>
          <a:p>
            <a:pPr lvl="1" eaLnBrk="1" hangingPunct="1"/>
            <a:r>
              <a:rPr lang="ja-JP" altLang="en-US">
                <a:latin typeface="Times New Roman" panose="02020603050405020304" pitchFamily="18" charset="0"/>
              </a:rPr>
              <a:t>割込みフラグ</a:t>
            </a:r>
            <a:endParaRPr lang="en-US" altLang="ja-JP" dirty="0">
              <a:latin typeface="Times New Roman" panose="02020603050405020304" pitchFamily="18" charset="0"/>
            </a:endParaRPr>
          </a:p>
          <a:p>
            <a:pPr lvl="2" eaLnBrk="1" hangingPunct="1"/>
            <a:r>
              <a:rPr lang="ja-JP" altLang="en-US">
                <a:latin typeface="Times New Roman" panose="02020603050405020304" pitchFamily="18" charset="0"/>
              </a:rPr>
              <a:t>割り込みの可・不可を表す</a:t>
            </a:r>
            <a:r>
              <a:rPr lang="en-US" altLang="ja-JP" dirty="0">
                <a:latin typeface="Times New Roman" panose="02020603050405020304" pitchFamily="18" charset="0"/>
              </a:rPr>
              <a:t>1</a:t>
            </a:r>
            <a:r>
              <a:rPr lang="ja-JP" altLang="en-US">
                <a:latin typeface="Times New Roman" panose="02020603050405020304" pitchFamily="18" charset="0"/>
              </a:rPr>
              <a:t>ビットの情報</a:t>
            </a:r>
            <a:endParaRPr lang="en-US" altLang="ja-JP" dirty="0">
              <a:latin typeface="Times New Roman" panose="02020603050405020304" pitchFamily="18" charset="0"/>
            </a:endParaRPr>
          </a:p>
          <a:p>
            <a:pPr lvl="1" eaLnBrk="1" hangingPunct="1"/>
            <a:r>
              <a:rPr lang="ja-JP" altLang="en-US">
                <a:latin typeface="Times New Roman" panose="02020603050405020304" pitchFamily="18" charset="0"/>
              </a:rPr>
              <a:t>割込みマスク</a:t>
            </a:r>
            <a:endParaRPr lang="en-US" altLang="ja-JP" dirty="0">
              <a:latin typeface="Times New Roman" panose="02020603050405020304" pitchFamily="18" charset="0"/>
            </a:endParaRPr>
          </a:p>
          <a:p>
            <a:pPr lvl="2" eaLnBrk="1" hangingPunct="1"/>
            <a:r>
              <a:rPr lang="ja-JP" altLang="en-US">
                <a:latin typeface="Times New Roman" panose="02020603050405020304" pitchFamily="18" charset="0"/>
              </a:rPr>
              <a:t>割り込みの優先度を表す数ビットの情報</a:t>
            </a:r>
          </a:p>
        </p:txBody>
      </p:sp>
    </p:spTree>
    <p:extLst>
      <p:ext uri="{BB962C8B-B14F-4D97-AF65-F5344CB8AC3E}">
        <p14:creationId xmlns:p14="http://schemas.microsoft.com/office/powerpoint/2010/main" val="401920131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685800" y="796379"/>
            <a:ext cx="7772400" cy="769441"/>
          </a:xfrm>
        </p:spPr>
        <p:txBody>
          <a:bodyPr/>
          <a:lstStyle/>
          <a:p>
            <a:pPr eaLnBrk="1" hangingPunct="1"/>
            <a:r>
              <a:rPr lang="ja-JP" altLang="en-US">
                <a:latin typeface="Times New Roman" panose="02020603050405020304" pitchFamily="18" charset="0"/>
              </a:rPr>
              <a:t>まとめ：記憶デバイス</a:t>
            </a:r>
          </a:p>
        </p:txBody>
      </p:sp>
      <p:sp>
        <p:nvSpPr>
          <p:cNvPr id="36867" name="Rectangle 3"/>
          <p:cNvSpPr>
            <a:spLocks noGrp="1" noChangeArrowheads="1"/>
          </p:cNvSpPr>
          <p:nvPr>
            <p:ph type="body" idx="1"/>
          </p:nvPr>
        </p:nvSpPr>
        <p:spPr>
          <a:xfrm>
            <a:off x="685800" y="1981200"/>
            <a:ext cx="7696200" cy="4343400"/>
          </a:xfrm>
        </p:spPr>
        <p:txBody>
          <a:bodyPr/>
          <a:lstStyle/>
          <a:p>
            <a:pPr eaLnBrk="1" hangingPunct="1"/>
            <a:r>
              <a:rPr lang="ja-JP" altLang="en-US">
                <a:latin typeface="Times New Roman" panose="02020603050405020304" pitchFamily="18" charset="0"/>
              </a:rPr>
              <a:t>テープ型デバイス</a:t>
            </a:r>
          </a:p>
          <a:p>
            <a:pPr lvl="1" eaLnBrk="1" hangingPunct="1"/>
            <a:r>
              <a:rPr lang="ja-JP" altLang="en-US">
                <a:latin typeface="Times New Roman" panose="02020603050405020304" pitchFamily="18" charset="0"/>
              </a:rPr>
              <a:t>逐次アクセス方式</a:t>
            </a:r>
            <a:endParaRPr lang="en-US" altLang="ja-JP" dirty="0">
              <a:latin typeface="Times New Roman" panose="02020603050405020304" pitchFamily="18" charset="0"/>
            </a:endParaRPr>
          </a:p>
          <a:p>
            <a:pPr eaLnBrk="1" hangingPunct="1"/>
            <a:r>
              <a:rPr lang="ja-JP" altLang="en-US">
                <a:latin typeface="Times New Roman" panose="02020603050405020304" pitchFamily="18" charset="0"/>
              </a:rPr>
              <a:t>ディスク型デバイス</a:t>
            </a:r>
          </a:p>
          <a:p>
            <a:pPr lvl="1" eaLnBrk="1" hangingPunct="1"/>
            <a:r>
              <a:rPr lang="ja-JP" altLang="en-US">
                <a:latin typeface="Times New Roman" panose="02020603050405020304" pitchFamily="18" charset="0"/>
              </a:rPr>
              <a:t>直接アクセス方式</a:t>
            </a:r>
          </a:p>
          <a:p>
            <a:pPr eaLnBrk="1" hangingPunct="1"/>
            <a:r>
              <a:rPr lang="ja-JP" altLang="en-US">
                <a:latin typeface="Times New Roman" panose="02020603050405020304" pitchFamily="18" charset="0"/>
              </a:rPr>
              <a:t>非ディスク型デバイス</a:t>
            </a:r>
          </a:p>
          <a:p>
            <a:pPr lvl="1" eaLnBrk="1" hangingPunct="1"/>
            <a:r>
              <a:rPr lang="ja-JP" altLang="en-US">
                <a:latin typeface="Times New Roman" panose="02020603050405020304" pitchFamily="18" charset="0"/>
              </a:rPr>
              <a:t>直接アクセス方式</a:t>
            </a:r>
          </a:p>
        </p:txBody>
      </p:sp>
    </p:spTree>
    <p:extLst>
      <p:ext uri="{BB962C8B-B14F-4D97-AF65-F5344CB8AC3E}">
        <p14:creationId xmlns:p14="http://schemas.microsoft.com/office/powerpoint/2010/main" val="153170300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1026"/>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まとめ：ディスクへのアクセス</a:t>
            </a:r>
          </a:p>
        </p:txBody>
      </p:sp>
      <p:sp>
        <p:nvSpPr>
          <p:cNvPr id="77827" name="Rectangle 1027"/>
          <p:cNvSpPr>
            <a:spLocks noGrp="1" noChangeArrowheads="1"/>
          </p:cNvSpPr>
          <p:nvPr>
            <p:ph type="body" idx="1"/>
          </p:nvPr>
        </p:nvSpPr>
        <p:spPr>
          <a:xfrm>
            <a:off x="685800" y="1981200"/>
            <a:ext cx="7772400" cy="4419600"/>
          </a:xfrm>
        </p:spPr>
        <p:txBody>
          <a:bodyPr/>
          <a:lstStyle/>
          <a:p>
            <a:pPr eaLnBrk="1" hangingPunct="1"/>
            <a:r>
              <a:rPr lang="ja-JP" altLang="en-US">
                <a:latin typeface="Times New Roman" panose="02020603050405020304" pitchFamily="18" charset="0"/>
              </a:rPr>
              <a:t>ディスクへのアクセス</a:t>
            </a:r>
          </a:p>
          <a:p>
            <a:pPr lvl="1" eaLnBrk="1" hangingPunct="1"/>
            <a:r>
              <a:rPr lang="ja-JP" altLang="en-US">
                <a:latin typeface="Times New Roman" panose="02020603050405020304" pitchFamily="18" charset="0"/>
              </a:rPr>
              <a:t>(ヘッド</a:t>
            </a:r>
            <a:r>
              <a:rPr lang="en-US" altLang="ja-JP" dirty="0">
                <a:latin typeface="Times New Roman" panose="02020603050405020304" pitchFamily="18" charset="0"/>
              </a:rPr>
              <a:t>, </a:t>
            </a:r>
            <a:r>
              <a:rPr lang="ja-JP" altLang="en-US">
                <a:latin typeface="Times New Roman" panose="02020603050405020304" pitchFamily="18" charset="0"/>
              </a:rPr>
              <a:t>トラック, セクタ)でアドレス指定</a:t>
            </a:r>
          </a:p>
          <a:p>
            <a:pPr eaLnBrk="1" hangingPunct="1"/>
            <a:r>
              <a:rPr lang="ja-JP" altLang="en-US">
                <a:latin typeface="Times New Roman" panose="02020603050405020304" pitchFamily="18" charset="0"/>
              </a:rPr>
              <a:t>ディスク動作時間</a:t>
            </a:r>
            <a:endParaRPr lang="en-US" altLang="ja-JP" dirty="0">
              <a:latin typeface="Times New Roman" panose="02020603050405020304" pitchFamily="18" charset="0"/>
            </a:endParaRPr>
          </a:p>
          <a:p>
            <a:pPr lvl="1" eaLnBrk="1" hangingPunct="1"/>
            <a:r>
              <a:rPr lang="ja-JP" altLang="en-US">
                <a:latin typeface="Times New Roman" panose="02020603050405020304" pitchFamily="18" charset="0"/>
              </a:rPr>
              <a:t>シーク時間 + 回転遅延時間 + 転送時間</a:t>
            </a:r>
            <a:endParaRPr lang="en-US" altLang="ja-JP" dirty="0">
              <a:latin typeface="Times New Roman" panose="02020603050405020304" pitchFamily="18" charset="0"/>
            </a:endParaRPr>
          </a:p>
          <a:p>
            <a:pPr eaLnBrk="1" hangingPunct="1"/>
            <a:r>
              <a:rPr lang="ja-JP" altLang="en-US">
                <a:latin typeface="Times New Roman" panose="02020603050405020304" pitchFamily="18" charset="0"/>
              </a:rPr>
              <a:t>ディスクスケジューリング</a:t>
            </a:r>
            <a:endParaRPr lang="en-US" altLang="ja-JP" dirty="0">
              <a:latin typeface="Times New Roman" panose="02020603050405020304" pitchFamily="18" charset="0"/>
            </a:endParaRPr>
          </a:p>
          <a:p>
            <a:pPr lvl="1" eaLnBrk="1" hangingPunct="1"/>
            <a:r>
              <a:rPr lang="ja-JP" altLang="en-US">
                <a:latin typeface="Times New Roman" panose="02020603050405020304" pitchFamily="18" charset="0"/>
              </a:rPr>
              <a:t>到着順</a:t>
            </a:r>
            <a:endParaRPr lang="en-US" altLang="ja-JP" dirty="0">
              <a:latin typeface="Times New Roman" panose="02020603050405020304" pitchFamily="18" charset="0"/>
            </a:endParaRPr>
          </a:p>
          <a:p>
            <a:pPr lvl="1" eaLnBrk="1" hangingPunct="1"/>
            <a:r>
              <a:rPr lang="ja-JP" altLang="en-US">
                <a:latin typeface="Times New Roman" panose="02020603050405020304" pitchFamily="18" charset="0"/>
              </a:rPr>
              <a:t>最短シーク順</a:t>
            </a:r>
            <a:endParaRPr lang="en-US" altLang="ja-JP" dirty="0">
              <a:latin typeface="Times New Roman" panose="02020603050405020304" pitchFamily="18" charset="0"/>
            </a:endParaRPr>
          </a:p>
          <a:p>
            <a:pPr lvl="1" eaLnBrk="1" hangingPunct="1"/>
            <a:r>
              <a:rPr lang="ja-JP" altLang="en-US">
                <a:latin typeface="Times New Roman" panose="02020603050405020304" pitchFamily="18" charset="0"/>
              </a:rPr>
              <a:t>エレベータ順 </a:t>
            </a:r>
          </a:p>
        </p:txBody>
      </p:sp>
    </p:spTree>
    <p:extLst>
      <p:ext uri="{BB962C8B-B14F-4D97-AF65-F5344CB8AC3E}">
        <p14:creationId xmlns:p14="http://schemas.microsoft.com/office/powerpoint/2010/main" val="337295905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まとめ：入出力装置</a:t>
            </a:r>
          </a:p>
        </p:txBody>
      </p:sp>
      <p:sp>
        <p:nvSpPr>
          <p:cNvPr id="78851" name="Rectangle 3"/>
          <p:cNvSpPr>
            <a:spLocks noGrp="1" noChangeArrowheads="1"/>
          </p:cNvSpPr>
          <p:nvPr>
            <p:ph type="body" idx="1"/>
          </p:nvPr>
        </p:nvSpPr>
        <p:spPr/>
        <p:txBody>
          <a:bodyPr/>
          <a:lstStyle/>
          <a:p>
            <a:pPr eaLnBrk="1" hangingPunct="1"/>
            <a:r>
              <a:rPr lang="ja-JP" altLang="en-US">
                <a:latin typeface="Times New Roman" panose="02020603050405020304" pitchFamily="18" charset="0"/>
              </a:rPr>
              <a:t>入出力制御</a:t>
            </a:r>
          </a:p>
          <a:p>
            <a:pPr lvl="1" eaLnBrk="1" hangingPunct="1"/>
            <a:r>
              <a:rPr lang="ja-JP" altLang="en-US">
                <a:latin typeface="Times New Roman" panose="02020603050405020304" pitchFamily="18" charset="0"/>
              </a:rPr>
              <a:t>入出力装置</a:t>
            </a:r>
          </a:p>
          <a:p>
            <a:pPr lvl="2" eaLnBrk="1" hangingPunct="1"/>
            <a:r>
              <a:rPr lang="ja-JP" altLang="en-US">
                <a:latin typeface="Times New Roman" panose="02020603050405020304" pitchFamily="18" charset="0"/>
              </a:rPr>
              <a:t>ブロック型デバイス, 文字型デバイス</a:t>
            </a:r>
          </a:p>
          <a:p>
            <a:pPr lvl="1" eaLnBrk="1" hangingPunct="1"/>
            <a:r>
              <a:rPr lang="ja-JP" altLang="en-US">
                <a:latin typeface="Times New Roman" panose="02020603050405020304" pitchFamily="18" charset="0"/>
              </a:rPr>
              <a:t>デバイス制御装置</a:t>
            </a:r>
          </a:p>
          <a:p>
            <a:pPr lvl="1" eaLnBrk="1" hangingPunct="1"/>
            <a:r>
              <a:rPr lang="ja-JP" altLang="en-US">
                <a:latin typeface="Times New Roman" panose="02020603050405020304" pitchFamily="18" charset="0"/>
              </a:rPr>
              <a:t>メモリアクセス</a:t>
            </a:r>
          </a:p>
          <a:p>
            <a:pPr lvl="2" eaLnBrk="1" hangingPunct="1"/>
            <a:r>
              <a:rPr lang="ja-JP" altLang="en-US">
                <a:latin typeface="Times New Roman" panose="02020603050405020304" pitchFamily="18" charset="0"/>
              </a:rPr>
              <a:t>プログラム式入出力アクセス, 直接メモリアクセス</a:t>
            </a:r>
            <a:endParaRPr lang="en-US" altLang="ja-JP" dirty="0">
              <a:latin typeface="Times New Roman" panose="02020603050405020304" pitchFamily="18" charset="0"/>
            </a:endParaRPr>
          </a:p>
          <a:p>
            <a:pPr lvl="2" eaLnBrk="1" hangingPunct="1"/>
            <a:r>
              <a:rPr lang="ja-JP" altLang="en-US">
                <a:latin typeface="Times New Roman" panose="02020603050405020304" pitchFamily="18" charset="0"/>
              </a:rPr>
              <a:t>スプーリング</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2"/>
          <p:cNvSpPr>
            <a:spLocks noGrp="1" noChangeArrowheads="1"/>
          </p:cNvSpPr>
          <p:nvPr>
            <p:ph type="title"/>
          </p:nvPr>
        </p:nvSpPr>
        <p:spPr>
          <a:xfrm>
            <a:off x="685800" y="796380"/>
            <a:ext cx="7772400" cy="769441"/>
          </a:xfrm>
        </p:spPr>
        <p:txBody>
          <a:bodyPr/>
          <a:lstStyle/>
          <a:p>
            <a:pPr eaLnBrk="1" hangingPunct="1">
              <a:defRPr/>
            </a:pPr>
            <a:r>
              <a:rPr lang="ja-JP" altLang="en-US">
                <a:latin typeface="Times New Roman" panose="02020603050405020304" pitchFamily="18" charset="0"/>
              </a:rPr>
              <a:t>期末テスト</a:t>
            </a:r>
            <a:endParaRPr lang="ja-JP" altLang="en-US" dirty="0">
              <a:latin typeface="Times New Roman" panose="02020603050405020304" pitchFamily="18" charset="0"/>
            </a:endParaRPr>
          </a:p>
        </p:txBody>
      </p:sp>
      <p:sp>
        <p:nvSpPr>
          <p:cNvPr id="260099" name="Rectangle 3"/>
          <p:cNvSpPr>
            <a:spLocks noGrp="1" noChangeArrowheads="1"/>
          </p:cNvSpPr>
          <p:nvPr>
            <p:ph idx="1"/>
          </p:nvPr>
        </p:nvSpPr>
        <p:spPr/>
        <p:txBody>
          <a:bodyPr/>
          <a:lstStyle/>
          <a:p>
            <a:pPr eaLnBrk="1" hangingPunct="1">
              <a:defRPr/>
            </a:pPr>
            <a:r>
              <a:rPr lang="ja-JP" altLang="en-US" dirty="0">
                <a:latin typeface="Times New Roman" panose="02020603050405020304" pitchFamily="18" charset="0"/>
              </a:rPr>
              <a:t>試験日 </a:t>
            </a:r>
            <a:r>
              <a:rPr lang="en-US" altLang="ja-JP" dirty="0">
                <a:latin typeface="Times New Roman" panose="02020603050405020304" pitchFamily="18" charset="0"/>
              </a:rPr>
              <a:t>: </a:t>
            </a:r>
            <a:r>
              <a:rPr lang="en-US" altLang="ja-JP">
                <a:latin typeface="Times New Roman" panose="02020603050405020304" pitchFamily="18" charset="0"/>
              </a:rPr>
              <a:t>1</a:t>
            </a:r>
            <a:r>
              <a:rPr lang="ja-JP" altLang="en-US">
                <a:latin typeface="Times New Roman" panose="02020603050405020304" pitchFamily="18" charset="0"/>
              </a:rPr>
              <a:t>月</a:t>
            </a:r>
            <a:r>
              <a:rPr lang="en-US" altLang="ja-JP">
                <a:latin typeface="Times New Roman" panose="02020603050405020304" pitchFamily="18" charset="0"/>
              </a:rPr>
              <a:t>23</a:t>
            </a:r>
            <a:r>
              <a:rPr lang="ja-JP" altLang="en-US">
                <a:latin typeface="Times New Roman" panose="02020603050405020304" pitchFamily="18" charset="0"/>
              </a:rPr>
              <a:t>日</a:t>
            </a:r>
            <a:r>
              <a:rPr lang="en-US" altLang="ja-JP" dirty="0">
                <a:latin typeface="Times New Roman" panose="02020603050405020304" pitchFamily="18" charset="0"/>
              </a:rPr>
              <a:t>(</a:t>
            </a:r>
            <a:r>
              <a:rPr lang="ja-JP" altLang="en-US" dirty="0">
                <a:latin typeface="Times New Roman" panose="02020603050405020304" pitchFamily="18" charset="0"/>
              </a:rPr>
              <a:t>月</a:t>
            </a:r>
            <a:r>
              <a:rPr lang="en-US" altLang="ja-JP" dirty="0">
                <a:latin typeface="Times New Roman" panose="02020603050405020304" pitchFamily="18" charset="0"/>
              </a:rPr>
              <a:t>)</a:t>
            </a:r>
          </a:p>
          <a:p>
            <a:pPr eaLnBrk="1" hangingPunct="1">
              <a:defRPr/>
            </a:pPr>
            <a:r>
              <a:rPr lang="ja-JP" altLang="en-US" dirty="0">
                <a:latin typeface="Times New Roman" panose="02020603050405020304" pitchFamily="18" charset="0"/>
              </a:rPr>
              <a:t>試験時間 </a:t>
            </a:r>
            <a:r>
              <a:rPr lang="en-US" altLang="ja-JP" dirty="0">
                <a:latin typeface="Times New Roman" panose="02020603050405020304" pitchFamily="18" charset="0"/>
              </a:rPr>
              <a:t>: 60</a:t>
            </a:r>
            <a:r>
              <a:rPr lang="ja-JP" altLang="en-US" dirty="0">
                <a:latin typeface="Times New Roman" panose="02020603050405020304" pitchFamily="18" charset="0"/>
              </a:rPr>
              <a:t>分</a:t>
            </a:r>
          </a:p>
          <a:p>
            <a:pPr eaLnBrk="1" hangingPunct="1">
              <a:defRPr/>
            </a:pPr>
            <a:r>
              <a:rPr lang="ja-JP" altLang="en-US" dirty="0">
                <a:latin typeface="Times New Roman" panose="02020603050405020304" pitchFamily="18" charset="0"/>
              </a:rPr>
              <a:t>試験範囲 </a:t>
            </a:r>
            <a:r>
              <a:rPr lang="en-US" altLang="ja-JP" dirty="0">
                <a:latin typeface="Times New Roman" panose="02020603050405020304" pitchFamily="18" charset="0"/>
              </a:rPr>
              <a:t>: </a:t>
            </a:r>
            <a:r>
              <a:rPr lang="ja-JP" altLang="en-US" dirty="0">
                <a:latin typeface="Times New Roman" panose="02020603050405020304" pitchFamily="18" charset="0"/>
              </a:rPr>
              <a:t>第</a:t>
            </a:r>
            <a:r>
              <a:rPr lang="en-US" altLang="ja-JP" dirty="0">
                <a:latin typeface="Times New Roman" panose="02020603050405020304" pitchFamily="18" charset="0"/>
              </a:rPr>
              <a:t>1</a:t>
            </a:r>
            <a:r>
              <a:rPr lang="ja-JP" altLang="en-US" dirty="0">
                <a:latin typeface="Times New Roman" panose="02020603050405020304" pitchFamily="18" charset="0"/>
              </a:rPr>
              <a:t>～</a:t>
            </a:r>
            <a:r>
              <a:rPr lang="en-US" altLang="ja-JP" dirty="0">
                <a:latin typeface="Times New Roman" panose="02020603050405020304" pitchFamily="18" charset="0"/>
              </a:rPr>
              <a:t>14</a:t>
            </a:r>
            <a:r>
              <a:rPr lang="ja-JP" altLang="en-US" dirty="0">
                <a:latin typeface="Times New Roman" panose="02020603050405020304" pitchFamily="18" charset="0"/>
              </a:rPr>
              <a:t>回</a:t>
            </a:r>
          </a:p>
          <a:p>
            <a:pPr eaLnBrk="1" hangingPunct="1">
              <a:defRPr/>
            </a:pPr>
            <a:r>
              <a:rPr lang="ja-JP" altLang="en-US" dirty="0">
                <a:latin typeface="Times New Roman" panose="02020603050405020304" pitchFamily="18" charset="0"/>
              </a:rPr>
              <a:t>配点 </a:t>
            </a:r>
            <a:r>
              <a:rPr lang="en-US" altLang="ja-JP" dirty="0">
                <a:latin typeface="Times New Roman" panose="02020603050405020304" pitchFamily="18" charset="0"/>
              </a:rPr>
              <a:t>: 70</a:t>
            </a:r>
            <a:r>
              <a:rPr lang="ja-JP" altLang="en-US">
                <a:latin typeface="Times New Roman" panose="02020603050405020304" pitchFamily="18" charset="0"/>
              </a:rPr>
              <a:t>点満点</a:t>
            </a:r>
            <a:endParaRPr lang="en-US" altLang="ja-JP">
              <a:latin typeface="Times New Roman" panose="02020603050405020304" pitchFamily="18" charset="0"/>
            </a:endParaRPr>
          </a:p>
          <a:p>
            <a:pPr eaLnBrk="1" hangingPunct="1">
              <a:defRPr/>
            </a:pPr>
            <a:r>
              <a:rPr lang="en-US" altLang="ja-JP">
                <a:latin typeface="Times New Roman" panose="02020603050405020304" pitchFamily="18" charset="0"/>
              </a:rPr>
              <a:t>GoogleClassroom </a:t>
            </a:r>
            <a:r>
              <a:rPr lang="ja-JP" altLang="en-US">
                <a:latin typeface="Times New Roman" panose="02020603050405020304" pitchFamily="18" charset="0"/>
              </a:rPr>
              <a:t>上で行う</a:t>
            </a:r>
            <a:endParaRPr lang="ja-JP" altLang="en-US" dirty="0">
              <a:latin typeface="Times New Roman" panose="02020603050405020304" pitchFamily="18" charset="0"/>
            </a:endParaRPr>
          </a:p>
        </p:txBody>
      </p:sp>
    </p:spTree>
    <p:extLst>
      <p:ext uri="{BB962C8B-B14F-4D97-AF65-F5344CB8AC3E}">
        <p14:creationId xmlns:p14="http://schemas.microsoft.com/office/powerpoint/2010/main" val="35057777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026"/>
          <p:cNvSpPr>
            <a:spLocks noGrp="1" noChangeArrowheads="1"/>
          </p:cNvSpPr>
          <p:nvPr>
            <p:ph type="title"/>
          </p:nvPr>
        </p:nvSpPr>
        <p:spPr>
          <a:xfrm>
            <a:off x="685800" y="381000"/>
            <a:ext cx="7772400" cy="762000"/>
          </a:xfrm>
        </p:spPr>
        <p:txBody>
          <a:bodyPr/>
          <a:lstStyle/>
          <a:p>
            <a:pPr eaLnBrk="1" hangingPunct="1"/>
            <a:r>
              <a:rPr lang="ja-JP" altLang="en-US">
                <a:latin typeface="Times New Roman" panose="02020603050405020304" pitchFamily="18" charset="0"/>
              </a:rPr>
              <a:t>割込み</a:t>
            </a:r>
          </a:p>
        </p:txBody>
      </p:sp>
      <p:graphicFrame>
        <p:nvGraphicFramePr>
          <p:cNvPr id="609448" name="Group 1192"/>
          <p:cNvGraphicFramePr>
            <a:graphicFrameLocks noGrp="1"/>
          </p:cNvGraphicFramePr>
          <p:nvPr>
            <p:extLst>
              <p:ext uri="{D42A27DB-BD31-4B8C-83A1-F6EECF244321}">
                <p14:modId xmlns:p14="http://schemas.microsoft.com/office/powerpoint/2010/main" val="2273668638"/>
              </p:ext>
            </p:extLst>
          </p:nvPr>
        </p:nvGraphicFramePr>
        <p:xfrm>
          <a:off x="304800" y="1371600"/>
          <a:ext cx="8610600" cy="4552952"/>
        </p:xfrm>
        <a:graphic>
          <a:graphicData uri="http://schemas.openxmlformats.org/drawingml/2006/table">
            <a:tbl>
              <a:tblPr/>
              <a:tblGrid>
                <a:gridCol w="1143000">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gridCol w="3962400">
                  <a:extLst>
                    <a:ext uri="{9D8B030D-6E8A-4147-A177-3AD203B41FA5}">
                      <a16:colId xmlns:a16="http://schemas.microsoft.com/office/drawing/2014/main" val="20002"/>
                    </a:ext>
                  </a:extLst>
                </a:gridCol>
              </a:tblGrid>
              <a:tr h="459385">
                <a:tc gridSpan="2">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代表的な割込み</a:t>
                      </a:r>
                    </a:p>
                  </a:txBody>
                  <a:tcPr marL="90000" marR="90000" marT="46803" marB="4680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割込み発生要因(の例)</a:t>
                      </a:r>
                    </a:p>
                  </a:txBody>
                  <a:tcPr marL="90000" marR="90000" marT="46803" marB="4680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98321">
                <a:tc rowSpan="5">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外部</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割込み</a:t>
                      </a:r>
                    </a:p>
                  </a:txBody>
                  <a:tcPr marL="90000" marR="90000" marT="46803" marB="4680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ハードエラー割込み</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マシンチェック割込み</a:t>
                      </a:r>
                    </a:p>
                  </a:txBody>
                  <a:tcPr marL="90000" marR="90000" marT="46803" marB="468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ハードウェア異常の通知</a:t>
                      </a:r>
                    </a:p>
                  </a:txBody>
                  <a:tcPr marL="90000" marR="90000" marT="46803" marB="4680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59385">
                <a:tc vMerge="1">
                  <a:txBody>
                    <a:bodyPr/>
                    <a:lstStyle/>
                    <a:p>
                      <a:endParaRPr kumimoji="1" lang="ja-JP" altLang="en-US"/>
                    </a:p>
                  </a:txBody>
                  <a:tcPr/>
                </a:tc>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外部信号割込み</a:t>
                      </a:r>
                    </a:p>
                  </a:txBody>
                  <a:tcPr marL="90000" marR="90000" marT="46803" marB="468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信号の受信</a:t>
                      </a:r>
                    </a:p>
                  </a:txBody>
                  <a:tcPr marL="90000" marR="90000" marT="46803" marB="4680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59385">
                <a:tc vMerge="1">
                  <a:txBody>
                    <a:bodyPr/>
                    <a:lstStyle/>
                    <a:p>
                      <a:endParaRPr kumimoji="1" lang="ja-JP" altLang="en-US"/>
                    </a:p>
                  </a:txBody>
                  <a:tcPr/>
                </a:tc>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タイマ割込み</a:t>
                      </a:r>
                    </a:p>
                  </a:txBody>
                  <a:tcPr marL="90000" marR="90000" marT="46803" marB="468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時間の経過</a:t>
                      </a:r>
                    </a:p>
                  </a:txBody>
                  <a:tcPr marL="90000" marR="90000" marT="46803" marB="4680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59385">
                <a:tc vMerge="1">
                  <a:txBody>
                    <a:bodyPr/>
                    <a:lstStyle/>
                    <a:p>
                      <a:endParaRPr kumimoji="1" lang="ja-JP" altLang="en-US"/>
                    </a:p>
                  </a:txBody>
                  <a:tcPr/>
                </a:tc>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入出力割込み</a:t>
                      </a:r>
                    </a:p>
                  </a:txBody>
                  <a:tcPr marL="90000" marR="90000" marT="46803" marB="468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入出力の完了</a:t>
                      </a:r>
                    </a:p>
                  </a:txBody>
                  <a:tcPr marL="90000" marR="90000" marT="46803" marB="4680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59385">
                <a:tc vMerge="1">
                  <a:txBody>
                    <a:bodyPr/>
                    <a:lstStyle/>
                    <a:p>
                      <a:endParaRPr kumimoji="1" lang="ja-JP" altLang="en-US"/>
                    </a:p>
                  </a:txBody>
                  <a:tcPr/>
                </a:tc>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リスタート割込み</a:t>
                      </a:r>
                    </a:p>
                  </a:txBody>
                  <a:tcPr marL="90000" marR="90000" marT="46803" marB="468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リセットボタンが押される</a:t>
                      </a:r>
                    </a:p>
                  </a:txBody>
                  <a:tcPr marL="90000" marR="90000" marT="46803" marB="4680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898321">
                <a:tc rowSpan="2">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内部</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割込み</a:t>
                      </a:r>
                    </a:p>
                  </a:txBody>
                  <a:tcPr marL="90000" marR="90000" marT="46803" marB="4680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ソフトエラー割込み</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プログラム割込み</a:t>
                      </a:r>
                    </a:p>
                  </a:txBody>
                  <a:tcPr marL="90000" marR="90000" marT="46803" marB="468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ゼロ除算, 不正なコード実行, 不正なアドレス参照</a:t>
                      </a:r>
                    </a:p>
                  </a:txBody>
                  <a:tcPr marL="90000" marR="90000" marT="46803" marB="4680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59385">
                <a:tc vMerge="1">
                  <a:txBody>
                    <a:bodyPr/>
                    <a:lstStyle/>
                    <a:p>
                      <a:endParaRPr kumimoji="1" lang="ja-JP" altLang="en-US"/>
                    </a:p>
                  </a:txBody>
                  <a:tcPr/>
                </a:tc>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システムコール割込み</a:t>
                      </a:r>
                    </a:p>
                  </a:txBody>
                  <a:tcPr marL="90000" marR="90000" marT="46803" marB="468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lgn="l">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lgn="l">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lgn="l">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lgn="l">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システムコール</a:t>
                      </a:r>
                    </a:p>
                  </a:txBody>
                  <a:tcPr marL="90000" marR="90000" marT="46803" marB="4680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026"/>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割込み処理の流れ</a:t>
            </a:r>
          </a:p>
        </p:txBody>
      </p:sp>
      <p:sp>
        <p:nvSpPr>
          <p:cNvPr id="13315" name="Rectangle 1027"/>
          <p:cNvSpPr>
            <a:spLocks noGrp="1" noChangeArrowheads="1"/>
          </p:cNvSpPr>
          <p:nvPr>
            <p:ph type="body" idx="1"/>
          </p:nvPr>
        </p:nvSpPr>
        <p:spPr/>
        <p:txBody>
          <a:bodyPr/>
          <a:lstStyle/>
          <a:p>
            <a:pPr marL="609600" indent="-609600" eaLnBrk="1" hangingPunct="1">
              <a:buFont typeface="Wingdings" panose="05000000000000000000" pitchFamily="2" charset="2"/>
              <a:buAutoNum type="arabicPeriod"/>
            </a:pPr>
            <a:r>
              <a:rPr lang="ja-JP" altLang="en-US">
                <a:latin typeface="Times New Roman" panose="02020603050405020304" pitchFamily="18" charset="0"/>
              </a:rPr>
              <a:t>割込み発生</a:t>
            </a:r>
          </a:p>
          <a:p>
            <a:pPr marL="609600" indent="-609600" eaLnBrk="1" hangingPunct="1">
              <a:buFont typeface="Wingdings" panose="05000000000000000000" pitchFamily="2" charset="2"/>
              <a:buAutoNum type="arabicPeriod"/>
            </a:pPr>
            <a:r>
              <a:rPr lang="ja-JP" altLang="en-US">
                <a:latin typeface="Times New Roman" panose="02020603050405020304" pitchFamily="18" charset="0"/>
              </a:rPr>
              <a:t>割込み原因の解析</a:t>
            </a:r>
          </a:p>
          <a:p>
            <a:pPr marL="609600" indent="-609600" eaLnBrk="1" hangingPunct="1">
              <a:buFontTx/>
              <a:buAutoNum type="arabicPeriod"/>
            </a:pPr>
            <a:r>
              <a:rPr lang="ja-JP" altLang="en-US">
                <a:latin typeface="Times New Roman" panose="02020603050405020304" pitchFamily="18" charset="0"/>
              </a:rPr>
              <a:t>割込み受付</a:t>
            </a:r>
          </a:p>
          <a:p>
            <a:pPr marL="609600" indent="-609600" eaLnBrk="1" hangingPunct="1">
              <a:buFontTx/>
              <a:buAutoNum type="arabicPeriod"/>
            </a:pPr>
            <a:r>
              <a:rPr lang="ja-JP" altLang="en-US">
                <a:latin typeface="Times New Roman" panose="02020603050405020304" pitchFamily="18" charset="0"/>
              </a:rPr>
              <a:t>割込みフラグセット</a:t>
            </a:r>
          </a:p>
          <a:p>
            <a:pPr marL="609600" indent="-609600" eaLnBrk="1" hangingPunct="1">
              <a:buFontTx/>
              <a:buAutoNum type="arabicPeriod"/>
            </a:pPr>
            <a:r>
              <a:rPr lang="ja-JP" altLang="en-US">
                <a:latin typeface="Times New Roman" panose="02020603050405020304" pitchFamily="18" charset="0"/>
              </a:rPr>
              <a:t>割込み前の状態を退避</a:t>
            </a:r>
          </a:p>
          <a:p>
            <a:pPr marL="609600" indent="-609600" eaLnBrk="1" hangingPunct="1">
              <a:buFontTx/>
              <a:buAutoNum type="arabicPeriod"/>
            </a:pPr>
            <a:r>
              <a:rPr lang="ja-JP" altLang="en-US">
                <a:latin typeface="Times New Roman" panose="02020603050405020304" pitchFamily="18" charset="0"/>
              </a:rPr>
              <a:t>割込み処理ルーチンの実行</a:t>
            </a:r>
          </a:p>
          <a:p>
            <a:pPr marL="609600" indent="-609600" eaLnBrk="1" hangingPunct="1">
              <a:buFontTx/>
              <a:buAutoNum type="arabicPeriod"/>
            </a:pPr>
            <a:r>
              <a:rPr lang="ja-JP" altLang="en-US">
                <a:latin typeface="Times New Roman" panose="02020603050405020304" pitchFamily="18" charset="0"/>
              </a:rPr>
              <a:t>割込み前の状態の回復</a:t>
            </a:r>
          </a:p>
        </p:txBody>
      </p:sp>
      <p:sp>
        <p:nvSpPr>
          <p:cNvPr id="13316" name="Rectangle 1028"/>
          <p:cNvSpPr>
            <a:spLocks noChangeArrowheads="1"/>
          </p:cNvSpPr>
          <p:nvPr/>
        </p:nvSpPr>
        <p:spPr bwMode="auto">
          <a:xfrm>
            <a:off x="5410200" y="2286000"/>
            <a:ext cx="1143000" cy="18288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13317" name="Text Box 1029"/>
          <p:cNvSpPr txBox="1">
            <a:spLocks noChangeArrowheads="1"/>
          </p:cNvSpPr>
          <p:nvPr/>
        </p:nvSpPr>
        <p:spPr bwMode="auto">
          <a:xfrm>
            <a:off x="7162800" y="2133600"/>
            <a:ext cx="17049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割込み処理</a:t>
            </a:r>
          </a:p>
        </p:txBody>
      </p:sp>
      <p:sp>
        <p:nvSpPr>
          <p:cNvPr id="613382" name="Line 1030"/>
          <p:cNvSpPr>
            <a:spLocks noChangeShapeType="1"/>
          </p:cNvSpPr>
          <p:nvPr/>
        </p:nvSpPr>
        <p:spPr bwMode="auto">
          <a:xfrm>
            <a:off x="6705600" y="2286000"/>
            <a:ext cx="0" cy="6858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nvGrpSpPr>
          <p:cNvPr id="613392" name="Group 1040"/>
          <p:cNvGrpSpPr>
            <a:grpSpLocks/>
          </p:cNvGrpSpPr>
          <p:nvPr/>
        </p:nvGrpSpPr>
        <p:grpSpPr bwMode="auto">
          <a:xfrm>
            <a:off x="5943600" y="3124200"/>
            <a:ext cx="1981200" cy="2362200"/>
            <a:chOff x="3744" y="1968"/>
            <a:chExt cx="1248" cy="1488"/>
          </a:xfrm>
        </p:grpSpPr>
        <p:sp>
          <p:nvSpPr>
            <p:cNvPr id="13327" name="Rectangle 1031"/>
            <p:cNvSpPr>
              <a:spLocks noChangeArrowheads="1"/>
            </p:cNvSpPr>
            <p:nvPr/>
          </p:nvSpPr>
          <p:spPr bwMode="auto">
            <a:xfrm>
              <a:off x="3888" y="3024"/>
              <a:ext cx="1104" cy="43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退避領域</a:t>
              </a:r>
            </a:p>
          </p:txBody>
        </p:sp>
        <p:sp>
          <p:nvSpPr>
            <p:cNvPr id="13328" name="AutoShape 1032"/>
            <p:cNvSpPr>
              <a:spLocks noChangeArrowheads="1"/>
            </p:cNvSpPr>
            <p:nvPr/>
          </p:nvSpPr>
          <p:spPr bwMode="auto">
            <a:xfrm>
              <a:off x="3744" y="1968"/>
              <a:ext cx="384" cy="1008"/>
            </a:xfrm>
            <a:prstGeom prst="downArrow">
              <a:avLst>
                <a:gd name="adj1" fmla="val 50000"/>
                <a:gd name="adj2" fmla="val 65625"/>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000">
                  <a:solidFill>
                    <a:schemeClr val="bg2"/>
                  </a:solidFill>
                </a:rPr>
                <a:t>レ</a:t>
              </a:r>
            </a:p>
            <a:p>
              <a:pPr eaLnBrk="1" hangingPunct="1"/>
              <a:r>
                <a:rPr lang="ja-JP" altLang="en-US" sz="2000">
                  <a:solidFill>
                    <a:schemeClr val="bg2"/>
                  </a:solidFill>
                </a:rPr>
                <a:t>ジ</a:t>
              </a:r>
            </a:p>
            <a:p>
              <a:pPr eaLnBrk="1" hangingPunct="1"/>
              <a:r>
                <a:rPr lang="ja-JP" altLang="en-US" sz="2000">
                  <a:solidFill>
                    <a:schemeClr val="bg2"/>
                  </a:solidFill>
                </a:rPr>
                <a:t>ス</a:t>
              </a:r>
            </a:p>
            <a:p>
              <a:pPr eaLnBrk="1" hangingPunct="1"/>
              <a:r>
                <a:rPr lang="ja-JP" altLang="en-US" sz="2000">
                  <a:solidFill>
                    <a:schemeClr val="bg2"/>
                  </a:solidFill>
                </a:rPr>
                <a:t>タ</a:t>
              </a:r>
            </a:p>
            <a:p>
              <a:pPr eaLnBrk="1" hangingPunct="1"/>
              <a:r>
                <a:rPr lang="ja-JP" altLang="en-US" sz="2000">
                  <a:solidFill>
                    <a:schemeClr val="bg2"/>
                  </a:solidFill>
                </a:rPr>
                <a:t>等</a:t>
              </a:r>
            </a:p>
          </p:txBody>
        </p:sp>
      </p:grpSp>
      <p:sp>
        <p:nvSpPr>
          <p:cNvPr id="613385" name="AutoShape 1033"/>
          <p:cNvSpPr>
            <a:spLocks noChangeArrowheads="1"/>
          </p:cNvSpPr>
          <p:nvPr/>
        </p:nvSpPr>
        <p:spPr bwMode="auto">
          <a:xfrm>
            <a:off x="6477000" y="2895600"/>
            <a:ext cx="457200" cy="457200"/>
          </a:xfrm>
          <a:prstGeom prst="sun">
            <a:avLst>
              <a:gd name="adj" fmla="val 25000"/>
            </a:avLst>
          </a:prstGeom>
          <a:solidFill>
            <a:srgbClr val="3399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13321" name="Rectangle 1034"/>
          <p:cNvSpPr>
            <a:spLocks noChangeArrowheads="1"/>
          </p:cNvSpPr>
          <p:nvPr/>
        </p:nvSpPr>
        <p:spPr bwMode="auto">
          <a:xfrm>
            <a:off x="7467600" y="2667000"/>
            <a:ext cx="1143000" cy="10668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endParaRPr lang="ja-JP" altLang="en-US"/>
          </a:p>
        </p:txBody>
      </p:sp>
      <p:sp>
        <p:nvSpPr>
          <p:cNvPr id="13322" name="Text Box 1035"/>
          <p:cNvSpPr txBox="1">
            <a:spLocks noChangeArrowheads="1"/>
          </p:cNvSpPr>
          <p:nvPr/>
        </p:nvSpPr>
        <p:spPr bwMode="auto">
          <a:xfrm>
            <a:off x="4876800" y="1752600"/>
            <a:ext cx="21605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lgn="ctr">
              <a:defRPr kumimoji="1" sz="28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8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8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8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800">
                <a:solidFill>
                  <a:schemeClr val="tx1"/>
                </a:solidFill>
                <a:latin typeface="Times New Roman" panose="02020603050405020304" pitchFamily="18" charset="0"/>
                <a:ea typeface="ＭＳ Ｐゴシック" panose="020B0600070205080204" pitchFamily="50" charset="-128"/>
              </a:defRPr>
            </a:lvl9pPr>
          </a:lstStyle>
          <a:p>
            <a:pPr eaLnBrk="1" hangingPunct="1"/>
            <a:r>
              <a:rPr lang="ja-JP" altLang="en-US" sz="2400"/>
              <a:t>ユーザプロセス</a:t>
            </a:r>
          </a:p>
        </p:txBody>
      </p:sp>
      <p:sp>
        <p:nvSpPr>
          <p:cNvPr id="613388" name="Line 1036"/>
          <p:cNvSpPr>
            <a:spLocks noChangeShapeType="1"/>
          </p:cNvSpPr>
          <p:nvPr/>
        </p:nvSpPr>
        <p:spPr bwMode="auto">
          <a:xfrm flipV="1">
            <a:off x="6705600" y="2667000"/>
            <a:ext cx="609600" cy="4572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13389" name="Line 1037"/>
          <p:cNvSpPr>
            <a:spLocks noChangeShapeType="1"/>
          </p:cNvSpPr>
          <p:nvPr/>
        </p:nvSpPr>
        <p:spPr bwMode="auto">
          <a:xfrm>
            <a:off x="7391400" y="2667000"/>
            <a:ext cx="0" cy="10668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13390" name="Line 1038"/>
          <p:cNvSpPr>
            <a:spLocks noChangeShapeType="1"/>
          </p:cNvSpPr>
          <p:nvPr/>
        </p:nvSpPr>
        <p:spPr bwMode="auto">
          <a:xfrm flipH="1" flipV="1">
            <a:off x="6705600" y="3352800"/>
            <a:ext cx="609600" cy="3810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13391" name="Line 1039"/>
          <p:cNvSpPr>
            <a:spLocks noChangeShapeType="1"/>
          </p:cNvSpPr>
          <p:nvPr/>
        </p:nvSpPr>
        <p:spPr bwMode="auto">
          <a:xfrm>
            <a:off x="6705600" y="3429000"/>
            <a:ext cx="0" cy="6858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613382"/>
                                        </p:tgtEl>
                                        <p:attrNameLst>
                                          <p:attrName>style.visibility</p:attrName>
                                        </p:attrNameLst>
                                      </p:cBhvr>
                                      <p:to>
                                        <p:strVal val="visible"/>
                                      </p:to>
                                    </p:set>
                                    <p:animEffect transition="in" filter="wipe(up)">
                                      <p:cBhvr>
                                        <p:cTn id="7" dur="500"/>
                                        <p:tgtEl>
                                          <p:spTgt spid="6133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7" presetClass="entr" presetSubtype="10" fill="hold" grpId="0" nodeType="clickEffect">
                                  <p:stCondLst>
                                    <p:cond delay="0"/>
                                  </p:stCondLst>
                                  <p:childTnLst>
                                    <p:set>
                                      <p:cBhvr>
                                        <p:cTn id="11" dur="1" fill="hold">
                                          <p:stCondLst>
                                            <p:cond delay="0"/>
                                          </p:stCondLst>
                                        </p:cTn>
                                        <p:tgtEl>
                                          <p:spTgt spid="613385"/>
                                        </p:tgtEl>
                                        <p:attrNameLst>
                                          <p:attrName>style.visibility</p:attrName>
                                        </p:attrNameLst>
                                      </p:cBhvr>
                                      <p:to>
                                        <p:strVal val="visible"/>
                                      </p:to>
                                    </p:set>
                                    <p:anim calcmode="lin" valueType="num">
                                      <p:cBhvr>
                                        <p:cTn id="12" dur="500" fill="hold"/>
                                        <p:tgtEl>
                                          <p:spTgt spid="613385"/>
                                        </p:tgtEl>
                                        <p:attrNameLst>
                                          <p:attrName>ppt_w</p:attrName>
                                        </p:attrNameLst>
                                      </p:cBhvr>
                                      <p:tavLst>
                                        <p:tav tm="0">
                                          <p:val>
                                            <p:fltVal val="0"/>
                                          </p:val>
                                        </p:tav>
                                        <p:tav tm="100000">
                                          <p:val>
                                            <p:strVal val="#ppt_w"/>
                                          </p:val>
                                        </p:tav>
                                      </p:tavLst>
                                    </p:anim>
                                    <p:anim calcmode="lin" valueType="num">
                                      <p:cBhvr>
                                        <p:cTn id="13" dur="500" fill="hold"/>
                                        <p:tgtEl>
                                          <p:spTgt spid="613385"/>
                                        </p:tgtEl>
                                        <p:attrNameLst>
                                          <p:attrName>ppt_h</p:attrName>
                                        </p:attrNameLst>
                                      </p:cBhvr>
                                      <p:tavLst>
                                        <p:tav tm="0">
                                          <p:val>
                                            <p:strVal val="#ppt_h"/>
                                          </p:val>
                                        </p:tav>
                                        <p:tav tm="100000">
                                          <p:val>
                                            <p:strVal val="#ppt_h"/>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1" fill="hold" nodeType="clickEffect">
                                  <p:stCondLst>
                                    <p:cond delay="0"/>
                                  </p:stCondLst>
                                  <p:childTnLst>
                                    <p:set>
                                      <p:cBhvr>
                                        <p:cTn id="17" dur="1" fill="hold">
                                          <p:stCondLst>
                                            <p:cond delay="0"/>
                                          </p:stCondLst>
                                        </p:cTn>
                                        <p:tgtEl>
                                          <p:spTgt spid="613392"/>
                                        </p:tgtEl>
                                        <p:attrNameLst>
                                          <p:attrName>style.visibility</p:attrName>
                                        </p:attrNameLst>
                                      </p:cBhvr>
                                      <p:to>
                                        <p:strVal val="visible"/>
                                      </p:to>
                                    </p:set>
                                    <p:animEffect transition="in" filter="wipe(up)">
                                      <p:cBhvr>
                                        <p:cTn id="18" dur="500"/>
                                        <p:tgtEl>
                                          <p:spTgt spid="613392"/>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613388"/>
                                        </p:tgtEl>
                                        <p:attrNameLst>
                                          <p:attrName>style.visibility</p:attrName>
                                        </p:attrNameLst>
                                      </p:cBhvr>
                                      <p:to>
                                        <p:strVal val="visible"/>
                                      </p:to>
                                    </p:set>
                                    <p:animEffect transition="in" filter="wipe(left)">
                                      <p:cBhvr>
                                        <p:cTn id="23" dur="500"/>
                                        <p:tgtEl>
                                          <p:spTgt spid="613388"/>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1" fill="hold" grpId="0" nodeType="clickEffect">
                                  <p:stCondLst>
                                    <p:cond delay="0"/>
                                  </p:stCondLst>
                                  <p:childTnLst>
                                    <p:set>
                                      <p:cBhvr>
                                        <p:cTn id="27" dur="1" fill="hold">
                                          <p:stCondLst>
                                            <p:cond delay="0"/>
                                          </p:stCondLst>
                                        </p:cTn>
                                        <p:tgtEl>
                                          <p:spTgt spid="613389"/>
                                        </p:tgtEl>
                                        <p:attrNameLst>
                                          <p:attrName>style.visibility</p:attrName>
                                        </p:attrNameLst>
                                      </p:cBhvr>
                                      <p:to>
                                        <p:strVal val="visible"/>
                                      </p:to>
                                    </p:set>
                                    <p:animEffect transition="in" filter="wipe(up)">
                                      <p:cBhvr>
                                        <p:cTn id="28" dur="500"/>
                                        <p:tgtEl>
                                          <p:spTgt spid="613389"/>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2" presetClass="entr" presetSubtype="2" fill="hold" grpId="0" nodeType="clickEffect">
                                  <p:stCondLst>
                                    <p:cond delay="0"/>
                                  </p:stCondLst>
                                  <p:childTnLst>
                                    <p:set>
                                      <p:cBhvr>
                                        <p:cTn id="32" dur="1" fill="hold">
                                          <p:stCondLst>
                                            <p:cond delay="0"/>
                                          </p:stCondLst>
                                        </p:cTn>
                                        <p:tgtEl>
                                          <p:spTgt spid="613390"/>
                                        </p:tgtEl>
                                        <p:attrNameLst>
                                          <p:attrName>style.visibility</p:attrName>
                                        </p:attrNameLst>
                                      </p:cBhvr>
                                      <p:to>
                                        <p:strVal val="visible"/>
                                      </p:to>
                                    </p:set>
                                    <p:animEffect transition="in" filter="wipe(right)">
                                      <p:cBhvr>
                                        <p:cTn id="33" dur="500"/>
                                        <p:tgtEl>
                                          <p:spTgt spid="613390"/>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22" presetClass="entr" presetSubtype="1" fill="hold" grpId="0" nodeType="clickEffect">
                                  <p:stCondLst>
                                    <p:cond delay="0"/>
                                  </p:stCondLst>
                                  <p:childTnLst>
                                    <p:set>
                                      <p:cBhvr>
                                        <p:cTn id="37" dur="1" fill="hold">
                                          <p:stCondLst>
                                            <p:cond delay="0"/>
                                          </p:stCondLst>
                                        </p:cTn>
                                        <p:tgtEl>
                                          <p:spTgt spid="613391"/>
                                        </p:tgtEl>
                                        <p:attrNameLst>
                                          <p:attrName>style.visibility</p:attrName>
                                        </p:attrNameLst>
                                      </p:cBhvr>
                                      <p:to>
                                        <p:strVal val="visible"/>
                                      </p:to>
                                    </p:set>
                                    <p:animEffect transition="in" filter="wipe(up)">
                                      <p:cBhvr>
                                        <p:cTn id="38" dur="500"/>
                                        <p:tgtEl>
                                          <p:spTgt spid="6133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3382" grpId="0" animBg="1"/>
      <p:bldP spid="613385" grpId="0" animBg="1"/>
      <p:bldP spid="613388" grpId="0" animBg="1"/>
      <p:bldP spid="613389" grpId="0" animBg="1"/>
      <p:bldP spid="613390" grpId="0" animBg="1"/>
      <p:bldP spid="613391" grpId="0" animBg="1"/>
    </p:bldLst>
  </p:timing>
</p:sld>
</file>

<file path=ppt/theme/theme1.xml><?xml version="1.0" encoding="utf-8"?>
<a:theme xmlns:a="http://schemas.openxmlformats.org/drawingml/2006/main" name="Network Blitz">
  <a:themeElements>
    <a:clrScheme name="Network Blitz 1">
      <a:dk1>
        <a:srgbClr val="000044"/>
      </a:dk1>
      <a:lt1>
        <a:srgbClr val="FFFFFF"/>
      </a:lt1>
      <a:dk2>
        <a:srgbClr val="000066"/>
      </a:dk2>
      <a:lt2>
        <a:srgbClr val="FFCC00"/>
      </a:lt2>
      <a:accent1>
        <a:srgbClr val="9CE157"/>
      </a:accent1>
      <a:accent2>
        <a:srgbClr val="2663A0"/>
      </a:accent2>
      <a:accent3>
        <a:srgbClr val="AAAAB8"/>
      </a:accent3>
      <a:accent4>
        <a:srgbClr val="DADADA"/>
      </a:accent4>
      <a:accent5>
        <a:srgbClr val="CBEEB4"/>
      </a:accent5>
      <a:accent6>
        <a:srgbClr val="215991"/>
      </a:accent6>
      <a:hlink>
        <a:srgbClr val="F98D43"/>
      </a:hlink>
      <a:folHlink>
        <a:srgbClr val="CC3300"/>
      </a:folHlink>
    </a:clrScheme>
    <a:fontScheme name="Network Blitz">
      <a:majorFont>
        <a:latin typeface="Arial Black"/>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en-US" altLang="ja-JP" sz="28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50" charset="-128"/>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en-US" altLang="ja-JP" sz="28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50" charset="-128"/>
          </a:defRPr>
        </a:defPPr>
      </a:lstStyle>
    </a:lnDef>
  </a:objectDefaults>
  <a:extraClrSchemeLst>
    <a:extraClrScheme>
      <a:clrScheme name="Network Blitz 1">
        <a:dk1>
          <a:srgbClr val="000044"/>
        </a:dk1>
        <a:lt1>
          <a:srgbClr val="FFFFFF"/>
        </a:lt1>
        <a:dk2>
          <a:srgbClr val="000066"/>
        </a:dk2>
        <a:lt2>
          <a:srgbClr val="FFCC00"/>
        </a:lt2>
        <a:accent1>
          <a:srgbClr val="9CE157"/>
        </a:accent1>
        <a:accent2>
          <a:srgbClr val="2663A0"/>
        </a:accent2>
        <a:accent3>
          <a:srgbClr val="AAAAB8"/>
        </a:accent3>
        <a:accent4>
          <a:srgbClr val="DADADA"/>
        </a:accent4>
        <a:accent5>
          <a:srgbClr val="CBEEB4"/>
        </a:accent5>
        <a:accent6>
          <a:srgbClr val="215991"/>
        </a:accent6>
        <a:hlink>
          <a:srgbClr val="F98D43"/>
        </a:hlink>
        <a:folHlink>
          <a:srgbClr val="CC3300"/>
        </a:folHlink>
      </a:clrScheme>
      <a:clrMap bg1="dk2" tx1="lt1" bg2="dk1" tx2="lt2" accent1="accent1" accent2="accent2" accent3="accent3" accent4="accent4" accent5="accent5" accent6="accent6" hlink="hlink" folHlink="folHlink"/>
    </a:extraClrScheme>
    <a:extraClrScheme>
      <a:clrScheme name="Network Blitz 2">
        <a:dk1>
          <a:srgbClr val="000066"/>
        </a:dk1>
        <a:lt1>
          <a:srgbClr val="9CC2E8"/>
        </a:lt1>
        <a:dk2>
          <a:srgbClr val="4D4D4D"/>
        </a:dk2>
        <a:lt2>
          <a:srgbClr val="7DAFE1"/>
        </a:lt2>
        <a:accent1>
          <a:srgbClr val="26D2E4"/>
        </a:accent1>
        <a:accent2>
          <a:srgbClr val="D0E2F4"/>
        </a:accent2>
        <a:accent3>
          <a:srgbClr val="CBDDF2"/>
        </a:accent3>
        <a:accent4>
          <a:srgbClr val="000056"/>
        </a:accent4>
        <a:accent5>
          <a:srgbClr val="ACE5EF"/>
        </a:accent5>
        <a:accent6>
          <a:srgbClr val="BCCDDD"/>
        </a:accent6>
        <a:hlink>
          <a:srgbClr val="003366"/>
        </a:hlink>
        <a:folHlink>
          <a:srgbClr val="666699"/>
        </a:folHlink>
      </a:clrScheme>
      <a:clrMap bg1="lt1" tx1="dk1" bg2="lt2" tx2="dk2" accent1="accent1" accent2="accent2" accent3="accent3" accent4="accent4" accent5="accent5" accent6="accent6" hlink="hlink" folHlink="folHlink"/>
    </a:extraClrScheme>
    <a:extraClrScheme>
      <a:clrScheme name="Network Blitz 3">
        <a:dk1>
          <a:srgbClr val="000000"/>
        </a:dk1>
        <a:lt1>
          <a:srgbClr val="EAEAEA"/>
        </a:lt1>
        <a:dk2>
          <a:srgbClr val="333333"/>
        </a:dk2>
        <a:lt2>
          <a:srgbClr val="DDDDDD"/>
        </a:lt2>
        <a:accent1>
          <a:srgbClr val="C0C0C0"/>
        </a:accent1>
        <a:accent2>
          <a:srgbClr val="FFFFFF"/>
        </a:accent2>
        <a:accent3>
          <a:srgbClr val="F3F3F3"/>
        </a:accent3>
        <a:accent4>
          <a:srgbClr val="000000"/>
        </a:accent4>
        <a:accent5>
          <a:srgbClr val="DCDCDC"/>
        </a:accent5>
        <a:accent6>
          <a:srgbClr val="E7E7E7"/>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Network Blitz 4">
        <a:dk1>
          <a:srgbClr val="002E2D"/>
        </a:dk1>
        <a:lt1>
          <a:srgbClr val="FFFFFF"/>
        </a:lt1>
        <a:dk2>
          <a:srgbClr val="005250"/>
        </a:dk2>
        <a:lt2>
          <a:srgbClr val="FFCC00"/>
        </a:lt2>
        <a:accent1>
          <a:srgbClr val="9CE157"/>
        </a:accent1>
        <a:accent2>
          <a:srgbClr val="00817E"/>
        </a:accent2>
        <a:accent3>
          <a:srgbClr val="AAB3B3"/>
        </a:accent3>
        <a:accent4>
          <a:srgbClr val="DADADA"/>
        </a:accent4>
        <a:accent5>
          <a:srgbClr val="CBEEB4"/>
        </a:accent5>
        <a:accent6>
          <a:srgbClr val="007472"/>
        </a:accent6>
        <a:hlink>
          <a:srgbClr val="FFFF99"/>
        </a:hlink>
        <a:folHlink>
          <a:srgbClr val="CCCC00"/>
        </a:folHlink>
      </a:clrScheme>
      <a:clrMap bg1="dk2" tx1="lt1" bg2="dk1" tx2="lt2" accent1="accent1" accent2="accent2" accent3="accent3" accent4="accent4" accent5="accent5" accent6="accent6" hlink="hlink" folHlink="folHlink"/>
    </a:extraClrScheme>
    <a:extraClrScheme>
      <a:clrScheme name="Network Blitz 5">
        <a:dk1>
          <a:srgbClr val="291A4C"/>
        </a:dk1>
        <a:lt1>
          <a:srgbClr val="FFFFFF"/>
        </a:lt1>
        <a:dk2>
          <a:srgbClr val="3B256B"/>
        </a:dk2>
        <a:lt2>
          <a:srgbClr val="FFCC00"/>
        </a:lt2>
        <a:accent1>
          <a:srgbClr val="6EBFCA"/>
        </a:accent1>
        <a:accent2>
          <a:srgbClr val="56369C"/>
        </a:accent2>
        <a:accent3>
          <a:srgbClr val="AFACBA"/>
        </a:accent3>
        <a:accent4>
          <a:srgbClr val="DADADA"/>
        </a:accent4>
        <a:accent5>
          <a:srgbClr val="BADCE1"/>
        </a:accent5>
        <a:accent6>
          <a:srgbClr val="4D308D"/>
        </a:accent6>
        <a:hlink>
          <a:srgbClr val="CCCCFF"/>
        </a:hlink>
        <a:folHlink>
          <a:srgbClr val="666699"/>
        </a:folHlink>
      </a:clrScheme>
      <a:clrMap bg1="dk2" tx1="lt1" bg2="dk1" tx2="lt2" accent1="accent1" accent2="accent2" accent3="accent3" accent4="accent4" accent5="accent5" accent6="accent6" hlink="hlink" folHlink="folHlink"/>
    </a:extraClrScheme>
    <a:extraClrScheme>
      <a:clrScheme name="Network Blitz 6">
        <a:dk1>
          <a:srgbClr val="511D30"/>
        </a:dk1>
        <a:lt1>
          <a:srgbClr val="FFFFFF"/>
        </a:lt1>
        <a:dk2>
          <a:srgbClr val="6D2740"/>
        </a:dk2>
        <a:lt2>
          <a:srgbClr val="FDD409"/>
        </a:lt2>
        <a:accent1>
          <a:srgbClr val="FDB83B"/>
        </a:accent1>
        <a:accent2>
          <a:srgbClr val="9D395D"/>
        </a:accent2>
        <a:accent3>
          <a:srgbClr val="BAACAF"/>
        </a:accent3>
        <a:accent4>
          <a:srgbClr val="DADADA"/>
        </a:accent4>
        <a:accent5>
          <a:srgbClr val="FED8AF"/>
        </a:accent5>
        <a:accent6>
          <a:srgbClr val="8E3353"/>
        </a:accent6>
        <a:hlink>
          <a:srgbClr val="FF99CC"/>
        </a:hlink>
        <a:folHlink>
          <a:srgbClr val="D60093"/>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Designs\Network Blitz.pot</Template>
  <TotalTime>11932</TotalTime>
  <Words>9091</Words>
  <Application>Microsoft Office PowerPoint</Application>
  <PresentationFormat>画面に合わせる (4:3)</PresentationFormat>
  <Paragraphs>1701</Paragraphs>
  <Slides>74</Slides>
  <Notes>74</Notes>
  <HiddenSlides>0</HiddenSlides>
  <MMClips>0</MMClips>
  <ScaleCrop>false</ScaleCrop>
  <HeadingPairs>
    <vt:vector size="8" baseType="variant">
      <vt:variant>
        <vt:lpstr>使用されているフォント</vt:lpstr>
      </vt:variant>
      <vt:variant>
        <vt:i4>4</vt:i4>
      </vt:variant>
      <vt:variant>
        <vt:lpstr>テーマ</vt:lpstr>
      </vt:variant>
      <vt:variant>
        <vt:i4>1</vt:i4>
      </vt:variant>
      <vt:variant>
        <vt:lpstr>埋め込まれた OLE サーバー</vt:lpstr>
      </vt:variant>
      <vt:variant>
        <vt:i4>3</vt:i4>
      </vt:variant>
      <vt:variant>
        <vt:lpstr>スライド タイトル</vt:lpstr>
      </vt:variant>
      <vt:variant>
        <vt:i4>74</vt:i4>
      </vt:variant>
    </vt:vector>
  </HeadingPairs>
  <TitlesOfParts>
    <vt:vector size="82" baseType="lpstr">
      <vt:lpstr>Arial</vt:lpstr>
      <vt:lpstr>Arial Black</vt:lpstr>
      <vt:lpstr>Times New Roman</vt:lpstr>
      <vt:lpstr>Wingdings</vt:lpstr>
      <vt:lpstr>Network Blitz</vt:lpstr>
      <vt:lpstr>数式</vt:lpstr>
      <vt:lpstr>Chart</vt:lpstr>
      <vt:lpstr>グラフ</vt:lpstr>
      <vt:lpstr>オペレーティングシステム</vt:lpstr>
      <vt:lpstr>多重プログラムの実行中の動作</vt:lpstr>
      <vt:lpstr>割込み(interrupt) </vt:lpstr>
      <vt:lpstr>割込みの発生</vt:lpstr>
      <vt:lpstr>割込み</vt:lpstr>
      <vt:lpstr>割込み</vt:lpstr>
      <vt:lpstr>外部割込みと内部割込み (external interrupt, trap)</vt:lpstr>
      <vt:lpstr>割込み</vt:lpstr>
      <vt:lpstr>割込み処理の流れ</vt:lpstr>
      <vt:lpstr>割込み</vt:lpstr>
      <vt:lpstr>割込み</vt:lpstr>
      <vt:lpstr>割込みの処理方式</vt:lpstr>
      <vt:lpstr>単一割込み方式</vt:lpstr>
      <vt:lpstr>多重割込み方式</vt:lpstr>
      <vt:lpstr>プロセス型割込み方式</vt:lpstr>
      <vt:lpstr>割込み処理方式</vt:lpstr>
      <vt:lpstr>割込みハンドラ(interrupt handler)</vt:lpstr>
      <vt:lpstr>割込みハンドラの構成</vt:lpstr>
      <vt:lpstr>割込みハンドラの構成</vt:lpstr>
      <vt:lpstr>割込みハンドラの構成</vt:lpstr>
      <vt:lpstr>アドレスベクタテーブル (address vector table)</vt:lpstr>
      <vt:lpstr>割込みの制御(Interrupt control)</vt:lpstr>
      <vt:lpstr>割込みフラグ(interrupt flag)</vt:lpstr>
      <vt:lpstr>割込みマスク(interrupt mask)</vt:lpstr>
      <vt:lpstr>割込み処理の流れ</vt:lpstr>
      <vt:lpstr>割込み処理の流れ</vt:lpstr>
      <vt:lpstr>割込み処理の流れ</vt:lpstr>
      <vt:lpstr>割込み処理の流れ</vt:lpstr>
      <vt:lpstr>割込み処理の流れ</vt:lpstr>
      <vt:lpstr>入出力制御(input/output control)</vt:lpstr>
      <vt:lpstr>入出力装置(input/output device)</vt:lpstr>
      <vt:lpstr>デバイスドライバ(device driver)</vt:lpstr>
      <vt:lpstr>デバイスとアクセス方式</vt:lpstr>
      <vt:lpstr>テープ型デバイス</vt:lpstr>
      <vt:lpstr>テープ上のデータ配置</vt:lpstr>
      <vt:lpstr>テープ上のデータ配置</vt:lpstr>
      <vt:lpstr>磁気テープの特性</vt:lpstr>
      <vt:lpstr>ディスク型デバイス</vt:lpstr>
      <vt:lpstr>ハードディスク</vt:lpstr>
      <vt:lpstr>ディスク上のデータ配置</vt:lpstr>
      <vt:lpstr>ディスク上のデータ配置</vt:lpstr>
      <vt:lpstr>ディスクへのアクセス</vt:lpstr>
      <vt:lpstr>ディスク上のデータ配置</vt:lpstr>
      <vt:lpstr>ディスクへのアクセス</vt:lpstr>
      <vt:lpstr>ディスクへのアクセス</vt:lpstr>
      <vt:lpstr>ディスクへのアクセス</vt:lpstr>
      <vt:lpstr>ディスクへのアクセス</vt:lpstr>
      <vt:lpstr>アクセス時間(access time)</vt:lpstr>
      <vt:lpstr>回転遅延時間(latency time)</vt:lpstr>
      <vt:lpstr>ディスク動作時間</vt:lpstr>
      <vt:lpstr>ディスクスケジューリング</vt:lpstr>
      <vt:lpstr>ディクススケジューリング 到着順</vt:lpstr>
      <vt:lpstr>ディクススケジューリング 最短シーク順</vt:lpstr>
      <vt:lpstr>ディクススケジューリング エレベータ順</vt:lpstr>
      <vt:lpstr>ディクススケジューリング エレベータ順</vt:lpstr>
      <vt:lpstr>ディクススケジューリング</vt:lpstr>
      <vt:lpstr>ディクススケジューリング</vt:lpstr>
      <vt:lpstr>ディスクスケジューリング 回転位置の考慮</vt:lpstr>
      <vt:lpstr>物理セクタ</vt:lpstr>
      <vt:lpstr>物理セクタ, 論理セクタ</vt:lpstr>
      <vt:lpstr>非ディスク型デバイス</vt:lpstr>
      <vt:lpstr>デバイス制御装置 (device controller)</vt:lpstr>
      <vt:lpstr>装置管理ブロック (device contorol block)</vt:lpstr>
      <vt:lpstr>メモリアクセス</vt:lpstr>
      <vt:lpstr>直接メモリアクセスの利点</vt:lpstr>
      <vt:lpstr>スプーリング(spooling)</vt:lpstr>
      <vt:lpstr>スプーリング(spooling)</vt:lpstr>
      <vt:lpstr>まとめ：割り込み</vt:lpstr>
      <vt:lpstr>まとめ：割込みの処理方式</vt:lpstr>
      <vt:lpstr>まとめ：割込みの制御</vt:lpstr>
      <vt:lpstr>まとめ：記憶デバイス</vt:lpstr>
      <vt:lpstr>まとめ：ディスクへのアクセス</vt:lpstr>
      <vt:lpstr>まとめ：入出力装置</vt:lpstr>
      <vt:lpstr>期末テスト</vt:lpstr>
    </vt:vector>
  </TitlesOfParts>
  <Manager>T.Ishimizu</Manager>
  <Company>KINKI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Operating System</dc:title>
  <dc:subject>14th</dc:subject>
  <dc:creator>T.Ishimizu</dc:creator>
  <cp:lastModifiedBy>石水隆</cp:lastModifiedBy>
  <cp:revision>502</cp:revision>
  <cp:lastPrinted>2020-12-11T07:22:05Z</cp:lastPrinted>
  <dcterms:created xsi:type="dcterms:W3CDTF">1601-01-01T00:00:00Z</dcterms:created>
  <dcterms:modified xsi:type="dcterms:W3CDTF">2022-12-03T00:37:46Z</dcterms:modified>
</cp:coreProperties>
</file>