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2"/>
  </p:notesMasterIdLst>
  <p:handoutMasterIdLst>
    <p:handoutMasterId r:id="rId83"/>
  </p:handoutMasterIdLst>
  <p:sldIdLst>
    <p:sldId id="256" r:id="rId2"/>
    <p:sldId id="308" r:id="rId3"/>
    <p:sldId id="257" r:id="rId4"/>
    <p:sldId id="258" r:id="rId5"/>
    <p:sldId id="309" r:id="rId6"/>
    <p:sldId id="310" r:id="rId7"/>
    <p:sldId id="477" r:id="rId8"/>
    <p:sldId id="450" r:id="rId9"/>
    <p:sldId id="442" r:id="rId10"/>
    <p:sldId id="443" r:id="rId11"/>
    <p:sldId id="472" r:id="rId12"/>
    <p:sldId id="482" r:id="rId13"/>
    <p:sldId id="483" r:id="rId14"/>
    <p:sldId id="484" r:id="rId15"/>
    <p:sldId id="485" r:id="rId16"/>
    <p:sldId id="707" r:id="rId17"/>
    <p:sldId id="444" r:id="rId18"/>
    <p:sldId id="445" r:id="rId19"/>
    <p:sldId id="448" r:id="rId20"/>
    <p:sldId id="447" r:id="rId21"/>
    <p:sldId id="454" r:id="rId22"/>
    <p:sldId id="446" r:id="rId23"/>
    <p:sldId id="449" r:id="rId24"/>
    <p:sldId id="453" r:id="rId25"/>
    <p:sldId id="451" r:id="rId26"/>
    <p:sldId id="455" r:id="rId27"/>
    <p:sldId id="456" r:id="rId28"/>
    <p:sldId id="457" r:id="rId29"/>
    <p:sldId id="479" r:id="rId30"/>
    <p:sldId id="480" r:id="rId31"/>
    <p:sldId id="481" r:id="rId32"/>
    <p:sldId id="459" r:id="rId33"/>
    <p:sldId id="461" r:id="rId34"/>
    <p:sldId id="460" r:id="rId35"/>
    <p:sldId id="458" r:id="rId36"/>
    <p:sldId id="468" r:id="rId37"/>
    <p:sldId id="473" r:id="rId38"/>
    <p:sldId id="475" r:id="rId39"/>
    <p:sldId id="478" r:id="rId40"/>
    <p:sldId id="368" r:id="rId41"/>
    <p:sldId id="369" r:id="rId42"/>
    <p:sldId id="370" r:id="rId43"/>
    <p:sldId id="372" r:id="rId44"/>
    <p:sldId id="371" r:id="rId45"/>
    <p:sldId id="373" r:id="rId46"/>
    <p:sldId id="374" r:id="rId47"/>
    <p:sldId id="401" r:id="rId48"/>
    <p:sldId id="463" r:id="rId49"/>
    <p:sldId id="465" r:id="rId50"/>
    <p:sldId id="464" r:id="rId51"/>
    <p:sldId id="467" r:id="rId52"/>
    <p:sldId id="402" r:id="rId53"/>
    <p:sldId id="469" r:id="rId54"/>
    <p:sldId id="421" r:id="rId55"/>
    <p:sldId id="422" r:id="rId56"/>
    <p:sldId id="404" r:id="rId57"/>
    <p:sldId id="420" r:id="rId58"/>
    <p:sldId id="470" r:id="rId59"/>
    <p:sldId id="471" r:id="rId60"/>
    <p:sldId id="405" r:id="rId61"/>
    <p:sldId id="417" r:id="rId62"/>
    <p:sldId id="408" r:id="rId63"/>
    <p:sldId id="410" r:id="rId64"/>
    <p:sldId id="411" r:id="rId65"/>
    <p:sldId id="418" r:id="rId66"/>
    <p:sldId id="415" r:id="rId67"/>
    <p:sldId id="414" r:id="rId68"/>
    <p:sldId id="419" r:id="rId69"/>
    <p:sldId id="423" r:id="rId70"/>
    <p:sldId id="425" r:id="rId71"/>
    <p:sldId id="428" r:id="rId72"/>
    <p:sldId id="424" r:id="rId73"/>
    <p:sldId id="429" r:id="rId74"/>
    <p:sldId id="427" r:id="rId75"/>
    <p:sldId id="430" r:id="rId76"/>
    <p:sldId id="476" r:id="rId77"/>
    <p:sldId id="431" r:id="rId78"/>
    <p:sldId id="432" r:id="rId79"/>
    <p:sldId id="433" r:id="rId80"/>
    <p:sldId id="709" r:id="rId81"/>
  </p:sldIdLst>
  <p:sldSz cx="9144000" cy="6858000" type="screen4x3"/>
  <p:notesSz cx="7099300" cy="10234613"/>
  <p:defaultTextStyle>
    <a:defPPr>
      <a:defRPr lang="en-US"/>
    </a:defPPr>
    <a:lvl1pPr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FF00"/>
    <a:srgbClr val="00CC00"/>
    <a:srgbClr val="800000"/>
    <a:srgbClr val="CCFF99"/>
    <a:srgbClr val="663300"/>
    <a:srgbClr val="CC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4" autoAdjust="0"/>
    <p:restoredTop sz="74157" autoAdjust="0"/>
  </p:normalViewPr>
  <p:slideViewPr>
    <p:cSldViewPr>
      <p:cViewPr varScale="1">
        <p:scale>
          <a:sx n="57" d="100"/>
          <a:sy n="57" d="100"/>
        </p:scale>
        <p:origin x="2082" y="66"/>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48000" cy="5334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anose="02020603050405020304" pitchFamily="18" charset="0"/>
              </a:defRPr>
            </a:lvl1pPr>
          </a:lstStyle>
          <a:p>
            <a:pPr>
              <a:defRPr/>
            </a:pPr>
            <a:endParaRPr lang="ja-JP" altLang="en-US"/>
          </a:p>
        </p:txBody>
      </p:sp>
      <p:sp>
        <p:nvSpPr>
          <p:cNvPr id="150531" name="Rectangle 3"/>
          <p:cNvSpPr>
            <a:spLocks noGrp="1" noChangeArrowheads="1"/>
          </p:cNvSpPr>
          <p:nvPr>
            <p:ph type="dt" sz="quarter" idx="1"/>
          </p:nvPr>
        </p:nvSpPr>
        <p:spPr bwMode="auto">
          <a:xfrm>
            <a:off x="4038600" y="0"/>
            <a:ext cx="3048000" cy="5334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ja-JP" altLang="en-US"/>
          </a:p>
        </p:txBody>
      </p:sp>
      <p:sp>
        <p:nvSpPr>
          <p:cNvPr id="150532" name="Rectangle 4"/>
          <p:cNvSpPr>
            <a:spLocks noGrp="1" noChangeArrowheads="1"/>
          </p:cNvSpPr>
          <p:nvPr>
            <p:ph type="ftr" sz="quarter" idx="2"/>
          </p:nvPr>
        </p:nvSpPr>
        <p:spPr bwMode="auto">
          <a:xfrm>
            <a:off x="0" y="9753600"/>
            <a:ext cx="3048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anose="02020603050405020304" pitchFamily="18" charset="0"/>
              </a:defRPr>
            </a:lvl1pPr>
          </a:lstStyle>
          <a:p>
            <a:pPr>
              <a:defRPr/>
            </a:pPr>
            <a:endParaRPr lang="ja-JP" altLang="en-US"/>
          </a:p>
        </p:txBody>
      </p:sp>
      <p:sp>
        <p:nvSpPr>
          <p:cNvPr id="150533" name="Rectangle 5"/>
          <p:cNvSpPr>
            <a:spLocks noGrp="1" noChangeArrowheads="1"/>
          </p:cNvSpPr>
          <p:nvPr>
            <p:ph type="sldNum" sz="quarter" idx="3"/>
          </p:nvPr>
        </p:nvSpPr>
        <p:spPr bwMode="auto">
          <a:xfrm>
            <a:off x="4038600" y="9753600"/>
            <a:ext cx="3048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A093D2A-9E5F-4E74-8488-6BC0C05C2D1E}" type="slidenum">
              <a:rPr lang="ja-JP" altLang="en-US"/>
              <a:pPr/>
              <a:t>‹#›</a:t>
            </a:fld>
            <a:endParaRPr lang="ja-JP" altLang="en-US"/>
          </a:p>
        </p:txBody>
      </p:sp>
    </p:spTree>
    <p:extLst>
      <p:ext uri="{BB962C8B-B14F-4D97-AF65-F5344CB8AC3E}">
        <p14:creationId xmlns:p14="http://schemas.microsoft.com/office/powerpoint/2010/main" val="259665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a:noFill/>
          </a:ln>
          <a:effectLst/>
        </p:spPr>
        <p:txBody>
          <a:bodyPr vert="horz" wrap="square" lIns="99048" tIns="49524" rIns="99048" bIns="49524" numCol="1" anchor="t" anchorCtr="0" compatLnSpc="1">
            <a:prstTxWarp prst="textNoShape">
              <a:avLst/>
            </a:prstTxWarp>
          </a:bodyPr>
          <a:lstStyle>
            <a:lvl1pPr algn="l" defTabSz="990600" eaLnBrk="1" hangingPunct="1">
              <a:defRPr sz="1300">
                <a:latin typeface="Times New Roman" panose="02020603050405020304" pitchFamily="18" charset="0"/>
              </a:defRPr>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a:noFill/>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Times New Roman" panose="02020603050405020304" pitchFamily="18" charset="0"/>
              </a:defRPr>
            </a:lvl1pPr>
          </a:lstStyle>
          <a:p>
            <a:pPr>
              <a:defRPr/>
            </a:pPr>
            <a:endParaRPr lang="en-US" altLang="ja-JP"/>
          </a:p>
        </p:txBody>
      </p:sp>
      <p:sp>
        <p:nvSpPr>
          <p:cNvPr id="8294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a:noFill/>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a:noFill/>
          </a:ln>
          <a:effectLst/>
        </p:spPr>
        <p:txBody>
          <a:bodyPr vert="horz" wrap="square" lIns="99048" tIns="49524" rIns="99048" bIns="49524" numCol="1" anchor="b" anchorCtr="0" compatLnSpc="1">
            <a:prstTxWarp prst="textNoShape">
              <a:avLst/>
            </a:prstTxWarp>
          </a:bodyPr>
          <a:lstStyle>
            <a:lvl1pPr algn="l" defTabSz="990600" eaLnBrk="1" hangingPunct="1">
              <a:defRPr sz="1300">
                <a:latin typeface="Times New Roman" panose="02020603050405020304" pitchFamily="18" charset="0"/>
              </a:defRPr>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a:noFill/>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7F1A17C0-76E8-4280-8A1E-72CD8D914CD7}" type="slidenum">
              <a:rPr lang="ja-JP" altLang="en-US"/>
              <a:pPr/>
              <a:t>‹#›</a:t>
            </a:fld>
            <a:endParaRPr lang="en-US" altLang="ja-JP"/>
          </a:p>
        </p:txBody>
      </p:sp>
    </p:spTree>
    <p:extLst>
      <p:ext uri="{BB962C8B-B14F-4D97-AF65-F5344CB8AC3E}">
        <p14:creationId xmlns:p14="http://schemas.microsoft.com/office/powerpoint/2010/main" val="41830978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13</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1</a:t>
            </a:fld>
            <a:endParaRPr lang="en-US" altLang="ja-JP"/>
          </a:p>
        </p:txBody>
      </p:sp>
    </p:spTree>
    <p:extLst>
      <p:ext uri="{BB962C8B-B14F-4D97-AF65-F5344CB8AC3E}">
        <p14:creationId xmlns:p14="http://schemas.microsoft.com/office/powerpoint/2010/main" val="1205683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ディレクトリには、ファイル情報や２次記憶上のブロックへのポインタが格納されています。</a:t>
            </a:r>
            <a:endParaRPr kumimoji="1" lang="en-US" altLang="ja-JP" dirty="0"/>
          </a:p>
          <a:p>
            <a:r>
              <a:rPr kumimoji="1" lang="ja-JP" altLang="en-US" dirty="0"/>
              <a:t>ファイル情報は、ファイルのサイズや属性、所有者、更新日などです。</a:t>
            </a:r>
            <a:endParaRPr kumimoji="1" lang="en-US" altLang="ja-JP" dirty="0"/>
          </a:p>
          <a:p>
            <a:r>
              <a:rPr kumimoji="1" lang="ja-JP" altLang="en-US" dirty="0"/>
              <a:t>左下の表ならば、</a:t>
            </a:r>
            <a:endParaRPr kumimoji="1" lang="en-US" altLang="ja-JP" dirty="0"/>
          </a:p>
          <a:p>
            <a:r>
              <a:rPr kumimoji="1" lang="ja-JP" altLang="en-US" dirty="0"/>
              <a:t>ファイル１は</a:t>
            </a:r>
            <a:r>
              <a:rPr kumimoji="1" lang="en-US" altLang="ja-JP" dirty="0"/>
              <a:t> 50KB </a:t>
            </a:r>
            <a:r>
              <a:rPr kumimoji="1" lang="ja-JP" altLang="en-US" dirty="0"/>
              <a:t>で、読める、書ける、実行できる、といったファイル情報を持ちます。</a:t>
            </a:r>
            <a:endParaRPr kumimoji="1" lang="en-US" altLang="ja-JP" dirty="0"/>
          </a:p>
          <a:p>
            <a:r>
              <a:rPr kumimoji="1" lang="ja-JP" altLang="en-US" dirty="0"/>
              <a:t>また、ブロックは</a:t>
            </a:r>
            <a:r>
              <a:rPr kumimoji="1" lang="en-US" altLang="ja-JP" dirty="0"/>
              <a:t> 2 </a:t>
            </a:r>
            <a:r>
              <a:rPr kumimoji="1" lang="ja-JP" altLang="en-US" dirty="0"/>
              <a:t>から</a:t>
            </a:r>
            <a:r>
              <a:rPr kumimoji="1" lang="en-US" altLang="ja-JP" dirty="0"/>
              <a:t> 6 </a:t>
            </a:r>
            <a:r>
              <a:rPr kumimoji="1" lang="ja-JP" altLang="en-US" dirty="0"/>
              <a:t>ですので、二次記憶のブロック</a:t>
            </a:r>
            <a:r>
              <a:rPr kumimoji="1" lang="en-US" altLang="ja-JP" dirty="0"/>
              <a:t> 2 </a:t>
            </a:r>
            <a:r>
              <a:rPr kumimoji="1" lang="ja-JP" altLang="en-US" dirty="0"/>
              <a:t>からブロック</a:t>
            </a:r>
            <a:r>
              <a:rPr kumimoji="1" lang="en-US" altLang="ja-JP" dirty="0"/>
              <a:t> 6 </a:t>
            </a:r>
            <a:r>
              <a:rPr kumimoji="1" lang="ja-JP" altLang="en-US" dirty="0"/>
              <a:t>にファイル１は格納されています。</a:t>
            </a:r>
            <a:endParaRPr kumimoji="1" lang="en-US" altLang="ja-JP" dirty="0"/>
          </a:p>
          <a:p>
            <a:r>
              <a:rPr kumimoji="1" lang="ja-JP" altLang="en-US" dirty="0"/>
              <a:t>同様に、ファイル </a:t>
            </a:r>
            <a:r>
              <a:rPr kumimoji="1" lang="en-US" altLang="ja-JP" dirty="0"/>
              <a:t>2 </a:t>
            </a:r>
            <a:r>
              <a:rPr kumimoji="1" lang="ja-JP" altLang="en-US" dirty="0"/>
              <a:t>は、ブロック</a:t>
            </a:r>
            <a:r>
              <a:rPr kumimoji="1" lang="en-US" altLang="ja-JP" dirty="0"/>
              <a:t> 7</a:t>
            </a:r>
            <a:r>
              <a:rPr kumimoji="1" lang="ja-JP" altLang="en-US" dirty="0"/>
              <a:t>とブロック</a:t>
            </a:r>
            <a:r>
              <a:rPr kumimoji="1" lang="en-US" altLang="ja-JP" dirty="0"/>
              <a:t> 8</a:t>
            </a:r>
            <a:r>
              <a:rPr kumimoji="1" lang="ja-JP" altLang="en-US" dirty="0"/>
              <a:t>、</a:t>
            </a:r>
            <a:endParaRPr kumimoji="1" lang="en-US" altLang="ja-JP" dirty="0"/>
          </a:p>
          <a:p>
            <a:r>
              <a:rPr kumimoji="1" lang="ja-JP" altLang="en-US" dirty="0"/>
              <a:t>ファイル３はブロック</a:t>
            </a:r>
            <a:r>
              <a:rPr kumimoji="1" lang="en-US" altLang="ja-JP" dirty="0"/>
              <a:t> 11 </a:t>
            </a:r>
            <a:r>
              <a:rPr kumimoji="1" lang="ja-JP" altLang="en-US" dirty="0"/>
              <a:t>からブロッック</a:t>
            </a:r>
            <a:r>
              <a:rPr kumimoji="1" lang="en-US" altLang="ja-JP" dirty="0"/>
              <a:t> 14 </a:t>
            </a:r>
            <a:r>
              <a:rPr kumimoji="1" lang="ja-JP" altLang="en-US" dirty="0"/>
              <a:t>に格納されています。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10</a:t>
            </a:fld>
            <a:endParaRPr lang="en-US" altLang="ja-JP"/>
          </a:p>
        </p:txBody>
      </p:sp>
    </p:spTree>
    <p:extLst>
      <p:ext uri="{BB962C8B-B14F-4D97-AF65-F5344CB8AC3E}">
        <p14:creationId xmlns:p14="http://schemas.microsoft.com/office/powerpoint/2010/main" val="4076989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ディレクトリに対する操作は、</a:t>
            </a:r>
            <a:endParaRPr kumimoji="1" lang="en-US" altLang="ja-JP" dirty="0"/>
          </a:p>
          <a:p>
            <a:r>
              <a:rPr kumimoji="1" lang="ja-JP" altLang="en-US"/>
              <a:t>指定したファイルを情報を得る探索、</a:t>
            </a:r>
            <a:endParaRPr kumimoji="1" lang="en-US" altLang="ja-JP" dirty="0"/>
          </a:p>
          <a:p>
            <a:r>
              <a:rPr kumimoji="1" lang="ja-JP" altLang="en-US"/>
              <a:t>ファイル追加時にファイル情報を加えるエントリの追加、</a:t>
            </a:r>
            <a:endParaRPr kumimoji="1" lang="en-US" altLang="ja-JP" dirty="0"/>
          </a:p>
          <a:p>
            <a:r>
              <a:rPr kumimoji="1" lang="ja-JP" altLang="en-US"/>
              <a:t>ファイル削除時にファイル情報を削除するエントリの削除、</a:t>
            </a:r>
            <a:endParaRPr kumimoji="1" lang="en-US" altLang="ja-JP" dirty="0"/>
          </a:p>
          <a:p>
            <a:r>
              <a:rPr kumimoji="1" lang="ja-JP" altLang="en-US"/>
              <a:t>ディレクトリが管理するファイルの一覧を表示する一覧表示などがあります。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11</a:t>
            </a:fld>
            <a:endParaRPr lang="en-US" altLang="ja-JP"/>
          </a:p>
        </p:txBody>
      </p:sp>
    </p:spTree>
    <p:extLst>
      <p:ext uri="{BB962C8B-B14F-4D97-AF65-F5344CB8AC3E}">
        <p14:creationId xmlns:p14="http://schemas.microsoft.com/office/powerpoint/2010/main" val="1224650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ディレクトリは、ファイル名をキーとして探索できます。</a:t>
            </a:r>
            <a:endParaRPr kumimoji="1" lang="en-US" altLang="ja-JP" dirty="0"/>
          </a:p>
          <a:p>
            <a:r>
              <a:rPr kumimoji="1" lang="ja-JP" altLang="en-US" dirty="0"/>
              <a:t>ディレクトリの探索は、線形リスト、二分木、ハッシュテーブルなどが用いられます。</a:t>
            </a:r>
            <a:endParaRPr kumimoji="1" lang="en-US" altLang="ja-JP" dirty="0"/>
          </a:p>
          <a:p>
            <a:r>
              <a:rPr kumimoji="1" lang="ja-JP" altLang="en-US" dirty="0"/>
              <a:t>例えば、ファイル名 </a:t>
            </a:r>
            <a:r>
              <a:rPr kumimoji="1" lang="en-US" altLang="ja-JP" dirty="0" err="1"/>
              <a:t>hello.c</a:t>
            </a:r>
            <a:r>
              <a:rPr kumimoji="1" lang="en-US" altLang="ja-JP" dirty="0"/>
              <a:t> </a:t>
            </a:r>
            <a:r>
              <a:rPr kumimoji="1" lang="ja-JP" altLang="en-US" dirty="0"/>
              <a:t>としてディレクトリを探索すると、</a:t>
            </a:r>
            <a:endParaRPr kumimoji="1" lang="en-US" altLang="ja-JP" dirty="0"/>
          </a:p>
          <a:p>
            <a:r>
              <a:rPr kumimoji="1" lang="ja-JP" altLang="en-US" dirty="0"/>
              <a:t>そのファイルのサイズ、属性、ブロックなどが出力されます。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12</a:t>
            </a:fld>
            <a:endParaRPr lang="en-US" altLang="ja-JP"/>
          </a:p>
        </p:txBody>
      </p:sp>
    </p:spTree>
    <p:extLst>
      <p:ext uri="{BB962C8B-B14F-4D97-AF65-F5344CB8AC3E}">
        <p14:creationId xmlns:p14="http://schemas.microsoft.com/office/powerpoint/2010/main" val="653167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線形リストでファイルを探索する場合は、</a:t>
            </a:r>
            <a:endParaRPr kumimoji="1" lang="en-US" altLang="ja-JP" dirty="0"/>
          </a:p>
          <a:p>
            <a:r>
              <a:rPr kumimoji="1" lang="ja-JP" altLang="en-US" dirty="0"/>
              <a:t>ファイルはこのように一直線のリストに入ります。</a:t>
            </a:r>
            <a:endParaRPr kumimoji="1" lang="en-US" altLang="ja-JP" dirty="0"/>
          </a:p>
          <a:p>
            <a:r>
              <a:rPr kumimoji="1" lang="ja-JP" altLang="en-US" dirty="0"/>
              <a:t>ファイルを探索する場合は、前から順に見ていきます。</a:t>
            </a:r>
            <a:endParaRPr kumimoji="1" lang="en-US" altLang="ja-JP" dirty="0"/>
          </a:p>
          <a:p>
            <a:r>
              <a:rPr kumimoji="1" lang="ja-JP" altLang="en-US" dirty="0"/>
              <a:t>例えば、</a:t>
            </a:r>
            <a:r>
              <a:rPr kumimoji="1" lang="en-US" altLang="ja-JP" dirty="0" err="1"/>
              <a:t>readme.txt</a:t>
            </a:r>
            <a:r>
              <a:rPr kumimoji="1" lang="en-US" altLang="ja-JP" dirty="0"/>
              <a:t> </a:t>
            </a:r>
            <a:r>
              <a:rPr kumimoji="1" lang="ja-JP" altLang="en-US" dirty="0"/>
              <a:t>を探索すると、前から順にファイル名が</a:t>
            </a:r>
            <a:r>
              <a:rPr kumimoji="1" lang="en-US" altLang="ja-JP" dirty="0"/>
              <a:t> </a:t>
            </a:r>
            <a:r>
              <a:rPr kumimoji="1" lang="en-US" altLang="ja-JP" dirty="0" err="1"/>
              <a:t>readme.txt</a:t>
            </a:r>
            <a:r>
              <a:rPr kumimoji="1" lang="en-US" altLang="ja-JP" dirty="0"/>
              <a:t> </a:t>
            </a:r>
            <a:r>
              <a:rPr kumimoji="1" lang="ja-JP" altLang="en-US" dirty="0"/>
              <a:t>と一致するファイルを探します。</a:t>
            </a:r>
            <a:endParaRPr kumimoji="1" lang="en-US" altLang="ja-JP" dirty="0"/>
          </a:p>
          <a:p>
            <a:r>
              <a:rPr kumimoji="1" lang="ja-JP" altLang="en-US" dirty="0"/>
              <a:t>前から６番目に一致するファイルが見つかりました。</a:t>
            </a:r>
            <a:endParaRPr kumimoji="1" lang="en-US" altLang="ja-JP" dirty="0"/>
          </a:p>
          <a:p>
            <a:r>
              <a:rPr kumimoji="1" lang="ja-JP" altLang="en-US" dirty="0"/>
              <a:t>線形リストは、操作が簡単ですが、探索には時間がかかります。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13</a:t>
            </a:fld>
            <a:endParaRPr lang="en-US" altLang="ja-JP"/>
          </a:p>
        </p:txBody>
      </p:sp>
    </p:spTree>
    <p:extLst>
      <p:ext uri="{BB962C8B-B14F-4D97-AF65-F5344CB8AC3E}">
        <p14:creationId xmlns:p14="http://schemas.microsoft.com/office/powerpoint/2010/main" val="4030972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二分木は、ファイルを二分木上に配置します。</a:t>
            </a:r>
            <a:endParaRPr kumimoji="1" lang="en-US" altLang="ja-JP" dirty="0"/>
          </a:p>
          <a:p>
            <a:r>
              <a:rPr kumimoji="1" lang="ja-JP" altLang="en-US"/>
              <a:t>探索するときは、木の根から探索し、</a:t>
            </a:r>
            <a:endParaRPr kumimoji="1" lang="en-US" altLang="ja-JP" dirty="0"/>
          </a:p>
          <a:p>
            <a:r>
              <a:rPr kumimoji="1" lang="ja-JP" altLang="en-US"/>
              <a:t>ファイル名が辞書式順で前に来るなら左の子へ、</a:t>
            </a:r>
            <a:endParaRPr kumimoji="1" lang="en-US" altLang="ja-JP" dirty="0"/>
          </a:p>
          <a:p>
            <a:r>
              <a:rPr kumimoji="1" lang="ja-JP" altLang="en-US"/>
              <a:t>後ろに来るなら右の子へ進んでいきます。</a:t>
            </a:r>
            <a:endParaRPr kumimoji="1" lang="en-US" altLang="ja-JP" dirty="0"/>
          </a:p>
          <a:p>
            <a:r>
              <a:rPr kumimoji="1" lang="en-US" altLang="ja-JP" dirty="0" err="1"/>
              <a:t>readme.txt</a:t>
            </a:r>
            <a:r>
              <a:rPr kumimoji="1" lang="en-US" altLang="ja-JP" dirty="0"/>
              <a:t> </a:t>
            </a:r>
            <a:r>
              <a:rPr kumimoji="1" lang="ja-JP" altLang="en-US"/>
              <a:t>を探索する場合、</a:t>
            </a:r>
            <a:endParaRPr kumimoji="1" lang="en-US" altLang="ja-JP" dirty="0"/>
          </a:p>
          <a:p>
            <a:r>
              <a:rPr kumimoji="1" lang="ja-JP" altLang="en-US"/>
              <a:t>まず</a:t>
            </a:r>
            <a:r>
              <a:rPr kumimoji="1" lang="en-US" altLang="ja-JP" dirty="0"/>
              <a:t> </a:t>
            </a:r>
            <a:r>
              <a:rPr kumimoji="1" lang="en-US" altLang="ja-JP" dirty="0" err="1"/>
              <a:t>Hello.java</a:t>
            </a:r>
            <a:r>
              <a:rPr kumimoji="1" lang="en-US" altLang="ja-JP" dirty="0"/>
              <a:t> </a:t>
            </a:r>
            <a:r>
              <a:rPr kumimoji="1" lang="ja-JP" altLang="en-US"/>
              <a:t>と比べると、</a:t>
            </a:r>
            <a:r>
              <a:rPr kumimoji="1" lang="en-US" altLang="ja-JP" dirty="0" err="1"/>
              <a:t>readme.txt</a:t>
            </a:r>
            <a:r>
              <a:rPr kumimoji="1" lang="en-US" altLang="ja-JP" dirty="0"/>
              <a:t> </a:t>
            </a:r>
            <a:r>
              <a:rPr kumimoji="1" lang="ja-JP" altLang="en-US"/>
              <a:t>の方が辞書式順で後ろにきますので右へ、</a:t>
            </a:r>
            <a:endParaRPr kumimoji="1" lang="en-US" altLang="ja-JP" dirty="0"/>
          </a:p>
          <a:p>
            <a:r>
              <a:rPr kumimoji="1" lang="en-US" altLang="ja-JP" dirty="0" err="1"/>
              <a:t>report.tex</a:t>
            </a:r>
            <a:r>
              <a:rPr kumimoji="1" lang="en-US" altLang="ja-JP" dirty="0"/>
              <a:t> </a:t>
            </a:r>
            <a:r>
              <a:rPr kumimoji="1" lang="ja-JP" altLang="en-US"/>
              <a:t>と比べると辞書式順で前に来るので左へ、と進み、</a:t>
            </a:r>
            <a:endParaRPr kumimoji="1" lang="en-US" altLang="ja-JP" dirty="0"/>
          </a:p>
          <a:p>
            <a:r>
              <a:rPr kumimoji="1" lang="en-US" altLang="ja-JP" dirty="0" err="1"/>
              <a:t>readme.txt</a:t>
            </a:r>
            <a:r>
              <a:rPr kumimoji="1" lang="en-US" altLang="ja-JP" dirty="0"/>
              <a:t> </a:t>
            </a:r>
            <a:r>
              <a:rPr kumimoji="1" lang="ja-JP" altLang="en-US"/>
              <a:t>が見つかります。</a:t>
            </a:r>
            <a:endParaRPr kumimoji="1" lang="en-US" altLang="ja-JP" dirty="0"/>
          </a:p>
          <a:p>
            <a:r>
              <a:rPr kumimoji="1" lang="ja-JP" altLang="en-US"/>
              <a:t>二分木は探索が速いのが長所ですが、木構造の管理が必要です。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14</a:t>
            </a:fld>
            <a:endParaRPr lang="en-US" altLang="ja-JP"/>
          </a:p>
        </p:txBody>
      </p:sp>
    </p:spTree>
    <p:extLst>
      <p:ext uri="{BB962C8B-B14F-4D97-AF65-F5344CB8AC3E}">
        <p14:creationId xmlns:p14="http://schemas.microsoft.com/office/powerpoint/2010/main" val="2343373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ハッシュテーブルは、</a:t>
            </a:r>
            <a:endParaRPr kumimoji="1" lang="en-US" altLang="ja-JP" dirty="0"/>
          </a:p>
          <a:p>
            <a:r>
              <a:rPr kumimoji="1" lang="ja-JP" altLang="en-US"/>
              <a:t>ファイル名をハッシュ関数に入れ、ハッシュ関数の値の位置を見にいきます。</a:t>
            </a:r>
            <a:endParaRPr kumimoji="1" lang="en-US" altLang="ja-JP" dirty="0"/>
          </a:p>
          <a:p>
            <a:r>
              <a:rPr kumimoji="1" lang="en-US" altLang="ja-JP" dirty="0" err="1"/>
              <a:t>readme.txt</a:t>
            </a:r>
            <a:r>
              <a:rPr kumimoji="1" lang="en-US" altLang="ja-JP" dirty="0"/>
              <a:t> </a:t>
            </a:r>
            <a:r>
              <a:rPr kumimoji="1" lang="ja-JP" altLang="en-US"/>
              <a:t>をハッシュ関数に入れたときに</a:t>
            </a:r>
            <a:r>
              <a:rPr kumimoji="1" lang="en-US" altLang="ja-JP" dirty="0"/>
              <a:t>3 </a:t>
            </a:r>
            <a:r>
              <a:rPr kumimoji="1" lang="ja-JP" altLang="en-US"/>
              <a:t>が返ってきた場合、３の欄を見にいきます。</a:t>
            </a:r>
            <a:endParaRPr kumimoji="1" lang="en-US" altLang="ja-JP" dirty="0"/>
          </a:p>
          <a:p>
            <a:r>
              <a:rPr kumimoji="1" lang="ja-JP" altLang="en-US"/>
              <a:t>ハッシュテーブルの利点は、探索が速いことです。</a:t>
            </a:r>
            <a:endParaRPr kumimoji="1" lang="en-US" altLang="ja-JP" dirty="0"/>
          </a:p>
          <a:p>
            <a:r>
              <a:rPr kumimoji="1" lang="ja-JP" altLang="en-US"/>
              <a:t>一方、欠点としては、ハッシュ値の衝突が起きる場合があります。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15</a:t>
            </a:fld>
            <a:endParaRPr lang="en-US" altLang="ja-JP"/>
          </a:p>
        </p:txBody>
      </p:sp>
    </p:spTree>
    <p:extLst>
      <p:ext uri="{BB962C8B-B14F-4D97-AF65-F5344CB8AC3E}">
        <p14:creationId xmlns:p14="http://schemas.microsoft.com/office/powerpoint/2010/main" val="1099182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探索方法の長所と短所を比較すると、</a:t>
            </a:r>
            <a:endParaRPr kumimoji="1" lang="en-US" altLang="ja-JP" dirty="0"/>
          </a:p>
          <a:p>
            <a:r>
              <a:rPr kumimoji="1" lang="ja-JP" altLang="en-US" dirty="0"/>
              <a:t>線形探索と比べるとハッシュ探索や</a:t>
            </a:r>
            <a:r>
              <a:rPr kumimoji="1" lang="en-US" altLang="ja-JP" dirty="0"/>
              <a:t>2</a:t>
            </a:r>
            <a:r>
              <a:rPr kumimoji="1" lang="ja-JP" altLang="en-US" dirty="0"/>
              <a:t>分探索の方が速くできるという利点があります。</a:t>
            </a:r>
            <a:endParaRPr kumimoji="1" lang="en-US" altLang="ja-JP" dirty="0"/>
          </a:p>
          <a:p>
            <a:r>
              <a:rPr kumimoji="1" lang="ja-JP" altLang="en-US" dirty="0"/>
              <a:t>しかし、ハッシュ探索や</a:t>
            </a:r>
            <a:r>
              <a:rPr kumimoji="1" lang="en-US" altLang="ja-JP" dirty="0"/>
              <a:t>2</a:t>
            </a:r>
            <a:r>
              <a:rPr kumimoji="1" lang="ja-JP" altLang="en-US" dirty="0"/>
              <a:t>分探索より、線形探索の方が簡単です。</a:t>
            </a:r>
            <a:endParaRPr kumimoji="1" lang="en-US" altLang="ja-JP" dirty="0"/>
          </a:p>
          <a:p>
            <a:r>
              <a:rPr kumimoji="1" lang="ja-JP" altLang="en-US" dirty="0"/>
              <a:t>それでは、この探索方法のどれがいいか、です。</a:t>
            </a:r>
            <a:endParaRPr kumimoji="1" lang="en-US" altLang="ja-JP" dirty="0"/>
          </a:p>
          <a:p>
            <a:r>
              <a:rPr kumimoji="1" lang="ja-JP" altLang="en-US" dirty="0"/>
              <a:t>登録されているファイルの数が多いと、線形探索では時間がかかります。</a:t>
            </a:r>
            <a:endParaRPr kumimoji="1" lang="en-US" altLang="ja-JP" dirty="0"/>
          </a:p>
          <a:p>
            <a:r>
              <a:rPr kumimoji="1" lang="ja-JP" altLang="en-US" dirty="0"/>
              <a:t>しかし、計算機全体ではたくさんのファイルが使われているかもしれませんが、</a:t>
            </a:r>
            <a:endParaRPr kumimoji="1" lang="en-US" altLang="ja-JP" dirty="0"/>
          </a:p>
          <a:p>
            <a:r>
              <a:rPr kumimoji="1" lang="ja-JP" altLang="en-US" dirty="0"/>
              <a:t>通常は、適度にディレクトリにまとめられていれば、</a:t>
            </a:r>
            <a:endParaRPr kumimoji="1" lang="en-US" altLang="ja-JP" dirty="0"/>
          </a:p>
          <a:p>
            <a:r>
              <a:rPr kumimoji="1" lang="ja-JP" altLang="en-US" dirty="0"/>
              <a:t>一つのディレクトリで使われているファイルの数はそれほど多くありません。</a:t>
            </a:r>
            <a:endParaRPr kumimoji="1" lang="en-US" altLang="ja-JP" dirty="0"/>
          </a:p>
          <a:p>
            <a:r>
              <a:rPr kumimoji="1" lang="ja-JP" altLang="en-US" dirty="0"/>
              <a:t>一つのディレクトリ内で、</a:t>
            </a:r>
            <a:r>
              <a:rPr kumimoji="1" lang="en-US" altLang="ja-JP" dirty="0"/>
              <a:t>100</a:t>
            </a:r>
            <a:r>
              <a:rPr kumimoji="1" lang="ja-JP" altLang="en-US" dirty="0"/>
              <a:t>個も</a:t>
            </a:r>
            <a:r>
              <a:rPr kumimoji="1" lang="en-US" altLang="ja-JP" dirty="0"/>
              <a:t>200</a:t>
            </a:r>
            <a:r>
              <a:rPr kumimoji="1" lang="ja-JP" altLang="en-US" dirty="0"/>
              <a:t>個もファイルを使う、というのはまず無いでしょう。</a:t>
            </a:r>
            <a:endParaRPr kumimoji="1" lang="en-US" altLang="ja-JP" dirty="0"/>
          </a:p>
          <a:p>
            <a:r>
              <a:rPr kumimoji="1" lang="ja-JP" altLang="en-US" dirty="0"/>
              <a:t>ですので、実用上は、線形探索でも問題ありません。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96846698-BC3A-416F-AFEB-1E87B6790336}" type="slidenum">
              <a:rPr kumimoji="1" lang="ja-JP" altLang="en-US" smtClean="0"/>
              <a:t>16</a:t>
            </a:fld>
            <a:endParaRPr kumimoji="1" lang="ja-JP" altLang="en-US"/>
          </a:p>
        </p:txBody>
      </p:sp>
    </p:spTree>
    <p:extLst>
      <p:ext uri="{BB962C8B-B14F-4D97-AF65-F5344CB8AC3E}">
        <p14:creationId xmlns:p14="http://schemas.microsoft.com/office/powerpoint/2010/main" val="3443901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次はディレクトリがどのような階層になっているかを見て見ましょう。</a:t>
            </a:r>
            <a:endParaRPr kumimoji="1" lang="en-US" altLang="ja-JP" dirty="0"/>
          </a:p>
          <a:p>
            <a:r>
              <a:rPr kumimoji="1" lang="ja-JP" altLang="en-US"/>
              <a:t>デイレクトリの階層には、</a:t>
            </a:r>
            <a:endParaRPr kumimoji="1" lang="en-US" altLang="ja-JP" dirty="0"/>
          </a:p>
          <a:p>
            <a:r>
              <a:rPr kumimoji="1" lang="ja-JP" altLang="en-US"/>
              <a:t>単階層ディレクトリ、</a:t>
            </a:r>
            <a:endParaRPr kumimoji="1" lang="en-US" altLang="ja-JP" dirty="0"/>
          </a:p>
          <a:p>
            <a:r>
              <a:rPr kumimoji="1" lang="ja-JP" altLang="en-US"/>
              <a:t>二階層デイレクトリ、</a:t>
            </a:r>
            <a:endParaRPr kumimoji="1" lang="en-US" altLang="ja-JP" dirty="0"/>
          </a:p>
          <a:p>
            <a:r>
              <a:rPr kumimoji="1" lang="ja-JP" altLang="en-US"/>
              <a:t>木構造ディレクトリ、</a:t>
            </a:r>
            <a:endParaRPr kumimoji="1" lang="en-US" altLang="ja-JP" dirty="0"/>
          </a:p>
          <a:p>
            <a:r>
              <a:rPr kumimoji="1" lang="en-US" altLang="ja-JP" dirty="0"/>
              <a:t>DAG </a:t>
            </a:r>
            <a:r>
              <a:rPr kumimoji="1" lang="ja-JP" altLang="en-US"/>
              <a:t>構造ディレクトリがあります。</a:t>
            </a:r>
            <a:endParaRPr kumimoji="1" lang="en-US" altLang="ja-JP" dirty="0"/>
          </a:p>
          <a:p>
            <a:r>
              <a:rPr kumimoji="1" lang="ja-JP" altLang="en-US"/>
              <a:t>それでは、各階層を見ていきましょいう。</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17</a:t>
            </a:fld>
            <a:endParaRPr lang="en-US" altLang="ja-JP"/>
          </a:p>
        </p:txBody>
      </p:sp>
    </p:spTree>
    <p:extLst>
      <p:ext uri="{BB962C8B-B14F-4D97-AF65-F5344CB8AC3E}">
        <p14:creationId xmlns:p14="http://schemas.microsoft.com/office/powerpoint/2010/main" val="2565396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単階層ディレクトリ</a:t>
            </a:r>
            <a:r>
              <a:rPr kumimoji="1" lang="en-US" altLang="ja-JP" dirty="0"/>
              <a:t> single level directory </a:t>
            </a:r>
            <a:r>
              <a:rPr kumimoji="1" lang="ja-JP" altLang="en-US" dirty="0"/>
              <a:t>は、全てのファイルをひとつのディレクトリの下に置きます。</a:t>
            </a:r>
            <a:endParaRPr kumimoji="1" lang="en-US" altLang="ja-JP" dirty="0"/>
          </a:p>
          <a:p>
            <a:r>
              <a:rPr kumimoji="1" lang="ja-JP" altLang="en-US" dirty="0"/>
              <a:t>ディレクトリの中を見ると、計算機の全てのファイルが置かれています。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18</a:t>
            </a:fld>
            <a:endParaRPr lang="en-US" altLang="ja-JP"/>
          </a:p>
        </p:txBody>
      </p:sp>
    </p:spTree>
    <p:extLst>
      <p:ext uri="{BB962C8B-B14F-4D97-AF65-F5344CB8AC3E}">
        <p14:creationId xmlns:p14="http://schemas.microsoft.com/office/powerpoint/2010/main" val="2466978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単階層ディレクトリの利点は構造が簡単なことです。</a:t>
            </a:r>
            <a:endParaRPr kumimoji="1" lang="en-US" altLang="ja-JP" dirty="0"/>
          </a:p>
          <a:p>
            <a:r>
              <a:rPr kumimoji="1" lang="ja-JP" altLang="en-US"/>
              <a:t>また、一箇所に全てのファイルがありますので高速にアクセスできます。</a:t>
            </a:r>
            <a:endParaRPr kumimoji="1" lang="en-US" altLang="ja-JP" dirty="0"/>
          </a:p>
          <a:p>
            <a:r>
              <a:rPr kumimoji="1" lang="ja-JP" altLang="en-US"/>
              <a:t>単階層ディレクトリの欠点は、ファイル数が多くなると管理しにくくまります。</a:t>
            </a:r>
            <a:endParaRPr kumimoji="1" lang="en-US" altLang="ja-JP" dirty="0"/>
          </a:p>
          <a:p>
            <a:r>
              <a:rPr kumimoji="1" lang="ja-JP" altLang="en-US"/>
              <a:t>ファイル数が</a:t>
            </a:r>
            <a:r>
              <a:rPr kumimoji="1" lang="en-US" altLang="ja-JP" dirty="0"/>
              <a:t> 10 </a:t>
            </a:r>
            <a:r>
              <a:rPr kumimoji="1" lang="ja-JP" altLang="en-US"/>
              <a:t>や</a:t>
            </a:r>
            <a:r>
              <a:rPr kumimoji="1" lang="en-US" altLang="ja-JP" dirty="0"/>
              <a:t> 20 </a:t>
            </a:r>
            <a:r>
              <a:rPr kumimoji="1" lang="ja-JP" altLang="en-US"/>
              <a:t>くらいなら大丈夫ですが、数百、数千となるととても管理できません。</a:t>
            </a:r>
            <a:endParaRPr kumimoji="1" lang="en-US" altLang="ja-JP" dirty="0"/>
          </a:p>
          <a:p>
            <a:r>
              <a:rPr kumimoji="1" lang="ja-JP" altLang="en-US"/>
              <a:t>また、異なるファイルに対して同一のファイル名は使えません。</a:t>
            </a:r>
            <a:endParaRPr kumimoji="1" lang="en-US" altLang="ja-JP" dirty="0"/>
          </a:p>
          <a:p>
            <a:r>
              <a:rPr kumimoji="1" lang="ja-JP" altLang="en-US"/>
              <a:t>また、他のユーザと同じファイル名も使えません。</a:t>
            </a:r>
            <a:endParaRPr kumimoji="1" lang="en-US" altLang="ja-JP" dirty="0"/>
          </a:p>
          <a:p>
            <a:r>
              <a:rPr kumimoji="1" lang="ja-JP" altLang="en-US"/>
              <a:t>よって、ユーザ間でファイル名の調整が必要になります。</a:t>
            </a:r>
            <a:endParaRPr kumimoji="1" lang="en-US" altLang="ja-JP" dirty="0"/>
          </a:p>
          <a:p>
            <a:r>
              <a:rPr kumimoji="1" lang="ja-JP" altLang="en-US"/>
              <a:t>このため、単階層ディレクトリは、複数のユーザがいる場合には不向きです。</a:t>
            </a:r>
            <a:endParaRPr kumimoji="1" lang="en-US" altLang="ja-JP" dirty="0"/>
          </a:p>
          <a:p>
            <a:r>
              <a:rPr kumimoji="1" lang="ja-JP" altLang="en-US"/>
              <a:t>単階層ディレクトリは、ファイル数の少ない初期の計算機で使われた方法で、現在の計算機で使われることはほとんどありません。</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19</a:t>
            </a:fld>
            <a:endParaRPr lang="en-US" altLang="ja-JP"/>
          </a:p>
        </p:txBody>
      </p:sp>
    </p:spTree>
    <p:extLst>
      <p:ext uri="{BB962C8B-B14F-4D97-AF65-F5344CB8AC3E}">
        <p14:creationId xmlns:p14="http://schemas.microsoft.com/office/powerpoint/2010/main" val="4189040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計算機上では様々なアプリケーションプログラムが動いています。</a:t>
            </a:r>
            <a:endParaRPr kumimoji="1" lang="en-US" altLang="ja-JP" dirty="0"/>
          </a:p>
          <a:p>
            <a:r>
              <a:rPr kumimoji="1" lang="ja-JP" altLang="en-US" dirty="0"/>
              <a:t>アプリケーションプログラムは、ハードウェアを制御するために、様々なデータを扱います。</a:t>
            </a:r>
            <a:endParaRPr kumimoji="1" lang="en-US" altLang="ja-JP" dirty="0"/>
          </a:p>
          <a:p>
            <a:r>
              <a:rPr kumimoji="1" lang="ja-JP" altLang="en-US" dirty="0"/>
              <a:t>ハードウェアは、それぞれ物理特性が異なり、制御方法やデータの形式などもハードウェアごとに異なります。</a:t>
            </a:r>
            <a:endParaRPr kumimoji="1" lang="en-US" altLang="ja-JP" dirty="0"/>
          </a:p>
          <a:p>
            <a:r>
              <a:rPr kumimoji="1" lang="ja-JP" altLang="en-US" dirty="0"/>
              <a:t>このとき、ハードウェアを、それぞれの物理特性とは関係なく論理的に扱えれば便利です。</a:t>
            </a:r>
            <a:endParaRPr kumimoji="1" lang="en-US" altLang="ja-JP" dirty="0"/>
          </a:p>
          <a:p>
            <a:r>
              <a:rPr kumimoji="1" lang="ja-JP" altLang="en-US" dirty="0"/>
              <a:t>そのためには、データの共通規格が必要になります。</a:t>
            </a:r>
            <a:endParaRPr kumimoji="1" lang="en-US" altLang="ja-JP" dirty="0"/>
          </a:p>
          <a:p>
            <a:r>
              <a:rPr kumimoji="1" lang="ja-JP" altLang="en-US" dirty="0"/>
              <a:t>そのために用いられるのが、ファイルシステムです。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2</a:t>
            </a:fld>
            <a:endParaRPr lang="en-US" altLang="ja-JP"/>
          </a:p>
        </p:txBody>
      </p:sp>
    </p:spTree>
    <p:extLst>
      <p:ext uri="{BB962C8B-B14F-4D97-AF65-F5344CB8AC3E}">
        <p14:creationId xmlns:p14="http://schemas.microsoft.com/office/powerpoint/2010/main" val="1374196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２階層ディレクトリ</a:t>
            </a:r>
            <a:r>
              <a:rPr kumimoji="1" lang="en-US" altLang="ja-JP" dirty="0"/>
              <a:t> two level directory </a:t>
            </a:r>
            <a:r>
              <a:rPr kumimoji="1" lang="ja-JP" altLang="en-US"/>
              <a:t>は、ユーザごとに独立したディレクトリを作成します。</a:t>
            </a:r>
            <a:endParaRPr kumimoji="1" lang="en-US" altLang="ja-JP" dirty="0"/>
          </a:p>
          <a:p>
            <a:r>
              <a:rPr kumimoji="1" lang="ja-JP" altLang="en-US"/>
              <a:t>２階層ディレクトリでは、根となるマスターディレクトリの下に、ユーザの数だけディレクトリを作成します。</a:t>
            </a:r>
            <a:endParaRPr kumimoji="1" lang="en-US" altLang="ja-JP" dirty="0"/>
          </a:p>
          <a:p>
            <a:r>
              <a:rPr kumimoji="1" lang="ja-JP" altLang="en-US"/>
              <a:t>各ユーザのファイルは、各ユーザに割り当てられたディレクトリの下に置かれます。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20</a:t>
            </a:fld>
            <a:endParaRPr lang="en-US" altLang="ja-JP"/>
          </a:p>
        </p:txBody>
      </p:sp>
    </p:spTree>
    <p:extLst>
      <p:ext uri="{BB962C8B-B14F-4D97-AF65-F5344CB8AC3E}">
        <p14:creationId xmlns:p14="http://schemas.microsoft.com/office/powerpoint/2010/main" val="3880930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各ユーザに割り当てられたディレクトリを、ユーザファイルディレクトリと言います。</a:t>
            </a:r>
            <a:endParaRPr kumimoji="1" lang="en-US" altLang="ja-JP" dirty="0"/>
          </a:p>
          <a:p>
            <a:r>
              <a:rPr kumimoji="1" lang="ja-JP" altLang="en-US"/>
              <a:t>ユーザファイルディレクトリには、各ユーザが所有するファイル情報が保持されます。</a:t>
            </a:r>
            <a:endParaRPr kumimoji="1" lang="en-US" altLang="ja-JP" dirty="0"/>
          </a:p>
          <a:p>
            <a:r>
              <a:rPr kumimoji="1" lang="ja-JP" altLang="en-US"/>
              <a:t>また、ログイン時は、各自のユーザファイルディレクトリに入ります。</a:t>
            </a:r>
            <a:endParaRPr kumimoji="1" lang="en-US" altLang="ja-JP" dirty="0"/>
          </a:p>
          <a:p>
            <a:r>
              <a:rPr kumimoji="1" lang="ja-JP" altLang="en-US"/>
              <a:t>根に当たるのがマスタファイルディレクトリです。</a:t>
            </a:r>
            <a:endParaRPr kumimoji="1" lang="en-US" altLang="ja-JP" dirty="0"/>
          </a:p>
          <a:p>
            <a:r>
              <a:rPr kumimoji="1" lang="ja-JP" altLang="en-US"/>
              <a:t>マスタファイルディレクトリは、ユーザファイルディレクトリの情報を保持します。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21</a:t>
            </a:fld>
            <a:endParaRPr lang="en-US" altLang="ja-JP"/>
          </a:p>
        </p:txBody>
      </p:sp>
    </p:spTree>
    <p:extLst>
      <p:ext uri="{BB962C8B-B14F-4D97-AF65-F5344CB8AC3E}">
        <p14:creationId xmlns:p14="http://schemas.microsoft.com/office/powerpoint/2010/main" val="3305573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２階層ディレクトリの利点は、</a:t>
            </a:r>
            <a:endParaRPr kumimoji="1" lang="en-US" altLang="ja-JP" dirty="0"/>
          </a:p>
          <a:p>
            <a:r>
              <a:rPr kumimoji="1" lang="ja-JP" altLang="en-US"/>
              <a:t>ユーザが異なれば同一のファイル名を使えることです。</a:t>
            </a:r>
            <a:endParaRPr kumimoji="1" lang="en-US" altLang="ja-JP" dirty="0"/>
          </a:p>
          <a:p>
            <a:r>
              <a:rPr kumimoji="1" lang="ja-JP" altLang="en-US"/>
              <a:t>つまり、他のユーザのファイル名を気にする必要がありません。</a:t>
            </a:r>
            <a:endParaRPr kumimoji="1" lang="en-US" altLang="ja-JP" dirty="0"/>
          </a:p>
          <a:p>
            <a:r>
              <a:rPr kumimoji="1" lang="ja-JP" altLang="en-US"/>
              <a:t>また、ファイルをユーザごとに管理できますので、他のユーザに勝手にファイルを使われずに済みます。</a:t>
            </a:r>
            <a:endParaRPr kumimoji="1" lang="en-US" altLang="ja-JP" dirty="0"/>
          </a:p>
          <a:p>
            <a:r>
              <a:rPr kumimoji="1" lang="ja-JP" altLang="en-US"/>
              <a:t>一方、２階層ディレクトリの欠点は、他のユーザとファイルを共有しにくいことです。</a:t>
            </a:r>
            <a:endParaRPr kumimoji="1" lang="en-US" altLang="ja-JP" dirty="0"/>
          </a:p>
          <a:p>
            <a:r>
              <a:rPr kumimoji="1" lang="ja-JP" altLang="en-US"/>
              <a:t>また、ユーザが異なれば同一のファイル名を使えますが、</a:t>
            </a:r>
            <a:endParaRPr kumimoji="1" lang="en-US" altLang="ja-JP" dirty="0"/>
          </a:p>
          <a:p>
            <a:r>
              <a:rPr kumimoji="1" lang="ja-JP" altLang="en-US"/>
              <a:t>一人のユーザが自分のファイルに対して同一のファイル名を付けることはできません。</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22</a:t>
            </a:fld>
            <a:endParaRPr lang="en-US" altLang="ja-JP"/>
          </a:p>
        </p:txBody>
      </p:sp>
    </p:spTree>
    <p:extLst>
      <p:ext uri="{BB962C8B-B14F-4D97-AF65-F5344CB8AC3E}">
        <p14:creationId xmlns:p14="http://schemas.microsoft.com/office/powerpoint/2010/main" val="1262157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木構造ディレクトリ</a:t>
            </a:r>
            <a:r>
              <a:rPr kumimoji="1" lang="en-US" altLang="ja-JP" dirty="0"/>
              <a:t> tree structed directory </a:t>
            </a:r>
            <a:r>
              <a:rPr kumimoji="1" lang="ja-JP" altLang="en-US"/>
              <a:t>は、根付有向木構造を構成し、ディレクトリを入れ子構造にできます。</a:t>
            </a:r>
            <a:endParaRPr kumimoji="1" lang="en-US" altLang="ja-JP" dirty="0"/>
          </a:p>
          <a:p>
            <a:r>
              <a:rPr kumimoji="1" lang="ja-JP" altLang="en-US"/>
              <a:t>各ディレクトリには、ディレクトリとファイルを入れることができ、</a:t>
            </a:r>
            <a:endParaRPr kumimoji="1" lang="en-US" altLang="ja-JP" dirty="0"/>
          </a:p>
          <a:p>
            <a:r>
              <a:rPr kumimoji="1" lang="ja-JP" altLang="en-US"/>
              <a:t>階層に制限はありません。</a:t>
            </a:r>
            <a:endParaRPr kumimoji="1" lang="en-US" altLang="ja-JP" dirty="0"/>
          </a:p>
          <a:p>
            <a:r>
              <a:rPr kumimoji="1" lang="ja-JP" altLang="en-US"/>
              <a:t>根に当たるルートディレクトリ以外の各ディレクトリは、親ディレクトリをただ一つだけ持ちます。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23</a:t>
            </a:fld>
            <a:endParaRPr lang="en-US" altLang="ja-JP"/>
          </a:p>
        </p:txBody>
      </p:sp>
    </p:spTree>
    <p:extLst>
      <p:ext uri="{BB962C8B-B14F-4D97-AF65-F5344CB8AC3E}">
        <p14:creationId xmlns:p14="http://schemas.microsoft.com/office/powerpoint/2010/main" val="1138267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木構造の根に当たるディレクトリをルートディレクトリと言います。</a:t>
            </a:r>
            <a:endParaRPr kumimoji="1" lang="en-US" altLang="ja-JP" dirty="0"/>
          </a:p>
          <a:p>
            <a:r>
              <a:rPr kumimoji="1" lang="ja-JP" altLang="en-US" dirty="0"/>
              <a:t>また、現在作業中のディレクトリをカレントディレクトリ、</a:t>
            </a:r>
            <a:endParaRPr kumimoji="1" lang="en-US" altLang="ja-JP" dirty="0"/>
          </a:p>
          <a:p>
            <a:r>
              <a:rPr kumimoji="1" lang="ja-JP" altLang="en-US" dirty="0"/>
              <a:t>各ユーザがログイン時に入るディレクトリをユーザディレクトリと言います。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24</a:t>
            </a:fld>
            <a:endParaRPr lang="en-US" altLang="ja-JP"/>
          </a:p>
        </p:txBody>
      </p:sp>
    </p:spTree>
    <p:extLst>
      <p:ext uri="{BB962C8B-B14F-4D97-AF65-F5344CB8AC3E}">
        <p14:creationId xmlns:p14="http://schemas.microsoft.com/office/powerpoint/2010/main" val="33508442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木構造で、ファイルを指定するときは、絶対パスで指定するか、相対パスで指定します。</a:t>
            </a:r>
            <a:endParaRPr kumimoji="1" lang="en-US" altLang="ja-JP" dirty="0"/>
          </a:p>
          <a:p>
            <a:r>
              <a:rPr kumimoji="1" lang="ja-JP" altLang="en-US"/>
              <a:t>絶対パス名</a:t>
            </a:r>
            <a:r>
              <a:rPr kumimoji="1" lang="en-US" altLang="ja-JP" dirty="0"/>
              <a:t> absolute path name </a:t>
            </a:r>
            <a:r>
              <a:rPr kumimoji="1" lang="ja-JP" altLang="en-US"/>
              <a:t>あるいは完全パス名</a:t>
            </a:r>
            <a:r>
              <a:rPr kumimoji="1" lang="en-US" altLang="ja-JP" dirty="0"/>
              <a:t> complete path name </a:t>
            </a:r>
            <a:r>
              <a:rPr kumimoji="1" lang="ja-JP" altLang="en-US"/>
              <a:t>はルートからの経路を指定します。</a:t>
            </a:r>
            <a:endParaRPr kumimoji="1" lang="en-US" altLang="ja-JP" dirty="0"/>
          </a:p>
          <a:p>
            <a:r>
              <a:rPr kumimoji="1" lang="ja-JP" altLang="en-US"/>
              <a:t>例えば、ルートから左のディレクトリ、右のディレクトリ、と辿ったところのあるファイル、というように</a:t>
            </a:r>
            <a:endParaRPr kumimoji="1" lang="en-US" altLang="ja-JP" dirty="0"/>
          </a:p>
          <a:p>
            <a:r>
              <a:rPr kumimoji="1" lang="ja-JP" altLang="en-US"/>
              <a:t>ルートからの経路を指定します。</a:t>
            </a:r>
            <a:endParaRPr kumimoji="1" lang="en-US" altLang="ja-JP" dirty="0"/>
          </a:p>
          <a:p>
            <a:r>
              <a:rPr kumimoji="1" lang="ja-JP" altLang="en-US"/>
              <a:t>相対パス名</a:t>
            </a:r>
            <a:r>
              <a:rPr kumimoji="1" lang="en-US" altLang="ja-JP" dirty="0"/>
              <a:t> relative path name </a:t>
            </a:r>
            <a:r>
              <a:rPr kumimoji="1" lang="ja-JP" altLang="en-US"/>
              <a:t>は、現在いるカレントデイレクトリからの経路を指定します。</a:t>
            </a:r>
            <a:endParaRPr kumimoji="1" lang="en-US" altLang="ja-JP" dirty="0"/>
          </a:p>
          <a:p>
            <a:r>
              <a:rPr kumimoji="1" lang="ja-JP" altLang="en-US"/>
              <a:t>例えば、カレントディレクトリが左下のディレクトリだとすると、</a:t>
            </a:r>
            <a:endParaRPr kumimoji="1" lang="en-US" altLang="ja-JP" dirty="0"/>
          </a:p>
          <a:p>
            <a:r>
              <a:rPr kumimoji="1" lang="ja-JP" altLang="en-US"/>
              <a:t>一つ上の親ディレクトリ、右のディレクトリ、と辿ったところにある、ファイル、とカレントディレクトリからの経路を指定します。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25</a:t>
            </a:fld>
            <a:endParaRPr lang="en-US" altLang="ja-JP"/>
          </a:p>
        </p:txBody>
      </p:sp>
    </p:spTree>
    <p:extLst>
      <p:ext uri="{BB962C8B-B14F-4D97-AF65-F5344CB8AC3E}">
        <p14:creationId xmlns:p14="http://schemas.microsoft.com/office/powerpoint/2010/main" val="2608050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木構造ディレクトリの利点は、ファイルを用途ごとにわけられることです。</a:t>
            </a:r>
            <a:endParaRPr kumimoji="1" lang="en-US" altLang="ja-JP" dirty="0"/>
          </a:p>
          <a:p>
            <a:r>
              <a:rPr kumimoji="1" lang="ja-JP" altLang="en-US" dirty="0"/>
              <a:t>また、ディレクトリが異なれば同一ファイル名が使用できますし、</a:t>
            </a:r>
            <a:endParaRPr kumimoji="1" lang="en-US" altLang="ja-JP" dirty="0"/>
          </a:p>
          <a:p>
            <a:r>
              <a:rPr kumimoji="1" lang="ja-JP" altLang="en-US" dirty="0"/>
              <a:t>ファイルをユーザごとに管理することもできます。</a:t>
            </a:r>
            <a:endParaRPr kumimoji="1" lang="en-US" altLang="ja-JP" dirty="0"/>
          </a:p>
          <a:p>
            <a:r>
              <a:rPr kumimoji="1" lang="ja-JP" altLang="en-US" dirty="0"/>
              <a:t>加えて、他のユーザとの共有ディレクトリを作成しておけば、ユーザ間でファイル共有もできます。</a:t>
            </a:r>
            <a:endParaRPr kumimoji="1" lang="en-US" altLang="ja-JP" dirty="0"/>
          </a:p>
          <a:p>
            <a:r>
              <a:rPr kumimoji="1" lang="ja-JP" altLang="en-US" dirty="0"/>
              <a:t>欠点は、階層が多くなると、長いパスの指定が必要になることです。</a:t>
            </a:r>
            <a:endParaRPr kumimoji="1" lang="en-US" altLang="ja-JP" dirty="0"/>
          </a:p>
          <a:p>
            <a:r>
              <a:rPr kumimoji="1" lang="ja-JP" altLang="en-US" dirty="0"/>
              <a:t>例えばこのように、 </a:t>
            </a:r>
            <a:r>
              <a:rPr kumimoji="1" lang="en-US" altLang="ja-JP" dirty="0" err="1"/>
              <a:t>usr</a:t>
            </a:r>
            <a:r>
              <a:rPr kumimoji="1" lang="en-US" altLang="ja-JP" dirty="0"/>
              <a:t> </a:t>
            </a:r>
            <a:r>
              <a:rPr kumimoji="1" lang="ja-JP" altLang="en-US" dirty="0"/>
              <a:t>の下の </a:t>
            </a:r>
            <a:r>
              <a:rPr kumimoji="1" lang="en-US" altLang="ja-JP" dirty="0"/>
              <a:t>local </a:t>
            </a:r>
            <a:r>
              <a:rPr kumimoji="1" lang="ja-JP" altLang="en-US" dirty="0"/>
              <a:t>の下の </a:t>
            </a:r>
            <a:r>
              <a:rPr kumimoji="1" lang="en-US" altLang="ja-JP" dirty="0" err="1"/>
              <a:t>src</a:t>
            </a:r>
            <a:r>
              <a:rPr kumimoji="1" lang="en-US" altLang="ja-JP" dirty="0"/>
              <a:t> </a:t>
            </a:r>
            <a:r>
              <a:rPr kumimoji="1" lang="ja-JP" altLang="en-US" dirty="0"/>
              <a:t>の下の </a:t>
            </a:r>
            <a:r>
              <a:rPr kumimoji="1" lang="en-US" altLang="ja-JP" dirty="0"/>
              <a:t>javacc-5.0 </a:t>
            </a:r>
            <a:r>
              <a:rPr kumimoji="1" lang="ja-JP" altLang="en-US" dirty="0"/>
              <a:t>の下の </a:t>
            </a:r>
            <a:r>
              <a:rPr kumimoji="1" lang="en-US" altLang="ja-JP" dirty="0"/>
              <a:t>bin </a:t>
            </a:r>
            <a:r>
              <a:rPr kumimoji="1" lang="ja-JP" altLang="en-US" dirty="0"/>
              <a:t>の下にある</a:t>
            </a:r>
            <a:endParaRPr kumimoji="1" lang="en-US" altLang="ja-JP" dirty="0"/>
          </a:p>
          <a:p>
            <a:r>
              <a:rPr kumimoji="1" lang="en-US" altLang="ja-JP" dirty="0" err="1"/>
              <a:t>javacc</a:t>
            </a:r>
            <a:r>
              <a:rPr kumimoji="1" lang="en-US" altLang="ja-JP" dirty="0"/>
              <a:t> </a:t>
            </a:r>
            <a:r>
              <a:rPr kumimoji="1" lang="ja-JP" altLang="en-US" dirty="0"/>
              <a:t>、というように、長い指定になります。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26</a:t>
            </a:fld>
            <a:endParaRPr lang="en-US" altLang="ja-JP"/>
          </a:p>
        </p:txBody>
      </p:sp>
    </p:spTree>
    <p:extLst>
      <p:ext uri="{BB962C8B-B14F-4D97-AF65-F5344CB8AC3E}">
        <p14:creationId xmlns:p14="http://schemas.microsoft.com/office/powerpoint/2010/main" val="3482684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DAG </a:t>
            </a:r>
            <a:r>
              <a:rPr kumimoji="1" lang="ja-JP" altLang="en-US" dirty="0"/>
              <a:t>構造ディレクトリ</a:t>
            </a:r>
            <a:endParaRPr kumimoji="1" lang="en-US" altLang="ja-JP" dirty="0"/>
          </a:p>
          <a:p>
            <a:r>
              <a:rPr kumimoji="1" lang="en-US" altLang="ja-JP" dirty="0"/>
              <a:t>directed </a:t>
            </a:r>
            <a:r>
              <a:rPr kumimoji="1" lang="en-US" altLang="ja-JP" dirty="0" err="1"/>
              <a:t>acycle</a:t>
            </a:r>
            <a:r>
              <a:rPr kumimoji="1" lang="en-US" altLang="ja-JP" dirty="0"/>
              <a:t> graph structed directory </a:t>
            </a:r>
            <a:r>
              <a:rPr kumimoji="1" lang="ja-JP" altLang="en-US" dirty="0"/>
              <a:t>は、</a:t>
            </a:r>
            <a:endParaRPr kumimoji="1" lang="en-US" altLang="ja-JP" dirty="0"/>
          </a:p>
          <a:p>
            <a:r>
              <a:rPr kumimoji="1" lang="ja-JP" altLang="en-US" dirty="0"/>
              <a:t>ディレクトリの構成が根付有向無閉路構造となります。</a:t>
            </a:r>
            <a:endParaRPr kumimoji="1" lang="en-US" altLang="ja-JP" dirty="0"/>
          </a:p>
          <a:p>
            <a:r>
              <a:rPr kumimoji="1" lang="ja-JP" altLang="en-US" dirty="0"/>
              <a:t>木構造では、各頂点の親は一つしかありません。</a:t>
            </a:r>
            <a:endParaRPr kumimoji="1" lang="en-US" altLang="ja-JP" dirty="0"/>
          </a:p>
          <a:p>
            <a:r>
              <a:rPr kumimoji="1" lang="ja-JP" altLang="en-US" dirty="0"/>
              <a:t>それに対して</a:t>
            </a:r>
            <a:r>
              <a:rPr kumimoji="1" lang="en-US" altLang="ja-JP" dirty="0"/>
              <a:t> DAG </a:t>
            </a:r>
            <a:r>
              <a:rPr kumimoji="1" lang="ja-JP" altLang="en-US" dirty="0"/>
              <a:t>構造では、各頂点が複数の親を持つことができます。</a:t>
            </a:r>
            <a:endParaRPr kumimoji="1" lang="en-US" altLang="ja-JP" dirty="0"/>
          </a:p>
          <a:p>
            <a:r>
              <a:rPr kumimoji="1" lang="ja-JP" altLang="en-US" dirty="0"/>
              <a:t>有向無閉路とは、矢印に沿って辿っていったときに、ループが無い、ということを表します。</a:t>
            </a:r>
            <a:endParaRPr kumimoji="1" lang="en-US" altLang="ja-JP" dirty="0"/>
          </a:p>
          <a:p>
            <a:r>
              <a:rPr kumimoji="1" lang="en-US" altLang="ja-JP" dirty="0"/>
              <a:t>DAG </a:t>
            </a:r>
            <a:r>
              <a:rPr kumimoji="1" lang="ja-JP" altLang="en-US" dirty="0"/>
              <a:t>構造は、基本は木構造からスタートします。</a:t>
            </a:r>
            <a:endParaRPr kumimoji="1" lang="en-US" altLang="ja-JP" dirty="0"/>
          </a:p>
          <a:p>
            <a:r>
              <a:rPr kumimoji="1" lang="ja-JP" altLang="en-US" dirty="0"/>
              <a:t>木構造で、ディレクトリを表すある頂点から、他の頂点に矢印を引いたものが</a:t>
            </a:r>
            <a:r>
              <a:rPr kumimoji="1" lang="en-US" altLang="ja-JP" dirty="0"/>
              <a:t> DAG </a:t>
            </a:r>
            <a:r>
              <a:rPr kumimoji="1" lang="ja-JP" altLang="en-US" dirty="0"/>
              <a:t>構造です。</a:t>
            </a:r>
            <a:endParaRPr kumimoji="1" lang="en-US" altLang="ja-JP" dirty="0"/>
          </a:p>
          <a:p>
            <a:r>
              <a:rPr kumimoji="1" lang="ja-JP" altLang="en-US" dirty="0"/>
              <a:t>例えば、左上のディレクトリから、右下のデイレクトリに向かって矢印を引いたり、</a:t>
            </a:r>
            <a:endParaRPr kumimoji="1" lang="en-US" altLang="ja-JP" dirty="0"/>
          </a:p>
          <a:p>
            <a:r>
              <a:rPr kumimoji="1" lang="ja-JP" altLang="en-US" dirty="0"/>
              <a:t>右下のディレクトリから、右上のファイルに向かって矢印を引いたりすることができます。</a:t>
            </a:r>
            <a:endParaRPr kumimoji="1" lang="en-US" altLang="ja-JP" dirty="0"/>
          </a:p>
          <a:p>
            <a:r>
              <a:rPr kumimoji="1" lang="ja-JP" altLang="en-US" dirty="0"/>
              <a:t>矢印を引かれたディレクトリやファイルは、複数の親を持ちます。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27</a:t>
            </a:fld>
            <a:endParaRPr lang="en-US" altLang="ja-JP"/>
          </a:p>
        </p:txBody>
      </p:sp>
    </p:spTree>
    <p:extLst>
      <p:ext uri="{BB962C8B-B14F-4D97-AF65-F5344CB8AC3E}">
        <p14:creationId xmlns:p14="http://schemas.microsoft.com/office/powerpoint/2010/main" val="2320307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DAG</a:t>
            </a:r>
            <a:r>
              <a:rPr kumimoji="1" lang="ja-JP" altLang="en-US" dirty="0"/>
              <a:t>構造ディレクトリは、木構造にリンクを張って作成します。</a:t>
            </a:r>
            <a:endParaRPr kumimoji="1" lang="en-US" altLang="ja-JP" dirty="0"/>
          </a:p>
          <a:p>
            <a:r>
              <a:rPr kumimoji="1" lang="ja-JP" altLang="en-US" dirty="0"/>
              <a:t>例えば、こちらのディレクトリから右のファイルに対してリンクを張ります。</a:t>
            </a:r>
            <a:endParaRPr kumimoji="1" lang="en-US" altLang="ja-JP" dirty="0"/>
          </a:p>
          <a:p>
            <a:r>
              <a:rPr kumimoji="1" lang="en-US" altLang="ja-JP" dirty="0"/>
              <a:t>UNIX </a:t>
            </a:r>
            <a:r>
              <a:rPr kumimoji="1" lang="ja-JP" altLang="en-US" dirty="0"/>
              <a:t>では、このようにに </a:t>
            </a:r>
            <a:r>
              <a:rPr kumimoji="1" lang="en-US" altLang="ja-JP" dirty="0"/>
              <a:t>ln </a:t>
            </a:r>
            <a:r>
              <a:rPr kumimoji="1" lang="ja-JP" altLang="en-US" dirty="0"/>
              <a:t>コマンドでリンクを張ることができます。</a:t>
            </a:r>
            <a:endParaRPr kumimoji="1" lang="en-US" altLang="ja-JP" dirty="0"/>
          </a:p>
          <a:p>
            <a:r>
              <a:rPr kumimoji="1" lang="ja-JP" altLang="en-US" dirty="0"/>
              <a:t>すると、</a:t>
            </a:r>
            <a:r>
              <a:rPr kumimoji="1" lang="en-US" altLang="ja-JP" dirty="0" err="1"/>
              <a:t>src</a:t>
            </a:r>
            <a:r>
              <a:rPr kumimoji="1" lang="en-US" altLang="ja-JP" dirty="0"/>
              <a:t>/javacc-5.0/bin/</a:t>
            </a:r>
            <a:r>
              <a:rPr kumimoji="1" lang="en-US" altLang="ja-JP" dirty="0" err="1"/>
              <a:t>javacc</a:t>
            </a:r>
            <a:r>
              <a:rPr kumimoji="1" lang="en-US" altLang="ja-JP" dirty="0"/>
              <a:t> </a:t>
            </a:r>
            <a:r>
              <a:rPr kumimoji="1" lang="ja-JP" altLang="en-US" dirty="0"/>
              <a:t>と長いパスを辿らなくても、</a:t>
            </a:r>
            <a:endParaRPr kumimoji="1" lang="en-US" altLang="ja-JP" dirty="0"/>
          </a:p>
          <a:p>
            <a:r>
              <a:rPr kumimoji="1" lang="ja-JP" altLang="en-US" dirty="0"/>
              <a:t>リンクを辿って </a:t>
            </a:r>
            <a:r>
              <a:rPr kumimoji="1" lang="en-US" altLang="ja-JP" dirty="0" err="1"/>
              <a:t>javacc</a:t>
            </a:r>
            <a:r>
              <a:rPr kumimoji="1" lang="en-US" altLang="ja-JP" dirty="0"/>
              <a:t> </a:t>
            </a:r>
            <a:r>
              <a:rPr kumimoji="1" lang="ja-JP" altLang="en-US" dirty="0"/>
              <a:t>のみでアクセスできるようになります。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28</a:t>
            </a:fld>
            <a:endParaRPr lang="en-US" altLang="ja-JP"/>
          </a:p>
        </p:txBody>
      </p:sp>
    </p:spTree>
    <p:extLst>
      <p:ext uri="{BB962C8B-B14F-4D97-AF65-F5344CB8AC3E}">
        <p14:creationId xmlns:p14="http://schemas.microsoft.com/office/powerpoint/2010/main" val="25156130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リンクの張り方には、ハードリンクとシンボリックリンクがあります。</a:t>
            </a:r>
            <a:endParaRPr kumimoji="1" lang="en-US" altLang="ja-JP" dirty="0"/>
          </a:p>
          <a:p>
            <a:r>
              <a:rPr kumimoji="1" lang="ja-JP" altLang="en-US" dirty="0"/>
              <a:t>ハードリンクは、対象の子へのポインタを張ります。</a:t>
            </a:r>
            <a:endParaRPr kumimoji="1" lang="en-US" altLang="ja-JP" dirty="0"/>
          </a:p>
          <a:p>
            <a:r>
              <a:rPr kumimoji="1" lang="ja-JP" altLang="en-US" dirty="0"/>
              <a:t>これは木構造での通常の親から子へのポインタと同じものです。</a:t>
            </a:r>
            <a:endParaRPr kumimoji="1" lang="en-US" altLang="ja-JP" dirty="0"/>
          </a:p>
          <a:p>
            <a:r>
              <a:rPr kumimoji="1" lang="ja-JP" altLang="en-US" dirty="0"/>
              <a:t>ハードリンクを張ると、対象の子は、複数の親を持つようになります。</a:t>
            </a:r>
            <a:endParaRPr kumimoji="1" lang="en-US" altLang="ja-JP" dirty="0"/>
          </a:p>
          <a:p>
            <a:r>
              <a:rPr kumimoji="1" lang="en-US" altLang="ja-JP" dirty="0"/>
              <a:t>UNIX </a:t>
            </a:r>
            <a:r>
              <a:rPr kumimoji="1" lang="ja-JP" altLang="en-US" dirty="0"/>
              <a:t>では、このように </a:t>
            </a:r>
            <a:r>
              <a:rPr kumimoji="1" lang="en-US" altLang="ja-JP" dirty="0"/>
              <a:t>ln </a:t>
            </a:r>
            <a:r>
              <a:rPr kumimoji="1" lang="ja-JP" altLang="en-US" dirty="0"/>
              <a:t>コマンドでリンクを張るとハードリンクになります。</a:t>
            </a:r>
            <a:endParaRPr kumimoji="1" lang="en-US" altLang="ja-JP" dirty="0"/>
          </a:p>
          <a:p>
            <a:r>
              <a:rPr kumimoji="1" lang="ja-JP" altLang="en-US" dirty="0"/>
              <a:t>この場合、ディレクトリ </a:t>
            </a:r>
            <a:r>
              <a:rPr kumimoji="1" lang="en-US" altLang="ja-JP" dirty="0"/>
              <a:t>A </a:t>
            </a:r>
            <a:r>
              <a:rPr kumimoji="1" lang="ja-JP" altLang="en-US" dirty="0"/>
              <a:t>の下にあるファイル </a:t>
            </a:r>
            <a:r>
              <a:rPr kumimoji="1" lang="en-US" altLang="ja-JP" dirty="0"/>
              <a:t>1 </a:t>
            </a:r>
            <a:r>
              <a:rPr kumimoji="1" lang="ja-JP" altLang="en-US" dirty="0"/>
              <a:t>に、ディレクトリ </a:t>
            </a:r>
            <a:r>
              <a:rPr kumimoji="1" lang="en-US" altLang="ja-JP" dirty="0"/>
              <a:t>B </a:t>
            </a:r>
            <a:r>
              <a:rPr kumimoji="1" lang="ja-JP" altLang="en-US" dirty="0"/>
              <a:t>からリンクを張ります。</a:t>
            </a:r>
            <a:endParaRPr kumimoji="1" lang="en-US" altLang="ja-JP" dirty="0"/>
          </a:p>
          <a:p>
            <a:r>
              <a:rPr kumimoji="1" lang="ja-JP" altLang="en-US" dirty="0"/>
              <a:t>するとファイル</a:t>
            </a:r>
            <a:r>
              <a:rPr kumimoji="1" lang="en-US" altLang="ja-JP" dirty="0"/>
              <a:t>1</a:t>
            </a:r>
            <a:r>
              <a:rPr kumimoji="1" lang="ja-JP" altLang="en-US" dirty="0"/>
              <a:t>は、ディレクトリ</a:t>
            </a:r>
            <a:r>
              <a:rPr kumimoji="1" lang="en-US" altLang="ja-JP" dirty="0"/>
              <a:t>A</a:t>
            </a:r>
            <a:r>
              <a:rPr kumimoji="1" lang="ja-JP" altLang="en-US" dirty="0"/>
              <a:t>とディレクトリ</a:t>
            </a:r>
            <a:r>
              <a:rPr kumimoji="1" lang="en-US" altLang="ja-JP" dirty="0"/>
              <a:t>B</a:t>
            </a:r>
            <a:r>
              <a:rPr kumimoji="1" lang="ja-JP" altLang="en-US" dirty="0"/>
              <a:t>の両方が親になります。</a:t>
            </a:r>
            <a:endParaRPr kumimoji="1" lang="en-US" altLang="ja-JP" dirty="0"/>
          </a:p>
          <a:p>
            <a:r>
              <a:rPr kumimoji="1" lang="ja-JP" altLang="en-US" dirty="0"/>
              <a:t>多くの</a:t>
            </a:r>
            <a:r>
              <a:rPr kumimoji="1" lang="en-US" altLang="ja-JP" dirty="0"/>
              <a:t>OS</a:t>
            </a:r>
            <a:r>
              <a:rPr kumimoji="1" lang="ja-JP" altLang="en-US" dirty="0"/>
              <a:t>では、ハードリンクはファイルにのみ張ることができ、ディレクトリへのハードリンクは不可となっています。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29</a:t>
            </a:fld>
            <a:endParaRPr lang="en-US" altLang="ja-JP"/>
          </a:p>
        </p:txBody>
      </p:sp>
    </p:spTree>
    <p:extLst>
      <p:ext uri="{BB962C8B-B14F-4D97-AF65-F5344CB8AC3E}">
        <p14:creationId xmlns:p14="http://schemas.microsoft.com/office/powerpoint/2010/main" val="2048327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データを扱うために使われるのがファイルです。</a:t>
            </a:r>
            <a:endParaRPr kumimoji="1" lang="en-US" altLang="ja-JP" dirty="0"/>
          </a:p>
          <a:p>
            <a:r>
              <a:rPr kumimoji="1" lang="ja-JP" altLang="en-US" dirty="0"/>
              <a:t>ファイルは、データ，プログラムの集合体であり、</a:t>
            </a:r>
            <a:endParaRPr kumimoji="1" lang="en-US" altLang="ja-JP" dirty="0"/>
          </a:p>
          <a:p>
            <a:r>
              <a:rPr kumimoji="1" lang="ja-JP" altLang="en-US" dirty="0"/>
              <a:t>データ，プログラムを格納するための論理単位です。</a:t>
            </a:r>
            <a:endParaRPr kumimoji="1" lang="en-US" altLang="ja-JP" dirty="0"/>
          </a:p>
          <a:p>
            <a:r>
              <a:rPr kumimoji="1" lang="ja-JP" altLang="en-US" dirty="0"/>
              <a:t>ファイルには永続性があります。</a:t>
            </a:r>
            <a:endParaRPr kumimoji="1" lang="en-US" altLang="ja-JP" dirty="0"/>
          </a:p>
          <a:p>
            <a:r>
              <a:rPr kumimoji="1" lang="ja-JP" altLang="en-US" dirty="0"/>
              <a:t>永続性とは、意図的に消そうとしない限り消えない、ということです。</a:t>
            </a:r>
            <a:endParaRPr kumimoji="1" lang="en-US" altLang="ja-JP" dirty="0"/>
          </a:p>
          <a:p>
            <a:r>
              <a:rPr kumimoji="1" lang="ja-JP" altLang="en-US" dirty="0"/>
              <a:t>いったん作られたファイルは、ファイルを作ったプロセスが終了しても残りますし、計算機の電源を切ってもファイルは消えません。</a:t>
            </a:r>
            <a:endParaRPr kumimoji="1" lang="en-US" altLang="ja-JP" dirty="0"/>
          </a:p>
          <a:p>
            <a:r>
              <a:rPr kumimoji="1" lang="ja-JP" altLang="en-US" dirty="0"/>
              <a:t>また、ファイルはいつでも作ることができ、</a:t>
            </a:r>
            <a:endParaRPr kumimoji="1" lang="en-US" altLang="ja-JP" dirty="0"/>
          </a:p>
          <a:p>
            <a:r>
              <a:rPr kumimoji="1" lang="ja-JP" altLang="en-US" dirty="0"/>
              <a:t>作った後に大きさを拡大、縮小できます。</a:t>
            </a:r>
            <a:endParaRPr kumimoji="1" lang="en-US" altLang="ja-JP" dirty="0"/>
          </a:p>
          <a:p>
            <a:r>
              <a:rPr kumimoji="1" lang="ja-JP" altLang="en-US" dirty="0"/>
              <a:t>また大きさに制限はありません。</a:t>
            </a:r>
            <a:endParaRPr kumimoji="1" lang="en-US" altLang="ja-JP" dirty="0"/>
          </a:p>
          <a:p>
            <a:r>
              <a:rPr kumimoji="1" lang="ja-JP" altLang="en-US" dirty="0"/>
              <a:t>ファイルはプロセス間で共有することもできます。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3</a:t>
            </a:fld>
            <a:endParaRPr lang="en-US" altLang="ja-JP"/>
          </a:p>
        </p:txBody>
      </p:sp>
    </p:spTree>
    <p:extLst>
      <p:ext uri="{BB962C8B-B14F-4D97-AF65-F5344CB8AC3E}">
        <p14:creationId xmlns:p14="http://schemas.microsoft.com/office/powerpoint/2010/main" val="2233610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シンボリックリンクは、子へのポインタを張るのではなく、対象の子へのパス情報を持ったファイルを作成します。</a:t>
            </a:r>
            <a:endParaRPr kumimoji="1" lang="en-US" altLang="ja-JP" dirty="0"/>
          </a:p>
          <a:p>
            <a:r>
              <a:rPr kumimoji="1" lang="en-US" altLang="ja-JP" dirty="0"/>
              <a:t>UNIX </a:t>
            </a:r>
            <a:r>
              <a:rPr kumimoji="1" lang="ja-JP" altLang="en-US" dirty="0"/>
              <a:t>では、</a:t>
            </a:r>
            <a:r>
              <a:rPr kumimoji="1" lang="en-US" altLang="ja-JP" dirty="0"/>
              <a:t>ln –s </a:t>
            </a:r>
            <a:r>
              <a:rPr kumimoji="1" lang="ja-JP" altLang="en-US" dirty="0"/>
              <a:t>コマンドでシンボリックリンクを張ることができます。</a:t>
            </a:r>
            <a:endParaRPr kumimoji="1" lang="en-US" altLang="ja-JP" dirty="0"/>
          </a:p>
          <a:p>
            <a:r>
              <a:rPr kumimoji="1" lang="ja-JP" altLang="en-US" dirty="0"/>
              <a:t>例えば、ディレクトリ</a:t>
            </a:r>
            <a:r>
              <a:rPr kumimoji="1" lang="en-US" altLang="ja-JP" dirty="0"/>
              <a:t>A</a:t>
            </a:r>
            <a:r>
              <a:rPr kumimoji="1" lang="ja-JP" altLang="en-US" dirty="0"/>
              <a:t>の下にあるファイル</a:t>
            </a:r>
            <a:r>
              <a:rPr kumimoji="1" lang="en-US" altLang="ja-JP" dirty="0"/>
              <a:t>1 </a:t>
            </a:r>
            <a:r>
              <a:rPr kumimoji="1" lang="ja-JP" altLang="en-US" dirty="0"/>
              <a:t>に対して、ディレクトリ</a:t>
            </a:r>
            <a:r>
              <a:rPr kumimoji="1" lang="en-US" altLang="ja-JP" dirty="0"/>
              <a:t>B </a:t>
            </a:r>
            <a:r>
              <a:rPr kumimoji="1" lang="ja-JP" altLang="en-US" dirty="0"/>
              <a:t>の下にあるファイル</a:t>
            </a:r>
            <a:r>
              <a:rPr kumimoji="1" lang="en-US" altLang="ja-JP" dirty="0"/>
              <a:t>1</a:t>
            </a:r>
            <a:r>
              <a:rPr kumimoji="1" lang="ja-JP" altLang="en-US" dirty="0"/>
              <a:t>、というリンクを張った場合、</a:t>
            </a:r>
            <a:endParaRPr kumimoji="1" lang="en-US" altLang="ja-JP" dirty="0"/>
          </a:p>
          <a:p>
            <a:r>
              <a:rPr kumimoji="1" lang="ja-JP" altLang="en-US" dirty="0"/>
              <a:t>実際には、ディレクトリ</a:t>
            </a:r>
            <a:r>
              <a:rPr kumimoji="1" lang="en-US" altLang="ja-JP" dirty="0"/>
              <a:t>B</a:t>
            </a:r>
            <a:r>
              <a:rPr kumimoji="1" lang="ja-JP" altLang="en-US" dirty="0"/>
              <a:t>の下にパス情報を表すファイルが作られます。</a:t>
            </a:r>
            <a:endParaRPr kumimoji="1" lang="en-US" altLang="ja-JP" dirty="0"/>
          </a:p>
          <a:p>
            <a:r>
              <a:rPr kumimoji="1" lang="ja-JP" altLang="en-US" dirty="0"/>
              <a:t>ディレクトリ</a:t>
            </a:r>
            <a:r>
              <a:rPr kumimoji="1" lang="en-US" altLang="ja-JP" dirty="0"/>
              <a:t>B</a:t>
            </a:r>
            <a:r>
              <a:rPr kumimoji="1" lang="ja-JP" altLang="en-US" dirty="0"/>
              <a:t>から見ると、ディレクトリ</a:t>
            </a:r>
            <a:r>
              <a:rPr kumimoji="1" lang="en-US" altLang="ja-JP" dirty="0"/>
              <a:t>A</a:t>
            </a:r>
            <a:r>
              <a:rPr kumimoji="1" lang="ja-JP" altLang="en-US" dirty="0"/>
              <a:t>の下にあるファイル</a:t>
            </a:r>
            <a:r>
              <a:rPr kumimoji="1" lang="en-US" altLang="ja-JP" dirty="0"/>
              <a:t>1</a:t>
            </a:r>
            <a:r>
              <a:rPr kumimoji="1" lang="ja-JP" altLang="en-US" dirty="0"/>
              <a:t>へは、</a:t>
            </a:r>
            <a:endParaRPr kumimoji="1" lang="en-US" altLang="ja-JP" dirty="0"/>
          </a:p>
          <a:p>
            <a:r>
              <a:rPr kumimoji="1" lang="ja-JP" altLang="en-US" dirty="0"/>
              <a:t>まず親へ行き、そこからディレクトリ</a:t>
            </a:r>
            <a:r>
              <a:rPr kumimoji="1" lang="en-US" altLang="ja-JP" dirty="0"/>
              <a:t>A,</a:t>
            </a:r>
            <a:r>
              <a:rPr kumimoji="1" lang="ja-JP" altLang="en-US" dirty="0"/>
              <a:t>ファイル</a:t>
            </a:r>
            <a:r>
              <a:rPr kumimoji="1" lang="en-US" altLang="ja-JP" dirty="0"/>
              <a:t>1</a:t>
            </a:r>
            <a:r>
              <a:rPr kumimoji="1" lang="ja-JP" altLang="en-US" dirty="0"/>
              <a:t>と辿ると到着できます。</a:t>
            </a:r>
            <a:endParaRPr kumimoji="1" lang="en-US" altLang="ja-JP" dirty="0"/>
          </a:p>
          <a:p>
            <a:r>
              <a:rPr kumimoji="1" lang="ja-JP" altLang="en-US" dirty="0"/>
              <a:t>このとき、ファイル</a:t>
            </a:r>
            <a:r>
              <a:rPr kumimoji="1" lang="en-US" altLang="ja-JP" dirty="0"/>
              <a:t>1</a:t>
            </a:r>
            <a:r>
              <a:rPr kumimoji="1" lang="ja-JP" altLang="en-US" dirty="0"/>
              <a:t>からはシンボリックリンクを張られたことはわかりません。</a:t>
            </a:r>
            <a:endParaRPr kumimoji="1" lang="en-US" altLang="ja-JP" dirty="0"/>
          </a:p>
          <a:p>
            <a:r>
              <a:rPr kumimoji="1" lang="ja-JP" altLang="en-US" dirty="0"/>
              <a:t>シンボリックリンクを張っても、ファイル</a:t>
            </a:r>
            <a:r>
              <a:rPr kumimoji="1" lang="en-US" altLang="ja-JP" dirty="0"/>
              <a:t>1</a:t>
            </a:r>
            <a:r>
              <a:rPr kumimoji="1" lang="ja-JP" altLang="en-US" dirty="0"/>
              <a:t>の親はディレクトリ</a:t>
            </a:r>
            <a:r>
              <a:rPr kumimoji="1" lang="en-US" altLang="ja-JP" dirty="0"/>
              <a:t>A</a:t>
            </a:r>
            <a:r>
              <a:rPr kumimoji="1" lang="ja-JP" altLang="en-US" dirty="0"/>
              <a:t>のみです。</a:t>
            </a:r>
            <a:endParaRPr kumimoji="1" lang="en-US" altLang="ja-JP" dirty="0"/>
          </a:p>
          <a:p>
            <a:r>
              <a:rPr kumimoji="1" lang="ja-JP" altLang="en-US" dirty="0"/>
              <a:t>また、リンクを逆にたどって、ファイル</a:t>
            </a:r>
            <a:r>
              <a:rPr kumimoji="1" lang="en-US" altLang="ja-JP" dirty="0"/>
              <a:t>1</a:t>
            </a:r>
            <a:r>
              <a:rPr kumimoji="1" lang="ja-JP" altLang="en-US" dirty="0"/>
              <a:t>からディレクトリ</a:t>
            </a:r>
            <a:r>
              <a:rPr kumimoji="1" lang="en-US" altLang="ja-JP" dirty="0"/>
              <a:t>B</a:t>
            </a:r>
            <a:r>
              <a:rPr kumimoji="1" lang="ja-JP" altLang="en-US" dirty="0"/>
              <a:t>へ行くことはできません。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30</a:t>
            </a:fld>
            <a:endParaRPr lang="en-US" altLang="ja-JP"/>
          </a:p>
        </p:txBody>
      </p:sp>
    </p:spTree>
    <p:extLst>
      <p:ext uri="{BB962C8B-B14F-4D97-AF65-F5344CB8AC3E}">
        <p14:creationId xmlns:p14="http://schemas.microsoft.com/office/powerpoint/2010/main" val="1989292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ハードリンクとシンボリックリンクの違いを見てみましょう。</a:t>
            </a:r>
            <a:endParaRPr kumimoji="1" lang="en-US" altLang="ja-JP" dirty="0"/>
          </a:p>
          <a:p>
            <a:r>
              <a:rPr kumimoji="1" lang="ja-JP" altLang="en-US" dirty="0"/>
              <a:t>ディレクトリ</a:t>
            </a:r>
            <a:r>
              <a:rPr kumimoji="1" lang="en-US" altLang="ja-JP" dirty="0"/>
              <a:t>A</a:t>
            </a:r>
            <a:r>
              <a:rPr kumimoji="1" lang="ja-JP" altLang="en-US" dirty="0"/>
              <a:t>の下にあるファイル</a:t>
            </a:r>
            <a:r>
              <a:rPr kumimoji="1" lang="en-US" altLang="ja-JP" dirty="0"/>
              <a:t>1</a:t>
            </a:r>
            <a:r>
              <a:rPr kumimoji="1" lang="ja-JP" altLang="en-US" dirty="0"/>
              <a:t>に対して、ディレクトリ</a:t>
            </a:r>
            <a:r>
              <a:rPr kumimoji="1" lang="en-US" altLang="ja-JP" dirty="0"/>
              <a:t>B</a:t>
            </a:r>
            <a:r>
              <a:rPr kumimoji="1" lang="ja-JP" altLang="en-US" dirty="0"/>
              <a:t>からリンクを張ったとします。</a:t>
            </a:r>
            <a:endParaRPr kumimoji="1" lang="en-US" altLang="ja-JP" dirty="0"/>
          </a:p>
          <a:p>
            <a:r>
              <a:rPr kumimoji="1" lang="ja-JP" altLang="en-US" dirty="0"/>
              <a:t>ハードリンクは、実際にポインタを張ります。</a:t>
            </a:r>
            <a:endParaRPr kumimoji="1" lang="en-US" altLang="ja-JP" dirty="0"/>
          </a:p>
          <a:p>
            <a:r>
              <a:rPr kumimoji="1" lang="ja-JP" altLang="en-US" dirty="0"/>
              <a:t>一方、シンボリックリンクでは、ディレクトリ</a:t>
            </a:r>
            <a:r>
              <a:rPr kumimoji="1" lang="en-US" altLang="ja-JP" dirty="0"/>
              <a:t>B</a:t>
            </a:r>
            <a:r>
              <a:rPr kumimoji="1" lang="ja-JP" altLang="en-US" dirty="0"/>
              <a:t>の下にパス情報を表すファイルが作られます。</a:t>
            </a:r>
            <a:endParaRPr kumimoji="1" lang="en-US" altLang="ja-JP" dirty="0"/>
          </a:p>
          <a:p>
            <a:r>
              <a:rPr kumimoji="1" lang="ja-JP" altLang="en-US" dirty="0"/>
              <a:t>ここで、</a:t>
            </a:r>
            <a:r>
              <a:rPr kumimoji="1" lang="en-US" altLang="ja-JP" dirty="0"/>
              <a:t>rm A/1 </a:t>
            </a:r>
            <a:r>
              <a:rPr kumimoji="1" lang="ja-JP" altLang="en-US" dirty="0"/>
              <a:t>とすると、ハードリンクでは、ディレクトリ</a:t>
            </a:r>
            <a:r>
              <a:rPr kumimoji="1" lang="en-US" altLang="ja-JP" dirty="0"/>
              <a:t>A</a:t>
            </a:r>
            <a:r>
              <a:rPr kumimoji="1" lang="ja-JP" altLang="en-US" dirty="0"/>
              <a:t>からファイル</a:t>
            </a:r>
            <a:r>
              <a:rPr kumimoji="1" lang="en-US" altLang="ja-JP" dirty="0"/>
              <a:t>1</a:t>
            </a:r>
            <a:r>
              <a:rPr kumimoji="1" lang="ja-JP" altLang="en-US" dirty="0"/>
              <a:t>へのポインタが削除されます。</a:t>
            </a:r>
            <a:endParaRPr kumimoji="1" lang="en-US" altLang="ja-JP" dirty="0"/>
          </a:p>
          <a:p>
            <a:r>
              <a:rPr kumimoji="1" lang="ja-JP" altLang="en-US" dirty="0"/>
              <a:t>このとき、ディレクトリ</a:t>
            </a:r>
            <a:r>
              <a:rPr kumimoji="1" lang="en-US" altLang="ja-JP" dirty="0"/>
              <a:t>A</a:t>
            </a:r>
            <a:r>
              <a:rPr kumimoji="1" lang="ja-JP" altLang="en-US" dirty="0"/>
              <a:t>からファイル</a:t>
            </a:r>
            <a:r>
              <a:rPr kumimoji="1" lang="en-US" altLang="ja-JP" dirty="0"/>
              <a:t>1</a:t>
            </a:r>
            <a:r>
              <a:rPr kumimoji="1" lang="ja-JP" altLang="en-US" dirty="0"/>
              <a:t>へは行けなくなりますが、ディレクトリ</a:t>
            </a:r>
            <a:r>
              <a:rPr kumimoji="1" lang="en-US" altLang="ja-JP" dirty="0"/>
              <a:t>B</a:t>
            </a:r>
            <a:r>
              <a:rPr kumimoji="1" lang="ja-JP" altLang="en-US" dirty="0"/>
              <a:t>からファイル</a:t>
            </a:r>
            <a:r>
              <a:rPr kumimoji="1" lang="en-US" altLang="ja-JP" dirty="0"/>
              <a:t>1</a:t>
            </a:r>
            <a:r>
              <a:rPr kumimoji="1" lang="ja-JP" altLang="en-US" dirty="0"/>
              <a:t>へはアクセスできます。</a:t>
            </a:r>
            <a:endParaRPr kumimoji="1" lang="en-US" altLang="ja-JP" dirty="0"/>
          </a:p>
          <a:p>
            <a:r>
              <a:rPr kumimoji="1" lang="ja-JP" altLang="en-US" dirty="0"/>
              <a:t>一方、シンボリックリンクでは、</a:t>
            </a:r>
            <a:r>
              <a:rPr kumimoji="1" lang="en-US" altLang="ja-JP" dirty="0"/>
              <a:t>rm A/1 </a:t>
            </a:r>
            <a:r>
              <a:rPr kumimoji="1" lang="ja-JP" altLang="en-US" dirty="0"/>
              <a:t>とするとファイル</a:t>
            </a:r>
            <a:r>
              <a:rPr kumimoji="1" lang="en-US" altLang="ja-JP" dirty="0"/>
              <a:t>1</a:t>
            </a:r>
            <a:r>
              <a:rPr kumimoji="1" lang="ja-JP" altLang="en-US" dirty="0"/>
              <a:t>そのものが削除されます。</a:t>
            </a:r>
            <a:endParaRPr kumimoji="1" lang="en-US" altLang="ja-JP" dirty="0"/>
          </a:p>
          <a:p>
            <a:r>
              <a:rPr kumimoji="1" lang="ja-JP" altLang="en-US" dirty="0"/>
              <a:t>このとき、ディレクトリ</a:t>
            </a:r>
            <a:r>
              <a:rPr kumimoji="1" lang="en-US" altLang="ja-JP" dirty="0"/>
              <a:t>B</a:t>
            </a:r>
            <a:r>
              <a:rPr kumimoji="1" lang="ja-JP" altLang="en-US" dirty="0"/>
              <a:t>には、到達不能なパス情報が残るだけで、ファイル</a:t>
            </a:r>
            <a:r>
              <a:rPr kumimoji="1" lang="en-US" altLang="ja-JP" dirty="0"/>
              <a:t>1</a:t>
            </a:r>
            <a:r>
              <a:rPr kumimoji="1" lang="ja-JP" altLang="en-US" dirty="0"/>
              <a:t>にアクセスすることはできなくなります。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31</a:t>
            </a:fld>
            <a:endParaRPr lang="en-US" altLang="ja-JP"/>
          </a:p>
        </p:txBody>
      </p:sp>
    </p:spTree>
    <p:extLst>
      <p:ext uri="{BB962C8B-B14F-4D97-AF65-F5344CB8AC3E}">
        <p14:creationId xmlns:p14="http://schemas.microsoft.com/office/powerpoint/2010/main" val="22986029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DAG</a:t>
            </a:r>
            <a:r>
              <a:rPr kumimoji="1" lang="ja-JP" altLang="en-US" dirty="0"/>
              <a:t>構造ディレクトリの欠点は、ファイル・ディレクトリの位置が分かりにくくなることです。</a:t>
            </a:r>
            <a:endParaRPr kumimoji="1" lang="en-US" altLang="ja-JP" dirty="0"/>
          </a:p>
          <a:p>
            <a:r>
              <a:rPr kumimoji="1" lang="ja-JP" altLang="en-US" dirty="0"/>
              <a:t>例えば、ユーザディレクトリから、右のディレクトリにリンクを張ったとします。</a:t>
            </a:r>
            <a:endParaRPr kumimoji="1" lang="en-US" altLang="ja-JP" dirty="0"/>
          </a:p>
          <a:p>
            <a:r>
              <a:rPr kumimoji="1" lang="ja-JP" altLang="en-US" dirty="0"/>
              <a:t>すると、右のディレクトリは、ユーザディレクトリの下にあるように見えます。</a:t>
            </a:r>
            <a:endParaRPr kumimoji="1" lang="en-US" altLang="ja-JP" dirty="0"/>
          </a:p>
          <a:p>
            <a:r>
              <a:rPr kumimoji="1" lang="ja-JP" altLang="en-US" dirty="0"/>
              <a:t>その結果、自分のファイルと間違って、右のディレクトリにあるファイルを</a:t>
            </a:r>
            <a:endParaRPr kumimoji="1" lang="en-US" altLang="ja-JP" dirty="0"/>
          </a:p>
          <a:p>
            <a:r>
              <a:rPr kumimoji="1" lang="ja-JP" altLang="en-US" dirty="0"/>
              <a:t>移動・削除してしまう可能性があります。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32</a:t>
            </a:fld>
            <a:endParaRPr lang="en-US" altLang="ja-JP"/>
          </a:p>
        </p:txBody>
      </p:sp>
    </p:spTree>
    <p:extLst>
      <p:ext uri="{BB962C8B-B14F-4D97-AF65-F5344CB8AC3E}">
        <p14:creationId xmlns:p14="http://schemas.microsoft.com/office/powerpoint/2010/main" val="21192826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DAG </a:t>
            </a:r>
            <a:r>
              <a:rPr kumimoji="1" lang="ja-JP" altLang="en-US"/>
              <a:t>構造のもう一つの注意点は、リンクを張る際に、閉路ができてはいけないことです。</a:t>
            </a:r>
            <a:endParaRPr kumimoji="1" lang="en-US" altLang="ja-JP" dirty="0"/>
          </a:p>
          <a:p>
            <a:r>
              <a:rPr kumimoji="1" lang="ja-JP" altLang="en-US"/>
              <a:t>閉路があると、閉路を何度も回るパスができてしまいます。</a:t>
            </a:r>
            <a:endParaRPr kumimoji="1" lang="en-US" altLang="ja-JP" dirty="0"/>
          </a:p>
          <a:p>
            <a:r>
              <a:rPr kumimoji="1" lang="ja-JP" altLang="en-US"/>
              <a:t>例えば、左のディレクトリから右のディレクトリにリンクを張り、</a:t>
            </a:r>
            <a:endParaRPr kumimoji="1" lang="en-US" altLang="ja-JP" dirty="0"/>
          </a:p>
          <a:p>
            <a:r>
              <a:rPr kumimoji="1" lang="ja-JP" altLang="en-US"/>
              <a:t>そこからさらに左上のディレクトリにリンクを張るとループになります。</a:t>
            </a:r>
            <a:endParaRPr kumimoji="1" lang="en-US" altLang="ja-JP" dirty="0"/>
          </a:p>
          <a:p>
            <a:r>
              <a:rPr kumimoji="1" lang="ja-JP" altLang="en-US"/>
              <a:t>閉路があってもエラーではありませんが、バグの元になります。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33</a:t>
            </a:fld>
            <a:endParaRPr lang="en-US" altLang="ja-JP"/>
          </a:p>
        </p:txBody>
      </p:sp>
    </p:spTree>
    <p:extLst>
      <p:ext uri="{BB962C8B-B14F-4D97-AF65-F5344CB8AC3E}">
        <p14:creationId xmlns:p14="http://schemas.microsoft.com/office/powerpoint/2010/main" val="6853777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例えば、左の図で、ディレクトリ</a:t>
            </a:r>
            <a:r>
              <a:rPr kumimoji="1" lang="en-US" altLang="ja-JP" dirty="0"/>
              <a:t>A</a:t>
            </a:r>
            <a:r>
              <a:rPr kumimoji="1" lang="ja-JP" altLang="en-US" dirty="0"/>
              <a:t>とディレクトリ</a:t>
            </a:r>
            <a:r>
              <a:rPr kumimoji="1" lang="en-US" altLang="ja-JP" dirty="0"/>
              <a:t>B</a:t>
            </a:r>
            <a:r>
              <a:rPr kumimoji="1" lang="ja-JP" altLang="en-US" dirty="0"/>
              <a:t>の間に</a:t>
            </a:r>
            <a:endParaRPr kumimoji="1" lang="en-US" altLang="ja-JP" dirty="0"/>
          </a:p>
          <a:p>
            <a:r>
              <a:rPr kumimoji="1" lang="ja-JP" altLang="en-US" dirty="0"/>
              <a:t>リンクを張ると、</a:t>
            </a:r>
            <a:endParaRPr kumimoji="1" lang="en-US" altLang="ja-JP" dirty="0"/>
          </a:p>
          <a:p>
            <a:r>
              <a:rPr kumimoji="1" lang="ja-JP" altLang="en-US" dirty="0"/>
              <a:t>カレントディレクトリからファイル</a:t>
            </a:r>
            <a:r>
              <a:rPr kumimoji="1" lang="en-US" altLang="ja-JP" dirty="0"/>
              <a:t>f1</a:t>
            </a:r>
            <a:r>
              <a:rPr kumimoji="1" lang="ja-JP" altLang="en-US" dirty="0"/>
              <a:t>へ行くのに、</a:t>
            </a:r>
            <a:endParaRPr kumimoji="1" lang="en-US" altLang="ja-JP" dirty="0"/>
          </a:p>
          <a:p>
            <a:r>
              <a:rPr kumimoji="1" lang="ja-JP" altLang="en-US" dirty="0"/>
              <a:t>まずディレクトリ</a:t>
            </a:r>
            <a:r>
              <a:rPr kumimoji="1" lang="en-US" altLang="ja-JP" dirty="0"/>
              <a:t>A</a:t>
            </a:r>
            <a:r>
              <a:rPr kumimoji="1" lang="ja-JP" altLang="en-US" dirty="0"/>
              <a:t>へ行き、そこからディレクトリ</a:t>
            </a:r>
            <a:r>
              <a:rPr kumimoji="1" lang="en-US" altLang="ja-JP" dirty="0"/>
              <a:t>B,</a:t>
            </a:r>
            <a:r>
              <a:rPr kumimoji="1" lang="ja-JP" altLang="en-US" dirty="0"/>
              <a:t>デレクトリ</a:t>
            </a:r>
            <a:r>
              <a:rPr kumimoji="1" lang="en-US" altLang="ja-JP" dirty="0"/>
              <a:t>A,</a:t>
            </a:r>
            <a:r>
              <a:rPr kumimoji="1" lang="ja-JP" altLang="en-US" dirty="0"/>
              <a:t>ディレクトリ</a:t>
            </a:r>
            <a:r>
              <a:rPr kumimoji="1" lang="en-US" altLang="ja-JP" dirty="0"/>
              <a:t>B,</a:t>
            </a:r>
            <a:r>
              <a:rPr kumimoji="1" lang="ja-JP" altLang="en-US" dirty="0"/>
              <a:t>と</a:t>
            </a:r>
            <a:endParaRPr kumimoji="1" lang="en-US" altLang="ja-JP" dirty="0"/>
          </a:p>
          <a:p>
            <a:r>
              <a:rPr kumimoji="1" lang="en-US" altLang="ja-JP" dirty="0"/>
              <a:t>2</a:t>
            </a:r>
            <a:r>
              <a:rPr kumimoji="1" lang="ja-JP" altLang="en-US" dirty="0"/>
              <a:t>つのディレクトリの間を何度もループしてからファイル</a:t>
            </a:r>
            <a:r>
              <a:rPr kumimoji="1" lang="en-US" altLang="ja-JP" dirty="0"/>
              <a:t>1</a:t>
            </a:r>
            <a:r>
              <a:rPr kumimoji="1" lang="ja-JP" altLang="en-US" dirty="0"/>
              <a:t>へ行く、というアクセスができます。</a:t>
            </a:r>
            <a:r>
              <a:rPr kumimoji="1" lang="en-US" altLang="ja-JP" dirty="0"/>
              <a:t> </a:t>
            </a:r>
          </a:p>
          <a:p>
            <a:r>
              <a:rPr kumimoji="1" lang="ja-JP" altLang="en-US" dirty="0"/>
              <a:t>こうなると、ファイルの位置が非常にわかりにくくなり、予期せぬバグの原因になります。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34</a:t>
            </a:fld>
            <a:endParaRPr lang="en-US" altLang="ja-JP"/>
          </a:p>
        </p:txBody>
      </p:sp>
    </p:spTree>
    <p:extLst>
      <p:ext uri="{BB962C8B-B14F-4D97-AF65-F5344CB8AC3E}">
        <p14:creationId xmlns:p14="http://schemas.microsoft.com/office/powerpoint/2010/main" val="4246095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DAG</a:t>
            </a:r>
            <a:r>
              <a:rPr kumimoji="1" lang="ja-JP" altLang="en-US" dirty="0"/>
              <a:t>構造ディレクトリは、</a:t>
            </a:r>
            <a:endParaRPr kumimoji="1" lang="en-US" altLang="ja-JP" dirty="0"/>
          </a:p>
          <a:p>
            <a:r>
              <a:rPr kumimoji="1" lang="ja-JP" altLang="en-US" dirty="0"/>
              <a:t>木構造ディレクトリディレクトリと同じく、</a:t>
            </a:r>
            <a:endParaRPr kumimoji="1" lang="en-US" altLang="ja-JP" dirty="0"/>
          </a:p>
          <a:p>
            <a:r>
              <a:rPr kumimoji="1" lang="ja-JP" altLang="en-US" dirty="0"/>
              <a:t>ファイルを用途ごとに分けられる、</a:t>
            </a:r>
            <a:endParaRPr kumimoji="1" lang="en-US" altLang="ja-JP" dirty="0"/>
          </a:p>
          <a:p>
            <a:r>
              <a:rPr kumimoji="1" lang="ja-JP" altLang="en-US" dirty="0"/>
              <a:t>ディレクトリが異なれば同一ファイル名が使用できる</a:t>
            </a:r>
            <a:endParaRPr kumimoji="1" lang="en-US" altLang="ja-JP" dirty="0"/>
          </a:p>
          <a:p>
            <a:r>
              <a:rPr kumimoji="1" lang="ja-JP" altLang="en-US" dirty="0"/>
              <a:t>ファイルをユーザごとに管理することもできる、という利点があります。</a:t>
            </a:r>
            <a:endParaRPr kumimoji="1" lang="en-US" altLang="ja-JP" dirty="0"/>
          </a:p>
          <a:p>
            <a:r>
              <a:rPr kumimoji="1" lang="ja-JP" altLang="en-US" dirty="0"/>
              <a:t>それに加えて、よく使うファイルに対して短いパスでアクセスできる、という利点も持ちます。</a:t>
            </a:r>
            <a:endParaRPr kumimoji="1" lang="en-US" altLang="ja-JP" dirty="0"/>
          </a:p>
          <a:p>
            <a:r>
              <a:rPr kumimoji="1" lang="ja-JP" altLang="en-US" dirty="0"/>
              <a:t>一方、</a:t>
            </a:r>
            <a:r>
              <a:rPr kumimoji="1" lang="en-US" altLang="ja-JP" dirty="0"/>
              <a:t>DAG</a:t>
            </a:r>
            <a:r>
              <a:rPr kumimoji="1" lang="ja-JP" altLang="en-US" dirty="0"/>
              <a:t>構造ディレクトリは、ファイル・ディレクトリの位置が分かりにくい、</a:t>
            </a:r>
            <a:endParaRPr kumimoji="1" lang="en-US" altLang="ja-JP" dirty="0"/>
          </a:p>
          <a:p>
            <a:r>
              <a:rPr kumimoji="1" lang="ja-JP" altLang="en-US"/>
              <a:t>閉路ができやすい、という欠点もあります。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35</a:t>
            </a:fld>
            <a:endParaRPr lang="en-US" altLang="ja-JP"/>
          </a:p>
        </p:txBody>
      </p:sp>
    </p:spTree>
    <p:extLst>
      <p:ext uri="{BB962C8B-B14F-4D97-AF65-F5344CB8AC3E}">
        <p14:creationId xmlns:p14="http://schemas.microsoft.com/office/powerpoint/2010/main" val="28032021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ディレクトリの階層についてまとめましょう。</a:t>
            </a:r>
            <a:endParaRPr kumimoji="1" lang="en-US" altLang="ja-JP" dirty="0"/>
          </a:p>
          <a:p>
            <a:r>
              <a:rPr kumimoji="1" lang="ja-JP" altLang="en-US" dirty="0"/>
              <a:t>ディレクトリの階層には、</a:t>
            </a:r>
            <a:endParaRPr kumimoji="1" lang="en-US" altLang="ja-JP" dirty="0"/>
          </a:p>
          <a:p>
            <a:r>
              <a:rPr kumimoji="1" lang="ja-JP" altLang="en-US" dirty="0"/>
              <a:t>単階層ディレクトリ、</a:t>
            </a:r>
            <a:r>
              <a:rPr kumimoji="1" lang="en-US" altLang="ja-JP" dirty="0"/>
              <a:t>2</a:t>
            </a:r>
            <a:r>
              <a:rPr kumimoji="1" lang="ja-JP" altLang="en-US" dirty="0"/>
              <a:t>階層ディレクトリ、木構造ディレクトリ、</a:t>
            </a:r>
            <a:r>
              <a:rPr kumimoji="1" lang="en-US" altLang="ja-JP" dirty="0"/>
              <a:t>DAG</a:t>
            </a:r>
            <a:r>
              <a:rPr kumimoji="1" lang="ja-JP" altLang="en-US" dirty="0"/>
              <a:t>構造ディレクトリがあります。</a:t>
            </a:r>
            <a:endParaRPr kumimoji="1" lang="en-US" altLang="ja-JP" dirty="0"/>
          </a:p>
          <a:p>
            <a:r>
              <a:rPr kumimoji="1" lang="ja-JP" altLang="en-US" dirty="0"/>
              <a:t>それぞれの利点と欠点を考えて、</a:t>
            </a:r>
            <a:endParaRPr kumimoji="1" lang="en-US" altLang="ja-JP" dirty="0"/>
          </a:p>
          <a:p>
            <a:r>
              <a:rPr kumimoji="1" lang="ja-JP" altLang="en-US" dirty="0"/>
              <a:t>現在の</a:t>
            </a:r>
            <a:r>
              <a:rPr kumimoji="1" lang="en-US" altLang="ja-JP" dirty="0"/>
              <a:t>OS</a:t>
            </a:r>
            <a:r>
              <a:rPr kumimoji="1" lang="ja-JP" altLang="en-US" dirty="0"/>
              <a:t>では、</a:t>
            </a:r>
            <a:r>
              <a:rPr kumimoji="1" lang="ja-JP" altLang="en-US" dirty="0" err="1"/>
              <a:t>ほ</a:t>
            </a:r>
            <a:r>
              <a:rPr kumimoji="1" lang="ja-JP" altLang="en-US" dirty="0"/>
              <a:t>どんどが</a:t>
            </a:r>
            <a:r>
              <a:rPr kumimoji="1" lang="en-US" altLang="ja-JP" dirty="0"/>
              <a:t>DAG</a:t>
            </a:r>
            <a:r>
              <a:rPr kumimoji="1" lang="ja-JP" altLang="en-US" dirty="0"/>
              <a:t>構造ディレクトリを採用しています。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36</a:t>
            </a:fld>
            <a:endParaRPr lang="en-US" altLang="ja-JP"/>
          </a:p>
        </p:txBody>
      </p:sp>
    </p:spTree>
    <p:extLst>
      <p:ext uri="{BB962C8B-B14F-4D97-AF65-F5344CB8AC3E}">
        <p14:creationId xmlns:p14="http://schemas.microsoft.com/office/powerpoint/2010/main" val="14713323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次はデバイスファイルです、</a:t>
            </a:r>
            <a:endParaRPr kumimoji="1" lang="en-US" altLang="ja-JP" dirty="0"/>
          </a:p>
          <a:p>
            <a:r>
              <a:rPr kumimoji="1" lang="ja-JP" altLang="en-US" dirty="0"/>
              <a:t>デバイスファイル、あるいは特殊ファイルは、周辺機器のハードウェアを仮想化したファイルであり、</a:t>
            </a:r>
            <a:endParaRPr kumimoji="1" lang="en-US" altLang="ja-JP" dirty="0"/>
          </a:p>
          <a:p>
            <a:r>
              <a:rPr kumimoji="1" lang="ja-JP" altLang="en-US" dirty="0"/>
              <a:t>周辺機器のデバイスドライバのインタフェースになっています</a:t>
            </a:r>
            <a:endParaRPr kumimoji="1" lang="en-US" altLang="ja-JP" dirty="0"/>
          </a:p>
          <a:p>
            <a:r>
              <a:rPr kumimoji="1" lang="ja-JP" altLang="en-US" dirty="0"/>
              <a:t>デバイスファイルを使うことで、周辺機器への入出力を、ファイルへの読み書きと同様に扱うことができるようになります。</a:t>
            </a:r>
            <a:endParaRPr kumimoji="1" lang="en-US" altLang="ja-JP" dirty="0"/>
          </a:p>
          <a:p>
            <a:r>
              <a:rPr kumimoji="1" lang="ja-JP" altLang="en-US" dirty="0"/>
              <a:t>例えば画面に出力する場合、画面というファイルに書き出す、として扱います。</a:t>
            </a:r>
            <a:endParaRPr kumimoji="1" lang="en-US" altLang="ja-JP" dirty="0"/>
          </a:p>
          <a:p>
            <a:r>
              <a:rPr kumimoji="1" lang="ja-JP" altLang="en-US" dirty="0"/>
              <a:t>同様に、キーボードからの入力は、キーボードというファイルからの読み込みですし、</a:t>
            </a:r>
            <a:endParaRPr kumimoji="1" lang="en-US" altLang="ja-JP" dirty="0"/>
          </a:p>
          <a:p>
            <a:r>
              <a:rPr kumimoji="1" lang="ja-JP" altLang="en-US" dirty="0"/>
              <a:t>プリンタへの出力は、プリンタというファイルに書き出すことになります。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37</a:t>
            </a:fld>
            <a:endParaRPr lang="en-US" altLang="ja-JP"/>
          </a:p>
        </p:txBody>
      </p:sp>
    </p:spTree>
    <p:extLst>
      <p:ext uri="{BB962C8B-B14F-4D97-AF65-F5344CB8AC3E}">
        <p14:creationId xmlns:p14="http://schemas.microsoft.com/office/powerpoint/2010/main" val="26491249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デバイスファイルは、外部デバイスへの入出力を表します。</a:t>
            </a:r>
            <a:endParaRPr kumimoji="1" lang="en-US" altLang="ja-JP" dirty="0"/>
          </a:p>
          <a:p>
            <a:r>
              <a:rPr kumimoji="1" lang="ja-JP" altLang="en-US" dirty="0"/>
              <a:t>デバイスファイルに対して読み書きすることにより、</a:t>
            </a:r>
            <a:endParaRPr kumimoji="1" lang="en-US" altLang="ja-JP" dirty="0"/>
          </a:p>
          <a:p>
            <a:r>
              <a:rPr kumimoji="1" lang="ja-JP" altLang="en-US" dirty="0"/>
              <a:t>外部デバイスに入出力できるようになります。</a:t>
            </a:r>
            <a:endParaRPr kumimoji="1" lang="en-US" altLang="ja-JP" dirty="0"/>
          </a:p>
          <a:p>
            <a:r>
              <a:rPr kumimoji="1" lang="ja-JP" altLang="en-US" dirty="0"/>
              <a:t>こうすることにより、外部デバイスを、ファイルと同様に扱えるようになります。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38</a:t>
            </a:fld>
            <a:endParaRPr lang="en-US" altLang="ja-JP"/>
          </a:p>
        </p:txBody>
      </p:sp>
    </p:spTree>
    <p:extLst>
      <p:ext uri="{BB962C8B-B14F-4D97-AF65-F5344CB8AC3E}">
        <p14:creationId xmlns:p14="http://schemas.microsoft.com/office/powerpoint/2010/main" val="17087938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外部デバイスには、</a:t>
            </a:r>
            <a:r>
              <a:rPr kumimoji="1" lang="en-US" altLang="ja-JP" dirty="0"/>
              <a:t>1</a:t>
            </a:r>
            <a:r>
              <a:rPr kumimoji="1" lang="ja-JP" altLang="en-US" dirty="0"/>
              <a:t>文字単位で入出力できるものと、</a:t>
            </a:r>
            <a:endParaRPr kumimoji="1" lang="en-US" altLang="ja-JP" dirty="0"/>
          </a:p>
          <a:p>
            <a:r>
              <a:rPr kumimoji="1" lang="ja-JP" altLang="en-US" dirty="0"/>
              <a:t>一定サイズのブロック単位でのみ入出力できるものがあります。</a:t>
            </a:r>
            <a:endParaRPr kumimoji="1" lang="en-US" altLang="ja-JP" dirty="0"/>
          </a:p>
          <a:p>
            <a:r>
              <a:rPr kumimoji="1" lang="en-US" altLang="ja-JP" dirty="0"/>
              <a:t>1</a:t>
            </a:r>
            <a:r>
              <a:rPr kumimoji="1" lang="ja-JP" altLang="en-US" dirty="0"/>
              <a:t>文字ずつ入出力できる外部デバイスは、</a:t>
            </a:r>
            <a:endParaRPr kumimoji="1" lang="en-US" altLang="ja-JP" dirty="0"/>
          </a:p>
          <a:p>
            <a:r>
              <a:rPr kumimoji="1" lang="ja-JP" altLang="en-US" dirty="0"/>
              <a:t>文字単位型特殊ファイルとして扱われます。</a:t>
            </a:r>
            <a:endParaRPr kumimoji="1" lang="en-US" altLang="ja-JP" dirty="0"/>
          </a:p>
          <a:p>
            <a:r>
              <a:rPr kumimoji="1" lang="ja-JP" altLang="en-US" dirty="0"/>
              <a:t>画面への出力や、キーボードからの読み込みは</a:t>
            </a:r>
            <a:r>
              <a:rPr kumimoji="1" lang="en-US" altLang="ja-JP" dirty="0"/>
              <a:t>1</a:t>
            </a:r>
            <a:r>
              <a:rPr kumimoji="1" lang="ja-JP" altLang="en-US" dirty="0"/>
              <a:t>文字単位でできますので、</a:t>
            </a:r>
            <a:endParaRPr kumimoji="1" lang="en-US" altLang="ja-JP" dirty="0"/>
          </a:p>
          <a:p>
            <a:r>
              <a:rPr kumimoji="1" lang="ja-JP" altLang="en-US" dirty="0"/>
              <a:t>画面やキーボードは文字単位型特殊ファイルになります。</a:t>
            </a:r>
            <a:endParaRPr kumimoji="1" lang="en-US" altLang="ja-JP" dirty="0"/>
          </a:p>
          <a:p>
            <a:r>
              <a:rPr kumimoji="1" lang="ja-JP" altLang="en-US" dirty="0"/>
              <a:t>一方、ハードディスクや</a:t>
            </a:r>
            <a:r>
              <a:rPr kumimoji="1" lang="en-US" altLang="ja-JP" dirty="0"/>
              <a:t>USB</a:t>
            </a:r>
            <a:r>
              <a:rPr kumimoji="1" lang="ja-JP" altLang="en-US" dirty="0"/>
              <a:t>メモリへの入出力はブロック単位で行います。</a:t>
            </a:r>
            <a:endParaRPr kumimoji="1" lang="en-US" altLang="ja-JP" dirty="0"/>
          </a:p>
          <a:p>
            <a:r>
              <a:rPr kumimoji="1" lang="ja-JP" altLang="en-US" dirty="0"/>
              <a:t>そのようなブロック単位で入出力するものは、</a:t>
            </a:r>
            <a:endParaRPr kumimoji="1" lang="en-US" altLang="ja-JP" dirty="0"/>
          </a:p>
          <a:p>
            <a:r>
              <a:rPr kumimoji="1" lang="ja-JP" altLang="en-US" dirty="0"/>
              <a:t>ブロック単位型特殊ファイルになります。</a:t>
            </a:r>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39</a:t>
            </a:fld>
            <a:endParaRPr lang="en-US" altLang="ja-JP"/>
          </a:p>
        </p:txBody>
      </p:sp>
    </p:spTree>
    <p:extLst>
      <p:ext uri="{BB962C8B-B14F-4D97-AF65-F5344CB8AC3E}">
        <p14:creationId xmlns:p14="http://schemas.microsoft.com/office/powerpoint/2010/main" val="3002001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ファイル操作の統一的な方法を提供するのがファイルシステムです。</a:t>
            </a:r>
            <a:endParaRPr kumimoji="1" lang="en-US" altLang="ja-JP" dirty="0"/>
          </a:p>
          <a:p>
            <a:r>
              <a:rPr kumimoji="1" lang="ja-JP" altLang="en-US" dirty="0"/>
              <a:t>ファイルシステムは、</a:t>
            </a:r>
            <a:r>
              <a:rPr kumimoji="1" lang="en-US" altLang="ja-JP" dirty="0"/>
              <a:t>DOS Disk Operation System </a:t>
            </a:r>
            <a:r>
              <a:rPr kumimoji="1" lang="ja-JP" altLang="en-US" dirty="0"/>
              <a:t>により</a:t>
            </a:r>
            <a:endParaRPr kumimoji="1" lang="en-US" altLang="ja-JP" dirty="0"/>
          </a:p>
          <a:p>
            <a:r>
              <a:rPr kumimoji="1" lang="ja-JP" altLang="en-US" dirty="0"/>
              <a:t>ディレクトリとファイルを構成します。</a:t>
            </a:r>
            <a:endParaRPr kumimoji="1" lang="en-US" altLang="ja-JP" dirty="0"/>
          </a:p>
          <a:p>
            <a:r>
              <a:rPr kumimoji="1" lang="ja-JP" altLang="en-US" dirty="0"/>
              <a:t>ファイルシステムを使うことにより、膨大な量の情報を格納できます。</a:t>
            </a:r>
            <a:endParaRPr kumimoji="1" lang="en-US" altLang="ja-JP" dirty="0"/>
          </a:p>
          <a:p>
            <a:r>
              <a:rPr kumimoji="1" lang="ja-JP" altLang="en-US" dirty="0"/>
              <a:t>また、ファイルは、そのファイルを作成したプロセスが終了しても残ります。</a:t>
            </a:r>
            <a:endParaRPr kumimoji="1" lang="en-US" altLang="ja-JP" dirty="0"/>
          </a:p>
          <a:p>
            <a:r>
              <a:rPr kumimoji="1" lang="ja-JP" altLang="en-US" dirty="0"/>
              <a:t>ファイルシステムを使うことにより、複数のプロセスが同時に情報を共通することができるようになります。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a:t>
            </a:fld>
            <a:endParaRPr lang="en-US" altLang="ja-JP"/>
          </a:p>
        </p:txBody>
      </p:sp>
    </p:spTree>
    <p:extLst>
      <p:ext uri="{BB962C8B-B14F-4D97-AF65-F5344CB8AC3E}">
        <p14:creationId xmlns:p14="http://schemas.microsoft.com/office/powerpoint/2010/main" val="15661190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次は、ファイル保護について考えてみましょう。</a:t>
            </a:r>
            <a:endParaRPr kumimoji="1" lang="en-US" altLang="ja-JP" dirty="0"/>
          </a:p>
          <a:p>
            <a:r>
              <a:rPr kumimoji="1" lang="ja-JP" altLang="en-US" dirty="0"/>
              <a:t>ファイルには永続性があります。</a:t>
            </a:r>
            <a:endParaRPr kumimoji="1" lang="en-US" altLang="ja-JP" dirty="0"/>
          </a:p>
          <a:p>
            <a:r>
              <a:rPr kumimoji="1" lang="ja-JP" altLang="en-US" dirty="0"/>
              <a:t>永続性とは、消そうとしない限り消えない、ということです。</a:t>
            </a:r>
            <a:endParaRPr kumimoji="1" lang="en-US" altLang="ja-JP" dirty="0"/>
          </a:p>
          <a:p>
            <a:r>
              <a:rPr kumimoji="1" lang="ja-JP" altLang="en-US" dirty="0"/>
              <a:t>ファイルが勝手に消えてはいけませんので、消えないように保護する必要があります。</a:t>
            </a:r>
            <a:endParaRPr kumimoji="1" lang="en-US" altLang="ja-JP" dirty="0"/>
          </a:p>
          <a:p>
            <a:r>
              <a:rPr kumimoji="1" lang="ja-JP" altLang="en-US" dirty="0"/>
              <a:t>ファイルが消える原因としては、物理的な障害や、不当な操作などが考えられます。</a:t>
            </a:r>
            <a:endParaRPr kumimoji="1" lang="en-US" altLang="ja-JP" dirty="0"/>
          </a:p>
          <a:p>
            <a:r>
              <a:rPr kumimoji="1" lang="ja-JP" altLang="en-US" dirty="0"/>
              <a:t>不当な操作に対しては、アクセス制御により保護します。</a:t>
            </a:r>
            <a:endParaRPr kumimoji="1" lang="en-US" altLang="ja-JP" dirty="0"/>
          </a:p>
          <a:p>
            <a:r>
              <a:rPr kumimoji="1" lang="ja-JP" altLang="en-US" dirty="0"/>
              <a:t>アクセス制御とは、ユーザによるファイルの操作と種類を制限して、</a:t>
            </a:r>
            <a:endParaRPr kumimoji="1" lang="en-US" altLang="ja-JP" dirty="0"/>
          </a:p>
          <a:p>
            <a:r>
              <a:rPr kumimoji="1" lang="ja-JP" altLang="en-US" dirty="0"/>
              <a:t>権限の無いユーザにファイルを操作させないようにすることです。</a:t>
            </a:r>
            <a:endParaRPr kumimoji="1" lang="en-US" altLang="ja-JP" dirty="0"/>
          </a:p>
          <a:p>
            <a:r>
              <a:rPr kumimoji="1" lang="ja-JP" altLang="en-US" dirty="0"/>
              <a:t>物理的な障害に対しては、バックアップと回復を行います。</a:t>
            </a:r>
            <a:endParaRPr kumimoji="1" lang="en-US" altLang="ja-JP" dirty="0"/>
          </a:p>
          <a:p>
            <a:r>
              <a:rPr kumimoji="1" lang="ja-JP" altLang="en-US" dirty="0"/>
              <a:t>これは、定期的にファイルのコピーを作成し、破損時にはコピーから回復する方法です。</a:t>
            </a:r>
            <a:endParaRPr kumimoji="1" lang="en-US" altLang="ja-JP"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40</a:t>
            </a:fld>
            <a:endParaRPr lang="en-US" altLang="ja-JP"/>
          </a:p>
        </p:txBody>
      </p:sp>
    </p:spTree>
    <p:extLst>
      <p:ext uri="{BB962C8B-B14F-4D97-AF65-F5344CB8AC3E}">
        <p14:creationId xmlns:p14="http://schemas.microsoft.com/office/powerpoint/2010/main" val="7751822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アクセス制御 </a:t>
            </a:r>
            <a:r>
              <a:rPr kumimoji="1" lang="en-US" altLang="ja-JP" dirty="0"/>
              <a:t>access control </a:t>
            </a:r>
            <a:r>
              <a:rPr kumimoji="1" lang="ja-JP" altLang="en-US" dirty="0"/>
              <a:t>は、ファイルに対する操作の可、不可を設定します。</a:t>
            </a:r>
            <a:endParaRPr kumimoji="1" lang="en-US" altLang="ja-JP" dirty="0"/>
          </a:p>
          <a:p>
            <a:r>
              <a:rPr kumimoji="1" lang="ja-JP" altLang="en-US" dirty="0"/>
              <a:t>ファイルに対する操作には、ファイルからの読み込み、</a:t>
            </a:r>
            <a:endParaRPr kumimoji="1" lang="en-US" altLang="ja-JP" dirty="0"/>
          </a:p>
          <a:p>
            <a:r>
              <a:rPr kumimoji="1" lang="ja-JP" altLang="en-US" dirty="0"/>
              <a:t>ファイルへの書き出し、ファイルの実行、ファイルの追加、削除等があります。</a:t>
            </a:r>
            <a:endParaRPr kumimoji="1" lang="en-US" altLang="ja-JP" dirty="0"/>
          </a:p>
          <a:p>
            <a:r>
              <a:rPr kumimoji="1" lang="ja-JP" altLang="en-US" dirty="0"/>
              <a:t>これらの操作ごとに可、不可を設定して、権限の無いユーザが不当な操作をするのを防ぎます。</a:t>
            </a:r>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41</a:t>
            </a:fld>
            <a:endParaRPr lang="en-US" altLang="ja-JP"/>
          </a:p>
        </p:txBody>
      </p:sp>
    </p:spTree>
    <p:extLst>
      <p:ext uri="{BB962C8B-B14F-4D97-AF65-F5344CB8AC3E}">
        <p14:creationId xmlns:p14="http://schemas.microsoft.com/office/powerpoint/2010/main" val="4602486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アクセス制御をするために、アクセス制御行列</a:t>
            </a:r>
            <a:endParaRPr kumimoji="1" lang="en-US" altLang="ja-JP" dirty="0"/>
          </a:p>
          <a:p>
            <a:r>
              <a:rPr kumimoji="1" lang="en-US" altLang="ja-JP" dirty="0"/>
              <a:t>Access control matrix</a:t>
            </a:r>
            <a:r>
              <a:rPr kumimoji="1" lang="en-US" altLang="ja-JP" baseline="0" dirty="0"/>
              <a:t> </a:t>
            </a:r>
            <a:r>
              <a:rPr kumimoji="1" lang="ja-JP" altLang="en-US" baseline="0" dirty="0"/>
              <a:t>を作成します。</a:t>
            </a:r>
            <a:endParaRPr kumimoji="1" lang="en-US" altLang="ja-JP" baseline="0" dirty="0"/>
          </a:p>
          <a:p>
            <a:r>
              <a:rPr kumimoji="1" lang="ja-JP" altLang="en-US" baseline="0" dirty="0"/>
              <a:t>これは、各ユーザに対して、ファイル操作の可、不可を </a:t>
            </a:r>
            <a:r>
              <a:rPr kumimoji="1" lang="en-US" altLang="ja-JP" baseline="0" dirty="0"/>
              <a:t>1 0 </a:t>
            </a:r>
            <a:r>
              <a:rPr kumimoji="1" lang="ja-JP" altLang="en-US" baseline="0" dirty="0"/>
              <a:t>で表したものです。</a:t>
            </a:r>
            <a:endParaRPr kumimoji="1" lang="en-US" altLang="ja-JP" baseline="0" dirty="0"/>
          </a:p>
          <a:p>
            <a:r>
              <a:rPr kumimoji="1" lang="ja-JP" altLang="en-US" baseline="0" dirty="0"/>
              <a:t>縦軸にファイルに対する操作、横軸にユーザを取ります。</a:t>
            </a:r>
            <a:endParaRPr kumimoji="1" lang="en-US" altLang="ja-JP" baseline="0" dirty="0"/>
          </a:p>
          <a:p>
            <a:r>
              <a:rPr kumimoji="1" lang="ja-JP" altLang="en-US" baseline="0" dirty="0"/>
              <a:t>ファイルに対する読み込み、書き出し、実行などの操作を許可するユーザは </a:t>
            </a:r>
            <a:r>
              <a:rPr kumimoji="1" lang="en-US" altLang="ja-JP" baseline="0" dirty="0"/>
              <a:t>1 </a:t>
            </a:r>
            <a:r>
              <a:rPr kumimoji="1" lang="ja-JP" altLang="en-US" baseline="0" dirty="0" err="1"/>
              <a:t>、</a:t>
            </a:r>
            <a:endParaRPr kumimoji="1" lang="en-US" altLang="ja-JP" baseline="0" dirty="0"/>
          </a:p>
          <a:p>
            <a:r>
              <a:rPr kumimoji="1" lang="ja-JP" altLang="en-US" baseline="0" dirty="0"/>
              <a:t>許可しないユーザは </a:t>
            </a:r>
            <a:r>
              <a:rPr kumimoji="1" lang="en-US" altLang="ja-JP" baseline="0" dirty="0"/>
              <a:t>0 </a:t>
            </a:r>
            <a:r>
              <a:rPr kumimoji="1" lang="ja-JP" altLang="en-US" baseline="0" dirty="0"/>
              <a:t>になります。</a:t>
            </a:r>
            <a:endParaRPr kumimoji="1" lang="en-US" altLang="ja-JP" baseline="0"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42</a:t>
            </a:fld>
            <a:endParaRPr lang="en-US" altLang="ja-JP"/>
          </a:p>
        </p:txBody>
      </p:sp>
    </p:spTree>
    <p:extLst>
      <p:ext uri="{BB962C8B-B14F-4D97-AF65-F5344CB8AC3E}">
        <p14:creationId xmlns:p14="http://schemas.microsoft.com/office/powerpoint/2010/main" val="4049788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各ファイルで、可能な操作は異なりますので、</a:t>
            </a:r>
            <a:endParaRPr kumimoji="1" lang="en-US" altLang="ja-JP" dirty="0"/>
          </a:p>
          <a:p>
            <a:r>
              <a:rPr kumimoji="1" lang="ja-JP" altLang="en-US" dirty="0"/>
              <a:t>アクセス制御行列はファイルごとに必要になります。</a:t>
            </a:r>
            <a:endParaRPr kumimoji="1" lang="en-US" altLang="ja-JP" dirty="0"/>
          </a:p>
          <a:p>
            <a:r>
              <a:rPr kumimoji="1" lang="ja-JP" altLang="en-US" dirty="0"/>
              <a:t>ファイル</a:t>
            </a:r>
            <a:r>
              <a:rPr kumimoji="1" lang="en-US" altLang="ja-JP" dirty="0"/>
              <a:t>1</a:t>
            </a:r>
            <a:r>
              <a:rPr kumimoji="1" lang="ja-JP" altLang="en-US" dirty="0"/>
              <a:t>のアクセス制御行列、ファイル</a:t>
            </a:r>
            <a:r>
              <a:rPr kumimoji="1" lang="en-US" altLang="ja-JP" dirty="0"/>
              <a:t>2</a:t>
            </a:r>
            <a:r>
              <a:rPr kumimoji="1" lang="ja-JP" altLang="en-US" dirty="0"/>
              <a:t>のアクセス制御行列、</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ファイル</a:t>
            </a:r>
            <a:r>
              <a:rPr kumimoji="1" lang="en-US" altLang="ja-JP" dirty="0"/>
              <a:t>3</a:t>
            </a:r>
            <a:r>
              <a:rPr kumimoji="1" lang="ja-JP" altLang="en-US" dirty="0"/>
              <a:t>のアクセス制御行列、ファイル</a:t>
            </a:r>
            <a:r>
              <a:rPr kumimoji="1" lang="en-US" altLang="ja-JP" dirty="0"/>
              <a:t>4</a:t>
            </a:r>
            <a:r>
              <a:rPr kumimoji="1" lang="ja-JP" altLang="en-US" dirty="0"/>
              <a:t>のアクセス制御行列、というように、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1</a:t>
            </a:r>
            <a:r>
              <a:rPr kumimoji="1" lang="ja-JP" altLang="en-US" dirty="0" err="1"/>
              <a:t>つの</a:t>
            </a:r>
            <a:r>
              <a:rPr kumimoji="1" lang="ja-JP" altLang="en-US" dirty="0"/>
              <a:t>ファイルにつき</a:t>
            </a:r>
            <a:r>
              <a:rPr kumimoji="1" lang="en-US" altLang="ja-JP" dirty="0"/>
              <a:t>1</a:t>
            </a:r>
            <a:r>
              <a:rPr kumimoji="1" lang="ja-JP" altLang="en-US" dirty="0"/>
              <a:t>つアクセス制御行列が必要になります。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43</a:t>
            </a:fld>
            <a:endParaRPr lang="en-US" altLang="ja-JP"/>
          </a:p>
        </p:txBody>
      </p:sp>
    </p:spTree>
    <p:extLst>
      <p:ext uri="{BB962C8B-B14F-4D97-AF65-F5344CB8AC3E}">
        <p14:creationId xmlns:p14="http://schemas.microsoft.com/office/powerpoint/2010/main" val="38476404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アクセス制御行列の欠点は、サイズが大きくなることです。</a:t>
            </a:r>
            <a:endParaRPr kumimoji="1" lang="en-US" altLang="ja-JP" dirty="0"/>
          </a:p>
          <a:p>
            <a:r>
              <a:rPr kumimoji="1" lang="ja-JP" altLang="en-US" dirty="0"/>
              <a:t>アクセス制御行列は、縦軸にファイルに対する操作、横軸にユーザを取ります。</a:t>
            </a:r>
            <a:endParaRPr kumimoji="1" lang="en-US" altLang="ja-JP" dirty="0"/>
          </a:p>
          <a:p>
            <a:r>
              <a:rPr kumimoji="1" lang="ja-JP" altLang="en-US" dirty="0"/>
              <a:t>ファイルに対してできる操作は決まっていますから、操作の数はそれほど大きくなりません。</a:t>
            </a:r>
            <a:endParaRPr kumimoji="1" lang="en-US" altLang="ja-JP" dirty="0"/>
          </a:p>
          <a:p>
            <a:r>
              <a:rPr kumimoji="1" lang="ja-JP" altLang="en-US" dirty="0"/>
              <a:t>しかし、ユーザ数は、非常に大きくなる可能性があります。</a:t>
            </a:r>
            <a:endParaRPr kumimoji="1" lang="en-US" altLang="ja-JP" dirty="0"/>
          </a:p>
          <a:p>
            <a:r>
              <a:rPr kumimoji="1" lang="ja-JP" altLang="en-US" dirty="0"/>
              <a:t>場合によっては、数百、数千になるかもしれません。</a:t>
            </a:r>
            <a:endParaRPr kumimoji="1" lang="en-US" altLang="ja-JP" dirty="0"/>
          </a:p>
          <a:p>
            <a:r>
              <a:rPr kumimoji="1" lang="ja-JP" altLang="en-US" dirty="0"/>
              <a:t>アクセス制御行列は、一つのファイルにつき</a:t>
            </a:r>
            <a:r>
              <a:rPr kumimoji="1" lang="en-US" altLang="ja-JP" dirty="0"/>
              <a:t>1</a:t>
            </a:r>
            <a:r>
              <a:rPr kumimoji="1" lang="ja-JP" altLang="en-US" dirty="0"/>
              <a:t>つ必要ですので、ファイル数が多くなれば、</a:t>
            </a:r>
            <a:endParaRPr kumimoji="1" lang="en-US" altLang="ja-JP" dirty="0"/>
          </a:p>
          <a:p>
            <a:r>
              <a:rPr kumimoji="1" lang="ja-JP" altLang="en-US" dirty="0"/>
              <a:t>アクセス制御行列の数も増えてしまいます。</a:t>
            </a:r>
            <a:endParaRPr kumimoji="1" lang="en-US" altLang="ja-JP" dirty="0"/>
          </a:p>
          <a:p>
            <a:r>
              <a:rPr kumimoji="1" lang="ja-JP" altLang="en-US" dirty="0"/>
              <a:t>アクセス制御行列のエントリ数は、ファイル操作の数✖️ユーザ数✖️ファイル数となり、非常に大きくなります。</a:t>
            </a:r>
            <a:endParaRPr kumimoji="1" lang="en-US" altLang="ja-JP" dirty="0"/>
          </a:p>
          <a:p>
            <a:r>
              <a:rPr kumimoji="1" lang="ja-JP" altLang="en-US" dirty="0"/>
              <a:t>多くの場合、アクセス制御行列は疎行列になります。</a:t>
            </a:r>
            <a:endParaRPr kumimoji="1" lang="en-US" altLang="ja-JP" dirty="0"/>
          </a:p>
          <a:p>
            <a:r>
              <a:rPr kumimoji="1" lang="ja-JP" altLang="en-US" dirty="0"/>
              <a:t>疎行列とは、大部分が０の行列のことです。</a:t>
            </a:r>
            <a:endParaRPr kumimoji="1" lang="en-US" altLang="ja-JP" dirty="0"/>
          </a:p>
          <a:p>
            <a:r>
              <a:rPr kumimoji="1" lang="ja-JP" altLang="en-US" dirty="0"/>
              <a:t>通常、ファイルへの書き出しや、ファイルの削除は、ファイル所有者しかできません。</a:t>
            </a:r>
            <a:endParaRPr kumimoji="1" lang="en-US" altLang="ja-JP" dirty="0"/>
          </a:p>
          <a:p>
            <a:r>
              <a:rPr kumimoji="1" lang="ja-JP" altLang="en-US" dirty="0"/>
              <a:t>読み込みや実行も、無関係なユーザにはさせないでしょうから、</a:t>
            </a:r>
            <a:endParaRPr kumimoji="1" lang="en-US" altLang="ja-JP" dirty="0"/>
          </a:p>
          <a:p>
            <a:r>
              <a:rPr kumimoji="1" lang="ja-JP" altLang="en-US" dirty="0"/>
              <a:t>アクセス制御行列は、大部分が０、不可となります。</a:t>
            </a:r>
            <a:endParaRPr kumimoji="1" lang="en-US" altLang="ja-JP" dirty="0"/>
          </a:p>
          <a:p>
            <a:r>
              <a:rPr kumimoji="1" lang="ja-JP" altLang="en-US" dirty="0"/>
              <a:t>つまり、大部分が</a:t>
            </a:r>
            <a:r>
              <a:rPr kumimoji="1" lang="en-US" altLang="ja-JP" dirty="0"/>
              <a:t> 0 </a:t>
            </a:r>
            <a:r>
              <a:rPr kumimoji="1" lang="ja-JP" altLang="en-US" dirty="0"/>
              <a:t>しかない内容の薄いデータのために、メモリを食ってしまうわけです。</a:t>
            </a:r>
            <a:endParaRPr kumimoji="1" lang="en-US" altLang="ja-JP" dirty="0"/>
          </a:p>
          <a:p>
            <a:r>
              <a:rPr kumimoji="1" lang="ja-JP" altLang="en-US" dirty="0"/>
              <a:t>そこで、アクセス制御行列では、ユーザごとに可、不可を指定する代わりに、ユーザクラスごとに可、不可を指定します。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44</a:t>
            </a:fld>
            <a:endParaRPr lang="en-US" altLang="ja-JP"/>
          </a:p>
        </p:txBody>
      </p:sp>
    </p:spTree>
    <p:extLst>
      <p:ext uri="{BB962C8B-B14F-4D97-AF65-F5344CB8AC3E}">
        <p14:creationId xmlns:p14="http://schemas.microsoft.com/office/powerpoint/2010/main" val="19022160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ユーザクラスとは、ユーザを分類したものです。</a:t>
            </a:r>
            <a:endParaRPr kumimoji="1" lang="en-US" altLang="ja-JP" dirty="0"/>
          </a:p>
          <a:p>
            <a:r>
              <a:rPr kumimoji="1" lang="ja-JP" altLang="en-US"/>
              <a:t>よく使われるユーザクラスには、所有者、指定ユーザ、グループ、それ以外があります。</a:t>
            </a:r>
            <a:endParaRPr kumimoji="1" lang="en-US" altLang="ja-JP" dirty="0"/>
          </a:p>
          <a:p>
            <a:r>
              <a:rPr kumimoji="1" lang="ja-JP" altLang="en-US"/>
              <a:t>所有者、</a:t>
            </a:r>
            <a:r>
              <a:rPr kumimoji="1" lang="en-US" altLang="ja-JP" dirty="0"/>
              <a:t> owner </a:t>
            </a:r>
            <a:r>
              <a:rPr kumimoji="1" lang="ja-JP" altLang="en-US"/>
              <a:t>はそのファイルを作成したユーザです。</a:t>
            </a:r>
            <a:endParaRPr kumimoji="1" lang="en-US" altLang="ja-JP" dirty="0"/>
          </a:p>
          <a:p>
            <a:r>
              <a:rPr kumimoji="1" lang="ja-JP" altLang="en-US"/>
              <a:t>通常、ファイルへの書き出しやファイルの削除は、所有者のみが行えます。</a:t>
            </a:r>
            <a:endParaRPr kumimoji="1" lang="en-US" altLang="ja-JP" dirty="0"/>
          </a:p>
          <a:p>
            <a:r>
              <a:rPr kumimoji="1" lang="ja-JP" altLang="en-US"/>
              <a:t>指定ユーザ</a:t>
            </a:r>
            <a:r>
              <a:rPr kumimoji="1" lang="en-US" altLang="ja-JP" dirty="0"/>
              <a:t> specified user </a:t>
            </a:r>
            <a:r>
              <a:rPr kumimoji="1" lang="ja-JP" altLang="en-US"/>
              <a:t>は、ファイル所有者がそのファイルに対する操作を許可したユーザです。</a:t>
            </a:r>
            <a:endParaRPr kumimoji="1" lang="en-US" altLang="ja-JP" dirty="0"/>
          </a:p>
          <a:p>
            <a:r>
              <a:rPr kumimoji="1" lang="ja-JP" altLang="en-US"/>
              <a:t>グループは、ファイル所有者と同一グループに属するユーザです。</a:t>
            </a:r>
            <a:endParaRPr kumimoji="1" lang="en-US" altLang="ja-JP" dirty="0"/>
          </a:p>
          <a:p>
            <a:r>
              <a:rPr kumimoji="1" lang="ja-JP" altLang="en-US"/>
              <a:t>共有、パブリックは、上記のどれにも属さないユーザです。</a:t>
            </a:r>
            <a:endParaRPr kumimoji="1" lang="en-US" altLang="ja-JP" dirty="0"/>
          </a:p>
          <a:p>
            <a:r>
              <a:rPr kumimoji="1" lang="ja-JP" altLang="en-US"/>
              <a:t>通常、下の方へいくほど許可される項目が少なくなります。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45</a:t>
            </a:fld>
            <a:endParaRPr lang="en-US" altLang="ja-JP"/>
          </a:p>
        </p:txBody>
      </p:sp>
    </p:spTree>
    <p:extLst>
      <p:ext uri="{BB962C8B-B14F-4D97-AF65-F5344CB8AC3E}">
        <p14:creationId xmlns:p14="http://schemas.microsoft.com/office/powerpoint/2010/main" val="10227285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ユーザクラスによるアクセス制御では、</a:t>
            </a:r>
            <a:endParaRPr kumimoji="1" lang="en-US" altLang="ja-JP" dirty="0"/>
          </a:p>
          <a:p>
            <a:r>
              <a:rPr kumimoji="1" lang="ja-JP" altLang="en-US" dirty="0"/>
              <a:t>横軸にユーザクラスを取ります。</a:t>
            </a:r>
            <a:endParaRPr kumimoji="1" lang="en-US" altLang="ja-JP" dirty="0"/>
          </a:p>
          <a:p>
            <a:r>
              <a:rPr kumimoji="1" lang="ja-JP" altLang="en-US" dirty="0"/>
              <a:t>こちらの例では、ユーザクラスとして所有者、グループ、共有の３つを使用しています。</a:t>
            </a:r>
            <a:endParaRPr kumimoji="1" lang="en-US" altLang="ja-JP" dirty="0"/>
          </a:p>
          <a:p>
            <a:r>
              <a:rPr kumimoji="1" lang="ja-JP" altLang="en-US" dirty="0"/>
              <a:t>こうすると、アクセス制御行列のエントリ数を、</a:t>
            </a:r>
            <a:endParaRPr kumimoji="1" lang="en-US" altLang="ja-JP" dirty="0"/>
          </a:p>
          <a:p>
            <a:r>
              <a:rPr kumimoji="1" lang="ja-JP" altLang="en-US" dirty="0"/>
              <a:t>操作数✖️クラス数✖️ファイル数に減らせます、</a:t>
            </a:r>
            <a:endParaRPr kumimoji="1" lang="en-US" altLang="ja-JP" dirty="0"/>
          </a:p>
          <a:p>
            <a:r>
              <a:rPr kumimoji="1" lang="ja-JP" altLang="en-US" dirty="0"/>
              <a:t>ユーザクラスの個数はせいぜい</a:t>
            </a:r>
            <a:r>
              <a:rPr kumimoji="1" lang="en-US" altLang="ja-JP" dirty="0"/>
              <a:t>3,4</a:t>
            </a:r>
            <a:r>
              <a:rPr kumimoji="1" lang="ja-JP" altLang="en-US" dirty="0"/>
              <a:t>個ですので、</a:t>
            </a:r>
            <a:endParaRPr kumimoji="1" lang="en-US" altLang="ja-JP" dirty="0"/>
          </a:p>
          <a:p>
            <a:r>
              <a:rPr kumimoji="1" lang="ja-JP" altLang="en-US" dirty="0"/>
              <a:t>数百、数千となる可能性のあるユーザ数を用いた場合と比べて非常に小さくなります。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46</a:t>
            </a:fld>
            <a:endParaRPr lang="en-US" altLang="ja-JP"/>
          </a:p>
        </p:txBody>
      </p:sp>
    </p:spTree>
    <p:extLst>
      <p:ext uri="{BB962C8B-B14F-4D97-AF65-F5344CB8AC3E}">
        <p14:creationId xmlns:p14="http://schemas.microsoft.com/office/powerpoint/2010/main" val="41105682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UNIX </a:t>
            </a:r>
            <a:r>
              <a:rPr kumimoji="1" lang="ja-JP" altLang="en-US" dirty="0"/>
              <a:t>の場合、</a:t>
            </a:r>
            <a:r>
              <a:rPr kumimoji="1" lang="en-US" altLang="ja-JP" dirty="0"/>
              <a:t>ls –l </a:t>
            </a:r>
            <a:r>
              <a:rPr kumimoji="1" lang="ja-JP" altLang="en-US" dirty="0"/>
              <a:t>コマンドを実行すると、ファイル一覧の左端に、アクセス制御が表示されます。</a:t>
            </a:r>
            <a:endParaRPr kumimoji="1" lang="en-US" altLang="ja-JP" dirty="0"/>
          </a:p>
          <a:p>
            <a:r>
              <a:rPr kumimoji="1" lang="ja-JP" altLang="en-US" dirty="0"/>
              <a:t>左端を見ると、</a:t>
            </a:r>
            <a:r>
              <a:rPr kumimoji="1" lang="en-US" altLang="ja-JP" dirty="0"/>
              <a:t> 10</a:t>
            </a:r>
            <a:r>
              <a:rPr kumimoji="1" lang="ja-JP" altLang="en-US" dirty="0"/>
              <a:t>文字の記号が並んでいます。</a:t>
            </a:r>
            <a:endParaRPr kumimoji="1" lang="en-US" altLang="ja-JP" dirty="0"/>
          </a:p>
          <a:p>
            <a:r>
              <a:rPr kumimoji="1" lang="ja-JP" altLang="en-US" dirty="0"/>
              <a:t>先頭の</a:t>
            </a:r>
            <a:r>
              <a:rPr kumimoji="1" lang="en-US" altLang="ja-JP" dirty="0"/>
              <a:t>1</a:t>
            </a:r>
            <a:r>
              <a:rPr kumimoji="1" lang="ja-JP" altLang="en-US" dirty="0"/>
              <a:t>文字は、</a:t>
            </a:r>
            <a:r>
              <a:rPr kumimoji="1" lang="en-US" altLang="ja-JP" dirty="0"/>
              <a:t>d </a:t>
            </a:r>
            <a:r>
              <a:rPr kumimoji="1" lang="ja-JP" altLang="en-US" dirty="0"/>
              <a:t>がディレクトリ、</a:t>
            </a:r>
            <a:r>
              <a:rPr kumimoji="1" lang="en-US" altLang="ja-JP" dirty="0"/>
              <a:t>l </a:t>
            </a:r>
            <a:r>
              <a:rPr kumimoji="1" lang="ja-JP" altLang="en-US" dirty="0"/>
              <a:t>がリンクを表します。</a:t>
            </a:r>
            <a:endParaRPr kumimoji="1" lang="en-US" altLang="ja-JP" dirty="0"/>
          </a:p>
          <a:p>
            <a:r>
              <a:rPr kumimoji="1" lang="ja-JP" altLang="en-US" dirty="0"/>
              <a:t>残りの９文字は、前から順に、所有者、グループ、それ以外に対して、</a:t>
            </a:r>
            <a:endParaRPr kumimoji="1" lang="en-US" altLang="ja-JP" dirty="0"/>
          </a:p>
          <a:p>
            <a:r>
              <a:rPr kumimoji="1" lang="ja-JP" altLang="en-US" dirty="0"/>
              <a:t>読み込み、書き出し、実行の可不可を表します。</a:t>
            </a:r>
            <a:endParaRPr kumimoji="1" lang="en-US" altLang="ja-JP" dirty="0"/>
          </a:p>
          <a:p>
            <a:r>
              <a:rPr kumimoji="1" lang="ja-JP" altLang="en-US" dirty="0"/>
              <a:t>例えば、</a:t>
            </a:r>
            <a:r>
              <a:rPr kumimoji="1" lang="en-US" altLang="ja-JP" dirty="0"/>
              <a:t>.</a:t>
            </a:r>
            <a:r>
              <a:rPr kumimoji="1" lang="en-US" altLang="ja-JP" dirty="0" err="1"/>
              <a:t>bashrc</a:t>
            </a:r>
            <a:r>
              <a:rPr kumimoji="1" lang="en-US" altLang="ja-JP" dirty="0"/>
              <a:t> </a:t>
            </a:r>
            <a:r>
              <a:rPr kumimoji="1" lang="ja-JP" altLang="en-US" dirty="0"/>
              <a:t>でしたら</a:t>
            </a:r>
            <a:r>
              <a:rPr kumimoji="1" lang="en-US" altLang="ja-JP" dirty="0"/>
              <a:t> </a:t>
            </a:r>
            <a:r>
              <a:rPr kumimoji="1" lang="en-US" altLang="ja-JP" dirty="0" err="1"/>
              <a:t>rw</a:t>
            </a:r>
            <a:r>
              <a:rPr kumimoji="1" lang="en-US" altLang="ja-JP" dirty="0"/>
              <a:t>- r– r– </a:t>
            </a:r>
            <a:r>
              <a:rPr kumimoji="1" lang="ja-JP" altLang="en-US" dirty="0"/>
              <a:t>となっています。</a:t>
            </a:r>
            <a:endParaRPr kumimoji="1" lang="en-US" altLang="ja-JP" dirty="0"/>
          </a:p>
          <a:p>
            <a:r>
              <a:rPr kumimoji="1" lang="ja-JP" altLang="en-US" dirty="0"/>
              <a:t>これは、所有者は読みと書きができる、グループとそれ以外は、読みのみできる、ということを表します。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47</a:t>
            </a:fld>
            <a:endParaRPr lang="en-US" altLang="ja-JP"/>
          </a:p>
        </p:txBody>
      </p:sp>
    </p:spTree>
    <p:extLst>
      <p:ext uri="{BB962C8B-B14F-4D97-AF65-F5344CB8AC3E}">
        <p14:creationId xmlns:p14="http://schemas.microsoft.com/office/powerpoint/2010/main" val="42455682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物理的な障害に対する対策がバックアップです。</a:t>
            </a:r>
            <a:endParaRPr kumimoji="1" lang="en-US" altLang="ja-JP" dirty="0"/>
          </a:p>
          <a:p>
            <a:r>
              <a:rPr kumimoji="1" lang="ja-JP" altLang="en-US" dirty="0"/>
              <a:t>バックアップは、定期的にファイル全体を他の記憶媒体に保存しておき、</a:t>
            </a:r>
            <a:endParaRPr kumimoji="1" lang="en-US" altLang="ja-JP" dirty="0"/>
          </a:p>
          <a:p>
            <a:r>
              <a:rPr kumimoji="1" lang="ja-JP" altLang="en-US" dirty="0"/>
              <a:t>ファイル破損時には、保存した状態に復帰します。</a:t>
            </a:r>
            <a:endParaRPr kumimoji="1" lang="en-US" altLang="ja-JP" dirty="0"/>
          </a:p>
          <a:p>
            <a:r>
              <a:rPr kumimoji="1" lang="ja-JP" altLang="en-US" dirty="0"/>
              <a:t>ファイルを記憶媒体に保存します、</a:t>
            </a:r>
            <a:endParaRPr kumimoji="1" lang="en-US" altLang="ja-JP" dirty="0"/>
          </a:p>
          <a:p>
            <a:r>
              <a:rPr kumimoji="1" lang="ja-JP" altLang="en-US" dirty="0"/>
              <a:t>ファイルが破損したときに、保存した状態に復帰できれば、</a:t>
            </a:r>
            <a:endParaRPr kumimoji="1" lang="en-US" altLang="ja-JP" dirty="0"/>
          </a:p>
          <a:p>
            <a:r>
              <a:rPr kumimoji="1" lang="ja-JP" altLang="en-US" dirty="0"/>
              <a:t>バックアップした時点までは復帰できます、</a:t>
            </a:r>
            <a:endParaRPr kumimoji="1" lang="en-US" altLang="ja-JP" dirty="0"/>
          </a:p>
          <a:p>
            <a:r>
              <a:rPr kumimoji="1" lang="ja-JP" altLang="en-US" dirty="0"/>
              <a:t>バックアップしてから書き換えた部分は残念ながら戻りませんが、</a:t>
            </a:r>
            <a:endParaRPr kumimoji="1" lang="en-US" altLang="ja-JP" dirty="0"/>
          </a:p>
          <a:p>
            <a:r>
              <a:rPr kumimoji="1" lang="ja-JP" altLang="en-US" dirty="0"/>
              <a:t>一からファイルを作り直すことに比べれば、バックアップを取っておくメリットは大きいでしょう。</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48</a:t>
            </a:fld>
            <a:endParaRPr lang="en-US" altLang="ja-JP"/>
          </a:p>
        </p:txBody>
      </p:sp>
    </p:spTree>
    <p:extLst>
      <p:ext uri="{BB962C8B-B14F-4D97-AF65-F5344CB8AC3E}">
        <p14:creationId xmlns:p14="http://schemas.microsoft.com/office/powerpoint/2010/main" val="41796490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バックアップの欠点は、全てのファイルをコピーするには時間がかかることです。</a:t>
            </a:r>
            <a:endParaRPr kumimoji="1" lang="en-US" altLang="ja-JP" dirty="0"/>
          </a:p>
          <a:p>
            <a:r>
              <a:rPr kumimoji="1" lang="ja-JP" altLang="en-US" dirty="0"/>
              <a:t>バックアップは通常は外部の記憶媒体に保存しますので、ファイルのコピーには時間がかかります。</a:t>
            </a:r>
            <a:endParaRPr kumimoji="1" lang="en-US" altLang="ja-JP" dirty="0"/>
          </a:p>
          <a:p>
            <a:r>
              <a:rPr kumimoji="1" lang="ja-JP" altLang="en-US" dirty="0"/>
              <a:t>また、バックアップ中はシステムを停止する必要がありますので、システムの効率が落ちることになります。</a:t>
            </a:r>
            <a:endParaRPr kumimoji="1" lang="en-US" altLang="ja-JP" dirty="0"/>
          </a:p>
          <a:p>
            <a:r>
              <a:rPr kumimoji="1" lang="ja-JP" altLang="en-US" dirty="0"/>
              <a:t>また、最終バックアップから後の更新は反映されません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49</a:t>
            </a:fld>
            <a:endParaRPr lang="en-US" altLang="ja-JP"/>
          </a:p>
        </p:txBody>
      </p:sp>
    </p:spTree>
    <p:extLst>
      <p:ext uri="{BB962C8B-B14F-4D97-AF65-F5344CB8AC3E}">
        <p14:creationId xmlns:p14="http://schemas.microsoft.com/office/powerpoint/2010/main" val="1725217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ファイルには永続性がありますのでデータの信頼性が保証されます。</a:t>
            </a:r>
            <a:endParaRPr kumimoji="1" lang="en-US" altLang="ja-JP" dirty="0"/>
          </a:p>
          <a:p>
            <a:r>
              <a:rPr kumimoji="1" lang="ja-JP" altLang="en-US" dirty="0"/>
              <a:t>また、ファイルシステムを使うことにより、統一した形式でデータを扱えます。</a:t>
            </a:r>
            <a:endParaRPr kumimoji="1" lang="en-US" altLang="ja-JP" dirty="0"/>
          </a:p>
          <a:p>
            <a:r>
              <a:rPr kumimoji="1" lang="ja-JP" altLang="en-US" dirty="0"/>
              <a:t>データを統一することにより、ハードウエアごとのデータ形式を気にする必要なくハードウェアを扱えます。</a:t>
            </a:r>
            <a:endParaRPr kumimoji="1" lang="en-US" altLang="ja-JP" dirty="0"/>
          </a:p>
          <a:p>
            <a:r>
              <a:rPr kumimoji="1" lang="ja-JP" altLang="en-US" dirty="0"/>
              <a:t>そのため、ハードウェアが使いやすくなり、ハードウェアの性能を引き出すことができます。</a:t>
            </a:r>
            <a:endParaRPr kumimoji="1" lang="en-US" altLang="ja-JP" dirty="0"/>
          </a:p>
          <a:p>
            <a:r>
              <a:rPr kumimoji="1" lang="ja-JP" altLang="en-US" dirty="0"/>
              <a:t>ファイルはハードウェアに依存しませんので、</a:t>
            </a:r>
            <a:endParaRPr kumimoji="1" lang="en-US" altLang="ja-JP" dirty="0"/>
          </a:p>
          <a:p>
            <a:r>
              <a:rPr kumimoji="1" lang="ja-JP" altLang="en-US" dirty="0"/>
              <a:t>異なるハードウェアに対して、同一のプログラムを使えます。</a:t>
            </a:r>
            <a:endParaRPr kumimoji="1" lang="en-US" altLang="ja-JP" dirty="0"/>
          </a:p>
          <a:p>
            <a:r>
              <a:rPr kumimoji="1" lang="ja-JP" altLang="en-US" dirty="0"/>
              <a:t>ハードウェアに依存しないことを、装置独立性</a:t>
            </a:r>
            <a:r>
              <a:rPr kumimoji="1" lang="en-US" altLang="ja-JP" dirty="0"/>
              <a:t> device independence </a:t>
            </a:r>
            <a:r>
              <a:rPr kumimoji="1" lang="ja-JP" altLang="en-US" dirty="0"/>
              <a:t>と言います。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5</a:t>
            </a:fld>
            <a:endParaRPr lang="en-US" altLang="ja-JP"/>
          </a:p>
        </p:txBody>
      </p:sp>
    </p:spTree>
    <p:extLst>
      <p:ext uri="{BB962C8B-B14F-4D97-AF65-F5344CB8AC3E}">
        <p14:creationId xmlns:p14="http://schemas.microsoft.com/office/powerpoint/2010/main" val="367819833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計算機をネットワークで繋いだ分散環境では、</a:t>
            </a:r>
            <a:endParaRPr kumimoji="1" lang="en-US" altLang="ja-JP" dirty="0"/>
          </a:p>
          <a:p>
            <a:r>
              <a:rPr kumimoji="1" lang="ja-JP" altLang="en-US"/>
              <a:t>計算機間の整合性が問題になります。</a:t>
            </a:r>
            <a:endParaRPr kumimoji="1" lang="en-US" altLang="ja-JP" dirty="0"/>
          </a:p>
          <a:p>
            <a:r>
              <a:rPr kumimoji="1" lang="ja-JP" altLang="en-US"/>
              <a:t>計算機１、計算機２がネットワークを通して協調して動いているとします。</a:t>
            </a:r>
            <a:endParaRPr kumimoji="1" lang="en-US" altLang="ja-JP" dirty="0"/>
          </a:p>
          <a:p>
            <a:r>
              <a:rPr kumimoji="1" lang="ja-JP" altLang="en-US"/>
              <a:t>各計算機は、適時バックアップを取ります。</a:t>
            </a:r>
            <a:endParaRPr kumimoji="1" lang="en-US" altLang="ja-JP" dirty="0"/>
          </a:p>
          <a:p>
            <a:r>
              <a:rPr kumimoji="1" lang="ja-JP" altLang="en-US"/>
              <a:t>ここで、計算機１のファイルが破損したとします。</a:t>
            </a:r>
            <a:endParaRPr kumimoji="1" lang="en-US" altLang="ja-JP" dirty="0"/>
          </a:p>
          <a:p>
            <a:r>
              <a:rPr kumimoji="1" lang="ja-JP" altLang="en-US"/>
              <a:t>このとき、計算機</a:t>
            </a:r>
            <a:r>
              <a:rPr kumimoji="1" lang="en-US" altLang="ja-JP" dirty="0"/>
              <a:t>1</a:t>
            </a:r>
            <a:r>
              <a:rPr kumimoji="1" lang="ja-JP" altLang="en-US"/>
              <a:t>はバックアップ時点まで戻ります。</a:t>
            </a:r>
            <a:endParaRPr kumimoji="1" lang="en-US" altLang="ja-JP" dirty="0"/>
          </a:p>
          <a:p>
            <a:r>
              <a:rPr kumimoji="1" lang="ja-JP" altLang="en-US"/>
              <a:t>さて、計算機１は、バックアップの後に、計算機２にデータを送っていました。</a:t>
            </a:r>
            <a:endParaRPr kumimoji="1" lang="en-US" altLang="ja-JP" dirty="0"/>
          </a:p>
          <a:p>
            <a:r>
              <a:rPr kumimoji="1" lang="ja-JP" altLang="en-US"/>
              <a:t>計算機２はデータを受信しています。</a:t>
            </a:r>
            <a:endParaRPr kumimoji="1" lang="en-US" altLang="ja-JP" dirty="0"/>
          </a:p>
          <a:p>
            <a:r>
              <a:rPr kumimoji="1" lang="ja-JP" altLang="en-US"/>
              <a:t>しかし、計算機１はバックアップ時点まで戻っていますので、計算機１に取っては、まだデータは送っていません。</a:t>
            </a:r>
            <a:endParaRPr kumimoji="1" lang="en-US" altLang="ja-JP" dirty="0"/>
          </a:p>
          <a:p>
            <a:r>
              <a:rPr kumimoji="1" lang="ja-JP" altLang="en-US"/>
              <a:t>すると、計算機２は、送られていないはずのデータを受け取っていることになってしまいます。</a:t>
            </a:r>
            <a:endParaRPr kumimoji="1" lang="en-US" altLang="ja-JP" dirty="0"/>
          </a:p>
          <a:p>
            <a:r>
              <a:rPr kumimoji="1" lang="ja-JP" altLang="en-US"/>
              <a:t>そこで整合性を取るために、計算機２もバックアップ時点に戻します。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50</a:t>
            </a:fld>
            <a:endParaRPr lang="en-US" altLang="ja-JP"/>
          </a:p>
        </p:txBody>
      </p:sp>
    </p:spTree>
    <p:extLst>
      <p:ext uri="{BB962C8B-B14F-4D97-AF65-F5344CB8AC3E}">
        <p14:creationId xmlns:p14="http://schemas.microsoft.com/office/powerpoint/2010/main" val="194290154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分散環境では、１台がバックアップ時点まで戻ると、他の計算機も戻る必要がある、という事態が発生します。</a:t>
            </a:r>
            <a:endParaRPr kumimoji="1" lang="en-US" altLang="ja-JP" dirty="0"/>
          </a:p>
          <a:p>
            <a:r>
              <a:rPr kumimoji="1" lang="ja-JP" altLang="en-US"/>
              <a:t>このとき、バックアップのタイミングをうまく取らないと、問題が発生します。</a:t>
            </a:r>
            <a:endParaRPr kumimoji="1" lang="en-US" altLang="ja-JP" dirty="0"/>
          </a:p>
          <a:p>
            <a:r>
              <a:rPr kumimoji="1" lang="ja-JP" altLang="en-US"/>
              <a:t>今、計算機１と計算機２が協調して動いているとします。</a:t>
            </a:r>
            <a:endParaRPr kumimoji="1" lang="en-US" altLang="ja-JP" dirty="0"/>
          </a:p>
          <a:p>
            <a:r>
              <a:rPr kumimoji="1" lang="ja-JP" altLang="en-US"/>
              <a:t>計算機１でファイルの破損が起きたので、バックアップまで戻ります。</a:t>
            </a:r>
            <a:endParaRPr kumimoji="1" lang="en-US" altLang="ja-JP" dirty="0"/>
          </a:p>
          <a:p>
            <a:r>
              <a:rPr kumimoji="1" lang="ja-JP" altLang="en-US"/>
              <a:t>すると、計算機１が送っていないデータを計算機２が受け取ったことになりますので、</a:t>
            </a:r>
            <a:endParaRPr kumimoji="1" lang="en-US" altLang="ja-JP" dirty="0"/>
          </a:p>
          <a:p>
            <a:r>
              <a:rPr kumimoji="1" lang="ja-JP" altLang="en-US"/>
              <a:t>整合性を取るために、計算機２をバックアップまで戻します。</a:t>
            </a:r>
            <a:endParaRPr kumimoji="1" lang="en-US" altLang="ja-JP" dirty="0"/>
          </a:p>
          <a:p>
            <a:r>
              <a:rPr kumimoji="1" lang="ja-JP" altLang="en-US"/>
              <a:t>すると今度は、計算機２が送っていないデータを計算機１が受け取っていることになってしまいます。</a:t>
            </a:r>
            <a:endParaRPr kumimoji="1" lang="en-US" altLang="ja-JP" dirty="0"/>
          </a:p>
          <a:p>
            <a:r>
              <a:rPr kumimoji="1" lang="ja-JP" altLang="en-US"/>
              <a:t>そこで計算機１を、さらに前のバックアップまで戻します。</a:t>
            </a:r>
            <a:endParaRPr kumimoji="1" lang="en-US" altLang="ja-JP" dirty="0"/>
          </a:p>
          <a:p>
            <a:r>
              <a:rPr kumimoji="1" lang="ja-JP" altLang="en-US"/>
              <a:t>すると、送っていないはずのデータを受け取っている、ということがまた起きます。</a:t>
            </a:r>
            <a:endParaRPr kumimoji="1" lang="en-US" altLang="ja-JP" dirty="0"/>
          </a:p>
          <a:p>
            <a:r>
              <a:rPr kumimoji="1" lang="ja-JP" altLang="en-US"/>
              <a:t>このように整合性を取るために際限なく戻らなくてはいけない、という可能性があります。</a:t>
            </a:r>
            <a:endParaRPr kumimoji="1" lang="en-US" altLang="ja-JP" dirty="0"/>
          </a:p>
          <a:p>
            <a:r>
              <a:rPr kumimoji="1" lang="ja-JP" altLang="en-US"/>
              <a:t>ですので、分散環境では、各計算機がバックアップを取るタイミングを揃える必要があります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51</a:t>
            </a:fld>
            <a:endParaRPr lang="en-US" altLang="ja-JP"/>
          </a:p>
        </p:txBody>
      </p:sp>
    </p:spTree>
    <p:extLst>
      <p:ext uri="{BB962C8B-B14F-4D97-AF65-F5344CB8AC3E}">
        <p14:creationId xmlns:p14="http://schemas.microsoft.com/office/powerpoint/2010/main" val="150256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バックアップ時点まで戻る場合、バックアップ後の変更は反映されません。</a:t>
            </a:r>
            <a:endParaRPr kumimoji="1" lang="en-US" altLang="ja-JP" dirty="0"/>
          </a:p>
          <a:p>
            <a:r>
              <a:rPr kumimoji="1" lang="ja-JP" altLang="en-US" dirty="0"/>
              <a:t>そこで、変更した部分を他のファイルに保存しておくのがインクリメンタルダンピングです。</a:t>
            </a:r>
            <a:endParaRPr kumimoji="1" lang="en-US" altLang="ja-JP" dirty="0"/>
          </a:p>
          <a:p>
            <a:r>
              <a:rPr kumimoji="1" lang="ja-JP" altLang="en-US" dirty="0"/>
              <a:t>インクリメンタルダンピングでは、変更された部分を履歴ファイル</a:t>
            </a:r>
            <a:r>
              <a:rPr kumimoji="1" lang="en-US" altLang="ja-JP" dirty="0"/>
              <a:t> log file </a:t>
            </a:r>
            <a:r>
              <a:rPr kumimoji="1" lang="ja-JP" altLang="en-US" dirty="0"/>
              <a:t>に保存しておきます。</a:t>
            </a:r>
            <a:endParaRPr kumimoji="1" lang="en-US" altLang="ja-JP" dirty="0"/>
          </a:p>
          <a:p>
            <a:r>
              <a:rPr kumimoji="1" lang="ja-JP" altLang="en-US" dirty="0"/>
              <a:t>ファイルが破損したときは、</a:t>
            </a:r>
            <a:endParaRPr kumimoji="1" lang="en-US" altLang="ja-JP" dirty="0"/>
          </a:p>
          <a:p>
            <a:r>
              <a:rPr kumimoji="1" lang="ja-JP" altLang="en-US" dirty="0"/>
              <a:t>バックアップから後の変更は履歴ファイルを使うことにより復帰することができます。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52</a:t>
            </a:fld>
            <a:endParaRPr lang="en-US" altLang="ja-JP"/>
          </a:p>
        </p:txBody>
      </p:sp>
    </p:spTree>
    <p:extLst>
      <p:ext uri="{BB962C8B-B14F-4D97-AF65-F5344CB8AC3E}">
        <p14:creationId xmlns:p14="http://schemas.microsoft.com/office/powerpoint/2010/main" val="545662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インクリメンタルダンピングの長所は、</a:t>
            </a:r>
            <a:endParaRPr kumimoji="1" lang="en-US" altLang="ja-JP" dirty="0"/>
          </a:p>
          <a:p>
            <a:r>
              <a:rPr kumimoji="1" lang="ja-JP" altLang="en-US"/>
              <a:t>バックアップ後の書き込みの復元可能なことです。</a:t>
            </a:r>
            <a:endParaRPr kumimoji="1" lang="en-US" altLang="ja-JP" dirty="0"/>
          </a:p>
          <a:p>
            <a:r>
              <a:rPr kumimoji="1" lang="ja-JP" altLang="en-US"/>
              <a:t>一方、インクリメンタルダンピングの短所は、</a:t>
            </a:r>
            <a:endParaRPr kumimoji="1" lang="en-US" altLang="ja-JP" dirty="0"/>
          </a:p>
          <a:p>
            <a:r>
              <a:rPr kumimoji="1" lang="ja-JP" altLang="en-US"/>
              <a:t>バックアップから時間が経つに従い、履歴ファイルが大きくなることです。</a:t>
            </a:r>
            <a:endParaRPr kumimoji="1" lang="en-US" altLang="ja-JP" dirty="0"/>
          </a:p>
          <a:p>
            <a:r>
              <a:rPr kumimoji="1" lang="ja-JP" altLang="en-US"/>
              <a:t>よって、ファイルの破損に対しては、</a:t>
            </a:r>
            <a:endParaRPr kumimoji="1" lang="en-US" altLang="ja-JP" dirty="0"/>
          </a:p>
          <a:p>
            <a:r>
              <a:rPr kumimoji="1" lang="ja-JP" altLang="en-US"/>
              <a:t>基本的にはバックアップを使い、インクリメンタルダンピングは、バックアップの補助として使うことになります。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53</a:t>
            </a:fld>
            <a:endParaRPr lang="en-US" altLang="ja-JP"/>
          </a:p>
        </p:txBody>
      </p:sp>
    </p:spTree>
    <p:extLst>
      <p:ext uri="{BB962C8B-B14F-4D97-AF65-F5344CB8AC3E}">
        <p14:creationId xmlns:p14="http://schemas.microsoft.com/office/powerpoint/2010/main" val="423914208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ファイルを複数の記憶媒体に保存するのがミラーリングです。</a:t>
            </a:r>
            <a:endParaRPr kumimoji="1" lang="en-US" altLang="ja-JP" dirty="0"/>
          </a:p>
          <a:p>
            <a:r>
              <a:rPr kumimoji="1" lang="ja-JP" altLang="en-US"/>
              <a:t>ファイルを保存するときに、同時にそのコピーを別の媒体に保存します。</a:t>
            </a:r>
            <a:endParaRPr kumimoji="1" lang="en-US" altLang="ja-JP" dirty="0"/>
          </a:p>
          <a:p>
            <a:r>
              <a:rPr kumimoji="1" lang="ja-JP" altLang="en-US"/>
              <a:t>こうすれば、どちらか片方が破損しても、もう片方から復帰できます。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54</a:t>
            </a:fld>
            <a:endParaRPr lang="en-US" altLang="ja-JP"/>
          </a:p>
        </p:txBody>
      </p:sp>
    </p:spTree>
    <p:extLst>
      <p:ext uri="{BB962C8B-B14F-4D97-AF65-F5344CB8AC3E}">
        <p14:creationId xmlns:p14="http://schemas.microsoft.com/office/powerpoint/2010/main" val="19107647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ミラーリングの長所は、オリジナルが破損しても復帰できることです。</a:t>
            </a:r>
            <a:endParaRPr kumimoji="1" lang="en-US" altLang="ja-JP" dirty="0"/>
          </a:p>
          <a:p>
            <a:r>
              <a:rPr kumimoji="1" lang="ja-JP" altLang="en-US"/>
              <a:t>一方、ミラーリングの短所は、システム障害が発生したときに、</a:t>
            </a:r>
            <a:endParaRPr kumimoji="1" lang="en-US" altLang="ja-JP" dirty="0"/>
          </a:p>
          <a:p>
            <a:r>
              <a:rPr kumimoji="1" lang="ja-JP" altLang="en-US"/>
              <a:t>オリジナルとコピーの内容に違いが生じる可能性があることです。</a:t>
            </a:r>
            <a:endParaRPr kumimoji="1" lang="en-US" altLang="ja-JP" dirty="0"/>
          </a:p>
          <a:p>
            <a:r>
              <a:rPr kumimoji="1" lang="ja-JP" altLang="en-US"/>
              <a:t>オリジナルとコピーが違う場合、どちらが正しいデータなのかを確認する必要があります。</a:t>
            </a:r>
            <a:endParaRPr kumimoji="1" lang="en-US" altLang="ja-JP" dirty="0"/>
          </a:p>
          <a:p>
            <a:r>
              <a:rPr kumimoji="1" lang="ja-JP" altLang="en-US"/>
              <a:t>また、２カ所に保存しますので。単純に記憶領域が２倍必要になります。</a:t>
            </a:r>
            <a:endParaRPr kumimoji="1" lang="en-US" altLang="ja-JP" dirty="0"/>
          </a:p>
          <a:p>
            <a:r>
              <a:rPr kumimoji="1" lang="ja-JP" altLang="en-US"/>
              <a:t>よって、ミラーリングは、絶対に破損しては困る、というデータに対して行います。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55</a:t>
            </a:fld>
            <a:endParaRPr lang="en-US" altLang="ja-JP"/>
          </a:p>
        </p:txBody>
      </p:sp>
    </p:spTree>
    <p:extLst>
      <p:ext uri="{BB962C8B-B14F-4D97-AF65-F5344CB8AC3E}">
        <p14:creationId xmlns:p14="http://schemas.microsoft.com/office/powerpoint/2010/main" val="188146815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次は、ファイルを二次記憶上にどのように実装するのか見てみましょう。</a:t>
            </a:r>
            <a:endParaRPr kumimoji="1" lang="en-US" altLang="ja-JP" dirty="0"/>
          </a:p>
          <a:p>
            <a:r>
              <a:rPr kumimoji="1" lang="ja-JP" altLang="en-US" dirty="0"/>
              <a:t>ファイルの実装には、連続割り付けと非連続割付があります。</a:t>
            </a:r>
            <a:endParaRPr kumimoji="1" lang="en-US" altLang="ja-JP" dirty="0"/>
          </a:p>
          <a:p>
            <a:r>
              <a:rPr kumimoji="1" lang="ja-JP" altLang="en-US" dirty="0"/>
              <a:t>連続割付</a:t>
            </a:r>
            <a:r>
              <a:rPr kumimoji="1" lang="en-US" altLang="ja-JP" dirty="0"/>
              <a:t> contiguous allocation </a:t>
            </a:r>
            <a:r>
              <a:rPr kumimoji="1" lang="ja-JP" altLang="en-US" dirty="0"/>
              <a:t>は、ファイルを二次記憶上の連続したブロックに割り付けます。</a:t>
            </a:r>
            <a:endParaRPr kumimoji="1" lang="en-US" altLang="ja-JP" dirty="0"/>
          </a:p>
          <a:p>
            <a:r>
              <a:rPr kumimoji="1" lang="ja-JP" altLang="en-US" dirty="0"/>
              <a:t>非連続割付</a:t>
            </a:r>
            <a:r>
              <a:rPr kumimoji="1" lang="en-US" altLang="ja-JP" dirty="0"/>
              <a:t> non contiguous allocation </a:t>
            </a:r>
            <a:r>
              <a:rPr kumimoji="1" lang="ja-JP" altLang="en-US" dirty="0"/>
              <a:t>は、ファイルを連続しないブロックにバラバラに割り付けます。</a:t>
            </a:r>
            <a:endParaRPr kumimoji="1" lang="en-US" altLang="ja-JP" dirty="0"/>
          </a:p>
          <a:p>
            <a:r>
              <a:rPr kumimoji="1" lang="ja-JP" altLang="en-US" dirty="0"/>
              <a:t>非連続割付には、リンク割付と索引割付があります、</a:t>
            </a:r>
            <a:endParaRPr kumimoji="1" lang="en-US" altLang="ja-JP" dirty="0"/>
          </a:p>
          <a:p>
            <a:r>
              <a:rPr kumimoji="1" lang="ja-JP" altLang="en-US" dirty="0"/>
              <a:t>リンク割付</a:t>
            </a:r>
            <a:r>
              <a:rPr kumimoji="1" lang="en-US" altLang="ja-JP" dirty="0"/>
              <a:t> linked allocation </a:t>
            </a:r>
            <a:r>
              <a:rPr kumimoji="1" lang="ja-JP" altLang="en-US" dirty="0"/>
              <a:t>はブロックのリストを構成する手法です。</a:t>
            </a:r>
            <a:endParaRPr kumimoji="1" lang="en-US" altLang="ja-JP" dirty="0"/>
          </a:p>
          <a:p>
            <a:r>
              <a:rPr kumimoji="1" lang="ja-JP" altLang="en-US" dirty="0"/>
              <a:t>索引割付</a:t>
            </a:r>
            <a:r>
              <a:rPr kumimoji="1" lang="en-US" altLang="ja-JP" dirty="0"/>
              <a:t> index allocation </a:t>
            </a:r>
            <a:r>
              <a:rPr kumimoji="1" lang="ja-JP" altLang="en-US" dirty="0"/>
              <a:t>はリンク情報の索引を作ります。</a:t>
            </a:r>
            <a:endParaRPr kumimoji="1" lang="en-US" altLang="ja-JP" dirty="0"/>
          </a:p>
          <a:p>
            <a:r>
              <a:rPr kumimoji="1" lang="ja-JP" altLang="en-US" dirty="0"/>
              <a:t>それでは、各実装方についてみていきましょう。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56</a:t>
            </a:fld>
            <a:endParaRPr lang="en-US" altLang="ja-JP"/>
          </a:p>
        </p:txBody>
      </p:sp>
    </p:spTree>
    <p:extLst>
      <p:ext uri="{BB962C8B-B14F-4D97-AF65-F5344CB8AC3E}">
        <p14:creationId xmlns:p14="http://schemas.microsoft.com/office/powerpoint/2010/main" val="150544565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二次記憶に対しては、ブロック単位で読み書きが行われます。</a:t>
            </a:r>
            <a:endParaRPr kumimoji="1" lang="en-US" altLang="ja-JP" dirty="0"/>
          </a:p>
          <a:p>
            <a:r>
              <a:rPr kumimoji="1" lang="ja-JP" altLang="en-US"/>
              <a:t>ブロックは、レコードの集合体です。</a:t>
            </a:r>
            <a:endParaRPr kumimoji="1" lang="en-US" altLang="ja-JP" dirty="0"/>
          </a:p>
          <a:p>
            <a:r>
              <a:rPr kumimoji="1" lang="ja-JP" altLang="en-US"/>
              <a:t>ブロックの中身を見ると、このようにレコードが並んでいます。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57</a:t>
            </a:fld>
            <a:endParaRPr lang="en-US" altLang="ja-JP"/>
          </a:p>
        </p:txBody>
      </p:sp>
    </p:spTree>
    <p:extLst>
      <p:ext uri="{BB962C8B-B14F-4D97-AF65-F5344CB8AC3E}">
        <p14:creationId xmlns:p14="http://schemas.microsoft.com/office/powerpoint/2010/main" val="16924094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二次記憶上にあるブロックには、ブロック番号が付けられています。</a:t>
            </a:r>
            <a:endParaRPr kumimoji="1" lang="en-US" altLang="ja-JP" dirty="0"/>
          </a:p>
          <a:p>
            <a:r>
              <a:rPr kumimoji="1" lang="ja-JP" altLang="en-US"/>
              <a:t>多くの記憶媒体では、ブロックは二次元で配置されており、</a:t>
            </a:r>
            <a:endParaRPr kumimoji="1" lang="en-US" altLang="ja-JP" dirty="0"/>
          </a:p>
          <a:p>
            <a:r>
              <a:rPr kumimoji="1" lang="ja-JP" altLang="en-US"/>
              <a:t>トラック番号とブロック番号の</a:t>
            </a:r>
            <a:r>
              <a:rPr kumimoji="1" lang="en-US" altLang="ja-JP" dirty="0"/>
              <a:t>2</a:t>
            </a:r>
            <a:r>
              <a:rPr kumimoji="1" lang="ja-JP" altLang="en-US"/>
              <a:t>個組で表されます。</a:t>
            </a:r>
            <a:endParaRPr kumimoji="1" lang="en-US" altLang="ja-JP" dirty="0"/>
          </a:p>
          <a:p>
            <a:r>
              <a:rPr kumimoji="1" lang="ja-JP" altLang="en-US"/>
              <a:t>例えば、ブロック </a:t>
            </a:r>
            <a:r>
              <a:rPr kumimoji="1" lang="en-US" altLang="ja-JP" dirty="0"/>
              <a:t>(1, 0) </a:t>
            </a:r>
            <a:r>
              <a:rPr kumimoji="1" lang="ja-JP" altLang="en-US"/>
              <a:t>なら、トラック番号</a:t>
            </a:r>
            <a:r>
              <a:rPr kumimoji="1" lang="en-US" altLang="ja-JP" dirty="0"/>
              <a:t>1</a:t>
            </a:r>
            <a:r>
              <a:rPr kumimoji="1" lang="ja-JP" altLang="en-US"/>
              <a:t>、ブロック番号 </a:t>
            </a:r>
            <a:r>
              <a:rPr kumimoji="1" lang="en-US" altLang="ja-JP" dirty="0"/>
              <a:t>0 </a:t>
            </a:r>
            <a:r>
              <a:rPr kumimoji="1" lang="ja-JP" altLang="en-US"/>
              <a:t>のブロックを表します。</a:t>
            </a:r>
            <a:endParaRPr kumimoji="1" lang="en-US" altLang="ja-JP" dirty="0"/>
          </a:p>
          <a:p>
            <a:r>
              <a:rPr kumimoji="1" lang="ja-JP" altLang="en-US"/>
              <a:t>また、ファイルの先頭からの位置を表す相対ブロック番号でもアクセスできます。</a:t>
            </a:r>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58</a:t>
            </a:fld>
            <a:endParaRPr lang="en-US" altLang="ja-JP"/>
          </a:p>
        </p:txBody>
      </p:sp>
    </p:spTree>
    <p:extLst>
      <p:ext uri="{BB962C8B-B14F-4D97-AF65-F5344CB8AC3E}">
        <p14:creationId xmlns:p14="http://schemas.microsoft.com/office/powerpoint/2010/main" val="16672124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相対ブロック番号は、ファイルの先頭を</a:t>
            </a:r>
            <a:r>
              <a:rPr kumimoji="1" lang="en-US" altLang="ja-JP" dirty="0"/>
              <a:t>0</a:t>
            </a:r>
            <a:r>
              <a:rPr kumimoji="1" lang="ja-JP" altLang="en-US"/>
              <a:t>番として、そこからの距離で表します。</a:t>
            </a:r>
            <a:endParaRPr kumimoji="1" lang="en-US" altLang="ja-JP" dirty="0"/>
          </a:p>
          <a:p>
            <a:r>
              <a:rPr kumimoji="1" lang="ja-JP" altLang="en-US"/>
              <a:t>例えば、ファイルの先頭がブロック </a:t>
            </a:r>
            <a:r>
              <a:rPr kumimoji="1" lang="en-US" altLang="ja-JP" dirty="0"/>
              <a:t>(0, 3) </a:t>
            </a:r>
            <a:r>
              <a:rPr kumimoji="1" lang="ja-JP" altLang="en-US"/>
              <a:t>ならば、相対ブロック番号はこのように、</a:t>
            </a:r>
            <a:endParaRPr kumimoji="1" lang="en-US" altLang="ja-JP" dirty="0"/>
          </a:p>
          <a:p>
            <a:r>
              <a:rPr kumimoji="1" lang="en-US" altLang="ja-JP" dirty="0"/>
              <a:t>(0, 3) </a:t>
            </a:r>
            <a:r>
              <a:rPr kumimoji="1" lang="ja-JP" altLang="en-US"/>
              <a:t>から順番に番号が付けられます。</a:t>
            </a:r>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59</a:t>
            </a:fld>
            <a:endParaRPr lang="en-US" altLang="ja-JP"/>
          </a:p>
        </p:txBody>
      </p:sp>
    </p:spTree>
    <p:extLst>
      <p:ext uri="{BB962C8B-B14F-4D97-AF65-F5344CB8AC3E}">
        <p14:creationId xmlns:p14="http://schemas.microsoft.com/office/powerpoint/2010/main" val="1860775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 イメージ プレースホルダ 1"/>
          <p:cNvSpPr>
            <a:spLocks noGrp="1" noRot="1" noChangeAspect="1" noTextEdit="1"/>
          </p:cNvSpPr>
          <p:nvPr>
            <p:ph type="sldImg"/>
          </p:nvPr>
        </p:nvSpPr>
        <p:spPr>
          <a:xfrm>
            <a:off x="992188" y="768350"/>
            <a:ext cx="5114925" cy="3836988"/>
          </a:xfrm>
          <a:ln/>
        </p:spPr>
      </p:sp>
      <p:sp>
        <p:nvSpPr>
          <p:cNvPr id="83971"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dirty="0"/>
              <a:t>例えば、データをコピーする場合を考えてみましょう。</a:t>
            </a:r>
            <a:endParaRPr kumimoji="1" lang="en-US" altLang="ja-JP" dirty="0"/>
          </a:p>
          <a:p>
            <a:r>
              <a:rPr kumimoji="1" lang="ja-JP" altLang="en-US" dirty="0"/>
              <a:t>ハードウェアはそれぞれ物理特性が異なり、データの扱われ方もハードウェアごとに異なります。</a:t>
            </a:r>
            <a:endParaRPr kumimoji="1" lang="en-US" altLang="ja-JP" dirty="0"/>
          </a:p>
          <a:p>
            <a:r>
              <a:rPr kumimoji="1" lang="ja-JP" altLang="en-US" dirty="0"/>
              <a:t>これらのハードウェアを、直接操作しようとすると、</a:t>
            </a:r>
            <a:endParaRPr kumimoji="1" lang="en-US" altLang="ja-JP" dirty="0"/>
          </a:p>
          <a:p>
            <a:r>
              <a:rPr kumimoji="1" lang="ja-JP" altLang="en-US" dirty="0"/>
              <a:t>例えば、ハードディスクから</a:t>
            </a:r>
            <a:r>
              <a:rPr kumimoji="1" lang="en-US" altLang="ja-JP" dirty="0"/>
              <a:t>CD-R</a:t>
            </a:r>
            <a:r>
              <a:rPr kumimoji="1" lang="ja-JP" altLang="en-US" dirty="0"/>
              <a:t>にデータをコピーするためには、</a:t>
            </a:r>
            <a:endParaRPr kumimoji="1" lang="en-US" altLang="ja-JP" dirty="0"/>
          </a:p>
          <a:p>
            <a:r>
              <a:rPr kumimoji="1" lang="ja-JP" altLang="en-US" dirty="0"/>
              <a:t>まずハードディスクの物理特性に対応した方法でデータを読み取り、</a:t>
            </a:r>
            <a:endParaRPr kumimoji="1" lang="en-US" altLang="ja-JP" dirty="0"/>
          </a:p>
          <a:p>
            <a:r>
              <a:rPr kumimoji="1" lang="ja-JP" altLang="en-US" dirty="0"/>
              <a:t>ハードディスク用の形式のデータを</a:t>
            </a:r>
            <a:r>
              <a:rPr kumimoji="1" lang="en-US" altLang="ja-JP" dirty="0"/>
              <a:t>CD-R</a:t>
            </a:r>
            <a:r>
              <a:rPr kumimoji="1" lang="ja-JP" altLang="en-US" dirty="0"/>
              <a:t>用の形式に変換し、</a:t>
            </a:r>
            <a:endParaRPr kumimoji="1" lang="en-US" altLang="ja-JP" dirty="0"/>
          </a:p>
          <a:p>
            <a:r>
              <a:rPr kumimoji="1" lang="en-US" altLang="ja-JP" dirty="0"/>
              <a:t>CD-R</a:t>
            </a:r>
            <a:r>
              <a:rPr kumimoji="1" lang="ja-JP" altLang="en-US" dirty="0"/>
              <a:t>の物理特性に応じた方法でデータを書き込む必要があります。</a:t>
            </a:r>
            <a:endParaRPr kumimoji="1" lang="en-US" altLang="ja-JP" dirty="0"/>
          </a:p>
          <a:p>
            <a:r>
              <a:rPr kumimoji="1" lang="en-US" altLang="ja-JP" dirty="0"/>
              <a:t>DVD-R</a:t>
            </a:r>
            <a:r>
              <a:rPr kumimoji="1" lang="ja-JP" altLang="en-US" dirty="0"/>
              <a:t>から</a:t>
            </a:r>
            <a:r>
              <a:rPr kumimoji="1" lang="en-US" altLang="ja-JP" dirty="0"/>
              <a:t>USB</a:t>
            </a:r>
            <a:r>
              <a:rPr kumimoji="1" lang="ja-JP" altLang="en-US" dirty="0"/>
              <a:t>メモリにデータをコピーするにはまた異なる手順が必要です。</a:t>
            </a:r>
            <a:endParaRPr kumimoji="1" lang="en-US" altLang="ja-JP" dirty="0"/>
          </a:p>
          <a:p>
            <a:r>
              <a:rPr kumimoji="1" lang="ja-JP" altLang="en-US" dirty="0"/>
              <a:t>しかし、</a:t>
            </a:r>
            <a:r>
              <a:rPr kumimoji="1" lang="en-US" altLang="ja-JP" dirty="0"/>
              <a:t>OS</a:t>
            </a:r>
            <a:r>
              <a:rPr kumimoji="1" lang="ja-JP" altLang="en-US" dirty="0"/>
              <a:t>が各ハードウェアと入出力デバイスを通してやり取りし、</a:t>
            </a:r>
            <a:endParaRPr kumimoji="1" lang="en-US" altLang="ja-JP" dirty="0"/>
          </a:p>
          <a:p>
            <a:r>
              <a:rPr kumimoji="1" lang="ja-JP" altLang="en-US" dirty="0"/>
              <a:t>データを統一して扱えるファイルシステムを提供することにより、</a:t>
            </a:r>
            <a:endParaRPr kumimoji="1" lang="en-US" altLang="ja-JP" dirty="0"/>
          </a:p>
          <a:p>
            <a:r>
              <a:rPr kumimoji="1" lang="ja-JP" altLang="en-US" dirty="0"/>
              <a:t>アプリケーションプログラムは、ハードウェアごとの物理特性を気にする必要が無くなります。</a:t>
            </a:r>
            <a:endParaRPr kumimoji="1" lang="en-US" altLang="ja-JP" dirty="0"/>
          </a:p>
          <a:p>
            <a:r>
              <a:rPr kumimoji="1" lang="ja-JP" altLang="en-US" dirty="0"/>
              <a:t>データをコピーするのであれば、そのデータがハードディスク上にあろうが、</a:t>
            </a:r>
            <a:r>
              <a:rPr kumimoji="1" lang="en-US" altLang="ja-JP" dirty="0"/>
              <a:t>USB</a:t>
            </a:r>
            <a:r>
              <a:rPr kumimoji="1" lang="ja-JP" altLang="en-US" dirty="0"/>
              <a:t>メモリ上にあろうが、</a:t>
            </a:r>
            <a:endParaRPr kumimoji="1" lang="en-US" altLang="ja-JP" dirty="0"/>
          </a:p>
          <a:p>
            <a:r>
              <a:rPr kumimoji="1" lang="ja-JP" altLang="en-US" dirty="0"/>
              <a:t>同じファイルをコピーする、という操作でコピーすることができます。</a:t>
            </a:r>
          </a:p>
          <a:p>
            <a:endParaRPr lang="ja-JP" altLang="en-US" dirty="0"/>
          </a:p>
        </p:txBody>
      </p:sp>
      <p:sp>
        <p:nvSpPr>
          <p:cNvPr id="83972" name="スライド番号プレースホルダ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defTabSz="99060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0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defTabSz="990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defTabSz="990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defTabSz="990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defTabSz="990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defTabSz="990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defTabSz="990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fld id="{441DF3EB-0286-46B6-84D0-29AFE475D0D3}" type="slidenum">
              <a:rPr lang="ja-JP" altLang="en-US" sz="1300"/>
              <a:pPr/>
              <a:t>6</a:t>
            </a:fld>
            <a:endParaRPr lang="en-US" altLang="ja-JP" sz="1300"/>
          </a:p>
        </p:txBody>
      </p:sp>
    </p:spTree>
    <p:extLst>
      <p:ext uri="{BB962C8B-B14F-4D97-AF65-F5344CB8AC3E}">
        <p14:creationId xmlns:p14="http://schemas.microsoft.com/office/powerpoint/2010/main" val="196140244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連続割付</a:t>
            </a:r>
            <a:r>
              <a:rPr kumimoji="1" lang="en-US" altLang="ja-JP" dirty="0"/>
              <a:t> contiguous allocation </a:t>
            </a:r>
            <a:r>
              <a:rPr kumimoji="1" lang="ja-JP" altLang="en-US"/>
              <a:t>では、</a:t>
            </a:r>
            <a:endParaRPr kumimoji="1" lang="en-US" altLang="ja-JP" dirty="0"/>
          </a:p>
          <a:p>
            <a:r>
              <a:rPr kumimoji="1" lang="ja-JP" altLang="en-US"/>
              <a:t>ファイルは二次記憶上の連続したブロックに割付られます。</a:t>
            </a:r>
            <a:endParaRPr kumimoji="1" lang="en-US" altLang="ja-JP" dirty="0"/>
          </a:p>
          <a:p>
            <a:r>
              <a:rPr kumimoji="1" lang="ja-JP" altLang="en-US"/>
              <a:t>連続割付ではディレクトリにはブロックの開始位置と、そこからのブロック数が保持されます。</a:t>
            </a:r>
            <a:endParaRPr kumimoji="1" lang="en-US" altLang="ja-JP" dirty="0"/>
          </a:p>
          <a:p>
            <a:r>
              <a:rPr kumimoji="1" lang="ja-JP" altLang="en-US"/>
              <a:t>例えば、ファイル</a:t>
            </a:r>
            <a:r>
              <a:rPr kumimoji="1" lang="en-US" altLang="ja-JP" dirty="0"/>
              <a:t> 1 </a:t>
            </a:r>
            <a:r>
              <a:rPr kumimoji="1" lang="ja-JP" altLang="en-US"/>
              <a:t>なら、ブロック</a:t>
            </a:r>
            <a:r>
              <a:rPr kumimoji="1" lang="en-US" altLang="ja-JP" dirty="0"/>
              <a:t> 2 </a:t>
            </a:r>
            <a:r>
              <a:rPr kumimoji="1" lang="ja-JP" altLang="en-US"/>
              <a:t>を先頭に</a:t>
            </a:r>
            <a:r>
              <a:rPr kumimoji="1" lang="en-US" altLang="ja-JP" dirty="0"/>
              <a:t> 5 </a:t>
            </a:r>
            <a:r>
              <a:rPr kumimoji="1" lang="ja-JP" altLang="en-US"/>
              <a:t>ブロックですので、</a:t>
            </a:r>
            <a:endParaRPr kumimoji="1" lang="en-US" altLang="ja-JP" dirty="0"/>
          </a:p>
          <a:p>
            <a:r>
              <a:rPr kumimoji="1" lang="ja-JP" altLang="en-US"/>
              <a:t>ブロック</a:t>
            </a:r>
            <a:r>
              <a:rPr kumimoji="1" lang="en-US" altLang="ja-JP" dirty="0"/>
              <a:t> 2,3,4,5,6 </a:t>
            </a:r>
            <a:r>
              <a:rPr kumimoji="1" lang="ja-JP" altLang="en-US"/>
              <a:t>となります。</a:t>
            </a:r>
            <a:endParaRPr kumimoji="1" lang="en-US" altLang="ja-JP" dirty="0"/>
          </a:p>
          <a:p>
            <a:r>
              <a:rPr kumimoji="1" lang="ja-JP" altLang="en-US"/>
              <a:t>同様に、ファイル</a:t>
            </a:r>
            <a:r>
              <a:rPr kumimoji="1" lang="en-US" altLang="ja-JP" dirty="0"/>
              <a:t> 2 </a:t>
            </a:r>
            <a:r>
              <a:rPr kumimoji="1" lang="ja-JP" altLang="en-US"/>
              <a:t>は、ブロック</a:t>
            </a:r>
            <a:r>
              <a:rPr kumimoji="1" lang="en-US" altLang="ja-JP" dirty="0"/>
              <a:t> 7 </a:t>
            </a:r>
            <a:r>
              <a:rPr kumimoji="1" lang="ja-JP" altLang="en-US"/>
              <a:t>を先頭に</a:t>
            </a:r>
            <a:r>
              <a:rPr kumimoji="1" lang="en-US" altLang="ja-JP" dirty="0"/>
              <a:t> 2 </a:t>
            </a:r>
            <a:r>
              <a:rPr kumimoji="1" lang="ja-JP" altLang="en-US"/>
              <a:t>ブロックですので、ブロック </a:t>
            </a:r>
            <a:r>
              <a:rPr kumimoji="1" lang="en-US" altLang="ja-JP" dirty="0"/>
              <a:t>7,8</a:t>
            </a:r>
            <a:r>
              <a:rPr kumimoji="1" lang="ja-JP" altLang="en-US"/>
              <a:t>、</a:t>
            </a:r>
            <a:endParaRPr kumimoji="1" lang="en-US" altLang="ja-JP" dirty="0"/>
          </a:p>
          <a:p>
            <a:r>
              <a:rPr kumimoji="1" lang="ja-JP" altLang="en-US"/>
              <a:t>ファイル</a:t>
            </a:r>
            <a:r>
              <a:rPr kumimoji="1" lang="en-US" altLang="ja-JP" dirty="0"/>
              <a:t>3 </a:t>
            </a:r>
            <a:r>
              <a:rPr kumimoji="1" lang="ja-JP" altLang="en-US"/>
              <a:t>はブロック</a:t>
            </a:r>
            <a:r>
              <a:rPr kumimoji="1" lang="en-US" altLang="ja-JP" dirty="0"/>
              <a:t> 11 </a:t>
            </a:r>
            <a:r>
              <a:rPr kumimoji="1" lang="ja-JP" altLang="en-US"/>
              <a:t>を先頭に</a:t>
            </a:r>
            <a:r>
              <a:rPr kumimoji="1" lang="en-US" altLang="ja-JP" dirty="0"/>
              <a:t> 4 </a:t>
            </a:r>
            <a:r>
              <a:rPr kumimoji="1" lang="ja-JP" altLang="en-US"/>
              <a:t>ブロックですのでブロック</a:t>
            </a:r>
            <a:r>
              <a:rPr kumimoji="1" lang="en-US" altLang="ja-JP" dirty="0"/>
              <a:t> 11,12,13,14 </a:t>
            </a:r>
            <a:r>
              <a:rPr kumimoji="1" lang="ja-JP" altLang="en-US"/>
              <a:t>となります。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60</a:t>
            </a:fld>
            <a:endParaRPr lang="en-US" altLang="ja-JP"/>
          </a:p>
        </p:txBody>
      </p:sp>
    </p:spTree>
    <p:extLst>
      <p:ext uri="{BB962C8B-B14F-4D97-AF65-F5344CB8AC3E}">
        <p14:creationId xmlns:p14="http://schemas.microsoft.com/office/powerpoint/2010/main" val="7203352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連続割付の長所は、実装が容易なことです、</a:t>
            </a:r>
            <a:endParaRPr kumimoji="1" lang="en-US" altLang="ja-JP" dirty="0"/>
          </a:p>
          <a:p>
            <a:r>
              <a:rPr kumimoji="1" lang="ja-JP" altLang="en-US"/>
              <a:t>ファイルをブロックに分割してそのまま二次記憶に置くだけですので簡単に実装できます。</a:t>
            </a:r>
            <a:endParaRPr kumimoji="1" lang="en-US" altLang="ja-JP" dirty="0"/>
          </a:p>
          <a:p>
            <a:r>
              <a:rPr kumimoji="1" lang="ja-JP" altLang="en-US"/>
              <a:t>また、ファイルを前から順番にアクセスしていく場合、ブロックが連続していますので、</a:t>
            </a:r>
            <a:endParaRPr kumimoji="1" lang="en-US" altLang="ja-JP" dirty="0"/>
          </a:p>
          <a:p>
            <a:r>
              <a:rPr kumimoji="1" lang="ja-JP" altLang="en-US"/>
              <a:t>１つのブロックを読んでからすぐに次のブロックを読めます。</a:t>
            </a:r>
            <a:endParaRPr kumimoji="1" lang="en-US" altLang="ja-JP" dirty="0"/>
          </a:p>
          <a:p>
            <a:r>
              <a:rPr kumimoji="1" lang="ja-JP" altLang="en-US"/>
              <a:t>さらに、ファイルの途中に直接アクセスする場合も、どのブロックを読めばいいのかすぐにわかりますので、</a:t>
            </a:r>
            <a:endParaRPr kumimoji="1" lang="en-US" altLang="ja-JP" dirty="0"/>
          </a:p>
          <a:p>
            <a:r>
              <a:rPr kumimoji="1" lang="ja-JP" altLang="en-US"/>
              <a:t>直接アクセスも短時間でできます。</a:t>
            </a:r>
            <a:endParaRPr kumimoji="1" lang="en-US" altLang="ja-JP" dirty="0"/>
          </a:p>
          <a:p>
            <a:r>
              <a:rPr kumimoji="1" lang="ja-JP" altLang="en-US"/>
              <a:t>一方、連続割付の短所は、ファイル生成時にファイルの大きさを決める必要があることです。</a:t>
            </a:r>
            <a:endParaRPr kumimoji="1" lang="en-US" altLang="ja-JP" dirty="0"/>
          </a:p>
          <a:p>
            <a:r>
              <a:rPr kumimoji="1" lang="ja-JP" altLang="en-US"/>
              <a:t>このとき、最初に設定した領域が少な過ぎると、ファイルが成長したときに再構成する必要があります。</a:t>
            </a:r>
            <a:endParaRPr kumimoji="1" lang="en-US" altLang="ja-JP" dirty="0"/>
          </a:p>
          <a:p>
            <a:r>
              <a:rPr kumimoji="1" lang="ja-JP" altLang="en-US"/>
              <a:t>逆に、最初に設定した領域が大き過ぎると、未使用領域が増えて無駄が生じます。</a:t>
            </a:r>
            <a:endParaRPr kumimoji="1" lang="en-US" altLang="ja-JP" dirty="0"/>
          </a:p>
          <a:p>
            <a:r>
              <a:rPr kumimoji="1" lang="ja-JP" altLang="en-US"/>
              <a:t>また、小さな空き領域がたくさんできる断片化が生じます。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61</a:t>
            </a:fld>
            <a:endParaRPr lang="en-US" altLang="ja-JP"/>
          </a:p>
        </p:txBody>
      </p:sp>
    </p:spTree>
    <p:extLst>
      <p:ext uri="{BB962C8B-B14F-4D97-AF65-F5344CB8AC3E}">
        <p14:creationId xmlns:p14="http://schemas.microsoft.com/office/powerpoint/2010/main" val="249283823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リンク割付</a:t>
            </a:r>
            <a:r>
              <a:rPr kumimoji="1" lang="en-US" altLang="ja-JP" dirty="0"/>
              <a:t> linked allocation </a:t>
            </a:r>
            <a:r>
              <a:rPr kumimoji="1" lang="ja-JP" altLang="en-US" dirty="0"/>
              <a:t>非連続割付の一種です。</a:t>
            </a:r>
            <a:endParaRPr kumimoji="1" lang="en-US" altLang="ja-JP" dirty="0"/>
          </a:p>
          <a:p>
            <a:r>
              <a:rPr kumimoji="1" lang="ja-JP" altLang="en-US" dirty="0"/>
              <a:t>リンク割り付けでは、各ブロックに、次のブロックへのポインタを付けます。</a:t>
            </a:r>
            <a:endParaRPr kumimoji="1" lang="en-US" altLang="ja-JP" dirty="0"/>
          </a:p>
          <a:p>
            <a:r>
              <a:rPr kumimoji="1" lang="ja-JP" altLang="en-US" dirty="0"/>
              <a:t>ディレクトリには、先頭のブロックが保持されます。</a:t>
            </a:r>
            <a:endParaRPr kumimoji="1" lang="en-US" altLang="ja-JP" dirty="0"/>
          </a:p>
          <a:p>
            <a:r>
              <a:rPr kumimoji="1" lang="ja-JP" altLang="en-US" dirty="0"/>
              <a:t>例えば、ファイル１なら先頭のブロックはブロック２となっています。</a:t>
            </a:r>
            <a:endParaRPr kumimoji="1" lang="en-US" altLang="ja-JP" dirty="0"/>
          </a:p>
          <a:p>
            <a:r>
              <a:rPr kumimoji="1" lang="ja-JP" altLang="en-US" dirty="0"/>
              <a:t>そこでブロック２を見ると、次のブロックは５である、と記載されています。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62</a:t>
            </a:fld>
            <a:endParaRPr lang="en-US" altLang="ja-JP"/>
          </a:p>
        </p:txBody>
      </p:sp>
    </p:spTree>
    <p:extLst>
      <p:ext uri="{BB962C8B-B14F-4D97-AF65-F5344CB8AC3E}">
        <p14:creationId xmlns:p14="http://schemas.microsoft.com/office/powerpoint/2010/main" val="135177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ブロック</a:t>
            </a:r>
            <a:r>
              <a:rPr kumimoji="1" lang="en-US" altLang="ja-JP" dirty="0"/>
              <a:t> 2 </a:t>
            </a:r>
            <a:r>
              <a:rPr kumimoji="1" lang="ja-JP" altLang="en-US"/>
              <a:t>の次がブロック</a:t>
            </a:r>
            <a:r>
              <a:rPr kumimoji="1" lang="en-US" altLang="ja-JP" dirty="0"/>
              <a:t> 5 </a:t>
            </a:r>
            <a:r>
              <a:rPr kumimoji="1" lang="ja-JP" altLang="en-US"/>
              <a:t>ですので、</a:t>
            </a:r>
            <a:endParaRPr kumimoji="1" lang="en-US" altLang="ja-JP" dirty="0"/>
          </a:p>
          <a:p>
            <a:r>
              <a:rPr kumimoji="1" lang="ja-JP" altLang="en-US"/>
              <a:t>ブロック</a:t>
            </a:r>
            <a:r>
              <a:rPr kumimoji="1" lang="en-US" altLang="ja-JP" dirty="0"/>
              <a:t> 5 </a:t>
            </a:r>
            <a:r>
              <a:rPr kumimoji="1" lang="ja-JP" altLang="en-US"/>
              <a:t>を見ると、次はブロック</a:t>
            </a:r>
            <a:r>
              <a:rPr kumimoji="1" lang="en-US" altLang="ja-JP" dirty="0"/>
              <a:t> 16,</a:t>
            </a:r>
          </a:p>
          <a:p>
            <a:r>
              <a:rPr kumimoji="1" lang="ja-JP" altLang="en-US"/>
              <a:t>ブロック</a:t>
            </a:r>
            <a:r>
              <a:rPr kumimoji="1" lang="en-US" altLang="ja-JP" dirty="0"/>
              <a:t> 16 </a:t>
            </a:r>
            <a:r>
              <a:rPr kumimoji="1" lang="ja-JP" altLang="en-US"/>
              <a:t>の次はブロック</a:t>
            </a:r>
            <a:r>
              <a:rPr kumimoji="1" lang="en-US" altLang="ja-JP" dirty="0"/>
              <a:t> 12,</a:t>
            </a:r>
            <a:r>
              <a:rPr kumimoji="1" lang="ja-JP" altLang="en-US"/>
              <a:t>、</a:t>
            </a:r>
            <a:endParaRPr kumimoji="1" lang="en-US" altLang="ja-JP" dirty="0"/>
          </a:p>
          <a:p>
            <a:r>
              <a:rPr kumimoji="1" lang="ja-JP" altLang="en-US"/>
              <a:t>ブロック</a:t>
            </a:r>
            <a:r>
              <a:rPr kumimoji="1" lang="en-US" altLang="ja-JP" dirty="0"/>
              <a:t> 12 </a:t>
            </a:r>
            <a:r>
              <a:rPr kumimoji="1" lang="ja-JP" altLang="en-US"/>
              <a:t>の次はブロック</a:t>
            </a:r>
            <a:r>
              <a:rPr kumimoji="1" lang="en-US" altLang="ja-JP" dirty="0"/>
              <a:t> 4 </a:t>
            </a:r>
            <a:r>
              <a:rPr kumimoji="1" lang="ja-JP" altLang="en-US"/>
              <a:t>となり、終了位置のブロックに到達するまで続きます。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63</a:t>
            </a:fld>
            <a:endParaRPr lang="en-US" altLang="ja-JP"/>
          </a:p>
        </p:txBody>
      </p:sp>
    </p:spTree>
    <p:extLst>
      <p:ext uri="{BB962C8B-B14F-4D97-AF65-F5344CB8AC3E}">
        <p14:creationId xmlns:p14="http://schemas.microsoft.com/office/powerpoint/2010/main" val="60002294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同様に、ファイル</a:t>
            </a:r>
            <a:r>
              <a:rPr kumimoji="1" lang="en-US" altLang="ja-JP" dirty="0"/>
              <a:t> 2 </a:t>
            </a:r>
            <a:r>
              <a:rPr kumimoji="1" lang="ja-JP" altLang="en-US"/>
              <a:t>は、ブロック</a:t>
            </a:r>
            <a:r>
              <a:rPr kumimoji="1" lang="en-US" altLang="ja-JP" dirty="0"/>
              <a:t> 7, 1, 17, 10 </a:t>
            </a:r>
            <a:r>
              <a:rPr kumimoji="1" lang="ja-JP" altLang="en-US"/>
              <a:t>、</a:t>
            </a:r>
            <a:endParaRPr kumimoji="1" lang="en-US" altLang="ja-JP" dirty="0"/>
          </a:p>
          <a:p>
            <a:r>
              <a:rPr kumimoji="1" lang="ja-JP" altLang="en-US"/>
              <a:t>ファイル</a:t>
            </a:r>
            <a:r>
              <a:rPr kumimoji="1" lang="en-US" altLang="ja-JP" dirty="0"/>
              <a:t> 3 </a:t>
            </a:r>
            <a:r>
              <a:rPr kumimoji="1" lang="ja-JP" altLang="en-US"/>
              <a:t>はブロック</a:t>
            </a:r>
            <a:r>
              <a:rPr kumimoji="1" lang="en-US" altLang="ja-JP" dirty="0"/>
              <a:t> 11,13,14,9 </a:t>
            </a:r>
            <a:r>
              <a:rPr kumimoji="1" lang="ja-JP" altLang="en-US"/>
              <a:t>とポインタを辿っていきます。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64</a:t>
            </a:fld>
            <a:endParaRPr lang="en-US" altLang="ja-JP"/>
          </a:p>
        </p:txBody>
      </p:sp>
    </p:spTree>
    <p:extLst>
      <p:ext uri="{BB962C8B-B14F-4D97-AF65-F5344CB8AC3E}">
        <p14:creationId xmlns:p14="http://schemas.microsoft.com/office/powerpoint/2010/main" val="4608395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リンク割付の長所は、ファイル生成時にファイルサイズを予想する必要がないことです。</a:t>
            </a:r>
            <a:endParaRPr kumimoji="1" lang="en-US" altLang="ja-JP" dirty="0"/>
          </a:p>
          <a:p>
            <a:r>
              <a:rPr kumimoji="1" lang="ja-JP" altLang="en-US" dirty="0"/>
              <a:t>ポインタを辿っていくらでもブロックを加えることができますので、自由に大きさの変更が可能です。</a:t>
            </a:r>
            <a:endParaRPr kumimoji="1" lang="en-US" altLang="ja-JP" dirty="0"/>
          </a:p>
          <a:p>
            <a:r>
              <a:rPr kumimoji="1" lang="ja-JP" altLang="en-US" dirty="0"/>
              <a:t>また、連続した空きブロックが要りませんので、断片化が発生しません。</a:t>
            </a:r>
            <a:endParaRPr kumimoji="1" lang="en-US" altLang="ja-JP" dirty="0"/>
          </a:p>
          <a:p>
            <a:r>
              <a:rPr kumimoji="1" lang="ja-JP" altLang="en-US" dirty="0"/>
              <a:t>一方、リンク割付の短所は、直接アクセスが非効率なことです。</a:t>
            </a:r>
            <a:endParaRPr kumimoji="1" lang="en-US" altLang="ja-JP" dirty="0"/>
          </a:p>
          <a:p>
            <a:r>
              <a:rPr kumimoji="1" lang="ja-JP" altLang="en-US" dirty="0"/>
              <a:t>ファイルの途中にアクセスする場合も、先頭からポインタを辿っていく必要があります。</a:t>
            </a:r>
            <a:endParaRPr kumimoji="1" lang="en-US" altLang="ja-JP" dirty="0"/>
          </a:p>
          <a:p>
            <a:r>
              <a:rPr kumimoji="1" lang="ja-JP" altLang="en-US" dirty="0"/>
              <a:t>また、リンク情報が破損すると、そこから後ろにあるブロックに到達できなくなってしまいます。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65</a:t>
            </a:fld>
            <a:endParaRPr lang="en-US" altLang="ja-JP"/>
          </a:p>
        </p:txBody>
      </p:sp>
    </p:spTree>
    <p:extLst>
      <p:ext uri="{BB962C8B-B14F-4D97-AF65-F5344CB8AC3E}">
        <p14:creationId xmlns:p14="http://schemas.microsoft.com/office/powerpoint/2010/main" val="282966122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索引割り付けは、ブロックの一つに、そのファイルを構成するブロックの</a:t>
            </a:r>
            <a:endParaRPr kumimoji="1" lang="en-US" altLang="ja-JP" dirty="0"/>
          </a:p>
          <a:p>
            <a:r>
              <a:rPr kumimoji="1" lang="ja-JP" altLang="en-US"/>
              <a:t>索引を保持します。</a:t>
            </a:r>
            <a:endParaRPr kumimoji="1" lang="en-US" altLang="ja-JP" dirty="0"/>
          </a:p>
          <a:p>
            <a:r>
              <a:rPr kumimoji="1" lang="ja-JP" altLang="en-US"/>
              <a:t>ディレクトリには、そのファルの索引があるブロックが保持されます。</a:t>
            </a:r>
            <a:endParaRPr kumimoji="1" lang="en-US" altLang="ja-JP" dirty="0"/>
          </a:p>
          <a:p>
            <a:r>
              <a:rPr kumimoji="1" lang="ja-JP" altLang="en-US"/>
              <a:t>例えば、ファイル</a:t>
            </a:r>
            <a:r>
              <a:rPr kumimoji="1" lang="en-US" altLang="ja-JP" dirty="0"/>
              <a:t>1 </a:t>
            </a:r>
            <a:r>
              <a:rPr kumimoji="1" lang="ja-JP" altLang="en-US"/>
              <a:t>ですと、索引位置は</a:t>
            </a:r>
            <a:r>
              <a:rPr kumimoji="1" lang="en-US" altLang="ja-JP" dirty="0"/>
              <a:t> 2 </a:t>
            </a:r>
            <a:r>
              <a:rPr kumimoji="1" lang="ja-JP" altLang="en-US"/>
              <a:t>となっています。</a:t>
            </a:r>
            <a:endParaRPr kumimoji="1" lang="en-US" altLang="ja-JP" dirty="0"/>
          </a:p>
          <a:p>
            <a:r>
              <a:rPr kumimoji="1" lang="ja-JP" altLang="en-US"/>
              <a:t>そこでブロック</a:t>
            </a:r>
            <a:r>
              <a:rPr kumimoji="1" lang="en-US" altLang="ja-JP" dirty="0"/>
              <a:t> 2</a:t>
            </a:r>
            <a:r>
              <a:rPr kumimoji="1" lang="ja-JP" altLang="en-US"/>
              <a:t> を見ると、ファイル</a:t>
            </a:r>
            <a:r>
              <a:rPr kumimoji="1" lang="en-US" altLang="ja-JP" dirty="0"/>
              <a:t>1 </a:t>
            </a:r>
            <a:r>
              <a:rPr kumimoji="1" lang="ja-JP" altLang="en-US"/>
              <a:t>は、ブロック</a:t>
            </a:r>
            <a:r>
              <a:rPr kumimoji="1" lang="en-US" altLang="ja-JP" dirty="0"/>
              <a:t> 5, 16, 12, 14 </a:t>
            </a:r>
            <a:r>
              <a:rPr kumimoji="1" lang="ja-JP" altLang="en-US"/>
              <a:t>で構成されているとわかります。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66</a:t>
            </a:fld>
            <a:endParaRPr lang="en-US" altLang="ja-JP"/>
          </a:p>
        </p:txBody>
      </p:sp>
    </p:spTree>
    <p:extLst>
      <p:ext uri="{BB962C8B-B14F-4D97-AF65-F5344CB8AC3E}">
        <p14:creationId xmlns:p14="http://schemas.microsoft.com/office/powerpoint/2010/main" val="222888003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同様に、ファイル</a:t>
            </a:r>
            <a:r>
              <a:rPr kumimoji="1" lang="en-US" altLang="ja-JP" dirty="0"/>
              <a:t> 2 </a:t>
            </a:r>
            <a:r>
              <a:rPr kumimoji="1" lang="ja-JP" altLang="en-US"/>
              <a:t>の索引位置は</a:t>
            </a:r>
            <a:r>
              <a:rPr kumimoji="1" lang="en-US" altLang="ja-JP" dirty="0"/>
              <a:t> 7 </a:t>
            </a:r>
            <a:r>
              <a:rPr kumimoji="1" lang="ja-JP" altLang="en-US"/>
              <a:t>ですので、ブロック</a:t>
            </a:r>
            <a:r>
              <a:rPr kumimoji="1" lang="en-US" altLang="ja-JP" dirty="0"/>
              <a:t> 7 </a:t>
            </a:r>
            <a:r>
              <a:rPr kumimoji="1" lang="ja-JP" altLang="en-US"/>
              <a:t>を見ると、ファイル</a:t>
            </a:r>
            <a:r>
              <a:rPr kumimoji="1" lang="en-US" altLang="ja-JP" dirty="0"/>
              <a:t>2 </a:t>
            </a:r>
            <a:r>
              <a:rPr kumimoji="1" lang="ja-JP" altLang="en-US"/>
              <a:t>はブロック</a:t>
            </a:r>
            <a:r>
              <a:rPr kumimoji="1" lang="en-US" altLang="ja-JP" dirty="0"/>
              <a:t> 4,9. 10 </a:t>
            </a:r>
            <a:r>
              <a:rPr kumimoji="1" lang="ja-JP" altLang="en-US"/>
              <a:t>で構成されています。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67</a:t>
            </a:fld>
            <a:endParaRPr lang="en-US" altLang="ja-JP"/>
          </a:p>
        </p:txBody>
      </p:sp>
    </p:spTree>
    <p:extLst>
      <p:ext uri="{BB962C8B-B14F-4D97-AF65-F5344CB8AC3E}">
        <p14:creationId xmlns:p14="http://schemas.microsoft.com/office/powerpoint/2010/main" val="299757329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索引割付の長所は、非連続割付ですので、ファイル生成時のファイルサイズの予想が不要なこと、</a:t>
            </a:r>
            <a:endParaRPr kumimoji="1" lang="en-US" altLang="ja-JP" dirty="0"/>
          </a:p>
          <a:p>
            <a:r>
              <a:rPr kumimoji="1" lang="ja-JP" altLang="en-US"/>
              <a:t>断片化が発生しないことです。</a:t>
            </a:r>
            <a:endParaRPr kumimoji="1" lang="en-US" altLang="ja-JP" dirty="0"/>
          </a:p>
          <a:p>
            <a:r>
              <a:rPr kumimoji="1" lang="ja-JP" altLang="en-US"/>
              <a:t>また、索引を見ればどのブロックにあるかすぐにわかりますので、ファイルの途中への直接アクセスも短時間でできます。</a:t>
            </a:r>
            <a:endParaRPr kumimoji="1" lang="en-US" altLang="ja-JP" dirty="0"/>
          </a:p>
          <a:p>
            <a:r>
              <a:rPr kumimoji="1" lang="ja-JP" altLang="en-US"/>
              <a:t>一方、索引割付の短所は、索引のための領域が必要なことです。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68</a:t>
            </a:fld>
            <a:endParaRPr lang="en-US" altLang="ja-JP"/>
          </a:p>
        </p:txBody>
      </p:sp>
    </p:spTree>
    <p:extLst>
      <p:ext uri="{BB962C8B-B14F-4D97-AF65-F5344CB8AC3E}">
        <p14:creationId xmlns:p14="http://schemas.microsoft.com/office/powerpoint/2010/main" val="130766904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新しくファイルを作成するためには、二次記憶の空き領域の探索ができなければなりません。</a:t>
            </a:r>
            <a:endParaRPr kumimoji="1" lang="en-US" altLang="ja-JP" dirty="0"/>
          </a:p>
          <a:p>
            <a:r>
              <a:rPr kumimoji="1" lang="ja-JP" altLang="en-US"/>
              <a:t>空き領域の管理方法としては、</a:t>
            </a:r>
            <a:endParaRPr kumimoji="1" lang="en-US" altLang="ja-JP" dirty="0"/>
          </a:p>
          <a:p>
            <a:r>
              <a:rPr kumimoji="1" lang="ja-JP" altLang="en-US"/>
              <a:t>ビットマップ方式、連結リスト方式、空き領域索引方式があります。</a:t>
            </a:r>
            <a:endParaRPr kumimoji="1" lang="en-US" altLang="ja-JP" dirty="0"/>
          </a:p>
          <a:p>
            <a:r>
              <a:rPr kumimoji="1" lang="ja-JP" altLang="en-US"/>
              <a:t>ビットマップ方式は、ブロックごとに空き・使用中を管理します。</a:t>
            </a:r>
            <a:endParaRPr kumimoji="1" lang="en-US" altLang="ja-JP" dirty="0"/>
          </a:p>
          <a:p>
            <a:r>
              <a:rPr kumimoji="1" lang="ja-JP" altLang="en-US"/>
              <a:t>連結リスト方式は、リンク割付と同様に、ブロック内に次の空き領域へのポインタを入れます。</a:t>
            </a:r>
            <a:endParaRPr kumimoji="1" lang="en-US" altLang="ja-JP" dirty="0"/>
          </a:p>
          <a:p>
            <a:r>
              <a:rPr kumimoji="1" lang="ja-JP" altLang="en-US"/>
              <a:t>空き領域索引方式は、索引割付と同様に、ブロックの一つに空き領域のブロック番号の索引を入れます。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69</a:t>
            </a:fld>
            <a:endParaRPr lang="en-US" altLang="ja-JP"/>
          </a:p>
        </p:txBody>
      </p:sp>
    </p:spTree>
    <p:extLst>
      <p:ext uri="{BB962C8B-B14F-4D97-AF65-F5344CB8AC3E}">
        <p14:creationId xmlns:p14="http://schemas.microsoft.com/office/powerpoint/2010/main" val="2092802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ファイルには、データやプログラムなどの通常ファイル、</a:t>
            </a:r>
            <a:endParaRPr kumimoji="1" lang="en-US" altLang="ja-JP" dirty="0"/>
          </a:p>
          <a:p>
            <a:r>
              <a:rPr kumimoji="1" lang="ja-JP" altLang="en-US"/>
              <a:t>ファイルを管理するためのデイレクトリ、</a:t>
            </a:r>
            <a:endParaRPr kumimoji="1" lang="en-US" altLang="ja-JP" dirty="0"/>
          </a:p>
          <a:p>
            <a:r>
              <a:rPr kumimoji="1" lang="ja-JP" altLang="en-US"/>
              <a:t>入出力関連のデバイスを表すデバイスファイルがあります。</a:t>
            </a:r>
            <a:endParaRPr kumimoji="1" lang="en-US" altLang="ja-JP" dirty="0"/>
          </a:p>
          <a:p>
            <a:r>
              <a:rPr kumimoji="1" lang="ja-JP" altLang="en-US"/>
              <a:t>今週は、ディレクトリとデバイスファイルを見てみましょう。</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a:t>
            </a:fld>
            <a:endParaRPr lang="en-US" altLang="ja-JP"/>
          </a:p>
        </p:txBody>
      </p:sp>
    </p:spTree>
    <p:extLst>
      <p:ext uri="{BB962C8B-B14F-4D97-AF65-F5344CB8AC3E}">
        <p14:creationId xmlns:p14="http://schemas.microsoft.com/office/powerpoint/2010/main" val="112360021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ビットマップ方式では、各ブロックの空き、使用中を表す</a:t>
            </a:r>
            <a:r>
              <a:rPr kumimoji="1" lang="en-US" altLang="ja-JP" dirty="0"/>
              <a:t> 1 0 </a:t>
            </a:r>
            <a:r>
              <a:rPr kumimoji="1" lang="ja-JP" altLang="en-US"/>
              <a:t>の表を作ります。</a:t>
            </a:r>
            <a:endParaRPr kumimoji="1" lang="en-US" altLang="ja-JP" dirty="0"/>
          </a:p>
          <a:p>
            <a:r>
              <a:rPr kumimoji="1" lang="ja-JP" altLang="en-US"/>
              <a:t>二次記憶の使用状況が上の図の場合、下の図のような表を作成します。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70</a:t>
            </a:fld>
            <a:endParaRPr lang="en-US" altLang="ja-JP"/>
          </a:p>
        </p:txBody>
      </p:sp>
    </p:spTree>
    <p:extLst>
      <p:ext uri="{BB962C8B-B14F-4D97-AF65-F5344CB8AC3E}">
        <p14:creationId xmlns:p14="http://schemas.microsoft.com/office/powerpoint/2010/main" val="302927183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ビットマップ方式の長所は、空き領域を高速で検索可能なことです。</a:t>
            </a:r>
            <a:endParaRPr kumimoji="1" lang="en-US" altLang="ja-JP" dirty="0"/>
          </a:p>
          <a:p>
            <a:r>
              <a:rPr kumimoji="1" lang="ja-JP" altLang="en-US"/>
              <a:t>また、連続した空き領域を探しやすいのも利点です。</a:t>
            </a:r>
            <a:endParaRPr kumimoji="1" lang="en-US" altLang="ja-JP" dirty="0"/>
          </a:p>
          <a:p>
            <a:r>
              <a:rPr kumimoji="1" lang="ja-JP" altLang="en-US"/>
              <a:t>一方、ビットマップ方式の短所は、ビットマップ表をメモリ上に置く必要があるため、</a:t>
            </a:r>
            <a:endParaRPr kumimoji="1" lang="en-US" altLang="ja-JP" dirty="0"/>
          </a:p>
          <a:p>
            <a:r>
              <a:rPr kumimoji="1" lang="ja-JP" altLang="en-US"/>
              <a:t>二次記憶が大容量になると、表が巨大化してしまいます。</a:t>
            </a:r>
            <a:endParaRPr kumimoji="1" lang="en-US" altLang="ja-JP" dirty="0"/>
          </a:p>
          <a:p>
            <a:r>
              <a:rPr kumimoji="1" lang="ja-JP" altLang="en-US"/>
              <a:t>表が大き過ぎてメモリに置けない場合は、表を二次記憶に置く必要がありますが、</a:t>
            </a:r>
            <a:endParaRPr kumimoji="1" lang="en-US" altLang="ja-JP" dirty="0"/>
          </a:p>
          <a:p>
            <a:r>
              <a:rPr kumimoji="1" lang="ja-JP" altLang="en-US"/>
              <a:t>その場合は表へのアクセス時間が長くなり非効率になります。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71</a:t>
            </a:fld>
            <a:endParaRPr lang="en-US" altLang="ja-JP"/>
          </a:p>
        </p:txBody>
      </p:sp>
    </p:spTree>
    <p:extLst>
      <p:ext uri="{BB962C8B-B14F-4D97-AF65-F5344CB8AC3E}">
        <p14:creationId xmlns:p14="http://schemas.microsoft.com/office/powerpoint/2010/main" val="278105839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連結リスト方式は、リンク割付と同様に、</a:t>
            </a:r>
            <a:endParaRPr kumimoji="1" lang="en-US" altLang="ja-JP" dirty="0"/>
          </a:p>
          <a:p>
            <a:r>
              <a:rPr kumimoji="1" lang="ja-JP" altLang="en-US"/>
              <a:t>空きブロックに、次の空きブロックへのポインタを入れます。</a:t>
            </a:r>
            <a:endParaRPr kumimoji="1" lang="en-US" altLang="ja-JP" dirty="0"/>
          </a:p>
          <a:p>
            <a:r>
              <a:rPr kumimoji="1" lang="ja-JP" altLang="en-US"/>
              <a:t>メモリには、先頭の空きブロックへのポインタを置きます。</a:t>
            </a:r>
            <a:endParaRPr kumimoji="1" lang="en-US" altLang="ja-JP" dirty="0"/>
          </a:p>
          <a:p>
            <a:r>
              <a:rPr kumimoji="1" lang="ja-JP" altLang="en-US"/>
              <a:t>例えば、先頭の空きブロックがブロック</a:t>
            </a:r>
            <a:r>
              <a:rPr kumimoji="1" lang="en-US" altLang="ja-JP" dirty="0"/>
              <a:t> 0 </a:t>
            </a:r>
            <a:r>
              <a:rPr kumimoji="1" lang="ja-JP" altLang="en-US"/>
              <a:t>とすると、ブロック</a:t>
            </a:r>
            <a:r>
              <a:rPr kumimoji="1" lang="en-US" altLang="ja-JP" dirty="0"/>
              <a:t>0 </a:t>
            </a:r>
            <a:r>
              <a:rPr kumimoji="1" lang="ja-JP" altLang="en-US"/>
              <a:t>をみにいくと、</a:t>
            </a:r>
            <a:endParaRPr kumimoji="1" lang="en-US" altLang="ja-JP" dirty="0"/>
          </a:p>
          <a:p>
            <a:r>
              <a:rPr kumimoji="1" lang="ja-JP" altLang="en-US"/>
              <a:t>次の空きブロックはブロック</a:t>
            </a:r>
            <a:r>
              <a:rPr kumimoji="1" lang="en-US" altLang="ja-JP" dirty="0"/>
              <a:t> 5 </a:t>
            </a:r>
            <a:r>
              <a:rPr kumimoji="1" lang="ja-JP" altLang="en-US"/>
              <a:t>だとわかります。</a:t>
            </a:r>
            <a:endParaRPr kumimoji="1" lang="en-US" altLang="ja-JP" dirty="0"/>
          </a:p>
          <a:p>
            <a:r>
              <a:rPr kumimoji="1" lang="ja-JP" altLang="en-US"/>
              <a:t>そこでブロック</a:t>
            </a:r>
            <a:r>
              <a:rPr kumimoji="1" lang="en-US" altLang="ja-JP" dirty="0"/>
              <a:t> 5 </a:t>
            </a:r>
            <a:r>
              <a:rPr kumimoji="1" lang="ja-JP" altLang="en-US"/>
              <a:t>を見に行くと、次の空きブロックはブロック</a:t>
            </a:r>
            <a:r>
              <a:rPr kumimoji="1" lang="en-US" altLang="ja-JP" dirty="0"/>
              <a:t> 2 </a:t>
            </a:r>
            <a:r>
              <a:rPr kumimoji="1" lang="ja-JP" altLang="en-US"/>
              <a:t>です。</a:t>
            </a:r>
            <a:endParaRPr kumimoji="1" lang="en-US" altLang="ja-JP" dirty="0"/>
          </a:p>
          <a:p>
            <a:r>
              <a:rPr kumimoji="1" lang="ja-JP" altLang="en-US"/>
              <a:t>以下同様に、ブロック</a:t>
            </a:r>
            <a:r>
              <a:rPr kumimoji="1" lang="en-US" altLang="ja-JP" dirty="0"/>
              <a:t> 12, 15, 18, 19, 14 </a:t>
            </a:r>
            <a:r>
              <a:rPr kumimoji="1" lang="ja-JP" altLang="en-US"/>
              <a:t>とポインタを辿っていきます。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72</a:t>
            </a:fld>
            <a:endParaRPr lang="en-US" altLang="ja-JP"/>
          </a:p>
        </p:txBody>
      </p:sp>
    </p:spTree>
    <p:extLst>
      <p:ext uri="{BB962C8B-B14F-4D97-AF65-F5344CB8AC3E}">
        <p14:creationId xmlns:p14="http://schemas.microsoft.com/office/powerpoint/2010/main" val="288286829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連結リスト方式の長所は、メモリには先頭のブロックへのポインタのみを置けばいいので、メモリを食わないことです。</a:t>
            </a:r>
            <a:endParaRPr kumimoji="1" lang="en-US" altLang="ja-JP" dirty="0"/>
          </a:p>
          <a:p>
            <a:r>
              <a:rPr kumimoji="1" lang="ja-JP" altLang="en-US"/>
              <a:t>一方、連結リスト方式の短所は、連続した空き領域を探しにくいことです。</a:t>
            </a:r>
            <a:endParaRPr kumimoji="1" lang="en-US" altLang="ja-JP" dirty="0"/>
          </a:p>
          <a:p>
            <a:r>
              <a:rPr kumimoji="1" lang="ja-JP" altLang="en-US"/>
              <a:t>二次記憶の空き、使用状況が変化したときに、ポインタを張り替えてやる必要があります。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また、リンク情報が破損すると、そこから後ろにあるブロックに到達できなくなってしまいます。</a:t>
            </a:r>
          </a:p>
          <a:p>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73</a:t>
            </a:fld>
            <a:endParaRPr lang="en-US" altLang="ja-JP"/>
          </a:p>
        </p:txBody>
      </p:sp>
    </p:spTree>
    <p:extLst>
      <p:ext uri="{BB962C8B-B14F-4D97-AF65-F5344CB8AC3E}">
        <p14:creationId xmlns:p14="http://schemas.microsoft.com/office/powerpoint/2010/main" val="190262740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空き領域索引方式は、</a:t>
            </a:r>
            <a:endParaRPr kumimoji="1" lang="en-US" altLang="ja-JP" dirty="0"/>
          </a:p>
          <a:p>
            <a:r>
              <a:rPr kumimoji="1" lang="ja-JP" altLang="en-US" dirty="0"/>
              <a:t>空きブロックの一つに、空きブロックへの索引を格納します。</a:t>
            </a:r>
            <a:endParaRPr kumimoji="1" lang="en-US" altLang="ja-JP" dirty="0"/>
          </a:p>
          <a:p>
            <a:r>
              <a:rPr kumimoji="1" lang="ja-JP" altLang="en-US" dirty="0"/>
              <a:t>例えば、ブロック</a:t>
            </a:r>
            <a:r>
              <a:rPr kumimoji="1" lang="en-US" altLang="ja-JP" dirty="0"/>
              <a:t> 0 </a:t>
            </a:r>
            <a:r>
              <a:rPr kumimoji="1" lang="ja-JP" altLang="en-US" dirty="0"/>
              <a:t>に索引が入っているとします。</a:t>
            </a:r>
            <a:endParaRPr kumimoji="1" lang="en-US" altLang="ja-JP" dirty="0"/>
          </a:p>
          <a:p>
            <a:r>
              <a:rPr kumimoji="1" lang="ja-JP" altLang="en-US" dirty="0"/>
              <a:t>ブロック０を見ると、空きブロックは、ブロック</a:t>
            </a:r>
            <a:r>
              <a:rPr kumimoji="1" lang="en-US" altLang="ja-JP" dirty="0"/>
              <a:t> 5, 2,12,15,18,19,14 </a:t>
            </a:r>
            <a:r>
              <a:rPr kumimoji="1" lang="ja-JP" altLang="en-US" dirty="0"/>
              <a:t>だとわかります。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74</a:t>
            </a:fld>
            <a:endParaRPr lang="en-US" altLang="ja-JP"/>
          </a:p>
        </p:txBody>
      </p:sp>
    </p:spTree>
    <p:extLst>
      <p:ext uri="{BB962C8B-B14F-4D97-AF65-F5344CB8AC3E}">
        <p14:creationId xmlns:p14="http://schemas.microsoft.com/office/powerpoint/2010/main" val="307075421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空き領域索引方式の長所は、</a:t>
            </a:r>
            <a:endParaRPr kumimoji="1" lang="en-US" altLang="ja-JP" dirty="0"/>
          </a:p>
          <a:p>
            <a:r>
              <a:rPr kumimoji="1" lang="ja-JP" altLang="en-US"/>
              <a:t>索引を二次記憶に置きますので、</a:t>
            </a:r>
            <a:endParaRPr kumimoji="1" lang="en-US" altLang="ja-JP" dirty="0"/>
          </a:p>
          <a:p>
            <a:r>
              <a:rPr kumimoji="1" lang="ja-JP" altLang="en-US"/>
              <a:t>主記憶の容量が十分になくても使えることです。</a:t>
            </a:r>
            <a:endParaRPr kumimoji="1" lang="en-US" altLang="ja-JP" dirty="0"/>
          </a:p>
          <a:p>
            <a:r>
              <a:rPr kumimoji="1" lang="ja-JP" altLang="en-US"/>
              <a:t>一方、空き領域索引方式の短所は、</a:t>
            </a:r>
            <a:endParaRPr kumimoji="1" lang="en-US" altLang="ja-JP" dirty="0"/>
          </a:p>
          <a:p>
            <a:r>
              <a:rPr kumimoji="1" lang="ja-JP" altLang="en-US"/>
              <a:t>索引が二次記憶上にあるので、ビットマップ方式よりも時間がかかることです。</a:t>
            </a:r>
            <a:endParaRPr kumimoji="1" lang="en-US" altLang="ja-JP" dirty="0"/>
          </a:p>
          <a:p>
            <a:r>
              <a:rPr kumimoji="1" lang="ja-JP" altLang="en-US"/>
              <a:t>また、連続した空き領域を探しにくい、という欠点もあります。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75</a:t>
            </a:fld>
            <a:endParaRPr lang="en-US" altLang="ja-JP"/>
          </a:p>
        </p:txBody>
      </p:sp>
    </p:spTree>
    <p:extLst>
      <p:ext uri="{BB962C8B-B14F-4D97-AF65-F5344CB8AC3E}">
        <p14:creationId xmlns:p14="http://schemas.microsoft.com/office/powerpoint/2010/main" val="68729080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それではまとめに入ります。</a:t>
            </a:r>
            <a:endParaRPr kumimoji="1" lang="en-US" altLang="ja-JP" dirty="0"/>
          </a:p>
          <a:p>
            <a:r>
              <a:rPr kumimoji="1" lang="ja-JP" altLang="en-US"/>
              <a:t>ファイルには、プログラムやデータを格納する通常ファイル、</a:t>
            </a:r>
            <a:endParaRPr kumimoji="1" lang="en-US" altLang="ja-JP" dirty="0"/>
          </a:p>
          <a:p>
            <a:r>
              <a:rPr kumimoji="1" lang="ja-JP" altLang="en-US"/>
              <a:t>ファイルを管理するためのディレクトリ、</a:t>
            </a:r>
            <a:endParaRPr kumimoji="1" lang="en-US" altLang="ja-JP" dirty="0"/>
          </a:p>
          <a:p>
            <a:r>
              <a:rPr kumimoji="1" lang="ja-JP" altLang="en-US"/>
              <a:t>入出力関連のデバイスを表すデバイスファイルがあります。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76</a:t>
            </a:fld>
            <a:endParaRPr lang="en-US" altLang="ja-JP"/>
          </a:p>
        </p:txBody>
      </p:sp>
    </p:spTree>
    <p:extLst>
      <p:ext uri="{BB962C8B-B14F-4D97-AF65-F5344CB8AC3E}">
        <p14:creationId xmlns:p14="http://schemas.microsoft.com/office/powerpoint/2010/main" val="29511407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ディレクトリは、論理的には、ファイルを入れるための入れ物です。</a:t>
            </a:r>
            <a:endParaRPr kumimoji="1" lang="en-US" altLang="ja-JP" dirty="0"/>
          </a:p>
          <a:p>
            <a:r>
              <a:rPr kumimoji="1" lang="ja-JP" altLang="en-US"/>
              <a:t>物理的には、ファイルを管理するためのファイルになります。</a:t>
            </a:r>
            <a:endParaRPr kumimoji="1" lang="en-US" altLang="ja-JP" dirty="0"/>
          </a:p>
          <a:p>
            <a:r>
              <a:rPr kumimoji="1" lang="ja-JP" altLang="en-US"/>
              <a:t>ディレクトリの構造は、</a:t>
            </a:r>
            <a:endParaRPr kumimoji="1" lang="en-US" altLang="ja-JP" dirty="0"/>
          </a:p>
          <a:p>
            <a:r>
              <a:rPr kumimoji="1" lang="ja-JP" altLang="en-US"/>
              <a:t>一つのディレクトリで構成する単階層ディレクトリ、</a:t>
            </a:r>
            <a:endParaRPr kumimoji="1" lang="en-US" altLang="ja-JP" dirty="0"/>
          </a:p>
          <a:p>
            <a:r>
              <a:rPr kumimoji="1" lang="ja-JP" altLang="en-US"/>
              <a:t>ユーザごとに一つのディレクトリを割り当てる２階層ディレクトリ、</a:t>
            </a:r>
            <a:endParaRPr kumimoji="1" lang="en-US" altLang="ja-JP" dirty="0"/>
          </a:p>
          <a:p>
            <a:r>
              <a:rPr kumimoji="1" lang="ja-JP" altLang="en-US"/>
              <a:t>ディレクトリを入れ子になっている木構造ディレクトリ、</a:t>
            </a:r>
            <a:endParaRPr kumimoji="1" lang="en-US" altLang="ja-JP" dirty="0"/>
          </a:p>
          <a:p>
            <a:r>
              <a:rPr kumimoji="1" lang="ja-JP" altLang="en-US"/>
              <a:t>木構造ディレクトリにリンクを張った</a:t>
            </a:r>
            <a:r>
              <a:rPr kumimoji="1" lang="en-US" altLang="ja-JP" dirty="0"/>
              <a:t> DAG </a:t>
            </a:r>
            <a:r>
              <a:rPr kumimoji="1" lang="ja-JP" altLang="en-US"/>
              <a:t>構造ディレクトリがあります。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77</a:t>
            </a:fld>
            <a:endParaRPr lang="en-US" altLang="ja-JP"/>
          </a:p>
        </p:txBody>
      </p:sp>
    </p:spTree>
    <p:extLst>
      <p:ext uri="{BB962C8B-B14F-4D97-AF65-F5344CB8AC3E}">
        <p14:creationId xmlns:p14="http://schemas.microsoft.com/office/powerpoint/2010/main" val="232972390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ファイルの保護は、ソフトウェア的な保護には、</a:t>
            </a:r>
            <a:endParaRPr kumimoji="1" lang="en-US" altLang="ja-JP" dirty="0"/>
          </a:p>
          <a:p>
            <a:r>
              <a:rPr kumimoji="1" lang="ja-JP" altLang="en-US"/>
              <a:t>ユーザクラスに応じてアクセスの可不可を設定するアクセス制御、</a:t>
            </a:r>
            <a:endParaRPr kumimoji="1" lang="en-US" altLang="ja-JP" dirty="0"/>
          </a:p>
          <a:p>
            <a:r>
              <a:rPr kumimoji="1" lang="ja-JP" altLang="en-US"/>
              <a:t>物理的な保護には、バックアップと回復があります。</a:t>
            </a:r>
            <a:endParaRPr kumimoji="1" lang="en-US" altLang="ja-JP" dirty="0"/>
          </a:p>
          <a:p>
            <a:r>
              <a:rPr kumimoji="1" lang="ja-JP" altLang="en-US"/>
              <a:t>ファイルの実装法は、</a:t>
            </a:r>
            <a:endParaRPr kumimoji="1" lang="en-US" altLang="ja-JP" dirty="0"/>
          </a:p>
          <a:p>
            <a:r>
              <a:rPr kumimoji="1" lang="ja-JP" altLang="en-US"/>
              <a:t>連続したブロックに割り付ける連続割付、</a:t>
            </a:r>
            <a:endParaRPr kumimoji="1" lang="en-US" altLang="ja-JP" dirty="0"/>
          </a:p>
          <a:p>
            <a:r>
              <a:rPr kumimoji="1" lang="ja-JP" altLang="en-US"/>
              <a:t>あるブロックから次のブロックへのポインタを貼るリンク割付、</a:t>
            </a:r>
            <a:endParaRPr kumimoji="1" lang="en-US" altLang="ja-JP" dirty="0"/>
          </a:p>
          <a:p>
            <a:r>
              <a:rPr kumimoji="1" lang="ja-JP" altLang="en-US"/>
              <a:t>あるブロックにブロックの索引を格納する索引割付があります。</a:t>
            </a:r>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78</a:t>
            </a:fld>
            <a:endParaRPr lang="en-US" altLang="ja-JP"/>
          </a:p>
        </p:txBody>
      </p:sp>
    </p:spTree>
    <p:extLst>
      <p:ext uri="{BB962C8B-B14F-4D97-AF65-F5344CB8AC3E}">
        <p14:creationId xmlns:p14="http://schemas.microsoft.com/office/powerpoint/2010/main" val="25545937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空き領域の管理方法は、</a:t>
            </a:r>
            <a:endParaRPr kumimoji="1" lang="en-US" altLang="ja-JP" dirty="0"/>
          </a:p>
          <a:p>
            <a:r>
              <a:rPr kumimoji="1" lang="ja-JP" altLang="en-US" dirty="0"/>
              <a:t>ブロックごとに空き、使用中を管理するビットマップ方式、</a:t>
            </a:r>
            <a:endParaRPr kumimoji="1" lang="en-US" altLang="ja-JP" dirty="0"/>
          </a:p>
          <a:p>
            <a:r>
              <a:rPr kumimoji="1" lang="ja-JP" altLang="en-US" dirty="0"/>
              <a:t>ある空き領域から、次の空き領域へのポインタを張る連結リスト方式、</a:t>
            </a:r>
            <a:endParaRPr kumimoji="1" lang="en-US" altLang="ja-JP" dirty="0"/>
          </a:p>
          <a:p>
            <a:r>
              <a:rPr kumimoji="1" lang="ja-JP" altLang="en-US" dirty="0"/>
              <a:t>二次記憶中に索引を置く空き領域索引方式があります。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1A17C0-76E8-4280-8A1E-72CD8D914CD7}" type="slidenum">
              <a:rPr lang="ja-JP" altLang="en-US" smtClean="0"/>
              <a:pPr/>
              <a:t>79</a:t>
            </a:fld>
            <a:endParaRPr lang="en-US" altLang="ja-JP"/>
          </a:p>
        </p:txBody>
      </p:sp>
    </p:spTree>
    <p:extLst>
      <p:ext uri="{BB962C8B-B14F-4D97-AF65-F5344CB8AC3E}">
        <p14:creationId xmlns:p14="http://schemas.microsoft.com/office/powerpoint/2010/main" val="1862183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計算機の上では様々なプログラムやデータが使われます。</a:t>
            </a:r>
            <a:endParaRPr kumimoji="1" lang="en-US" altLang="ja-JP" dirty="0"/>
          </a:p>
          <a:p>
            <a:r>
              <a:rPr kumimoji="1" lang="ja-JP" altLang="en-US"/>
              <a:t>そのため、計算機の上にはたくさんのファイルがあります。</a:t>
            </a:r>
            <a:endParaRPr kumimoji="1" lang="en-US" altLang="ja-JP" dirty="0"/>
          </a:p>
          <a:p>
            <a:r>
              <a:rPr kumimoji="1" lang="ja-JP" altLang="en-US"/>
              <a:t>そのファイルを管理するためには、用途別にファイルを分類できると便利です。</a:t>
            </a:r>
            <a:endParaRPr kumimoji="1" lang="en-US" altLang="ja-JP" dirty="0"/>
          </a:p>
          <a:p>
            <a:r>
              <a:rPr kumimoji="1" lang="ja-JP" altLang="en-US"/>
              <a:t>また、複数のユーザが計算機を使っている場合は、</a:t>
            </a:r>
            <a:endParaRPr kumimoji="1" lang="en-US" altLang="ja-JP" dirty="0"/>
          </a:p>
          <a:p>
            <a:r>
              <a:rPr kumimoji="1" lang="ja-JP" altLang="en-US"/>
              <a:t>ユーザ別にファイルを分けておくことができると便利です。</a:t>
            </a:r>
            <a:endParaRPr kumimoji="1" lang="en-US" altLang="ja-JP" dirty="0"/>
          </a:p>
          <a:p>
            <a:r>
              <a:rPr kumimoji="1" lang="ja-JP" altLang="en-US"/>
              <a:t>そのために、ファイルを分類、格納する入れ物を用意します。</a:t>
            </a:r>
            <a:endParaRPr kumimoji="1" lang="en-US" altLang="ja-JP" dirty="0"/>
          </a:p>
          <a:p>
            <a:r>
              <a:rPr kumimoji="1" lang="ja-JP" altLang="en-US"/>
              <a:t>この入れ物がディレクトリです。</a:t>
            </a:r>
            <a:endParaRPr kumimoji="1" lang="en-US" altLang="ja-JP" dirty="0"/>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8</a:t>
            </a:fld>
            <a:endParaRPr lang="en-US" altLang="ja-JP"/>
          </a:p>
        </p:txBody>
      </p:sp>
    </p:spTree>
    <p:extLst>
      <p:ext uri="{BB962C8B-B14F-4D97-AF65-F5344CB8AC3E}">
        <p14:creationId xmlns:p14="http://schemas.microsoft.com/office/powerpoint/2010/main" val="85654532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a:t>15</a:t>
            </a:r>
            <a:r>
              <a:rPr kumimoji="1" lang="ja-JP" altLang="en-US"/>
              <a:t>回</a:t>
            </a:r>
            <a:r>
              <a:rPr kumimoji="1" lang="en-US" altLang="ja-JP"/>
              <a:t>1</a:t>
            </a:r>
            <a:r>
              <a:rPr kumimoji="1" lang="ja-JP" altLang="en-US"/>
              <a:t>月</a:t>
            </a:r>
            <a:r>
              <a:rPr kumimoji="1" lang="en-US" altLang="ja-JP"/>
              <a:t>23</a:t>
            </a:r>
            <a:r>
              <a:rPr kumimoji="1" lang="ja-JP" altLang="en-US"/>
              <a:t>日に期末テスト</a:t>
            </a:r>
            <a:r>
              <a:rPr kumimoji="1" lang="ja-JP" altLang="en-US" dirty="0"/>
              <a:t>をします。</a:t>
            </a:r>
            <a:endParaRPr kumimoji="1" lang="en-US" altLang="ja-JP" dirty="0"/>
          </a:p>
          <a:p>
            <a:r>
              <a:rPr kumimoji="1" lang="ja-JP" altLang="en-US" dirty="0"/>
              <a:t>試験時間は</a:t>
            </a:r>
            <a:r>
              <a:rPr kumimoji="1" lang="en-US" altLang="ja-JP" dirty="0"/>
              <a:t>60</a:t>
            </a:r>
            <a:r>
              <a:rPr kumimoji="1" lang="ja-JP" altLang="en-US" dirty="0"/>
              <a:t>分、範囲は第</a:t>
            </a:r>
            <a:r>
              <a:rPr kumimoji="1" lang="en-US" altLang="ja-JP" dirty="0"/>
              <a:t>14</a:t>
            </a:r>
            <a:r>
              <a:rPr kumimoji="1" lang="ja-JP" altLang="en-US" dirty="0"/>
              <a:t>回までです。</a:t>
            </a:r>
            <a:endParaRPr kumimoji="1" lang="en-US" altLang="ja-JP" dirty="0"/>
          </a:p>
          <a:p>
            <a:r>
              <a:rPr kumimoji="1" lang="ja-JP" altLang="en-US" dirty="0"/>
              <a:t>この試験が定期試験の代わりになります。</a:t>
            </a:r>
            <a:endParaRPr kumimoji="1" lang="en-US" altLang="ja-JP" dirty="0"/>
          </a:p>
          <a:p>
            <a:r>
              <a:rPr kumimoji="1" lang="ja-JP" altLang="en-US" dirty="0"/>
              <a:t>内容は、毎週やってきた課題テストの復習になります。</a:t>
            </a:r>
            <a:endParaRPr kumimoji="1" lang="en-US" altLang="ja-JP" dirty="0"/>
          </a:p>
          <a:p>
            <a:r>
              <a:rPr kumimoji="1" lang="ja-JP" altLang="en-US" dirty="0"/>
              <a:t>今までの課題テストに類似した問題を出す予定ですので、復習しておいてください。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E25BFA26-218D-4142-AE6B-3ACA00F03636}" type="slidenum">
              <a:rPr kumimoji="1" lang="ja-JP" altLang="en-US" smtClean="0"/>
              <a:t>80</a:t>
            </a:fld>
            <a:endParaRPr kumimoji="1" lang="ja-JP" altLang="en-US"/>
          </a:p>
        </p:txBody>
      </p:sp>
    </p:spTree>
    <p:extLst>
      <p:ext uri="{BB962C8B-B14F-4D97-AF65-F5344CB8AC3E}">
        <p14:creationId xmlns:p14="http://schemas.microsoft.com/office/powerpoint/2010/main" val="463075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ディレクトリは、ユーザに取っては、ファイルを格納するための入れ物です。</a:t>
            </a:r>
            <a:endParaRPr kumimoji="1" lang="en-US" altLang="ja-JP" dirty="0"/>
          </a:p>
          <a:p>
            <a:r>
              <a:rPr kumimoji="1" lang="ja-JP" altLang="en-US"/>
              <a:t>皆さんもおそらく、ディレクトリは、左下の図のように、中にファイルを入れられる入れ物、</a:t>
            </a:r>
            <a:endParaRPr kumimoji="1" lang="en-US" altLang="ja-JP" dirty="0"/>
          </a:p>
          <a:p>
            <a:r>
              <a:rPr kumimoji="1" lang="ja-JP" altLang="en-US"/>
              <a:t>というイメージを持っているかと思います</a:t>
            </a:r>
            <a:endParaRPr kumimoji="1" lang="en-US" altLang="ja-JP" dirty="0"/>
          </a:p>
          <a:p>
            <a:r>
              <a:rPr kumimoji="1" lang="ja-JP" altLang="en-US"/>
              <a:t>一方、デイレクトリを物理レベルで見ると、</a:t>
            </a:r>
            <a:endParaRPr kumimoji="1" lang="en-US" altLang="ja-JP" dirty="0"/>
          </a:p>
          <a:p>
            <a:r>
              <a:rPr kumimoji="1" lang="ja-JP" altLang="en-US"/>
              <a:t>ディレクトリもファイルの一種です。</a:t>
            </a:r>
            <a:endParaRPr kumimoji="1" lang="en-US" altLang="ja-JP" dirty="0"/>
          </a:p>
          <a:p>
            <a:r>
              <a:rPr kumimoji="1" lang="ja-JP" altLang="en-US"/>
              <a:t>ディレクトリは、右下の図のように、ファイル情報を管理、保持するためのファイルです。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7F1A17C0-76E8-4280-8A1E-72CD8D914CD7}" type="slidenum">
              <a:rPr lang="ja-JP" altLang="en-US" smtClean="0"/>
              <a:pPr/>
              <a:t>9</a:t>
            </a:fld>
            <a:endParaRPr lang="en-US" altLang="ja-JP"/>
          </a:p>
        </p:txBody>
      </p:sp>
    </p:spTree>
    <p:extLst>
      <p:ext uri="{BB962C8B-B14F-4D97-AF65-F5344CB8AC3E}">
        <p14:creationId xmlns:p14="http://schemas.microsoft.com/office/powerpoint/2010/main" val="1352575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14288"/>
            <a:ext cx="9155113" cy="6884988"/>
            <a:chOff x="0" y="-9"/>
            <a:chExt cx="5767" cy="4337"/>
          </a:xfrm>
        </p:grpSpPr>
        <p:sp>
          <p:nvSpPr>
            <p:cNvPr id="5" name="Freeform 3"/>
            <p:cNvSpPr>
              <a:spLocks/>
            </p:cNvSpPr>
            <p:nvPr/>
          </p:nvSpPr>
          <p:spPr bwMode="hidden">
            <a:xfrm>
              <a:off x="1632" y="-5"/>
              <a:ext cx="1737" cy="4333"/>
            </a:xfrm>
            <a:custGeom>
              <a:avLst/>
              <a:gdLst>
                <a:gd name="T0" fmla="*/ 494 w 1737"/>
                <a:gd name="T1" fmla="*/ 4335 h 4320"/>
                <a:gd name="T2" fmla="*/ 1737 w 1737"/>
                <a:gd name="T3" fmla="*/ 4346 h 4320"/>
                <a:gd name="T4" fmla="*/ 524 w 1737"/>
                <a:gd name="T5" fmla="*/ 0 h 4320"/>
                <a:gd name="T6" fmla="*/ 0 w 1737"/>
                <a:gd name="T7" fmla="*/ 7 h 4320"/>
                <a:gd name="T8" fmla="*/ 494 w 1737"/>
                <a:gd name="T9" fmla="*/ 4335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6" name="Freeform 4"/>
            <p:cNvSpPr>
              <a:spLocks/>
            </p:cNvSpPr>
            <p:nvPr/>
          </p:nvSpPr>
          <p:spPr bwMode="hidden">
            <a:xfrm>
              <a:off x="0" y="-7"/>
              <a:ext cx="1737" cy="4329"/>
            </a:xfrm>
            <a:custGeom>
              <a:avLst/>
              <a:gdLst>
                <a:gd name="T0" fmla="*/ 494 w 1737"/>
                <a:gd name="T1" fmla="*/ 4327 h 4320"/>
                <a:gd name="T2" fmla="*/ 1737 w 1737"/>
                <a:gd name="T3" fmla="*/ 4338 h 4320"/>
                <a:gd name="T4" fmla="*/ 524 w 1737"/>
                <a:gd name="T5" fmla="*/ 0 h 4320"/>
                <a:gd name="T6" fmla="*/ 0 w 1737"/>
                <a:gd name="T7" fmla="*/ 7 h 4320"/>
                <a:gd name="T8" fmla="*/ 494 w 1737"/>
                <a:gd name="T9" fmla="*/ 432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7" name="Freeform 5"/>
            <p:cNvSpPr>
              <a:spLocks/>
            </p:cNvSpPr>
            <p:nvPr/>
          </p:nvSpPr>
          <p:spPr bwMode="hidden">
            <a:xfrm>
              <a:off x="3744" y="-4"/>
              <a:ext cx="1739" cy="4330"/>
            </a:xfrm>
            <a:custGeom>
              <a:avLst/>
              <a:gdLst>
                <a:gd name="T0" fmla="*/ 494 w 1739"/>
                <a:gd name="T1" fmla="*/ 4237 h 4420"/>
                <a:gd name="T2" fmla="*/ 1739 w 1739"/>
                <a:gd name="T3" fmla="*/ 4242 h 4420"/>
                <a:gd name="T4" fmla="*/ 524 w 1739"/>
                <a:gd name="T5" fmla="*/ 0 h 4420"/>
                <a:gd name="T6" fmla="*/ 0 w 1739"/>
                <a:gd name="T7" fmla="*/ 7 h 4420"/>
                <a:gd name="T8" fmla="*/ 494 w 1739"/>
                <a:gd name="T9" fmla="*/ 423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8" name="Freeform 6"/>
            <p:cNvSpPr>
              <a:spLocks/>
            </p:cNvSpPr>
            <p:nvPr/>
          </p:nvSpPr>
          <p:spPr bwMode="hidden">
            <a:xfrm>
              <a:off x="1920" y="-9"/>
              <a:ext cx="2080" cy="4324"/>
            </a:xfrm>
            <a:custGeom>
              <a:avLst/>
              <a:gdLst>
                <a:gd name="T0" fmla="*/ 0 w 2080"/>
                <a:gd name="T1" fmla="*/ 7 h 4338"/>
                <a:gd name="T2" fmla="*/ 1870 w 2080"/>
                <a:gd name="T3" fmla="*/ 4310 h 4338"/>
                <a:gd name="T4" fmla="*/ 2080 w 2080"/>
                <a:gd name="T5" fmla="*/ 4310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9"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p:spPr>
          <p:txBody>
            <a:bodyPr wrap="none" anchor="ctr"/>
            <a:lstStyle/>
            <a:p>
              <a:pPr algn="ctr" eaLnBrk="1" hangingPunct="1">
                <a:defRPr/>
              </a:pPr>
              <a:endParaRPr lang="ja-JP" altLang="en-US"/>
            </a:p>
          </p:txBody>
        </p:sp>
        <p:sp>
          <p:nvSpPr>
            <p:cNvPr id="10"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1"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2" name="Freeform 10"/>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3"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4"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5"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6"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7" name="Freeform 15"/>
            <p:cNvSpPr>
              <a:spLocks/>
            </p:cNvSpPr>
            <p:nvPr/>
          </p:nvSpPr>
          <p:spPr bwMode="invGray">
            <a:xfrm>
              <a:off x="1632" y="2487"/>
              <a:ext cx="1737" cy="382"/>
            </a:xfrm>
            <a:custGeom>
              <a:avLst/>
              <a:gdLst>
                <a:gd name="T0" fmla="*/ 494 w 1737"/>
                <a:gd name="T1" fmla="*/ 34 h 4320"/>
                <a:gd name="T2" fmla="*/ 1737 w 1737"/>
                <a:gd name="T3" fmla="*/ 34 h 4320"/>
                <a:gd name="T4" fmla="*/ 524 w 1737"/>
                <a:gd name="T5" fmla="*/ 0 h 4320"/>
                <a:gd name="T6" fmla="*/ 0 w 1737"/>
                <a:gd name="T7" fmla="*/ 0 h 4320"/>
                <a:gd name="T8" fmla="*/ 494 w 1737"/>
                <a:gd name="T9" fmla="*/ 34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8" name="Freeform 16"/>
            <p:cNvSpPr>
              <a:spLocks/>
            </p:cNvSpPr>
            <p:nvPr/>
          </p:nvSpPr>
          <p:spPr bwMode="invGray">
            <a:xfrm>
              <a:off x="0" y="2487"/>
              <a:ext cx="1737" cy="381"/>
            </a:xfrm>
            <a:custGeom>
              <a:avLst/>
              <a:gdLst>
                <a:gd name="T0" fmla="*/ 494 w 1737"/>
                <a:gd name="T1" fmla="*/ 34 h 4320"/>
                <a:gd name="T2" fmla="*/ 1737 w 1737"/>
                <a:gd name="T3" fmla="*/ 34 h 4320"/>
                <a:gd name="T4" fmla="*/ 524 w 1737"/>
                <a:gd name="T5" fmla="*/ 0 h 4320"/>
                <a:gd name="T6" fmla="*/ 0 w 1737"/>
                <a:gd name="T7" fmla="*/ 0 h 4320"/>
                <a:gd name="T8" fmla="*/ 494 w 1737"/>
                <a:gd name="T9" fmla="*/ 34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9" name="Freeform 17"/>
            <p:cNvSpPr>
              <a:spLocks/>
            </p:cNvSpPr>
            <p:nvPr/>
          </p:nvSpPr>
          <p:spPr bwMode="invGray">
            <a:xfrm>
              <a:off x="3744" y="2487"/>
              <a:ext cx="1739" cy="382"/>
            </a:xfrm>
            <a:custGeom>
              <a:avLst/>
              <a:gdLst>
                <a:gd name="T0" fmla="*/ 494 w 1739"/>
                <a:gd name="T1" fmla="*/ 33 h 4420"/>
                <a:gd name="T2" fmla="*/ 1739 w 1739"/>
                <a:gd name="T3" fmla="*/ 33 h 4420"/>
                <a:gd name="T4" fmla="*/ 524 w 1739"/>
                <a:gd name="T5" fmla="*/ 0 h 4420"/>
                <a:gd name="T6" fmla="*/ 0 w 1739"/>
                <a:gd name="T7" fmla="*/ 0 h 4420"/>
                <a:gd name="T8" fmla="*/ 494 w 1739"/>
                <a:gd name="T9" fmla="*/ 33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20" name="Freeform 18"/>
            <p:cNvSpPr>
              <a:spLocks/>
            </p:cNvSpPr>
            <p:nvPr/>
          </p:nvSpPr>
          <p:spPr bwMode="invGray">
            <a:xfrm>
              <a:off x="1920" y="2487"/>
              <a:ext cx="2080" cy="381"/>
            </a:xfrm>
            <a:custGeom>
              <a:avLst/>
              <a:gdLst>
                <a:gd name="T0" fmla="*/ 0 w 2080"/>
                <a:gd name="T1" fmla="*/ 0 h 4338"/>
                <a:gd name="T2" fmla="*/ 1870 w 2080"/>
                <a:gd name="T3" fmla="*/ 33 h 4338"/>
                <a:gd name="T4" fmla="*/ 2080 w 2080"/>
                <a:gd name="T5" fmla="*/ 33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21" name="Rectangle 19"/>
            <p:cNvSpPr>
              <a:spLocks noChangeArrowheads="1"/>
            </p:cNvSpPr>
            <p:nvPr/>
          </p:nvSpPr>
          <p:spPr bwMode="invGray">
            <a:xfrm>
              <a:off x="7" y="2456"/>
              <a:ext cx="5760" cy="432"/>
            </a:xfrm>
            <a:prstGeom prst="rect">
              <a:avLst/>
            </a:prstGeom>
            <a:solidFill>
              <a:schemeClr val="bg2">
                <a:alpha val="50195"/>
              </a:schemeClr>
            </a:soli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22" name="Freeform 20"/>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3" name="Freeform 21"/>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4" name="Freeform 22"/>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5" name="Freeform 23"/>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6" name="Freeform 24"/>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7" name="Freeform 25"/>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8" name="Freeform 26"/>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29" name="Freeform 27"/>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30" name="Freeform 28"/>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31"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p:spPr>
          <p:txBody>
            <a:bodyPr wrap="none" anchor="ctr"/>
            <a:lstStyle/>
            <a:p>
              <a:pPr algn="ctr" eaLnBrk="1" hangingPunct="1">
                <a:defRPr/>
              </a:pPr>
              <a:endParaRPr lang="ja-JP" altLang="en-US"/>
            </a:p>
          </p:txBody>
        </p:sp>
        <p:sp>
          <p:nvSpPr>
            <p:cNvPr id="32"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33" name="Rectangle 31"/>
            <p:cNvSpPr>
              <a:spLocks noChangeArrowheads="1"/>
            </p:cNvSpPr>
            <p:nvPr/>
          </p:nvSpPr>
          <p:spPr bwMode="hidden">
            <a:xfrm>
              <a:off x="0" y="3408"/>
              <a:ext cx="5760" cy="912"/>
            </a:xfrm>
            <a:prstGeom prst="rect">
              <a:avLst/>
            </a:prstGeom>
            <a:solidFill>
              <a:schemeClr val="bg1"/>
            </a:soli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pic>
          <p:nvPicPr>
            <p:cNvPr id="34" name="Picture 32" descr="BTZBUL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33"/>
          <p:cNvSpPr>
            <a:spLocks noGrp="1" noChangeArrowheads="1"/>
          </p:cNvSpPr>
          <p:nvPr>
            <p:ph type="ctrTitle"/>
          </p:nvPr>
        </p:nvSpPr>
        <p:spPr>
          <a:xfrm>
            <a:off x="1676400" y="1905000"/>
            <a:ext cx="7239000" cy="1905000"/>
          </a:xfrm>
        </p:spPr>
        <p:txBody>
          <a:bodyPr/>
          <a:lstStyle>
            <a:lvl1pPr algn="l">
              <a:defRPr/>
            </a:lvl1pPr>
          </a:lstStyle>
          <a:p>
            <a:pPr lvl="0"/>
            <a:r>
              <a:rPr lang="ja-JP" altLang="en-US" noProof="0"/>
              <a:t>マスタ タイトルの書式設定</a:t>
            </a:r>
          </a:p>
        </p:txBody>
      </p:sp>
      <p:sp>
        <p:nvSpPr>
          <p:cNvPr id="6178"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ja-JP" altLang="en-US" noProof="0"/>
              <a:t>マスタ サブタイトルの書式設定</a:t>
            </a:r>
          </a:p>
        </p:txBody>
      </p:sp>
      <p:sp>
        <p:nvSpPr>
          <p:cNvPr id="35" name="Rectangle 35"/>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ja-JP"/>
          </a:p>
        </p:txBody>
      </p:sp>
      <p:sp>
        <p:nvSpPr>
          <p:cNvPr id="36" name="Rectangle 36"/>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ja-JP"/>
          </a:p>
        </p:txBody>
      </p:sp>
      <p:sp>
        <p:nvSpPr>
          <p:cNvPr id="37" name="Rectangle 37"/>
          <p:cNvSpPr>
            <a:spLocks noGrp="1" noChangeArrowheads="1"/>
          </p:cNvSpPr>
          <p:nvPr>
            <p:ph type="sldNum" sz="quarter" idx="12"/>
          </p:nvPr>
        </p:nvSpPr>
        <p:spPr>
          <a:xfrm>
            <a:off x="6553200" y="6324600"/>
            <a:ext cx="1905000" cy="457200"/>
          </a:xfrm>
        </p:spPr>
        <p:txBody>
          <a:bodyPr/>
          <a:lstStyle>
            <a:lvl1pPr>
              <a:defRPr/>
            </a:lvl1pPr>
          </a:lstStyle>
          <a:p>
            <a:fld id="{BFE67B4C-21FA-48BA-8228-EAC3BF361910}" type="slidenum">
              <a:rPr lang="ja-JP" altLang="en-US"/>
              <a:pPr/>
              <a:t>‹#›</a:t>
            </a:fld>
            <a:endParaRPr lang="en-US" altLang="ja-JP"/>
          </a:p>
        </p:txBody>
      </p:sp>
    </p:spTree>
    <p:extLst>
      <p:ext uri="{BB962C8B-B14F-4D97-AF65-F5344CB8AC3E}">
        <p14:creationId xmlns:p14="http://schemas.microsoft.com/office/powerpoint/2010/main" val="1331678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3E7D62E-000E-4147-B71F-CE4FA726E3FF}" type="slidenum">
              <a:rPr lang="ja-JP" altLang="en-US"/>
              <a:pPr/>
              <a:t>‹#›</a:t>
            </a:fld>
            <a:endParaRPr lang="en-US" altLang="ja-JP"/>
          </a:p>
        </p:txBody>
      </p:sp>
    </p:spTree>
    <p:extLst>
      <p:ext uri="{BB962C8B-B14F-4D97-AF65-F5344CB8AC3E}">
        <p14:creationId xmlns:p14="http://schemas.microsoft.com/office/powerpoint/2010/main" val="243915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465138"/>
            <a:ext cx="5676900" cy="5630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BB69023-EE09-433E-A553-6928150E3D2C}" type="slidenum">
              <a:rPr lang="ja-JP" altLang="en-US"/>
              <a:pPr/>
              <a:t>‹#›</a:t>
            </a:fld>
            <a:endParaRPr lang="en-US" altLang="ja-JP"/>
          </a:p>
        </p:txBody>
      </p:sp>
    </p:spTree>
    <p:extLst>
      <p:ext uri="{BB962C8B-B14F-4D97-AF65-F5344CB8AC3E}">
        <p14:creationId xmlns:p14="http://schemas.microsoft.com/office/powerpoint/2010/main" val="229054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7CA25CAA-D15B-423C-9609-8C1DF83281C7}" type="slidenum">
              <a:rPr lang="ja-JP" altLang="en-US"/>
              <a:pPr/>
              <a:t>‹#›</a:t>
            </a:fld>
            <a:endParaRPr lang="en-US" altLang="ja-JP"/>
          </a:p>
        </p:txBody>
      </p:sp>
    </p:spTree>
    <p:extLst>
      <p:ext uri="{BB962C8B-B14F-4D97-AF65-F5344CB8AC3E}">
        <p14:creationId xmlns:p14="http://schemas.microsoft.com/office/powerpoint/2010/main" val="3622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352F3E82-5EFD-45F5-B31B-5438E7971F52}" type="slidenum">
              <a:rPr lang="ja-JP" altLang="en-US"/>
              <a:pPr/>
              <a:t>‹#›</a:t>
            </a:fld>
            <a:endParaRPr lang="en-US" altLang="ja-JP"/>
          </a:p>
        </p:txBody>
      </p:sp>
    </p:spTree>
    <p:extLst>
      <p:ext uri="{BB962C8B-B14F-4D97-AF65-F5344CB8AC3E}">
        <p14:creationId xmlns:p14="http://schemas.microsoft.com/office/powerpoint/2010/main" val="2808963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A0C41908-7F3B-4D24-8793-1E34CCC367F0}" type="slidenum">
              <a:rPr lang="ja-JP" altLang="en-US"/>
              <a:pPr/>
              <a:t>‹#›</a:t>
            </a:fld>
            <a:endParaRPr lang="en-US" altLang="ja-JP"/>
          </a:p>
        </p:txBody>
      </p:sp>
    </p:spTree>
    <p:extLst>
      <p:ext uri="{BB962C8B-B14F-4D97-AF65-F5344CB8AC3E}">
        <p14:creationId xmlns:p14="http://schemas.microsoft.com/office/powerpoint/2010/main" val="381928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3D0138E1-A43E-4B38-B215-B77FF0E42E8D}" type="slidenum">
              <a:rPr lang="ja-JP" altLang="en-US"/>
              <a:pPr/>
              <a:t>‹#›</a:t>
            </a:fld>
            <a:endParaRPr lang="en-US" altLang="ja-JP"/>
          </a:p>
        </p:txBody>
      </p:sp>
    </p:spTree>
    <p:extLst>
      <p:ext uri="{BB962C8B-B14F-4D97-AF65-F5344CB8AC3E}">
        <p14:creationId xmlns:p14="http://schemas.microsoft.com/office/powerpoint/2010/main" val="254332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61D71DFA-3F6D-4A49-A5A9-3417C5A902FF}" type="slidenum">
              <a:rPr lang="ja-JP" altLang="en-US"/>
              <a:pPr/>
              <a:t>‹#›</a:t>
            </a:fld>
            <a:endParaRPr lang="en-US" altLang="ja-JP"/>
          </a:p>
        </p:txBody>
      </p:sp>
    </p:spTree>
    <p:extLst>
      <p:ext uri="{BB962C8B-B14F-4D97-AF65-F5344CB8AC3E}">
        <p14:creationId xmlns:p14="http://schemas.microsoft.com/office/powerpoint/2010/main" val="3802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1E1F1FC5-247D-447A-A951-0ABB359493AD}" type="slidenum">
              <a:rPr lang="ja-JP" altLang="en-US"/>
              <a:pPr/>
              <a:t>‹#›</a:t>
            </a:fld>
            <a:endParaRPr lang="en-US" altLang="ja-JP"/>
          </a:p>
        </p:txBody>
      </p:sp>
    </p:spTree>
    <p:extLst>
      <p:ext uri="{BB962C8B-B14F-4D97-AF65-F5344CB8AC3E}">
        <p14:creationId xmlns:p14="http://schemas.microsoft.com/office/powerpoint/2010/main" val="112520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80B56167-6B0A-4ECC-84F1-B3B2DFDA279D}" type="slidenum">
              <a:rPr lang="ja-JP" altLang="en-US"/>
              <a:pPr/>
              <a:t>‹#›</a:t>
            </a:fld>
            <a:endParaRPr lang="en-US" altLang="ja-JP"/>
          </a:p>
        </p:txBody>
      </p:sp>
    </p:spTree>
    <p:extLst>
      <p:ext uri="{BB962C8B-B14F-4D97-AF65-F5344CB8AC3E}">
        <p14:creationId xmlns:p14="http://schemas.microsoft.com/office/powerpoint/2010/main" val="264014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05F39326-FF33-49EE-9048-5CC939434857}" type="slidenum">
              <a:rPr lang="ja-JP" altLang="en-US"/>
              <a:pPr/>
              <a:t>‹#›</a:t>
            </a:fld>
            <a:endParaRPr lang="en-US" altLang="ja-JP"/>
          </a:p>
        </p:txBody>
      </p:sp>
    </p:spTree>
    <p:extLst>
      <p:ext uri="{BB962C8B-B14F-4D97-AF65-F5344CB8AC3E}">
        <p14:creationId xmlns:p14="http://schemas.microsoft.com/office/powerpoint/2010/main" val="340876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35 h 4320"/>
                <a:gd name="T2" fmla="*/ 1737 w 1737"/>
                <a:gd name="T3" fmla="*/ 4346 h 4320"/>
                <a:gd name="T4" fmla="*/ 524 w 1737"/>
                <a:gd name="T5" fmla="*/ 0 h 4320"/>
                <a:gd name="T6" fmla="*/ 0 w 1737"/>
                <a:gd name="T7" fmla="*/ 7 h 4320"/>
                <a:gd name="T8" fmla="*/ 494 w 1737"/>
                <a:gd name="T9" fmla="*/ 4335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33" name="Freeform 4"/>
            <p:cNvSpPr>
              <a:spLocks/>
            </p:cNvSpPr>
            <p:nvPr/>
          </p:nvSpPr>
          <p:spPr bwMode="hidden">
            <a:xfrm>
              <a:off x="0" y="-7"/>
              <a:ext cx="1737" cy="4329"/>
            </a:xfrm>
            <a:custGeom>
              <a:avLst/>
              <a:gdLst>
                <a:gd name="T0" fmla="*/ 494 w 1737"/>
                <a:gd name="T1" fmla="*/ 4327 h 4320"/>
                <a:gd name="T2" fmla="*/ 1737 w 1737"/>
                <a:gd name="T3" fmla="*/ 4338 h 4320"/>
                <a:gd name="T4" fmla="*/ 524 w 1737"/>
                <a:gd name="T5" fmla="*/ 0 h 4320"/>
                <a:gd name="T6" fmla="*/ 0 w 1737"/>
                <a:gd name="T7" fmla="*/ 7 h 4320"/>
                <a:gd name="T8" fmla="*/ 494 w 1737"/>
                <a:gd name="T9" fmla="*/ 432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34" name="Freeform 5"/>
            <p:cNvSpPr>
              <a:spLocks/>
            </p:cNvSpPr>
            <p:nvPr/>
          </p:nvSpPr>
          <p:spPr bwMode="hidden">
            <a:xfrm>
              <a:off x="3744" y="-4"/>
              <a:ext cx="1739" cy="4330"/>
            </a:xfrm>
            <a:custGeom>
              <a:avLst/>
              <a:gdLst>
                <a:gd name="T0" fmla="*/ 494 w 1739"/>
                <a:gd name="T1" fmla="*/ 4237 h 4420"/>
                <a:gd name="T2" fmla="*/ 1739 w 1739"/>
                <a:gd name="T3" fmla="*/ 4242 h 4420"/>
                <a:gd name="T4" fmla="*/ 524 w 1739"/>
                <a:gd name="T5" fmla="*/ 0 h 4420"/>
                <a:gd name="T6" fmla="*/ 0 w 1739"/>
                <a:gd name="T7" fmla="*/ 7 h 4420"/>
                <a:gd name="T8" fmla="*/ 494 w 1739"/>
                <a:gd name="T9" fmla="*/ 423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310 h 4338"/>
                <a:gd name="T4" fmla="*/ 2080 w 2080"/>
                <a:gd name="T5" fmla="*/ 4310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512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p:spPr>
          <p:txBody>
            <a:bodyPr wrap="none" anchor="ctr"/>
            <a:lstStyle/>
            <a:p>
              <a:pPr algn="ctr" eaLnBrk="1" hangingPunct="1">
                <a:defRPr/>
              </a:pPr>
              <a:endParaRPr lang="ja-JP" altLang="en-US"/>
            </a:p>
          </p:txBody>
        </p:sp>
        <p:sp>
          <p:nvSpPr>
            <p:cNvPr id="512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2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3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3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3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3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044" name="Freeform 15"/>
            <p:cNvSpPr>
              <a:spLocks/>
            </p:cNvSpPr>
            <p:nvPr/>
          </p:nvSpPr>
          <p:spPr bwMode="hidden">
            <a:xfrm>
              <a:off x="1632" y="3956"/>
              <a:ext cx="1737" cy="382"/>
            </a:xfrm>
            <a:custGeom>
              <a:avLst/>
              <a:gdLst>
                <a:gd name="T0" fmla="*/ 494 w 1737"/>
                <a:gd name="T1" fmla="*/ 34 h 4320"/>
                <a:gd name="T2" fmla="*/ 1737 w 1737"/>
                <a:gd name="T3" fmla="*/ 34 h 4320"/>
                <a:gd name="T4" fmla="*/ 524 w 1737"/>
                <a:gd name="T5" fmla="*/ 0 h 4320"/>
                <a:gd name="T6" fmla="*/ 0 w 1737"/>
                <a:gd name="T7" fmla="*/ 0 h 4320"/>
                <a:gd name="T8" fmla="*/ 494 w 1737"/>
                <a:gd name="T9" fmla="*/ 34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45" name="Freeform 16"/>
            <p:cNvSpPr>
              <a:spLocks/>
            </p:cNvSpPr>
            <p:nvPr/>
          </p:nvSpPr>
          <p:spPr bwMode="hidden">
            <a:xfrm>
              <a:off x="0" y="3956"/>
              <a:ext cx="1737" cy="381"/>
            </a:xfrm>
            <a:custGeom>
              <a:avLst/>
              <a:gdLst>
                <a:gd name="T0" fmla="*/ 494 w 1737"/>
                <a:gd name="T1" fmla="*/ 34 h 4320"/>
                <a:gd name="T2" fmla="*/ 1737 w 1737"/>
                <a:gd name="T3" fmla="*/ 34 h 4320"/>
                <a:gd name="T4" fmla="*/ 524 w 1737"/>
                <a:gd name="T5" fmla="*/ 0 h 4320"/>
                <a:gd name="T6" fmla="*/ 0 w 1737"/>
                <a:gd name="T7" fmla="*/ 0 h 4320"/>
                <a:gd name="T8" fmla="*/ 494 w 1737"/>
                <a:gd name="T9" fmla="*/ 34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46" name="Freeform 17"/>
            <p:cNvSpPr>
              <a:spLocks/>
            </p:cNvSpPr>
            <p:nvPr/>
          </p:nvSpPr>
          <p:spPr bwMode="hidden">
            <a:xfrm>
              <a:off x="3744" y="3956"/>
              <a:ext cx="1739" cy="382"/>
            </a:xfrm>
            <a:custGeom>
              <a:avLst/>
              <a:gdLst>
                <a:gd name="T0" fmla="*/ 494 w 1739"/>
                <a:gd name="T1" fmla="*/ 33 h 4420"/>
                <a:gd name="T2" fmla="*/ 1739 w 1739"/>
                <a:gd name="T3" fmla="*/ 33 h 4420"/>
                <a:gd name="T4" fmla="*/ 524 w 1739"/>
                <a:gd name="T5" fmla="*/ 0 h 4420"/>
                <a:gd name="T6" fmla="*/ 0 w 1739"/>
                <a:gd name="T7" fmla="*/ 0 h 4420"/>
                <a:gd name="T8" fmla="*/ 494 w 1739"/>
                <a:gd name="T9" fmla="*/ 33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047" name="Freeform 18"/>
            <p:cNvSpPr>
              <a:spLocks/>
            </p:cNvSpPr>
            <p:nvPr/>
          </p:nvSpPr>
          <p:spPr bwMode="hidden">
            <a:xfrm>
              <a:off x="1920" y="3956"/>
              <a:ext cx="2080" cy="381"/>
            </a:xfrm>
            <a:custGeom>
              <a:avLst/>
              <a:gdLst>
                <a:gd name="T0" fmla="*/ 0 w 2080"/>
                <a:gd name="T1" fmla="*/ 0 h 4338"/>
                <a:gd name="T2" fmla="*/ 1870 w 2080"/>
                <a:gd name="T3" fmla="*/ 33 h 4338"/>
                <a:gd name="T4" fmla="*/ 2080 w 2080"/>
                <a:gd name="T5" fmla="*/ 33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p:spPr>
          <p:txBody>
            <a:bodyPr wrap="none" anchor="ctr"/>
            <a:lstStyle>
              <a:lvl1pPr algn="ct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lgn="ct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lgn="ctr">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lgn="ctr">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lgn="ctr">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514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p:spPr>
          <p:txBody>
            <a:bodyPr wrap="none" anchor="ctr"/>
            <a:lstStyle/>
            <a:p>
              <a:pPr algn="ctr" eaLnBrk="1" hangingPunct="1">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p:spPr>
          <p:txBody>
            <a:bodyPr wrap="none" anchor="ctr"/>
            <a:lstStyle/>
            <a:p>
              <a:pPr algn="ctr" eaLnBrk="1" hangingPunct="1">
                <a:defRPr/>
              </a:pPr>
              <a:endParaRPr lang="ja-JP" alt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kumimoji="0" sz="140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panose="020B0604020202020204" pitchFamily="34" charset="0"/>
              </a:defRPr>
            </a:lvl1pPr>
          </a:lstStyle>
          <a:p>
            <a:fld id="{01AC9FBA-1274-49DD-BC48-8FB3EBE8A711}"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a:latin typeface="Times New Roman" panose="02020603050405020304" pitchFamily="18" charset="0"/>
              </a:rPr>
              <a:t>オペレーティングシステム</a:t>
            </a:r>
          </a:p>
        </p:txBody>
      </p:sp>
      <p:sp>
        <p:nvSpPr>
          <p:cNvPr id="3075"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第1</a:t>
            </a:r>
            <a:r>
              <a:rPr lang="en-US" altLang="ja-JP" dirty="0">
                <a:latin typeface="Times New Roman" panose="02020603050405020304" pitchFamily="18" charset="0"/>
              </a:rPr>
              <a:t>3</a:t>
            </a:r>
            <a:r>
              <a:rPr lang="ja-JP" altLang="en-US" dirty="0">
                <a:latin typeface="Times New Roman" panose="02020603050405020304" pitchFamily="18" charset="0"/>
              </a:rPr>
              <a:t>回</a:t>
            </a:r>
          </a:p>
          <a:p>
            <a:pPr eaLnBrk="1" hangingPunct="1"/>
            <a:r>
              <a:rPr lang="ja-JP" altLang="en-US" dirty="0">
                <a:latin typeface="Times New Roman" panose="02020603050405020304" pitchFamily="18" charset="0"/>
              </a:rPr>
              <a:t>ファイルシステム(2)</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a:latin typeface="Times New Roman" panose="02020603050405020304" pitchFamily="18" charset="0"/>
              </a:rPr>
              <a:t>E</a:t>
            </a:r>
            <a:r>
              <a:rPr lang="ja-JP" altLang="en-US">
                <a:latin typeface="Times New Roman" panose="02020603050405020304" pitchFamily="18" charset="0"/>
              </a:rPr>
              <a:t>号館</a:t>
            </a:r>
            <a:r>
              <a:rPr lang="en-US" altLang="ja-JP">
                <a:latin typeface="Times New Roman" panose="02020603050405020304" pitchFamily="18" charset="0"/>
              </a:rPr>
              <a:t>3</a:t>
            </a:r>
            <a:r>
              <a:rPr lang="ja-JP" altLang="en-US">
                <a:latin typeface="Times New Roman" panose="02020603050405020304" pitchFamily="18" charset="0"/>
              </a:rPr>
              <a:t>階</a:t>
            </a:r>
            <a:r>
              <a:rPr lang="en-US" altLang="ja-JP">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60425"/>
            <a:ext cx="7772400" cy="641350"/>
          </a:xfrm>
        </p:spPr>
        <p:txBody>
          <a:bodyPr/>
          <a:lstStyle/>
          <a:p>
            <a:pPr eaLnBrk="1" hangingPunct="1"/>
            <a:r>
              <a:rPr lang="ja-JP" altLang="en-US" sz="3600">
                <a:latin typeface="Times New Roman" panose="02020603050405020304" pitchFamily="18" charset="0"/>
              </a:rPr>
              <a:t>ディレクトリ</a:t>
            </a:r>
          </a:p>
        </p:txBody>
      </p:sp>
      <p:sp>
        <p:nvSpPr>
          <p:cNvPr id="12291" name="Rectangle 3"/>
          <p:cNvSpPr>
            <a:spLocks noGrp="1" noChangeArrowheads="1"/>
          </p:cNvSpPr>
          <p:nvPr>
            <p:ph type="body" idx="1"/>
          </p:nvPr>
        </p:nvSpPr>
        <p:spPr>
          <a:xfrm>
            <a:off x="685800" y="1600200"/>
            <a:ext cx="7772400" cy="1905000"/>
          </a:xfrm>
        </p:spPr>
        <p:txBody>
          <a:bodyPr/>
          <a:lstStyle/>
          <a:p>
            <a:pPr eaLnBrk="1" hangingPunct="1"/>
            <a:r>
              <a:rPr lang="ja-JP" altLang="en-US">
                <a:latin typeface="Times New Roman" panose="02020603050405020304" pitchFamily="18" charset="0"/>
              </a:rPr>
              <a:t>ディレクトリ</a:t>
            </a:r>
          </a:p>
          <a:p>
            <a:pPr lvl="1" eaLnBrk="1" hangingPunct="1"/>
            <a:r>
              <a:rPr lang="ja-JP" altLang="en-US">
                <a:latin typeface="Times New Roman" panose="02020603050405020304" pitchFamily="18" charset="0"/>
              </a:rPr>
              <a:t>ファイル情報</a:t>
            </a:r>
            <a:r>
              <a:rPr lang="ja-JP" altLang="en-US" sz="2400">
                <a:latin typeface="Times New Roman" panose="02020603050405020304" pitchFamily="18" charset="0"/>
              </a:rPr>
              <a:t>(サイズ, 属性, 所有者, ...)</a:t>
            </a:r>
            <a:r>
              <a:rPr lang="ja-JP" altLang="en-US">
                <a:latin typeface="Times New Roman" panose="02020603050405020304" pitchFamily="18" charset="0"/>
              </a:rPr>
              <a:t> </a:t>
            </a:r>
          </a:p>
          <a:p>
            <a:pPr lvl="1" eaLnBrk="1" hangingPunct="1"/>
            <a:r>
              <a:rPr lang="ja-JP" altLang="en-US">
                <a:latin typeface="Times New Roman" panose="02020603050405020304" pitchFamily="18" charset="0"/>
              </a:rPr>
              <a:t>ブロックへのポインタ</a:t>
            </a:r>
          </a:p>
        </p:txBody>
      </p:sp>
      <p:grpSp>
        <p:nvGrpSpPr>
          <p:cNvPr id="12292" name="Group 4"/>
          <p:cNvGrpSpPr>
            <a:grpSpLocks/>
          </p:cNvGrpSpPr>
          <p:nvPr/>
        </p:nvGrpSpPr>
        <p:grpSpPr bwMode="auto">
          <a:xfrm>
            <a:off x="6324600" y="2819400"/>
            <a:ext cx="2514600" cy="3810000"/>
            <a:chOff x="3984" y="1776"/>
            <a:chExt cx="1584" cy="2400"/>
          </a:xfrm>
        </p:grpSpPr>
        <p:sp>
          <p:nvSpPr>
            <p:cNvPr id="12339"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2340"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12341"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12342"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12343"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12344"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12345"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12346"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12347"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12348"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12349"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12350"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12351"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12352"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12353"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12354"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12355"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12356"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12357"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79711" name="Group 127"/>
          <p:cNvGraphicFramePr>
            <a:graphicFrameLocks noGrp="1"/>
          </p:cNvGraphicFramePr>
          <p:nvPr/>
        </p:nvGraphicFramePr>
        <p:xfrm>
          <a:off x="381000" y="4062413"/>
          <a:ext cx="5562600" cy="1828800"/>
        </p:xfrm>
        <a:graphic>
          <a:graphicData uri="http://schemas.openxmlformats.org/drawingml/2006/table">
            <a:tbl>
              <a:tblPr/>
              <a:tblGrid>
                <a:gridCol w="16002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4318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属性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ブロック</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538">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rwx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8125">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7, 8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35</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2320" name="Text Box 46"/>
          <p:cNvSpPr txBox="1">
            <a:spLocks noChangeArrowheads="1"/>
          </p:cNvSpPr>
          <p:nvPr/>
        </p:nvSpPr>
        <p:spPr bwMode="auto">
          <a:xfrm>
            <a:off x="228600" y="3468688"/>
            <a:ext cx="46910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r>
              <a:rPr lang="ja-JP" altLang="en-US" sz="2400"/>
              <a:t>(連続割り付けの場合)</a:t>
            </a:r>
          </a:p>
        </p:txBody>
      </p:sp>
      <p:grpSp>
        <p:nvGrpSpPr>
          <p:cNvPr id="3" name="Group 51"/>
          <p:cNvGrpSpPr>
            <a:grpSpLocks/>
          </p:cNvGrpSpPr>
          <p:nvPr/>
        </p:nvGrpSpPr>
        <p:grpSpPr bwMode="auto">
          <a:xfrm>
            <a:off x="6477000" y="3429000"/>
            <a:ext cx="2209800" cy="1371600"/>
            <a:chOff x="4080" y="2160"/>
            <a:chExt cx="1392" cy="864"/>
          </a:xfrm>
        </p:grpSpPr>
        <p:sp>
          <p:nvSpPr>
            <p:cNvPr id="12334" name="Rectangle 52"/>
            <p:cNvSpPr>
              <a:spLocks noChangeArrowheads="1"/>
            </p:cNvSpPr>
            <p:nvPr/>
          </p:nvSpPr>
          <p:spPr bwMode="auto">
            <a:xfrm>
              <a:off x="5040" y="2160"/>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sp>
          <p:nvSpPr>
            <p:cNvPr id="12335" name="Rectangle 53"/>
            <p:cNvSpPr>
              <a:spLocks noChangeArrowheads="1"/>
            </p:cNvSpPr>
            <p:nvPr/>
          </p:nvSpPr>
          <p:spPr bwMode="auto">
            <a:xfrm>
              <a:off x="408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a:t>
              </a:r>
            </a:p>
          </p:txBody>
        </p:sp>
        <p:sp>
          <p:nvSpPr>
            <p:cNvPr id="12336" name="Rectangle 54"/>
            <p:cNvSpPr>
              <a:spLocks noChangeArrowheads="1"/>
            </p:cNvSpPr>
            <p:nvPr/>
          </p:nvSpPr>
          <p:spPr bwMode="auto">
            <a:xfrm>
              <a:off x="456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12337" name="Rectangle 55"/>
            <p:cNvSpPr>
              <a:spLocks noChangeArrowheads="1"/>
            </p:cNvSpPr>
            <p:nvPr/>
          </p:nvSpPr>
          <p:spPr bwMode="auto">
            <a:xfrm>
              <a:off x="504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12338" name="Rectangle 56"/>
            <p:cNvSpPr>
              <a:spLocks noChangeArrowheads="1"/>
            </p:cNvSpPr>
            <p:nvPr/>
          </p:nvSpPr>
          <p:spPr bwMode="auto">
            <a:xfrm>
              <a:off x="4080" y="2832"/>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6</a:t>
              </a:r>
            </a:p>
          </p:txBody>
        </p:sp>
      </p:grpSp>
      <p:grpSp>
        <p:nvGrpSpPr>
          <p:cNvPr id="4" name="Group 61"/>
          <p:cNvGrpSpPr>
            <a:grpSpLocks/>
          </p:cNvGrpSpPr>
          <p:nvPr/>
        </p:nvGrpSpPr>
        <p:grpSpPr bwMode="auto">
          <a:xfrm>
            <a:off x="7239000" y="4495800"/>
            <a:ext cx="1447800" cy="304800"/>
            <a:chOff x="4560" y="2832"/>
            <a:chExt cx="912" cy="192"/>
          </a:xfrm>
        </p:grpSpPr>
        <p:sp>
          <p:nvSpPr>
            <p:cNvPr id="12332" name="Rectangle 62"/>
            <p:cNvSpPr>
              <a:spLocks noChangeArrowheads="1"/>
            </p:cNvSpPr>
            <p:nvPr/>
          </p:nvSpPr>
          <p:spPr bwMode="auto">
            <a:xfrm>
              <a:off x="4560" y="2832"/>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sp>
          <p:nvSpPr>
            <p:cNvPr id="12333" name="Rectangle 63"/>
            <p:cNvSpPr>
              <a:spLocks noChangeArrowheads="1"/>
            </p:cNvSpPr>
            <p:nvPr/>
          </p:nvSpPr>
          <p:spPr bwMode="auto">
            <a:xfrm>
              <a:off x="5040" y="2832"/>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p>
          </p:txBody>
        </p:sp>
      </p:grpSp>
      <p:grpSp>
        <p:nvGrpSpPr>
          <p:cNvPr id="5" name="Group 68"/>
          <p:cNvGrpSpPr>
            <a:grpSpLocks/>
          </p:cNvGrpSpPr>
          <p:nvPr/>
        </p:nvGrpSpPr>
        <p:grpSpPr bwMode="auto">
          <a:xfrm>
            <a:off x="6477000" y="5029200"/>
            <a:ext cx="2209800" cy="838200"/>
            <a:chOff x="4080" y="3168"/>
            <a:chExt cx="1392" cy="528"/>
          </a:xfrm>
        </p:grpSpPr>
        <p:sp>
          <p:nvSpPr>
            <p:cNvPr id="12328" name="Rectangle 69"/>
            <p:cNvSpPr>
              <a:spLocks noChangeArrowheads="1"/>
            </p:cNvSpPr>
            <p:nvPr/>
          </p:nvSpPr>
          <p:spPr bwMode="auto">
            <a:xfrm>
              <a:off x="5040" y="3168"/>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sp>
          <p:nvSpPr>
            <p:cNvPr id="12329" name="Rectangle 70"/>
            <p:cNvSpPr>
              <a:spLocks noChangeArrowheads="1"/>
            </p:cNvSpPr>
            <p:nvPr/>
          </p:nvSpPr>
          <p:spPr bwMode="auto">
            <a:xfrm>
              <a:off x="408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12330" name="Rectangle 71"/>
            <p:cNvSpPr>
              <a:spLocks noChangeArrowheads="1"/>
            </p:cNvSpPr>
            <p:nvPr/>
          </p:nvSpPr>
          <p:spPr bwMode="auto">
            <a:xfrm>
              <a:off x="456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12331" name="Rectangle 72"/>
            <p:cNvSpPr>
              <a:spLocks noChangeArrowheads="1"/>
            </p:cNvSpPr>
            <p:nvPr/>
          </p:nvSpPr>
          <p:spPr bwMode="auto">
            <a:xfrm>
              <a:off x="504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grpSp>
      <p:sp>
        <p:nvSpPr>
          <p:cNvPr id="579712" name="Line 128"/>
          <p:cNvSpPr>
            <a:spLocks noChangeShapeType="1"/>
          </p:cNvSpPr>
          <p:nvPr/>
        </p:nvSpPr>
        <p:spPr bwMode="auto">
          <a:xfrm flipV="1">
            <a:off x="5943600" y="3581400"/>
            <a:ext cx="2057400" cy="11430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79713" name="Line 129"/>
          <p:cNvSpPr>
            <a:spLocks noChangeShapeType="1"/>
          </p:cNvSpPr>
          <p:nvPr/>
        </p:nvSpPr>
        <p:spPr bwMode="auto">
          <a:xfrm flipV="1">
            <a:off x="5943600" y="4800600"/>
            <a:ext cx="1295400" cy="381000"/>
          </a:xfrm>
          <a:prstGeom prst="line">
            <a:avLst/>
          </a:prstGeom>
          <a:noFill/>
          <a:ln w="38100">
            <a:solidFill>
              <a:srgbClr val="FFFF99"/>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79714" name="Line 130"/>
          <p:cNvSpPr>
            <a:spLocks noChangeShapeType="1"/>
          </p:cNvSpPr>
          <p:nvPr/>
        </p:nvSpPr>
        <p:spPr bwMode="auto">
          <a:xfrm>
            <a:off x="5943600" y="5638800"/>
            <a:ext cx="533400" cy="76200"/>
          </a:xfrm>
          <a:prstGeom prst="line">
            <a:avLst/>
          </a:prstGeom>
          <a:noFill/>
          <a:ln w="38100">
            <a:solidFill>
              <a:srgbClr val="CCFF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4375" name="AutoShape 131"/>
          <p:cNvSpPr>
            <a:spLocks noChangeArrowheads="1"/>
          </p:cNvSpPr>
          <p:nvPr/>
        </p:nvSpPr>
        <p:spPr bwMode="auto">
          <a:xfrm>
            <a:off x="6934200" y="1981200"/>
            <a:ext cx="1905000" cy="609600"/>
          </a:xfrm>
          <a:prstGeom prst="wedgeRoundRectCallout">
            <a:avLst>
              <a:gd name="adj1" fmla="val -43000"/>
              <a:gd name="adj2" fmla="val 190106"/>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dirty="0">
                <a:latin typeface="Times New Roman" charset="0"/>
              </a:rPr>
              <a:t>ブロック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9712"/>
                                        </p:tgtEl>
                                        <p:attrNameLst>
                                          <p:attrName>style.visibility</p:attrName>
                                        </p:attrNameLst>
                                      </p:cBhvr>
                                      <p:to>
                                        <p:strVal val="visible"/>
                                      </p:to>
                                    </p:set>
                                    <p:animEffect transition="in" filter="wipe(left)">
                                      <p:cBhvr>
                                        <p:cTn id="7" dur="500"/>
                                        <p:tgtEl>
                                          <p:spTgt spid="579712"/>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79713"/>
                                        </p:tgtEl>
                                        <p:attrNameLst>
                                          <p:attrName>style.visibility</p:attrName>
                                        </p:attrNameLst>
                                      </p:cBhvr>
                                      <p:to>
                                        <p:strVal val="visible"/>
                                      </p:to>
                                    </p:set>
                                    <p:animEffect transition="in" filter="wipe(left)">
                                      <p:cBhvr>
                                        <p:cTn id="16" dur="500"/>
                                        <p:tgtEl>
                                          <p:spTgt spid="579713"/>
                                        </p:tgtEl>
                                      </p:cBhvr>
                                    </p:animEffect>
                                  </p:childTnLst>
                                </p:cTn>
                              </p:par>
                            </p:childTnLst>
                          </p:cTn>
                        </p:par>
                        <p:par>
                          <p:cTn id="17" fill="hold" nodeType="afterGroup">
                            <p:stCondLst>
                              <p:cond delay="500"/>
                            </p:stCondLst>
                            <p:childTnLst>
                              <p:par>
                                <p:cTn id="18" presetID="5" presetClass="entr" presetSubtype="1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heckerboard(across)">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79714"/>
                                        </p:tgtEl>
                                        <p:attrNameLst>
                                          <p:attrName>style.visibility</p:attrName>
                                        </p:attrNameLst>
                                      </p:cBhvr>
                                      <p:to>
                                        <p:strVal val="visible"/>
                                      </p:to>
                                    </p:set>
                                    <p:animEffect transition="in" filter="wipe(left)">
                                      <p:cBhvr>
                                        <p:cTn id="25" dur="500"/>
                                        <p:tgtEl>
                                          <p:spTgt spid="579714"/>
                                        </p:tgtEl>
                                      </p:cBhvr>
                                    </p:animEffect>
                                  </p:childTnLst>
                                </p:cTn>
                              </p:par>
                            </p:childTnLst>
                          </p:cTn>
                        </p:par>
                        <p:par>
                          <p:cTn id="26" fill="hold" nodeType="afterGroup">
                            <p:stCondLst>
                              <p:cond delay="500"/>
                            </p:stCondLst>
                            <p:childTnLst>
                              <p:par>
                                <p:cTn id="27" presetID="5" presetClass="entr" presetSubtype="10"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checkerboard(across)">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712" grpId="0" animBg="1"/>
      <p:bldP spid="579713" grpId="0" animBg="1"/>
      <p:bldP spid="5797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ディレクトリに対する操作</a:t>
            </a:r>
          </a:p>
        </p:txBody>
      </p:sp>
      <p:sp>
        <p:nvSpPr>
          <p:cNvPr id="13315" name="Rectangle 5"/>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ディレクトリに対する操作</a:t>
            </a:r>
          </a:p>
          <a:p>
            <a:pPr lvl="1" eaLnBrk="1" hangingPunct="1">
              <a:lnSpc>
                <a:spcPct val="90000"/>
              </a:lnSpc>
            </a:pPr>
            <a:r>
              <a:rPr lang="ja-JP" altLang="en-US">
                <a:latin typeface="Times New Roman" panose="02020603050405020304" pitchFamily="18" charset="0"/>
              </a:rPr>
              <a:t>探索</a:t>
            </a:r>
          </a:p>
          <a:p>
            <a:pPr lvl="2" eaLnBrk="1" hangingPunct="1">
              <a:lnSpc>
                <a:spcPct val="90000"/>
              </a:lnSpc>
            </a:pPr>
            <a:r>
              <a:rPr lang="ja-JP" altLang="en-US">
                <a:latin typeface="Times New Roman" panose="02020603050405020304" pitchFamily="18" charset="0"/>
              </a:rPr>
              <a:t>指定したファイルの情報を得る</a:t>
            </a:r>
          </a:p>
          <a:p>
            <a:pPr lvl="1" eaLnBrk="1" hangingPunct="1">
              <a:lnSpc>
                <a:spcPct val="90000"/>
              </a:lnSpc>
            </a:pPr>
            <a:r>
              <a:rPr lang="ja-JP" altLang="en-US">
                <a:latin typeface="Times New Roman" panose="02020603050405020304" pitchFamily="18" charset="0"/>
              </a:rPr>
              <a:t>エントリの追加</a:t>
            </a:r>
          </a:p>
          <a:p>
            <a:pPr lvl="2" eaLnBrk="1" hangingPunct="1">
              <a:lnSpc>
                <a:spcPct val="90000"/>
              </a:lnSpc>
            </a:pPr>
            <a:r>
              <a:rPr lang="ja-JP" altLang="en-US">
                <a:latin typeface="Times New Roman" panose="02020603050405020304" pitchFamily="18" charset="0"/>
              </a:rPr>
              <a:t>ファイル追加時にファイル情報を追加する</a:t>
            </a:r>
          </a:p>
          <a:p>
            <a:pPr lvl="1" eaLnBrk="1" hangingPunct="1">
              <a:lnSpc>
                <a:spcPct val="90000"/>
              </a:lnSpc>
            </a:pPr>
            <a:r>
              <a:rPr lang="ja-JP" altLang="en-US">
                <a:latin typeface="Times New Roman" panose="02020603050405020304" pitchFamily="18" charset="0"/>
              </a:rPr>
              <a:t>エントリの削除</a:t>
            </a:r>
          </a:p>
          <a:p>
            <a:pPr lvl="2" eaLnBrk="1" hangingPunct="1">
              <a:lnSpc>
                <a:spcPct val="90000"/>
              </a:lnSpc>
            </a:pPr>
            <a:r>
              <a:rPr lang="ja-JP" altLang="en-US">
                <a:latin typeface="Times New Roman" panose="02020603050405020304" pitchFamily="18" charset="0"/>
              </a:rPr>
              <a:t>ファイル削除時にファイル情報を削除する</a:t>
            </a:r>
          </a:p>
          <a:p>
            <a:pPr lvl="1" eaLnBrk="1" hangingPunct="1">
              <a:lnSpc>
                <a:spcPct val="90000"/>
              </a:lnSpc>
            </a:pPr>
            <a:r>
              <a:rPr lang="ja-JP" altLang="en-US">
                <a:latin typeface="Times New Roman" panose="02020603050405020304" pitchFamily="18" charset="0"/>
              </a:rPr>
              <a:t>一覧表示</a:t>
            </a:r>
          </a:p>
          <a:p>
            <a:pPr lvl="2" eaLnBrk="1" hangingPunct="1">
              <a:lnSpc>
                <a:spcPct val="90000"/>
              </a:lnSpc>
            </a:pPr>
            <a:r>
              <a:rPr lang="ja-JP" altLang="en-US">
                <a:latin typeface="Times New Roman" panose="02020603050405020304" pitchFamily="18" charset="0"/>
              </a:rPr>
              <a:t>ディレクトリが管理するファイル一覧を表示する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800100"/>
            <a:ext cx="7772400" cy="762000"/>
          </a:xfrm>
        </p:spPr>
        <p:txBody>
          <a:bodyPr/>
          <a:lstStyle/>
          <a:p>
            <a:pPr eaLnBrk="1" hangingPunct="1"/>
            <a:r>
              <a:rPr lang="ja-JP" altLang="en-US" dirty="0"/>
              <a:t>ディレクトリの探索</a:t>
            </a:r>
          </a:p>
        </p:txBody>
      </p:sp>
      <p:sp>
        <p:nvSpPr>
          <p:cNvPr id="14339"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ディレクトリの探索</a:t>
            </a:r>
          </a:p>
          <a:p>
            <a:pPr lvl="1" eaLnBrk="1" hangingPunct="1"/>
            <a:r>
              <a:rPr lang="ja-JP" altLang="en-US" dirty="0">
                <a:latin typeface="Times New Roman" panose="02020603050405020304" pitchFamily="18" charset="0"/>
              </a:rPr>
              <a:t>線形リスト (</a:t>
            </a:r>
            <a:r>
              <a:rPr lang="en-US" altLang="ja-JP" dirty="0" err="1">
                <a:latin typeface="Times New Roman" panose="02020603050405020304" pitchFamily="18" charset="0"/>
              </a:rPr>
              <a:t>lenear</a:t>
            </a:r>
            <a:r>
              <a:rPr lang="en-US" altLang="ja-JP" dirty="0">
                <a:latin typeface="Times New Roman" panose="02020603050405020304" pitchFamily="18" charset="0"/>
              </a:rPr>
              <a:t> list)</a:t>
            </a:r>
          </a:p>
          <a:p>
            <a:pPr lvl="1" eaLnBrk="1" hangingPunct="1"/>
            <a:r>
              <a:rPr lang="ja-JP" altLang="en-US" dirty="0">
                <a:latin typeface="Times New Roman" panose="02020603050405020304" pitchFamily="18" charset="0"/>
              </a:rPr>
              <a:t>2分木 (</a:t>
            </a:r>
            <a:r>
              <a:rPr lang="en-US" altLang="ja-JP" dirty="0">
                <a:latin typeface="Times New Roman" panose="02020603050405020304" pitchFamily="18" charset="0"/>
              </a:rPr>
              <a:t>binary tree)</a:t>
            </a:r>
          </a:p>
          <a:p>
            <a:pPr lvl="1" eaLnBrk="1" hangingPunct="1"/>
            <a:r>
              <a:rPr lang="ja-JP" altLang="en-US" dirty="0">
                <a:latin typeface="Times New Roman" panose="02020603050405020304" pitchFamily="18" charset="0"/>
              </a:rPr>
              <a:t>ハッシュテーブル (</a:t>
            </a:r>
            <a:r>
              <a:rPr lang="en-US" altLang="ja-JP" dirty="0">
                <a:latin typeface="Times New Roman" panose="02020603050405020304" pitchFamily="18" charset="0"/>
              </a:rPr>
              <a:t>hash table)</a:t>
            </a:r>
          </a:p>
        </p:txBody>
      </p:sp>
      <p:sp>
        <p:nvSpPr>
          <p:cNvPr id="4" name="Rectangle 4">
            <a:extLst>
              <a:ext uri="{FF2B5EF4-FFF2-40B4-BE49-F238E27FC236}">
                <a16:creationId xmlns:a16="http://schemas.microsoft.com/office/drawing/2014/main" id="{956D7063-244B-47C0-B5DA-06CE65047189}"/>
              </a:ext>
            </a:extLst>
          </p:cNvPr>
          <p:cNvSpPr>
            <a:spLocks noChangeArrowheads="1"/>
          </p:cNvSpPr>
          <p:nvPr/>
        </p:nvSpPr>
        <p:spPr bwMode="auto">
          <a:xfrm>
            <a:off x="6096007" y="3467100"/>
            <a:ext cx="2590800" cy="1295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dirty="0"/>
              <a:t>ディレクトリ</a:t>
            </a:r>
          </a:p>
        </p:txBody>
      </p:sp>
      <p:grpSp>
        <p:nvGrpSpPr>
          <p:cNvPr id="5" name="Group 64">
            <a:extLst>
              <a:ext uri="{FF2B5EF4-FFF2-40B4-BE49-F238E27FC236}">
                <a16:creationId xmlns:a16="http://schemas.microsoft.com/office/drawing/2014/main" id="{3DD49711-525F-40CA-997D-DC0757052B1A}"/>
              </a:ext>
            </a:extLst>
          </p:cNvPr>
          <p:cNvGrpSpPr>
            <a:grpSpLocks/>
          </p:cNvGrpSpPr>
          <p:nvPr/>
        </p:nvGrpSpPr>
        <p:grpSpPr bwMode="auto">
          <a:xfrm>
            <a:off x="6439628" y="2324100"/>
            <a:ext cx="2271715" cy="1143000"/>
            <a:chOff x="3840" y="1392"/>
            <a:chExt cx="1431" cy="720"/>
          </a:xfrm>
        </p:grpSpPr>
        <p:sp>
          <p:nvSpPr>
            <p:cNvPr id="6" name="Text Box 5">
              <a:extLst>
                <a:ext uri="{FF2B5EF4-FFF2-40B4-BE49-F238E27FC236}">
                  <a16:creationId xmlns:a16="http://schemas.microsoft.com/office/drawing/2014/main" id="{7BF4A986-55D4-49B2-BC28-BC1CF76CF3DA}"/>
                </a:ext>
              </a:extLst>
            </p:cNvPr>
            <p:cNvSpPr txBox="1">
              <a:spLocks noChangeArrowheads="1"/>
            </p:cNvSpPr>
            <p:nvPr/>
          </p:nvSpPr>
          <p:spPr bwMode="auto">
            <a:xfrm>
              <a:off x="3840" y="1392"/>
              <a:ext cx="143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名前 </a:t>
              </a:r>
              <a:r>
                <a:rPr lang="en-US" altLang="ja-JP" sz="2800" dirty="0"/>
                <a:t>“</a:t>
              </a:r>
              <a:r>
                <a:rPr lang="en-US" altLang="ja-JP" sz="2800" dirty="0" err="1"/>
                <a:t>hello.c</a:t>
              </a:r>
              <a:r>
                <a:rPr lang="en-US" altLang="ja-JP" sz="2800" dirty="0"/>
                <a:t>”</a:t>
              </a:r>
            </a:p>
          </p:txBody>
        </p:sp>
        <p:sp>
          <p:nvSpPr>
            <p:cNvPr id="7" name="Line 6">
              <a:extLst>
                <a:ext uri="{FF2B5EF4-FFF2-40B4-BE49-F238E27FC236}">
                  <a16:creationId xmlns:a16="http://schemas.microsoft.com/office/drawing/2014/main" id="{A82C36D1-851C-4DA2-8A68-4DB3703FA07C}"/>
                </a:ext>
              </a:extLst>
            </p:cNvPr>
            <p:cNvSpPr>
              <a:spLocks noChangeShapeType="1"/>
            </p:cNvSpPr>
            <p:nvPr/>
          </p:nvSpPr>
          <p:spPr bwMode="auto">
            <a:xfrm>
              <a:off x="4416" y="1776"/>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8" name="Line 8">
            <a:extLst>
              <a:ext uri="{FF2B5EF4-FFF2-40B4-BE49-F238E27FC236}">
                <a16:creationId xmlns:a16="http://schemas.microsoft.com/office/drawing/2014/main" id="{FA0563E9-B935-4D7D-A7FF-CE6E596F63FB}"/>
              </a:ext>
            </a:extLst>
          </p:cNvPr>
          <p:cNvSpPr>
            <a:spLocks noChangeShapeType="1"/>
          </p:cNvSpPr>
          <p:nvPr/>
        </p:nvSpPr>
        <p:spPr bwMode="auto">
          <a:xfrm flipH="1">
            <a:off x="7353307" y="4762500"/>
            <a:ext cx="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9" name="Group 63">
            <a:extLst>
              <a:ext uri="{FF2B5EF4-FFF2-40B4-BE49-F238E27FC236}">
                <a16:creationId xmlns:a16="http://schemas.microsoft.com/office/drawing/2014/main" id="{C27E1E47-5F62-42B2-BE47-804CD825438F}"/>
              </a:ext>
            </a:extLst>
          </p:cNvPr>
          <p:cNvGraphicFramePr>
            <a:graphicFrameLocks noGrp="1"/>
          </p:cNvGraphicFramePr>
          <p:nvPr>
            <p:extLst>
              <p:ext uri="{D42A27DB-BD31-4B8C-83A1-F6EECF244321}">
                <p14:modId xmlns:p14="http://schemas.microsoft.com/office/powerpoint/2010/main" val="3683036018"/>
              </p:ext>
            </p:extLst>
          </p:nvPr>
        </p:nvGraphicFramePr>
        <p:xfrm>
          <a:off x="4216911" y="5400020"/>
          <a:ext cx="4752527" cy="914400"/>
        </p:xfrm>
        <a:graphic>
          <a:graphicData uri="http://schemas.openxmlformats.org/drawingml/2006/table">
            <a:tbl>
              <a:tblPr/>
              <a:tblGrid>
                <a:gridCol w="1327909">
                  <a:extLst>
                    <a:ext uri="{9D8B030D-6E8A-4147-A177-3AD203B41FA5}">
                      <a16:colId xmlns:a16="http://schemas.microsoft.com/office/drawing/2014/main" val="20000"/>
                    </a:ext>
                  </a:extLst>
                </a:gridCol>
                <a:gridCol w="1258023">
                  <a:extLst>
                    <a:ext uri="{9D8B030D-6E8A-4147-A177-3AD203B41FA5}">
                      <a16:colId xmlns:a16="http://schemas.microsoft.com/office/drawing/2014/main" val="20001"/>
                    </a:ext>
                  </a:extLst>
                </a:gridCol>
                <a:gridCol w="978463">
                  <a:extLst>
                    <a:ext uri="{9D8B030D-6E8A-4147-A177-3AD203B41FA5}">
                      <a16:colId xmlns:a16="http://schemas.microsoft.com/office/drawing/2014/main" val="20002"/>
                    </a:ext>
                  </a:extLst>
                </a:gridCol>
                <a:gridCol w="1188132">
                  <a:extLst>
                    <a:ext uri="{9D8B030D-6E8A-4147-A177-3AD203B41FA5}">
                      <a16:colId xmlns:a16="http://schemas.microsoft.com/office/drawing/2014/main" val="20003"/>
                    </a:ext>
                  </a:extLst>
                </a:gridCol>
              </a:tblGrid>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属性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ブロック</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hello.c</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20KB</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rw</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テキスト ボックス 1">
            <a:extLst>
              <a:ext uri="{FF2B5EF4-FFF2-40B4-BE49-F238E27FC236}">
                <a16:creationId xmlns:a16="http://schemas.microsoft.com/office/drawing/2014/main" id="{653312EB-4EF2-414F-A821-88633BC408F2}"/>
              </a:ext>
            </a:extLst>
          </p:cNvPr>
          <p:cNvSpPr txBox="1"/>
          <p:nvPr/>
        </p:nvSpPr>
        <p:spPr>
          <a:xfrm>
            <a:off x="5452188" y="1656417"/>
            <a:ext cx="3493264" cy="523220"/>
          </a:xfrm>
          <a:prstGeom prst="rect">
            <a:avLst/>
          </a:prstGeom>
          <a:noFill/>
        </p:spPr>
        <p:txBody>
          <a:bodyPr wrap="none" rtlCol="0">
            <a:spAutoFit/>
          </a:bodyPr>
          <a:lstStyle/>
          <a:p>
            <a:r>
              <a:rPr kumimoji="1" lang="ja-JP" altLang="en-US" dirty="0"/>
              <a:t>名前をキーとして探索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ディレクトリの探索</a:t>
            </a:r>
          </a:p>
        </p:txBody>
      </p:sp>
      <p:sp>
        <p:nvSpPr>
          <p:cNvPr id="1536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線形リスト (</a:t>
            </a:r>
            <a:r>
              <a:rPr lang="en-US" altLang="ja-JP">
                <a:latin typeface="Times New Roman" panose="02020603050405020304" pitchFamily="18" charset="0"/>
              </a:rPr>
              <a:t>linear list)</a:t>
            </a:r>
          </a:p>
          <a:p>
            <a:pPr lvl="1" eaLnBrk="1" hangingPunct="1"/>
            <a:r>
              <a:rPr lang="ja-JP" altLang="en-US">
                <a:latin typeface="Times New Roman" panose="02020603050405020304" pitchFamily="18" charset="0"/>
              </a:rPr>
              <a:t>操作が単純</a:t>
            </a:r>
          </a:p>
          <a:p>
            <a:pPr lvl="1" eaLnBrk="1" hangingPunct="1"/>
            <a:r>
              <a:rPr lang="ja-JP" altLang="en-US">
                <a:latin typeface="Times New Roman" panose="02020603050405020304" pitchFamily="18" charset="0"/>
              </a:rPr>
              <a:t>探索に時間がかかる</a:t>
            </a:r>
          </a:p>
        </p:txBody>
      </p:sp>
      <p:sp useBgFill="1">
        <p:nvSpPr>
          <p:cNvPr id="15364" name="Rectangle 4"/>
          <p:cNvSpPr>
            <a:spLocks noChangeArrowheads="1"/>
          </p:cNvSpPr>
          <p:nvPr/>
        </p:nvSpPr>
        <p:spPr bwMode="auto">
          <a:xfrm>
            <a:off x="47244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Hello.c</a:t>
            </a:r>
          </a:p>
        </p:txBody>
      </p:sp>
      <p:sp useBgFill="1">
        <p:nvSpPr>
          <p:cNvPr id="15365" name="Rectangle 5"/>
          <p:cNvSpPr>
            <a:spLocks noChangeArrowheads="1"/>
          </p:cNvSpPr>
          <p:nvPr/>
        </p:nvSpPr>
        <p:spPr bwMode="auto">
          <a:xfrm>
            <a:off x="2895600" y="55626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readme.txt</a:t>
            </a:r>
          </a:p>
        </p:txBody>
      </p:sp>
      <p:sp useBgFill="1">
        <p:nvSpPr>
          <p:cNvPr id="15366" name="Rectangle 7"/>
          <p:cNvSpPr>
            <a:spLocks noChangeArrowheads="1"/>
          </p:cNvSpPr>
          <p:nvPr/>
        </p:nvSpPr>
        <p:spPr bwMode="auto">
          <a:xfrm>
            <a:off x="64770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Hello.java</a:t>
            </a:r>
          </a:p>
        </p:txBody>
      </p:sp>
      <p:sp useBgFill="1">
        <p:nvSpPr>
          <p:cNvPr id="15367" name="Rectangle 8"/>
          <p:cNvSpPr>
            <a:spLocks noChangeArrowheads="1"/>
          </p:cNvSpPr>
          <p:nvPr/>
        </p:nvSpPr>
        <p:spPr bwMode="auto">
          <a:xfrm>
            <a:off x="4724400" y="55626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report.tex</a:t>
            </a:r>
          </a:p>
        </p:txBody>
      </p:sp>
      <p:sp useBgFill="1">
        <p:nvSpPr>
          <p:cNvPr id="15368" name="Rectangle 9"/>
          <p:cNvSpPr>
            <a:spLocks noChangeArrowheads="1"/>
          </p:cNvSpPr>
          <p:nvPr/>
        </p:nvSpPr>
        <p:spPr bwMode="auto">
          <a:xfrm>
            <a:off x="6477000" y="55626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score.xls</a:t>
            </a:r>
          </a:p>
        </p:txBody>
      </p:sp>
      <p:sp useBgFill="1">
        <p:nvSpPr>
          <p:cNvPr id="15369" name="Rectangle 10"/>
          <p:cNvSpPr>
            <a:spLocks noChangeArrowheads="1"/>
          </p:cNvSpPr>
          <p:nvPr/>
        </p:nvSpPr>
        <p:spPr bwMode="auto">
          <a:xfrm>
            <a:off x="1066800" y="55626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picture.jpg</a:t>
            </a:r>
          </a:p>
        </p:txBody>
      </p:sp>
      <p:sp useBgFill="1">
        <p:nvSpPr>
          <p:cNvPr id="15370" name="Rectangle 11"/>
          <p:cNvSpPr>
            <a:spLocks noChangeArrowheads="1"/>
          </p:cNvSpPr>
          <p:nvPr/>
        </p:nvSpPr>
        <p:spPr bwMode="auto">
          <a:xfrm>
            <a:off x="10668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calc.exe</a:t>
            </a:r>
          </a:p>
        </p:txBody>
      </p:sp>
      <p:sp useBgFill="1">
        <p:nvSpPr>
          <p:cNvPr id="15371" name="Rectangle 12"/>
          <p:cNvSpPr>
            <a:spLocks noChangeArrowheads="1"/>
          </p:cNvSpPr>
          <p:nvPr/>
        </p:nvSpPr>
        <p:spPr bwMode="auto">
          <a:xfrm>
            <a:off x="28956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data.zip</a:t>
            </a:r>
          </a:p>
        </p:txBody>
      </p:sp>
      <p:sp useBgFill="1">
        <p:nvSpPr>
          <p:cNvPr id="15372" name="Line 13"/>
          <p:cNvSpPr>
            <a:spLocks noChangeShapeType="1"/>
          </p:cNvSpPr>
          <p:nvPr/>
        </p:nvSpPr>
        <p:spPr bwMode="auto">
          <a:xfrm>
            <a:off x="2362200" y="48006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5373" name="Line 14"/>
          <p:cNvSpPr>
            <a:spLocks noChangeShapeType="1"/>
          </p:cNvSpPr>
          <p:nvPr/>
        </p:nvSpPr>
        <p:spPr bwMode="auto">
          <a:xfrm>
            <a:off x="4191000" y="48006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5374" name="Line 15"/>
          <p:cNvSpPr>
            <a:spLocks noChangeShapeType="1"/>
          </p:cNvSpPr>
          <p:nvPr/>
        </p:nvSpPr>
        <p:spPr bwMode="auto">
          <a:xfrm>
            <a:off x="6019800" y="48006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5375" name="Line 16"/>
          <p:cNvSpPr>
            <a:spLocks noChangeShapeType="1"/>
          </p:cNvSpPr>
          <p:nvPr/>
        </p:nvSpPr>
        <p:spPr bwMode="auto">
          <a:xfrm>
            <a:off x="2362200" y="57912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5376" name="Line 17"/>
          <p:cNvSpPr>
            <a:spLocks noChangeShapeType="1"/>
          </p:cNvSpPr>
          <p:nvPr/>
        </p:nvSpPr>
        <p:spPr bwMode="auto">
          <a:xfrm>
            <a:off x="4191000" y="57912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5377" name="Line 18"/>
          <p:cNvSpPr>
            <a:spLocks noChangeShapeType="1"/>
          </p:cNvSpPr>
          <p:nvPr/>
        </p:nvSpPr>
        <p:spPr bwMode="auto">
          <a:xfrm>
            <a:off x="6019800" y="5791200"/>
            <a:ext cx="5334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p:nvSpPr>
          <p:cNvPr id="15378" name="Arc 19"/>
          <p:cNvSpPr>
            <a:spLocks/>
          </p:cNvSpPr>
          <p:nvPr/>
        </p:nvSpPr>
        <p:spPr bwMode="auto">
          <a:xfrm>
            <a:off x="7772400" y="4800600"/>
            <a:ext cx="228600" cy="228600"/>
          </a:xfrm>
          <a:custGeom>
            <a:avLst/>
            <a:gdLst>
              <a:gd name="T0" fmla="*/ 0 w 21600"/>
              <a:gd name="T1" fmla="*/ 0 h 21600"/>
              <a:gd name="T2" fmla="*/ 25604789 w 21600"/>
              <a:gd name="T3" fmla="*/ 25604789 h 21600"/>
              <a:gd name="T4" fmla="*/ 0 w 21600"/>
              <a:gd name="T5" fmla="*/ 2560478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5379" name="Arc 20"/>
          <p:cNvSpPr>
            <a:spLocks/>
          </p:cNvSpPr>
          <p:nvPr/>
        </p:nvSpPr>
        <p:spPr bwMode="auto">
          <a:xfrm rot="5400000">
            <a:off x="7772400" y="5029200"/>
            <a:ext cx="228600" cy="228600"/>
          </a:xfrm>
          <a:custGeom>
            <a:avLst/>
            <a:gdLst>
              <a:gd name="T0" fmla="*/ 0 w 21600"/>
              <a:gd name="T1" fmla="*/ 0 h 21600"/>
              <a:gd name="T2" fmla="*/ 25604789 w 21600"/>
              <a:gd name="T3" fmla="*/ 25604789 h 21600"/>
              <a:gd name="T4" fmla="*/ 0 w 21600"/>
              <a:gd name="T5" fmla="*/ 2560478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5380" name="Arc 21"/>
          <p:cNvSpPr>
            <a:spLocks/>
          </p:cNvSpPr>
          <p:nvPr/>
        </p:nvSpPr>
        <p:spPr bwMode="auto">
          <a:xfrm rot="10800000">
            <a:off x="838200" y="5486400"/>
            <a:ext cx="228600" cy="228600"/>
          </a:xfrm>
          <a:custGeom>
            <a:avLst/>
            <a:gdLst>
              <a:gd name="T0" fmla="*/ 0 w 21600"/>
              <a:gd name="T1" fmla="*/ 0 h 21600"/>
              <a:gd name="T2" fmla="*/ 25604789 w 21600"/>
              <a:gd name="T3" fmla="*/ 25604789 h 21600"/>
              <a:gd name="T4" fmla="*/ 0 w 21600"/>
              <a:gd name="T5" fmla="*/ 2560478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5381" name="Arc 22"/>
          <p:cNvSpPr>
            <a:spLocks/>
          </p:cNvSpPr>
          <p:nvPr/>
        </p:nvSpPr>
        <p:spPr bwMode="auto">
          <a:xfrm rot="-5400000">
            <a:off x="838200" y="5257800"/>
            <a:ext cx="228600" cy="228600"/>
          </a:xfrm>
          <a:custGeom>
            <a:avLst/>
            <a:gdLst>
              <a:gd name="T0" fmla="*/ 0 w 21600"/>
              <a:gd name="T1" fmla="*/ 0 h 21600"/>
              <a:gd name="T2" fmla="*/ 25604789 w 21600"/>
              <a:gd name="T3" fmla="*/ 25604789 h 21600"/>
              <a:gd name="T4" fmla="*/ 0 w 21600"/>
              <a:gd name="T5" fmla="*/ 2560478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5382" name="Line 23"/>
          <p:cNvSpPr>
            <a:spLocks noChangeShapeType="1"/>
          </p:cNvSpPr>
          <p:nvPr/>
        </p:nvSpPr>
        <p:spPr bwMode="auto">
          <a:xfrm>
            <a:off x="1066800" y="5257800"/>
            <a:ext cx="6705600"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7736" name="Text Box 24"/>
          <p:cNvSpPr txBox="1">
            <a:spLocks noChangeArrowheads="1"/>
          </p:cNvSpPr>
          <p:nvPr/>
        </p:nvSpPr>
        <p:spPr bwMode="auto">
          <a:xfrm>
            <a:off x="609600" y="3733800"/>
            <a:ext cx="168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readme.txt</a:t>
            </a:r>
            <a:endParaRPr lang="ja-JP" altLang="en-US"/>
          </a:p>
        </p:txBody>
      </p:sp>
      <p:sp>
        <p:nvSpPr>
          <p:cNvPr id="627737" name="Line 25"/>
          <p:cNvSpPr>
            <a:spLocks noChangeShapeType="1"/>
          </p:cNvSpPr>
          <p:nvPr/>
        </p:nvSpPr>
        <p:spPr bwMode="auto">
          <a:xfrm>
            <a:off x="990600" y="5105400"/>
            <a:ext cx="67818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7738" name="Line 26"/>
          <p:cNvSpPr>
            <a:spLocks noChangeShapeType="1"/>
          </p:cNvSpPr>
          <p:nvPr/>
        </p:nvSpPr>
        <p:spPr bwMode="auto">
          <a:xfrm>
            <a:off x="990600" y="6096000"/>
            <a:ext cx="19050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7736"/>
                                        </p:tgtEl>
                                        <p:attrNameLst>
                                          <p:attrName>style.visibility</p:attrName>
                                        </p:attrNameLst>
                                      </p:cBhvr>
                                      <p:to>
                                        <p:strVal val="visible"/>
                                      </p:to>
                                    </p:set>
                                    <p:animEffect transition="in" filter="checkerboard(across)">
                                      <p:cBhvr>
                                        <p:cTn id="7" dur="500"/>
                                        <p:tgtEl>
                                          <p:spTgt spid="6277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7737"/>
                                        </p:tgtEl>
                                        <p:attrNameLst>
                                          <p:attrName>style.visibility</p:attrName>
                                        </p:attrNameLst>
                                      </p:cBhvr>
                                      <p:to>
                                        <p:strVal val="visible"/>
                                      </p:to>
                                    </p:set>
                                    <p:animEffect transition="in" filter="wipe(left)">
                                      <p:cBhvr>
                                        <p:cTn id="12" dur="500"/>
                                        <p:tgtEl>
                                          <p:spTgt spid="627737"/>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27738"/>
                                        </p:tgtEl>
                                        <p:attrNameLst>
                                          <p:attrName>style.visibility</p:attrName>
                                        </p:attrNameLst>
                                      </p:cBhvr>
                                      <p:to>
                                        <p:strVal val="visible"/>
                                      </p:to>
                                    </p:set>
                                    <p:animEffect transition="in" filter="wipe(left)">
                                      <p:cBhvr>
                                        <p:cTn id="16" dur="500"/>
                                        <p:tgtEl>
                                          <p:spTgt spid="627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36" grpId="0" autoUpdateAnimBg="0"/>
      <p:bldP spid="627737" grpId="0" animBg="1"/>
      <p:bldP spid="62773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ディレクトリの探索</a:t>
            </a:r>
          </a:p>
        </p:txBody>
      </p:sp>
      <p:sp>
        <p:nvSpPr>
          <p:cNvPr id="16387" name="Rectangle 1027"/>
          <p:cNvSpPr>
            <a:spLocks noGrp="1" noChangeArrowheads="1"/>
          </p:cNvSpPr>
          <p:nvPr>
            <p:ph type="body" idx="1"/>
          </p:nvPr>
        </p:nvSpPr>
        <p:spPr/>
        <p:txBody>
          <a:bodyPr/>
          <a:lstStyle/>
          <a:p>
            <a:pPr eaLnBrk="1" hangingPunct="1"/>
            <a:r>
              <a:rPr lang="ja-JP" altLang="en-US">
                <a:latin typeface="Times New Roman" panose="02020603050405020304" pitchFamily="18" charset="0"/>
              </a:rPr>
              <a:t>2分木 (</a:t>
            </a:r>
            <a:r>
              <a:rPr lang="en-US" altLang="ja-JP">
                <a:latin typeface="Times New Roman" panose="02020603050405020304" pitchFamily="18" charset="0"/>
              </a:rPr>
              <a:t>binary tree)</a:t>
            </a:r>
          </a:p>
          <a:p>
            <a:pPr lvl="1" eaLnBrk="1" hangingPunct="1"/>
            <a:r>
              <a:rPr lang="ja-JP" altLang="en-US">
                <a:latin typeface="Times New Roman" panose="02020603050405020304" pitchFamily="18" charset="0"/>
              </a:rPr>
              <a:t>探索が速い</a:t>
            </a:r>
          </a:p>
          <a:p>
            <a:pPr lvl="1" eaLnBrk="1" hangingPunct="1"/>
            <a:r>
              <a:rPr lang="ja-JP" altLang="en-US">
                <a:latin typeface="Times New Roman" panose="02020603050405020304" pitchFamily="18" charset="0"/>
              </a:rPr>
              <a:t>木構造の管理が必要</a:t>
            </a:r>
          </a:p>
        </p:txBody>
      </p:sp>
      <p:sp useBgFill="1">
        <p:nvSpPr>
          <p:cNvPr id="16388" name="Rectangle 1028"/>
          <p:cNvSpPr>
            <a:spLocks noChangeArrowheads="1"/>
          </p:cNvSpPr>
          <p:nvPr/>
        </p:nvSpPr>
        <p:spPr bwMode="auto">
          <a:xfrm>
            <a:off x="2895600" y="5334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Hello.c</a:t>
            </a:r>
          </a:p>
        </p:txBody>
      </p:sp>
      <p:sp useBgFill="1">
        <p:nvSpPr>
          <p:cNvPr id="16389" name="Rectangle 1029"/>
          <p:cNvSpPr>
            <a:spLocks noChangeArrowheads="1"/>
          </p:cNvSpPr>
          <p:nvPr/>
        </p:nvSpPr>
        <p:spPr bwMode="auto">
          <a:xfrm>
            <a:off x="4724400" y="5334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readme.txt</a:t>
            </a:r>
          </a:p>
        </p:txBody>
      </p:sp>
      <p:sp useBgFill="1">
        <p:nvSpPr>
          <p:cNvPr id="16390" name="Rectangle 1030"/>
          <p:cNvSpPr>
            <a:spLocks noChangeArrowheads="1"/>
          </p:cNvSpPr>
          <p:nvPr/>
        </p:nvSpPr>
        <p:spPr bwMode="auto">
          <a:xfrm>
            <a:off x="3810000" y="3810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Hello.java</a:t>
            </a:r>
          </a:p>
        </p:txBody>
      </p:sp>
      <p:sp useBgFill="1">
        <p:nvSpPr>
          <p:cNvPr id="16391" name="Rectangle 1031"/>
          <p:cNvSpPr>
            <a:spLocks noChangeArrowheads="1"/>
          </p:cNvSpPr>
          <p:nvPr/>
        </p:nvSpPr>
        <p:spPr bwMode="auto">
          <a:xfrm>
            <a:off x="54864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report.tex</a:t>
            </a:r>
          </a:p>
        </p:txBody>
      </p:sp>
      <p:sp useBgFill="1">
        <p:nvSpPr>
          <p:cNvPr id="16392" name="Rectangle 1032"/>
          <p:cNvSpPr>
            <a:spLocks noChangeArrowheads="1"/>
          </p:cNvSpPr>
          <p:nvPr/>
        </p:nvSpPr>
        <p:spPr bwMode="auto">
          <a:xfrm>
            <a:off x="6248400" y="5334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score.xls</a:t>
            </a:r>
          </a:p>
        </p:txBody>
      </p:sp>
      <p:sp useBgFill="1">
        <p:nvSpPr>
          <p:cNvPr id="16393" name="Rectangle 1033"/>
          <p:cNvSpPr>
            <a:spLocks noChangeArrowheads="1"/>
          </p:cNvSpPr>
          <p:nvPr/>
        </p:nvSpPr>
        <p:spPr bwMode="auto">
          <a:xfrm>
            <a:off x="4038600" y="6096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picture.jpg</a:t>
            </a:r>
          </a:p>
        </p:txBody>
      </p:sp>
      <p:sp useBgFill="1">
        <p:nvSpPr>
          <p:cNvPr id="16394" name="Rectangle 1034"/>
          <p:cNvSpPr>
            <a:spLocks noChangeArrowheads="1"/>
          </p:cNvSpPr>
          <p:nvPr/>
        </p:nvSpPr>
        <p:spPr bwMode="auto">
          <a:xfrm>
            <a:off x="1295400" y="5334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calc.exe</a:t>
            </a:r>
          </a:p>
        </p:txBody>
      </p:sp>
      <p:sp useBgFill="1">
        <p:nvSpPr>
          <p:cNvPr id="16395" name="Rectangle 1035"/>
          <p:cNvSpPr>
            <a:spLocks noChangeArrowheads="1"/>
          </p:cNvSpPr>
          <p:nvPr/>
        </p:nvSpPr>
        <p:spPr bwMode="auto">
          <a:xfrm>
            <a:off x="2133600" y="45720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data.zip</a:t>
            </a:r>
          </a:p>
        </p:txBody>
      </p:sp>
      <p:sp useBgFill="1">
        <p:nvSpPr>
          <p:cNvPr id="16396" name="Line 1036"/>
          <p:cNvSpPr>
            <a:spLocks noChangeShapeType="1"/>
          </p:cNvSpPr>
          <p:nvPr/>
        </p:nvSpPr>
        <p:spPr bwMode="auto">
          <a:xfrm flipH="1">
            <a:off x="2743200" y="4267200"/>
            <a:ext cx="16002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397" name="Line 1037"/>
          <p:cNvSpPr>
            <a:spLocks noChangeShapeType="1"/>
          </p:cNvSpPr>
          <p:nvPr/>
        </p:nvSpPr>
        <p:spPr bwMode="auto">
          <a:xfrm>
            <a:off x="4343400" y="4267200"/>
            <a:ext cx="17526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398" name="Line 1038"/>
          <p:cNvSpPr>
            <a:spLocks noChangeShapeType="1"/>
          </p:cNvSpPr>
          <p:nvPr/>
        </p:nvSpPr>
        <p:spPr bwMode="auto">
          <a:xfrm>
            <a:off x="6172200" y="5029200"/>
            <a:ext cx="6858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399" name="Line 1039"/>
          <p:cNvSpPr>
            <a:spLocks noChangeShapeType="1"/>
          </p:cNvSpPr>
          <p:nvPr/>
        </p:nvSpPr>
        <p:spPr bwMode="auto">
          <a:xfrm>
            <a:off x="2743200" y="5029200"/>
            <a:ext cx="7620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400" name="Line 1040"/>
          <p:cNvSpPr>
            <a:spLocks noChangeShapeType="1"/>
          </p:cNvSpPr>
          <p:nvPr/>
        </p:nvSpPr>
        <p:spPr bwMode="auto">
          <a:xfrm flipH="1">
            <a:off x="1981200" y="5029200"/>
            <a:ext cx="7620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401" name="Line 1047"/>
          <p:cNvSpPr>
            <a:spLocks noChangeShapeType="1"/>
          </p:cNvSpPr>
          <p:nvPr/>
        </p:nvSpPr>
        <p:spPr bwMode="auto">
          <a:xfrm flipH="1">
            <a:off x="5410200" y="5029200"/>
            <a:ext cx="7620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useBgFill="1">
        <p:nvSpPr>
          <p:cNvPr id="16402" name="Line 1048"/>
          <p:cNvSpPr>
            <a:spLocks noChangeShapeType="1"/>
          </p:cNvSpPr>
          <p:nvPr/>
        </p:nvSpPr>
        <p:spPr bwMode="auto">
          <a:xfrm flipH="1">
            <a:off x="4648200" y="5791200"/>
            <a:ext cx="762000" cy="30480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p:nvSpPr>
          <p:cNvPr id="628761" name="Text Box 1049"/>
          <p:cNvSpPr txBox="1">
            <a:spLocks noChangeArrowheads="1"/>
          </p:cNvSpPr>
          <p:nvPr/>
        </p:nvSpPr>
        <p:spPr bwMode="auto">
          <a:xfrm>
            <a:off x="914400" y="3810000"/>
            <a:ext cx="168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readme.txt</a:t>
            </a:r>
            <a:endParaRPr lang="ja-JP" altLang="en-US"/>
          </a:p>
        </p:txBody>
      </p:sp>
      <p:grpSp>
        <p:nvGrpSpPr>
          <p:cNvPr id="2" name="Group 1057"/>
          <p:cNvGrpSpPr>
            <a:grpSpLocks/>
          </p:cNvGrpSpPr>
          <p:nvPr/>
        </p:nvGrpSpPr>
        <p:grpSpPr bwMode="auto">
          <a:xfrm>
            <a:off x="5181600" y="3733800"/>
            <a:ext cx="3419475" cy="1752600"/>
            <a:chOff x="3312" y="1104"/>
            <a:chExt cx="2154" cy="1104"/>
          </a:xfrm>
        </p:grpSpPr>
        <p:grpSp>
          <p:nvGrpSpPr>
            <p:cNvPr id="16405" name="Group 1055"/>
            <p:cNvGrpSpPr>
              <a:grpSpLocks/>
            </p:cNvGrpSpPr>
            <p:nvPr/>
          </p:nvGrpSpPr>
          <p:grpSpPr bwMode="auto">
            <a:xfrm>
              <a:off x="3312" y="1104"/>
              <a:ext cx="1502" cy="768"/>
              <a:chOff x="3264" y="2256"/>
              <a:chExt cx="1502" cy="768"/>
            </a:xfrm>
          </p:grpSpPr>
          <p:sp>
            <p:nvSpPr>
              <p:cNvPr id="16409" name="Arc 1051"/>
              <p:cNvSpPr>
                <a:spLocks/>
              </p:cNvSpPr>
              <p:nvPr/>
            </p:nvSpPr>
            <p:spPr bwMode="auto">
              <a:xfrm>
                <a:off x="3264" y="2544"/>
                <a:ext cx="1104" cy="480"/>
              </a:xfrm>
              <a:custGeom>
                <a:avLst/>
                <a:gdLst>
                  <a:gd name="T0" fmla="*/ 0 w 21600"/>
                  <a:gd name="T1" fmla="*/ 0 h 21600"/>
                  <a:gd name="T2" fmla="*/ 3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6410" name="Text Box 1053"/>
              <p:cNvSpPr txBox="1">
                <a:spLocks noChangeArrowheads="1"/>
              </p:cNvSpPr>
              <p:nvPr/>
            </p:nvSpPr>
            <p:spPr bwMode="auto">
              <a:xfrm>
                <a:off x="3792" y="2256"/>
                <a:ext cx="974"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“readme.txt” </a:t>
                </a:r>
              </a:p>
              <a:p>
                <a:pPr algn="ctr" eaLnBrk="1" hangingPunct="1"/>
                <a:r>
                  <a:rPr lang="en-US" altLang="ja-JP" sz="2000"/>
                  <a:t>&gt; “Hello.c”</a:t>
                </a:r>
              </a:p>
            </p:txBody>
          </p:sp>
        </p:grpSp>
        <p:grpSp>
          <p:nvGrpSpPr>
            <p:cNvPr id="16406" name="Group 1056"/>
            <p:cNvGrpSpPr>
              <a:grpSpLocks/>
            </p:cNvGrpSpPr>
            <p:nvPr/>
          </p:nvGrpSpPr>
          <p:grpSpPr bwMode="auto">
            <a:xfrm>
              <a:off x="3792" y="1680"/>
              <a:ext cx="1674" cy="528"/>
              <a:chOff x="3744" y="2832"/>
              <a:chExt cx="1674" cy="528"/>
            </a:xfrm>
          </p:grpSpPr>
          <p:sp>
            <p:nvSpPr>
              <p:cNvPr id="16407" name="Arc 1052"/>
              <p:cNvSpPr>
                <a:spLocks/>
              </p:cNvSpPr>
              <p:nvPr/>
            </p:nvSpPr>
            <p:spPr bwMode="auto">
              <a:xfrm flipV="1">
                <a:off x="3744" y="3024"/>
                <a:ext cx="624" cy="336"/>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16408" name="Text Box 1054"/>
              <p:cNvSpPr txBox="1">
                <a:spLocks noChangeArrowheads="1"/>
              </p:cNvSpPr>
              <p:nvPr/>
            </p:nvSpPr>
            <p:spPr bwMode="auto">
              <a:xfrm>
                <a:off x="4416" y="2832"/>
                <a:ext cx="100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“readme.txt” </a:t>
                </a:r>
              </a:p>
              <a:p>
                <a:pPr algn="ctr" eaLnBrk="1" hangingPunct="1"/>
                <a:r>
                  <a:rPr lang="en-US" altLang="ja-JP" sz="2000"/>
                  <a:t>&lt; “report.tex”</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8761"/>
                                        </p:tgtEl>
                                        <p:attrNameLst>
                                          <p:attrName>style.visibility</p:attrName>
                                        </p:attrNameLst>
                                      </p:cBhvr>
                                      <p:to>
                                        <p:strVal val="visible"/>
                                      </p:to>
                                    </p:set>
                                    <p:animEffect transition="in" filter="checkerboard(across)">
                                      <p:cBhvr>
                                        <p:cTn id="7" dur="500"/>
                                        <p:tgtEl>
                                          <p:spTgt spid="6287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6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ディレクトリの探索</a:t>
            </a:r>
          </a:p>
        </p:txBody>
      </p:sp>
      <p:sp>
        <p:nvSpPr>
          <p:cNvPr id="1741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ハッシュテーブル (</a:t>
            </a:r>
            <a:r>
              <a:rPr lang="en-US" altLang="ja-JP">
                <a:latin typeface="Times New Roman" panose="02020603050405020304" pitchFamily="18" charset="0"/>
              </a:rPr>
              <a:t>hash table)</a:t>
            </a:r>
          </a:p>
          <a:p>
            <a:pPr lvl="1" eaLnBrk="1" hangingPunct="1"/>
            <a:r>
              <a:rPr lang="ja-JP" altLang="en-US">
                <a:latin typeface="Times New Roman" panose="02020603050405020304" pitchFamily="18" charset="0"/>
              </a:rPr>
              <a:t>探索が速い</a:t>
            </a:r>
          </a:p>
          <a:p>
            <a:pPr lvl="1" eaLnBrk="1" hangingPunct="1"/>
            <a:r>
              <a:rPr lang="ja-JP" altLang="en-US">
                <a:latin typeface="Times New Roman" panose="02020603050405020304" pitchFamily="18" charset="0"/>
              </a:rPr>
              <a:t>ハッシュ値の衝突に注意が必要</a:t>
            </a:r>
          </a:p>
        </p:txBody>
      </p:sp>
      <p:sp useBgFill="1">
        <p:nvSpPr>
          <p:cNvPr id="17412" name="Rectangle 4"/>
          <p:cNvSpPr>
            <a:spLocks noChangeArrowheads="1"/>
          </p:cNvSpPr>
          <p:nvPr/>
        </p:nvSpPr>
        <p:spPr bwMode="auto">
          <a:xfrm>
            <a:off x="1371600" y="54864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Hello.c</a:t>
            </a:r>
          </a:p>
        </p:txBody>
      </p:sp>
      <p:sp useBgFill="1">
        <p:nvSpPr>
          <p:cNvPr id="17413" name="Rectangle 5"/>
          <p:cNvSpPr>
            <a:spLocks noChangeArrowheads="1"/>
          </p:cNvSpPr>
          <p:nvPr/>
        </p:nvSpPr>
        <p:spPr bwMode="auto">
          <a:xfrm>
            <a:off x="1371600" y="60198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readme.txt</a:t>
            </a:r>
          </a:p>
        </p:txBody>
      </p:sp>
      <p:sp useBgFill="1">
        <p:nvSpPr>
          <p:cNvPr id="17414" name="Rectangle 6"/>
          <p:cNvSpPr>
            <a:spLocks noChangeArrowheads="1"/>
          </p:cNvSpPr>
          <p:nvPr/>
        </p:nvSpPr>
        <p:spPr bwMode="auto">
          <a:xfrm>
            <a:off x="1371600" y="44196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Hello.java</a:t>
            </a:r>
          </a:p>
        </p:txBody>
      </p:sp>
      <p:sp useBgFill="1">
        <p:nvSpPr>
          <p:cNvPr id="17415" name="Rectangle 7"/>
          <p:cNvSpPr>
            <a:spLocks noChangeArrowheads="1"/>
          </p:cNvSpPr>
          <p:nvPr/>
        </p:nvSpPr>
        <p:spPr bwMode="auto">
          <a:xfrm>
            <a:off x="6934200" y="60198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report.tex</a:t>
            </a:r>
          </a:p>
        </p:txBody>
      </p:sp>
      <p:sp useBgFill="1">
        <p:nvSpPr>
          <p:cNvPr id="17416" name="Rectangle 8"/>
          <p:cNvSpPr>
            <a:spLocks noChangeArrowheads="1"/>
          </p:cNvSpPr>
          <p:nvPr/>
        </p:nvSpPr>
        <p:spPr bwMode="auto">
          <a:xfrm>
            <a:off x="2971800" y="54864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score.xls</a:t>
            </a:r>
          </a:p>
        </p:txBody>
      </p:sp>
      <p:sp useBgFill="1">
        <p:nvSpPr>
          <p:cNvPr id="17417" name="Rectangle 9"/>
          <p:cNvSpPr>
            <a:spLocks noChangeArrowheads="1"/>
          </p:cNvSpPr>
          <p:nvPr/>
        </p:nvSpPr>
        <p:spPr bwMode="auto">
          <a:xfrm>
            <a:off x="5334000" y="54864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picture.jpg</a:t>
            </a:r>
          </a:p>
        </p:txBody>
      </p:sp>
      <p:sp useBgFill="1">
        <p:nvSpPr>
          <p:cNvPr id="17418" name="Rectangle 10"/>
          <p:cNvSpPr>
            <a:spLocks noChangeArrowheads="1"/>
          </p:cNvSpPr>
          <p:nvPr/>
        </p:nvSpPr>
        <p:spPr bwMode="auto">
          <a:xfrm>
            <a:off x="5334000" y="43434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calc.exe</a:t>
            </a:r>
          </a:p>
        </p:txBody>
      </p:sp>
      <p:sp useBgFill="1">
        <p:nvSpPr>
          <p:cNvPr id="17419" name="Rectangle 11"/>
          <p:cNvSpPr>
            <a:spLocks noChangeArrowheads="1"/>
          </p:cNvSpPr>
          <p:nvPr/>
        </p:nvSpPr>
        <p:spPr bwMode="auto">
          <a:xfrm>
            <a:off x="5334000" y="6019800"/>
            <a:ext cx="1295400" cy="457200"/>
          </a:xfrm>
          <a:prstGeom prst="rect">
            <a:avLst/>
          </a:prstGeom>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data.zip</a:t>
            </a:r>
          </a:p>
        </p:txBody>
      </p:sp>
      <p:sp>
        <p:nvSpPr>
          <p:cNvPr id="17420" name="Line 12"/>
          <p:cNvSpPr>
            <a:spLocks noChangeShapeType="1"/>
          </p:cNvSpPr>
          <p:nvPr/>
        </p:nvSpPr>
        <p:spPr bwMode="auto">
          <a:xfrm>
            <a:off x="5029200" y="62484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7421" name="Line 13"/>
          <p:cNvSpPr>
            <a:spLocks noChangeShapeType="1"/>
          </p:cNvSpPr>
          <p:nvPr/>
        </p:nvSpPr>
        <p:spPr bwMode="auto">
          <a:xfrm>
            <a:off x="1066800" y="57150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7422" name="Line 14"/>
          <p:cNvSpPr>
            <a:spLocks noChangeShapeType="1"/>
          </p:cNvSpPr>
          <p:nvPr/>
        </p:nvSpPr>
        <p:spPr bwMode="auto">
          <a:xfrm>
            <a:off x="1066800" y="46482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7423" name="Line 15"/>
          <p:cNvSpPr>
            <a:spLocks noChangeShapeType="1"/>
          </p:cNvSpPr>
          <p:nvPr/>
        </p:nvSpPr>
        <p:spPr bwMode="auto">
          <a:xfrm>
            <a:off x="1066800" y="62484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7424" name="Line 16"/>
          <p:cNvSpPr>
            <a:spLocks noChangeShapeType="1"/>
          </p:cNvSpPr>
          <p:nvPr/>
        </p:nvSpPr>
        <p:spPr bwMode="auto">
          <a:xfrm>
            <a:off x="5029200" y="57150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useBgFill="1">
        <p:nvSpPr>
          <p:cNvPr id="17425" name="Line 17"/>
          <p:cNvSpPr>
            <a:spLocks noChangeShapeType="1"/>
          </p:cNvSpPr>
          <p:nvPr/>
        </p:nvSpPr>
        <p:spPr bwMode="auto">
          <a:xfrm>
            <a:off x="6629400" y="6248400"/>
            <a:ext cx="3048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graphicFrame>
        <p:nvGraphicFramePr>
          <p:cNvPr id="629840" name="Group 80"/>
          <p:cNvGraphicFramePr>
            <a:graphicFrameLocks noGrp="1"/>
          </p:cNvGraphicFramePr>
          <p:nvPr/>
        </p:nvGraphicFramePr>
        <p:xfrm>
          <a:off x="533400" y="4343400"/>
          <a:ext cx="533400" cy="2184400"/>
        </p:xfrm>
        <a:graphic>
          <a:graphicData uri="http://schemas.openxmlformats.org/drawingml/2006/table">
            <a:tbl>
              <a:tblPr/>
              <a:tblGrid>
                <a:gridCol w="533400">
                  <a:extLst>
                    <a:ext uri="{9D8B030D-6E8A-4147-A177-3AD203B41FA5}">
                      <a16:colId xmlns:a16="http://schemas.microsoft.com/office/drawing/2014/main" val="20000"/>
                    </a:ext>
                  </a:extLst>
                </a:gridCol>
              </a:tblGrid>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629841" name="Group 81"/>
          <p:cNvGraphicFramePr>
            <a:graphicFrameLocks noGrp="1"/>
          </p:cNvGraphicFramePr>
          <p:nvPr/>
        </p:nvGraphicFramePr>
        <p:xfrm>
          <a:off x="4495800" y="4343400"/>
          <a:ext cx="533400" cy="2184400"/>
        </p:xfrm>
        <a:graphic>
          <a:graphicData uri="http://schemas.openxmlformats.org/drawingml/2006/table">
            <a:tbl>
              <a:tblPr/>
              <a:tblGrid>
                <a:gridCol w="533400">
                  <a:extLst>
                    <a:ext uri="{9D8B030D-6E8A-4147-A177-3AD203B41FA5}">
                      <a16:colId xmlns:a16="http://schemas.microsoft.com/office/drawing/2014/main" val="20000"/>
                    </a:ext>
                  </a:extLst>
                </a:gridCol>
              </a:tblGrid>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61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7450" name="Line 93"/>
          <p:cNvSpPr>
            <a:spLocks noChangeShapeType="1"/>
          </p:cNvSpPr>
          <p:nvPr/>
        </p:nvSpPr>
        <p:spPr bwMode="auto">
          <a:xfrm>
            <a:off x="5029200" y="4648200"/>
            <a:ext cx="3048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useBgFill="1">
        <p:nvSpPr>
          <p:cNvPr id="17451" name="Line 94"/>
          <p:cNvSpPr>
            <a:spLocks noChangeShapeType="1"/>
          </p:cNvSpPr>
          <p:nvPr/>
        </p:nvSpPr>
        <p:spPr bwMode="auto">
          <a:xfrm>
            <a:off x="2667000" y="5715000"/>
            <a:ext cx="304800" cy="0"/>
          </a:xfrm>
          <a:prstGeom prst="line">
            <a:avLst/>
          </a:prstGeom>
          <a:ln w="28575">
            <a:solidFill>
              <a:srgbClr val="FF99CC"/>
            </a:solidFill>
            <a:round/>
            <a:headEnd/>
            <a:tailEnd type="triangle" w="med" len="med"/>
          </a:ln>
        </p:spPr>
        <p:txBody>
          <a:bodyPr wrap="none" lIns="90000" tIns="46800" rIns="90000" bIns="46800" anchor="ctr"/>
          <a:lstStyle/>
          <a:p>
            <a:endParaRPr lang="ja-JP" altLang="en-US"/>
          </a:p>
        </p:txBody>
      </p:sp>
      <p:sp>
        <p:nvSpPr>
          <p:cNvPr id="629855" name="Text Box 95"/>
          <p:cNvSpPr txBox="1">
            <a:spLocks noChangeArrowheads="1"/>
          </p:cNvSpPr>
          <p:nvPr/>
        </p:nvSpPr>
        <p:spPr bwMode="auto">
          <a:xfrm>
            <a:off x="1447800" y="3657600"/>
            <a:ext cx="1689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readme.txt</a:t>
            </a:r>
            <a:endParaRPr lang="ja-JP" altLang="en-US"/>
          </a:p>
        </p:txBody>
      </p:sp>
      <p:sp>
        <p:nvSpPr>
          <p:cNvPr id="629856" name="Text Box 96"/>
          <p:cNvSpPr txBox="1">
            <a:spLocks noChangeArrowheads="1"/>
          </p:cNvSpPr>
          <p:nvPr/>
        </p:nvSpPr>
        <p:spPr bwMode="auto">
          <a:xfrm>
            <a:off x="3505200" y="3657600"/>
            <a:ext cx="3536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hash (“readme.txt”) = 3</a:t>
            </a:r>
          </a:p>
        </p:txBody>
      </p:sp>
      <p:sp>
        <p:nvSpPr>
          <p:cNvPr id="629857" name="Line 97"/>
          <p:cNvSpPr>
            <a:spLocks noChangeShapeType="1"/>
          </p:cNvSpPr>
          <p:nvPr/>
        </p:nvSpPr>
        <p:spPr bwMode="auto">
          <a:xfrm>
            <a:off x="838200" y="6553200"/>
            <a:ext cx="6096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9858" name="AutoShape 98"/>
          <p:cNvSpPr>
            <a:spLocks noChangeArrowheads="1"/>
          </p:cNvSpPr>
          <p:nvPr/>
        </p:nvSpPr>
        <p:spPr bwMode="auto">
          <a:xfrm>
            <a:off x="6629400" y="4800600"/>
            <a:ext cx="2286000" cy="762000"/>
          </a:xfrm>
          <a:prstGeom prst="wedgeRoundRectCallout">
            <a:avLst>
              <a:gd name="adj1" fmla="val -32083"/>
              <a:gd name="adj2" fmla="val 100000"/>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sz="2400" dirty="0">
                <a:latin typeface="Times New Roman" charset="0"/>
              </a:rPr>
              <a:t>ハッシュ値の</a:t>
            </a:r>
          </a:p>
          <a:p>
            <a:pPr algn="ctr" eaLnBrk="1" hangingPunct="1">
              <a:defRPr/>
            </a:pPr>
            <a:r>
              <a:rPr lang="ja-JP" altLang="en-US" sz="2400" dirty="0">
                <a:latin typeface="Times New Roman" charset="0"/>
              </a:rPr>
              <a:t>衝突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9855"/>
                                        </p:tgtEl>
                                        <p:attrNameLst>
                                          <p:attrName>style.visibility</p:attrName>
                                        </p:attrNameLst>
                                      </p:cBhvr>
                                      <p:to>
                                        <p:strVal val="visible"/>
                                      </p:to>
                                    </p:set>
                                    <p:animEffect transition="in" filter="checkerboard(across)">
                                      <p:cBhvr>
                                        <p:cTn id="7" dur="500"/>
                                        <p:tgtEl>
                                          <p:spTgt spid="6298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29856"/>
                                        </p:tgtEl>
                                        <p:attrNameLst>
                                          <p:attrName>style.visibility</p:attrName>
                                        </p:attrNameLst>
                                      </p:cBhvr>
                                      <p:to>
                                        <p:strVal val="visible"/>
                                      </p:to>
                                    </p:set>
                                    <p:animEffect transition="in" filter="checkerboard(across)">
                                      <p:cBhvr>
                                        <p:cTn id="12" dur="500"/>
                                        <p:tgtEl>
                                          <p:spTgt spid="6298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9857"/>
                                        </p:tgtEl>
                                        <p:attrNameLst>
                                          <p:attrName>style.visibility</p:attrName>
                                        </p:attrNameLst>
                                      </p:cBhvr>
                                      <p:to>
                                        <p:strVal val="visible"/>
                                      </p:to>
                                    </p:set>
                                    <p:animEffect transition="in" filter="wipe(left)">
                                      <p:cBhvr>
                                        <p:cTn id="17" dur="500"/>
                                        <p:tgtEl>
                                          <p:spTgt spid="6298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29858"/>
                                        </p:tgtEl>
                                        <p:attrNameLst>
                                          <p:attrName>style.visibility</p:attrName>
                                        </p:attrNameLst>
                                      </p:cBhvr>
                                      <p:to>
                                        <p:strVal val="visible"/>
                                      </p:to>
                                    </p:set>
                                    <p:animEffect transition="in" filter="checkerboard(across)">
                                      <p:cBhvr>
                                        <p:cTn id="22" dur="500"/>
                                        <p:tgtEl>
                                          <p:spTgt spid="629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855" grpId="0" autoUpdateAnimBg="0"/>
      <p:bldP spid="629856" grpId="0" autoUpdateAnimBg="0"/>
      <p:bldP spid="629857" grpId="0" animBg="1"/>
      <p:bldP spid="62985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各探索方法の長所と短所</a:t>
            </a:r>
          </a:p>
        </p:txBody>
      </p:sp>
      <p:graphicFrame>
        <p:nvGraphicFramePr>
          <p:cNvPr id="145453" name="Group 45"/>
          <p:cNvGraphicFramePr>
            <a:graphicFrameLocks noGrp="1"/>
          </p:cNvGraphicFramePr>
          <p:nvPr/>
        </p:nvGraphicFramePr>
        <p:xfrm>
          <a:off x="457200" y="1981200"/>
          <a:ext cx="8001000" cy="3469386"/>
        </p:xfrm>
        <a:graphic>
          <a:graphicData uri="http://schemas.openxmlformats.org/drawingml/2006/table">
            <a:tbl>
              <a:tblPr/>
              <a:tblGrid>
                <a:gridCol w="1981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探索方法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探索時間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長所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短所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線形探索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遅い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簡単</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遅い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ハッシュ探索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最も速い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要ハッシュ関数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10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2分探索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O(log </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速い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要ソート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5454" name="Text Box 46"/>
          <p:cNvSpPr txBox="1">
            <a:spLocks noChangeArrowheads="1"/>
          </p:cNvSpPr>
          <p:nvPr/>
        </p:nvSpPr>
        <p:spPr bwMode="auto">
          <a:xfrm>
            <a:off x="609600" y="5715000"/>
            <a:ext cx="7776786"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1</a:t>
            </a:r>
            <a:r>
              <a:rPr lang="ja-JP" altLang="en-US" dirty="0"/>
              <a:t>つのディレクトリに大量のファイルを置かなけれ</a:t>
            </a:r>
            <a:r>
              <a:rPr lang="ja-JP" altLang="en-US" sz="2800" dirty="0"/>
              <a:t>ば</a:t>
            </a:r>
          </a:p>
          <a:p>
            <a:r>
              <a:rPr lang="ja-JP" altLang="en-US" sz="2800" dirty="0"/>
              <a:t>線形探索でも充分に高速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5454"/>
                                        </p:tgtEl>
                                        <p:attrNameLst>
                                          <p:attrName>style.visibility</p:attrName>
                                        </p:attrNameLst>
                                      </p:cBhvr>
                                      <p:to>
                                        <p:strVal val="visible"/>
                                      </p:to>
                                    </p:set>
                                    <p:animEffect transition="in" filter="checkerboard(across)">
                                      <p:cBhvr>
                                        <p:cTn id="7" dur="500"/>
                                        <p:tgtEl>
                                          <p:spTgt spid="145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5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ディレクトリの階層</a:t>
            </a:r>
          </a:p>
        </p:txBody>
      </p:sp>
      <p:sp>
        <p:nvSpPr>
          <p:cNvPr id="1843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ディレクトリの階層</a:t>
            </a:r>
          </a:p>
          <a:p>
            <a:pPr lvl="1" eaLnBrk="1" hangingPunct="1"/>
            <a:r>
              <a:rPr lang="ja-JP" altLang="en-US">
                <a:latin typeface="Times New Roman" panose="02020603050405020304" pitchFamily="18" charset="0"/>
              </a:rPr>
              <a:t>単階層ディレクトリ (</a:t>
            </a:r>
            <a:r>
              <a:rPr lang="en-US" altLang="ja-JP">
                <a:latin typeface="Times New Roman" panose="02020603050405020304" pitchFamily="18" charset="0"/>
              </a:rPr>
              <a:t>single level directory)</a:t>
            </a:r>
          </a:p>
          <a:p>
            <a:pPr lvl="1" eaLnBrk="1" hangingPunct="1"/>
            <a:r>
              <a:rPr lang="ja-JP" altLang="en-US">
                <a:latin typeface="Times New Roman" panose="02020603050405020304" pitchFamily="18" charset="0"/>
              </a:rPr>
              <a:t>2階層ディレクトリ (</a:t>
            </a:r>
            <a:r>
              <a:rPr lang="en-US" altLang="ja-JP">
                <a:latin typeface="Times New Roman" panose="02020603050405020304" pitchFamily="18" charset="0"/>
              </a:rPr>
              <a:t>two-level directory)</a:t>
            </a:r>
          </a:p>
          <a:p>
            <a:pPr lvl="1" eaLnBrk="1" hangingPunct="1"/>
            <a:r>
              <a:rPr lang="ja-JP" altLang="en-US">
                <a:latin typeface="Times New Roman" panose="02020603050405020304" pitchFamily="18" charset="0"/>
              </a:rPr>
              <a:t>木構造ディレクトリ (</a:t>
            </a:r>
            <a:r>
              <a:rPr lang="en-US" altLang="ja-JP">
                <a:latin typeface="Times New Roman" panose="02020603050405020304" pitchFamily="18" charset="0"/>
              </a:rPr>
              <a:t>tree structured directory)</a:t>
            </a:r>
          </a:p>
          <a:p>
            <a:pPr lvl="1"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                                (</a:t>
            </a:r>
            <a:r>
              <a:rPr lang="en-US" altLang="ja-JP">
                <a:latin typeface="Times New Roman" panose="02020603050405020304" pitchFamily="18" charset="0"/>
              </a:rPr>
              <a:t>directed acycle graph structured directory)</a:t>
            </a:r>
            <a:endParaRPr lang="ja-JP" altLang="en-US">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457825"/>
            <a:ext cx="7772400" cy="1446550"/>
          </a:xfrm>
        </p:spPr>
        <p:txBody>
          <a:bodyPr/>
          <a:lstStyle/>
          <a:p>
            <a:pPr eaLnBrk="1" hangingPunct="1"/>
            <a:r>
              <a:rPr lang="ja-JP" altLang="en-US">
                <a:latin typeface="Times New Roman" panose="02020603050405020304" pitchFamily="18" charset="0"/>
              </a:rPr>
              <a:t>単階層ディレクトリ</a:t>
            </a:r>
            <a:br>
              <a:rPr lang="en-US" altLang="ja-JP" dirty="0">
                <a:latin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(single level directory)</a:t>
            </a:r>
            <a:endParaRPr lang="ja-JP" altLang="en-US">
              <a:latin typeface="Times New Roman" panose="02020603050405020304" pitchFamily="18" charset="0"/>
              <a:cs typeface="Times New Roman" panose="02020603050405020304" pitchFamily="18" charset="0"/>
            </a:endParaRPr>
          </a:p>
        </p:txBody>
      </p:sp>
      <p:sp>
        <p:nvSpPr>
          <p:cNvPr id="581654" name="File"/>
          <p:cNvSpPr>
            <a:spLocks noEditPoints="1" noChangeArrowheads="1"/>
          </p:cNvSpPr>
          <p:nvPr/>
        </p:nvSpPr>
        <p:spPr bwMode="auto">
          <a:xfrm>
            <a:off x="3429000" y="3733800"/>
            <a:ext cx="1087438" cy="679450"/>
          </a:xfrm>
          <a:custGeom>
            <a:avLst/>
            <a:gdLst>
              <a:gd name="T0" fmla="*/ 27831918 w 21600"/>
              <a:gd name="T1" fmla="*/ 3205934 h 21600"/>
              <a:gd name="T2" fmla="*/ 0 w 21600"/>
              <a:gd name="T3" fmla="*/ 10686396 h 21600"/>
              <a:gd name="T4" fmla="*/ 27373181 w 21600"/>
              <a:gd name="T5" fmla="*/ 21372792 h 21600"/>
              <a:gd name="T6" fmla="*/ 54746361 w 21600"/>
              <a:gd name="T7" fmla="*/ 10686396 h 21600"/>
              <a:gd name="T8" fmla="*/ 0 w 21600"/>
              <a:gd name="T9" fmla="*/ 21372792 h 21600"/>
              <a:gd name="T10" fmla="*/ 54746361 w 21600"/>
              <a:gd name="T11" fmla="*/ 21372792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19460" name="Rectangle 3"/>
          <p:cNvSpPr>
            <a:spLocks noGrp="1" noChangeArrowheads="1"/>
          </p:cNvSpPr>
          <p:nvPr>
            <p:ph type="body" idx="1"/>
          </p:nvPr>
        </p:nvSpPr>
        <p:spPr>
          <a:xfrm>
            <a:off x="685800" y="1981200"/>
            <a:ext cx="7772400" cy="1524000"/>
          </a:xfrm>
        </p:spPr>
        <p:txBody>
          <a:bodyPr/>
          <a:lstStyle/>
          <a:p>
            <a:pPr eaLnBrk="1" hangingPunct="1"/>
            <a:r>
              <a:rPr lang="ja-JP" altLang="en-US">
                <a:latin typeface="Times New Roman" panose="02020603050405020304" pitchFamily="18" charset="0"/>
              </a:rPr>
              <a:t>単階層ディレクトリ</a:t>
            </a:r>
          </a:p>
          <a:p>
            <a:pPr lvl="1" eaLnBrk="1" hangingPunct="1"/>
            <a:r>
              <a:rPr lang="ja-JP" altLang="en-US">
                <a:latin typeface="Times New Roman" panose="02020603050405020304" pitchFamily="18" charset="0"/>
              </a:rPr>
              <a:t>全てのファイルを1つのディレクトリに置く</a:t>
            </a:r>
          </a:p>
        </p:txBody>
      </p:sp>
      <p:sp>
        <p:nvSpPr>
          <p:cNvPr id="19461" name="Text Box 18"/>
          <p:cNvSpPr txBox="1">
            <a:spLocks noChangeArrowheads="1"/>
          </p:cNvSpPr>
          <p:nvPr/>
        </p:nvSpPr>
        <p:spPr bwMode="auto">
          <a:xfrm>
            <a:off x="7086600" y="36576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p>
        </p:txBody>
      </p:sp>
      <p:sp>
        <p:nvSpPr>
          <p:cNvPr id="19462" name="Text Box 20"/>
          <p:cNvSpPr txBox="1">
            <a:spLocks noChangeArrowheads="1"/>
          </p:cNvSpPr>
          <p:nvPr/>
        </p:nvSpPr>
        <p:spPr bwMode="auto">
          <a:xfrm>
            <a:off x="7010400" y="4267200"/>
            <a:ext cx="1214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ファイル</a:t>
            </a:r>
          </a:p>
        </p:txBody>
      </p:sp>
      <p:sp>
        <p:nvSpPr>
          <p:cNvPr id="21511" name="File"/>
          <p:cNvSpPr>
            <a:spLocks noEditPoints="1" noChangeArrowheads="1"/>
          </p:cNvSpPr>
          <p:nvPr/>
        </p:nvSpPr>
        <p:spPr bwMode="auto">
          <a:xfrm>
            <a:off x="6248400" y="36576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grpSp>
        <p:nvGrpSpPr>
          <p:cNvPr id="2" name="Group 31"/>
          <p:cNvGrpSpPr>
            <a:grpSpLocks/>
          </p:cNvGrpSpPr>
          <p:nvPr/>
        </p:nvGrpSpPr>
        <p:grpSpPr bwMode="auto">
          <a:xfrm>
            <a:off x="1371600" y="4419600"/>
            <a:ext cx="5181600" cy="1295400"/>
            <a:chOff x="864" y="2784"/>
            <a:chExt cx="3264" cy="816"/>
          </a:xfrm>
        </p:grpSpPr>
        <p:sp>
          <p:nvSpPr>
            <p:cNvPr id="19466" name="Line 5"/>
            <p:cNvSpPr>
              <a:spLocks noChangeShapeType="1"/>
            </p:cNvSpPr>
            <p:nvPr/>
          </p:nvSpPr>
          <p:spPr bwMode="auto">
            <a:xfrm flipH="1">
              <a:off x="1152" y="2784"/>
              <a:ext cx="1344" cy="52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67" name="Line 7"/>
            <p:cNvSpPr>
              <a:spLocks noChangeShapeType="1"/>
            </p:cNvSpPr>
            <p:nvPr/>
          </p:nvSpPr>
          <p:spPr bwMode="auto">
            <a:xfrm flipH="1">
              <a:off x="1728" y="2784"/>
              <a:ext cx="768" cy="5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68" name="Line 9"/>
            <p:cNvSpPr>
              <a:spLocks noChangeShapeType="1"/>
            </p:cNvSpPr>
            <p:nvPr/>
          </p:nvSpPr>
          <p:spPr bwMode="auto">
            <a:xfrm flipH="1">
              <a:off x="2208" y="2784"/>
              <a:ext cx="288" cy="52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69" name="Line 11"/>
            <p:cNvSpPr>
              <a:spLocks noChangeShapeType="1"/>
            </p:cNvSpPr>
            <p:nvPr/>
          </p:nvSpPr>
          <p:spPr bwMode="auto">
            <a:xfrm>
              <a:off x="2496" y="2784"/>
              <a:ext cx="288" cy="52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70" name="Line 13"/>
            <p:cNvSpPr>
              <a:spLocks noChangeShapeType="1"/>
            </p:cNvSpPr>
            <p:nvPr/>
          </p:nvSpPr>
          <p:spPr bwMode="auto">
            <a:xfrm>
              <a:off x="2496" y="2784"/>
              <a:ext cx="768" cy="52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71" name="Line 15"/>
            <p:cNvSpPr>
              <a:spLocks noChangeShapeType="1"/>
            </p:cNvSpPr>
            <p:nvPr/>
          </p:nvSpPr>
          <p:spPr bwMode="auto">
            <a:xfrm>
              <a:off x="2496" y="2784"/>
              <a:ext cx="1344" cy="52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19472" name="AutoShape 24"/>
            <p:cNvSpPr>
              <a:spLocks noChangeArrowheads="1"/>
            </p:cNvSpPr>
            <p:nvPr/>
          </p:nvSpPr>
          <p:spPr bwMode="auto">
            <a:xfrm>
              <a:off x="864"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9473" name="AutoShape 25"/>
            <p:cNvSpPr>
              <a:spLocks noChangeArrowheads="1"/>
            </p:cNvSpPr>
            <p:nvPr/>
          </p:nvSpPr>
          <p:spPr bwMode="auto">
            <a:xfrm>
              <a:off x="1440"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9474" name="AutoShape 26"/>
            <p:cNvSpPr>
              <a:spLocks noChangeArrowheads="1"/>
            </p:cNvSpPr>
            <p:nvPr/>
          </p:nvSpPr>
          <p:spPr bwMode="auto">
            <a:xfrm>
              <a:off x="2016"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9475" name="AutoShape 27"/>
            <p:cNvSpPr>
              <a:spLocks noChangeArrowheads="1"/>
            </p:cNvSpPr>
            <p:nvPr/>
          </p:nvSpPr>
          <p:spPr bwMode="auto">
            <a:xfrm>
              <a:off x="2592"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9476" name="AutoShape 28"/>
            <p:cNvSpPr>
              <a:spLocks noChangeArrowheads="1"/>
            </p:cNvSpPr>
            <p:nvPr/>
          </p:nvSpPr>
          <p:spPr bwMode="auto">
            <a:xfrm>
              <a:off x="3168"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19477" name="AutoShape 29"/>
            <p:cNvSpPr>
              <a:spLocks noChangeArrowheads="1"/>
            </p:cNvSpPr>
            <p:nvPr/>
          </p:nvSpPr>
          <p:spPr bwMode="auto">
            <a:xfrm>
              <a:off x="3744" y="3312"/>
              <a:ext cx="384"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
        <p:nvSpPr>
          <p:cNvPr id="19465" name="AutoShape 30"/>
          <p:cNvSpPr>
            <a:spLocks noChangeArrowheads="1"/>
          </p:cNvSpPr>
          <p:nvPr/>
        </p:nvSpPr>
        <p:spPr bwMode="auto">
          <a:xfrm>
            <a:off x="6324600" y="4343400"/>
            <a:ext cx="6096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81654"/>
                                        </p:tgtEl>
                                        <p:attrNameLst>
                                          <p:attrName>style.visibility</p:attrName>
                                        </p:attrNameLst>
                                      </p:cBhvr>
                                      <p:to>
                                        <p:strVal val="visible"/>
                                      </p:to>
                                    </p:set>
                                    <p:animEffect transition="in" filter="wipe(up)">
                                      <p:cBhvr>
                                        <p:cTn id="7" dur="500"/>
                                        <p:tgtEl>
                                          <p:spTgt spid="5816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単階層ディレクトリの</a:t>
            </a:r>
            <a:br>
              <a:rPr lang="ja-JP" altLang="en-US">
                <a:latin typeface="Times New Roman" panose="02020603050405020304" pitchFamily="18" charset="0"/>
              </a:rPr>
            </a:br>
            <a:r>
              <a:rPr lang="ja-JP" altLang="en-US">
                <a:latin typeface="Times New Roman" panose="02020603050405020304" pitchFamily="18" charset="0"/>
              </a:rPr>
              <a:t>利点と欠点</a:t>
            </a:r>
          </a:p>
        </p:txBody>
      </p:sp>
      <p:sp>
        <p:nvSpPr>
          <p:cNvPr id="20483" name="Rectangle 3"/>
          <p:cNvSpPr>
            <a:spLocks noGrp="1" noChangeArrowheads="1"/>
          </p:cNvSpPr>
          <p:nvPr>
            <p:ph type="body" idx="1"/>
          </p:nvPr>
        </p:nvSpPr>
        <p:spPr>
          <a:xfrm>
            <a:off x="685800" y="1981200"/>
            <a:ext cx="7772400" cy="4495800"/>
          </a:xfrm>
        </p:spPr>
        <p:txBody>
          <a:bodyPr/>
          <a:lstStyle/>
          <a:p>
            <a:pPr eaLnBrk="1" hangingPunct="1"/>
            <a:r>
              <a:rPr lang="ja-JP" altLang="en-US">
                <a:latin typeface="Times New Roman" panose="02020603050405020304" pitchFamily="18" charset="0"/>
              </a:rPr>
              <a:t>利点</a:t>
            </a:r>
          </a:p>
          <a:p>
            <a:pPr lvl="1" eaLnBrk="1" hangingPunct="1"/>
            <a:r>
              <a:rPr lang="ja-JP" altLang="en-US">
                <a:latin typeface="Times New Roman" panose="02020603050405020304" pitchFamily="18" charset="0"/>
              </a:rPr>
              <a:t>構造が単純</a:t>
            </a:r>
          </a:p>
          <a:p>
            <a:pPr lvl="1" eaLnBrk="1" hangingPunct="1"/>
            <a:r>
              <a:rPr lang="ja-JP" altLang="en-US">
                <a:latin typeface="Times New Roman" panose="02020603050405020304" pitchFamily="18" charset="0"/>
              </a:rPr>
              <a:t>アクセスが高速</a:t>
            </a:r>
          </a:p>
          <a:p>
            <a:pPr eaLnBrk="1" hangingPunct="1"/>
            <a:r>
              <a:rPr lang="ja-JP" altLang="en-US">
                <a:latin typeface="Times New Roman" panose="02020603050405020304" pitchFamily="18" charset="0"/>
              </a:rPr>
              <a:t>欠点</a:t>
            </a:r>
          </a:p>
          <a:p>
            <a:pPr lvl="1" eaLnBrk="1" hangingPunct="1"/>
            <a:r>
              <a:rPr lang="ja-JP" altLang="en-US">
                <a:latin typeface="Times New Roman" panose="02020603050405020304" pitchFamily="18" charset="0"/>
              </a:rPr>
              <a:t>ファイル数が増えると管理しにくくなる</a:t>
            </a:r>
          </a:p>
          <a:p>
            <a:pPr lvl="1" eaLnBrk="1" hangingPunct="1"/>
            <a:r>
              <a:rPr lang="ja-JP" altLang="en-US">
                <a:latin typeface="Times New Roman" panose="02020603050405020304" pitchFamily="18" charset="0"/>
              </a:rPr>
              <a:t>異なるファイルに同一のファイル名は不可</a:t>
            </a:r>
          </a:p>
          <a:p>
            <a:pPr lvl="2" eaLnBrk="1" hangingPunct="1"/>
            <a:r>
              <a:rPr lang="ja-JP" altLang="en-US" sz="2800">
                <a:latin typeface="Times New Roman" panose="02020603050405020304" pitchFamily="18" charset="0"/>
              </a:rPr>
              <a:t>他のユーザと同じファイル名を使えない</a:t>
            </a:r>
          </a:p>
          <a:p>
            <a:pPr lvl="3" eaLnBrk="1" hangingPunct="1"/>
            <a:r>
              <a:rPr lang="ja-JP" altLang="en-US" sz="2400">
                <a:latin typeface="Times New Roman" panose="02020603050405020304" pitchFamily="18" charset="0"/>
              </a:rPr>
              <a:t>ユーザ間でファイル名の調整が必要</a:t>
            </a:r>
          </a:p>
        </p:txBody>
      </p:sp>
      <p:sp>
        <p:nvSpPr>
          <p:cNvPr id="584708" name="Text Box 4"/>
          <p:cNvSpPr txBox="1">
            <a:spLocks noChangeArrowheads="1"/>
          </p:cNvSpPr>
          <p:nvPr/>
        </p:nvSpPr>
        <p:spPr bwMode="auto">
          <a:xfrm>
            <a:off x="1600200" y="6096000"/>
            <a:ext cx="5697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複数のユーザがいる場合には不向き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708"/>
                                        </p:tgtEl>
                                        <p:attrNameLst>
                                          <p:attrName>style.visibility</p:attrName>
                                        </p:attrNameLst>
                                      </p:cBhvr>
                                      <p:to>
                                        <p:strVal val="visible"/>
                                      </p:to>
                                    </p:set>
                                    <p:animEffect transition="in" filter="checkerboard(across)">
                                      <p:cBhvr>
                                        <p:cTn id="7" dur="500"/>
                                        <p:tgtEl>
                                          <p:spTgt spid="584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p:txBody>
      </p:sp>
      <p:grpSp>
        <p:nvGrpSpPr>
          <p:cNvPr id="4099" name="Group 1027"/>
          <p:cNvGrpSpPr>
            <a:grpSpLocks/>
          </p:cNvGrpSpPr>
          <p:nvPr/>
        </p:nvGrpSpPr>
        <p:grpSpPr bwMode="auto">
          <a:xfrm>
            <a:off x="533400" y="6019800"/>
            <a:ext cx="7086600" cy="701675"/>
            <a:chOff x="624" y="3696"/>
            <a:chExt cx="4464" cy="442"/>
          </a:xfrm>
        </p:grpSpPr>
        <p:pic>
          <p:nvPicPr>
            <p:cNvPr id="4113" name="Picture 1028" descr="C:\Documents and Settings\Takashi\My Documents\OS\image\icon-p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 y="3696"/>
              <a:ext cx="526"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4" name="Text Box 1029"/>
            <p:cNvSpPr txBox="1">
              <a:spLocks noChangeArrowheads="1"/>
            </p:cNvSpPr>
            <p:nvPr/>
          </p:nvSpPr>
          <p:spPr bwMode="auto">
            <a:xfrm>
              <a:off x="1584" y="3744"/>
              <a:ext cx="11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ハードウェア</a:t>
              </a:r>
            </a:p>
          </p:txBody>
        </p:sp>
        <p:sp>
          <p:nvSpPr>
            <p:cNvPr id="4115" name="Rectangle 1030"/>
            <p:cNvSpPr>
              <a:spLocks noChangeArrowheads="1"/>
            </p:cNvSpPr>
            <p:nvPr/>
          </p:nvSpPr>
          <p:spPr bwMode="auto">
            <a:xfrm>
              <a:off x="624" y="3696"/>
              <a:ext cx="4464" cy="43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4116" name="Text Box 1031"/>
            <p:cNvSpPr txBox="1">
              <a:spLocks noChangeArrowheads="1"/>
            </p:cNvSpPr>
            <p:nvPr/>
          </p:nvSpPr>
          <p:spPr bwMode="auto">
            <a:xfrm>
              <a:off x="3120" y="3696"/>
              <a:ext cx="158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機械語, 物理デバイス</a:t>
              </a:r>
            </a:p>
            <a:p>
              <a:pPr eaLnBrk="1" hangingPunct="1"/>
              <a:r>
                <a:rPr lang="ja-JP" altLang="en-US" sz="2000"/>
                <a:t>マイクロプログラム 等</a:t>
              </a:r>
            </a:p>
          </p:txBody>
        </p:sp>
      </p:grpSp>
      <p:sp>
        <p:nvSpPr>
          <p:cNvPr id="4100" name="Rectangle 1033"/>
          <p:cNvSpPr>
            <a:spLocks noChangeArrowheads="1"/>
          </p:cNvSpPr>
          <p:nvPr/>
        </p:nvSpPr>
        <p:spPr bwMode="auto">
          <a:xfrm>
            <a:off x="533400" y="2438400"/>
            <a:ext cx="70866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400"/>
          </a:p>
        </p:txBody>
      </p:sp>
      <p:sp>
        <p:nvSpPr>
          <p:cNvPr id="4101" name="Text Box 1034"/>
          <p:cNvSpPr txBox="1">
            <a:spLocks noChangeArrowheads="1"/>
          </p:cNvSpPr>
          <p:nvPr/>
        </p:nvSpPr>
        <p:spPr bwMode="auto">
          <a:xfrm>
            <a:off x="2514600" y="2590800"/>
            <a:ext cx="362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アプリケーションプログラム</a:t>
            </a:r>
          </a:p>
        </p:txBody>
      </p:sp>
      <p:grpSp>
        <p:nvGrpSpPr>
          <p:cNvPr id="4102" name="Group 1035"/>
          <p:cNvGrpSpPr>
            <a:grpSpLocks noChangeAspect="1"/>
          </p:cNvGrpSpPr>
          <p:nvPr/>
        </p:nvGrpSpPr>
        <p:grpSpPr bwMode="auto">
          <a:xfrm>
            <a:off x="990600" y="2438400"/>
            <a:ext cx="831850" cy="742950"/>
            <a:chOff x="2304" y="1584"/>
            <a:chExt cx="1740" cy="1554"/>
          </a:xfrm>
        </p:grpSpPr>
        <p:sp>
          <p:nvSpPr>
            <p:cNvPr id="4109" name="Film"/>
            <p:cNvSpPr>
              <a:spLocks noChangeAspect="1" noEditPoints="1" noChangeArrowheads="1"/>
            </p:cNvSpPr>
            <p:nvPr/>
          </p:nvSpPr>
          <p:spPr bwMode="auto">
            <a:xfrm>
              <a:off x="2304" y="1980"/>
              <a:ext cx="726" cy="1158"/>
            </a:xfrm>
            <a:custGeom>
              <a:avLst/>
              <a:gdLst>
                <a:gd name="T0" fmla="*/ 0 w 21600"/>
                <a:gd name="T1" fmla="*/ 0 h 21600"/>
                <a:gd name="T2" fmla="*/ 0 w 21600"/>
                <a:gd name="T3" fmla="*/ 0 h 21600"/>
                <a:gd name="T4" fmla="*/ 1 w 21600"/>
                <a:gd name="T5" fmla="*/ 0 h 21600"/>
                <a:gd name="T6" fmla="*/ 1 w 21600"/>
                <a:gd name="T7" fmla="*/ 2 h 21600"/>
                <a:gd name="T8" fmla="*/ 1 w 21600"/>
                <a:gd name="T9" fmla="*/ 3 h 21600"/>
                <a:gd name="T10" fmla="*/ 0 w 21600"/>
                <a:gd name="T11" fmla="*/ 3 h 21600"/>
                <a:gd name="T12" fmla="*/ 0 w 21600"/>
                <a:gd name="T13" fmla="*/ 3 h 21600"/>
                <a:gd name="T14" fmla="*/ 0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6158" name="Sound"/>
            <p:cNvSpPr>
              <a:spLocks noChangeAspect="1" noEditPoints="1" noChangeArrowheads="1"/>
            </p:cNvSpPr>
            <p:nvPr/>
          </p:nvSpPr>
          <p:spPr bwMode="auto">
            <a:xfrm>
              <a:off x="2722" y="1584"/>
              <a:ext cx="1009" cy="767"/>
            </a:xfrm>
            <a:custGeom>
              <a:avLst/>
              <a:gdLst>
                <a:gd name="T0" fmla="*/ 24 w 21600"/>
                <a:gd name="T1" fmla="*/ 27 h 21600"/>
                <a:gd name="T2" fmla="*/ 24 w 21600"/>
                <a:gd name="T3" fmla="*/ 0 h 21600"/>
                <a:gd name="T4" fmla="*/ 0 w 21600"/>
                <a:gd name="T5" fmla="*/ 14 h 21600"/>
                <a:gd name="T6" fmla="*/ 47 w 21600"/>
                <a:gd name="T7" fmla="*/ 1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6159" name="Photo"/>
            <p:cNvSpPr>
              <a:spLocks noChangeAspect="1" noEditPoints="1" noChangeArrowheads="1"/>
            </p:cNvSpPr>
            <p:nvPr/>
          </p:nvSpPr>
          <p:spPr bwMode="auto">
            <a:xfrm>
              <a:off x="3108" y="2039"/>
              <a:ext cx="936" cy="697"/>
            </a:xfrm>
            <a:custGeom>
              <a:avLst/>
              <a:gdLst>
                <a:gd name="T0" fmla="*/ 0 w 21600"/>
                <a:gd name="T1" fmla="*/ 3 h 21600"/>
                <a:gd name="T2" fmla="*/ 20 w 21600"/>
                <a:gd name="T3" fmla="*/ 0 h 21600"/>
                <a:gd name="T4" fmla="*/ 41 w 21600"/>
                <a:gd name="T5" fmla="*/ 3 h 21600"/>
                <a:gd name="T6" fmla="*/ 41 w 21600"/>
                <a:gd name="T7" fmla="*/ 11 h 21600"/>
                <a:gd name="T8" fmla="*/ 41 w 21600"/>
                <a:gd name="T9" fmla="*/ 22 h 21600"/>
                <a:gd name="T10" fmla="*/ 20 w 21600"/>
                <a:gd name="T11" fmla="*/ 23 h 21600"/>
                <a:gd name="T12" fmla="*/ 0 w 21600"/>
                <a:gd name="T13" fmla="*/ 22 h 21600"/>
                <a:gd name="T14" fmla="*/ 0 w 21600"/>
                <a:gd name="T15" fmla="*/ 11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6160" name="Music"/>
            <p:cNvSpPr>
              <a:spLocks noChangeAspect="1" noEditPoints="1" noChangeArrowheads="1"/>
            </p:cNvSpPr>
            <p:nvPr/>
          </p:nvSpPr>
          <p:spPr bwMode="auto">
            <a:xfrm>
              <a:off x="3217" y="2447"/>
              <a:ext cx="767" cy="674"/>
            </a:xfrm>
            <a:custGeom>
              <a:avLst/>
              <a:gdLst>
                <a:gd name="T0" fmla="*/ 9 w 21600"/>
                <a:gd name="T1" fmla="*/ 0 h 21600"/>
                <a:gd name="T2" fmla="*/ 9 w 21600"/>
                <a:gd name="T3" fmla="*/ 10 h 21600"/>
                <a:gd name="T4" fmla="*/ 27 w 21600"/>
                <a:gd name="T5" fmla="*/ 10 h 21600"/>
                <a:gd name="T6" fmla="*/ 9 w 21600"/>
                <a:gd name="T7" fmla="*/ 0 h 21600"/>
                <a:gd name="T8" fmla="*/ 27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grpSp>
      <p:sp>
        <p:nvSpPr>
          <p:cNvPr id="407603" name="AutoShape 1075"/>
          <p:cNvSpPr>
            <a:spLocks noChangeArrowheads="1"/>
          </p:cNvSpPr>
          <p:nvPr/>
        </p:nvSpPr>
        <p:spPr bwMode="auto">
          <a:xfrm>
            <a:off x="1143000" y="3276600"/>
            <a:ext cx="838200" cy="2743200"/>
          </a:xfrm>
          <a:prstGeom prst="downArrow">
            <a:avLst>
              <a:gd name="adj1" fmla="val 50000"/>
              <a:gd name="adj2" fmla="val 81818"/>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制</a:t>
            </a:r>
          </a:p>
          <a:p>
            <a:pPr algn="ctr" eaLnBrk="1" hangingPunct="1"/>
            <a:r>
              <a:rPr lang="ja-JP" altLang="en-US"/>
              <a:t>御</a:t>
            </a:r>
          </a:p>
        </p:txBody>
      </p:sp>
      <p:sp>
        <p:nvSpPr>
          <p:cNvPr id="407604" name="Text Box 1076"/>
          <p:cNvSpPr txBox="1">
            <a:spLocks noChangeArrowheads="1"/>
          </p:cNvSpPr>
          <p:nvPr/>
        </p:nvSpPr>
        <p:spPr bwMode="auto">
          <a:xfrm>
            <a:off x="2133600" y="3581400"/>
            <a:ext cx="5110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ハードウェアを論理的に扱いたい</a:t>
            </a:r>
          </a:p>
        </p:txBody>
      </p:sp>
      <p:grpSp>
        <p:nvGrpSpPr>
          <p:cNvPr id="4" name="Group 1081"/>
          <p:cNvGrpSpPr>
            <a:grpSpLocks/>
          </p:cNvGrpSpPr>
          <p:nvPr/>
        </p:nvGrpSpPr>
        <p:grpSpPr bwMode="auto">
          <a:xfrm>
            <a:off x="2667000" y="4114800"/>
            <a:ext cx="3981450" cy="823913"/>
            <a:chOff x="1680" y="2592"/>
            <a:chExt cx="2508" cy="519"/>
          </a:xfrm>
        </p:grpSpPr>
        <p:sp>
          <p:nvSpPr>
            <p:cNvPr id="4107" name="Text Box 1077"/>
            <p:cNvSpPr txBox="1">
              <a:spLocks noChangeArrowheads="1"/>
            </p:cNvSpPr>
            <p:nvPr/>
          </p:nvSpPr>
          <p:spPr bwMode="auto">
            <a:xfrm>
              <a:off x="1680" y="2784"/>
              <a:ext cx="25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データの共通規格が必要</a:t>
              </a:r>
            </a:p>
          </p:txBody>
        </p:sp>
        <p:sp>
          <p:nvSpPr>
            <p:cNvPr id="4108" name="AutoShape 1078"/>
            <p:cNvSpPr>
              <a:spLocks noChangeArrowheads="1"/>
            </p:cNvSpPr>
            <p:nvPr/>
          </p:nvSpPr>
          <p:spPr bwMode="auto">
            <a:xfrm>
              <a:off x="2736" y="2592"/>
              <a:ext cx="336" cy="240"/>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
        <p:nvSpPr>
          <p:cNvPr id="407608" name="Text Box 1080"/>
          <p:cNvSpPr txBox="1">
            <a:spLocks noChangeArrowheads="1"/>
          </p:cNvSpPr>
          <p:nvPr/>
        </p:nvSpPr>
        <p:spPr bwMode="auto">
          <a:xfrm>
            <a:off x="2667000" y="5105400"/>
            <a:ext cx="4832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ファイルシステム</a:t>
            </a:r>
            <a:r>
              <a:rPr lang="en-US" altLang="ja-JP"/>
              <a:t>(file system)</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7603"/>
                                        </p:tgtEl>
                                        <p:attrNameLst>
                                          <p:attrName>style.visibility</p:attrName>
                                        </p:attrNameLst>
                                      </p:cBhvr>
                                      <p:to>
                                        <p:strVal val="visible"/>
                                      </p:to>
                                    </p:set>
                                    <p:animEffect transition="in" filter="wipe(up)">
                                      <p:cBhvr>
                                        <p:cTn id="7" dur="500"/>
                                        <p:tgtEl>
                                          <p:spTgt spid="407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7604"/>
                                        </p:tgtEl>
                                        <p:attrNameLst>
                                          <p:attrName>style.visibility</p:attrName>
                                        </p:attrNameLst>
                                      </p:cBhvr>
                                      <p:to>
                                        <p:strVal val="visible"/>
                                      </p:to>
                                    </p:set>
                                    <p:animEffect transition="in" filter="checkerboard(across)">
                                      <p:cBhvr>
                                        <p:cTn id="12" dur="500"/>
                                        <p:tgtEl>
                                          <p:spTgt spid="4076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07608"/>
                                        </p:tgtEl>
                                        <p:attrNameLst>
                                          <p:attrName>style.visibility</p:attrName>
                                        </p:attrNameLst>
                                      </p:cBhvr>
                                      <p:to>
                                        <p:strVal val="visible"/>
                                      </p:to>
                                    </p:set>
                                    <p:animEffect transition="in" filter="checkerboard(across)">
                                      <p:cBhvr>
                                        <p:cTn id="22" dur="500"/>
                                        <p:tgtEl>
                                          <p:spTgt spid="407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603" grpId="0" animBg="1" autoUpdateAnimBg="0"/>
      <p:bldP spid="407604" grpId="0" autoUpdateAnimBg="0"/>
      <p:bldP spid="40760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457825"/>
            <a:ext cx="7772400" cy="1446550"/>
          </a:xfrm>
        </p:spPr>
        <p:txBody>
          <a:bodyPr/>
          <a:lstStyle/>
          <a:p>
            <a:pPr eaLnBrk="1" hangingPunct="1"/>
            <a:r>
              <a:rPr lang="ja-JP" altLang="en-US">
                <a:latin typeface="Times New Roman" panose="02020603050405020304" pitchFamily="18" charset="0"/>
              </a:rPr>
              <a:t>2階層ディレクトリ</a:t>
            </a:r>
            <a:br>
              <a:rPr lang="en-US" altLang="ja-JP" dirty="0">
                <a:latin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(two-level directory)</a:t>
            </a:r>
            <a:endParaRPr lang="ja-JP" altLang="en-US">
              <a:latin typeface="Times New Roman" panose="02020603050405020304" pitchFamily="18" charset="0"/>
            </a:endParaRPr>
          </a:p>
        </p:txBody>
      </p:sp>
      <p:sp>
        <p:nvSpPr>
          <p:cNvPr id="2150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2階層ディレクトリ</a:t>
            </a:r>
          </a:p>
          <a:p>
            <a:pPr lvl="1" eaLnBrk="1" hangingPunct="1"/>
            <a:r>
              <a:rPr lang="ja-JP" altLang="en-US">
                <a:latin typeface="Times New Roman" panose="02020603050405020304" pitchFamily="18" charset="0"/>
              </a:rPr>
              <a:t>ユーザごとに独立したディレクトリを作成,      各ユーザディレクトリの下にファイル置く</a:t>
            </a:r>
          </a:p>
        </p:txBody>
      </p:sp>
      <p:sp>
        <p:nvSpPr>
          <p:cNvPr id="583717" name="File"/>
          <p:cNvSpPr>
            <a:spLocks noEditPoints="1" noChangeArrowheads="1"/>
          </p:cNvSpPr>
          <p:nvPr/>
        </p:nvSpPr>
        <p:spPr bwMode="auto">
          <a:xfrm>
            <a:off x="3581400" y="3657600"/>
            <a:ext cx="957263" cy="596900"/>
          </a:xfrm>
          <a:custGeom>
            <a:avLst/>
            <a:gdLst>
              <a:gd name="T0" fmla="*/ 21567357 w 21600"/>
              <a:gd name="T1" fmla="*/ 2474233 h 21600"/>
              <a:gd name="T2" fmla="*/ 0 w 21600"/>
              <a:gd name="T3" fmla="*/ 8247445 h 21600"/>
              <a:gd name="T4" fmla="*/ 21211884 w 21600"/>
              <a:gd name="T5" fmla="*/ 16494889 h 21600"/>
              <a:gd name="T6" fmla="*/ 42423725 w 21600"/>
              <a:gd name="T7" fmla="*/ 8247445 h 21600"/>
              <a:gd name="T8" fmla="*/ 0 w 21600"/>
              <a:gd name="T9" fmla="*/ 16494889 h 21600"/>
              <a:gd name="T10" fmla="*/ 42423725 w 21600"/>
              <a:gd name="T11" fmla="*/ 1649488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マスタ</a:t>
            </a:r>
          </a:p>
        </p:txBody>
      </p:sp>
      <p:grpSp>
        <p:nvGrpSpPr>
          <p:cNvPr id="2" name="Group 52"/>
          <p:cNvGrpSpPr>
            <a:grpSpLocks/>
          </p:cNvGrpSpPr>
          <p:nvPr/>
        </p:nvGrpSpPr>
        <p:grpSpPr bwMode="auto">
          <a:xfrm>
            <a:off x="1447800" y="4267200"/>
            <a:ext cx="5313363" cy="1206500"/>
            <a:chOff x="912" y="2688"/>
            <a:chExt cx="3347" cy="760"/>
          </a:xfrm>
        </p:grpSpPr>
        <p:sp>
          <p:nvSpPr>
            <p:cNvPr id="23583" name="File"/>
            <p:cNvSpPr>
              <a:spLocks noEditPoints="1" noChangeArrowheads="1"/>
            </p:cNvSpPr>
            <p:nvPr/>
          </p:nvSpPr>
          <p:spPr bwMode="auto">
            <a:xfrm>
              <a:off x="912" y="3072"/>
              <a:ext cx="755" cy="376"/>
            </a:xfrm>
            <a:custGeom>
              <a:avLst/>
              <a:gdLst>
                <a:gd name="T0" fmla="*/ 13 w 21600"/>
                <a:gd name="T1" fmla="*/ 1 h 21600"/>
                <a:gd name="T2" fmla="*/ 0 w 21600"/>
                <a:gd name="T3" fmla="*/ 3 h 21600"/>
                <a:gd name="T4" fmla="*/ 13 w 21600"/>
                <a:gd name="T5" fmla="*/ 7 h 21600"/>
                <a:gd name="T6" fmla="*/ 26 w 21600"/>
                <a:gd name="T7" fmla="*/ 3 h 21600"/>
                <a:gd name="T8" fmla="*/ 0 w 21600"/>
                <a:gd name="T9" fmla="*/ 7 h 21600"/>
                <a:gd name="T10" fmla="*/ 26 w 21600"/>
                <a:gd name="T11" fmla="*/ 7 h 21600"/>
                <a:gd name="T12" fmla="*/ 0 60000 65536"/>
                <a:gd name="T13" fmla="*/ 0 60000 65536"/>
                <a:gd name="T14" fmla="*/ 0 60000 65536"/>
                <a:gd name="T15" fmla="*/ 0 60000 65536"/>
                <a:gd name="T16" fmla="*/ 0 60000 65536"/>
                <a:gd name="T17" fmla="*/ 0 60000 65536"/>
                <a:gd name="T18" fmla="*/ 1087 w 21600"/>
                <a:gd name="T19" fmla="*/ 4653 h 21600"/>
                <a:gd name="T20" fmla="*/ 20627 w 21600"/>
                <a:gd name="T21" fmla="*/ 2027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ユーザ1</a:t>
              </a:r>
            </a:p>
          </p:txBody>
        </p:sp>
        <p:sp>
          <p:nvSpPr>
            <p:cNvPr id="23584" name="File"/>
            <p:cNvSpPr>
              <a:spLocks noEditPoints="1" noChangeArrowheads="1"/>
            </p:cNvSpPr>
            <p:nvPr/>
          </p:nvSpPr>
          <p:spPr bwMode="auto">
            <a:xfrm>
              <a:off x="2208" y="3072"/>
              <a:ext cx="755" cy="376"/>
            </a:xfrm>
            <a:custGeom>
              <a:avLst/>
              <a:gdLst>
                <a:gd name="T0" fmla="*/ 13 w 21600"/>
                <a:gd name="T1" fmla="*/ 1 h 21600"/>
                <a:gd name="T2" fmla="*/ 0 w 21600"/>
                <a:gd name="T3" fmla="*/ 3 h 21600"/>
                <a:gd name="T4" fmla="*/ 13 w 21600"/>
                <a:gd name="T5" fmla="*/ 7 h 21600"/>
                <a:gd name="T6" fmla="*/ 26 w 21600"/>
                <a:gd name="T7" fmla="*/ 3 h 21600"/>
                <a:gd name="T8" fmla="*/ 0 w 21600"/>
                <a:gd name="T9" fmla="*/ 7 h 21600"/>
                <a:gd name="T10" fmla="*/ 26 w 21600"/>
                <a:gd name="T11" fmla="*/ 7 h 21600"/>
                <a:gd name="T12" fmla="*/ 0 60000 65536"/>
                <a:gd name="T13" fmla="*/ 0 60000 65536"/>
                <a:gd name="T14" fmla="*/ 0 60000 65536"/>
                <a:gd name="T15" fmla="*/ 0 60000 65536"/>
                <a:gd name="T16" fmla="*/ 0 60000 65536"/>
                <a:gd name="T17" fmla="*/ 0 60000 65536"/>
                <a:gd name="T18" fmla="*/ 1087 w 21600"/>
                <a:gd name="T19" fmla="*/ 4653 h 21600"/>
                <a:gd name="T20" fmla="*/ 20627 w 21600"/>
                <a:gd name="T21" fmla="*/ 2027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ユーザ2</a:t>
              </a:r>
            </a:p>
          </p:txBody>
        </p:sp>
        <p:sp>
          <p:nvSpPr>
            <p:cNvPr id="23585" name="File"/>
            <p:cNvSpPr>
              <a:spLocks noEditPoints="1" noChangeArrowheads="1"/>
            </p:cNvSpPr>
            <p:nvPr/>
          </p:nvSpPr>
          <p:spPr bwMode="auto">
            <a:xfrm>
              <a:off x="3504" y="3072"/>
              <a:ext cx="755" cy="376"/>
            </a:xfrm>
            <a:custGeom>
              <a:avLst/>
              <a:gdLst>
                <a:gd name="T0" fmla="*/ 13 w 21600"/>
                <a:gd name="T1" fmla="*/ 1 h 21600"/>
                <a:gd name="T2" fmla="*/ 0 w 21600"/>
                <a:gd name="T3" fmla="*/ 3 h 21600"/>
                <a:gd name="T4" fmla="*/ 13 w 21600"/>
                <a:gd name="T5" fmla="*/ 7 h 21600"/>
                <a:gd name="T6" fmla="*/ 26 w 21600"/>
                <a:gd name="T7" fmla="*/ 3 h 21600"/>
                <a:gd name="T8" fmla="*/ 0 w 21600"/>
                <a:gd name="T9" fmla="*/ 7 h 21600"/>
                <a:gd name="T10" fmla="*/ 26 w 21600"/>
                <a:gd name="T11" fmla="*/ 7 h 21600"/>
                <a:gd name="T12" fmla="*/ 0 60000 65536"/>
                <a:gd name="T13" fmla="*/ 0 60000 65536"/>
                <a:gd name="T14" fmla="*/ 0 60000 65536"/>
                <a:gd name="T15" fmla="*/ 0 60000 65536"/>
                <a:gd name="T16" fmla="*/ 0 60000 65536"/>
                <a:gd name="T17" fmla="*/ 0 60000 65536"/>
                <a:gd name="T18" fmla="*/ 1087 w 21600"/>
                <a:gd name="T19" fmla="*/ 4653 h 21600"/>
                <a:gd name="T20" fmla="*/ 20627 w 21600"/>
                <a:gd name="T21" fmla="*/ 2027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ユーザ3</a:t>
              </a:r>
            </a:p>
          </p:txBody>
        </p:sp>
        <p:sp>
          <p:nvSpPr>
            <p:cNvPr id="21538" name="Line 5"/>
            <p:cNvSpPr>
              <a:spLocks noChangeShapeType="1"/>
            </p:cNvSpPr>
            <p:nvPr/>
          </p:nvSpPr>
          <p:spPr bwMode="auto">
            <a:xfrm flipH="1">
              <a:off x="1296" y="2688"/>
              <a:ext cx="1296" cy="43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39" name="Line 7"/>
            <p:cNvSpPr>
              <a:spLocks noChangeShapeType="1"/>
            </p:cNvSpPr>
            <p:nvPr/>
          </p:nvSpPr>
          <p:spPr bwMode="auto">
            <a:xfrm flipH="1">
              <a:off x="2592" y="2688"/>
              <a:ext cx="0" cy="43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40" name="Line 15"/>
            <p:cNvSpPr>
              <a:spLocks noChangeShapeType="1"/>
            </p:cNvSpPr>
            <p:nvPr/>
          </p:nvSpPr>
          <p:spPr bwMode="auto">
            <a:xfrm>
              <a:off x="2592" y="2688"/>
              <a:ext cx="1344" cy="43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21510" name="Text Box 34"/>
          <p:cNvSpPr txBox="1">
            <a:spLocks noChangeArrowheads="1"/>
          </p:cNvSpPr>
          <p:nvPr/>
        </p:nvSpPr>
        <p:spPr bwMode="auto">
          <a:xfrm>
            <a:off x="7162800" y="37338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p>
        </p:txBody>
      </p:sp>
      <p:sp>
        <p:nvSpPr>
          <p:cNvPr id="21511" name="Text Box 36"/>
          <p:cNvSpPr txBox="1">
            <a:spLocks noChangeArrowheads="1"/>
          </p:cNvSpPr>
          <p:nvPr/>
        </p:nvSpPr>
        <p:spPr bwMode="auto">
          <a:xfrm>
            <a:off x="7239000" y="4267200"/>
            <a:ext cx="1214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ファイル</a:t>
            </a:r>
          </a:p>
        </p:txBody>
      </p:sp>
      <p:sp>
        <p:nvSpPr>
          <p:cNvPr id="23560" name="File"/>
          <p:cNvSpPr>
            <a:spLocks noEditPoints="1" noChangeArrowheads="1"/>
          </p:cNvSpPr>
          <p:nvPr/>
        </p:nvSpPr>
        <p:spPr bwMode="auto">
          <a:xfrm>
            <a:off x="6400800" y="36576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1513" name="AutoShape 42"/>
          <p:cNvSpPr>
            <a:spLocks noChangeArrowheads="1"/>
          </p:cNvSpPr>
          <p:nvPr/>
        </p:nvSpPr>
        <p:spPr bwMode="auto">
          <a:xfrm>
            <a:off x="6477000" y="4343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3" name="Group 53"/>
          <p:cNvGrpSpPr>
            <a:grpSpLocks/>
          </p:cNvGrpSpPr>
          <p:nvPr/>
        </p:nvGrpSpPr>
        <p:grpSpPr bwMode="auto">
          <a:xfrm>
            <a:off x="1066800" y="5486400"/>
            <a:ext cx="1981200" cy="1066800"/>
            <a:chOff x="672" y="3456"/>
            <a:chExt cx="1248" cy="672"/>
          </a:xfrm>
        </p:grpSpPr>
        <p:sp>
          <p:nvSpPr>
            <p:cNvPr id="21529" name="Line 9"/>
            <p:cNvSpPr>
              <a:spLocks noChangeShapeType="1"/>
            </p:cNvSpPr>
            <p:nvPr/>
          </p:nvSpPr>
          <p:spPr bwMode="auto">
            <a:xfrm flipH="1">
              <a:off x="864" y="3456"/>
              <a:ext cx="432"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30" name="Line 11"/>
            <p:cNvSpPr>
              <a:spLocks noChangeShapeType="1"/>
            </p:cNvSpPr>
            <p:nvPr/>
          </p:nvSpPr>
          <p:spPr bwMode="auto">
            <a:xfrm>
              <a:off x="1296" y="3456"/>
              <a:ext cx="0"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31" name="Line 13"/>
            <p:cNvSpPr>
              <a:spLocks noChangeShapeType="1"/>
            </p:cNvSpPr>
            <p:nvPr/>
          </p:nvSpPr>
          <p:spPr bwMode="auto">
            <a:xfrm>
              <a:off x="1296" y="3456"/>
              <a:ext cx="384"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32" name="AutoShape 43"/>
            <p:cNvSpPr>
              <a:spLocks noChangeArrowheads="1"/>
            </p:cNvSpPr>
            <p:nvPr/>
          </p:nvSpPr>
          <p:spPr bwMode="auto">
            <a:xfrm>
              <a:off x="672"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33" name="AutoShape 44"/>
            <p:cNvSpPr>
              <a:spLocks noChangeArrowheads="1"/>
            </p:cNvSpPr>
            <p:nvPr/>
          </p:nvSpPr>
          <p:spPr bwMode="auto">
            <a:xfrm>
              <a:off x="1104"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34" name="AutoShape 45"/>
            <p:cNvSpPr>
              <a:spLocks noChangeArrowheads="1"/>
            </p:cNvSpPr>
            <p:nvPr/>
          </p:nvSpPr>
          <p:spPr bwMode="auto">
            <a:xfrm>
              <a:off x="1536"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4" name="Group 54"/>
          <p:cNvGrpSpPr>
            <a:grpSpLocks/>
          </p:cNvGrpSpPr>
          <p:nvPr/>
        </p:nvGrpSpPr>
        <p:grpSpPr bwMode="auto">
          <a:xfrm>
            <a:off x="3124200" y="5486400"/>
            <a:ext cx="1981200" cy="1066800"/>
            <a:chOff x="1968" y="3456"/>
            <a:chExt cx="1248" cy="672"/>
          </a:xfrm>
        </p:grpSpPr>
        <p:sp>
          <p:nvSpPr>
            <p:cNvPr id="21523" name="Line 20"/>
            <p:cNvSpPr>
              <a:spLocks noChangeShapeType="1"/>
            </p:cNvSpPr>
            <p:nvPr/>
          </p:nvSpPr>
          <p:spPr bwMode="auto">
            <a:xfrm flipH="1">
              <a:off x="2160" y="3456"/>
              <a:ext cx="432"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24" name="Line 22"/>
            <p:cNvSpPr>
              <a:spLocks noChangeShapeType="1"/>
            </p:cNvSpPr>
            <p:nvPr/>
          </p:nvSpPr>
          <p:spPr bwMode="auto">
            <a:xfrm>
              <a:off x="2592" y="3456"/>
              <a:ext cx="0" cy="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25" name="Line 24"/>
            <p:cNvSpPr>
              <a:spLocks noChangeShapeType="1"/>
            </p:cNvSpPr>
            <p:nvPr/>
          </p:nvSpPr>
          <p:spPr bwMode="auto">
            <a:xfrm>
              <a:off x="2592" y="3456"/>
              <a:ext cx="432"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26" name="AutoShape 46"/>
            <p:cNvSpPr>
              <a:spLocks noChangeArrowheads="1"/>
            </p:cNvSpPr>
            <p:nvPr/>
          </p:nvSpPr>
          <p:spPr bwMode="auto">
            <a:xfrm>
              <a:off x="1968"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27" name="AutoShape 47"/>
            <p:cNvSpPr>
              <a:spLocks noChangeArrowheads="1"/>
            </p:cNvSpPr>
            <p:nvPr/>
          </p:nvSpPr>
          <p:spPr bwMode="auto">
            <a:xfrm>
              <a:off x="2400"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28" name="AutoShape 48"/>
            <p:cNvSpPr>
              <a:spLocks noChangeArrowheads="1"/>
            </p:cNvSpPr>
            <p:nvPr/>
          </p:nvSpPr>
          <p:spPr bwMode="auto">
            <a:xfrm>
              <a:off x="2832"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5" name="Group 55"/>
          <p:cNvGrpSpPr>
            <a:grpSpLocks/>
          </p:cNvGrpSpPr>
          <p:nvPr/>
        </p:nvGrpSpPr>
        <p:grpSpPr bwMode="auto">
          <a:xfrm>
            <a:off x="5257800" y="5486400"/>
            <a:ext cx="1981200" cy="1066800"/>
            <a:chOff x="3312" y="3456"/>
            <a:chExt cx="1248" cy="672"/>
          </a:xfrm>
        </p:grpSpPr>
        <p:sp>
          <p:nvSpPr>
            <p:cNvPr id="21517" name="Line 27"/>
            <p:cNvSpPr>
              <a:spLocks noChangeShapeType="1"/>
            </p:cNvSpPr>
            <p:nvPr/>
          </p:nvSpPr>
          <p:spPr bwMode="auto">
            <a:xfrm flipH="1">
              <a:off x="3456" y="3456"/>
              <a:ext cx="432"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18" name="Line 29"/>
            <p:cNvSpPr>
              <a:spLocks noChangeShapeType="1"/>
            </p:cNvSpPr>
            <p:nvPr/>
          </p:nvSpPr>
          <p:spPr bwMode="auto">
            <a:xfrm>
              <a:off x="3888" y="3456"/>
              <a:ext cx="0" cy="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19" name="Line 31"/>
            <p:cNvSpPr>
              <a:spLocks noChangeShapeType="1"/>
            </p:cNvSpPr>
            <p:nvPr/>
          </p:nvSpPr>
          <p:spPr bwMode="auto">
            <a:xfrm>
              <a:off x="3888" y="3456"/>
              <a:ext cx="432"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1520" name="AutoShape 49"/>
            <p:cNvSpPr>
              <a:spLocks noChangeArrowheads="1"/>
            </p:cNvSpPr>
            <p:nvPr/>
          </p:nvSpPr>
          <p:spPr bwMode="auto">
            <a:xfrm>
              <a:off x="3312"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21" name="AutoShape 50"/>
            <p:cNvSpPr>
              <a:spLocks noChangeArrowheads="1"/>
            </p:cNvSpPr>
            <p:nvPr/>
          </p:nvSpPr>
          <p:spPr bwMode="auto">
            <a:xfrm>
              <a:off x="3744"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22" name="AutoShape 51"/>
            <p:cNvSpPr>
              <a:spLocks noChangeArrowheads="1"/>
            </p:cNvSpPr>
            <p:nvPr/>
          </p:nvSpPr>
          <p:spPr bwMode="auto">
            <a:xfrm>
              <a:off x="4176" y="3840"/>
              <a:ext cx="384" cy="288"/>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83717"/>
                                        </p:tgtEl>
                                        <p:attrNameLst>
                                          <p:attrName>style.visibility</p:attrName>
                                        </p:attrNameLst>
                                      </p:cBhvr>
                                      <p:to>
                                        <p:strVal val="visible"/>
                                      </p:to>
                                    </p:set>
                                    <p:animEffect transition="in" filter="wipe(up)">
                                      <p:cBhvr>
                                        <p:cTn id="7" dur="500"/>
                                        <p:tgtEl>
                                          <p:spTgt spid="5837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up)">
                                      <p:cBhvr>
                                        <p:cTn id="21" dur="500"/>
                                        <p:tgtEl>
                                          <p:spTgt spid="4"/>
                                        </p:tgtEl>
                                      </p:cBhvr>
                                    </p:animEffect>
                                  </p:childTnLst>
                                </p:cTn>
                              </p:par>
                            </p:childTnLst>
                          </p:cTn>
                        </p:par>
                        <p:par>
                          <p:cTn id="22" fill="hold" nodeType="afterGroup">
                            <p:stCondLst>
                              <p:cond delay="1000"/>
                            </p:stCondLst>
                            <p:childTnLst>
                              <p:par>
                                <p:cTn id="23" presetID="22" presetClass="entr" presetSubtype="1"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up)">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7"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2階層ディレクトリ</a:t>
            </a:r>
          </a:p>
        </p:txBody>
      </p:sp>
      <p:sp>
        <p:nvSpPr>
          <p:cNvPr id="22531" name="Rectangle 3"/>
          <p:cNvSpPr>
            <a:spLocks noGrp="1" noChangeArrowheads="1"/>
          </p:cNvSpPr>
          <p:nvPr>
            <p:ph type="body" idx="1"/>
          </p:nvPr>
        </p:nvSpPr>
        <p:spPr>
          <a:xfrm>
            <a:off x="685800" y="1600200"/>
            <a:ext cx="8305800" cy="4114800"/>
          </a:xfrm>
        </p:spPr>
        <p:txBody>
          <a:bodyPr/>
          <a:lstStyle/>
          <a:p>
            <a:pPr eaLnBrk="1" hangingPunct="1"/>
            <a:r>
              <a:rPr lang="ja-JP" altLang="en-US">
                <a:latin typeface="Times New Roman" panose="02020603050405020304" pitchFamily="18" charset="0"/>
              </a:rPr>
              <a:t>ユーザファイルディレクトリ</a:t>
            </a:r>
            <a:r>
              <a:rPr lang="ja-JP" altLang="en-US" sz="2800">
                <a:latin typeface="Times New Roman" panose="02020603050405020304" pitchFamily="18" charset="0"/>
              </a:rPr>
              <a:t>(</a:t>
            </a:r>
            <a:r>
              <a:rPr lang="en-US" altLang="ja-JP" sz="2800">
                <a:latin typeface="Times New Roman" panose="02020603050405020304" pitchFamily="18" charset="0"/>
              </a:rPr>
              <a:t>user file directory)</a:t>
            </a:r>
          </a:p>
          <a:p>
            <a:pPr lvl="1" eaLnBrk="1" hangingPunct="1"/>
            <a:r>
              <a:rPr lang="ja-JP" altLang="en-US">
                <a:latin typeface="Times New Roman" panose="02020603050405020304" pitchFamily="18" charset="0"/>
              </a:rPr>
              <a:t>各ユーザが所有するファイル情報を保持</a:t>
            </a:r>
          </a:p>
          <a:p>
            <a:pPr lvl="1" eaLnBrk="1" hangingPunct="1"/>
            <a:r>
              <a:rPr lang="ja-JP" altLang="en-US">
                <a:latin typeface="Times New Roman" panose="02020603050405020304" pitchFamily="18" charset="0"/>
              </a:rPr>
              <a:t>ログイン時は各自のユーザファイルディレクトリに</a:t>
            </a:r>
          </a:p>
          <a:p>
            <a:pPr eaLnBrk="1" hangingPunct="1"/>
            <a:r>
              <a:rPr lang="ja-JP" altLang="en-US">
                <a:latin typeface="Times New Roman" panose="02020603050405020304" pitchFamily="18" charset="0"/>
              </a:rPr>
              <a:t>マスタファイルディレクトリ</a:t>
            </a:r>
            <a:r>
              <a:rPr lang="ja-JP" altLang="en-US" sz="2800">
                <a:latin typeface="Times New Roman" panose="02020603050405020304" pitchFamily="18" charset="0"/>
              </a:rPr>
              <a:t>(</a:t>
            </a:r>
            <a:r>
              <a:rPr lang="en-US" altLang="ja-JP" sz="2800">
                <a:latin typeface="Times New Roman" panose="02020603050405020304" pitchFamily="18" charset="0"/>
              </a:rPr>
              <a:t>master file directory)</a:t>
            </a:r>
          </a:p>
          <a:p>
            <a:pPr lvl="1" eaLnBrk="1" hangingPunct="1"/>
            <a:r>
              <a:rPr lang="ja-JP" altLang="en-US">
                <a:latin typeface="Times New Roman" panose="02020603050405020304" pitchFamily="18" charset="0"/>
              </a:rPr>
              <a:t>ユーザファイルディレクトリ情報を保持</a:t>
            </a:r>
          </a:p>
        </p:txBody>
      </p:sp>
      <p:sp>
        <p:nvSpPr>
          <p:cNvPr id="24580" name="File"/>
          <p:cNvSpPr>
            <a:spLocks noEditPoints="1" noChangeArrowheads="1"/>
          </p:cNvSpPr>
          <p:nvPr/>
        </p:nvSpPr>
        <p:spPr bwMode="auto">
          <a:xfrm>
            <a:off x="1524000" y="5257800"/>
            <a:ext cx="1046163" cy="596900"/>
          </a:xfrm>
          <a:custGeom>
            <a:avLst/>
            <a:gdLst>
              <a:gd name="T0" fmla="*/ 25759245 w 21600"/>
              <a:gd name="T1" fmla="*/ 2474233 h 21600"/>
              <a:gd name="T2" fmla="*/ 0 w 21600"/>
              <a:gd name="T3" fmla="*/ 8247445 h 21600"/>
              <a:gd name="T4" fmla="*/ 25334678 w 21600"/>
              <a:gd name="T5" fmla="*/ 16494889 h 21600"/>
              <a:gd name="T6" fmla="*/ 50669307 w 21600"/>
              <a:gd name="T7" fmla="*/ 8247445 h 21600"/>
              <a:gd name="T8" fmla="*/ 0 w 21600"/>
              <a:gd name="T9" fmla="*/ 16494889 h 21600"/>
              <a:gd name="T10" fmla="*/ 50669307 w 21600"/>
              <a:gd name="T11" fmla="*/ 1649488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a:t>
            </a:r>
          </a:p>
        </p:txBody>
      </p:sp>
      <p:sp>
        <p:nvSpPr>
          <p:cNvPr id="24581" name="File"/>
          <p:cNvSpPr>
            <a:spLocks noEditPoints="1" noChangeArrowheads="1"/>
          </p:cNvSpPr>
          <p:nvPr/>
        </p:nvSpPr>
        <p:spPr bwMode="auto">
          <a:xfrm>
            <a:off x="3505200" y="5257800"/>
            <a:ext cx="1066800" cy="596900"/>
          </a:xfrm>
          <a:custGeom>
            <a:avLst/>
            <a:gdLst>
              <a:gd name="T0" fmla="*/ 26785521 w 21600"/>
              <a:gd name="T1" fmla="*/ 2474233 h 21600"/>
              <a:gd name="T2" fmla="*/ 0 w 21600"/>
              <a:gd name="T3" fmla="*/ 8247445 h 21600"/>
              <a:gd name="T4" fmla="*/ 26344033 w 21600"/>
              <a:gd name="T5" fmla="*/ 16494889 h 21600"/>
              <a:gd name="T6" fmla="*/ 52688067 w 21600"/>
              <a:gd name="T7" fmla="*/ 8247445 h 21600"/>
              <a:gd name="T8" fmla="*/ 0 w 21600"/>
              <a:gd name="T9" fmla="*/ 16494889 h 21600"/>
              <a:gd name="T10" fmla="*/ 52688067 w 21600"/>
              <a:gd name="T11" fmla="*/ 1649488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a:t>
            </a:r>
          </a:p>
        </p:txBody>
      </p:sp>
      <p:sp>
        <p:nvSpPr>
          <p:cNvPr id="24582" name="File"/>
          <p:cNvSpPr>
            <a:spLocks noEditPoints="1" noChangeArrowheads="1"/>
          </p:cNvSpPr>
          <p:nvPr/>
        </p:nvSpPr>
        <p:spPr bwMode="auto">
          <a:xfrm>
            <a:off x="5562600" y="5257800"/>
            <a:ext cx="1066800" cy="596900"/>
          </a:xfrm>
          <a:custGeom>
            <a:avLst/>
            <a:gdLst>
              <a:gd name="T0" fmla="*/ 26785521 w 21600"/>
              <a:gd name="T1" fmla="*/ 2474233 h 21600"/>
              <a:gd name="T2" fmla="*/ 0 w 21600"/>
              <a:gd name="T3" fmla="*/ 8247445 h 21600"/>
              <a:gd name="T4" fmla="*/ 26344033 w 21600"/>
              <a:gd name="T5" fmla="*/ 16494889 h 21600"/>
              <a:gd name="T6" fmla="*/ 52688067 w 21600"/>
              <a:gd name="T7" fmla="*/ 8247445 h 21600"/>
              <a:gd name="T8" fmla="*/ 0 w 21600"/>
              <a:gd name="T9" fmla="*/ 16494889 h 21600"/>
              <a:gd name="T10" fmla="*/ 52688067 w 21600"/>
              <a:gd name="T11" fmla="*/ 1649488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a:t>
            </a:r>
          </a:p>
        </p:txBody>
      </p:sp>
      <p:sp>
        <p:nvSpPr>
          <p:cNvPr id="24583" name="File"/>
          <p:cNvSpPr>
            <a:spLocks noEditPoints="1" noChangeArrowheads="1"/>
          </p:cNvSpPr>
          <p:nvPr/>
        </p:nvSpPr>
        <p:spPr bwMode="auto">
          <a:xfrm>
            <a:off x="3657600" y="4343400"/>
            <a:ext cx="957263" cy="596900"/>
          </a:xfrm>
          <a:custGeom>
            <a:avLst/>
            <a:gdLst>
              <a:gd name="T0" fmla="*/ 21567357 w 21600"/>
              <a:gd name="T1" fmla="*/ 2474233 h 21600"/>
              <a:gd name="T2" fmla="*/ 0 w 21600"/>
              <a:gd name="T3" fmla="*/ 8247445 h 21600"/>
              <a:gd name="T4" fmla="*/ 21211884 w 21600"/>
              <a:gd name="T5" fmla="*/ 16494889 h 21600"/>
              <a:gd name="T6" fmla="*/ 42423725 w 21600"/>
              <a:gd name="T7" fmla="*/ 8247445 h 21600"/>
              <a:gd name="T8" fmla="*/ 0 w 21600"/>
              <a:gd name="T9" fmla="*/ 16494889 h 21600"/>
              <a:gd name="T10" fmla="*/ 42423725 w 21600"/>
              <a:gd name="T11" fmla="*/ 1649488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マスタ</a:t>
            </a:r>
          </a:p>
        </p:txBody>
      </p:sp>
      <p:sp>
        <p:nvSpPr>
          <p:cNvPr id="22536" name="Line 8"/>
          <p:cNvSpPr>
            <a:spLocks noChangeShapeType="1"/>
          </p:cNvSpPr>
          <p:nvPr/>
        </p:nvSpPr>
        <p:spPr bwMode="auto">
          <a:xfrm flipH="1">
            <a:off x="2057400" y="4953000"/>
            <a:ext cx="20574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37" name="Line 9"/>
          <p:cNvSpPr>
            <a:spLocks noChangeShapeType="1"/>
          </p:cNvSpPr>
          <p:nvPr/>
        </p:nvSpPr>
        <p:spPr bwMode="auto">
          <a:xfrm flipH="1">
            <a:off x="4114800" y="4953000"/>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38" name="Line 10"/>
          <p:cNvSpPr>
            <a:spLocks noChangeShapeType="1"/>
          </p:cNvSpPr>
          <p:nvPr/>
        </p:nvSpPr>
        <p:spPr bwMode="auto">
          <a:xfrm flipH="1">
            <a:off x="1371600" y="5867400"/>
            <a:ext cx="685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39" name="Line 11"/>
          <p:cNvSpPr>
            <a:spLocks noChangeShapeType="1"/>
          </p:cNvSpPr>
          <p:nvPr/>
        </p:nvSpPr>
        <p:spPr bwMode="auto">
          <a:xfrm>
            <a:off x="2057400" y="5867400"/>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0" name="Line 12"/>
          <p:cNvSpPr>
            <a:spLocks noChangeShapeType="1"/>
          </p:cNvSpPr>
          <p:nvPr/>
        </p:nvSpPr>
        <p:spPr bwMode="auto">
          <a:xfrm>
            <a:off x="2057400" y="5867400"/>
            <a:ext cx="609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1" name="Line 13"/>
          <p:cNvSpPr>
            <a:spLocks noChangeShapeType="1"/>
          </p:cNvSpPr>
          <p:nvPr/>
        </p:nvSpPr>
        <p:spPr bwMode="auto">
          <a:xfrm>
            <a:off x="4114800" y="4953000"/>
            <a:ext cx="2133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2" name="Line 14"/>
          <p:cNvSpPr>
            <a:spLocks noChangeShapeType="1"/>
          </p:cNvSpPr>
          <p:nvPr/>
        </p:nvSpPr>
        <p:spPr bwMode="auto">
          <a:xfrm flipH="1">
            <a:off x="3429000" y="5867400"/>
            <a:ext cx="685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3" name="Line 15"/>
          <p:cNvSpPr>
            <a:spLocks noChangeShapeType="1"/>
          </p:cNvSpPr>
          <p:nvPr/>
        </p:nvSpPr>
        <p:spPr bwMode="auto">
          <a:xfrm>
            <a:off x="4114800" y="5867400"/>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4" name="Line 16"/>
          <p:cNvSpPr>
            <a:spLocks noChangeShapeType="1"/>
          </p:cNvSpPr>
          <p:nvPr/>
        </p:nvSpPr>
        <p:spPr bwMode="auto">
          <a:xfrm>
            <a:off x="4114800" y="5867400"/>
            <a:ext cx="685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5" name="Line 17"/>
          <p:cNvSpPr>
            <a:spLocks noChangeShapeType="1"/>
          </p:cNvSpPr>
          <p:nvPr/>
        </p:nvSpPr>
        <p:spPr bwMode="auto">
          <a:xfrm flipH="1">
            <a:off x="5562600" y="5867400"/>
            <a:ext cx="609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6" name="Line 18"/>
          <p:cNvSpPr>
            <a:spLocks noChangeShapeType="1"/>
          </p:cNvSpPr>
          <p:nvPr/>
        </p:nvSpPr>
        <p:spPr bwMode="auto">
          <a:xfrm>
            <a:off x="6172200" y="5867400"/>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7" name="Line 19"/>
          <p:cNvSpPr>
            <a:spLocks noChangeShapeType="1"/>
          </p:cNvSpPr>
          <p:nvPr/>
        </p:nvSpPr>
        <p:spPr bwMode="auto">
          <a:xfrm>
            <a:off x="6172200" y="5867400"/>
            <a:ext cx="685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2548" name="AutoShape 22"/>
          <p:cNvSpPr>
            <a:spLocks noChangeArrowheads="1"/>
          </p:cNvSpPr>
          <p:nvPr/>
        </p:nvSpPr>
        <p:spPr bwMode="auto">
          <a:xfrm>
            <a:off x="10668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49" name="AutoShape 23"/>
          <p:cNvSpPr>
            <a:spLocks noChangeArrowheads="1"/>
          </p:cNvSpPr>
          <p:nvPr/>
        </p:nvSpPr>
        <p:spPr bwMode="auto">
          <a:xfrm>
            <a:off x="17526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0" name="AutoShape 24"/>
          <p:cNvSpPr>
            <a:spLocks noChangeArrowheads="1"/>
          </p:cNvSpPr>
          <p:nvPr/>
        </p:nvSpPr>
        <p:spPr bwMode="auto">
          <a:xfrm>
            <a:off x="24384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1" name="AutoShape 25"/>
          <p:cNvSpPr>
            <a:spLocks noChangeArrowheads="1"/>
          </p:cNvSpPr>
          <p:nvPr/>
        </p:nvSpPr>
        <p:spPr bwMode="auto">
          <a:xfrm>
            <a:off x="31242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2" name="AutoShape 26"/>
          <p:cNvSpPr>
            <a:spLocks noChangeArrowheads="1"/>
          </p:cNvSpPr>
          <p:nvPr/>
        </p:nvSpPr>
        <p:spPr bwMode="auto">
          <a:xfrm>
            <a:off x="38100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3" name="AutoShape 27"/>
          <p:cNvSpPr>
            <a:spLocks noChangeArrowheads="1"/>
          </p:cNvSpPr>
          <p:nvPr/>
        </p:nvSpPr>
        <p:spPr bwMode="auto">
          <a:xfrm>
            <a:off x="44958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4" name="AutoShape 28"/>
          <p:cNvSpPr>
            <a:spLocks noChangeArrowheads="1"/>
          </p:cNvSpPr>
          <p:nvPr/>
        </p:nvSpPr>
        <p:spPr bwMode="auto">
          <a:xfrm>
            <a:off x="52578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5" name="AutoShape 29"/>
          <p:cNvSpPr>
            <a:spLocks noChangeArrowheads="1"/>
          </p:cNvSpPr>
          <p:nvPr/>
        </p:nvSpPr>
        <p:spPr bwMode="auto">
          <a:xfrm>
            <a:off x="59436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2556" name="AutoShape 30"/>
          <p:cNvSpPr>
            <a:spLocks noChangeArrowheads="1"/>
          </p:cNvSpPr>
          <p:nvPr/>
        </p:nvSpPr>
        <p:spPr bwMode="auto">
          <a:xfrm>
            <a:off x="6629400" y="62484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2階層ディレクトリの</a:t>
            </a:r>
            <a:br>
              <a:rPr lang="ja-JP" altLang="en-US">
                <a:latin typeface="Times New Roman" panose="02020603050405020304" pitchFamily="18" charset="0"/>
              </a:rPr>
            </a:br>
            <a:r>
              <a:rPr lang="ja-JP" altLang="en-US">
                <a:latin typeface="Times New Roman" panose="02020603050405020304" pitchFamily="18" charset="0"/>
              </a:rPr>
              <a:t>利点と欠点</a:t>
            </a:r>
          </a:p>
        </p:txBody>
      </p:sp>
      <p:sp>
        <p:nvSpPr>
          <p:cNvPr id="2355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利点</a:t>
            </a:r>
          </a:p>
          <a:p>
            <a:pPr lvl="1" eaLnBrk="1" hangingPunct="1"/>
            <a:r>
              <a:rPr lang="ja-JP" altLang="en-US">
                <a:latin typeface="Times New Roman" panose="02020603050405020304" pitchFamily="18" charset="0"/>
              </a:rPr>
              <a:t>ユーザが違えば同一ファイル名が可能</a:t>
            </a:r>
          </a:p>
          <a:p>
            <a:pPr lvl="2" eaLnBrk="1" hangingPunct="1"/>
            <a:r>
              <a:rPr lang="ja-JP" altLang="en-US">
                <a:latin typeface="Times New Roman" panose="02020603050405020304" pitchFamily="18" charset="0"/>
              </a:rPr>
              <a:t>他のユーザのファイル名を気にする必要が無い</a:t>
            </a:r>
          </a:p>
          <a:p>
            <a:pPr lvl="1" eaLnBrk="1" hangingPunct="1"/>
            <a:r>
              <a:rPr lang="ja-JP" altLang="en-US">
                <a:latin typeface="Times New Roman" panose="02020603050405020304" pitchFamily="18" charset="0"/>
              </a:rPr>
              <a:t>ファイルをユーザごとに管理できる</a:t>
            </a:r>
          </a:p>
          <a:p>
            <a:pPr eaLnBrk="1" hangingPunct="1"/>
            <a:r>
              <a:rPr lang="ja-JP" altLang="en-US">
                <a:latin typeface="Times New Roman" panose="02020603050405020304" pitchFamily="18" charset="0"/>
              </a:rPr>
              <a:t>欠点</a:t>
            </a:r>
          </a:p>
          <a:p>
            <a:pPr lvl="1" eaLnBrk="1" hangingPunct="1"/>
            <a:r>
              <a:rPr lang="ja-JP" altLang="en-US">
                <a:latin typeface="Times New Roman" panose="02020603050405020304" pitchFamily="18" charset="0"/>
              </a:rPr>
              <a:t>他のユーザとファイルを共有しにくい</a:t>
            </a:r>
          </a:p>
          <a:p>
            <a:pPr lvl="1" eaLnBrk="1" hangingPunct="1"/>
            <a:r>
              <a:rPr lang="ja-JP" altLang="en-US">
                <a:latin typeface="Times New Roman" panose="02020603050405020304" pitchFamily="18" charset="0"/>
              </a:rPr>
              <a:t>1人のユーザで同一ファイル名は不可</a:t>
            </a:r>
            <a:endParaRPr lang="ja-JP" altLang="en-US" sz="3200">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1038" y="69513"/>
            <a:ext cx="7772400" cy="1446550"/>
          </a:xfrm>
        </p:spPr>
        <p:txBody>
          <a:bodyPr/>
          <a:lstStyle/>
          <a:p>
            <a:pPr eaLnBrk="1" hangingPunct="1"/>
            <a:r>
              <a:rPr lang="ja-JP" altLang="en-US">
                <a:latin typeface="Times New Roman" panose="02020603050405020304" pitchFamily="18" charset="0"/>
              </a:rPr>
              <a:t>木構造ディレクトリ</a:t>
            </a:r>
            <a:br>
              <a:rPr lang="en-US" altLang="ja-JP" dirty="0">
                <a:latin typeface="Times New Roman" panose="02020603050405020304" pitchFamily="18" charset="0"/>
              </a:rPr>
            </a:br>
            <a:r>
              <a:rPr lang="en-US" altLang="ja-JP" dirty="0">
                <a:latin typeface="Times New Roman" panose="02020603050405020304" pitchFamily="18" charset="0"/>
              </a:rPr>
              <a:t>(tree structed directory</a:t>
            </a:r>
            <a:r>
              <a:rPr lang="en-US" altLang="ja-JP" dirty="0">
                <a:latin typeface="Times New Roman" panose="02020603050405020304" pitchFamily="18" charset="0"/>
                <a:cs typeface="Times New Roman" panose="02020603050405020304" pitchFamily="18" charset="0"/>
              </a:rPr>
              <a:t>)</a:t>
            </a:r>
            <a:endParaRPr lang="ja-JP" altLang="en-US">
              <a:latin typeface="Times New Roman" panose="02020603050405020304" pitchFamily="18" charset="0"/>
            </a:endParaRPr>
          </a:p>
        </p:txBody>
      </p:sp>
      <p:sp>
        <p:nvSpPr>
          <p:cNvPr id="24579" name="Rectangle 3"/>
          <p:cNvSpPr>
            <a:spLocks noGrp="1" noChangeArrowheads="1"/>
          </p:cNvSpPr>
          <p:nvPr>
            <p:ph type="body" idx="1"/>
          </p:nvPr>
        </p:nvSpPr>
        <p:spPr>
          <a:xfrm>
            <a:off x="685800" y="1524000"/>
            <a:ext cx="7772400" cy="4572000"/>
          </a:xfrm>
        </p:spPr>
        <p:txBody>
          <a:bodyPr/>
          <a:lstStyle/>
          <a:p>
            <a:pPr eaLnBrk="1" hangingPunct="1"/>
            <a:r>
              <a:rPr lang="ja-JP" altLang="en-US">
                <a:latin typeface="Times New Roman" panose="02020603050405020304" pitchFamily="18" charset="0"/>
              </a:rPr>
              <a:t>木構造ディレクトリ</a:t>
            </a:r>
          </a:p>
          <a:p>
            <a:pPr lvl="1" eaLnBrk="1" hangingPunct="1"/>
            <a:r>
              <a:rPr lang="ja-JP" altLang="en-US">
                <a:latin typeface="Times New Roman" panose="02020603050405020304" pitchFamily="18" charset="0"/>
              </a:rPr>
              <a:t>根付有向木構造, 入れ子構造</a:t>
            </a:r>
          </a:p>
          <a:p>
            <a:pPr lvl="2" eaLnBrk="1" hangingPunct="1">
              <a:buFont typeface="Wingdings" panose="05000000000000000000" pitchFamily="2" charset="2"/>
              <a:buNone/>
            </a:pPr>
            <a:r>
              <a:rPr lang="ja-JP" altLang="en-US">
                <a:latin typeface="Times New Roman" panose="02020603050405020304" pitchFamily="18" charset="0"/>
              </a:rPr>
              <a:t>(各ファイル・ディレクトリに1つの親ディレクトリ)</a:t>
            </a:r>
          </a:p>
        </p:txBody>
      </p:sp>
      <p:sp>
        <p:nvSpPr>
          <p:cNvPr id="585732" name="File"/>
          <p:cNvSpPr>
            <a:spLocks noEditPoints="1" noChangeArrowheads="1"/>
          </p:cNvSpPr>
          <p:nvPr/>
        </p:nvSpPr>
        <p:spPr bwMode="auto">
          <a:xfrm>
            <a:off x="3581400" y="2971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ルート</a:t>
            </a:r>
          </a:p>
        </p:txBody>
      </p:sp>
      <p:grpSp>
        <p:nvGrpSpPr>
          <p:cNvPr id="2" name="Group 49"/>
          <p:cNvGrpSpPr>
            <a:grpSpLocks/>
          </p:cNvGrpSpPr>
          <p:nvPr/>
        </p:nvGrpSpPr>
        <p:grpSpPr bwMode="auto">
          <a:xfrm>
            <a:off x="1447800" y="3429000"/>
            <a:ext cx="5224463" cy="830263"/>
            <a:chOff x="912" y="2160"/>
            <a:chExt cx="3291" cy="523"/>
          </a:xfrm>
        </p:grpSpPr>
        <p:sp>
          <p:nvSpPr>
            <p:cNvPr id="26677" name="File"/>
            <p:cNvSpPr>
              <a:spLocks noEditPoints="1" noChangeArrowheads="1"/>
            </p:cNvSpPr>
            <p:nvPr/>
          </p:nvSpPr>
          <p:spPr bwMode="auto">
            <a:xfrm>
              <a:off x="2256" y="2400"/>
              <a:ext cx="603" cy="283"/>
            </a:xfrm>
            <a:custGeom>
              <a:avLst/>
              <a:gdLst>
                <a:gd name="T0" fmla="*/ 9 w 21600"/>
                <a:gd name="T1" fmla="*/ 1 h 21600"/>
                <a:gd name="T2" fmla="*/ 0 w 21600"/>
                <a:gd name="T3" fmla="*/ 2 h 21600"/>
                <a:gd name="T4" fmla="*/ 8 w 21600"/>
                <a:gd name="T5" fmla="*/ 4 h 21600"/>
                <a:gd name="T6" fmla="*/ 17 w 21600"/>
                <a:gd name="T7" fmla="*/ 2 h 21600"/>
                <a:gd name="T8" fmla="*/ 0 w 21600"/>
                <a:gd name="T9" fmla="*/ 4 h 21600"/>
                <a:gd name="T10" fmla="*/ 17 w 21600"/>
                <a:gd name="T11" fmla="*/ 4 h 21600"/>
                <a:gd name="T12" fmla="*/ 0 60000 65536"/>
                <a:gd name="T13" fmla="*/ 0 60000 65536"/>
                <a:gd name="T14" fmla="*/ 0 60000 65536"/>
                <a:gd name="T15" fmla="*/ 0 60000 65536"/>
                <a:gd name="T16" fmla="*/ 0 60000 65536"/>
                <a:gd name="T17" fmla="*/ 0 60000 65536"/>
                <a:gd name="T18" fmla="*/ 1075 w 21600"/>
                <a:gd name="T19" fmla="*/ 4656 h 21600"/>
                <a:gd name="T20" fmla="*/ 20633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78" name="File"/>
            <p:cNvSpPr>
              <a:spLocks noEditPoints="1" noChangeArrowheads="1"/>
            </p:cNvSpPr>
            <p:nvPr/>
          </p:nvSpPr>
          <p:spPr bwMode="auto">
            <a:xfrm>
              <a:off x="912" y="2400"/>
              <a:ext cx="603" cy="283"/>
            </a:xfrm>
            <a:custGeom>
              <a:avLst/>
              <a:gdLst>
                <a:gd name="T0" fmla="*/ 9 w 21600"/>
                <a:gd name="T1" fmla="*/ 1 h 21600"/>
                <a:gd name="T2" fmla="*/ 0 w 21600"/>
                <a:gd name="T3" fmla="*/ 2 h 21600"/>
                <a:gd name="T4" fmla="*/ 8 w 21600"/>
                <a:gd name="T5" fmla="*/ 4 h 21600"/>
                <a:gd name="T6" fmla="*/ 17 w 21600"/>
                <a:gd name="T7" fmla="*/ 2 h 21600"/>
                <a:gd name="T8" fmla="*/ 0 w 21600"/>
                <a:gd name="T9" fmla="*/ 4 h 21600"/>
                <a:gd name="T10" fmla="*/ 17 w 21600"/>
                <a:gd name="T11" fmla="*/ 4 h 21600"/>
                <a:gd name="T12" fmla="*/ 0 60000 65536"/>
                <a:gd name="T13" fmla="*/ 0 60000 65536"/>
                <a:gd name="T14" fmla="*/ 0 60000 65536"/>
                <a:gd name="T15" fmla="*/ 0 60000 65536"/>
                <a:gd name="T16" fmla="*/ 0 60000 65536"/>
                <a:gd name="T17" fmla="*/ 0 60000 65536"/>
                <a:gd name="T18" fmla="*/ 1075 w 21600"/>
                <a:gd name="T19" fmla="*/ 4656 h 21600"/>
                <a:gd name="T20" fmla="*/ 20633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79" name="File"/>
            <p:cNvSpPr>
              <a:spLocks noEditPoints="1" noChangeArrowheads="1"/>
            </p:cNvSpPr>
            <p:nvPr/>
          </p:nvSpPr>
          <p:spPr bwMode="auto">
            <a:xfrm>
              <a:off x="3600" y="2400"/>
              <a:ext cx="603" cy="283"/>
            </a:xfrm>
            <a:custGeom>
              <a:avLst/>
              <a:gdLst>
                <a:gd name="T0" fmla="*/ 9 w 21600"/>
                <a:gd name="T1" fmla="*/ 1 h 21600"/>
                <a:gd name="T2" fmla="*/ 0 w 21600"/>
                <a:gd name="T3" fmla="*/ 2 h 21600"/>
                <a:gd name="T4" fmla="*/ 8 w 21600"/>
                <a:gd name="T5" fmla="*/ 4 h 21600"/>
                <a:gd name="T6" fmla="*/ 17 w 21600"/>
                <a:gd name="T7" fmla="*/ 2 h 21600"/>
                <a:gd name="T8" fmla="*/ 0 w 21600"/>
                <a:gd name="T9" fmla="*/ 4 h 21600"/>
                <a:gd name="T10" fmla="*/ 17 w 21600"/>
                <a:gd name="T11" fmla="*/ 4 h 21600"/>
                <a:gd name="T12" fmla="*/ 0 60000 65536"/>
                <a:gd name="T13" fmla="*/ 0 60000 65536"/>
                <a:gd name="T14" fmla="*/ 0 60000 65536"/>
                <a:gd name="T15" fmla="*/ 0 60000 65536"/>
                <a:gd name="T16" fmla="*/ 0 60000 65536"/>
                <a:gd name="T17" fmla="*/ 0 60000 65536"/>
                <a:gd name="T18" fmla="*/ 1075 w 21600"/>
                <a:gd name="T19" fmla="*/ 4656 h 21600"/>
                <a:gd name="T20" fmla="*/ 20633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4632" name="Line 25"/>
            <p:cNvSpPr>
              <a:spLocks noChangeShapeType="1"/>
            </p:cNvSpPr>
            <p:nvPr/>
          </p:nvSpPr>
          <p:spPr bwMode="auto">
            <a:xfrm>
              <a:off x="2544" y="2160"/>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33" name="Line 26"/>
            <p:cNvSpPr>
              <a:spLocks noChangeShapeType="1"/>
            </p:cNvSpPr>
            <p:nvPr/>
          </p:nvSpPr>
          <p:spPr bwMode="auto">
            <a:xfrm flipH="1">
              <a:off x="1248" y="2160"/>
              <a:ext cx="1296"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34" name="Line 27"/>
            <p:cNvSpPr>
              <a:spLocks noChangeShapeType="1"/>
            </p:cNvSpPr>
            <p:nvPr/>
          </p:nvSpPr>
          <p:spPr bwMode="auto">
            <a:xfrm>
              <a:off x="2544" y="2160"/>
              <a:ext cx="1296"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3" name="Group 50"/>
          <p:cNvGrpSpPr>
            <a:grpSpLocks/>
          </p:cNvGrpSpPr>
          <p:nvPr/>
        </p:nvGrpSpPr>
        <p:grpSpPr bwMode="auto">
          <a:xfrm>
            <a:off x="1066800" y="4267200"/>
            <a:ext cx="1600200" cy="830263"/>
            <a:chOff x="672" y="2688"/>
            <a:chExt cx="1008" cy="523"/>
          </a:xfrm>
        </p:grpSpPr>
        <p:sp>
          <p:nvSpPr>
            <p:cNvPr id="26673" name="File"/>
            <p:cNvSpPr>
              <a:spLocks noEditPoints="1" noChangeArrowheads="1"/>
            </p:cNvSpPr>
            <p:nvPr/>
          </p:nvSpPr>
          <p:spPr bwMode="auto">
            <a:xfrm>
              <a:off x="1248" y="292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74" name="File"/>
            <p:cNvSpPr>
              <a:spLocks noEditPoints="1" noChangeArrowheads="1"/>
            </p:cNvSpPr>
            <p:nvPr/>
          </p:nvSpPr>
          <p:spPr bwMode="auto">
            <a:xfrm>
              <a:off x="672" y="292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4627" name="Line 28"/>
            <p:cNvSpPr>
              <a:spLocks noChangeShapeType="1"/>
            </p:cNvSpPr>
            <p:nvPr/>
          </p:nvSpPr>
          <p:spPr bwMode="auto">
            <a:xfrm flipH="1">
              <a:off x="960" y="2688"/>
              <a:ext cx="288"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28" name="Line 29"/>
            <p:cNvSpPr>
              <a:spLocks noChangeShapeType="1"/>
            </p:cNvSpPr>
            <p:nvPr/>
          </p:nvSpPr>
          <p:spPr bwMode="auto">
            <a:xfrm>
              <a:off x="1248" y="2688"/>
              <a:ext cx="288"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51"/>
          <p:cNvGrpSpPr>
            <a:grpSpLocks/>
          </p:cNvGrpSpPr>
          <p:nvPr/>
        </p:nvGrpSpPr>
        <p:grpSpPr bwMode="auto">
          <a:xfrm>
            <a:off x="2895600" y="4267200"/>
            <a:ext cx="2286000" cy="838200"/>
            <a:chOff x="1824" y="2688"/>
            <a:chExt cx="1440" cy="528"/>
          </a:xfrm>
        </p:grpSpPr>
        <p:sp>
          <p:nvSpPr>
            <p:cNvPr id="26667" name="File"/>
            <p:cNvSpPr>
              <a:spLocks noEditPoints="1" noChangeArrowheads="1"/>
            </p:cNvSpPr>
            <p:nvPr/>
          </p:nvSpPr>
          <p:spPr bwMode="auto">
            <a:xfrm>
              <a:off x="2400" y="292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68" name="File"/>
            <p:cNvSpPr>
              <a:spLocks noEditPoints="1" noChangeArrowheads="1"/>
            </p:cNvSpPr>
            <p:nvPr/>
          </p:nvSpPr>
          <p:spPr bwMode="auto">
            <a:xfrm>
              <a:off x="1824" y="292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4621" name="AutoShape 19"/>
            <p:cNvSpPr>
              <a:spLocks noChangeArrowheads="1"/>
            </p:cNvSpPr>
            <p:nvPr/>
          </p:nvSpPr>
          <p:spPr bwMode="auto">
            <a:xfrm>
              <a:off x="2928" y="297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22" name="Line 30"/>
            <p:cNvSpPr>
              <a:spLocks noChangeShapeType="1"/>
            </p:cNvSpPr>
            <p:nvPr/>
          </p:nvSpPr>
          <p:spPr bwMode="auto">
            <a:xfrm flipH="1">
              <a:off x="2064" y="2688"/>
              <a:ext cx="48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23" name="Line 31"/>
            <p:cNvSpPr>
              <a:spLocks noChangeShapeType="1"/>
            </p:cNvSpPr>
            <p:nvPr/>
          </p:nvSpPr>
          <p:spPr bwMode="auto">
            <a:xfrm>
              <a:off x="2544" y="2688"/>
              <a:ext cx="96"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24" name="Line 32"/>
            <p:cNvSpPr>
              <a:spLocks noChangeShapeType="1"/>
            </p:cNvSpPr>
            <p:nvPr/>
          </p:nvSpPr>
          <p:spPr bwMode="auto">
            <a:xfrm>
              <a:off x="2544" y="2688"/>
              <a:ext cx="576"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 name="Group 52"/>
          <p:cNvGrpSpPr>
            <a:grpSpLocks/>
          </p:cNvGrpSpPr>
          <p:nvPr/>
        </p:nvGrpSpPr>
        <p:grpSpPr bwMode="auto">
          <a:xfrm>
            <a:off x="5257800" y="4267200"/>
            <a:ext cx="1752600" cy="838200"/>
            <a:chOff x="3312" y="2688"/>
            <a:chExt cx="1104" cy="528"/>
          </a:xfrm>
        </p:grpSpPr>
        <p:sp>
          <p:nvSpPr>
            <p:cNvPr id="24613" name="AutoShape 20"/>
            <p:cNvSpPr>
              <a:spLocks noChangeArrowheads="1"/>
            </p:cNvSpPr>
            <p:nvPr/>
          </p:nvSpPr>
          <p:spPr bwMode="auto">
            <a:xfrm>
              <a:off x="3312" y="297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14" name="AutoShape 21"/>
            <p:cNvSpPr>
              <a:spLocks noChangeArrowheads="1"/>
            </p:cNvSpPr>
            <p:nvPr/>
          </p:nvSpPr>
          <p:spPr bwMode="auto">
            <a:xfrm>
              <a:off x="3696" y="297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15" name="AutoShape 22"/>
            <p:cNvSpPr>
              <a:spLocks noChangeArrowheads="1"/>
            </p:cNvSpPr>
            <p:nvPr/>
          </p:nvSpPr>
          <p:spPr bwMode="auto">
            <a:xfrm>
              <a:off x="4080" y="297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16" name="Line 33"/>
            <p:cNvSpPr>
              <a:spLocks noChangeShapeType="1"/>
            </p:cNvSpPr>
            <p:nvPr/>
          </p:nvSpPr>
          <p:spPr bwMode="auto">
            <a:xfrm>
              <a:off x="3888" y="2688"/>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17" name="Line 34"/>
            <p:cNvSpPr>
              <a:spLocks noChangeShapeType="1"/>
            </p:cNvSpPr>
            <p:nvPr/>
          </p:nvSpPr>
          <p:spPr bwMode="auto">
            <a:xfrm flipH="1">
              <a:off x="3504" y="2688"/>
              <a:ext cx="384"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18" name="Line 35"/>
            <p:cNvSpPr>
              <a:spLocks noChangeShapeType="1"/>
            </p:cNvSpPr>
            <p:nvPr/>
          </p:nvSpPr>
          <p:spPr bwMode="auto">
            <a:xfrm>
              <a:off x="3888" y="2688"/>
              <a:ext cx="384"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 name="Group 56"/>
          <p:cNvGrpSpPr>
            <a:grpSpLocks/>
          </p:cNvGrpSpPr>
          <p:nvPr/>
        </p:nvGrpSpPr>
        <p:grpSpPr bwMode="auto">
          <a:xfrm>
            <a:off x="3429000" y="5105400"/>
            <a:ext cx="1600200" cy="754063"/>
            <a:chOff x="2160" y="3216"/>
            <a:chExt cx="1008" cy="475"/>
          </a:xfrm>
        </p:grpSpPr>
        <p:sp>
          <p:nvSpPr>
            <p:cNvPr id="26657" name="File"/>
            <p:cNvSpPr>
              <a:spLocks noEditPoints="1" noChangeArrowheads="1"/>
            </p:cNvSpPr>
            <p:nvPr/>
          </p:nvSpPr>
          <p:spPr bwMode="auto">
            <a:xfrm>
              <a:off x="2736" y="340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58" name="File"/>
            <p:cNvSpPr>
              <a:spLocks noEditPoints="1" noChangeArrowheads="1"/>
            </p:cNvSpPr>
            <p:nvPr/>
          </p:nvSpPr>
          <p:spPr bwMode="auto">
            <a:xfrm>
              <a:off x="2160" y="3408"/>
              <a:ext cx="432" cy="283"/>
            </a:xfrm>
            <a:custGeom>
              <a:avLst/>
              <a:gdLst>
                <a:gd name="T0" fmla="*/ 4 w 21600"/>
                <a:gd name="T1" fmla="*/ 1 h 21600"/>
                <a:gd name="T2" fmla="*/ 0 w 21600"/>
                <a:gd name="T3" fmla="*/ 2 h 21600"/>
                <a:gd name="T4" fmla="*/ 4 w 21600"/>
                <a:gd name="T5" fmla="*/ 4 h 21600"/>
                <a:gd name="T6" fmla="*/ 9 w 21600"/>
                <a:gd name="T7" fmla="*/ 2 h 21600"/>
                <a:gd name="T8" fmla="*/ 0 w 21600"/>
                <a:gd name="T9" fmla="*/ 4 h 21600"/>
                <a:gd name="T10" fmla="*/ 9 w 21600"/>
                <a:gd name="T11" fmla="*/ 4 h 21600"/>
                <a:gd name="T12" fmla="*/ 0 60000 65536"/>
                <a:gd name="T13" fmla="*/ 0 60000 65536"/>
                <a:gd name="T14" fmla="*/ 0 60000 65536"/>
                <a:gd name="T15" fmla="*/ 0 60000 65536"/>
                <a:gd name="T16" fmla="*/ 0 60000 65536"/>
                <a:gd name="T17" fmla="*/ 0 60000 65536"/>
                <a:gd name="T18" fmla="*/ 1100 w 21600"/>
                <a:gd name="T19" fmla="*/ 4656 h 21600"/>
                <a:gd name="T20" fmla="*/ 20650 w 21600"/>
                <a:gd name="T21" fmla="*/ 2030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4611" name="Line 36"/>
            <p:cNvSpPr>
              <a:spLocks noChangeShapeType="1"/>
            </p:cNvSpPr>
            <p:nvPr/>
          </p:nvSpPr>
          <p:spPr bwMode="auto">
            <a:xfrm flipH="1">
              <a:off x="2400" y="3216"/>
              <a:ext cx="24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12" name="Line 37"/>
            <p:cNvSpPr>
              <a:spLocks noChangeShapeType="1"/>
            </p:cNvSpPr>
            <p:nvPr/>
          </p:nvSpPr>
          <p:spPr bwMode="auto">
            <a:xfrm>
              <a:off x="2640" y="3216"/>
              <a:ext cx="288"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7" name="Group 57"/>
          <p:cNvGrpSpPr>
            <a:grpSpLocks/>
          </p:cNvGrpSpPr>
          <p:nvPr/>
        </p:nvGrpSpPr>
        <p:grpSpPr bwMode="auto">
          <a:xfrm>
            <a:off x="3581400" y="5867400"/>
            <a:ext cx="533400" cy="838200"/>
            <a:chOff x="2256" y="3696"/>
            <a:chExt cx="336" cy="528"/>
          </a:xfrm>
        </p:grpSpPr>
        <p:sp>
          <p:nvSpPr>
            <p:cNvPr id="24607" name="AutoShape 16"/>
            <p:cNvSpPr>
              <a:spLocks noChangeArrowheads="1"/>
            </p:cNvSpPr>
            <p:nvPr/>
          </p:nvSpPr>
          <p:spPr bwMode="auto">
            <a:xfrm>
              <a:off x="2256" y="3984"/>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08" name="Line 38"/>
            <p:cNvSpPr>
              <a:spLocks noChangeShapeType="1"/>
            </p:cNvSpPr>
            <p:nvPr/>
          </p:nvSpPr>
          <p:spPr bwMode="auto">
            <a:xfrm>
              <a:off x="2400" y="3696"/>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8" name="Group 58"/>
          <p:cNvGrpSpPr>
            <a:grpSpLocks/>
          </p:cNvGrpSpPr>
          <p:nvPr/>
        </p:nvGrpSpPr>
        <p:grpSpPr bwMode="auto">
          <a:xfrm>
            <a:off x="4191000" y="5867400"/>
            <a:ext cx="1143000" cy="838200"/>
            <a:chOff x="2640" y="3696"/>
            <a:chExt cx="720" cy="528"/>
          </a:xfrm>
        </p:grpSpPr>
        <p:sp>
          <p:nvSpPr>
            <p:cNvPr id="24603" name="AutoShape 17"/>
            <p:cNvSpPr>
              <a:spLocks noChangeArrowheads="1"/>
            </p:cNvSpPr>
            <p:nvPr/>
          </p:nvSpPr>
          <p:spPr bwMode="auto">
            <a:xfrm>
              <a:off x="2640" y="3984"/>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04" name="AutoShape 18"/>
            <p:cNvSpPr>
              <a:spLocks noChangeArrowheads="1"/>
            </p:cNvSpPr>
            <p:nvPr/>
          </p:nvSpPr>
          <p:spPr bwMode="auto">
            <a:xfrm>
              <a:off x="3024" y="3984"/>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05" name="Line 39"/>
            <p:cNvSpPr>
              <a:spLocks noChangeShapeType="1"/>
            </p:cNvSpPr>
            <p:nvPr/>
          </p:nvSpPr>
          <p:spPr bwMode="auto">
            <a:xfrm flipH="1">
              <a:off x="2784" y="3696"/>
              <a:ext cx="144"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06" name="Line 40"/>
            <p:cNvSpPr>
              <a:spLocks noChangeShapeType="1"/>
            </p:cNvSpPr>
            <p:nvPr/>
          </p:nvSpPr>
          <p:spPr bwMode="auto">
            <a:xfrm>
              <a:off x="2928" y="3696"/>
              <a:ext cx="192"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24588" name="Text Box 41"/>
          <p:cNvSpPr txBox="1">
            <a:spLocks noChangeArrowheads="1"/>
          </p:cNvSpPr>
          <p:nvPr/>
        </p:nvSpPr>
        <p:spPr bwMode="auto">
          <a:xfrm>
            <a:off x="7162800" y="55626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p>
        </p:txBody>
      </p:sp>
      <p:sp>
        <p:nvSpPr>
          <p:cNvPr id="24589" name="Text Box 42"/>
          <p:cNvSpPr txBox="1">
            <a:spLocks noChangeArrowheads="1"/>
          </p:cNvSpPr>
          <p:nvPr/>
        </p:nvSpPr>
        <p:spPr bwMode="auto">
          <a:xfrm>
            <a:off x="7239000" y="6096000"/>
            <a:ext cx="1214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ファイル</a:t>
            </a:r>
          </a:p>
        </p:txBody>
      </p:sp>
      <p:sp>
        <p:nvSpPr>
          <p:cNvPr id="26638" name="File"/>
          <p:cNvSpPr>
            <a:spLocks noEditPoints="1" noChangeArrowheads="1"/>
          </p:cNvSpPr>
          <p:nvPr/>
        </p:nvSpPr>
        <p:spPr bwMode="auto">
          <a:xfrm>
            <a:off x="6400800" y="54864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4591" name="AutoShape 44"/>
          <p:cNvSpPr>
            <a:spLocks noChangeArrowheads="1"/>
          </p:cNvSpPr>
          <p:nvPr/>
        </p:nvSpPr>
        <p:spPr bwMode="auto">
          <a:xfrm>
            <a:off x="6477000" y="6172200"/>
            <a:ext cx="609600" cy="4572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9" name="Group 53"/>
          <p:cNvGrpSpPr>
            <a:grpSpLocks/>
          </p:cNvGrpSpPr>
          <p:nvPr/>
        </p:nvGrpSpPr>
        <p:grpSpPr bwMode="auto">
          <a:xfrm>
            <a:off x="914400" y="5105400"/>
            <a:ext cx="1143000" cy="762000"/>
            <a:chOff x="576" y="3216"/>
            <a:chExt cx="720" cy="480"/>
          </a:xfrm>
        </p:grpSpPr>
        <p:sp>
          <p:nvSpPr>
            <p:cNvPr id="24599" name="AutoShape 12"/>
            <p:cNvSpPr>
              <a:spLocks noChangeArrowheads="1"/>
            </p:cNvSpPr>
            <p:nvPr/>
          </p:nvSpPr>
          <p:spPr bwMode="auto">
            <a:xfrm>
              <a:off x="576" y="345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00" name="AutoShape 13"/>
            <p:cNvSpPr>
              <a:spLocks noChangeArrowheads="1"/>
            </p:cNvSpPr>
            <p:nvPr/>
          </p:nvSpPr>
          <p:spPr bwMode="auto">
            <a:xfrm>
              <a:off x="960" y="345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601" name="Line 45"/>
            <p:cNvSpPr>
              <a:spLocks noChangeShapeType="1"/>
            </p:cNvSpPr>
            <p:nvPr/>
          </p:nvSpPr>
          <p:spPr bwMode="auto">
            <a:xfrm flipH="1">
              <a:off x="720" y="3216"/>
              <a:ext cx="192"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4602" name="Line 46"/>
            <p:cNvSpPr>
              <a:spLocks noChangeShapeType="1"/>
            </p:cNvSpPr>
            <p:nvPr/>
          </p:nvSpPr>
          <p:spPr bwMode="auto">
            <a:xfrm>
              <a:off x="912" y="3216"/>
              <a:ext cx="192"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10" name="Group 54"/>
          <p:cNvGrpSpPr>
            <a:grpSpLocks/>
          </p:cNvGrpSpPr>
          <p:nvPr/>
        </p:nvGrpSpPr>
        <p:grpSpPr bwMode="auto">
          <a:xfrm>
            <a:off x="2133600" y="5105400"/>
            <a:ext cx="533400" cy="762000"/>
            <a:chOff x="1344" y="3216"/>
            <a:chExt cx="336" cy="480"/>
          </a:xfrm>
        </p:grpSpPr>
        <p:sp>
          <p:nvSpPr>
            <p:cNvPr id="24597" name="AutoShape 14"/>
            <p:cNvSpPr>
              <a:spLocks noChangeArrowheads="1"/>
            </p:cNvSpPr>
            <p:nvPr/>
          </p:nvSpPr>
          <p:spPr bwMode="auto">
            <a:xfrm>
              <a:off x="1344" y="345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598" name="Line 47"/>
            <p:cNvSpPr>
              <a:spLocks noChangeShapeType="1"/>
            </p:cNvSpPr>
            <p:nvPr/>
          </p:nvSpPr>
          <p:spPr bwMode="auto">
            <a:xfrm>
              <a:off x="1488" y="3216"/>
              <a:ext cx="48"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11" name="Group 55"/>
          <p:cNvGrpSpPr>
            <a:grpSpLocks/>
          </p:cNvGrpSpPr>
          <p:nvPr/>
        </p:nvGrpSpPr>
        <p:grpSpPr bwMode="auto">
          <a:xfrm>
            <a:off x="2743200" y="5105400"/>
            <a:ext cx="533400" cy="762000"/>
            <a:chOff x="1728" y="3216"/>
            <a:chExt cx="336" cy="480"/>
          </a:xfrm>
        </p:grpSpPr>
        <p:sp>
          <p:nvSpPr>
            <p:cNvPr id="24595" name="AutoShape 15"/>
            <p:cNvSpPr>
              <a:spLocks noChangeArrowheads="1"/>
            </p:cNvSpPr>
            <p:nvPr/>
          </p:nvSpPr>
          <p:spPr bwMode="auto">
            <a:xfrm>
              <a:off x="1728" y="3456"/>
              <a:ext cx="336" cy="24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4596" name="Line 48"/>
            <p:cNvSpPr>
              <a:spLocks noChangeShapeType="1"/>
            </p:cNvSpPr>
            <p:nvPr/>
          </p:nvSpPr>
          <p:spPr bwMode="auto">
            <a:xfrm flipH="1">
              <a:off x="1872" y="3216"/>
              <a:ext cx="144"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85732"/>
                                        </p:tgtEl>
                                        <p:attrNameLst>
                                          <p:attrName>style.visibility</p:attrName>
                                        </p:attrNameLst>
                                      </p:cBhvr>
                                      <p:to>
                                        <p:strVal val="visible"/>
                                      </p:to>
                                    </p:set>
                                    <p:animEffect transition="in" filter="wipe(up)">
                                      <p:cBhvr>
                                        <p:cTn id="7" dur="500"/>
                                        <p:tgtEl>
                                          <p:spTgt spid="585732"/>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up)">
                                      <p:cBhvr>
                                        <p:cTn id="23" dur="500"/>
                                        <p:tgtEl>
                                          <p:spTgt spid="5"/>
                                        </p:tgtEl>
                                      </p:cBhvr>
                                    </p:animEffect>
                                  </p:childTnLst>
                                </p:cTn>
                              </p:par>
                            </p:childTnLst>
                          </p:cTn>
                        </p:par>
                        <p:par>
                          <p:cTn id="24" fill="hold" nodeType="afterGroup">
                            <p:stCondLst>
                              <p:cond delay="2500"/>
                            </p:stCondLst>
                            <p:childTnLst>
                              <p:par>
                                <p:cTn id="25" presetID="22" presetClass="entr" presetSubtype="1"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par>
                          <p:cTn id="28" fill="hold" nodeType="afterGroup">
                            <p:stCondLst>
                              <p:cond delay="3000"/>
                            </p:stCondLst>
                            <p:childTnLst>
                              <p:par>
                                <p:cTn id="29" presetID="22" presetClass="entr" presetSubtype="1"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par>
                          <p:cTn id="32" fill="hold" nodeType="afterGroup">
                            <p:stCondLst>
                              <p:cond delay="3500"/>
                            </p:stCondLst>
                            <p:childTnLst>
                              <p:par>
                                <p:cTn id="33" presetID="22" presetClass="entr" presetSubtype="1"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up)">
                                      <p:cBhvr>
                                        <p:cTn id="35" dur="500"/>
                                        <p:tgtEl>
                                          <p:spTgt spid="11"/>
                                        </p:tgtEl>
                                      </p:cBhvr>
                                    </p:animEffect>
                                  </p:childTnLst>
                                </p:cTn>
                              </p:par>
                            </p:childTnLst>
                          </p:cTn>
                        </p:par>
                        <p:par>
                          <p:cTn id="36" fill="hold" nodeType="afterGroup">
                            <p:stCondLst>
                              <p:cond delay="4000"/>
                            </p:stCondLst>
                            <p:childTnLst>
                              <p:par>
                                <p:cTn id="37" presetID="22" presetClass="entr" presetSubtype="1"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up)">
                                      <p:cBhvr>
                                        <p:cTn id="39" dur="500"/>
                                        <p:tgtEl>
                                          <p:spTgt spid="6"/>
                                        </p:tgtEl>
                                      </p:cBhvr>
                                    </p:animEffect>
                                  </p:childTnLst>
                                </p:cTn>
                              </p:par>
                            </p:childTnLst>
                          </p:cTn>
                        </p:par>
                        <p:par>
                          <p:cTn id="40" fill="hold" nodeType="afterGroup">
                            <p:stCondLst>
                              <p:cond delay="4500"/>
                            </p:stCondLst>
                            <p:childTnLst>
                              <p:par>
                                <p:cTn id="41" presetID="22" presetClass="entr" presetSubtype="1"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par>
                          <p:cTn id="44" fill="hold" nodeType="afterGroup">
                            <p:stCondLst>
                              <p:cond delay="5000"/>
                            </p:stCondLst>
                            <p:childTnLst>
                              <p:par>
                                <p:cTn id="45" presetID="22" presetClass="entr" presetSubtype="1" fill="hold"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up)">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3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木構造ディレクトリ</a:t>
            </a:r>
          </a:p>
        </p:txBody>
      </p:sp>
      <p:sp>
        <p:nvSpPr>
          <p:cNvPr id="2560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ルートディレクトリ</a:t>
            </a:r>
            <a:r>
              <a:rPr lang="ja-JP" altLang="en-US" sz="2800">
                <a:latin typeface="Times New Roman" panose="02020603050405020304" pitchFamily="18" charset="0"/>
              </a:rPr>
              <a:t> (</a:t>
            </a:r>
            <a:r>
              <a:rPr lang="en-US" altLang="ja-JP" sz="2800">
                <a:latin typeface="Times New Roman" panose="02020603050405020304" pitchFamily="18" charset="0"/>
              </a:rPr>
              <a:t>root directory)</a:t>
            </a:r>
          </a:p>
          <a:p>
            <a:pPr lvl="1" eaLnBrk="1" hangingPunct="1"/>
            <a:r>
              <a:rPr lang="ja-JP" altLang="en-US">
                <a:latin typeface="Times New Roman" panose="02020603050405020304" pitchFamily="18" charset="0"/>
              </a:rPr>
              <a:t>木構造の根に当たるディレクトリ</a:t>
            </a:r>
          </a:p>
          <a:p>
            <a:pPr eaLnBrk="1" hangingPunct="1"/>
            <a:r>
              <a:rPr lang="ja-JP" altLang="en-US">
                <a:latin typeface="Times New Roman" panose="02020603050405020304" pitchFamily="18" charset="0"/>
              </a:rPr>
              <a:t>カレントディレクトリ</a:t>
            </a:r>
            <a:r>
              <a:rPr lang="ja-JP" altLang="en-US" sz="2800">
                <a:latin typeface="Times New Roman" panose="02020603050405020304" pitchFamily="18" charset="0"/>
              </a:rPr>
              <a:t> (</a:t>
            </a:r>
            <a:r>
              <a:rPr lang="en-US" altLang="ja-JP" sz="2800">
                <a:latin typeface="Times New Roman" panose="02020603050405020304" pitchFamily="18" charset="0"/>
              </a:rPr>
              <a:t>current directory)</a:t>
            </a:r>
          </a:p>
          <a:p>
            <a:pPr lvl="1" eaLnBrk="1" hangingPunct="1"/>
            <a:r>
              <a:rPr lang="ja-JP" altLang="en-US">
                <a:latin typeface="Times New Roman" panose="02020603050405020304" pitchFamily="18" charset="0"/>
              </a:rPr>
              <a:t>現在作業中のディレクトリ</a:t>
            </a:r>
          </a:p>
          <a:p>
            <a:pPr eaLnBrk="1" hangingPunct="1"/>
            <a:r>
              <a:rPr lang="ja-JP" altLang="en-US">
                <a:latin typeface="Times New Roman" panose="02020603050405020304" pitchFamily="18" charset="0"/>
              </a:rPr>
              <a:t>ユーザディレクトリ (</a:t>
            </a:r>
            <a:r>
              <a:rPr lang="en-US" altLang="ja-JP">
                <a:latin typeface="Times New Roman" panose="02020603050405020304" pitchFamily="18" charset="0"/>
              </a:rPr>
              <a:t>user directory)</a:t>
            </a:r>
          </a:p>
          <a:p>
            <a:pPr lvl="1" eaLnBrk="1" hangingPunct="1"/>
            <a:r>
              <a:rPr lang="ja-JP" altLang="en-US">
                <a:latin typeface="Times New Roman" panose="02020603050405020304" pitchFamily="18" charset="0"/>
              </a:rPr>
              <a:t>各ユーザのログイン時のカレントディレクトリ</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04800"/>
            <a:ext cx="7772400" cy="762000"/>
          </a:xfrm>
        </p:spPr>
        <p:txBody>
          <a:bodyPr/>
          <a:lstStyle/>
          <a:p>
            <a:pPr eaLnBrk="1" hangingPunct="1"/>
            <a:r>
              <a:rPr lang="ja-JP" altLang="en-US">
                <a:latin typeface="Times New Roman" panose="02020603050405020304" pitchFamily="18" charset="0"/>
              </a:rPr>
              <a:t>ファイルの指定</a:t>
            </a:r>
          </a:p>
        </p:txBody>
      </p:sp>
      <p:sp>
        <p:nvSpPr>
          <p:cNvPr id="26627" name="Rectangle 3"/>
          <p:cNvSpPr>
            <a:spLocks noGrp="1" noChangeArrowheads="1"/>
          </p:cNvSpPr>
          <p:nvPr>
            <p:ph type="body" idx="1"/>
          </p:nvPr>
        </p:nvSpPr>
        <p:spPr>
          <a:xfrm>
            <a:off x="685800" y="990600"/>
            <a:ext cx="7772400" cy="4572000"/>
          </a:xfrm>
        </p:spPr>
        <p:txBody>
          <a:bodyPr/>
          <a:lstStyle/>
          <a:p>
            <a:pPr eaLnBrk="1" hangingPunct="1"/>
            <a:r>
              <a:rPr lang="ja-JP" altLang="en-US">
                <a:latin typeface="Times New Roman" panose="02020603050405020304" pitchFamily="18" charset="0"/>
              </a:rPr>
              <a:t>絶対パス名(</a:t>
            </a:r>
            <a:r>
              <a:rPr lang="en-US" altLang="ja-JP" dirty="0">
                <a:latin typeface="Times New Roman" panose="02020603050405020304" pitchFamily="18" charset="0"/>
              </a:rPr>
              <a:t>absolute path name)</a:t>
            </a:r>
          </a:p>
          <a:p>
            <a:pPr marL="0" indent="0" eaLnBrk="1" hangingPunct="1">
              <a:buNone/>
            </a:pPr>
            <a:r>
              <a:rPr lang="ja-JP" altLang="en-US">
                <a:latin typeface="Times New Roman" panose="02020603050405020304" pitchFamily="18" charset="0"/>
              </a:rPr>
              <a:t>　完全パス名(</a:t>
            </a:r>
            <a:r>
              <a:rPr lang="en-US" altLang="ja-JP" dirty="0">
                <a:latin typeface="Times New Roman" panose="02020603050405020304" pitchFamily="18" charset="0"/>
              </a:rPr>
              <a:t>complete path name)</a:t>
            </a:r>
            <a:endParaRPr lang="ja-JP" altLang="en-US">
              <a:latin typeface="Times New Roman" panose="02020603050405020304" pitchFamily="18" charset="0"/>
            </a:endParaRPr>
          </a:p>
          <a:p>
            <a:pPr lvl="1" eaLnBrk="1" hangingPunct="1"/>
            <a:r>
              <a:rPr lang="ja-JP" altLang="en-US">
                <a:latin typeface="Times New Roman" panose="02020603050405020304" pitchFamily="18" charset="0"/>
              </a:rPr>
              <a:t>ルートディレクトリからの経路を指定</a:t>
            </a:r>
          </a:p>
          <a:p>
            <a:pPr eaLnBrk="1" hangingPunct="1"/>
            <a:r>
              <a:rPr lang="ja-JP" altLang="en-US">
                <a:latin typeface="Times New Roman" panose="02020603050405020304" pitchFamily="18" charset="0"/>
              </a:rPr>
              <a:t>相対パス名(</a:t>
            </a:r>
            <a:r>
              <a:rPr lang="en-US" altLang="ja-JP" dirty="0">
                <a:latin typeface="Times New Roman" panose="02020603050405020304" pitchFamily="18" charset="0"/>
              </a:rPr>
              <a:t>relative path name)</a:t>
            </a:r>
            <a:endParaRPr lang="ja-JP" altLang="en-US">
              <a:latin typeface="Times New Roman" panose="02020603050405020304" pitchFamily="18" charset="0"/>
            </a:endParaRPr>
          </a:p>
          <a:p>
            <a:pPr lvl="1" eaLnBrk="1" hangingPunct="1"/>
            <a:r>
              <a:rPr lang="ja-JP" altLang="en-US">
                <a:latin typeface="Times New Roman" panose="02020603050405020304" pitchFamily="18" charset="0"/>
              </a:rPr>
              <a:t>カレントディレクトリからの経路を指定</a:t>
            </a:r>
          </a:p>
        </p:txBody>
      </p:sp>
      <p:sp>
        <p:nvSpPr>
          <p:cNvPr id="28676" name="File"/>
          <p:cNvSpPr>
            <a:spLocks noEditPoints="1" noChangeArrowheads="1"/>
          </p:cNvSpPr>
          <p:nvPr/>
        </p:nvSpPr>
        <p:spPr bwMode="auto">
          <a:xfrm>
            <a:off x="2362200" y="3733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ルート</a:t>
            </a:r>
          </a:p>
        </p:txBody>
      </p:sp>
      <p:sp>
        <p:nvSpPr>
          <p:cNvPr id="28677" name="File"/>
          <p:cNvSpPr>
            <a:spLocks noEditPoints="1" noChangeArrowheads="1"/>
          </p:cNvSpPr>
          <p:nvPr/>
        </p:nvSpPr>
        <p:spPr bwMode="auto">
          <a:xfrm>
            <a:off x="3200400" y="4572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78" name="File"/>
          <p:cNvSpPr>
            <a:spLocks noEditPoints="1" noChangeArrowheads="1"/>
          </p:cNvSpPr>
          <p:nvPr/>
        </p:nvSpPr>
        <p:spPr bwMode="auto">
          <a:xfrm>
            <a:off x="1143000" y="4572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79" name="File"/>
          <p:cNvSpPr>
            <a:spLocks noEditPoints="1" noChangeArrowheads="1"/>
          </p:cNvSpPr>
          <p:nvPr/>
        </p:nvSpPr>
        <p:spPr bwMode="auto">
          <a:xfrm>
            <a:off x="1676400" y="5410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80" name="File"/>
          <p:cNvSpPr>
            <a:spLocks noEditPoints="1" noChangeArrowheads="1"/>
          </p:cNvSpPr>
          <p:nvPr/>
        </p:nvSpPr>
        <p:spPr bwMode="auto">
          <a:xfrm>
            <a:off x="381000" y="5410200"/>
            <a:ext cx="1143000" cy="449263"/>
          </a:xfrm>
          <a:custGeom>
            <a:avLst/>
            <a:gdLst>
              <a:gd name="T0" fmla="*/ 30748711 w 21600"/>
              <a:gd name="T1" fmla="*/ 1401638 h 21600"/>
              <a:gd name="T2" fmla="*/ 0 w 21600"/>
              <a:gd name="T3" fmla="*/ 4672169 h 21600"/>
              <a:gd name="T4" fmla="*/ 30241875 w 21600"/>
              <a:gd name="T5" fmla="*/ 9344317 h 21600"/>
              <a:gd name="T6" fmla="*/ 60483750 w 21600"/>
              <a:gd name="T7" fmla="*/ 4672169 h 21600"/>
              <a:gd name="T8" fmla="*/ 0 w 21600"/>
              <a:gd name="T9" fmla="*/ 9344317 h 21600"/>
              <a:gd name="T10" fmla="*/ 604837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カレント</a:t>
            </a:r>
          </a:p>
        </p:txBody>
      </p:sp>
      <p:sp>
        <p:nvSpPr>
          <p:cNvPr id="28681" name="File"/>
          <p:cNvSpPr>
            <a:spLocks noEditPoints="1" noChangeArrowheads="1"/>
          </p:cNvSpPr>
          <p:nvPr/>
        </p:nvSpPr>
        <p:spPr bwMode="auto">
          <a:xfrm>
            <a:off x="3505200" y="5410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82" name="File"/>
          <p:cNvSpPr>
            <a:spLocks noEditPoints="1" noChangeArrowheads="1"/>
          </p:cNvSpPr>
          <p:nvPr/>
        </p:nvSpPr>
        <p:spPr bwMode="auto">
          <a:xfrm>
            <a:off x="2590800" y="5410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35" name="AutoShape 12"/>
          <p:cNvSpPr>
            <a:spLocks noChangeArrowheads="1"/>
          </p:cNvSpPr>
          <p:nvPr/>
        </p:nvSpPr>
        <p:spPr bwMode="auto">
          <a:xfrm>
            <a:off x="609600" y="6248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36" name="AutoShape 13"/>
          <p:cNvSpPr>
            <a:spLocks noChangeArrowheads="1"/>
          </p:cNvSpPr>
          <p:nvPr/>
        </p:nvSpPr>
        <p:spPr bwMode="auto">
          <a:xfrm>
            <a:off x="1219200" y="6248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37" name="AutoShape 14"/>
          <p:cNvSpPr>
            <a:spLocks noChangeArrowheads="1"/>
          </p:cNvSpPr>
          <p:nvPr/>
        </p:nvSpPr>
        <p:spPr bwMode="auto">
          <a:xfrm>
            <a:off x="1828800" y="6248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38" name="AutoShape 15"/>
          <p:cNvSpPr>
            <a:spLocks noChangeArrowheads="1"/>
          </p:cNvSpPr>
          <p:nvPr/>
        </p:nvSpPr>
        <p:spPr bwMode="auto">
          <a:xfrm>
            <a:off x="2438400" y="6248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39" name="AutoShape 19"/>
          <p:cNvSpPr>
            <a:spLocks noChangeArrowheads="1"/>
          </p:cNvSpPr>
          <p:nvPr/>
        </p:nvSpPr>
        <p:spPr bwMode="auto">
          <a:xfrm>
            <a:off x="4343400" y="5486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40" name="Line 25"/>
          <p:cNvSpPr>
            <a:spLocks noChangeShapeType="1"/>
          </p:cNvSpPr>
          <p:nvPr/>
        </p:nvSpPr>
        <p:spPr bwMode="auto">
          <a:xfrm>
            <a:off x="2895600" y="4191000"/>
            <a:ext cx="762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1" name="Line 26"/>
          <p:cNvSpPr>
            <a:spLocks noChangeShapeType="1"/>
          </p:cNvSpPr>
          <p:nvPr/>
        </p:nvSpPr>
        <p:spPr bwMode="auto">
          <a:xfrm flipH="1">
            <a:off x="1676400" y="4191000"/>
            <a:ext cx="1143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2" name="Line 28"/>
          <p:cNvSpPr>
            <a:spLocks noChangeShapeType="1"/>
          </p:cNvSpPr>
          <p:nvPr/>
        </p:nvSpPr>
        <p:spPr bwMode="auto">
          <a:xfrm flipH="1">
            <a:off x="1219200" y="5029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3" name="Line 29"/>
          <p:cNvSpPr>
            <a:spLocks noChangeShapeType="1"/>
          </p:cNvSpPr>
          <p:nvPr/>
        </p:nvSpPr>
        <p:spPr bwMode="auto">
          <a:xfrm>
            <a:off x="1676400" y="5029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4" name="Line 30"/>
          <p:cNvSpPr>
            <a:spLocks noChangeShapeType="1"/>
          </p:cNvSpPr>
          <p:nvPr/>
        </p:nvSpPr>
        <p:spPr bwMode="auto">
          <a:xfrm flipH="1">
            <a:off x="2971800" y="5029200"/>
            <a:ext cx="685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5" name="Line 31"/>
          <p:cNvSpPr>
            <a:spLocks noChangeShapeType="1"/>
          </p:cNvSpPr>
          <p:nvPr/>
        </p:nvSpPr>
        <p:spPr bwMode="auto">
          <a:xfrm>
            <a:off x="3657600" y="5029200"/>
            <a:ext cx="228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6" name="Line 32"/>
          <p:cNvSpPr>
            <a:spLocks noChangeShapeType="1"/>
          </p:cNvSpPr>
          <p:nvPr/>
        </p:nvSpPr>
        <p:spPr bwMode="auto">
          <a:xfrm>
            <a:off x="3657600" y="5029200"/>
            <a:ext cx="990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47" name="Text Box 41"/>
          <p:cNvSpPr txBox="1">
            <a:spLocks noChangeArrowheads="1"/>
          </p:cNvSpPr>
          <p:nvPr/>
        </p:nvSpPr>
        <p:spPr bwMode="auto">
          <a:xfrm>
            <a:off x="5715000" y="55626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p>
        </p:txBody>
      </p:sp>
      <p:sp>
        <p:nvSpPr>
          <p:cNvPr id="26648" name="Text Box 42"/>
          <p:cNvSpPr txBox="1">
            <a:spLocks noChangeArrowheads="1"/>
          </p:cNvSpPr>
          <p:nvPr/>
        </p:nvSpPr>
        <p:spPr bwMode="auto">
          <a:xfrm>
            <a:off x="5791200" y="6096000"/>
            <a:ext cx="1214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ファイル</a:t>
            </a:r>
          </a:p>
        </p:txBody>
      </p:sp>
      <p:sp>
        <p:nvSpPr>
          <p:cNvPr id="28697" name="File"/>
          <p:cNvSpPr>
            <a:spLocks noEditPoints="1" noChangeArrowheads="1"/>
          </p:cNvSpPr>
          <p:nvPr/>
        </p:nvSpPr>
        <p:spPr bwMode="auto">
          <a:xfrm>
            <a:off x="4953000" y="54864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6650" name="AutoShape 44"/>
          <p:cNvSpPr>
            <a:spLocks noChangeArrowheads="1"/>
          </p:cNvSpPr>
          <p:nvPr/>
        </p:nvSpPr>
        <p:spPr bwMode="auto">
          <a:xfrm>
            <a:off x="5029200" y="6172200"/>
            <a:ext cx="6096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6651" name="Line 45"/>
          <p:cNvSpPr>
            <a:spLocks noChangeShapeType="1"/>
          </p:cNvSpPr>
          <p:nvPr/>
        </p:nvSpPr>
        <p:spPr bwMode="auto">
          <a:xfrm flipH="1">
            <a:off x="838200" y="5867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52" name="Line 46"/>
          <p:cNvSpPr>
            <a:spLocks noChangeShapeType="1"/>
          </p:cNvSpPr>
          <p:nvPr/>
        </p:nvSpPr>
        <p:spPr bwMode="auto">
          <a:xfrm>
            <a:off x="1143000" y="5867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53" name="Line 47"/>
          <p:cNvSpPr>
            <a:spLocks noChangeShapeType="1"/>
          </p:cNvSpPr>
          <p:nvPr/>
        </p:nvSpPr>
        <p:spPr bwMode="auto">
          <a:xfrm>
            <a:off x="2057400" y="5867400"/>
            <a:ext cx="76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6654" name="Line 48"/>
          <p:cNvSpPr>
            <a:spLocks noChangeShapeType="1"/>
          </p:cNvSpPr>
          <p:nvPr/>
        </p:nvSpPr>
        <p:spPr bwMode="auto">
          <a:xfrm flipH="1">
            <a:off x="2667000" y="5867400"/>
            <a:ext cx="228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49" name="AutoShape 49"/>
          <p:cNvSpPr>
            <a:spLocks noChangeArrowheads="1"/>
          </p:cNvSpPr>
          <p:nvPr/>
        </p:nvSpPr>
        <p:spPr bwMode="auto">
          <a:xfrm>
            <a:off x="1752600" y="6172200"/>
            <a:ext cx="685800" cy="533400"/>
          </a:xfrm>
          <a:prstGeom prst="roundRect">
            <a:avLst>
              <a:gd name="adj" fmla="val 16667"/>
            </a:avLst>
          </a:pr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88851" name="Line 51"/>
          <p:cNvSpPr>
            <a:spLocks noChangeShapeType="1"/>
          </p:cNvSpPr>
          <p:nvPr/>
        </p:nvSpPr>
        <p:spPr bwMode="auto">
          <a:xfrm flipH="1">
            <a:off x="1752600" y="4191000"/>
            <a:ext cx="1143000" cy="4572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2" name="Line 52"/>
          <p:cNvSpPr>
            <a:spLocks noChangeShapeType="1"/>
          </p:cNvSpPr>
          <p:nvPr/>
        </p:nvSpPr>
        <p:spPr bwMode="auto">
          <a:xfrm>
            <a:off x="1752600" y="5029200"/>
            <a:ext cx="457200" cy="4572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3" name="Line 53"/>
          <p:cNvSpPr>
            <a:spLocks noChangeShapeType="1"/>
          </p:cNvSpPr>
          <p:nvPr/>
        </p:nvSpPr>
        <p:spPr bwMode="auto">
          <a:xfrm>
            <a:off x="2133600" y="5867400"/>
            <a:ext cx="76200" cy="3810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4" name="Line 54"/>
          <p:cNvSpPr>
            <a:spLocks noChangeShapeType="1"/>
          </p:cNvSpPr>
          <p:nvPr/>
        </p:nvSpPr>
        <p:spPr bwMode="auto">
          <a:xfrm flipV="1">
            <a:off x="1143000" y="5029200"/>
            <a:ext cx="457200" cy="457200"/>
          </a:xfrm>
          <a:prstGeom prst="line">
            <a:avLst/>
          </a:prstGeom>
          <a:noFill/>
          <a:ln w="38100">
            <a:solidFill>
              <a:srgbClr val="CC99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5" name="Line 55"/>
          <p:cNvSpPr>
            <a:spLocks noChangeShapeType="1"/>
          </p:cNvSpPr>
          <p:nvPr/>
        </p:nvSpPr>
        <p:spPr bwMode="auto">
          <a:xfrm>
            <a:off x="1600200" y="5029200"/>
            <a:ext cx="457200" cy="457200"/>
          </a:xfrm>
          <a:prstGeom prst="line">
            <a:avLst/>
          </a:prstGeom>
          <a:noFill/>
          <a:ln w="38100">
            <a:solidFill>
              <a:srgbClr val="CC99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6" name="Line 56"/>
          <p:cNvSpPr>
            <a:spLocks noChangeShapeType="1"/>
          </p:cNvSpPr>
          <p:nvPr/>
        </p:nvSpPr>
        <p:spPr bwMode="auto">
          <a:xfrm>
            <a:off x="1981200" y="5867400"/>
            <a:ext cx="76200" cy="381000"/>
          </a:xfrm>
          <a:prstGeom prst="line">
            <a:avLst/>
          </a:prstGeom>
          <a:noFill/>
          <a:ln w="38100">
            <a:solidFill>
              <a:srgbClr val="CC99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88857" name="Rectangle 57"/>
          <p:cNvSpPr>
            <a:spLocks noChangeArrowheads="1"/>
          </p:cNvSpPr>
          <p:nvPr/>
        </p:nvSpPr>
        <p:spPr bwMode="auto">
          <a:xfrm>
            <a:off x="4343400" y="3810000"/>
            <a:ext cx="4570413" cy="6096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a:t>
            </a:r>
            <a:r>
              <a:rPr lang="en-US" altLang="ja-JP"/>
              <a:t>less  /etc/rc.d/init.d/network</a:t>
            </a:r>
          </a:p>
        </p:txBody>
      </p:sp>
      <p:grpSp>
        <p:nvGrpSpPr>
          <p:cNvPr id="2" name="Group 60"/>
          <p:cNvGrpSpPr>
            <a:grpSpLocks/>
          </p:cNvGrpSpPr>
          <p:nvPr/>
        </p:nvGrpSpPr>
        <p:grpSpPr bwMode="auto">
          <a:xfrm>
            <a:off x="4343400" y="4495800"/>
            <a:ext cx="4598988" cy="1066800"/>
            <a:chOff x="2736" y="2832"/>
            <a:chExt cx="2897" cy="672"/>
          </a:xfrm>
        </p:grpSpPr>
        <p:sp>
          <p:nvSpPr>
            <p:cNvPr id="26664" name="Rectangle 58"/>
            <p:cNvSpPr>
              <a:spLocks noChangeArrowheads="1"/>
            </p:cNvSpPr>
            <p:nvPr/>
          </p:nvSpPr>
          <p:spPr bwMode="auto">
            <a:xfrm>
              <a:off x="2736" y="2832"/>
              <a:ext cx="2879" cy="384"/>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a:t>
              </a:r>
              <a:r>
                <a:rPr lang="en-US" altLang="ja-JP" dirty="0"/>
                <a:t>less  </a:t>
              </a:r>
              <a:r>
                <a:rPr lang="en-US" altLang="ja-JP" dirty="0" err="1"/>
                <a:t>init.d</a:t>
              </a:r>
              <a:r>
                <a:rPr lang="en-US" altLang="ja-JP" dirty="0"/>
                <a:t>/network</a:t>
              </a:r>
            </a:p>
          </p:txBody>
        </p:sp>
        <p:sp>
          <p:nvSpPr>
            <p:cNvPr id="26665" name="Text Box 59"/>
            <p:cNvSpPr txBox="1">
              <a:spLocks noChangeArrowheads="1"/>
            </p:cNvSpPr>
            <p:nvPr/>
          </p:nvSpPr>
          <p:spPr bwMode="auto">
            <a:xfrm>
              <a:off x="3936" y="3216"/>
              <a:ext cx="16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a:t>
              </a:r>
              <a:r>
                <a:rPr lang="en-US" altLang="ja-JP" sz="2400"/>
                <a:t>etc/rc.d </a:t>
              </a:r>
              <a:r>
                <a:rPr lang="ja-JP" altLang="en-US" sz="2400"/>
                <a:t>にいる場合</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8849"/>
                                        </p:tgtEl>
                                        <p:attrNameLst>
                                          <p:attrName>style.visibility</p:attrName>
                                        </p:attrNameLst>
                                      </p:cBhvr>
                                      <p:to>
                                        <p:strVal val="visible"/>
                                      </p:to>
                                    </p:set>
                                    <p:animEffect transition="in" filter="checkerboard(across)">
                                      <p:cBhvr>
                                        <p:cTn id="7" dur="500"/>
                                        <p:tgtEl>
                                          <p:spTgt spid="5888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88851"/>
                                        </p:tgtEl>
                                        <p:attrNameLst>
                                          <p:attrName>style.visibility</p:attrName>
                                        </p:attrNameLst>
                                      </p:cBhvr>
                                      <p:to>
                                        <p:strVal val="visible"/>
                                      </p:to>
                                    </p:set>
                                    <p:animEffect transition="in" filter="wipe(right)">
                                      <p:cBhvr>
                                        <p:cTn id="12" dur="500"/>
                                        <p:tgtEl>
                                          <p:spTgt spid="588851"/>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588852"/>
                                        </p:tgtEl>
                                        <p:attrNameLst>
                                          <p:attrName>style.visibility</p:attrName>
                                        </p:attrNameLst>
                                      </p:cBhvr>
                                      <p:to>
                                        <p:strVal val="visible"/>
                                      </p:to>
                                    </p:set>
                                    <p:animEffect transition="in" filter="wipe(up)">
                                      <p:cBhvr>
                                        <p:cTn id="16" dur="500"/>
                                        <p:tgtEl>
                                          <p:spTgt spid="588852"/>
                                        </p:tgtEl>
                                      </p:cBhvr>
                                    </p:animEffect>
                                  </p:childTnLst>
                                </p:cTn>
                              </p:par>
                            </p:childTnLst>
                          </p:cTn>
                        </p:par>
                        <p:par>
                          <p:cTn id="17" fill="hold" nodeType="afterGroup">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588853"/>
                                        </p:tgtEl>
                                        <p:attrNameLst>
                                          <p:attrName>style.visibility</p:attrName>
                                        </p:attrNameLst>
                                      </p:cBhvr>
                                      <p:to>
                                        <p:strVal val="visible"/>
                                      </p:to>
                                    </p:set>
                                    <p:animEffect transition="in" filter="wipe(up)">
                                      <p:cBhvr>
                                        <p:cTn id="20" dur="500"/>
                                        <p:tgtEl>
                                          <p:spTgt spid="58885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88854"/>
                                        </p:tgtEl>
                                        <p:attrNameLst>
                                          <p:attrName>style.visibility</p:attrName>
                                        </p:attrNameLst>
                                      </p:cBhvr>
                                      <p:to>
                                        <p:strVal val="visible"/>
                                      </p:to>
                                    </p:set>
                                    <p:animEffect transition="in" filter="wipe(down)">
                                      <p:cBhvr>
                                        <p:cTn id="25" dur="500"/>
                                        <p:tgtEl>
                                          <p:spTgt spid="588854"/>
                                        </p:tgtEl>
                                      </p:cBhvr>
                                    </p:animEffect>
                                  </p:childTnLst>
                                </p:cTn>
                              </p:par>
                            </p:childTnLst>
                          </p:cTn>
                        </p:par>
                        <p:par>
                          <p:cTn id="26" fill="hold" nodeType="afterGroup">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588855"/>
                                        </p:tgtEl>
                                        <p:attrNameLst>
                                          <p:attrName>style.visibility</p:attrName>
                                        </p:attrNameLst>
                                      </p:cBhvr>
                                      <p:to>
                                        <p:strVal val="visible"/>
                                      </p:to>
                                    </p:set>
                                    <p:animEffect transition="in" filter="wipe(up)">
                                      <p:cBhvr>
                                        <p:cTn id="29" dur="500"/>
                                        <p:tgtEl>
                                          <p:spTgt spid="588855"/>
                                        </p:tgtEl>
                                      </p:cBhvr>
                                    </p:animEffect>
                                  </p:childTnLst>
                                </p:cTn>
                              </p:par>
                            </p:childTnLst>
                          </p:cTn>
                        </p:par>
                        <p:par>
                          <p:cTn id="30" fill="hold" nodeType="afterGroup">
                            <p:stCondLst>
                              <p:cond delay="1000"/>
                            </p:stCondLst>
                            <p:childTnLst>
                              <p:par>
                                <p:cTn id="31" presetID="22" presetClass="entr" presetSubtype="1" fill="hold" grpId="0" nodeType="afterEffect">
                                  <p:stCondLst>
                                    <p:cond delay="0"/>
                                  </p:stCondLst>
                                  <p:childTnLst>
                                    <p:set>
                                      <p:cBhvr>
                                        <p:cTn id="32" dur="1" fill="hold">
                                          <p:stCondLst>
                                            <p:cond delay="0"/>
                                          </p:stCondLst>
                                        </p:cTn>
                                        <p:tgtEl>
                                          <p:spTgt spid="588856"/>
                                        </p:tgtEl>
                                        <p:attrNameLst>
                                          <p:attrName>style.visibility</p:attrName>
                                        </p:attrNameLst>
                                      </p:cBhvr>
                                      <p:to>
                                        <p:strVal val="visible"/>
                                      </p:to>
                                    </p:set>
                                    <p:animEffect transition="in" filter="wipe(up)">
                                      <p:cBhvr>
                                        <p:cTn id="33" dur="500"/>
                                        <p:tgtEl>
                                          <p:spTgt spid="58885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588857"/>
                                        </p:tgtEl>
                                        <p:attrNameLst>
                                          <p:attrName>style.visibility</p:attrName>
                                        </p:attrNameLst>
                                      </p:cBhvr>
                                      <p:to>
                                        <p:strVal val="visible"/>
                                      </p:to>
                                    </p:set>
                                    <p:animEffect transition="in" filter="checkerboard(across)">
                                      <p:cBhvr>
                                        <p:cTn id="38" dur="500"/>
                                        <p:tgtEl>
                                          <p:spTgt spid="58885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checkerboard(across)">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8849" grpId="0" animBg="1"/>
      <p:bldP spid="588851" grpId="0" animBg="1"/>
      <p:bldP spid="588852" grpId="0" animBg="1"/>
      <p:bldP spid="588853" grpId="0" animBg="1"/>
      <p:bldP spid="588854" grpId="0" animBg="1"/>
      <p:bldP spid="588855" grpId="0" animBg="1"/>
      <p:bldP spid="588856" grpId="0" animBg="1"/>
      <p:bldP spid="588857"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木構造ディレクトリの</a:t>
            </a:r>
            <a:br>
              <a:rPr lang="ja-JP" altLang="en-US">
                <a:latin typeface="Times New Roman" panose="02020603050405020304" pitchFamily="18" charset="0"/>
              </a:rPr>
            </a:br>
            <a:r>
              <a:rPr lang="ja-JP" altLang="en-US">
                <a:latin typeface="Times New Roman" panose="02020603050405020304" pitchFamily="18" charset="0"/>
              </a:rPr>
              <a:t>利点と欠点</a:t>
            </a:r>
          </a:p>
        </p:txBody>
      </p:sp>
      <p:sp>
        <p:nvSpPr>
          <p:cNvPr id="27651" name="Rectangle 3"/>
          <p:cNvSpPr>
            <a:spLocks noGrp="1" noChangeArrowheads="1"/>
          </p:cNvSpPr>
          <p:nvPr>
            <p:ph type="body" idx="1"/>
          </p:nvPr>
        </p:nvSpPr>
        <p:spPr>
          <a:xfrm>
            <a:off x="685800" y="1916723"/>
            <a:ext cx="7877908" cy="4179277"/>
          </a:xfrm>
        </p:spPr>
        <p:txBody>
          <a:bodyPr/>
          <a:lstStyle/>
          <a:p>
            <a:pPr eaLnBrk="1" hangingPunct="1"/>
            <a:r>
              <a:rPr lang="ja-JP" altLang="en-US" dirty="0">
                <a:latin typeface="Times New Roman" panose="02020603050405020304" pitchFamily="18" charset="0"/>
              </a:rPr>
              <a:t>利点</a:t>
            </a:r>
          </a:p>
          <a:p>
            <a:pPr lvl="1" eaLnBrk="1" hangingPunct="1"/>
            <a:r>
              <a:rPr lang="ja-JP" altLang="en-US" dirty="0">
                <a:latin typeface="Times New Roman" panose="02020603050405020304" pitchFamily="18" charset="0"/>
              </a:rPr>
              <a:t>ファイルを用途ごとに分けられる</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ディレクトリが異なれば同一ファイル名が可能</a:t>
            </a:r>
          </a:p>
          <a:p>
            <a:pPr lvl="1" eaLnBrk="1" hangingPunct="1"/>
            <a:r>
              <a:rPr lang="ja-JP" altLang="en-US" dirty="0">
                <a:latin typeface="Times New Roman" panose="02020603050405020304" pitchFamily="18" charset="0"/>
              </a:rPr>
              <a:t>ファイルをユーザごとに管理できる</a:t>
            </a:r>
          </a:p>
          <a:p>
            <a:pPr lvl="1" eaLnBrk="1" hangingPunct="1"/>
            <a:r>
              <a:rPr lang="ja-JP" altLang="en-US" dirty="0">
                <a:latin typeface="Times New Roman" panose="02020603050405020304" pitchFamily="18" charset="0"/>
              </a:rPr>
              <a:t>他のユーザとファイル共有が可能</a:t>
            </a:r>
          </a:p>
          <a:p>
            <a:pPr eaLnBrk="1" hangingPunct="1"/>
            <a:r>
              <a:rPr lang="ja-JP" altLang="en-US" dirty="0">
                <a:latin typeface="Times New Roman" panose="02020603050405020304" pitchFamily="18" charset="0"/>
              </a:rPr>
              <a:t>欠点</a:t>
            </a:r>
          </a:p>
          <a:p>
            <a:pPr lvl="1" eaLnBrk="1" hangingPunct="1"/>
            <a:r>
              <a:rPr lang="ja-JP" altLang="en-US" dirty="0">
                <a:latin typeface="Times New Roman" panose="02020603050405020304" pitchFamily="18" charset="0"/>
              </a:rPr>
              <a:t>階層が多いと長いパスの指定必要</a:t>
            </a:r>
            <a:endParaRPr lang="ja-JP" altLang="en-US" sz="3200" dirty="0">
              <a:latin typeface="Times New Roman" panose="02020603050405020304" pitchFamily="18" charset="0"/>
            </a:endParaRPr>
          </a:p>
        </p:txBody>
      </p:sp>
      <p:sp>
        <p:nvSpPr>
          <p:cNvPr id="592900" name="Rectangle 4"/>
          <p:cNvSpPr>
            <a:spLocks noChangeArrowheads="1"/>
          </p:cNvSpPr>
          <p:nvPr/>
        </p:nvSpPr>
        <p:spPr bwMode="auto">
          <a:xfrm>
            <a:off x="1547664" y="5734660"/>
            <a:ext cx="5715000" cy="7620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a:t>
            </a:r>
            <a:r>
              <a:rPr lang="en-US" altLang="ja-JP"/>
              <a:t>usr/local/src/javacc-5.0/bin/javacc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2900"/>
                                        </p:tgtEl>
                                        <p:attrNameLst>
                                          <p:attrName>style.visibility</p:attrName>
                                        </p:attrNameLst>
                                      </p:cBhvr>
                                      <p:to>
                                        <p:strVal val="visible"/>
                                      </p:to>
                                    </p:set>
                                    <p:animEffect transition="in" filter="checkerboard(across)">
                                      <p:cBhvr>
                                        <p:cTn id="7" dur="500"/>
                                        <p:tgtEl>
                                          <p:spTgt spid="592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900"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58033" y="176480"/>
            <a:ext cx="7772400" cy="1323439"/>
          </a:xfrm>
        </p:spPr>
        <p:txBody>
          <a:bodyPr/>
          <a:lstStyle/>
          <a:p>
            <a:pPr eaLnBrk="1" hangingPunct="1"/>
            <a:r>
              <a:rPr lang="en-US" altLang="ja-JP" dirty="0">
                <a:latin typeface="Times New Roman" panose="02020603050405020304" pitchFamily="18" charset="0"/>
              </a:rPr>
              <a:t>DAG</a:t>
            </a:r>
            <a:r>
              <a:rPr lang="ja-JP" altLang="en-US">
                <a:latin typeface="Times New Roman" panose="02020603050405020304" pitchFamily="18" charset="0"/>
              </a:rPr>
              <a:t>構造ディレクトリ</a:t>
            </a:r>
            <a:br>
              <a:rPr lang="en-US" altLang="ja-JP" dirty="0">
                <a:latin typeface="Times New Roman" panose="02020603050405020304" pitchFamily="18" charset="0"/>
              </a:rPr>
            </a:br>
            <a:r>
              <a:rPr lang="en-US" altLang="ja-JP" sz="3600" dirty="0">
                <a:latin typeface="Times New Roman" panose="02020603050405020304" pitchFamily="18" charset="0"/>
              </a:rPr>
              <a:t>(directed </a:t>
            </a:r>
            <a:r>
              <a:rPr lang="en-US" altLang="ja-JP" sz="3600" dirty="0" err="1">
                <a:latin typeface="Times New Roman" panose="02020603050405020304" pitchFamily="18" charset="0"/>
              </a:rPr>
              <a:t>acycle</a:t>
            </a:r>
            <a:r>
              <a:rPr lang="en-US" altLang="ja-JP" sz="3600" dirty="0">
                <a:latin typeface="Times New Roman" panose="02020603050405020304" pitchFamily="18" charset="0"/>
              </a:rPr>
              <a:t> graph structed directory)</a:t>
            </a:r>
            <a:endParaRPr lang="ja-JP" altLang="en-US" sz="3600">
              <a:latin typeface="Times New Roman" panose="02020603050405020304" pitchFamily="18" charset="0"/>
            </a:endParaRPr>
          </a:p>
        </p:txBody>
      </p:sp>
      <p:sp>
        <p:nvSpPr>
          <p:cNvPr id="28675" name="Rectangle 3"/>
          <p:cNvSpPr>
            <a:spLocks noGrp="1" noChangeArrowheads="1"/>
          </p:cNvSpPr>
          <p:nvPr>
            <p:ph type="body" idx="1"/>
          </p:nvPr>
        </p:nvSpPr>
        <p:spPr>
          <a:xfrm>
            <a:off x="685800" y="1524000"/>
            <a:ext cx="8305800" cy="4572000"/>
          </a:xfrm>
        </p:spPr>
        <p:txBody>
          <a:bodyPr/>
          <a:lstStyle/>
          <a:p>
            <a:pPr eaLnBrk="1" hangingPunct="1"/>
            <a:r>
              <a:rPr lang="en-US" altLang="ja-JP" dirty="0">
                <a:latin typeface="Times New Roman" panose="02020603050405020304" pitchFamily="18" charset="0"/>
              </a:rPr>
              <a:t>DAG(directed </a:t>
            </a:r>
            <a:r>
              <a:rPr lang="en-US" altLang="ja-JP" dirty="0" err="1">
                <a:latin typeface="Times New Roman" panose="02020603050405020304" pitchFamily="18" charset="0"/>
              </a:rPr>
              <a:t>acycle</a:t>
            </a:r>
            <a:r>
              <a:rPr lang="en-US" altLang="ja-JP" dirty="0">
                <a:latin typeface="Times New Roman" panose="02020603050405020304" pitchFamily="18" charset="0"/>
              </a:rPr>
              <a:t> graph)</a:t>
            </a:r>
            <a:r>
              <a:rPr lang="ja-JP" altLang="en-US">
                <a:latin typeface="Times New Roman" panose="02020603050405020304" pitchFamily="18" charset="0"/>
              </a:rPr>
              <a:t>構造ディレクトリ</a:t>
            </a:r>
          </a:p>
          <a:p>
            <a:pPr lvl="1" eaLnBrk="1" hangingPunct="1"/>
            <a:r>
              <a:rPr lang="ja-JP" altLang="en-US">
                <a:latin typeface="Times New Roman" panose="02020603050405020304" pitchFamily="18" charset="0"/>
              </a:rPr>
              <a:t>根付有向無閉路構造</a:t>
            </a:r>
          </a:p>
          <a:p>
            <a:pPr lvl="2" eaLnBrk="1" hangingPunct="1">
              <a:buFont typeface="Wingdings" panose="05000000000000000000" pitchFamily="2" charset="2"/>
              <a:buNone/>
            </a:pPr>
            <a:r>
              <a:rPr lang="ja-JP" altLang="en-US">
                <a:latin typeface="Times New Roman" panose="02020603050405020304" pitchFamily="18" charset="0"/>
              </a:rPr>
              <a:t>(各ファイル・ディレクトリ</a:t>
            </a:r>
            <a:r>
              <a:rPr lang="ja-JP" altLang="en-US" sz="2000">
                <a:latin typeface="Times New Roman" panose="02020603050405020304" pitchFamily="18" charset="0"/>
              </a:rPr>
              <a:t>(見かけ上)</a:t>
            </a:r>
            <a:r>
              <a:rPr lang="ja-JP" altLang="en-US">
                <a:latin typeface="Times New Roman" panose="02020603050405020304" pitchFamily="18" charset="0"/>
              </a:rPr>
              <a:t>複数の親ディレクトリ)</a:t>
            </a:r>
          </a:p>
        </p:txBody>
      </p:sp>
      <p:sp>
        <p:nvSpPr>
          <p:cNvPr id="30724" name="File"/>
          <p:cNvSpPr>
            <a:spLocks noEditPoints="1" noChangeArrowheads="1"/>
          </p:cNvSpPr>
          <p:nvPr/>
        </p:nvSpPr>
        <p:spPr bwMode="auto">
          <a:xfrm>
            <a:off x="3581400" y="2971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ルート</a:t>
            </a:r>
          </a:p>
        </p:txBody>
      </p:sp>
      <p:sp>
        <p:nvSpPr>
          <p:cNvPr id="30725" name="File"/>
          <p:cNvSpPr>
            <a:spLocks noEditPoints="1" noChangeArrowheads="1"/>
          </p:cNvSpPr>
          <p:nvPr/>
        </p:nvSpPr>
        <p:spPr bwMode="auto">
          <a:xfrm>
            <a:off x="3581400" y="3810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26" name="File"/>
          <p:cNvSpPr>
            <a:spLocks noEditPoints="1" noChangeArrowheads="1"/>
          </p:cNvSpPr>
          <p:nvPr/>
        </p:nvSpPr>
        <p:spPr bwMode="auto">
          <a:xfrm>
            <a:off x="1447800" y="3810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27" name="File"/>
          <p:cNvSpPr>
            <a:spLocks noEditPoints="1" noChangeArrowheads="1"/>
          </p:cNvSpPr>
          <p:nvPr/>
        </p:nvSpPr>
        <p:spPr bwMode="auto">
          <a:xfrm>
            <a:off x="5715000" y="3810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28" name="File"/>
          <p:cNvSpPr>
            <a:spLocks noEditPoints="1" noChangeArrowheads="1"/>
          </p:cNvSpPr>
          <p:nvPr/>
        </p:nvSpPr>
        <p:spPr bwMode="auto">
          <a:xfrm>
            <a:off x="1981200" y="4648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29" name="File"/>
          <p:cNvSpPr>
            <a:spLocks noEditPoints="1" noChangeArrowheads="1"/>
          </p:cNvSpPr>
          <p:nvPr/>
        </p:nvSpPr>
        <p:spPr bwMode="auto">
          <a:xfrm>
            <a:off x="1066800" y="4648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30" name="File"/>
          <p:cNvSpPr>
            <a:spLocks noEditPoints="1" noChangeArrowheads="1"/>
          </p:cNvSpPr>
          <p:nvPr/>
        </p:nvSpPr>
        <p:spPr bwMode="auto">
          <a:xfrm>
            <a:off x="3810000" y="4648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31" name="File"/>
          <p:cNvSpPr>
            <a:spLocks noEditPoints="1" noChangeArrowheads="1"/>
          </p:cNvSpPr>
          <p:nvPr/>
        </p:nvSpPr>
        <p:spPr bwMode="auto">
          <a:xfrm>
            <a:off x="2895600" y="4648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84" name="AutoShape 12"/>
          <p:cNvSpPr>
            <a:spLocks noChangeArrowheads="1"/>
          </p:cNvSpPr>
          <p:nvPr/>
        </p:nvSpPr>
        <p:spPr bwMode="auto">
          <a:xfrm>
            <a:off x="914400" y="5486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85" name="AutoShape 13"/>
          <p:cNvSpPr>
            <a:spLocks noChangeArrowheads="1"/>
          </p:cNvSpPr>
          <p:nvPr/>
        </p:nvSpPr>
        <p:spPr bwMode="auto">
          <a:xfrm>
            <a:off x="1524000" y="5486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86" name="AutoShape 14"/>
          <p:cNvSpPr>
            <a:spLocks noChangeArrowheads="1"/>
          </p:cNvSpPr>
          <p:nvPr/>
        </p:nvSpPr>
        <p:spPr bwMode="auto">
          <a:xfrm>
            <a:off x="2133600" y="5486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87" name="AutoShape 15"/>
          <p:cNvSpPr>
            <a:spLocks noChangeArrowheads="1"/>
          </p:cNvSpPr>
          <p:nvPr/>
        </p:nvSpPr>
        <p:spPr bwMode="auto">
          <a:xfrm>
            <a:off x="2743200" y="5486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88" name="AutoShape 16"/>
          <p:cNvSpPr>
            <a:spLocks noChangeArrowheads="1"/>
          </p:cNvSpPr>
          <p:nvPr/>
        </p:nvSpPr>
        <p:spPr bwMode="auto">
          <a:xfrm>
            <a:off x="3581400" y="63246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89" name="AutoShape 17"/>
          <p:cNvSpPr>
            <a:spLocks noChangeArrowheads="1"/>
          </p:cNvSpPr>
          <p:nvPr/>
        </p:nvSpPr>
        <p:spPr bwMode="auto">
          <a:xfrm>
            <a:off x="4191000" y="63246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90" name="AutoShape 18"/>
          <p:cNvSpPr>
            <a:spLocks noChangeArrowheads="1"/>
          </p:cNvSpPr>
          <p:nvPr/>
        </p:nvSpPr>
        <p:spPr bwMode="auto">
          <a:xfrm>
            <a:off x="4800600" y="63246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91" name="AutoShape 19"/>
          <p:cNvSpPr>
            <a:spLocks noChangeArrowheads="1"/>
          </p:cNvSpPr>
          <p:nvPr/>
        </p:nvSpPr>
        <p:spPr bwMode="auto">
          <a:xfrm>
            <a:off x="4648200" y="4724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92" name="AutoShape 20"/>
          <p:cNvSpPr>
            <a:spLocks noChangeArrowheads="1"/>
          </p:cNvSpPr>
          <p:nvPr/>
        </p:nvSpPr>
        <p:spPr bwMode="auto">
          <a:xfrm>
            <a:off x="5257800" y="4724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93" name="AutoShape 21"/>
          <p:cNvSpPr>
            <a:spLocks noChangeArrowheads="1"/>
          </p:cNvSpPr>
          <p:nvPr/>
        </p:nvSpPr>
        <p:spPr bwMode="auto">
          <a:xfrm>
            <a:off x="5867400" y="4724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694" name="AutoShape 22"/>
          <p:cNvSpPr>
            <a:spLocks noChangeArrowheads="1"/>
          </p:cNvSpPr>
          <p:nvPr/>
        </p:nvSpPr>
        <p:spPr bwMode="auto">
          <a:xfrm>
            <a:off x="6477000" y="4724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0743" name="File"/>
          <p:cNvSpPr>
            <a:spLocks noEditPoints="1" noChangeArrowheads="1"/>
          </p:cNvSpPr>
          <p:nvPr/>
        </p:nvSpPr>
        <p:spPr bwMode="auto">
          <a:xfrm>
            <a:off x="4343400" y="5410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0744" name="File"/>
          <p:cNvSpPr>
            <a:spLocks noEditPoints="1" noChangeArrowheads="1"/>
          </p:cNvSpPr>
          <p:nvPr/>
        </p:nvSpPr>
        <p:spPr bwMode="auto">
          <a:xfrm>
            <a:off x="3429000" y="5410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697" name="Line 25"/>
          <p:cNvSpPr>
            <a:spLocks noChangeShapeType="1"/>
          </p:cNvSpPr>
          <p:nvPr/>
        </p:nvSpPr>
        <p:spPr bwMode="auto">
          <a:xfrm>
            <a:off x="4038600" y="34290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698" name="Line 26"/>
          <p:cNvSpPr>
            <a:spLocks noChangeShapeType="1"/>
          </p:cNvSpPr>
          <p:nvPr/>
        </p:nvSpPr>
        <p:spPr bwMode="auto">
          <a:xfrm flipH="1">
            <a:off x="1981200" y="3429000"/>
            <a:ext cx="2057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699" name="Line 27"/>
          <p:cNvSpPr>
            <a:spLocks noChangeShapeType="1"/>
          </p:cNvSpPr>
          <p:nvPr/>
        </p:nvSpPr>
        <p:spPr bwMode="auto">
          <a:xfrm>
            <a:off x="4038600" y="3429000"/>
            <a:ext cx="2057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0" name="Line 28"/>
          <p:cNvSpPr>
            <a:spLocks noChangeShapeType="1"/>
          </p:cNvSpPr>
          <p:nvPr/>
        </p:nvSpPr>
        <p:spPr bwMode="auto">
          <a:xfrm flipH="1">
            <a:off x="1524000" y="4267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1" name="Line 29"/>
          <p:cNvSpPr>
            <a:spLocks noChangeShapeType="1"/>
          </p:cNvSpPr>
          <p:nvPr/>
        </p:nvSpPr>
        <p:spPr bwMode="auto">
          <a:xfrm>
            <a:off x="1981200" y="4267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2" name="Line 30"/>
          <p:cNvSpPr>
            <a:spLocks noChangeShapeType="1"/>
          </p:cNvSpPr>
          <p:nvPr/>
        </p:nvSpPr>
        <p:spPr bwMode="auto">
          <a:xfrm flipH="1">
            <a:off x="3276600" y="4267200"/>
            <a:ext cx="762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3" name="Line 31"/>
          <p:cNvSpPr>
            <a:spLocks noChangeShapeType="1"/>
          </p:cNvSpPr>
          <p:nvPr/>
        </p:nvSpPr>
        <p:spPr bwMode="auto">
          <a:xfrm>
            <a:off x="4038600" y="4267200"/>
            <a:ext cx="152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4" name="Line 32"/>
          <p:cNvSpPr>
            <a:spLocks noChangeShapeType="1"/>
          </p:cNvSpPr>
          <p:nvPr/>
        </p:nvSpPr>
        <p:spPr bwMode="auto">
          <a:xfrm>
            <a:off x="4038600" y="4267200"/>
            <a:ext cx="914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5" name="Line 33"/>
          <p:cNvSpPr>
            <a:spLocks noChangeShapeType="1"/>
          </p:cNvSpPr>
          <p:nvPr/>
        </p:nvSpPr>
        <p:spPr bwMode="auto">
          <a:xfrm>
            <a:off x="6172200" y="42672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6" name="Line 34"/>
          <p:cNvSpPr>
            <a:spLocks noChangeShapeType="1"/>
          </p:cNvSpPr>
          <p:nvPr/>
        </p:nvSpPr>
        <p:spPr bwMode="auto">
          <a:xfrm flipH="1">
            <a:off x="5562600" y="4267200"/>
            <a:ext cx="609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7" name="Line 35"/>
          <p:cNvSpPr>
            <a:spLocks noChangeShapeType="1"/>
          </p:cNvSpPr>
          <p:nvPr/>
        </p:nvSpPr>
        <p:spPr bwMode="auto">
          <a:xfrm>
            <a:off x="6172200" y="4267200"/>
            <a:ext cx="609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8" name="Line 36"/>
          <p:cNvSpPr>
            <a:spLocks noChangeShapeType="1"/>
          </p:cNvSpPr>
          <p:nvPr/>
        </p:nvSpPr>
        <p:spPr bwMode="auto">
          <a:xfrm flipH="1">
            <a:off x="3810000" y="5105400"/>
            <a:ext cx="3810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09" name="Line 37"/>
          <p:cNvSpPr>
            <a:spLocks noChangeShapeType="1"/>
          </p:cNvSpPr>
          <p:nvPr/>
        </p:nvSpPr>
        <p:spPr bwMode="auto">
          <a:xfrm>
            <a:off x="4191000" y="5105400"/>
            <a:ext cx="457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0" name="Line 38"/>
          <p:cNvSpPr>
            <a:spLocks noChangeShapeType="1"/>
          </p:cNvSpPr>
          <p:nvPr/>
        </p:nvSpPr>
        <p:spPr bwMode="auto">
          <a:xfrm>
            <a:off x="3810000" y="58674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1" name="Line 39"/>
          <p:cNvSpPr>
            <a:spLocks noChangeShapeType="1"/>
          </p:cNvSpPr>
          <p:nvPr/>
        </p:nvSpPr>
        <p:spPr bwMode="auto">
          <a:xfrm flipH="1">
            <a:off x="4419600" y="5867400"/>
            <a:ext cx="228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2" name="Line 40"/>
          <p:cNvSpPr>
            <a:spLocks noChangeShapeType="1"/>
          </p:cNvSpPr>
          <p:nvPr/>
        </p:nvSpPr>
        <p:spPr bwMode="auto">
          <a:xfrm>
            <a:off x="4648200" y="5867400"/>
            <a:ext cx="304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3" name="Text Box 41"/>
          <p:cNvSpPr txBox="1">
            <a:spLocks noChangeArrowheads="1"/>
          </p:cNvSpPr>
          <p:nvPr/>
        </p:nvSpPr>
        <p:spPr bwMode="auto">
          <a:xfrm>
            <a:off x="7162800" y="55626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p>
        </p:txBody>
      </p:sp>
      <p:sp>
        <p:nvSpPr>
          <p:cNvPr id="28714" name="Text Box 42"/>
          <p:cNvSpPr txBox="1">
            <a:spLocks noChangeArrowheads="1"/>
          </p:cNvSpPr>
          <p:nvPr/>
        </p:nvSpPr>
        <p:spPr bwMode="auto">
          <a:xfrm>
            <a:off x="7239000" y="6096000"/>
            <a:ext cx="1214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ファイル</a:t>
            </a:r>
          </a:p>
        </p:txBody>
      </p:sp>
      <p:sp>
        <p:nvSpPr>
          <p:cNvPr id="30763" name="File"/>
          <p:cNvSpPr>
            <a:spLocks noEditPoints="1" noChangeArrowheads="1"/>
          </p:cNvSpPr>
          <p:nvPr/>
        </p:nvSpPr>
        <p:spPr bwMode="auto">
          <a:xfrm>
            <a:off x="6400800" y="54864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8716" name="AutoShape 44"/>
          <p:cNvSpPr>
            <a:spLocks noChangeArrowheads="1"/>
          </p:cNvSpPr>
          <p:nvPr/>
        </p:nvSpPr>
        <p:spPr bwMode="auto">
          <a:xfrm>
            <a:off x="6477000" y="6172200"/>
            <a:ext cx="6096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8717" name="Line 45"/>
          <p:cNvSpPr>
            <a:spLocks noChangeShapeType="1"/>
          </p:cNvSpPr>
          <p:nvPr/>
        </p:nvSpPr>
        <p:spPr bwMode="auto">
          <a:xfrm flipH="1">
            <a:off x="1143000" y="5105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8" name="Line 46"/>
          <p:cNvSpPr>
            <a:spLocks noChangeShapeType="1"/>
          </p:cNvSpPr>
          <p:nvPr/>
        </p:nvSpPr>
        <p:spPr bwMode="auto">
          <a:xfrm>
            <a:off x="1447800" y="5105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19" name="Line 47"/>
          <p:cNvSpPr>
            <a:spLocks noChangeShapeType="1"/>
          </p:cNvSpPr>
          <p:nvPr/>
        </p:nvSpPr>
        <p:spPr bwMode="auto">
          <a:xfrm>
            <a:off x="2362200" y="5105400"/>
            <a:ext cx="76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8720" name="Line 48"/>
          <p:cNvSpPr>
            <a:spLocks noChangeShapeType="1"/>
          </p:cNvSpPr>
          <p:nvPr/>
        </p:nvSpPr>
        <p:spPr bwMode="auto">
          <a:xfrm flipH="1">
            <a:off x="2971800" y="5105400"/>
            <a:ext cx="228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93969" name="Line 49"/>
          <p:cNvSpPr>
            <a:spLocks noChangeShapeType="1"/>
          </p:cNvSpPr>
          <p:nvPr/>
        </p:nvSpPr>
        <p:spPr bwMode="auto">
          <a:xfrm>
            <a:off x="1981200" y="4267200"/>
            <a:ext cx="1295400" cy="4572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 name="Group 55"/>
          <p:cNvGrpSpPr>
            <a:grpSpLocks/>
          </p:cNvGrpSpPr>
          <p:nvPr/>
        </p:nvGrpSpPr>
        <p:grpSpPr bwMode="auto">
          <a:xfrm>
            <a:off x="4800600" y="5105400"/>
            <a:ext cx="1295400" cy="990600"/>
            <a:chOff x="3024" y="3216"/>
            <a:chExt cx="816" cy="624"/>
          </a:xfrm>
        </p:grpSpPr>
        <p:sp>
          <p:nvSpPr>
            <p:cNvPr id="28724" name="Arc 50"/>
            <p:cNvSpPr>
              <a:spLocks/>
            </p:cNvSpPr>
            <p:nvPr/>
          </p:nvSpPr>
          <p:spPr bwMode="auto">
            <a:xfrm flipV="1">
              <a:off x="3312" y="3216"/>
              <a:ext cx="528" cy="624"/>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28725" name="Arc 51"/>
            <p:cNvSpPr>
              <a:spLocks/>
            </p:cNvSpPr>
            <p:nvPr/>
          </p:nvSpPr>
          <p:spPr bwMode="auto">
            <a:xfrm rot="5400000" flipV="1">
              <a:off x="3096" y="3624"/>
              <a:ext cx="144"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593974" name="AutoShape 54"/>
          <p:cNvSpPr>
            <a:spLocks noChangeArrowheads="1"/>
          </p:cNvSpPr>
          <p:nvPr/>
        </p:nvSpPr>
        <p:spPr bwMode="auto">
          <a:xfrm>
            <a:off x="6477000" y="3352800"/>
            <a:ext cx="2286000" cy="762000"/>
          </a:xfrm>
          <a:prstGeom prst="wedgeRoundRectCallout">
            <a:avLst>
              <a:gd name="adj1" fmla="val -59722"/>
              <a:gd name="adj2" fmla="val 121250"/>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sz="2400" dirty="0">
                <a:latin typeface="Times New Roman" charset="0"/>
              </a:rPr>
              <a:t>複数の</a:t>
            </a:r>
          </a:p>
          <a:p>
            <a:pPr algn="ctr" eaLnBrk="1" hangingPunct="1">
              <a:defRPr/>
            </a:pPr>
            <a:r>
              <a:rPr lang="ja-JP" altLang="en-US" sz="2400" dirty="0">
                <a:latin typeface="Times New Roman" charset="0"/>
              </a:rPr>
              <a:t>親ディレクトリ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69"/>
                                        </p:tgtEl>
                                        <p:attrNameLst>
                                          <p:attrName>style.visibility</p:attrName>
                                        </p:attrNameLst>
                                      </p:cBhvr>
                                      <p:to>
                                        <p:strVal val="visible"/>
                                      </p:to>
                                    </p:set>
                                    <p:animEffect transition="in" filter="wipe(left)">
                                      <p:cBhvr>
                                        <p:cTn id="7" dur="500"/>
                                        <p:tgtEl>
                                          <p:spTgt spid="5939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3974"/>
                                        </p:tgtEl>
                                        <p:attrNameLst>
                                          <p:attrName>style.visibility</p:attrName>
                                        </p:attrNameLst>
                                      </p:cBhvr>
                                      <p:to>
                                        <p:strVal val="visible"/>
                                      </p:to>
                                    </p:set>
                                    <p:animEffect transition="in" filter="checkerboard(across)">
                                      <p:cBhvr>
                                        <p:cTn id="17" dur="500"/>
                                        <p:tgtEl>
                                          <p:spTgt spid="5939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9" grpId="0" animBg="1"/>
      <p:bldP spid="593974"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a:t>
            </a:r>
          </a:p>
        </p:txBody>
      </p:sp>
      <p:sp>
        <p:nvSpPr>
          <p:cNvPr id="29699" name="Rectangle 3"/>
          <p:cNvSpPr>
            <a:spLocks noGrp="1" noChangeArrowheads="1"/>
          </p:cNvSpPr>
          <p:nvPr>
            <p:ph type="body" idx="1"/>
          </p:nvPr>
        </p:nvSpPr>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a:t>
            </a:r>
          </a:p>
          <a:p>
            <a:pPr lvl="1" eaLnBrk="1" hangingPunct="1"/>
            <a:r>
              <a:rPr lang="ja-JP" altLang="en-US">
                <a:latin typeface="Times New Roman" panose="02020603050405020304" pitchFamily="18" charset="0"/>
              </a:rPr>
              <a:t>木構造にリンクを張って作成</a:t>
            </a:r>
          </a:p>
        </p:txBody>
      </p:sp>
      <p:sp>
        <p:nvSpPr>
          <p:cNvPr id="31748" name="File"/>
          <p:cNvSpPr>
            <a:spLocks noEditPoints="1" noChangeArrowheads="1"/>
          </p:cNvSpPr>
          <p:nvPr/>
        </p:nvSpPr>
        <p:spPr bwMode="auto">
          <a:xfrm>
            <a:off x="2057400" y="3352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ルート</a:t>
            </a:r>
          </a:p>
        </p:txBody>
      </p:sp>
      <p:sp>
        <p:nvSpPr>
          <p:cNvPr id="31749" name="File"/>
          <p:cNvSpPr>
            <a:spLocks noEditPoints="1" noChangeArrowheads="1"/>
          </p:cNvSpPr>
          <p:nvPr/>
        </p:nvSpPr>
        <p:spPr bwMode="auto">
          <a:xfrm>
            <a:off x="2895600" y="4191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1750" name="File"/>
          <p:cNvSpPr>
            <a:spLocks noEditPoints="1" noChangeArrowheads="1"/>
          </p:cNvSpPr>
          <p:nvPr/>
        </p:nvSpPr>
        <p:spPr bwMode="auto">
          <a:xfrm>
            <a:off x="838200" y="4191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1751" name="File"/>
          <p:cNvSpPr>
            <a:spLocks noEditPoints="1" noChangeArrowheads="1"/>
          </p:cNvSpPr>
          <p:nvPr/>
        </p:nvSpPr>
        <p:spPr bwMode="auto">
          <a:xfrm>
            <a:off x="13716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1752" name="File"/>
          <p:cNvSpPr>
            <a:spLocks noEditPoints="1" noChangeArrowheads="1"/>
          </p:cNvSpPr>
          <p:nvPr/>
        </p:nvSpPr>
        <p:spPr bwMode="auto">
          <a:xfrm>
            <a:off x="533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1753" name="File"/>
          <p:cNvSpPr>
            <a:spLocks noEditPoints="1" noChangeArrowheads="1"/>
          </p:cNvSpPr>
          <p:nvPr/>
        </p:nvSpPr>
        <p:spPr bwMode="auto">
          <a:xfrm>
            <a:off x="3200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1754" name="File"/>
          <p:cNvSpPr>
            <a:spLocks noEditPoints="1" noChangeArrowheads="1"/>
          </p:cNvSpPr>
          <p:nvPr/>
        </p:nvSpPr>
        <p:spPr bwMode="auto">
          <a:xfrm>
            <a:off x="22860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29707" name="AutoShape 11"/>
          <p:cNvSpPr>
            <a:spLocks noChangeArrowheads="1"/>
          </p:cNvSpPr>
          <p:nvPr/>
        </p:nvSpPr>
        <p:spPr bwMode="auto">
          <a:xfrm>
            <a:off x="304800" y="5867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9708" name="AutoShape 12"/>
          <p:cNvSpPr>
            <a:spLocks noChangeArrowheads="1"/>
          </p:cNvSpPr>
          <p:nvPr/>
        </p:nvSpPr>
        <p:spPr bwMode="auto">
          <a:xfrm>
            <a:off x="914400" y="5867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9709" name="AutoShape 13"/>
          <p:cNvSpPr>
            <a:spLocks noChangeArrowheads="1"/>
          </p:cNvSpPr>
          <p:nvPr/>
        </p:nvSpPr>
        <p:spPr bwMode="auto">
          <a:xfrm>
            <a:off x="1524000" y="5867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9710" name="AutoShape 14"/>
          <p:cNvSpPr>
            <a:spLocks noChangeArrowheads="1"/>
          </p:cNvSpPr>
          <p:nvPr/>
        </p:nvSpPr>
        <p:spPr bwMode="auto">
          <a:xfrm>
            <a:off x="2133600" y="5867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9711" name="AutoShape 15"/>
          <p:cNvSpPr>
            <a:spLocks noChangeArrowheads="1"/>
          </p:cNvSpPr>
          <p:nvPr/>
        </p:nvSpPr>
        <p:spPr bwMode="auto">
          <a:xfrm>
            <a:off x="4038600" y="5105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9712" name="Line 16"/>
          <p:cNvSpPr>
            <a:spLocks noChangeShapeType="1"/>
          </p:cNvSpPr>
          <p:nvPr/>
        </p:nvSpPr>
        <p:spPr bwMode="auto">
          <a:xfrm>
            <a:off x="2438400" y="3810000"/>
            <a:ext cx="914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3" name="Line 17"/>
          <p:cNvSpPr>
            <a:spLocks noChangeShapeType="1"/>
          </p:cNvSpPr>
          <p:nvPr/>
        </p:nvSpPr>
        <p:spPr bwMode="auto">
          <a:xfrm flipH="1">
            <a:off x="1371600" y="3810000"/>
            <a:ext cx="1066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4" name="Line 18"/>
          <p:cNvSpPr>
            <a:spLocks noChangeShapeType="1"/>
          </p:cNvSpPr>
          <p:nvPr/>
        </p:nvSpPr>
        <p:spPr bwMode="auto">
          <a:xfrm flipH="1">
            <a:off x="9144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5" name="Line 19"/>
          <p:cNvSpPr>
            <a:spLocks noChangeShapeType="1"/>
          </p:cNvSpPr>
          <p:nvPr/>
        </p:nvSpPr>
        <p:spPr bwMode="auto">
          <a:xfrm>
            <a:off x="13716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6" name="Line 20"/>
          <p:cNvSpPr>
            <a:spLocks noChangeShapeType="1"/>
          </p:cNvSpPr>
          <p:nvPr/>
        </p:nvSpPr>
        <p:spPr bwMode="auto">
          <a:xfrm flipH="1">
            <a:off x="2667000" y="4648200"/>
            <a:ext cx="685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7" name="Line 21"/>
          <p:cNvSpPr>
            <a:spLocks noChangeShapeType="1"/>
          </p:cNvSpPr>
          <p:nvPr/>
        </p:nvSpPr>
        <p:spPr bwMode="auto">
          <a:xfrm>
            <a:off x="3352800" y="4648200"/>
            <a:ext cx="228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8" name="Line 22"/>
          <p:cNvSpPr>
            <a:spLocks noChangeShapeType="1"/>
          </p:cNvSpPr>
          <p:nvPr/>
        </p:nvSpPr>
        <p:spPr bwMode="auto">
          <a:xfrm>
            <a:off x="3352800" y="4648200"/>
            <a:ext cx="990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19" name="Line 23"/>
          <p:cNvSpPr>
            <a:spLocks noChangeShapeType="1"/>
          </p:cNvSpPr>
          <p:nvPr/>
        </p:nvSpPr>
        <p:spPr bwMode="auto">
          <a:xfrm flipH="1">
            <a:off x="5334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20" name="Line 24"/>
          <p:cNvSpPr>
            <a:spLocks noChangeShapeType="1"/>
          </p:cNvSpPr>
          <p:nvPr/>
        </p:nvSpPr>
        <p:spPr bwMode="auto">
          <a:xfrm>
            <a:off x="8382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21" name="Line 25"/>
          <p:cNvSpPr>
            <a:spLocks noChangeShapeType="1"/>
          </p:cNvSpPr>
          <p:nvPr/>
        </p:nvSpPr>
        <p:spPr bwMode="auto">
          <a:xfrm>
            <a:off x="1752600" y="5486400"/>
            <a:ext cx="76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29722" name="Line 26"/>
          <p:cNvSpPr>
            <a:spLocks noChangeShapeType="1"/>
          </p:cNvSpPr>
          <p:nvPr/>
        </p:nvSpPr>
        <p:spPr bwMode="auto">
          <a:xfrm flipH="1">
            <a:off x="2362200" y="5486400"/>
            <a:ext cx="228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 name="Group 38"/>
          <p:cNvGrpSpPr>
            <a:grpSpLocks/>
          </p:cNvGrpSpPr>
          <p:nvPr/>
        </p:nvGrpSpPr>
        <p:grpSpPr bwMode="auto">
          <a:xfrm>
            <a:off x="1828800" y="5486400"/>
            <a:ext cx="2514600" cy="228600"/>
            <a:chOff x="1344" y="3696"/>
            <a:chExt cx="1584" cy="144"/>
          </a:xfrm>
        </p:grpSpPr>
        <p:sp>
          <p:nvSpPr>
            <p:cNvPr id="29728" name="Arc 36"/>
            <p:cNvSpPr>
              <a:spLocks/>
            </p:cNvSpPr>
            <p:nvPr/>
          </p:nvSpPr>
          <p:spPr bwMode="auto">
            <a:xfrm flipV="1">
              <a:off x="2136" y="3696"/>
              <a:ext cx="792" cy="144"/>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29729" name="Arc 37"/>
            <p:cNvSpPr>
              <a:spLocks/>
            </p:cNvSpPr>
            <p:nvPr/>
          </p:nvSpPr>
          <p:spPr bwMode="auto">
            <a:xfrm rot="5400000" flipV="1">
              <a:off x="1668" y="3372"/>
              <a:ext cx="144" cy="79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594983" name="AutoShape 39"/>
          <p:cNvSpPr>
            <a:spLocks noChangeArrowheads="1"/>
          </p:cNvSpPr>
          <p:nvPr/>
        </p:nvSpPr>
        <p:spPr bwMode="auto">
          <a:xfrm>
            <a:off x="3200400" y="5867400"/>
            <a:ext cx="1828800" cy="533400"/>
          </a:xfrm>
          <a:prstGeom prst="wedgeRoundRectCallout">
            <a:avLst>
              <a:gd name="adj1" fmla="val -11370"/>
              <a:gd name="adj2" fmla="val -84523"/>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リンク</a:t>
            </a:r>
          </a:p>
        </p:txBody>
      </p:sp>
      <p:sp>
        <p:nvSpPr>
          <p:cNvPr id="594984" name="Rectangle 40"/>
          <p:cNvSpPr>
            <a:spLocks noChangeArrowheads="1"/>
          </p:cNvSpPr>
          <p:nvPr/>
        </p:nvSpPr>
        <p:spPr bwMode="auto">
          <a:xfrm>
            <a:off x="3428999" y="3276600"/>
            <a:ext cx="5672137" cy="6096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 </a:t>
            </a:r>
            <a:r>
              <a:rPr lang="en-US" altLang="ja-JP" dirty="0"/>
              <a:t>ln -s </a:t>
            </a:r>
            <a:r>
              <a:rPr lang="en-US" altLang="ja-JP" dirty="0" err="1"/>
              <a:t>src</a:t>
            </a:r>
            <a:r>
              <a:rPr lang="en-US" altLang="ja-JP" dirty="0"/>
              <a:t>/javacc-5.0/bin/</a:t>
            </a:r>
            <a:r>
              <a:rPr lang="en-US" altLang="ja-JP" dirty="0" err="1"/>
              <a:t>javacc</a:t>
            </a:r>
            <a:r>
              <a:rPr lang="en-US" altLang="ja-JP" dirty="0"/>
              <a:t> </a:t>
            </a:r>
            <a:r>
              <a:rPr lang="en-US" altLang="ja-JP" dirty="0" err="1"/>
              <a:t>javacc</a:t>
            </a:r>
            <a:endParaRPr lang="en-US" altLang="ja-JP" dirty="0"/>
          </a:p>
        </p:txBody>
      </p:sp>
      <p:sp>
        <p:nvSpPr>
          <p:cNvPr id="594985" name="Text Box 41"/>
          <p:cNvSpPr txBox="1">
            <a:spLocks noChangeArrowheads="1"/>
          </p:cNvSpPr>
          <p:nvPr/>
        </p:nvSpPr>
        <p:spPr bwMode="auto">
          <a:xfrm>
            <a:off x="5105400" y="3962400"/>
            <a:ext cx="3854238"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t>src</a:t>
            </a:r>
            <a:r>
              <a:rPr lang="en-US" altLang="ja-JP" sz="2400" dirty="0"/>
              <a:t>/javacc-5.0/bin/</a:t>
            </a:r>
            <a:r>
              <a:rPr lang="en-US" altLang="ja-JP" sz="2400" dirty="0" err="1"/>
              <a:t>javacc</a:t>
            </a:r>
            <a:r>
              <a:rPr lang="en-US" altLang="ja-JP" sz="2400" dirty="0"/>
              <a:t> </a:t>
            </a:r>
            <a:r>
              <a:rPr lang="ja-JP" altLang="en-US" sz="2400" dirty="0"/>
              <a:t>に</a:t>
            </a:r>
          </a:p>
          <a:p>
            <a:pPr eaLnBrk="1" hangingPunct="1"/>
            <a:r>
              <a:rPr lang="en-US" altLang="ja-JP" sz="2400" dirty="0" err="1"/>
              <a:t>javacc</a:t>
            </a:r>
            <a:r>
              <a:rPr lang="en-US" altLang="ja-JP" sz="2400" dirty="0"/>
              <a:t> </a:t>
            </a:r>
            <a:r>
              <a:rPr lang="ja-JP" altLang="en-US" sz="2400" dirty="0"/>
              <a:t>でアクセス可能になる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4983"/>
                                        </p:tgtEl>
                                        <p:attrNameLst>
                                          <p:attrName>style.visibility</p:attrName>
                                        </p:attrNameLst>
                                      </p:cBhvr>
                                      <p:to>
                                        <p:strVal val="visible"/>
                                      </p:to>
                                    </p:set>
                                    <p:animEffect transition="in" filter="checkerboard(across)">
                                      <p:cBhvr>
                                        <p:cTn id="12" dur="500"/>
                                        <p:tgtEl>
                                          <p:spTgt spid="5949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4984"/>
                                        </p:tgtEl>
                                        <p:attrNameLst>
                                          <p:attrName>style.visibility</p:attrName>
                                        </p:attrNameLst>
                                      </p:cBhvr>
                                      <p:to>
                                        <p:strVal val="visible"/>
                                      </p:to>
                                    </p:set>
                                    <p:animEffect transition="in" filter="checkerboard(across)">
                                      <p:cBhvr>
                                        <p:cTn id="17" dur="500"/>
                                        <p:tgtEl>
                                          <p:spTgt spid="5949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94985"/>
                                        </p:tgtEl>
                                        <p:attrNameLst>
                                          <p:attrName>style.visibility</p:attrName>
                                        </p:attrNameLst>
                                      </p:cBhvr>
                                      <p:to>
                                        <p:strVal val="visible"/>
                                      </p:to>
                                    </p:set>
                                    <p:animEffect transition="in" filter="checkerboard(across)">
                                      <p:cBhvr>
                                        <p:cTn id="22" dur="500"/>
                                        <p:tgtEl>
                                          <p:spTgt spid="594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83" grpId="0" animBg="1" autoUpdateAnimBg="0"/>
      <p:bldP spid="594984" grpId="0" animBg="1" autoUpdateAnimBg="0"/>
      <p:bldP spid="59498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ハードリンク</a:t>
            </a:r>
            <a:br>
              <a:rPr lang="ja-JP" altLang="en-US">
                <a:latin typeface="Times New Roman" panose="02020603050405020304" pitchFamily="18" charset="0"/>
              </a:rPr>
            </a:br>
            <a:r>
              <a:rPr lang="ja-JP" altLang="en-US">
                <a:latin typeface="Times New Roman" panose="02020603050405020304" pitchFamily="18" charset="0"/>
              </a:rPr>
              <a:t>(</a:t>
            </a:r>
            <a:r>
              <a:rPr lang="en-US" altLang="ja-JP">
                <a:latin typeface="Times New Roman" panose="02020603050405020304" pitchFamily="18" charset="0"/>
              </a:rPr>
              <a:t>hard link)</a:t>
            </a:r>
          </a:p>
        </p:txBody>
      </p:sp>
      <p:sp>
        <p:nvSpPr>
          <p:cNvPr id="30723" name="Rectangle 3"/>
          <p:cNvSpPr>
            <a:spLocks noGrp="1" noChangeArrowheads="1"/>
          </p:cNvSpPr>
          <p:nvPr>
            <p:ph type="body" idx="1"/>
          </p:nvPr>
        </p:nvSpPr>
        <p:spPr>
          <a:xfrm>
            <a:off x="685800" y="1905000"/>
            <a:ext cx="7696200" cy="2057400"/>
          </a:xfrm>
        </p:spPr>
        <p:txBody>
          <a:bodyPr/>
          <a:lstStyle/>
          <a:p>
            <a:pPr eaLnBrk="1" hangingPunct="1">
              <a:lnSpc>
                <a:spcPct val="90000"/>
              </a:lnSpc>
            </a:pPr>
            <a:r>
              <a:rPr lang="ja-JP" altLang="en-US">
                <a:latin typeface="Times New Roman" panose="02020603050405020304" pitchFamily="18" charset="0"/>
              </a:rPr>
              <a:t>ハードリンク</a:t>
            </a:r>
          </a:p>
          <a:p>
            <a:pPr lvl="1" eaLnBrk="1" hangingPunct="1">
              <a:lnSpc>
                <a:spcPct val="90000"/>
              </a:lnSpc>
            </a:pPr>
            <a:r>
              <a:rPr lang="ja-JP" altLang="en-US">
                <a:latin typeface="Times New Roman" panose="02020603050405020304" pitchFamily="18" charset="0"/>
              </a:rPr>
              <a:t>対象へのポインタ(通常の親→子と同じ)</a:t>
            </a:r>
          </a:p>
          <a:p>
            <a:pPr lvl="1" eaLnBrk="1" hangingPunct="1">
              <a:lnSpc>
                <a:spcPct val="90000"/>
              </a:lnSpc>
            </a:pPr>
            <a:r>
              <a:rPr lang="ja-JP" altLang="en-US">
                <a:latin typeface="Times New Roman" panose="02020603050405020304" pitchFamily="18" charset="0"/>
              </a:rPr>
              <a:t>リンクを張ると子は複数の親を持つ</a:t>
            </a:r>
          </a:p>
          <a:p>
            <a:pPr lvl="1" eaLnBrk="1" hangingPunct="1">
              <a:lnSpc>
                <a:spcPct val="90000"/>
              </a:lnSpc>
            </a:pPr>
            <a:r>
              <a:rPr lang="ja-JP" altLang="en-US">
                <a:latin typeface="Times New Roman" panose="02020603050405020304" pitchFamily="18" charset="0"/>
              </a:rPr>
              <a:t>ディレクトリへのハードリンクは不可</a:t>
            </a:r>
          </a:p>
        </p:txBody>
      </p:sp>
      <p:sp>
        <p:nvSpPr>
          <p:cNvPr id="32772" name="File"/>
          <p:cNvSpPr>
            <a:spLocks noChangeAspect="1" noEditPoints="1" noChangeArrowheads="1"/>
          </p:cNvSpPr>
          <p:nvPr/>
        </p:nvSpPr>
        <p:spPr bwMode="auto">
          <a:xfrm>
            <a:off x="3657600" y="40386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2773" name="File"/>
          <p:cNvSpPr>
            <a:spLocks noChangeAspect="1" noEditPoints="1" noChangeArrowheads="1"/>
          </p:cNvSpPr>
          <p:nvPr/>
        </p:nvSpPr>
        <p:spPr bwMode="auto">
          <a:xfrm>
            <a:off x="2743200" y="49530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2774" name="File"/>
          <p:cNvSpPr>
            <a:spLocks noChangeAspect="1" noEditPoints="1" noChangeArrowheads="1"/>
          </p:cNvSpPr>
          <p:nvPr/>
        </p:nvSpPr>
        <p:spPr bwMode="auto">
          <a:xfrm>
            <a:off x="4572000" y="49530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0727" name="Line 8"/>
          <p:cNvSpPr>
            <a:spLocks noChangeShapeType="1"/>
          </p:cNvSpPr>
          <p:nvPr/>
        </p:nvSpPr>
        <p:spPr bwMode="auto">
          <a:xfrm flipH="1">
            <a:off x="3048000" y="44958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28" name="Line 9"/>
          <p:cNvSpPr>
            <a:spLocks noChangeShapeType="1"/>
          </p:cNvSpPr>
          <p:nvPr/>
        </p:nvSpPr>
        <p:spPr bwMode="auto">
          <a:xfrm>
            <a:off x="4038600" y="44958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29" name="AutoShape 10"/>
          <p:cNvSpPr>
            <a:spLocks noChangeArrowheads="1"/>
          </p:cNvSpPr>
          <p:nvPr/>
        </p:nvSpPr>
        <p:spPr bwMode="auto">
          <a:xfrm>
            <a:off x="2743200" y="6019800"/>
            <a:ext cx="6858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30730" name="Line 11"/>
          <p:cNvSpPr>
            <a:spLocks noChangeShapeType="1"/>
          </p:cNvSpPr>
          <p:nvPr/>
        </p:nvSpPr>
        <p:spPr bwMode="auto">
          <a:xfrm>
            <a:off x="3124200" y="5410200"/>
            <a:ext cx="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0556" name="Line 12"/>
          <p:cNvSpPr>
            <a:spLocks noChangeShapeType="1"/>
          </p:cNvSpPr>
          <p:nvPr/>
        </p:nvSpPr>
        <p:spPr bwMode="auto">
          <a:xfrm flipH="1">
            <a:off x="3200400" y="5410200"/>
            <a:ext cx="1752600" cy="6096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0557" name="AutoShape 13"/>
          <p:cNvSpPr>
            <a:spLocks noChangeArrowheads="1"/>
          </p:cNvSpPr>
          <p:nvPr/>
        </p:nvSpPr>
        <p:spPr bwMode="auto">
          <a:xfrm>
            <a:off x="457200" y="4800600"/>
            <a:ext cx="1752600" cy="990600"/>
          </a:xfrm>
          <a:prstGeom prst="wedgeRoundRectCallout">
            <a:avLst>
              <a:gd name="adj1" fmla="val 76176"/>
              <a:gd name="adj2" fmla="val 85417"/>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親は</a:t>
            </a:r>
          </a:p>
          <a:p>
            <a:pPr algn="ctr" eaLnBrk="1" hangingPunct="1">
              <a:defRPr/>
            </a:pPr>
            <a:r>
              <a:rPr lang="en-US" altLang="ja-JP">
                <a:latin typeface="Times New Roman" charset="0"/>
              </a:rPr>
              <a:t>AB</a:t>
            </a:r>
            <a:r>
              <a:rPr lang="ja-JP" altLang="en-US">
                <a:latin typeface="Times New Roman" charset="0"/>
              </a:rPr>
              <a:t>両方</a:t>
            </a:r>
          </a:p>
        </p:txBody>
      </p:sp>
      <p:sp>
        <p:nvSpPr>
          <p:cNvPr id="620558" name="Rectangle 14"/>
          <p:cNvSpPr>
            <a:spLocks noChangeArrowheads="1"/>
          </p:cNvSpPr>
          <p:nvPr/>
        </p:nvSpPr>
        <p:spPr bwMode="auto">
          <a:xfrm>
            <a:off x="4800600" y="3962400"/>
            <a:ext cx="2971800" cy="5334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a:t>
            </a:r>
            <a:r>
              <a:rPr lang="en-US" altLang="ja-JP"/>
              <a:t>ln A/1 B/1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0558"/>
                                        </p:tgtEl>
                                        <p:attrNameLst>
                                          <p:attrName>style.visibility</p:attrName>
                                        </p:attrNameLst>
                                      </p:cBhvr>
                                      <p:to>
                                        <p:strVal val="visible"/>
                                      </p:to>
                                    </p:set>
                                    <p:animEffect transition="in" filter="checkerboard(across)">
                                      <p:cBhvr>
                                        <p:cTn id="7" dur="500"/>
                                        <p:tgtEl>
                                          <p:spTgt spid="6205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20556"/>
                                        </p:tgtEl>
                                        <p:attrNameLst>
                                          <p:attrName>style.visibility</p:attrName>
                                        </p:attrNameLst>
                                      </p:cBhvr>
                                      <p:to>
                                        <p:strVal val="visible"/>
                                      </p:to>
                                    </p:set>
                                    <p:animEffect transition="in" filter="wipe(right)">
                                      <p:cBhvr>
                                        <p:cTn id="12" dur="500"/>
                                        <p:tgtEl>
                                          <p:spTgt spid="6205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20557"/>
                                        </p:tgtEl>
                                        <p:attrNameLst>
                                          <p:attrName>style.visibility</p:attrName>
                                        </p:attrNameLst>
                                      </p:cBhvr>
                                      <p:to>
                                        <p:strVal val="visible"/>
                                      </p:to>
                                    </p:set>
                                    <p:animEffect transition="in" filter="checkerboard(across)">
                                      <p:cBhvr>
                                        <p:cTn id="17" dur="500"/>
                                        <p:tgtEl>
                                          <p:spTgt spid="620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0556" grpId="0" animBg="1"/>
      <p:bldP spid="620557" grpId="0" animBg="1" autoUpdateAnimBg="0"/>
      <p:bldP spid="62055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a:t>
            </a:r>
            <a:r>
              <a:rPr lang="en-US" altLang="ja-JP">
                <a:latin typeface="Times New Roman" panose="02020603050405020304" pitchFamily="18" charset="0"/>
              </a:rPr>
              <a:t>file)</a:t>
            </a:r>
          </a:p>
        </p:txBody>
      </p:sp>
      <p:sp>
        <p:nvSpPr>
          <p:cNvPr id="5123" name="Rectangle 3"/>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ファイル(</a:t>
            </a:r>
            <a:r>
              <a:rPr lang="en-US" altLang="ja-JP">
                <a:latin typeface="Times New Roman" panose="02020603050405020304" pitchFamily="18" charset="0"/>
              </a:rPr>
              <a:t>file)</a:t>
            </a:r>
          </a:p>
          <a:p>
            <a:pPr lvl="1" eaLnBrk="1" hangingPunct="1">
              <a:lnSpc>
                <a:spcPct val="90000"/>
              </a:lnSpc>
            </a:pPr>
            <a:r>
              <a:rPr lang="ja-JP" altLang="en-US">
                <a:latin typeface="Times New Roman" panose="02020603050405020304" pitchFamily="18" charset="0"/>
              </a:rPr>
              <a:t>データ, プログラムの集合体</a:t>
            </a:r>
          </a:p>
          <a:p>
            <a:pPr lvl="1" eaLnBrk="1" hangingPunct="1">
              <a:lnSpc>
                <a:spcPct val="90000"/>
              </a:lnSpc>
            </a:pPr>
            <a:r>
              <a:rPr lang="ja-JP" altLang="en-US">
                <a:latin typeface="Times New Roman" panose="02020603050405020304" pitchFamily="18" charset="0"/>
              </a:rPr>
              <a:t>データ, プログラムを格納するための論理単位</a:t>
            </a:r>
          </a:p>
          <a:p>
            <a:pPr lvl="1" eaLnBrk="1" hangingPunct="1">
              <a:lnSpc>
                <a:spcPct val="90000"/>
              </a:lnSpc>
            </a:pPr>
            <a:r>
              <a:rPr lang="ja-JP" altLang="en-US">
                <a:latin typeface="Times New Roman" panose="02020603050405020304" pitchFamily="18" charset="0"/>
              </a:rPr>
              <a:t>格納された情報は永続性(</a:t>
            </a:r>
            <a:r>
              <a:rPr lang="en-US" altLang="ja-JP">
                <a:latin typeface="Times New Roman" panose="02020603050405020304" pitchFamily="18" charset="0"/>
              </a:rPr>
              <a:t>persistent)</a:t>
            </a:r>
            <a:r>
              <a:rPr lang="ja-JP" altLang="en-US">
                <a:latin typeface="Times New Roman" panose="02020603050405020304" pitchFamily="18" charset="0"/>
              </a:rPr>
              <a:t>がある</a:t>
            </a:r>
          </a:p>
          <a:p>
            <a:pPr lvl="1" eaLnBrk="1" hangingPunct="1">
              <a:lnSpc>
                <a:spcPct val="90000"/>
              </a:lnSpc>
            </a:pPr>
            <a:r>
              <a:rPr lang="ja-JP" altLang="en-US">
                <a:latin typeface="Times New Roman" panose="02020603050405020304" pitchFamily="18" charset="0"/>
              </a:rPr>
              <a:t>任意の時点で作成可能</a:t>
            </a:r>
          </a:p>
          <a:p>
            <a:pPr lvl="1" eaLnBrk="1" hangingPunct="1">
              <a:lnSpc>
                <a:spcPct val="90000"/>
              </a:lnSpc>
            </a:pPr>
            <a:r>
              <a:rPr lang="ja-JP" altLang="en-US">
                <a:latin typeface="Times New Roman" panose="02020603050405020304" pitchFamily="18" charset="0"/>
              </a:rPr>
              <a:t>大きさを拡大・縮小可能</a:t>
            </a:r>
          </a:p>
          <a:p>
            <a:pPr lvl="1" eaLnBrk="1" hangingPunct="1">
              <a:lnSpc>
                <a:spcPct val="90000"/>
              </a:lnSpc>
            </a:pPr>
            <a:r>
              <a:rPr lang="ja-JP" altLang="en-US">
                <a:latin typeface="Times New Roman" panose="02020603050405020304" pitchFamily="18" charset="0"/>
              </a:rPr>
              <a:t>プロセス間で共有可能</a:t>
            </a:r>
          </a:p>
          <a:p>
            <a:pPr lvl="1" eaLnBrk="1" hangingPunct="1">
              <a:lnSpc>
                <a:spcPct val="90000"/>
              </a:lnSpc>
            </a:pPr>
            <a:r>
              <a:rPr lang="ja-JP" altLang="en-US">
                <a:latin typeface="Times New Roman" panose="02020603050405020304" pitchFamily="18" charset="0"/>
              </a:rPr>
              <a:t>大きさに制限無し</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シンボリックリンク</a:t>
            </a:r>
            <a:br>
              <a:rPr lang="ja-JP" altLang="en-US">
                <a:latin typeface="Times New Roman" panose="02020603050405020304" pitchFamily="18" charset="0"/>
              </a:rPr>
            </a:br>
            <a:r>
              <a:rPr lang="ja-JP" altLang="en-US">
                <a:latin typeface="Times New Roman" panose="02020603050405020304" pitchFamily="18" charset="0"/>
              </a:rPr>
              <a:t>(</a:t>
            </a:r>
            <a:r>
              <a:rPr lang="en-US" altLang="ja-JP">
                <a:latin typeface="Times New Roman" panose="02020603050405020304" pitchFamily="18" charset="0"/>
              </a:rPr>
              <a:t>symbolic  link)</a:t>
            </a:r>
          </a:p>
        </p:txBody>
      </p:sp>
      <p:sp>
        <p:nvSpPr>
          <p:cNvPr id="31747" name="Rectangle 3"/>
          <p:cNvSpPr>
            <a:spLocks noGrp="1" noChangeArrowheads="1"/>
          </p:cNvSpPr>
          <p:nvPr>
            <p:ph type="body" idx="1"/>
          </p:nvPr>
        </p:nvSpPr>
        <p:spPr>
          <a:xfrm>
            <a:off x="685800" y="1981200"/>
            <a:ext cx="7772400" cy="2057400"/>
          </a:xfrm>
        </p:spPr>
        <p:txBody>
          <a:bodyPr/>
          <a:lstStyle/>
          <a:p>
            <a:pPr eaLnBrk="1" hangingPunct="1">
              <a:lnSpc>
                <a:spcPct val="90000"/>
              </a:lnSpc>
            </a:pPr>
            <a:r>
              <a:rPr lang="ja-JP" altLang="en-US">
                <a:latin typeface="Times New Roman" panose="02020603050405020304" pitchFamily="18" charset="0"/>
              </a:rPr>
              <a:t>シンボリックリンク</a:t>
            </a:r>
          </a:p>
          <a:p>
            <a:pPr lvl="1" eaLnBrk="1" hangingPunct="1">
              <a:lnSpc>
                <a:spcPct val="90000"/>
              </a:lnSpc>
            </a:pPr>
            <a:r>
              <a:rPr lang="ja-JP" altLang="en-US">
                <a:latin typeface="Times New Roman" panose="02020603050405020304" pitchFamily="18" charset="0"/>
              </a:rPr>
              <a:t>対象へのパス情報を持ったファイル</a:t>
            </a:r>
          </a:p>
          <a:p>
            <a:pPr lvl="1" eaLnBrk="1" hangingPunct="1">
              <a:lnSpc>
                <a:spcPct val="90000"/>
              </a:lnSpc>
            </a:pPr>
            <a:r>
              <a:rPr lang="ja-JP" altLang="en-US">
                <a:latin typeface="Times New Roman" panose="02020603050405020304" pitchFamily="18" charset="0"/>
              </a:rPr>
              <a:t>リンクを張っても子の親は1つ </a:t>
            </a:r>
          </a:p>
          <a:p>
            <a:pPr lvl="1" eaLnBrk="1" hangingPunct="1">
              <a:lnSpc>
                <a:spcPct val="90000"/>
              </a:lnSpc>
            </a:pPr>
            <a:r>
              <a:rPr lang="ja-JP" altLang="en-US">
                <a:latin typeface="Times New Roman" panose="02020603050405020304" pitchFamily="18" charset="0"/>
              </a:rPr>
              <a:t>リンクを逆には辿れない</a:t>
            </a:r>
            <a:endParaRPr lang="en-US" altLang="ja-JP">
              <a:latin typeface="Times New Roman" panose="02020603050405020304" pitchFamily="18" charset="0"/>
            </a:endParaRPr>
          </a:p>
        </p:txBody>
      </p:sp>
      <p:sp>
        <p:nvSpPr>
          <p:cNvPr id="33796" name="File"/>
          <p:cNvSpPr>
            <a:spLocks noChangeAspect="1" noEditPoints="1" noChangeArrowheads="1"/>
          </p:cNvSpPr>
          <p:nvPr/>
        </p:nvSpPr>
        <p:spPr bwMode="auto">
          <a:xfrm>
            <a:off x="3657600" y="40386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3797" name="File"/>
          <p:cNvSpPr>
            <a:spLocks noChangeAspect="1" noEditPoints="1" noChangeArrowheads="1"/>
          </p:cNvSpPr>
          <p:nvPr/>
        </p:nvSpPr>
        <p:spPr bwMode="auto">
          <a:xfrm>
            <a:off x="2743200" y="49530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3798" name="File"/>
          <p:cNvSpPr>
            <a:spLocks noChangeAspect="1" noEditPoints="1" noChangeArrowheads="1"/>
          </p:cNvSpPr>
          <p:nvPr/>
        </p:nvSpPr>
        <p:spPr bwMode="auto">
          <a:xfrm>
            <a:off x="4572000" y="49530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1751" name="Line 7"/>
          <p:cNvSpPr>
            <a:spLocks noChangeShapeType="1"/>
          </p:cNvSpPr>
          <p:nvPr/>
        </p:nvSpPr>
        <p:spPr bwMode="auto">
          <a:xfrm flipH="1">
            <a:off x="3048000" y="44958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1752" name="Line 8"/>
          <p:cNvSpPr>
            <a:spLocks noChangeShapeType="1"/>
          </p:cNvSpPr>
          <p:nvPr/>
        </p:nvSpPr>
        <p:spPr bwMode="auto">
          <a:xfrm>
            <a:off x="4038600" y="44958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1753" name="AutoShape 9"/>
          <p:cNvSpPr>
            <a:spLocks noChangeArrowheads="1"/>
          </p:cNvSpPr>
          <p:nvPr/>
        </p:nvSpPr>
        <p:spPr bwMode="auto">
          <a:xfrm>
            <a:off x="2743200" y="6019800"/>
            <a:ext cx="6858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31754" name="Line 10"/>
          <p:cNvSpPr>
            <a:spLocks noChangeShapeType="1"/>
          </p:cNvSpPr>
          <p:nvPr/>
        </p:nvSpPr>
        <p:spPr bwMode="auto">
          <a:xfrm>
            <a:off x="3124200" y="5410200"/>
            <a:ext cx="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21580" name="AutoShape 12"/>
          <p:cNvSpPr>
            <a:spLocks noChangeArrowheads="1"/>
          </p:cNvSpPr>
          <p:nvPr/>
        </p:nvSpPr>
        <p:spPr bwMode="auto">
          <a:xfrm>
            <a:off x="457200" y="4800600"/>
            <a:ext cx="1752600" cy="990600"/>
          </a:xfrm>
          <a:prstGeom prst="wedgeRoundRectCallout">
            <a:avLst>
              <a:gd name="adj1" fmla="val 76176"/>
              <a:gd name="adj2" fmla="val 85417"/>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親は</a:t>
            </a:r>
          </a:p>
          <a:p>
            <a:pPr algn="ctr" eaLnBrk="1" hangingPunct="1">
              <a:defRPr/>
            </a:pPr>
            <a:r>
              <a:rPr lang="en-US" altLang="ja-JP">
                <a:latin typeface="Times New Roman" charset="0"/>
              </a:rPr>
              <a:t>A</a:t>
            </a:r>
            <a:r>
              <a:rPr lang="ja-JP" altLang="en-US">
                <a:latin typeface="Times New Roman" charset="0"/>
              </a:rPr>
              <a:t>のみ</a:t>
            </a:r>
          </a:p>
        </p:txBody>
      </p:sp>
      <p:sp>
        <p:nvSpPr>
          <p:cNvPr id="621581" name="Rectangle 13"/>
          <p:cNvSpPr>
            <a:spLocks noChangeArrowheads="1"/>
          </p:cNvSpPr>
          <p:nvPr/>
        </p:nvSpPr>
        <p:spPr bwMode="auto">
          <a:xfrm>
            <a:off x="4800600" y="3962400"/>
            <a:ext cx="2971800" cy="5334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a:t>
            </a:r>
            <a:r>
              <a:rPr lang="en-US" altLang="ja-JP"/>
              <a:t>ln -s ../A/1 B/1</a:t>
            </a:r>
          </a:p>
        </p:txBody>
      </p:sp>
      <p:grpSp>
        <p:nvGrpSpPr>
          <p:cNvPr id="2" name="Group 17"/>
          <p:cNvGrpSpPr>
            <a:grpSpLocks/>
          </p:cNvGrpSpPr>
          <p:nvPr/>
        </p:nvGrpSpPr>
        <p:grpSpPr bwMode="auto">
          <a:xfrm>
            <a:off x="4572000" y="5410200"/>
            <a:ext cx="1295400" cy="990600"/>
            <a:chOff x="2880" y="3360"/>
            <a:chExt cx="816" cy="624"/>
          </a:xfrm>
        </p:grpSpPr>
        <p:sp>
          <p:nvSpPr>
            <p:cNvPr id="31758" name="Line 14"/>
            <p:cNvSpPr>
              <a:spLocks noChangeShapeType="1"/>
            </p:cNvSpPr>
            <p:nvPr/>
          </p:nvSpPr>
          <p:spPr bwMode="auto">
            <a:xfrm>
              <a:off x="3120" y="3360"/>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1759" name="Rectangle 15"/>
            <p:cNvSpPr>
              <a:spLocks noChangeArrowheads="1"/>
            </p:cNvSpPr>
            <p:nvPr/>
          </p:nvSpPr>
          <p:spPr bwMode="auto">
            <a:xfrm>
              <a:off x="2880" y="3648"/>
              <a:ext cx="816" cy="336"/>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r>
                <a:rPr lang="en-US" altLang="ja-JP"/>
                <a:t>A/1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1581"/>
                                        </p:tgtEl>
                                        <p:attrNameLst>
                                          <p:attrName>style.visibility</p:attrName>
                                        </p:attrNameLst>
                                      </p:cBhvr>
                                      <p:to>
                                        <p:strVal val="visible"/>
                                      </p:to>
                                    </p:set>
                                    <p:animEffect transition="in" filter="checkerboard(across)">
                                      <p:cBhvr>
                                        <p:cTn id="7" dur="500"/>
                                        <p:tgtEl>
                                          <p:spTgt spid="621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21580"/>
                                        </p:tgtEl>
                                        <p:attrNameLst>
                                          <p:attrName>style.visibility</p:attrName>
                                        </p:attrNameLst>
                                      </p:cBhvr>
                                      <p:to>
                                        <p:strVal val="visible"/>
                                      </p:to>
                                    </p:set>
                                    <p:animEffect transition="in" filter="checkerboard(across)">
                                      <p:cBhvr>
                                        <p:cTn id="17" dur="500"/>
                                        <p:tgtEl>
                                          <p:spTgt spid="621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80" grpId="0" animBg="1" autoUpdateAnimBg="0"/>
      <p:bldP spid="621581"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304800"/>
            <a:ext cx="7772400" cy="762000"/>
          </a:xfrm>
        </p:spPr>
        <p:txBody>
          <a:bodyPr/>
          <a:lstStyle/>
          <a:p>
            <a:pPr eaLnBrk="1" hangingPunct="1"/>
            <a:r>
              <a:rPr lang="ja-JP" altLang="en-US">
                <a:latin typeface="Times New Roman" panose="02020603050405020304" pitchFamily="18" charset="0"/>
              </a:rPr>
              <a:t>ハードリンクとシンボリックリンク</a:t>
            </a:r>
          </a:p>
        </p:txBody>
      </p:sp>
      <p:sp>
        <p:nvSpPr>
          <p:cNvPr id="34819" name="File"/>
          <p:cNvSpPr>
            <a:spLocks noChangeAspect="1" noEditPoints="1" noChangeArrowheads="1"/>
          </p:cNvSpPr>
          <p:nvPr/>
        </p:nvSpPr>
        <p:spPr bwMode="auto">
          <a:xfrm>
            <a:off x="1524000" y="14478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4820" name="File"/>
          <p:cNvSpPr>
            <a:spLocks noChangeAspect="1" noEditPoints="1" noChangeArrowheads="1"/>
          </p:cNvSpPr>
          <p:nvPr/>
        </p:nvSpPr>
        <p:spPr bwMode="auto">
          <a:xfrm>
            <a:off x="609600" y="23622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4821" name="File"/>
          <p:cNvSpPr>
            <a:spLocks noChangeAspect="1" noEditPoints="1" noChangeArrowheads="1"/>
          </p:cNvSpPr>
          <p:nvPr/>
        </p:nvSpPr>
        <p:spPr bwMode="auto">
          <a:xfrm>
            <a:off x="2438400" y="23622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2774" name="Line 7"/>
          <p:cNvSpPr>
            <a:spLocks noChangeShapeType="1"/>
          </p:cNvSpPr>
          <p:nvPr/>
        </p:nvSpPr>
        <p:spPr bwMode="auto">
          <a:xfrm flipH="1">
            <a:off x="914400" y="19050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75" name="Line 8"/>
          <p:cNvSpPr>
            <a:spLocks noChangeShapeType="1"/>
          </p:cNvSpPr>
          <p:nvPr/>
        </p:nvSpPr>
        <p:spPr bwMode="auto">
          <a:xfrm>
            <a:off x="1905000" y="19050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76" name="AutoShape 9"/>
          <p:cNvSpPr>
            <a:spLocks noChangeArrowheads="1"/>
          </p:cNvSpPr>
          <p:nvPr/>
        </p:nvSpPr>
        <p:spPr bwMode="auto">
          <a:xfrm>
            <a:off x="1600200" y="3352800"/>
            <a:ext cx="6858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32777" name="Line 10"/>
          <p:cNvSpPr>
            <a:spLocks noChangeShapeType="1"/>
          </p:cNvSpPr>
          <p:nvPr/>
        </p:nvSpPr>
        <p:spPr bwMode="auto">
          <a:xfrm>
            <a:off x="990600" y="2819400"/>
            <a:ext cx="9144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78" name="Line 11"/>
          <p:cNvSpPr>
            <a:spLocks noChangeShapeType="1"/>
          </p:cNvSpPr>
          <p:nvPr/>
        </p:nvSpPr>
        <p:spPr bwMode="auto">
          <a:xfrm flipH="1">
            <a:off x="1905000" y="2819400"/>
            <a:ext cx="9144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27" name="File"/>
          <p:cNvSpPr>
            <a:spLocks noChangeAspect="1" noEditPoints="1" noChangeArrowheads="1"/>
          </p:cNvSpPr>
          <p:nvPr/>
        </p:nvSpPr>
        <p:spPr bwMode="auto">
          <a:xfrm>
            <a:off x="1524000" y="41910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4828" name="File"/>
          <p:cNvSpPr>
            <a:spLocks noChangeAspect="1" noEditPoints="1" noChangeArrowheads="1"/>
          </p:cNvSpPr>
          <p:nvPr/>
        </p:nvSpPr>
        <p:spPr bwMode="auto">
          <a:xfrm>
            <a:off x="609600" y="51054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4829" name="File"/>
          <p:cNvSpPr>
            <a:spLocks noChangeAspect="1" noEditPoints="1" noChangeArrowheads="1"/>
          </p:cNvSpPr>
          <p:nvPr/>
        </p:nvSpPr>
        <p:spPr bwMode="auto">
          <a:xfrm>
            <a:off x="2438400" y="5105400"/>
            <a:ext cx="723900" cy="452438"/>
          </a:xfrm>
          <a:custGeom>
            <a:avLst/>
            <a:gdLst>
              <a:gd name="T0" fmla="*/ 12333647 w 21600"/>
              <a:gd name="T1" fmla="*/ 1421535 h 21600"/>
              <a:gd name="T2" fmla="*/ 0 w 21600"/>
              <a:gd name="T3" fmla="*/ 4738429 h 21600"/>
              <a:gd name="T4" fmla="*/ 12130352 w 21600"/>
              <a:gd name="T5" fmla="*/ 9476859 h 21600"/>
              <a:gd name="T6" fmla="*/ 24260704 w 21600"/>
              <a:gd name="T7" fmla="*/ 4738429 h 21600"/>
              <a:gd name="T8" fmla="*/ 0 w 21600"/>
              <a:gd name="T9" fmla="*/ 9476859 h 21600"/>
              <a:gd name="T10" fmla="*/ 24260704 w 21600"/>
              <a:gd name="T11" fmla="*/ 9476859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2782" name="Line 15"/>
          <p:cNvSpPr>
            <a:spLocks noChangeShapeType="1"/>
          </p:cNvSpPr>
          <p:nvPr/>
        </p:nvSpPr>
        <p:spPr bwMode="auto">
          <a:xfrm flipH="1">
            <a:off x="914400" y="46482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83" name="Line 16"/>
          <p:cNvSpPr>
            <a:spLocks noChangeShapeType="1"/>
          </p:cNvSpPr>
          <p:nvPr/>
        </p:nvSpPr>
        <p:spPr bwMode="auto">
          <a:xfrm>
            <a:off x="1905000" y="4648200"/>
            <a:ext cx="99060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84" name="AutoShape 17"/>
          <p:cNvSpPr>
            <a:spLocks noChangeArrowheads="1"/>
          </p:cNvSpPr>
          <p:nvPr/>
        </p:nvSpPr>
        <p:spPr bwMode="auto">
          <a:xfrm>
            <a:off x="685800" y="6019800"/>
            <a:ext cx="685800" cy="457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32785" name="Line 18"/>
          <p:cNvSpPr>
            <a:spLocks noChangeShapeType="1"/>
          </p:cNvSpPr>
          <p:nvPr/>
        </p:nvSpPr>
        <p:spPr bwMode="auto">
          <a:xfrm>
            <a:off x="990600" y="55626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2786" name="Group 19"/>
          <p:cNvGrpSpPr>
            <a:grpSpLocks/>
          </p:cNvGrpSpPr>
          <p:nvPr/>
        </p:nvGrpSpPr>
        <p:grpSpPr bwMode="auto">
          <a:xfrm>
            <a:off x="2438400" y="5562600"/>
            <a:ext cx="1295400" cy="990600"/>
            <a:chOff x="2880" y="3360"/>
            <a:chExt cx="816" cy="624"/>
          </a:xfrm>
        </p:grpSpPr>
        <p:sp>
          <p:nvSpPr>
            <p:cNvPr id="32809" name="Line 20"/>
            <p:cNvSpPr>
              <a:spLocks noChangeShapeType="1"/>
            </p:cNvSpPr>
            <p:nvPr/>
          </p:nvSpPr>
          <p:spPr bwMode="auto">
            <a:xfrm>
              <a:off x="3120" y="3360"/>
              <a:ext cx="0" cy="28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810" name="Rectangle 21"/>
            <p:cNvSpPr>
              <a:spLocks noChangeArrowheads="1"/>
            </p:cNvSpPr>
            <p:nvPr/>
          </p:nvSpPr>
          <p:spPr bwMode="auto">
            <a:xfrm>
              <a:off x="2880" y="3648"/>
              <a:ext cx="816" cy="336"/>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r>
                <a:rPr lang="en-US" altLang="ja-JP"/>
                <a:t>A/1</a:t>
              </a:r>
            </a:p>
          </p:txBody>
        </p:sp>
      </p:grpSp>
      <p:sp>
        <p:nvSpPr>
          <p:cNvPr id="622614" name="AutoShape 22"/>
          <p:cNvSpPr>
            <a:spLocks noChangeArrowheads="1"/>
          </p:cNvSpPr>
          <p:nvPr/>
        </p:nvSpPr>
        <p:spPr bwMode="auto">
          <a:xfrm>
            <a:off x="2971800" y="3276600"/>
            <a:ext cx="1828800" cy="990600"/>
          </a:xfrm>
          <a:prstGeom prst="rightArrow">
            <a:avLst>
              <a:gd name="adj1" fmla="val 50000"/>
              <a:gd name="adj2" fmla="val 46154"/>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 </a:t>
            </a:r>
            <a:r>
              <a:rPr lang="en-US" altLang="ja-JP"/>
              <a:t>rm A/1</a:t>
            </a:r>
          </a:p>
        </p:txBody>
      </p:sp>
      <p:grpSp>
        <p:nvGrpSpPr>
          <p:cNvPr id="3" name="Group 41"/>
          <p:cNvGrpSpPr>
            <a:grpSpLocks/>
          </p:cNvGrpSpPr>
          <p:nvPr/>
        </p:nvGrpSpPr>
        <p:grpSpPr bwMode="auto">
          <a:xfrm>
            <a:off x="5410200" y="1447800"/>
            <a:ext cx="2590800" cy="2362200"/>
            <a:chOff x="3408" y="1056"/>
            <a:chExt cx="1632" cy="1488"/>
          </a:xfrm>
        </p:grpSpPr>
        <p:sp>
          <p:nvSpPr>
            <p:cNvPr id="34850" name="File"/>
            <p:cNvSpPr>
              <a:spLocks noChangeAspect="1" noEditPoints="1" noChangeArrowheads="1"/>
            </p:cNvSpPr>
            <p:nvPr/>
          </p:nvSpPr>
          <p:spPr bwMode="auto">
            <a:xfrm>
              <a:off x="3984" y="1056"/>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4851" name="File"/>
            <p:cNvSpPr>
              <a:spLocks noChangeAspect="1" noEditPoints="1" noChangeArrowheads="1"/>
            </p:cNvSpPr>
            <p:nvPr/>
          </p:nvSpPr>
          <p:spPr bwMode="auto">
            <a:xfrm>
              <a:off x="3408" y="1632"/>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4852" name="File"/>
            <p:cNvSpPr>
              <a:spLocks noChangeAspect="1" noEditPoints="1" noChangeArrowheads="1"/>
            </p:cNvSpPr>
            <p:nvPr/>
          </p:nvSpPr>
          <p:spPr bwMode="auto">
            <a:xfrm>
              <a:off x="4560" y="1632"/>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2805" name="Line 26"/>
            <p:cNvSpPr>
              <a:spLocks noChangeShapeType="1"/>
            </p:cNvSpPr>
            <p:nvPr/>
          </p:nvSpPr>
          <p:spPr bwMode="auto">
            <a:xfrm flipH="1">
              <a:off x="3600" y="1344"/>
              <a:ext cx="624"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806" name="Line 27"/>
            <p:cNvSpPr>
              <a:spLocks noChangeShapeType="1"/>
            </p:cNvSpPr>
            <p:nvPr/>
          </p:nvSpPr>
          <p:spPr bwMode="auto">
            <a:xfrm>
              <a:off x="4224" y="1344"/>
              <a:ext cx="624"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807" name="AutoShape 28"/>
            <p:cNvSpPr>
              <a:spLocks noChangeArrowheads="1"/>
            </p:cNvSpPr>
            <p:nvPr/>
          </p:nvSpPr>
          <p:spPr bwMode="auto">
            <a:xfrm>
              <a:off x="4608" y="2256"/>
              <a:ext cx="432" cy="288"/>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32808" name="Line 30"/>
            <p:cNvSpPr>
              <a:spLocks noChangeShapeType="1"/>
            </p:cNvSpPr>
            <p:nvPr/>
          </p:nvSpPr>
          <p:spPr bwMode="auto">
            <a:xfrm flipH="1">
              <a:off x="4800" y="1920"/>
              <a:ext cx="0"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42"/>
          <p:cNvGrpSpPr>
            <a:grpSpLocks/>
          </p:cNvGrpSpPr>
          <p:nvPr/>
        </p:nvGrpSpPr>
        <p:grpSpPr bwMode="auto">
          <a:xfrm>
            <a:off x="5410200" y="4191000"/>
            <a:ext cx="3124200" cy="2362200"/>
            <a:chOff x="3408" y="2640"/>
            <a:chExt cx="1968" cy="1488"/>
          </a:xfrm>
        </p:grpSpPr>
        <p:sp>
          <p:nvSpPr>
            <p:cNvPr id="34842" name="File"/>
            <p:cNvSpPr>
              <a:spLocks noChangeAspect="1" noEditPoints="1" noChangeArrowheads="1"/>
            </p:cNvSpPr>
            <p:nvPr/>
          </p:nvSpPr>
          <p:spPr bwMode="auto">
            <a:xfrm>
              <a:off x="3984" y="2640"/>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4843" name="File"/>
            <p:cNvSpPr>
              <a:spLocks noChangeAspect="1" noEditPoints="1" noChangeArrowheads="1"/>
            </p:cNvSpPr>
            <p:nvPr/>
          </p:nvSpPr>
          <p:spPr bwMode="auto">
            <a:xfrm>
              <a:off x="3408" y="3216"/>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A</a:t>
              </a:r>
            </a:p>
          </p:txBody>
        </p:sp>
        <p:sp>
          <p:nvSpPr>
            <p:cNvPr id="34844" name="File"/>
            <p:cNvSpPr>
              <a:spLocks noChangeAspect="1" noEditPoints="1" noChangeArrowheads="1"/>
            </p:cNvSpPr>
            <p:nvPr/>
          </p:nvSpPr>
          <p:spPr bwMode="auto">
            <a:xfrm>
              <a:off x="4560" y="3216"/>
              <a:ext cx="456" cy="285"/>
            </a:xfrm>
            <a:custGeom>
              <a:avLst/>
              <a:gdLst>
                <a:gd name="T0" fmla="*/ 5 w 21600"/>
                <a:gd name="T1" fmla="*/ 1 h 21600"/>
                <a:gd name="T2" fmla="*/ 0 w 21600"/>
                <a:gd name="T3" fmla="*/ 2 h 21600"/>
                <a:gd name="T4" fmla="*/ 5 w 21600"/>
                <a:gd name="T5" fmla="*/ 4 h 21600"/>
                <a:gd name="T6" fmla="*/ 10 w 21600"/>
                <a:gd name="T7" fmla="*/ 2 h 21600"/>
                <a:gd name="T8" fmla="*/ 0 w 21600"/>
                <a:gd name="T9" fmla="*/ 4 h 21600"/>
                <a:gd name="T10" fmla="*/ 10 w 21600"/>
                <a:gd name="T11" fmla="*/ 4 h 21600"/>
                <a:gd name="T12" fmla="*/ 0 60000 65536"/>
                <a:gd name="T13" fmla="*/ 0 60000 65536"/>
                <a:gd name="T14" fmla="*/ 0 60000 65536"/>
                <a:gd name="T15" fmla="*/ 0 60000 65536"/>
                <a:gd name="T16" fmla="*/ 0 60000 65536"/>
                <a:gd name="T17" fmla="*/ 0 60000 65536"/>
                <a:gd name="T18" fmla="*/ 1089 w 21600"/>
                <a:gd name="T19" fmla="*/ 4623 h 21600"/>
                <a:gd name="T20" fmla="*/ 20653 w 21600"/>
                <a:gd name="T21" fmla="*/ 2031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solidFill>
                    <a:srgbClr val="000000"/>
                  </a:solidFill>
                </a:rPr>
                <a:t>B</a:t>
              </a:r>
            </a:p>
          </p:txBody>
        </p:sp>
        <p:sp>
          <p:nvSpPr>
            <p:cNvPr id="32797" name="Line 34"/>
            <p:cNvSpPr>
              <a:spLocks noChangeShapeType="1"/>
            </p:cNvSpPr>
            <p:nvPr/>
          </p:nvSpPr>
          <p:spPr bwMode="auto">
            <a:xfrm flipH="1">
              <a:off x="3600" y="2928"/>
              <a:ext cx="624"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798" name="Line 35"/>
            <p:cNvSpPr>
              <a:spLocks noChangeShapeType="1"/>
            </p:cNvSpPr>
            <p:nvPr/>
          </p:nvSpPr>
          <p:spPr bwMode="auto">
            <a:xfrm>
              <a:off x="4224" y="2928"/>
              <a:ext cx="624"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2799" name="Group 38"/>
            <p:cNvGrpSpPr>
              <a:grpSpLocks/>
            </p:cNvGrpSpPr>
            <p:nvPr/>
          </p:nvGrpSpPr>
          <p:grpSpPr bwMode="auto">
            <a:xfrm>
              <a:off x="4560" y="3504"/>
              <a:ext cx="816" cy="624"/>
              <a:chOff x="2880" y="3360"/>
              <a:chExt cx="816" cy="624"/>
            </a:xfrm>
          </p:grpSpPr>
          <p:sp>
            <p:nvSpPr>
              <p:cNvPr id="32800" name="Line 39"/>
              <p:cNvSpPr>
                <a:spLocks noChangeShapeType="1"/>
              </p:cNvSpPr>
              <p:nvPr/>
            </p:nvSpPr>
            <p:spPr bwMode="auto">
              <a:xfrm>
                <a:off x="3120" y="3360"/>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2801" name="Rectangle 40"/>
              <p:cNvSpPr>
                <a:spLocks noChangeArrowheads="1"/>
              </p:cNvSpPr>
              <p:nvPr/>
            </p:nvSpPr>
            <p:spPr bwMode="auto">
              <a:xfrm>
                <a:off x="2880" y="3648"/>
                <a:ext cx="816" cy="336"/>
              </a:xfrm>
              <a:prstGeom prst="rect">
                <a:avLst/>
              </a:prstGeom>
              <a:solidFill>
                <a:srgbClr val="0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r>
                  <a:rPr lang="en-US" altLang="ja-JP"/>
                  <a:t>A/1</a:t>
                </a:r>
              </a:p>
            </p:txBody>
          </p:sp>
        </p:grpSp>
      </p:grpSp>
      <p:sp>
        <p:nvSpPr>
          <p:cNvPr id="622635" name="AutoShape 43"/>
          <p:cNvSpPr>
            <a:spLocks noChangeArrowheads="1"/>
          </p:cNvSpPr>
          <p:nvPr/>
        </p:nvSpPr>
        <p:spPr bwMode="auto">
          <a:xfrm>
            <a:off x="5029200" y="2971800"/>
            <a:ext cx="2133600" cy="762000"/>
          </a:xfrm>
          <a:prstGeom prst="wedgeRoundRectCallout">
            <a:avLst>
              <a:gd name="adj1" fmla="val 57144"/>
              <a:gd name="adj2" fmla="val 28125"/>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en-US" altLang="ja-JP" sz="2400" dirty="0">
                <a:latin typeface="Times New Roman" charset="0"/>
              </a:rPr>
              <a:t>B/1 </a:t>
            </a:r>
            <a:r>
              <a:rPr lang="ja-JP" altLang="en-US" sz="2400" dirty="0">
                <a:latin typeface="Times New Roman" charset="0"/>
              </a:rPr>
              <a:t>で</a:t>
            </a:r>
          </a:p>
          <a:p>
            <a:pPr algn="ctr" eaLnBrk="1" hangingPunct="1">
              <a:defRPr/>
            </a:pPr>
            <a:r>
              <a:rPr lang="ja-JP" altLang="en-US" sz="2400" dirty="0">
                <a:latin typeface="Times New Roman" charset="0"/>
              </a:rPr>
              <a:t>アクセス可能</a:t>
            </a:r>
          </a:p>
        </p:txBody>
      </p:sp>
      <p:sp>
        <p:nvSpPr>
          <p:cNvPr id="622636" name="AutoShape 44"/>
          <p:cNvSpPr>
            <a:spLocks noChangeArrowheads="1"/>
          </p:cNvSpPr>
          <p:nvPr/>
        </p:nvSpPr>
        <p:spPr bwMode="auto">
          <a:xfrm>
            <a:off x="4800600" y="5791200"/>
            <a:ext cx="2209800" cy="838200"/>
          </a:xfrm>
          <a:prstGeom prst="wedgeRoundRectCallout">
            <a:avLst>
              <a:gd name="adj1" fmla="val 59625"/>
              <a:gd name="adj2" fmla="val 4736"/>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sz="2400" dirty="0">
                <a:latin typeface="Times New Roman" charset="0"/>
              </a:rPr>
              <a:t>到達不能な</a:t>
            </a:r>
          </a:p>
          <a:p>
            <a:pPr algn="ctr" eaLnBrk="1" hangingPunct="1">
              <a:defRPr/>
            </a:pPr>
            <a:r>
              <a:rPr lang="ja-JP" altLang="en-US" sz="2400" dirty="0">
                <a:latin typeface="Times New Roman" charset="0"/>
              </a:rPr>
              <a:t>パス情報</a:t>
            </a:r>
          </a:p>
        </p:txBody>
      </p:sp>
      <p:sp>
        <p:nvSpPr>
          <p:cNvPr id="32792" name="Text Box 45"/>
          <p:cNvSpPr txBox="1">
            <a:spLocks noChangeArrowheads="1"/>
          </p:cNvSpPr>
          <p:nvPr/>
        </p:nvSpPr>
        <p:spPr bwMode="auto">
          <a:xfrm>
            <a:off x="228600" y="1066800"/>
            <a:ext cx="1471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ハードリンク</a:t>
            </a:r>
          </a:p>
        </p:txBody>
      </p:sp>
      <p:sp>
        <p:nvSpPr>
          <p:cNvPr id="32793" name="Text Box 46"/>
          <p:cNvSpPr txBox="1">
            <a:spLocks noChangeArrowheads="1"/>
          </p:cNvSpPr>
          <p:nvPr/>
        </p:nvSpPr>
        <p:spPr bwMode="auto">
          <a:xfrm>
            <a:off x="228600" y="3810000"/>
            <a:ext cx="20653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シンボリックリンク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2614"/>
                                        </p:tgtEl>
                                        <p:attrNameLst>
                                          <p:attrName>style.visibility</p:attrName>
                                        </p:attrNameLst>
                                      </p:cBhvr>
                                      <p:to>
                                        <p:strVal val="visible"/>
                                      </p:to>
                                    </p:set>
                                    <p:animEffect transition="in" filter="wipe(left)">
                                      <p:cBhvr>
                                        <p:cTn id="7" dur="500"/>
                                        <p:tgtEl>
                                          <p:spTgt spid="6226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22635"/>
                                        </p:tgtEl>
                                        <p:attrNameLst>
                                          <p:attrName>style.visibility</p:attrName>
                                        </p:attrNameLst>
                                      </p:cBhvr>
                                      <p:to>
                                        <p:strVal val="visible"/>
                                      </p:to>
                                    </p:set>
                                    <p:animEffect transition="in" filter="checkerboard(across)">
                                      <p:cBhvr>
                                        <p:cTn id="17" dur="500"/>
                                        <p:tgtEl>
                                          <p:spTgt spid="6226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22636"/>
                                        </p:tgtEl>
                                        <p:attrNameLst>
                                          <p:attrName>style.visibility</p:attrName>
                                        </p:attrNameLst>
                                      </p:cBhvr>
                                      <p:to>
                                        <p:strVal val="visible"/>
                                      </p:to>
                                    </p:set>
                                    <p:animEffect transition="in" filter="checkerboard(across)">
                                      <p:cBhvr>
                                        <p:cTn id="27" dur="500"/>
                                        <p:tgtEl>
                                          <p:spTgt spid="622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614" grpId="0" animBg="1" autoUpdateAnimBg="0"/>
      <p:bldP spid="622635" grpId="0" animBg="1" autoUpdateAnimBg="0"/>
      <p:bldP spid="622636"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構造ディレクトリの</a:t>
            </a:r>
            <a:br>
              <a:rPr lang="ja-JP" altLang="en-US">
                <a:latin typeface="Times New Roman" panose="02020603050405020304" pitchFamily="18" charset="0"/>
              </a:rPr>
            </a:br>
            <a:r>
              <a:rPr lang="ja-JP" altLang="en-US">
                <a:latin typeface="Times New Roman" panose="02020603050405020304" pitchFamily="18" charset="0"/>
              </a:rPr>
              <a:t>注意点</a:t>
            </a:r>
          </a:p>
        </p:txBody>
      </p:sp>
      <p:sp>
        <p:nvSpPr>
          <p:cNvPr id="3379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ファイル/ディレクトリの位置が分かりにくい</a:t>
            </a:r>
          </a:p>
        </p:txBody>
      </p:sp>
      <p:sp>
        <p:nvSpPr>
          <p:cNvPr id="35844" name="File"/>
          <p:cNvSpPr>
            <a:spLocks noEditPoints="1" noChangeArrowheads="1"/>
          </p:cNvSpPr>
          <p:nvPr/>
        </p:nvSpPr>
        <p:spPr bwMode="auto">
          <a:xfrm>
            <a:off x="2057400" y="3352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5845" name="File"/>
          <p:cNvSpPr>
            <a:spLocks noEditPoints="1" noChangeArrowheads="1"/>
          </p:cNvSpPr>
          <p:nvPr/>
        </p:nvSpPr>
        <p:spPr bwMode="auto">
          <a:xfrm>
            <a:off x="2895600" y="4191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5846" name="File"/>
          <p:cNvSpPr>
            <a:spLocks noEditPoints="1" noChangeArrowheads="1"/>
          </p:cNvSpPr>
          <p:nvPr/>
        </p:nvSpPr>
        <p:spPr bwMode="auto">
          <a:xfrm>
            <a:off x="762000" y="4191000"/>
            <a:ext cx="1143000" cy="449263"/>
          </a:xfrm>
          <a:custGeom>
            <a:avLst/>
            <a:gdLst>
              <a:gd name="T0" fmla="*/ 30748711 w 21600"/>
              <a:gd name="T1" fmla="*/ 1401638 h 21600"/>
              <a:gd name="T2" fmla="*/ 0 w 21600"/>
              <a:gd name="T3" fmla="*/ 4672169 h 21600"/>
              <a:gd name="T4" fmla="*/ 30241875 w 21600"/>
              <a:gd name="T5" fmla="*/ 9344317 h 21600"/>
              <a:gd name="T6" fmla="*/ 60483750 w 21600"/>
              <a:gd name="T7" fmla="*/ 4672169 h 21600"/>
              <a:gd name="T8" fmla="*/ 0 w 21600"/>
              <a:gd name="T9" fmla="*/ 9344317 h 21600"/>
              <a:gd name="T10" fmla="*/ 604837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eaLnBrk="1" hangingPunct="1">
              <a:defRPr/>
            </a:pPr>
            <a:r>
              <a:rPr lang="ja-JP" altLang="en-US" sz="2000">
                <a:solidFill>
                  <a:srgbClr val="000000"/>
                </a:solidFill>
                <a:latin typeface="Times New Roman" charset="0"/>
              </a:rPr>
              <a:t>ユーザ</a:t>
            </a:r>
          </a:p>
        </p:txBody>
      </p:sp>
      <p:sp>
        <p:nvSpPr>
          <p:cNvPr id="35847" name="File"/>
          <p:cNvSpPr>
            <a:spLocks noEditPoints="1" noChangeArrowheads="1"/>
          </p:cNvSpPr>
          <p:nvPr/>
        </p:nvSpPr>
        <p:spPr bwMode="auto">
          <a:xfrm>
            <a:off x="13716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5848" name="File"/>
          <p:cNvSpPr>
            <a:spLocks noEditPoints="1" noChangeArrowheads="1"/>
          </p:cNvSpPr>
          <p:nvPr/>
        </p:nvSpPr>
        <p:spPr bwMode="auto">
          <a:xfrm>
            <a:off x="533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5849" name="File"/>
          <p:cNvSpPr>
            <a:spLocks noEditPoints="1" noChangeArrowheads="1"/>
          </p:cNvSpPr>
          <p:nvPr/>
        </p:nvSpPr>
        <p:spPr bwMode="auto">
          <a:xfrm>
            <a:off x="3200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5850" name="File"/>
          <p:cNvSpPr>
            <a:spLocks noEditPoints="1" noChangeArrowheads="1"/>
          </p:cNvSpPr>
          <p:nvPr/>
        </p:nvSpPr>
        <p:spPr bwMode="auto">
          <a:xfrm>
            <a:off x="22860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3803" name="AutoShape 11"/>
          <p:cNvSpPr>
            <a:spLocks noChangeArrowheads="1"/>
          </p:cNvSpPr>
          <p:nvPr/>
        </p:nvSpPr>
        <p:spPr bwMode="auto">
          <a:xfrm>
            <a:off x="3048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3804" name="AutoShape 12"/>
          <p:cNvSpPr>
            <a:spLocks noChangeArrowheads="1"/>
          </p:cNvSpPr>
          <p:nvPr/>
        </p:nvSpPr>
        <p:spPr bwMode="auto">
          <a:xfrm>
            <a:off x="9144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3805" name="AutoShape 13"/>
          <p:cNvSpPr>
            <a:spLocks noChangeArrowheads="1"/>
          </p:cNvSpPr>
          <p:nvPr/>
        </p:nvSpPr>
        <p:spPr bwMode="auto">
          <a:xfrm>
            <a:off x="15240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3806" name="AutoShape 14"/>
          <p:cNvSpPr>
            <a:spLocks noChangeArrowheads="1"/>
          </p:cNvSpPr>
          <p:nvPr/>
        </p:nvSpPr>
        <p:spPr bwMode="auto">
          <a:xfrm>
            <a:off x="21336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3807" name="AutoShape 15"/>
          <p:cNvSpPr>
            <a:spLocks noChangeArrowheads="1"/>
          </p:cNvSpPr>
          <p:nvPr/>
        </p:nvSpPr>
        <p:spPr bwMode="auto">
          <a:xfrm>
            <a:off x="4038600" y="5105400"/>
            <a:ext cx="533400" cy="381000"/>
          </a:xfrm>
          <a:prstGeom prst="foldedCorner">
            <a:avLst>
              <a:gd name="adj" fmla="val 12500"/>
            </a:avLst>
          </a:prstGeom>
          <a:solidFill>
            <a:schemeClr val="tx1"/>
          </a:solidFill>
          <a:ln w="2857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3808" name="Line 16"/>
          <p:cNvSpPr>
            <a:spLocks noChangeShapeType="1"/>
          </p:cNvSpPr>
          <p:nvPr/>
        </p:nvSpPr>
        <p:spPr bwMode="auto">
          <a:xfrm>
            <a:off x="2590800" y="3810000"/>
            <a:ext cx="762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09" name="Line 17"/>
          <p:cNvSpPr>
            <a:spLocks noChangeShapeType="1"/>
          </p:cNvSpPr>
          <p:nvPr/>
        </p:nvSpPr>
        <p:spPr bwMode="auto">
          <a:xfrm flipH="1">
            <a:off x="1371600" y="3810000"/>
            <a:ext cx="1143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0" name="Line 18"/>
          <p:cNvSpPr>
            <a:spLocks noChangeShapeType="1"/>
          </p:cNvSpPr>
          <p:nvPr/>
        </p:nvSpPr>
        <p:spPr bwMode="auto">
          <a:xfrm flipH="1">
            <a:off x="9144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1" name="Line 19"/>
          <p:cNvSpPr>
            <a:spLocks noChangeShapeType="1"/>
          </p:cNvSpPr>
          <p:nvPr/>
        </p:nvSpPr>
        <p:spPr bwMode="auto">
          <a:xfrm>
            <a:off x="13716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2" name="Line 20"/>
          <p:cNvSpPr>
            <a:spLocks noChangeShapeType="1"/>
          </p:cNvSpPr>
          <p:nvPr/>
        </p:nvSpPr>
        <p:spPr bwMode="auto">
          <a:xfrm flipH="1">
            <a:off x="2667000" y="4648200"/>
            <a:ext cx="685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3" name="Line 21"/>
          <p:cNvSpPr>
            <a:spLocks noChangeShapeType="1"/>
          </p:cNvSpPr>
          <p:nvPr/>
        </p:nvSpPr>
        <p:spPr bwMode="auto">
          <a:xfrm>
            <a:off x="3352800" y="4648200"/>
            <a:ext cx="228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4" name="Line 22"/>
          <p:cNvSpPr>
            <a:spLocks noChangeShapeType="1"/>
          </p:cNvSpPr>
          <p:nvPr/>
        </p:nvSpPr>
        <p:spPr bwMode="auto">
          <a:xfrm>
            <a:off x="3352800" y="4648200"/>
            <a:ext cx="990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5" name="Line 23"/>
          <p:cNvSpPr>
            <a:spLocks noChangeShapeType="1"/>
          </p:cNvSpPr>
          <p:nvPr/>
        </p:nvSpPr>
        <p:spPr bwMode="auto">
          <a:xfrm flipH="1">
            <a:off x="5334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6" name="Line 24"/>
          <p:cNvSpPr>
            <a:spLocks noChangeShapeType="1"/>
          </p:cNvSpPr>
          <p:nvPr/>
        </p:nvSpPr>
        <p:spPr bwMode="auto">
          <a:xfrm>
            <a:off x="8382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7" name="Line 25"/>
          <p:cNvSpPr>
            <a:spLocks noChangeShapeType="1"/>
          </p:cNvSpPr>
          <p:nvPr/>
        </p:nvSpPr>
        <p:spPr bwMode="auto">
          <a:xfrm>
            <a:off x="1752600" y="5486400"/>
            <a:ext cx="76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8" name="Line 26"/>
          <p:cNvSpPr>
            <a:spLocks noChangeShapeType="1"/>
          </p:cNvSpPr>
          <p:nvPr/>
        </p:nvSpPr>
        <p:spPr bwMode="auto">
          <a:xfrm flipH="1">
            <a:off x="2362200" y="5486400"/>
            <a:ext cx="228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19" name="Line 40"/>
          <p:cNvSpPr>
            <a:spLocks noChangeShapeType="1"/>
          </p:cNvSpPr>
          <p:nvPr/>
        </p:nvSpPr>
        <p:spPr bwMode="auto">
          <a:xfrm>
            <a:off x="1828800" y="2819400"/>
            <a:ext cx="685800" cy="609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97035" name="AutoShape 43"/>
          <p:cNvSpPr>
            <a:spLocks noChangeArrowheads="1"/>
          </p:cNvSpPr>
          <p:nvPr/>
        </p:nvSpPr>
        <p:spPr bwMode="auto">
          <a:xfrm>
            <a:off x="5105400" y="3505200"/>
            <a:ext cx="3276600" cy="1219200"/>
          </a:xfrm>
          <a:prstGeom prst="wedgeRoundRectCallout">
            <a:avLst>
              <a:gd name="adj1" fmla="val -64343"/>
              <a:gd name="adj2" fmla="val 35806"/>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eaLnBrk="1" hangingPunct="1">
              <a:defRPr/>
            </a:pPr>
            <a:r>
              <a:rPr lang="ja-JP" altLang="en-US" sz="2400" dirty="0">
                <a:latin typeface="Times New Roman" charset="0"/>
              </a:rPr>
              <a:t>これらは自分の</a:t>
            </a:r>
          </a:p>
          <a:p>
            <a:pPr eaLnBrk="1" hangingPunct="1">
              <a:defRPr/>
            </a:pPr>
            <a:r>
              <a:rPr lang="ja-JP" altLang="en-US" sz="2400" dirty="0">
                <a:latin typeface="Times New Roman" charset="0"/>
              </a:rPr>
              <a:t>ユーザディレクトリの</a:t>
            </a:r>
          </a:p>
          <a:p>
            <a:pPr eaLnBrk="1" hangingPunct="1">
              <a:defRPr/>
            </a:pPr>
            <a:r>
              <a:rPr lang="ja-JP" altLang="en-US" sz="2400" dirty="0">
                <a:latin typeface="Times New Roman" charset="0"/>
              </a:rPr>
              <a:t>下にあるように見える</a:t>
            </a:r>
          </a:p>
        </p:txBody>
      </p:sp>
      <p:grpSp>
        <p:nvGrpSpPr>
          <p:cNvPr id="2" name="Group 44"/>
          <p:cNvGrpSpPr>
            <a:grpSpLocks/>
          </p:cNvGrpSpPr>
          <p:nvPr/>
        </p:nvGrpSpPr>
        <p:grpSpPr bwMode="auto">
          <a:xfrm>
            <a:off x="1447800" y="4648200"/>
            <a:ext cx="1676400" cy="228600"/>
            <a:chOff x="1344" y="3696"/>
            <a:chExt cx="1584" cy="144"/>
          </a:xfrm>
        </p:grpSpPr>
        <p:sp>
          <p:nvSpPr>
            <p:cNvPr id="33826" name="Arc 45"/>
            <p:cNvSpPr>
              <a:spLocks/>
            </p:cNvSpPr>
            <p:nvPr/>
          </p:nvSpPr>
          <p:spPr bwMode="auto">
            <a:xfrm flipV="1">
              <a:off x="2136" y="3696"/>
              <a:ext cx="792" cy="144"/>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33827" name="Arc 46"/>
            <p:cNvSpPr>
              <a:spLocks/>
            </p:cNvSpPr>
            <p:nvPr/>
          </p:nvSpPr>
          <p:spPr bwMode="auto">
            <a:xfrm rot="5400000" flipV="1">
              <a:off x="1668" y="3372"/>
              <a:ext cx="144" cy="79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597039" name="AutoShape 47"/>
          <p:cNvSpPr>
            <a:spLocks noChangeArrowheads="1"/>
          </p:cNvSpPr>
          <p:nvPr/>
        </p:nvSpPr>
        <p:spPr bwMode="auto">
          <a:xfrm>
            <a:off x="2057400" y="4114800"/>
            <a:ext cx="2590800" cy="2286000"/>
          </a:xfrm>
          <a:prstGeom prst="roundRect">
            <a:avLst>
              <a:gd name="adj" fmla="val 16667"/>
            </a:avLst>
          </a:pr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3" name="Group 50"/>
          <p:cNvGrpSpPr>
            <a:grpSpLocks/>
          </p:cNvGrpSpPr>
          <p:nvPr/>
        </p:nvGrpSpPr>
        <p:grpSpPr bwMode="auto">
          <a:xfrm>
            <a:off x="4876800" y="4953000"/>
            <a:ext cx="3589338" cy="1203325"/>
            <a:chOff x="3072" y="3120"/>
            <a:chExt cx="2261" cy="758"/>
          </a:xfrm>
        </p:grpSpPr>
        <p:sp>
          <p:nvSpPr>
            <p:cNvPr id="33824" name="Text Box 48"/>
            <p:cNvSpPr txBox="1">
              <a:spLocks noChangeArrowheads="1"/>
            </p:cNvSpPr>
            <p:nvPr/>
          </p:nvSpPr>
          <p:spPr bwMode="auto">
            <a:xfrm>
              <a:off x="3072" y="3360"/>
              <a:ext cx="226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自分のファイルと間違って</a:t>
              </a:r>
            </a:p>
            <a:p>
              <a:pPr algn="ctr" eaLnBrk="1" hangingPunct="1"/>
              <a:r>
                <a:rPr lang="ja-JP" altLang="en-US" sz="2400"/>
                <a:t>移動・削除等をする可能性</a:t>
              </a:r>
            </a:p>
          </p:txBody>
        </p:sp>
        <p:sp>
          <p:nvSpPr>
            <p:cNvPr id="33825" name="AutoShape 49"/>
            <p:cNvSpPr>
              <a:spLocks noChangeArrowheads="1"/>
            </p:cNvSpPr>
            <p:nvPr/>
          </p:nvSpPr>
          <p:spPr bwMode="auto">
            <a:xfrm>
              <a:off x="3936" y="3120"/>
              <a:ext cx="432" cy="240"/>
            </a:xfrm>
            <a:prstGeom prst="downArrow">
              <a:avLst>
                <a:gd name="adj1" fmla="val 50000"/>
                <a:gd name="adj2" fmla="val 25000"/>
              </a:avLst>
            </a:prstGeom>
            <a:solidFill>
              <a:srgbClr val="CC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7039"/>
                                        </p:tgtEl>
                                        <p:attrNameLst>
                                          <p:attrName>style.visibility</p:attrName>
                                        </p:attrNameLst>
                                      </p:cBhvr>
                                      <p:to>
                                        <p:strVal val="visible"/>
                                      </p:to>
                                    </p:set>
                                    <p:animEffect transition="in" filter="checkerboard(across)">
                                      <p:cBhvr>
                                        <p:cTn id="12" dur="500"/>
                                        <p:tgtEl>
                                          <p:spTgt spid="5970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7035"/>
                                        </p:tgtEl>
                                        <p:attrNameLst>
                                          <p:attrName>style.visibility</p:attrName>
                                        </p:attrNameLst>
                                      </p:cBhvr>
                                      <p:to>
                                        <p:strVal val="visible"/>
                                      </p:to>
                                    </p:set>
                                    <p:animEffect transition="in" filter="checkerboard(across)">
                                      <p:cBhvr>
                                        <p:cTn id="17" dur="500"/>
                                        <p:tgtEl>
                                          <p:spTgt spid="5970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035" grpId="0" animBg="1" autoUpdateAnimBg="0"/>
      <p:bldP spid="59703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構造ディレクトリの</a:t>
            </a:r>
            <a:br>
              <a:rPr lang="ja-JP" altLang="en-US">
                <a:latin typeface="Times New Roman" panose="02020603050405020304" pitchFamily="18" charset="0"/>
              </a:rPr>
            </a:br>
            <a:r>
              <a:rPr lang="ja-JP" altLang="en-US">
                <a:latin typeface="Times New Roman" panose="02020603050405020304" pitchFamily="18" charset="0"/>
              </a:rPr>
              <a:t>注意点</a:t>
            </a:r>
          </a:p>
        </p:txBody>
      </p:sp>
      <p:sp>
        <p:nvSpPr>
          <p:cNvPr id="3481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リンクを張る際に閉路ができてはいけない</a:t>
            </a:r>
          </a:p>
        </p:txBody>
      </p:sp>
      <p:sp>
        <p:nvSpPr>
          <p:cNvPr id="36868" name="File"/>
          <p:cNvSpPr>
            <a:spLocks noEditPoints="1" noChangeArrowheads="1"/>
          </p:cNvSpPr>
          <p:nvPr/>
        </p:nvSpPr>
        <p:spPr bwMode="auto">
          <a:xfrm>
            <a:off x="2057400" y="3352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69" name="File"/>
          <p:cNvSpPr>
            <a:spLocks noEditPoints="1" noChangeArrowheads="1"/>
          </p:cNvSpPr>
          <p:nvPr/>
        </p:nvSpPr>
        <p:spPr bwMode="auto">
          <a:xfrm>
            <a:off x="2895600" y="4191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70" name="File"/>
          <p:cNvSpPr>
            <a:spLocks noEditPoints="1" noChangeArrowheads="1"/>
          </p:cNvSpPr>
          <p:nvPr/>
        </p:nvSpPr>
        <p:spPr bwMode="auto">
          <a:xfrm>
            <a:off x="838200" y="41910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71" name="File"/>
          <p:cNvSpPr>
            <a:spLocks noEditPoints="1" noChangeArrowheads="1"/>
          </p:cNvSpPr>
          <p:nvPr/>
        </p:nvSpPr>
        <p:spPr bwMode="auto">
          <a:xfrm>
            <a:off x="13716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72" name="File"/>
          <p:cNvSpPr>
            <a:spLocks noEditPoints="1" noChangeArrowheads="1"/>
          </p:cNvSpPr>
          <p:nvPr/>
        </p:nvSpPr>
        <p:spPr bwMode="auto">
          <a:xfrm>
            <a:off x="533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73" name="File"/>
          <p:cNvSpPr>
            <a:spLocks noEditPoints="1" noChangeArrowheads="1"/>
          </p:cNvSpPr>
          <p:nvPr/>
        </p:nvSpPr>
        <p:spPr bwMode="auto">
          <a:xfrm>
            <a:off x="32004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6874" name="File"/>
          <p:cNvSpPr>
            <a:spLocks noEditPoints="1" noChangeArrowheads="1"/>
          </p:cNvSpPr>
          <p:nvPr/>
        </p:nvSpPr>
        <p:spPr bwMode="auto">
          <a:xfrm>
            <a:off x="2286000" y="5029200"/>
            <a:ext cx="685800" cy="449263"/>
          </a:xfrm>
          <a:custGeom>
            <a:avLst/>
            <a:gdLst>
              <a:gd name="T0" fmla="*/ 11069542 w 21600"/>
              <a:gd name="T1" fmla="*/ 1401638 h 21600"/>
              <a:gd name="T2" fmla="*/ 0 w 21600"/>
              <a:gd name="T3" fmla="*/ 4672169 h 21600"/>
              <a:gd name="T4" fmla="*/ 10887075 w 21600"/>
              <a:gd name="T5" fmla="*/ 9344317 h 21600"/>
              <a:gd name="T6" fmla="*/ 21774150 w 21600"/>
              <a:gd name="T7" fmla="*/ 4672169 h 21600"/>
              <a:gd name="T8" fmla="*/ 0 w 21600"/>
              <a:gd name="T9" fmla="*/ 9344317 h 21600"/>
              <a:gd name="T10" fmla="*/ 21774150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2857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4827" name="AutoShape 11"/>
          <p:cNvSpPr>
            <a:spLocks noChangeArrowheads="1"/>
          </p:cNvSpPr>
          <p:nvPr/>
        </p:nvSpPr>
        <p:spPr bwMode="auto">
          <a:xfrm>
            <a:off x="3048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4828" name="AutoShape 12"/>
          <p:cNvSpPr>
            <a:spLocks noChangeArrowheads="1"/>
          </p:cNvSpPr>
          <p:nvPr/>
        </p:nvSpPr>
        <p:spPr bwMode="auto">
          <a:xfrm>
            <a:off x="9144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4829" name="AutoShape 13"/>
          <p:cNvSpPr>
            <a:spLocks noChangeArrowheads="1"/>
          </p:cNvSpPr>
          <p:nvPr/>
        </p:nvSpPr>
        <p:spPr bwMode="auto">
          <a:xfrm>
            <a:off x="15240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4830" name="AutoShape 14"/>
          <p:cNvSpPr>
            <a:spLocks noChangeArrowheads="1"/>
          </p:cNvSpPr>
          <p:nvPr/>
        </p:nvSpPr>
        <p:spPr bwMode="auto">
          <a:xfrm>
            <a:off x="2133600" y="5867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4831" name="AutoShape 15"/>
          <p:cNvSpPr>
            <a:spLocks noChangeArrowheads="1"/>
          </p:cNvSpPr>
          <p:nvPr/>
        </p:nvSpPr>
        <p:spPr bwMode="auto">
          <a:xfrm>
            <a:off x="4038600" y="5105400"/>
            <a:ext cx="5334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4832" name="Line 16"/>
          <p:cNvSpPr>
            <a:spLocks noChangeShapeType="1"/>
          </p:cNvSpPr>
          <p:nvPr/>
        </p:nvSpPr>
        <p:spPr bwMode="auto">
          <a:xfrm>
            <a:off x="2590800" y="3810000"/>
            <a:ext cx="762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3" name="Line 17"/>
          <p:cNvSpPr>
            <a:spLocks noChangeShapeType="1"/>
          </p:cNvSpPr>
          <p:nvPr/>
        </p:nvSpPr>
        <p:spPr bwMode="auto">
          <a:xfrm flipH="1">
            <a:off x="1371600" y="3810000"/>
            <a:ext cx="11430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4" name="Line 18"/>
          <p:cNvSpPr>
            <a:spLocks noChangeShapeType="1"/>
          </p:cNvSpPr>
          <p:nvPr/>
        </p:nvSpPr>
        <p:spPr bwMode="auto">
          <a:xfrm flipH="1">
            <a:off x="9144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5" name="Line 19"/>
          <p:cNvSpPr>
            <a:spLocks noChangeShapeType="1"/>
          </p:cNvSpPr>
          <p:nvPr/>
        </p:nvSpPr>
        <p:spPr bwMode="auto">
          <a:xfrm>
            <a:off x="1371600" y="4648200"/>
            <a:ext cx="4572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6" name="Line 20"/>
          <p:cNvSpPr>
            <a:spLocks noChangeShapeType="1"/>
          </p:cNvSpPr>
          <p:nvPr/>
        </p:nvSpPr>
        <p:spPr bwMode="auto">
          <a:xfrm flipH="1">
            <a:off x="2667000" y="4648200"/>
            <a:ext cx="685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7" name="Line 21"/>
          <p:cNvSpPr>
            <a:spLocks noChangeShapeType="1"/>
          </p:cNvSpPr>
          <p:nvPr/>
        </p:nvSpPr>
        <p:spPr bwMode="auto">
          <a:xfrm>
            <a:off x="3352800" y="4648200"/>
            <a:ext cx="228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8" name="Line 22"/>
          <p:cNvSpPr>
            <a:spLocks noChangeShapeType="1"/>
          </p:cNvSpPr>
          <p:nvPr/>
        </p:nvSpPr>
        <p:spPr bwMode="auto">
          <a:xfrm>
            <a:off x="3352800" y="4648200"/>
            <a:ext cx="9906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39" name="Line 23"/>
          <p:cNvSpPr>
            <a:spLocks noChangeShapeType="1"/>
          </p:cNvSpPr>
          <p:nvPr/>
        </p:nvSpPr>
        <p:spPr bwMode="auto">
          <a:xfrm flipH="1">
            <a:off x="5334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40" name="Line 24"/>
          <p:cNvSpPr>
            <a:spLocks noChangeShapeType="1"/>
          </p:cNvSpPr>
          <p:nvPr/>
        </p:nvSpPr>
        <p:spPr bwMode="auto">
          <a:xfrm>
            <a:off x="838200" y="54864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41" name="Line 25"/>
          <p:cNvSpPr>
            <a:spLocks noChangeShapeType="1"/>
          </p:cNvSpPr>
          <p:nvPr/>
        </p:nvSpPr>
        <p:spPr bwMode="auto">
          <a:xfrm>
            <a:off x="1752600" y="5486400"/>
            <a:ext cx="762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4842" name="Line 26"/>
          <p:cNvSpPr>
            <a:spLocks noChangeShapeType="1"/>
          </p:cNvSpPr>
          <p:nvPr/>
        </p:nvSpPr>
        <p:spPr bwMode="auto">
          <a:xfrm flipH="1">
            <a:off x="2362200" y="5486400"/>
            <a:ext cx="2286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 name="Group 27"/>
          <p:cNvGrpSpPr>
            <a:grpSpLocks/>
          </p:cNvGrpSpPr>
          <p:nvPr/>
        </p:nvGrpSpPr>
        <p:grpSpPr bwMode="auto">
          <a:xfrm>
            <a:off x="1828800" y="5486400"/>
            <a:ext cx="1752600" cy="228600"/>
            <a:chOff x="1344" y="3696"/>
            <a:chExt cx="1584" cy="144"/>
          </a:xfrm>
        </p:grpSpPr>
        <p:sp>
          <p:nvSpPr>
            <p:cNvPr id="34849" name="Arc 28"/>
            <p:cNvSpPr>
              <a:spLocks/>
            </p:cNvSpPr>
            <p:nvPr/>
          </p:nvSpPr>
          <p:spPr bwMode="auto">
            <a:xfrm flipV="1">
              <a:off x="2136" y="3696"/>
              <a:ext cx="792" cy="144"/>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34850" name="Arc 29"/>
            <p:cNvSpPr>
              <a:spLocks/>
            </p:cNvSpPr>
            <p:nvPr/>
          </p:nvSpPr>
          <p:spPr bwMode="auto">
            <a:xfrm rot="5400000" flipV="1">
              <a:off x="1668" y="3372"/>
              <a:ext cx="144" cy="792"/>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600094" name="Line 30"/>
          <p:cNvSpPr>
            <a:spLocks noChangeShapeType="1"/>
          </p:cNvSpPr>
          <p:nvPr/>
        </p:nvSpPr>
        <p:spPr bwMode="auto">
          <a:xfrm flipH="1" flipV="1">
            <a:off x="1600200" y="4648200"/>
            <a:ext cx="1828800" cy="4572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0095" name="Line 31"/>
          <p:cNvSpPr>
            <a:spLocks noChangeShapeType="1"/>
          </p:cNvSpPr>
          <p:nvPr/>
        </p:nvSpPr>
        <p:spPr bwMode="auto">
          <a:xfrm>
            <a:off x="1371600" y="4648200"/>
            <a:ext cx="457200" cy="4572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0096" name="Text Box 32"/>
          <p:cNvSpPr txBox="1">
            <a:spLocks noChangeArrowheads="1"/>
          </p:cNvSpPr>
          <p:nvPr/>
        </p:nvSpPr>
        <p:spPr bwMode="auto">
          <a:xfrm>
            <a:off x="4800600" y="3581400"/>
            <a:ext cx="38877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閉路を何度も回るパスが</a:t>
            </a:r>
          </a:p>
          <a:p>
            <a:pPr eaLnBrk="1" hangingPunct="1"/>
            <a:r>
              <a:rPr lang="ja-JP" altLang="en-US"/>
              <a:t>できてしまう</a:t>
            </a:r>
          </a:p>
        </p:txBody>
      </p:sp>
      <p:sp>
        <p:nvSpPr>
          <p:cNvPr id="600097" name="AutoShape 33"/>
          <p:cNvSpPr>
            <a:spLocks noChangeArrowheads="1"/>
          </p:cNvSpPr>
          <p:nvPr/>
        </p:nvSpPr>
        <p:spPr bwMode="auto">
          <a:xfrm>
            <a:off x="3048000" y="5943600"/>
            <a:ext cx="1676400" cy="457200"/>
          </a:xfrm>
          <a:prstGeom prst="wedgeRoundRectCallout">
            <a:avLst>
              <a:gd name="adj1" fmla="val -40245"/>
              <a:gd name="adj2" fmla="val -96875"/>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閉路</a:t>
            </a:r>
          </a:p>
        </p:txBody>
      </p:sp>
      <p:sp>
        <p:nvSpPr>
          <p:cNvPr id="600098" name="Text Box 34"/>
          <p:cNvSpPr txBox="1">
            <a:spLocks noChangeArrowheads="1"/>
          </p:cNvSpPr>
          <p:nvPr/>
        </p:nvSpPr>
        <p:spPr bwMode="auto">
          <a:xfrm>
            <a:off x="5029200" y="4724400"/>
            <a:ext cx="343693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閉路ができても</a:t>
            </a:r>
          </a:p>
          <a:p>
            <a:pPr eaLnBrk="1" hangingPunct="1"/>
            <a:r>
              <a:rPr lang="ja-JP" altLang="en-US"/>
              <a:t>エラーにはならないが</a:t>
            </a:r>
          </a:p>
          <a:p>
            <a:pPr eaLnBrk="1" hangingPunct="1"/>
            <a:r>
              <a:rPr lang="ja-JP" altLang="en-US"/>
              <a:t>バグの元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00094"/>
                                        </p:tgtEl>
                                        <p:attrNameLst>
                                          <p:attrName>style.visibility</p:attrName>
                                        </p:attrNameLst>
                                      </p:cBhvr>
                                      <p:to>
                                        <p:strVal val="visible"/>
                                      </p:to>
                                    </p:set>
                                    <p:animEffect transition="in" filter="wipe(right)">
                                      <p:cBhvr>
                                        <p:cTn id="12" dur="500"/>
                                        <p:tgtEl>
                                          <p:spTgt spid="6000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00095"/>
                                        </p:tgtEl>
                                        <p:attrNameLst>
                                          <p:attrName>style.visibility</p:attrName>
                                        </p:attrNameLst>
                                      </p:cBhvr>
                                      <p:to>
                                        <p:strVal val="visible"/>
                                      </p:to>
                                    </p:set>
                                    <p:animEffect transition="in" filter="wipe(up)">
                                      <p:cBhvr>
                                        <p:cTn id="17" dur="500"/>
                                        <p:tgtEl>
                                          <p:spTgt spid="6000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00097"/>
                                        </p:tgtEl>
                                        <p:attrNameLst>
                                          <p:attrName>style.visibility</p:attrName>
                                        </p:attrNameLst>
                                      </p:cBhvr>
                                      <p:to>
                                        <p:strVal val="visible"/>
                                      </p:to>
                                    </p:set>
                                    <p:animEffect transition="in" filter="checkerboard(across)">
                                      <p:cBhvr>
                                        <p:cTn id="22" dur="500"/>
                                        <p:tgtEl>
                                          <p:spTgt spid="6000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00096"/>
                                        </p:tgtEl>
                                        <p:attrNameLst>
                                          <p:attrName>style.visibility</p:attrName>
                                        </p:attrNameLst>
                                      </p:cBhvr>
                                      <p:to>
                                        <p:strVal val="visible"/>
                                      </p:to>
                                    </p:set>
                                    <p:animEffect transition="in" filter="checkerboard(across)">
                                      <p:cBhvr>
                                        <p:cTn id="27" dur="500"/>
                                        <p:tgtEl>
                                          <p:spTgt spid="60009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00098"/>
                                        </p:tgtEl>
                                        <p:attrNameLst>
                                          <p:attrName>style.visibility</p:attrName>
                                        </p:attrNameLst>
                                      </p:cBhvr>
                                      <p:to>
                                        <p:strVal val="visible"/>
                                      </p:to>
                                    </p:set>
                                    <p:animEffect transition="in" filter="checkerboard(across)">
                                      <p:cBhvr>
                                        <p:cTn id="32" dur="500"/>
                                        <p:tgtEl>
                                          <p:spTgt spid="600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94" grpId="0" animBg="1"/>
      <p:bldP spid="600095" grpId="0" animBg="1"/>
      <p:bldP spid="600096" grpId="0" autoUpdateAnimBg="0"/>
      <p:bldP spid="600097" grpId="0" animBg="1" autoUpdateAnimBg="0"/>
      <p:bldP spid="60009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構造ディレクトリの</a:t>
            </a:r>
            <a:br>
              <a:rPr lang="ja-JP" altLang="en-US">
                <a:latin typeface="Times New Roman" panose="02020603050405020304" pitchFamily="18" charset="0"/>
              </a:rPr>
            </a:br>
            <a:r>
              <a:rPr lang="ja-JP" altLang="en-US">
                <a:latin typeface="Times New Roman" panose="02020603050405020304" pitchFamily="18" charset="0"/>
              </a:rPr>
              <a:t>注意点</a:t>
            </a:r>
          </a:p>
        </p:txBody>
      </p:sp>
      <p:sp>
        <p:nvSpPr>
          <p:cNvPr id="37891" name="File"/>
          <p:cNvSpPr>
            <a:spLocks noEditPoints="1" noChangeArrowheads="1"/>
          </p:cNvSpPr>
          <p:nvPr/>
        </p:nvSpPr>
        <p:spPr bwMode="auto">
          <a:xfrm>
            <a:off x="1752600" y="2895600"/>
            <a:ext cx="1295400" cy="449263"/>
          </a:xfrm>
          <a:custGeom>
            <a:avLst/>
            <a:gdLst>
              <a:gd name="T0" fmla="*/ 39495007 w 21600"/>
              <a:gd name="T1" fmla="*/ 1401638 h 21600"/>
              <a:gd name="T2" fmla="*/ 0 w 21600"/>
              <a:gd name="T3" fmla="*/ 4672169 h 21600"/>
              <a:gd name="T4" fmla="*/ 38844008 w 21600"/>
              <a:gd name="T5" fmla="*/ 9344317 h 21600"/>
              <a:gd name="T6" fmla="*/ 77688017 w 21600"/>
              <a:gd name="T7" fmla="*/ 4672169 h 21600"/>
              <a:gd name="T8" fmla="*/ 0 w 21600"/>
              <a:gd name="T9" fmla="*/ 9344317 h 21600"/>
              <a:gd name="T10" fmla="*/ 77688017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eaLnBrk="1" hangingPunct="1">
              <a:defRPr/>
            </a:pPr>
            <a:r>
              <a:rPr lang="ja-JP" altLang="en-US" sz="2000">
                <a:solidFill>
                  <a:srgbClr val="000000"/>
                </a:solidFill>
                <a:latin typeface="Times New Roman" charset="0"/>
              </a:rPr>
              <a:t>カレント</a:t>
            </a:r>
          </a:p>
        </p:txBody>
      </p:sp>
      <p:sp>
        <p:nvSpPr>
          <p:cNvPr id="37892" name="File"/>
          <p:cNvSpPr>
            <a:spLocks noEditPoints="1" noChangeArrowheads="1"/>
          </p:cNvSpPr>
          <p:nvPr/>
        </p:nvSpPr>
        <p:spPr bwMode="auto">
          <a:xfrm>
            <a:off x="2819400" y="3733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eaLnBrk="1" hangingPunct="1">
              <a:defRPr/>
            </a:pPr>
            <a:r>
              <a:rPr lang="en-US" altLang="ja-JP" sz="2000">
                <a:solidFill>
                  <a:srgbClr val="000000"/>
                </a:solidFill>
                <a:latin typeface="Times New Roman" charset="0"/>
              </a:rPr>
              <a:t>dir_B</a:t>
            </a:r>
          </a:p>
        </p:txBody>
      </p:sp>
      <p:sp>
        <p:nvSpPr>
          <p:cNvPr id="37893" name="File"/>
          <p:cNvSpPr>
            <a:spLocks noEditPoints="1" noChangeArrowheads="1"/>
          </p:cNvSpPr>
          <p:nvPr/>
        </p:nvSpPr>
        <p:spPr bwMode="auto">
          <a:xfrm>
            <a:off x="762000" y="3733800"/>
            <a:ext cx="957263" cy="449263"/>
          </a:xfrm>
          <a:custGeom>
            <a:avLst/>
            <a:gdLst>
              <a:gd name="T0" fmla="*/ 21567357 w 21600"/>
              <a:gd name="T1" fmla="*/ 1401638 h 21600"/>
              <a:gd name="T2" fmla="*/ 0 w 21600"/>
              <a:gd name="T3" fmla="*/ 4672169 h 21600"/>
              <a:gd name="T4" fmla="*/ 21211884 w 21600"/>
              <a:gd name="T5" fmla="*/ 9344317 h 21600"/>
              <a:gd name="T6" fmla="*/ 42423725 w 21600"/>
              <a:gd name="T7" fmla="*/ 4672169 h 21600"/>
              <a:gd name="T8" fmla="*/ 0 w 21600"/>
              <a:gd name="T9" fmla="*/ 9344317 h 21600"/>
              <a:gd name="T10" fmla="*/ 42423725 w 21600"/>
              <a:gd name="T11" fmla="*/ 9344317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eaLnBrk="1" hangingPunct="1">
              <a:defRPr/>
            </a:pPr>
            <a:r>
              <a:rPr lang="en-US" altLang="ja-JP" sz="2000">
                <a:solidFill>
                  <a:srgbClr val="000000"/>
                </a:solidFill>
                <a:latin typeface="Times New Roman" charset="0"/>
              </a:rPr>
              <a:t>dir_A</a:t>
            </a:r>
          </a:p>
        </p:txBody>
      </p:sp>
      <p:sp>
        <p:nvSpPr>
          <p:cNvPr id="35846" name="AutoShape 15"/>
          <p:cNvSpPr>
            <a:spLocks noChangeArrowheads="1"/>
          </p:cNvSpPr>
          <p:nvPr/>
        </p:nvSpPr>
        <p:spPr bwMode="auto">
          <a:xfrm>
            <a:off x="914400" y="4648200"/>
            <a:ext cx="762000" cy="3810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f1</a:t>
            </a:r>
          </a:p>
        </p:txBody>
      </p:sp>
      <p:sp>
        <p:nvSpPr>
          <p:cNvPr id="35847" name="Line 16"/>
          <p:cNvSpPr>
            <a:spLocks noChangeShapeType="1"/>
          </p:cNvSpPr>
          <p:nvPr/>
        </p:nvSpPr>
        <p:spPr bwMode="auto">
          <a:xfrm>
            <a:off x="2362200" y="3352800"/>
            <a:ext cx="9144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5848" name="Line 17"/>
          <p:cNvSpPr>
            <a:spLocks noChangeShapeType="1"/>
          </p:cNvSpPr>
          <p:nvPr/>
        </p:nvSpPr>
        <p:spPr bwMode="auto">
          <a:xfrm flipH="1">
            <a:off x="1295400" y="3352800"/>
            <a:ext cx="106680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5849" name="Line 18"/>
          <p:cNvSpPr>
            <a:spLocks noChangeShapeType="1"/>
          </p:cNvSpPr>
          <p:nvPr/>
        </p:nvSpPr>
        <p:spPr bwMode="auto">
          <a:xfrm flipH="1">
            <a:off x="1295400" y="41910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5850" name="Line 33"/>
          <p:cNvSpPr>
            <a:spLocks noChangeShapeType="1"/>
          </p:cNvSpPr>
          <p:nvPr/>
        </p:nvSpPr>
        <p:spPr bwMode="auto">
          <a:xfrm>
            <a:off x="1600200" y="2286000"/>
            <a:ext cx="838200" cy="685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98050" name="Rectangle 34"/>
          <p:cNvSpPr>
            <a:spLocks noChangeArrowheads="1"/>
          </p:cNvSpPr>
          <p:nvPr/>
        </p:nvSpPr>
        <p:spPr bwMode="auto">
          <a:xfrm>
            <a:off x="4267200" y="3200400"/>
            <a:ext cx="4267200" cy="9906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 ln -s ../dir_A dir_B/dir_A</a:t>
            </a:r>
          </a:p>
          <a:p>
            <a:pPr eaLnBrk="1" hangingPunct="1"/>
            <a:r>
              <a:rPr lang="en-US" altLang="ja-JP"/>
              <a:t>$ ln -s ../dir_B dir_A/dir_B</a:t>
            </a:r>
          </a:p>
        </p:txBody>
      </p:sp>
      <p:sp>
        <p:nvSpPr>
          <p:cNvPr id="598051" name="Line 35"/>
          <p:cNvSpPr>
            <a:spLocks noChangeShapeType="1"/>
          </p:cNvSpPr>
          <p:nvPr/>
        </p:nvSpPr>
        <p:spPr bwMode="auto">
          <a:xfrm flipH="1">
            <a:off x="1676400" y="3962400"/>
            <a:ext cx="11430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98052" name="Line 36"/>
          <p:cNvSpPr>
            <a:spLocks noChangeShapeType="1"/>
          </p:cNvSpPr>
          <p:nvPr/>
        </p:nvSpPr>
        <p:spPr bwMode="auto">
          <a:xfrm>
            <a:off x="1752600" y="4114800"/>
            <a:ext cx="10668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 name="Group 39"/>
          <p:cNvGrpSpPr>
            <a:grpSpLocks/>
          </p:cNvGrpSpPr>
          <p:nvPr/>
        </p:nvGrpSpPr>
        <p:grpSpPr bwMode="auto">
          <a:xfrm>
            <a:off x="2362200" y="4648200"/>
            <a:ext cx="6324600" cy="1143000"/>
            <a:chOff x="1488" y="2928"/>
            <a:chExt cx="3984" cy="720"/>
          </a:xfrm>
        </p:grpSpPr>
        <p:sp>
          <p:nvSpPr>
            <p:cNvPr id="35855" name="Rectangle 37"/>
            <p:cNvSpPr>
              <a:spLocks noChangeArrowheads="1"/>
            </p:cNvSpPr>
            <p:nvPr/>
          </p:nvSpPr>
          <p:spPr bwMode="auto">
            <a:xfrm>
              <a:off x="1488" y="2928"/>
              <a:ext cx="3984" cy="432"/>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 </a:t>
              </a:r>
              <a:r>
                <a:rPr lang="en-US" altLang="ja-JP"/>
                <a:t>less dir_A/dir_B/dir_A/dir_B/dir_A/f1</a:t>
              </a:r>
            </a:p>
          </p:txBody>
        </p:sp>
        <p:sp>
          <p:nvSpPr>
            <p:cNvPr id="35856" name="Text Box 38"/>
            <p:cNvSpPr txBox="1">
              <a:spLocks noChangeArrowheads="1"/>
            </p:cNvSpPr>
            <p:nvPr/>
          </p:nvSpPr>
          <p:spPr bwMode="auto">
            <a:xfrm>
              <a:off x="3312" y="3360"/>
              <a:ext cx="215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このようなアクセスも可能</a:t>
              </a:r>
            </a:p>
          </p:txBody>
        </p:sp>
      </p:grpSp>
      <p:sp>
        <p:nvSpPr>
          <p:cNvPr id="3" name="テキスト ボックス 2">
            <a:extLst>
              <a:ext uri="{FF2B5EF4-FFF2-40B4-BE49-F238E27FC236}">
                <a16:creationId xmlns:a16="http://schemas.microsoft.com/office/drawing/2014/main" id="{AC0963A7-FED3-48D8-949D-A400EEC08216}"/>
              </a:ext>
            </a:extLst>
          </p:cNvPr>
          <p:cNvSpPr txBox="1"/>
          <p:nvPr/>
        </p:nvSpPr>
        <p:spPr>
          <a:xfrm>
            <a:off x="2247900" y="5804999"/>
            <a:ext cx="5218095" cy="954107"/>
          </a:xfrm>
          <a:prstGeom prst="rect">
            <a:avLst/>
          </a:prstGeom>
          <a:noFill/>
        </p:spPr>
        <p:txBody>
          <a:bodyPr wrap="none" rtlCol="0">
            <a:spAutoFit/>
          </a:bodyPr>
          <a:lstStyle/>
          <a:p>
            <a:r>
              <a:rPr kumimoji="1" lang="ja-JP" altLang="en-US" dirty="0"/>
              <a:t>ファイルの位置が分かりにくくなる</a:t>
            </a:r>
            <a:endParaRPr kumimoji="1" lang="en-US" altLang="ja-JP" dirty="0"/>
          </a:p>
          <a:p>
            <a:r>
              <a:rPr lang="ja-JP" altLang="en-US" dirty="0"/>
              <a:t>⇒予期せぬバグの原因になる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8050"/>
                                        </p:tgtEl>
                                        <p:attrNameLst>
                                          <p:attrName>style.visibility</p:attrName>
                                        </p:attrNameLst>
                                      </p:cBhvr>
                                      <p:to>
                                        <p:strVal val="visible"/>
                                      </p:to>
                                    </p:set>
                                    <p:animEffect transition="in" filter="checkerboard(across)">
                                      <p:cBhvr>
                                        <p:cTn id="7" dur="500"/>
                                        <p:tgtEl>
                                          <p:spTgt spid="598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98051"/>
                                        </p:tgtEl>
                                        <p:attrNameLst>
                                          <p:attrName>style.visibility</p:attrName>
                                        </p:attrNameLst>
                                      </p:cBhvr>
                                      <p:to>
                                        <p:strVal val="visible"/>
                                      </p:to>
                                    </p:set>
                                    <p:animEffect transition="in" filter="wipe(right)">
                                      <p:cBhvr>
                                        <p:cTn id="12" dur="500"/>
                                        <p:tgtEl>
                                          <p:spTgt spid="5980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8052"/>
                                        </p:tgtEl>
                                        <p:attrNameLst>
                                          <p:attrName>style.visibility</p:attrName>
                                        </p:attrNameLst>
                                      </p:cBhvr>
                                      <p:to>
                                        <p:strVal val="visible"/>
                                      </p:to>
                                    </p:set>
                                    <p:animEffect transition="in" filter="wipe(left)">
                                      <p:cBhvr>
                                        <p:cTn id="17" dur="500"/>
                                        <p:tgtEl>
                                          <p:spTgt spid="5980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50" grpId="0" animBg="1" autoUpdateAnimBg="0"/>
      <p:bldP spid="598051" grpId="0" animBg="1"/>
      <p:bldP spid="598052" grpId="0" animBg="1"/>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構造ディレクトリの</a:t>
            </a:r>
            <a:br>
              <a:rPr lang="ja-JP" altLang="en-US">
                <a:latin typeface="Times New Roman" panose="02020603050405020304" pitchFamily="18" charset="0"/>
              </a:rPr>
            </a:br>
            <a:r>
              <a:rPr lang="ja-JP" altLang="en-US">
                <a:latin typeface="Times New Roman" panose="02020603050405020304" pitchFamily="18" charset="0"/>
              </a:rPr>
              <a:t>利点と欠点</a:t>
            </a:r>
          </a:p>
        </p:txBody>
      </p:sp>
      <p:sp>
        <p:nvSpPr>
          <p:cNvPr id="36867" name="Rectangle 3"/>
          <p:cNvSpPr>
            <a:spLocks noGrp="1" noChangeArrowheads="1"/>
          </p:cNvSpPr>
          <p:nvPr>
            <p:ph type="body" idx="1"/>
          </p:nvPr>
        </p:nvSpPr>
        <p:spPr>
          <a:xfrm>
            <a:off x="685800" y="1887155"/>
            <a:ext cx="7772400" cy="4572000"/>
          </a:xfrm>
        </p:spPr>
        <p:txBody>
          <a:bodyPr/>
          <a:lstStyle/>
          <a:p>
            <a:pPr eaLnBrk="1" hangingPunct="1"/>
            <a:r>
              <a:rPr lang="ja-JP" altLang="en-US" dirty="0">
                <a:latin typeface="Times New Roman" panose="02020603050405020304" pitchFamily="18" charset="0"/>
              </a:rPr>
              <a:t>利点</a:t>
            </a:r>
          </a:p>
          <a:p>
            <a:pPr lvl="1" eaLnBrk="1" hangingPunct="1"/>
            <a:r>
              <a:rPr lang="ja-JP" altLang="en-US" dirty="0">
                <a:latin typeface="Times New Roman" panose="02020603050405020304" pitchFamily="18" charset="0"/>
              </a:rPr>
              <a:t>ファイルを用途ごとに分けられる</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ディレクトリが異なれば同一ファイル名が可能</a:t>
            </a:r>
          </a:p>
          <a:p>
            <a:pPr lvl="1" eaLnBrk="1" hangingPunct="1"/>
            <a:r>
              <a:rPr lang="ja-JP" altLang="en-US" dirty="0">
                <a:latin typeface="Times New Roman" panose="02020603050405020304" pitchFamily="18" charset="0"/>
              </a:rPr>
              <a:t>ファイルをユーザごとに管理できる</a:t>
            </a:r>
          </a:p>
          <a:p>
            <a:pPr lvl="1" eaLnBrk="1" hangingPunct="1"/>
            <a:r>
              <a:rPr lang="ja-JP" altLang="en-US" dirty="0">
                <a:latin typeface="Times New Roman" panose="02020603050405020304" pitchFamily="18" charset="0"/>
              </a:rPr>
              <a:t>他のユーザとファイル共有が可能</a:t>
            </a:r>
          </a:p>
          <a:p>
            <a:pPr lvl="1" eaLnBrk="1" hangingPunct="1"/>
            <a:r>
              <a:rPr lang="ja-JP" altLang="en-US" dirty="0">
                <a:latin typeface="Times New Roman" panose="02020603050405020304" pitchFamily="18" charset="0"/>
              </a:rPr>
              <a:t>よく使うファイルに短いパスでアクセス可能</a:t>
            </a:r>
          </a:p>
          <a:p>
            <a:pPr eaLnBrk="1" hangingPunct="1"/>
            <a:r>
              <a:rPr lang="ja-JP" altLang="en-US" dirty="0">
                <a:latin typeface="Times New Roman" panose="02020603050405020304" pitchFamily="18" charset="0"/>
              </a:rPr>
              <a:t>欠点</a:t>
            </a:r>
          </a:p>
          <a:p>
            <a:pPr lvl="1" eaLnBrk="1" hangingPunct="1"/>
            <a:r>
              <a:rPr lang="ja-JP" altLang="en-US" dirty="0">
                <a:latin typeface="Times New Roman" panose="02020603050405020304" pitchFamily="18" charset="0"/>
              </a:rPr>
              <a:t>ファイル・ディレクトリの位置が分かりにくい</a:t>
            </a:r>
          </a:p>
          <a:p>
            <a:pPr lvl="1" eaLnBrk="1" hangingPunct="1"/>
            <a:r>
              <a:rPr lang="ja-JP" altLang="en-US" dirty="0">
                <a:latin typeface="Times New Roman" panose="02020603050405020304" pitchFamily="18" charset="0"/>
              </a:rPr>
              <a:t>閉路ができ易い</a:t>
            </a:r>
            <a:endParaRPr lang="ja-JP" altLang="en-US" sz="3200" dirty="0">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ディレクトリの階層</a:t>
            </a:r>
          </a:p>
        </p:txBody>
      </p:sp>
      <p:sp>
        <p:nvSpPr>
          <p:cNvPr id="37891" name="Rectangle 3"/>
          <p:cNvSpPr>
            <a:spLocks noGrp="1" noChangeArrowheads="1"/>
          </p:cNvSpPr>
          <p:nvPr>
            <p:ph type="body" idx="1"/>
          </p:nvPr>
        </p:nvSpPr>
        <p:spPr>
          <a:xfrm>
            <a:off x="685800" y="1676400"/>
            <a:ext cx="7772400" cy="4114800"/>
          </a:xfrm>
        </p:spPr>
        <p:txBody>
          <a:bodyPr/>
          <a:lstStyle/>
          <a:p>
            <a:pPr eaLnBrk="1" hangingPunct="1"/>
            <a:r>
              <a:rPr lang="ja-JP" altLang="en-US">
                <a:latin typeface="Times New Roman" panose="02020603050405020304" pitchFamily="18" charset="0"/>
              </a:rPr>
              <a:t>ディレクトリの階層</a:t>
            </a:r>
          </a:p>
          <a:p>
            <a:pPr lvl="1" eaLnBrk="1" hangingPunct="1"/>
            <a:r>
              <a:rPr lang="ja-JP" altLang="en-US">
                <a:latin typeface="Times New Roman" panose="02020603050405020304" pitchFamily="18" charset="0"/>
              </a:rPr>
              <a:t>単階層ディレクトリ</a:t>
            </a:r>
            <a:endParaRPr lang="en-US" altLang="ja-JP">
              <a:latin typeface="Times New Roman" panose="02020603050405020304" pitchFamily="18" charset="0"/>
            </a:endParaRPr>
          </a:p>
          <a:p>
            <a:pPr lvl="1" eaLnBrk="1" hangingPunct="1"/>
            <a:r>
              <a:rPr lang="ja-JP" altLang="en-US">
                <a:latin typeface="Times New Roman" panose="02020603050405020304" pitchFamily="18" charset="0"/>
              </a:rPr>
              <a:t>2階層ディレクトリ</a:t>
            </a:r>
            <a:endParaRPr lang="en-US" altLang="ja-JP">
              <a:latin typeface="Times New Roman" panose="02020603050405020304" pitchFamily="18" charset="0"/>
            </a:endParaRPr>
          </a:p>
          <a:p>
            <a:pPr lvl="1" eaLnBrk="1" hangingPunct="1"/>
            <a:r>
              <a:rPr lang="ja-JP" altLang="en-US">
                <a:latin typeface="Times New Roman" panose="02020603050405020304" pitchFamily="18" charset="0"/>
              </a:rPr>
              <a:t>木構造ディレクトリ</a:t>
            </a:r>
            <a:endParaRPr lang="en-US" altLang="ja-JP">
              <a:latin typeface="Times New Roman" panose="02020603050405020304" pitchFamily="18" charset="0"/>
            </a:endParaRPr>
          </a:p>
          <a:p>
            <a:pPr lvl="1"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a:t>
            </a:r>
          </a:p>
        </p:txBody>
      </p:sp>
      <p:grpSp>
        <p:nvGrpSpPr>
          <p:cNvPr id="37892" name="Group 73"/>
          <p:cNvGrpSpPr>
            <a:grpSpLocks/>
          </p:cNvGrpSpPr>
          <p:nvPr/>
        </p:nvGrpSpPr>
        <p:grpSpPr bwMode="auto">
          <a:xfrm>
            <a:off x="304800" y="4800600"/>
            <a:ext cx="1447800" cy="685800"/>
            <a:chOff x="192" y="3168"/>
            <a:chExt cx="912" cy="432"/>
          </a:xfrm>
        </p:grpSpPr>
        <p:sp>
          <p:nvSpPr>
            <p:cNvPr id="37977" name="Rectangle 7"/>
            <p:cNvSpPr>
              <a:spLocks noChangeArrowheads="1"/>
            </p:cNvSpPr>
            <p:nvPr/>
          </p:nvSpPr>
          <p:spPr bwMode="auto">
            <a:xfrm>
              <a:off x="528" y="316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78" name="Oval 8"/>
            <p:cNvSpPr>
              <a:spLocks noChangeArrowheads="1"/>
            </p:cNvSpPr>
            <p:nvPr/>
          </p:nvSpPr>
          <p:spPr bwMode="auto">
            <a:xfrm>
              <a:off x="192"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79" name="Oval 9"/>
            <p:cNvSpPr>
              <a:spLocks noChangeArrowheads="1"/>
            </p:cNvSpPr>
            <p:nvPr/>
          </p:nvSpPr>
          <p:spPr bwMode="auto">
            <a:xfrm>
              <a:off x="432"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80" name="Oval 10"/>
            <p:cNvSpPr>
              <a:spLocks noChangeArrowheads="1"/>
            </p:cNvSpPr>
            <p:nvPr/>
          </p:nvSpPr>
          <p:spPr bwMode="auto">
            <a:xfrm>
              <a:off x="720"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81" name="Oval 11"/>
            <p:cNvSpPr>
              <a:spLocks noChangeArrowheads="1"/>
            </p:cNvSpPr>
            <p:nvPr/>
          </p:nvSpPr>
          <p:spPr bwMode="auto">
            <a:xfrm>
              <a:off x="1008"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82" name="Line 12"/>
            <p:cNvSpPr>
              <a:spLocks noChangeShapeType="1"/>
            </p:cNvSpPr>
            <p:nvPr/>
          </p:nvSpPr>
          <p:spPr bwMode="auto">
            <a:xfrm flipH="1">
              <a:off x="480" y="3264"/>
              <a:ext cx="144"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83" name="Line 13"/>
            <p:cNvSpPr>
              <a:spLocks noChangeShapeType="1"/>
            </p:cNvSpPr>
            <p:nvPr/>
          </p:nvSpPr>
          <p:spPr bwMode="auto">
            <a:xfrm>
              <a:off x="624" y="3264"/>
              <a:ext cx="144"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84" name="Line 14"/>
            <p:cNvSpPr>
              <a:spLocks noChangeShapeType="1"/>
            </p:cNvSpPr>
            <p:nvPr/>
          </p:nvSpPr>
          <p:spPr bwMode="auto">
            <a:xfrm flipH="1">
              <a:off x="240" y="3264"/>
              <a:ext cx="384"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85" name="Line 15"/>
            <p:cNvSpPr>
              <a:spLocks noChangeShapeType="1"/>
            </p:cNvSpPr>
            <p:nvPr/>
          </p:nvSpPr>
          <p:spPr bwMode="auto">
            <a:xfrm>
              <a:off x="624" y="3264"/>
              <a:ext cx="384"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37893" name="Group 74"/>
          <p:cNvGrpSpPr>
            <a:grpSpLocks/>
          </p:cNvGrpSpPr>
          <p:nvPr/>
        </p:nvGrpSpPr>
        <p:grpSpPr bwMode="auto">
          <a:xfrm>
            <a:off x="1981200" y="4648200"/>
            <a:ext cx="1828800" cy="1219200"/>
            <a:chOff x="1248" y="3072"/>
            <a:chExt cx="1152" cy="768"/>
          </a:xfrm>
        </p:grpSpPr>
        <p:sp>
          <p:nvSpPr>
            <p:cNvPr id="37958" name="Rectangle 16"/>
            <p:cNvSpPr>
              <a:spLocks noChangeArrowheads="1"/>
            </p:cNvSpPr>
            <p:nvPr/>
          </p:nvSpPr>
          <p:spPr bwMode="auto">
            <a:xfrm>
              <a:off x="1296" y="340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59" name="Oval 18"/>
            <p:cNvSpPr>
              <a:spLocks noChangeArrowheads="1"/>
            </p:cNvSpPr>
            <p:nvPr/>
          </p:nvSpPr>
          <p:spPr bwMode="auto">
            <a:xfrm>
              <a:off x="1248"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0" name="Oval 19"/>
            <p:cNvSpPr>
              <a:spLocks noChangeArrowheads="1"/>
            </p:cNvSpPr>
            <p:nvPr/>
          </p:nvSpPr>
          <p:spPr bwMode="auto">
            <a:xfrm>
              <a:off x="1440"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1" name="Line 21"/>
            <p:cNvSpPr>
              <a:spLocks noChangeShapeType="1"/>
            </p:cNvSpPr>
            <p:nvPr/>
          </p:nvSpPr>
          <p:spPr bwMode="auto">
            <a:xfrm flipH="1">
              <a:off x="1296"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62" name="Line 22"/>
            <p:cNvSpPr>
              <a:spLocks noChangeShapeType="1"/>
            </p:cNvSpPr>
            <p:nvPr/>
          </p:nvSpPr>
          <p:spPr bwMode="auto">
            <a:xfrm>
              <a:off x="1392"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63" name="Rectangle 25"/>
            <p:cNvSpPr>
              <a:spLocks noChangeArrowheads="1"/>
            </p:cNvSpPr>
            <p:nvPr/>
          </p:nvSpPr>
          <p:spPr bwMode="auto">
            <a:xfrm>
              <a:off x="1728" y="340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4" name="Oval 26"/>
            <p:cNvSpPr>
              <a:spLocks noChangeArrowheads="1"/>
            </p:cNvSpPr>
            <p:nvPr/>
          </p:nvSpPr>
          <p:spPr bwMode="auto">
            <a:xfrm>
              <a:off x="1680"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5" name="Oval 27"/>
            <p:cNvSpPr>
              <a:spLocks noChangeArrowheads="1"/>
            </p:cNvSpPr>
            <p:nvPr/>
          </p:nvSpPr>
          <p:spPr bwMode="auto">
            <a:xfrm>
              <a:off x="1872"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6" name="Line 28"/>
            <p:cNvSpPr>
              <a:spLocks noChangeShapeType="1"/>
            </p:cNvSpPr>
            <p:nvPr/>
          </p:nvSpPr>
          <p:spPr bwMode="auto">
            <a:xfrm flipH="1">
              <a:off x="1728"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67" name="Line 29"/>
            <p:cNvSpPr>
              <a:spLocks noChangeShapeType="1"/>
            </p:cNvSpPr>
            <p:nvPr/>
          </p:nvSpPr>
          <p:spPr bwMode="auto">
            <a:xfrm>
              <a:off x="1824"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68" name="Rectangle 30"/>
            <p:cNvSpPr>
              <a:spLocks noChangeArrowheads="1"/>
            </p:cNvSpPr>
            <p:nvPr/>
          </p:nvSpPr>
          <p:spPr bwMode="auto">
            <a:xfrm>
              <a:off x="2160" y="340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69" name="Oval 31"/>
            <p:cNvSpPr>
              <a:spLocks noChangeArrowheads="1"/>
            </p:cNvSpPr>
            <p:nvPr/>
          </p:nvSpPr>
          <p:spPr bwMode="auto">
            <a:xfrm>
              <a:off x="2112"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70" name="Oval 32"/>
            <p:cNvSpPr>
              <a:spLocks noChangeArrowheads="1"/>
            </p:cNvSpPr>
            <p:nvPr/>
          </p:nvSpPr>
          <p:spPr bwMode="auto">
            <a:xfrm>
              <a:off x="2304" y="374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71" name="Line 33"/>
            <p:cNvSpPr>
              <a:spLocks noChangeShapeType="1"/>
            </p:cNvSpPr>
            <p:nvPr/>
          </p:nvSpPr>
          <p:spPr bwMode="auto">
            <a:xfrm flipH="1">
              <a:off x="2160"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72" name="Line 34"/>
            <p:cNvSpPr>
              <a:spLocks noChangeShapeType="1"/>
            </p:cNvSpPr>
            <p:nvPr/>
          </p:nvSpPr>
          <p:spPr bwMode="auto">
            <a:xfrm>
              <a:off x="2256" y="3504"/>
              <a:ext cx="96"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73" name="Rectangle 35"/>
            <p:cNvSpPr>
              <a:spLocks noChangeArrowheads="1"/>
            </p:cNvSpPr>
            <p:nvPr/>
          </p:nvSpPr>
          <p:spPr bwMode="auto">
            <a:xfrm>
              <a:off x="1728" y="3072"/>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74" name="Line 36"/>
            <p:cNvSpPr>
              <a:spLocks noChangeShapeType="1"/>
            </p:cNvSpPr>
            <p:nvPr/>
          </p:nvSpPr>
          <p:spPr bwMode="auto">
            <a:xfrm flipH="1">
              <a:off x="1824" y="3168"/>
              <a:ext cx="0"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75" name="Line 37"/>
            <p:cNvSpPr>
              <a:spLocks noChangeShapeType="1"/>
            </p:cNvSpPr>
            <p:nvPr/>
          </p:nvSpPr>
          <p:spPr bwMode="auto">
            <a:xfrm>
              <a:off x="1824" y="3168"/>
              <a:ext cx="432"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76" name="Line 38"/>
            <p:cNvSpPr>
              <a:spLocks noChangeShapeType="1"/>
            </p:cNvSpPr>
            <p:nvPr/>
          </p:nvSpPr>
          <p:spPr bwMode="auto">
            <a:xfrm flipH="1">
              <a:off x="1392" y="3168"/>
              <a:ext cx="432" cy="24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37894" name="Group 75"/>
          <p:cNvGrpSpPr>
            <a:grpSpLocks/>
          </p:cNvGrpSpPr>
          <p:nvPr/>
        </p:nvGrpSpPr>
        <p:grpSpPr bwMode="auto">
          <a:xfrm>
            <a:off x="4267200" y="4419600"/>
            <a:ext cx="1905000" cy="1981200"/>
            <a:chOff x="2592" y="2928"/>
            <a:chExt cx="1200" cy="1248"/>
          </a:xfrm>
        </p:grpSpPr>
        <p:sp>
          <p:nvSpPr>
            <p:cNvPr id="37929" name="Rectangle 40"/>
            <p:cNvSpPr>
              <a:spLocks noChangeArrowheads="1"/>
            </p:cNvSpPr>
            <p:nvPr/>
          </p:nvSpPr>
          <p:spPr bwMode="auto">
            <a:xfrm>
              <a:off x="3168"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0" name="Oval 42"/>
            <p:cNvSpPr>
              <a:spLocks noChangeArrowheads="1"/>
            </p:cNvSpPr>
            <p:nvPr/>
          </p:nvSpPr>
          <p:spPr bwMode="auto">
            <a:xfrm>
              <a:off x="3312"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1" name="Line 43"/>
            <p:cNvSpPr>
              <a:spLocks noChangeShapeType="1"/>
            </p:cNvSpPr>
            <p:nvPr/>
          </p:nvSpPr>
          <p:spPr bwMode="auto">
            <a:xfrm flipH="1">
              <a:off x="3168"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32" name="Line 44"/>
            <p:cNvSpPr>
              <a:spLocks noChangeShapeType="1"/>
            </p:cNvSpPr>
            <p:nvPr/>
          </p:nvSpPr>
          <p:spPr bwMode="auto">
            <a:xfrm>
              <a:off x="3264"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33" name="Rectangle 45"/>
            <p:cNvSpPr>
              <a:spLocks noChangeArrowheads="1"/>
            </p:cNvSpPr>
            <p:nvPr/>
          </p:nvSpPr>
          <p:spPr bwMode="auto">
            <a:xfrm>
              <a:off x="3552"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4" name="Oval 46"/>
            <p:cNvSpPr>
              <a:spLocks noChangeArrowheads="1"/>
            </p:cNvSpPr>
            <p:nvPr/>
          </p:nvSpPr>
          <p:spPr bwMode="auto">
            <a:xfrm>
              <a:off x="3504"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5" name="Oval 47"/>
            <p:cNvSpPr>
              <a:spLocks noChangeArrowheads="1"/>
            </p:cNvSpPr>
            <p:nvPr/>
          </p:nvSpPr>
          <p:spPr bwMode="auto">
            <a:xfrm>
              <a:off x="3696"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6" name="Line 48"/>
            <p:cNvSpPr>
              <a:spLocks noChangeShapeType="1"/>
            </p:cNvSpPr>
            <p:nvPr/>
          </p:nvSpPr>
          <p:spPr bwMode="auto">
            <a:xfrm flipH="1">
              <a:off x="3552"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37" name="Line 49"/>
            <p:cNvSpPr>
              <a:spLocks noChangeShapeType="1"/>
            </p:cNvSpPr>
            <p:nvPr/>
          </p:nvSpPr>
          <p:spPr bwMode="auto">
            <a:xfrm>
              <a:off x="3648"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38" name="Oval 52"/>
            <p:cNvSpPr>
              <a:spLocks noChangeArrowheads="1"/>
            </p:cNvSpPr>
            <p:nvPr/>
          </p:nvSpPr>
          <p:spPr bwMode="auto">
            <a:xfrm>
              <a:off x="2976"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39" name="Line 53"/>
            <p:cNvSpPr>
              <a:spLocks noChangeShapeType="1"/>
            </p:cNvSpPr>
            <p:nvPr/>
          </p:nvSpPr>
          <p:spPr bwMode="auto">
            <a:xfrm flipH="1">
              <a:off x="2736" y="3312"/>
              <a:ext cx="144"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0" name="Line 54"/>
            <p:cNvSpPr>
              <a:spLocks noChangeShapeType="1"/>
            </p:cNvSpPr>
            <p:nvPr/>
          </p:nvSpPr>
          <p:spPr bwMode="auto">
            <a:xfrm>
              <a:off x="2880" y="3312"/>
              <a:ext cx="144"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1" name="Line 56"/>
            <p:cNvSpPr>
              <a:spLocks noChangeShapeType="1"/>
            </p:cNvSpPr>
            <p:nvPr/>
          </p:nvSpPr>
          <p:spPr bwMode="auto">
            <a:xfrm>
              <a:off x="3456" y="3312"/>
              <a:ext cx="192"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2" name="Line 57"/>
            <p:cNvSpPr>
              <a:spLocks noChangeShapeType="1"/>
            </p:cNvSpPr>
            <p:nvPr/>
          </p:nvSpPr>
          <p:spPr bwMode="auto">
            <a:xfrm flipH="1">
              <a:off x="2880" y="3024"/>
              <a:ext cx="288"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3" name="Line 58"/>
            <p:cNvSpPr>
              <a:spLocks noChangeShapeType="1"/>
            </p:cNvSpPr>
            <p:nvPr/>
          </p:nvSpPr>
          <p:spPr bwMode="auto">
            <a:xfrm flipH="1">
              <a:off x="3264" y="3312"/>
              <a:ext cx="192"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4" name="Rectangle 59"/>
            <p:cNvSpPr>
              <a:spLocks noChangeArrowheads="1"/>
            </p:cNvSpPr>
            <p:nvPr/>
          </p:nvSpPr>
          <p:spPr bwMode="auto">
            <a:xfrm>
              <a:off x="2784" y="3216"/>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45" name="Rectangle 60"/>
            <p:cNvSpPr>
              <a:spLocks noChangeArrowheads="1"/>
            </p:cNvSpPr>
            <p:nvPr/>
          </p:nvSpPr>
          <p:spPr bwMode="auto">
            <a:xfrm>
              <a:off x="3360" y="3216"/>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46" name="Line 61"/>
            <p:cNvSpPr>
              <a:spLocks noChangeShapeType="1"/>
            </p:cNvSpPr>
            <p:nvPr/>
          </p:nvSpPr>
          <p:spPr bwMode="auto">
            <a:xfrm>
              <a:off x="3168" y="3024"/>
              <a:ext cx="288"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47" name="Rectangle 62"/>
            <p:cNvSpPr>
              <a:spLocks noChangeArrowheads="1"/>
            </p:cNvSpPr>
            <p:nvPr/>
          </p:nvSpPr>
          <p:spPr bwMode="auto">
            <a:xfrm>
              <a:off x="2640"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48" name="Oval 63"/>
            <p:cNvSpPr>
              <a:spLocks noChangeArrowheads="1"/>
            </p:cNvSpPr>
            <p:nvPr/>
          </p:nvSpPr>
          <p:spPr bwMode="auto">
            <a:xfrm>
              <a:off x="2592"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49" name="Oval 64"/>
            <p:cNvSpPr>
              <a:spLocks noChangeArrowheads="1"/>
            </p:cNvSpPr>
            <p:nvPr/>
          </p:nvSpPr>
          <p:spPr bwMode="auto">
            <a:xfrm>
              <a:off x="2784"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50" name="Line 65"/>
            <p:cNvSpPr>
              <a:spLocks noChangeShapeType="1"/>
            </p:cNvSpPr>
            <p:nvPr/>
          </p:nvSpPr>
          <p:spPr bwMode="auto">
            <a:xfrm flipH="1">
              <a:off x="2640"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51" name="Line 66"/>
            <p:cNvSpPr>
              <a:spLocks noChangeShapeType="1"/>
            </p:cNvSpPr>
            <p:nvPr/>
          </p:nvSpPr>
          <p:spPr bwMode="auto">
            <a:xfrm>
              <a:off x="2736"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52" name="Rectangle 67"/>
            <p:cNvSpPr>
              <a:spLocks noChangeArrowheads="1"/>
            </p:cNvSpPr>
            <p:nvPr/>
          </p:nvSpPr>
          <p:spPr bwMode="auto">
            <a:xfrm>
              <a:off x="3072" y="3792"/>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53" name="Oval 68"/>
            <p:cNvSpPr>
              <a:spLocks noChangeArrowheads="1"/>
            </p:cNvSpPr>
            <p:nvPr/>
          </p:nvSpPr>
          <p:spPr bwMode="auto">
            <a:xfrm>
              <a:off x="3024" y="4080"/>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54" name="Oval 69"/>
            <p:cNvSpPr>
              <a:spLocks noChangeArrowheads="1"/>
            </p:cNvSpPr>
            <p:nvPr/>
          </p:nvSpPr>
          <p:spPr bwMode="auto">
            <a:xfrm>
              <a:off x="3216" y="4080"/>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55" name="Line 70"/>
            <p:cNvSpPr>
              <a:spLocks noChangeShapeType="1"/>
            </p:cNvSpPr>
            <p:nvPr/>
          </p:nvSpPr>
          <p:spPr bwMode="auto">
            <a:xfrm flipH="1">
              <a:off x="3072" y="3888"/>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56" name="Line 71"/>
            <p:cNvSpPr>
              <a:spLocks noChangeShapeType="1"/>
            </p:cNvSpPr>
            <p:nvPr/>
          </p:nvSpPr>
          <p:spPr bwMode="auto">
            <a:xfrm>
              <a:off x="3168" y="3888"/>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57" name="Rectangle 72"/>
            <p:cNvSpPr>
              <a:spLocks noChangeArrowheads="1"/>
            </p:cNvSpPr>
            <p:nvPr/>
          </p:nvSpPr>
          <p:spPr bwMode="auto">
            <a:xfrm>
              <a:off x="3072" y="292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37895" name="Group 76"/>
          <p:cNvGrpSpPr>
            <a:grpSpLocks/>
          </p:cNvGrpSpPr>
          <p:nvPr/>
        </p:nvGrpSpPr>
        <p:grpSpPr bwMode="auto">
          <a:xfrm>
            <a:off x="6629400" y="4419600"/>
            <a:ext cx="1905000" cy="1981200"/>
            <a:chOff x="2592" y="2928"/>
            <a:chExt cx="1200" cy="1248"/>
          </a:xfrm>
        </p:grpSpPr>
        <p:sp>
          <p:nvSpPr>
            <p:cNvPr id="37900" name="Rectangle 77"/>
            <p:cNvSpPr>
              <a:spLocks noChangeArrowheads="1"/>
            </p:cNvSpPr>
            <p:nvPr/>
          </p:nvSpPr>
          <p:spPr bwMode="auto">
            <a:xfrm>
              <a:off x="3168"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01" name="Oval 78"/>
            <p:cNvSpPr>
              <a:spLocks noChangeArrowheads="1"/>
            </p:cNvSpPr>
            <p:nvPr/>
          </p:nvSpPr>
          <p:spPr bwMode="auto">
            <a:xfrm>
              <a:off x="3312"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02" name="Line 79"/>
            <p:cNvSpPr>
              <a:spLocks noChangeShapeType="1"/>
            </p:cNvSpPr>
            <p:nvPr/>
          </p:nvSpPr>
          <p:spPr bwMode="auto">
            <a:xfrm flipH="1">
              <a:off x="3168"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03" name="Line 80"/>
            <p:cNvSpPr>
              <a:spLocks noChangeShapeType="1"/>
            </p:cNvSpPr>
            <p:nvPr/>
          </p:nvSpPr>
          <p:spPr bwMode="auto">
            <a:xfrm>
              <a:off x="3264"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04" name="Rectangle 81"/>
            <p:cNvSpPr>
              <a:spLocks noChangeArrowheads="1"/>
            </p:cNvSpPr>
            <p:nvPr/>
          </p:nvSpPr>
          <p:spPr bwMode="auto">
            <a:xfrm>
              <a:off x="3552"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05" name="Oval 82"/>
            <p:cNvSpPr>
              <a:spLocks noChangeArrowheads="1"/>
            </p:cNvSpPr>
            <p:nvPr/>
          </p:nvSpPr>
          <p:spPr bwMode="auto">
            <a:xfrm>
              <a:off x="3504"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06" name="Oval 83"/>
            <p:cNvSpPr>
              <a:spLocks noChangeArrowheads="1"/>
            </p:cNvSpPr>
            <p:nvPr/>
          </p:nvSpPr>
          <p:spPr bwMode="auto">
            <a:xfrm>
              <a:off x="3696"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07" name="Line 84"/>
            <p:cNvSpPr>
              <a:spLocks noChangeShapeType="1"/>
            </p:cNvSpPr>
            <p:nvPr/>
          </p:nvSpPr>
          <p:spPr bwMode="auto">
            <a:xfrm flipH="1">
              <a:off x="3552"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08" name="Line 85"/>
            <p:cNvSpPr>
              <a:spLocks noChangeShapeType="1"/>
            </p:cNvSpPr>
            <p:nvPr/>
          </p:nvSpPr>
          <p:spPr bwMode="auto">
            <a:xfrm>
              <a:off x="3648"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09" name="Oval 86"/>
            <p:cNvSpPr>
              <a:spLocks noChangeArrowheads="1"/>
            </p:cNvSpPr>
            <p:nvPr/>
          </p:nvSpPr>
          <p:spPr bwMode="auto">
            <a:xfrm>
              <a:off x="2976" y="3504"/>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10" name="Line 87"/>
            <p:cNvSpPr>
              <a:spLocks noChangeShapeType="1"/>
            </p:cNvSpPr>
            <p:nvPr/>
          </p:nvSpPr>
          <p:spPr bwMode="auto">
            <a:xfrm flipH="1">
              <a:off x="2736" y="3312"/>
              <a:ext cx="144"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1" name="Line 88"/>
            <p:cNvSpPr>
              <a:spLocks noChangeShapeType="1"/>
            </p:cNvSpPr>
            <p:nvPr/>
          </p:nvSpPr>
          <p:spPr bwMode="auto">
            <a:xfrm>
              <a:off x="2880" y="3312"/>
              <a:ext cx="144"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2" name="Line 89"/>
            <p:cNvSpPr>
              <a:spLocks noChangeShapeType="1"/>
            </p:cNvSpPr>
            <p:nvPr/>
          </p:nvSpPr>
          <p:spPr bwMode="auto">
            <a:xfrm>
              <a:off x="3456" y="3312"/>
              <a:ext cx="192"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3" name="Line 90"/>
            <p:cNvSpPr>
              <a:spLocks noChangeShapeType="1"/>
            </p:cNvSpPr>
            <p:nvPr/>
          </p:nvSpPr>
          <p:spPr bwMode="auto">
            <a:xfrm flipH="1">
              <a:off x="2880" y="3024"/>
              <a:ext cx="288"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4" name="Line 91"/>
            <p:cNvSpPr>
              <a:spLocks noChangeShapeType="1"/>
            </p:cNvSpPr>
            <p:nvPr/>
          </p:nvSpPr>
          <p:spPr bwMode="auto">
            <a:xfrm flipH="1">
              <a:off x="3264" y="3312"/>
              <a:ext cx="192"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5" name="Rectangle 92"/>
            <p:cNvSpPr>
              <a:spLocks noChangeArrowheads="1"/>
            </p:cNvSpPr>
            <p:nvPr/>
          </p:nvSpPr>
          <p:spPr bwMode="auto">
            <a:xfrm>
              <a:off x="2784" y="3216"/>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16" name="Rectangle 93"/>
            <p:cNvSpPr>
              <a:spLocks noChangeArrowheads="1"/>
            </p:cNvSpPr>
            <p:nvPr/>
          </p:nvSpPr>
          <p:spPr bwMode="auto">
            <a:xfrm>
              <a:off x="3360" y="3216"/>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17" name="Line 94"/>
            <p:cNvSpPr>
              <a:spLocks noChangeShapeType="1"/>
            </p:cNvSpPr>
            <p:nvPr/>
          </p:nvSpPr>
          <p:spPr bwMode="auto">
            <a:xfrm>
              <a:off x="3168" y="3024"/>
              <a:ext cx="288"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18" name="Rectangle 95"/>
            <p:cNvSpPr>
              <a:spLocks noChangeArrowheads="1"/>
            </p:cNvSpPr>
            <p:nvPr/>
          </p:nvSpPr>
          <p:spPr bwMode="auto">
            <a:xfrm>
              <a:off x="2640" y="3504"/>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19" name="Oval 96"/>
            <p:cNvSpPr>
              <a:spLocks noChangeArrowheads="1"/>
            </p:cNvSpPr>
            <p:nvPr/>
          </p:nvSpPr>
          <p:spPr bwMode="auto">
            <a:xfrm>
              <a:off x="2592"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20" name="Oval 97"/>
            <p:cNvSpPr>
              <a:spLocks noChangeArrowheads="1"/>
            </p:cNvSpPr>
            <p:nvPr/>
          </p:nvSpPr>
          <p:spPr bwMode="auto">
            <a:xfrm>
              <a:off x="2784" y="3792"/>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21" name="Line 98"/>
            <p:cNvSpPr>
              <a:spLocks noChangeShapeType="1"/>
            </p:cNvSpPr>
            <p:nvPr/>
          </p:nvSpPr>
          <p:spPr bwMode="auto">
            <a:xfrm flipH="1">
              <a:off x="2640"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22" name="Line 99"/>
            <p:cNvSpPr>
              <a:spLocks noChangeShapeType="1"/>
            </p:cNvSpPr>
            <p:nvPr/>
          </p:nvSpPr>
          <p:spPr bwMode="auto">
            <a:xfrm>
              <a:off x="2736" y="3600"/>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23" name="Rectangle 100"/>
            <p:cNvSpPr>
              <a:spLocks noChangeArrowheads="1"/>
            </p:cNvSpPr>
            <p:nvPr/>
          </p:nvSpPr>
          <p:spPr bwMode="auto">
            <a:xfrm>
              <a:off x="3072" y="3792"/>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24" name="Oval 101"/>
            <p:cNvSpPr>
              <a:spLocks noChangeArrowheads="1"/>
            </p:cNvSpPr>
            <p:nvPr/>
          </p:nvSpPr>
          <p:spPr bwMode="auto">
            <a:xfrm>
              <a:off x="3024" y="4080"/>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25" name="Oval 102"/>
            <p:cNvSpPr>
              <a:spLocks noChangeArrowheads="1"/>
            </p:cNvSpPr>
            <p:nvPr/>
          </p:nvSpPr>
          <p:spPr bwMode="auto">
            <a:xfrm>
              <a:off x="3216" y="4080"/>
              <a:ext cx="96" cy="96"/>
            </a:xfrm>
            <a:prstGeom prst="ellipse">
              <a:avLst/>
            </a:prstGeom>
            <a:solidFill>
              <a:srgbClr val="FF99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7926" name="Line 103"/>
            <p:cNvSpPr>
              <a:spLocks noChangeShapeType="1"/>
            </p:cNvSpPr>
            <p:nvPr/>
          </p:nvSpPr>
          <p:spPr bwMode="auto">
            <a:xfrm flipH="1">
              <a:off x="3072" y="3888"/>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27" name="Line 104"/>
            <p:cNvSpPr>
              <a:spLocks noChangeShapeType="1"/>
            </p:cNvSpPr>
            <p:nvPr/>
          </p:nvSpPr>
          <p:spPr bwMode="auto">
            <a:xfrm>
              <a:off x="3168" y="3888"/>
              <a:ext cx="96"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928" name="Rectangle 105"/>
            <p:cNvSpPr>
              <a:spLocks noChangeArrowheads="1"/>
            </p:cNvSpPr>
            <p:nvPr/>
          </p:nvSpPr>
          <p:spPr bwMode="auto">
            <a:xfrm>
              <a:off x="3072" y="2928"/>
              <a:ext cx="192" cy="96"/>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
        <p:nvSpPr>
          <p:cNvPr id="37896" name="Line 106"/>
          <p:cNvSpPr>
            <a:spLocks noChangeShapeType="1"/>
          </p:cNvSpPr>
          <p:nvPr/>
        </p:nvSpPr>
        <p:spPr bwMode="auto">
          <a:xfrm>
            <a:off x="7086600" y="5029200"/>
            <a:ext cx="609600" cy="304800"/>
          </a:xfrm>
          <a:prstGeom prst="line">
            <a:avLst/>
          </a:prstGeom>
          <a:noFill/>
          <a:ln w="1905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897" name="Line 107"/>
          <p:cNvSpPr>
            <a:spLocks noChangeShapeType="1"/>
          </p:cNvSpPr>
          <p:nvPr/>
        </p:nvSpPr>
        <p:spPr bwMode="auto">
          <a:xfrm>
            <a:off x="6858000" y="5486400"/>
            <a:ext cx="685800" cy="304800"/>
          </a:xfrm>
          <a:prstGeom prst="line">
            <a:avLst/>
          </a:prstGeom>
          <a:noFill/>
          <a:ln w="1905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7898" name="Line 108"/>
          <p:cNvSpPr>
            <a:spLocks noChangeShapeType="1"/>
          </p:cNvSpPr>
          <p:nvPr/>
        </p:nvSpPr>
        <p:spPr bwMode="auto">
          <a:xfrm flipH="1">
            <a:off x="7696200" y="5486400"/>
            <a:ext cx="609600" cy="762000"/>
          </a:xfrm>
          <a:prstGeom prst="line">
            <a:avLst/>
          </a:prstGeom>
          <a:noFill/>
          <a:ln w="1905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8365" name="AutoShape 109"/>
          <p:cNvSpPr>
            <a:spLocks noChangeArrowheads="1"/>
          </p:cNvSpPr>
          <p:nvPr/>
        </p:nvSpPr>
        <p:spPr bwMode="auto">
          <a:xfrm>
            <a:off x="6400800" y="4114800"/>
            <a:ext cx="2438400" cy="2514600"/>
          </a:xfrm>
          <a:prstGeom prst="roundRect">
            <a:avLst>
              <a:gd name="adj" fmla="val 16667"/>
            </a:avLst>
          </a:pr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8365"/>
                                        </p:tgtEl>
                                        <p:attrNameLst>
                                          <p:attrName>style.visibility</p:attrName>
                                        </p:attrNameLst>
                                      </p:cBhvr>
                                      <p:to>
                                        <p:strVal val="visible"/>
                                      </p:to>
                                    </p:set>
                                    <p:animEffect transition="in" filter="checkerboard(across)">
                                      <p:cBhvr>
                                        <p:cTn id="7" dur="500"/>
                                        <p:tgtEl>
                                          <p:spTgt spid="608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836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457200"/>
            <a:ext cx="7772400" cy="762000"/>
          </a:xfrm>
        </p:spPr>
        <p:txBody>
          <a:bodyPr/>
          <a:lstStyle/>
          <a:p>
            <a:pPr eaLnBrk="1" hangingPunct="1"/>
            <a:r>
              <a:rPr lang="ja-JP" altLang="en-US">
                <a:latin typeface="Times New Roman" panose="02020603050405020304" pitchFamily="18" charset="0"/>
              </a:rPr>
              <a:t>デバイスファイル</a:t>
            </a:r>
          </a:p>
        </p:txBody>
      </p:sp>
      <p:sp>
        <p:nvSpPr>
          <p:cNvPr id="38915" name="Rectangle 3"/>
          <p:cNvSpPr>
            <a:spLocks noGrp="1" noChangeArrowheads="1"/>
          </p:cNvSpPr>
          <p:nvPr>
            <p:ph type="body" idx="1"/>
          </p:nvPr>
        </p:nvSpPr>
        <p:spPr>
          <a:xfrm>
            <a:off x="685800" y="1295400"/>
            <a:ext cx="7772400" cy="4114800"/>
          </a:xfrm>
        </p:spPr>
        <p:txBody>
          <a:bodyPr/>
          <a:lstStyle/>
          <a:p>
            <a:pPr eaLnBrk="1" hangingPunct="1"/>
            <a:r>
              <a:rPr lang="ja-JP" altLang="en-US">
                <a:latin typeface="Times New Roman" panose="02020603050405020304" pitchFamily="18" charset="0"/>
              </a:rPr>
              <a:t>デバイスファイル(</a:t>
            </a:r>
            <a:r>
              <a:rPr lang="en-US" altLang="ja-JP">
                <a:latin typeface="Times New Roman" panose="02020603050405020304" pitchFamily="18" charset="0"/>
              </a:rPr>
              <a:t>device file)　　　　　　　　</a:t>
            </a:r>
            <a:r>
              <a:rPr lang="ja-JP" altLang="en-US">
                <a:latin typeface="Times New Roman" panose="02020603050405020304" pitchFamily="18" charset="0"/>
              </a:rPr>
              <a:t>特殊ファイル(</a:t>
            </a:r>
            <a:r>
              <a:rPr lang="en-US" altLang="ja-JP">
                <a:latin typeface="Times New Roman" panose="02020603050405020304" pitchFamily="18" charset="0"/>
              </a:rPr>
              <a:t>special file)</a:t>
            </a:r>
            <a:endParaRPr lang="ja-JP" altLang="en-US">
              <a:latin typeface="Times New Roman" panose="02020603050405020304" pitchFamily="18" charset="0"/>
            </a:endParaRPr>
          </a:p>
          <a:p>
            <a:pPr lvl="1" eaLnBrk="1" hangingPunct="1"/>
            <a:r>
              <a:rPr lang="ja-JP" altLang="en-US">
                <a:latin typeface="Times New Roman" panose="02020603050405020304" pitchFamily="18" charset="0"/>
              </a:rPr>
              <a:t>周辺機器のハードウェアを仮想化したファイル</a:t>
            </a:r>
          </a:p>
          <a:p>
            <a:pPr lvl="1" eaLnBrk="1" hangingPunct="1"/>
            <a:r>
              <a:rPr lang="ja-JP" altLang="en-US">
                <a:latin typeface="Times New Roman" panose="02020603050405020304" pitchFamily="18" charset="0"/>
              </a:rPr>
              <a:t>周辺機器のデバイスドライバのインタフェース</a:t>
            </a:r>
          </a:p>
        </p:txBody>
      </p:sp>
      <p:sp>
        <p:nvSpPr>
          <p:cNvPr id="614407" name="Text Box 7"/>
          <p:cNvSpPr txBox="1">
            <a:spLocks noChangeArrowheads="1"/>
          </p:cNvSpPr>
          <p:nvPr/>
        </p:nvSpPr>
        <p:spPr bwMode="auto">
          <a:xfrm>
            <a:off x="882650" y="3505200"/>
            <a:ext cx="5813108"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marL="184150" indent="18415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buClr>
                <a:schemeClr val="accent1"/>
              </a:buClr>
              <a:buSzPct val="70000"/>
              <a:buFont typeface="Wingdings" panose="05000000000000000000" pitchFamily="2" charset="2"/>
              <a:buChar char="u"/>
            </a:pPr>
            <a:r>
              <a:rPr lang="ja-JP" altLang="en-US" dirty="0"/>
              <a:t>目的：</a:t>
            </a:r>
          </a:p>
          <a:p>
            <a:pPr eaLnBrk="1" hangingPunct="1"/>
            <a:r>
              <a:rPr lang="ja-JP" altLang="en-US" dirty="0">
                <a:latin typeface="Arial" panose="020B0604020202020204" pitchFamily="34" charset="0"/>
              </a:rPr>
              <a:t>周辺機器への入出力を</a:t>
            </a:r>
          </a:p>
          <a:p>
            <a:pPr eaLnBrk="1" hangingPunct="1"/>
            <a:r>
              <a:rPr lang="ja-JP" altLang="en-US" dirty="0">
                <a:latin typeface="Arial" panose="020B0604020202020204" pitchFamily="34" charset="0"/>
              </a:rPr>
              <a:t>ファイルへの読み書きと同様に扱う</a:t>
            </a:r>
          </a:p>
        </p:txBody>
      </p:sp>
      <p:sp>
        <p:nvSpPr>
          <p:cNvPr id="614408" name="Text Box 8"/>
          <p:cNvSpPr txBox="1">
            <a:spLocks noChangeArrowheads="1"/>
          </p:cNvSpPr>
          <p:nvPr/>
        </p:nvSpPr>
        <p:spPr bwMode="auto">
          <a:xfrm>
            <a:off x="224988" y="4892376"/>
            <a:ext cx="8694024" cy="157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marL="287338" indent="-287338">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buClr>
                <a:schemeClr val="tx2"/>
              </a:buClr>
              <a:buSzPct val="70000"/>
              <a:buFont typeface="Wingdings" panose="05000000000000000000" pitchFamily="2" charset="2"/>
              <a:buChar char="l"/>
            </a:pPr>
            <a:r>
              <a:rPr lang="ja-JP" altLang="en-US" sz="2400" dirty="0"/>
              <a:t>画面への出力　　　　　　⇒　ファイル「画面」に書き出す</a:t>
            </a:r>
            <a:endParaRPr lang="en-US" altLang="ja-JP" sz="2400" dirty="0"/>
          </a:p>
          <a:p>
            <a:pPr eaLnBrk="1" hangingPunct="1">
              <a:buClr>
                <a:schemeClr val="tx2"/>
              </a:buClr>
              <a:buSzPct val="70000"/>
              <a:buFont typeface="Wingdings" panose="05000000000000000000" pitchFamily="2" charset="2"/>
              <a:buChar char="l"/>
            </a:pPr>
            <a:r>
              <a:rPr lang="ja-JP" altLang="en-US" sz="2400" dirty="0"/>
              <a:t>キーボードからの入力　⇒　ファイル「キーボード」から読み込む</a:t>
            </a:r>
          </a:p>
          <a:p>
            <a:pPr eaLnBrk="1" hangingPunct="1">
              <a:buClr>
                <a:schemeClr val="tx2"/>
              </a:buClr>
              <a:buSzPct val="70000"/>
              <a:buFont typeface="Wingdings" panose="05000000000000000000" pitchFamily="2" charset="2"/>
              <a:buChar char="l"/>
            </a:pPr>
            <a:r>
              <a:rPr lang="ja-JP" altLang="en-US" sz="2400" dirty="0"/>
              <a:t>プリンタへの出力　　　　⇒　ファイル「プリンタ」に書き出す</a:t>
            </a:r>
            <a:endParaRPr lang="en-US" altLang="ja-JP" sz="2400" dirty="0"/>
          </a:p>
          <a:p>
            <a:pPr eaLnBrk="1" hangingPunct="1">
              <a:buClr>
                <a:schemeClr val="tx2"/>
              </a:buClr>
              <a:buSzPct val="70000"/>
              <a:buFont typeface="Wingdings" panose="05000000000000000000" pitchFamily="2" charset="2"/>
              <a:buChar char="l"/>
            </a:pPr>
            <a:r>
              <a:rPr lang="ja-JP" altLang="en-US" sz="2400" dirty="0"/>
              <a:t>ネットワークからの入力⇒　ファイル「ネットワーク」から読み込む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407"/>
                                        </p:tgtEl>
                                        <p:attrNameLst>
                                          <p:attrName>style.visibility</p:attrName>
                                        </p:attrNameLst>
                                      </p:cBhvr>
                                      <p:to>
                                        <p:strVal val="visible"/>
                                      </p:to>
                                    </p:set>
                                    <p:animEffect transition="in" filter="checkerboard(across)">
                                      <p:cBhvr>
                                        <p:cTn id="7" dur="500"/>
                                        <p:tgtEl>
                                          <p:spTgt spid="6144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4408"/>
                                        </p:tgtEl>
                                        <p:attrNameLst>
                                          <p:attrName>style.visibility</p:attrName>
                                        </p:attrNameLst>
                                      </p:cBhvr>
                                      <p:to>
                                        <p:strVal val="visible"/>
                                      </p:to>
                                    </p:set>
                                    <p:animEffect transition="in" filter="checkerboard(across)">
                                      <p:cBhvr>
                                        <p:cTn id="12" dur="500"/>
                                        <p:tgtEl>
                                          <p:spTgt spid="614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7" grpId="0" autoUpdateAnimBg="0"/>
      <p:bldP spid="61440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デバイスファイル</a:t>
            </a:r>
          </a:p>
        </p:txBody>
      </p:sp>
      <p:sp>
        <p:nvSpPr>
          <p:cNvPr id="41987" name="File"/>
          <p:cNvSpPr>
            <a:spLocks noEditPoints="1" noChangeArrowheads="1"/>
          </p:cNvSpPr>
          <p:nvPr/>
        </p:nvSpPr>
        <p:spPr bwMode="auto">
          <a:xfrm>
            <a:off x="3810000" y="19812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9940" name="Line 4"/>
          <p:cNvSpPr>
            <a:spLocks noChangeShapeType="1"/>
          </p:cNvSpPr>
          <p:nvPr/>
        </p:nvSpPr>
        <p:spPr bwMode="auto">
          <a:xfrm>
            <a:off x="4191000" y="2438400"/>
            <a:ext cx="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41" name="Line 5"/>
          <p:cNvSpPr>
            <a:spLocks noChangeShapeType="1"/>
          </p:cNvSpPr>
          <p:nvPr/>
        </p:nvSpPr>
        <p:spPr bwMode="auto">
          <a:xfrm flipH="1">
            <a:off x="1752600" y="2438400"/>
            <a:ext cx="24384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42" name="Line 6"/>
          <p:cNvSpPr>
            <a:spLocks noChangeShapeType="1"/>
          </p:cNvSpPr>
          <p:nvPr/>
        </p:nvSpPr>
        <p:spPr bwMode="auto">
          <a:xfrm>
            <a:off x="4191000" y="2438400"/>
            <a:ext cx="24384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1991" name="File"/>
          <p:cNvSpPr>
            <a:spLocks noEditPoints="1" noChangeArrowheads="1"/>
          </p:cNvSpPr>
          <p:nvPr/>
        </p:nvSpPr>
        <p:spPr bwMode="auto">
          <a:xfrm>
            <a:off x="1371600" y="31242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41992" name="File"/>
          <p:cNvSpPr>
            <a:spLocks noEditPoints="1" noChangeArrowheads="1"/>
          </p:cNvSpPr>
          <p:nvPr/>
        </p:nvSpPr>
        <p:spPr bwMode="auto">
          <a:xfrm>
            <a:off x="3810000" y="31242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41993" name="File"/>
          <p:cNvSpPr>
            <a:spLocks noEditPoints="1" noChangeArrowheads="1"/>
          </p:cNvSpPr>
          <p:nvPr/>
        </p:nvSpPr>
        <p:spPr bwMode="auto">
          <a:xfrm>
            <a:off x="6248400" y="3124200"/>
            <a:ext cx="723900" cy="454025"/>
          </a:xfrm>
          <a:custGeom>
            <a:avLst/>
            <a:gdLst>
              <a:gd name="T0" fmla="*/ 12333647 w 21600"/>
              <a:gd name="T1" fmla="*/ 1431524 h 21600"/>
              <a:gd name="T2" fmla="*/ 0 w 21600"/>
              <a:gd name="T3" fmla="*/ 4771740 h 21600"/>
              <a:gd name="T4" fmla="*/ 12130352 w 21600"/>
              <a:gd name="T5" fmla="*/ 9543458 h 21600"/>
              <a:gd name="T6" fmla="*/ 24260704 w 21600"/>
              <a:gd name="T7" fmla="*/ 4771740 h 21600"/>
              <a:gd name="T8" fmla="*/ 0 w 21600"/>
              <a:gd name="T9" fmla="*/ 9543458 h 21600"/>
              <a:gd name="T10" fmla="*/ 24260704 w 21600"/>
              <a:gd name="T11" fmla="*/ 9543458 h 21600"/>
              <a:gd name="T12" fmla="*/ 0 60000 65536"/>
              <a:gd name="T13" fmla="*/ 0 60000 65536"/>
              <a:gd name="T14" fmla="*/ 0 60000 65536"/>
              <a:gd name="T15" fmla="*/ 0 60000 65536"/>
              <a:gd name="T16" fmla="*/ 0 60000 65536"/>
              <a:gd name="T17" fmla="*/ 0 60000 65536"/>
              <a:gd name="T18" fmla="*/ 1086 w 21600"/>
              <a:gd name="T19" fmla="*/ 4628 h 21600"/>
              <a:gd name="T20" fmla="*/ 20635 w 21600"/>
              <a:gd name="T21" fmla="*/ 20289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39946" name="Line 10"/>
          <p:cNvSpPr>
            <a:spLocks noChangeShapeType="1"/>
          </p:cNvSpPr>
          <p:nvPr/>
        </p:nvSpPr>
        <p:spPr bwMode="auto">
          <a:xfrm>
            <a:off x="1752600" y="3581400"/>
            <a:ext cx="5334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9947" name="Group 11"/>
          <p:cNvGrpSpPr>
            <a:grpSpLocks/>
          </p:cNvGrpSpPr>
          <p:nvPr/>
        </p:nvGrpSpPr>
        <p:grpSpPr bwMode="auto">
          <a:xfrm>
            <a:off x="4267200" y="4343400"/>
            <a:ext cx="1020763" cy="1022350"/>
            <a:chOff x="4272" y="3552"/>
            <a:chExt cx="643" cy="644"/>
          </a:xfrm>
        </p:grpSpPr>
        <p:sp>
          <p:nvSpPr>
            <p:cNvPr id="39967" name="Rectangle 12"/>
            <p:cNvSpPr>
              <a:spLocks noChangeArrowheads="1"/>
            </p:cNvSpPr>
            <p:nvPr/>
          </p:nvSpPr>
          <p:spPr bwMode="auto">
            <a:xfrm>
              <a:off x="4464" y="3648"/>
              <a:ext cx="240" cy="528"/>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9968" name="Rectangle 13"/>
            <p:cNvSpPr>
              <a:spLocks noChangeArrowheads="1"/>
            </p:cNvSpPr>
            <p:nvPr/>
          </p:nvSpPr>
          <p:spPr bwMode="auto">
            <a:xfrm>
              <a:off x="4512" y="3552"/>
              <a:ext cx="144" cy="96"/>
            </a:xfrm>
            <a:prstGeom prst="rect">
              <a:avLst/>
            </a:prstGeom>
            <a:solidFill>
              <a:srgbClr val="C0C0C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9969" name="Text Box 14"/>
            <p:cNvSpPr txBox="1">
              <a:spLocks noChangeArrowheads="1"/>
            </p:cNvSpPr>
            <p:nvPr/>
          </p:nvSpPr>
          <p:spPr bwMode="auto">
            <a:xfrm>
              <a:off x="4272" y="3600"/>
              <a:ext cx="643"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USB</a:t>
              </a:r>
            </a:p>
            <a:p>
              <a:pPr algn="ctr" eaLnBrk="1" hangingPunct="1"/>
              <a:r>
                <a:rPr lang="ja-JP" altLang="en-US"/>
                <a:t>メモリ</a:t>
              </a:r>
            </a:p>
          </p:txBody>
        </p:sp>
      </p:grpSp>
      <p:sp>
        <p:nvSpPr>
          <p:cNvPr id="41996" name="Cloud"/>
          <p:cNvSpPr>
            <a:spLocks noChangeAspect="1" noEditPoints="1" noChangeArrowheads="1"/>
          </p:cNvSpPr>
          <p:nvPr/>
        </p:nvSpPr>
        <p:spPr bwMode="auto">
          <a:xfrm>
            <a:off x="7010400" y="4343400"/>
            <a:ext cx="1374775" cy="920750"/>
          </a:xfrm>
          <a:custGeom>
            <a:avLst/>
            <a:gdLst>
              <a:gd name="T0" fmla="*/ 271391 w 21600"/>
              <a:gd name="T1" fmla="*/ 19624550 h 21600"/>
              <a:gd name="T2" fmla="*/ 43750178 w 21600"/>
              <a:gd name="T3" fmla="*/ 39207325 h 21600"/>
              <a:gd name="T4" fmla="*/ 87427352 w 21600"/>
              <a:gd name="T5" fmla="*/ 19624550 h 21600"/>
              <a:gd name="T6" fmla="*/ 43750178 w 21600"/>
              <a:gd name="T7" fmla="*/ 2244115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eaLnBrk="1" hangingPunct="1">
              <a:defRPr/>
            </a:pPr>
            <a:r>
              <a:rPr lang="ja-JP" altLang="en-US" sz="2000">
                <a:solidFill>
                  <a:srgbClr val="000000"/>
                </a:solidFill>
                <a:latin typeface="Times New Roman" charset="0"/>
              </a:rPr>
              <a:t>ネットワーク</a:t>
            </a:r>
          </a:p>
        </p:txBody>
      </p:sp>
      <p:grpSp>
        <p:nvGrpSpPr>
          <p:cNvPr id="39949" name="Group 21"/>
          <p:cNvGrpSpPr>
            <a:grpSpLocks/>
          </p:cNvGrpSpPr>
          <p:nvPr/>
        </p:nvGrpSpPr>
        <p:grpSpPr bwMode="auto">
          <a:xfrm>
            <a:off x="5410200" y="4343400"/>
            <a:ext cx="1714500" cy="892175"/>
            <a:chOff x="912" y="3216"/>
            <a:chExt cx="1080" cy="562"/>
          </a:xfrm>
        </p:grpSpPr>
        <p:pic>
          <p:nvPicPr>
            <p:cNvPr id="39965" name="Picture 16" descr="C:\Documents and Settings\Takashi\My Documents\NetEngII\NetEngII2008\image\icon-print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 y="3216"/>
              <a:ext cx="1080" cy="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66" name="Text Box 20"/>
            <p:cNvSpPr txBox="1">
              <a:spLocks noChangeArrowheads="1"/>
            </p:cNvSpPr>
            <p:nvPr/>
          </p:nvSpPr>
          <p:spPr bwMode="auto">
            <a:xfrm>
              <a:off x="960" y="3360"/>
              <a:ext cx="63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プリンタ</a:t>
              </a:r>
            </a:p>
          </p:txBody>
        </p:sp>
      </p:grpSp>
      <p:grpSp>
        <p:nvGrpSpPr>
          <p:cNvPr id="39950" name="Group 22"/>
          <p:cNvGrpSpPr>
            <a:grpSpLocks/>
          </p:cNvGrpSpPr>
          <p:nvPr/>
        </p:nvGrpSpPr>
        <p:grpSpPr bwMode="auto">
          <a:xfrm>
            <a:off x="3124200" y="4343400"/>
            <a:ext cx="1219200" cy="1219200"/>
            <a:chOff x="2208" y="3551"/>
            <a:chExt cx="768" cy="768"/>
          </a:xfrm>
        </p:grpSpPr>
        <p:sp>
          <p:nvSpPr>
            <p:cNvPr id="39962" name="Oval 23"/>
            <p:cNvSpPr>
              <a:spLocks noChangeArrowheads="1"/>
            </p:cNvSpPr>
            <p:nvPr/>
          </p:nvSpPr>
          <p:spPr bwMode="auto">
            <a:xfrm>
              <a:off x="2208" y="3551"/>
              <a:ext cx="768" cy="768"/>
            </a:xfrm>
            <a:prstGeom prst="ellipse">
              <a:avLst/>
            </a:prstGeom>
            <a:gradFill rotWithShape="0">
              <a:gsLst>
                <a:gs pos="0">
                  <a:srgbClr val="CCFFFF"/>
                </a:gs>
                <a:gs pos="50000">
                  <a:srgbClr val="5E7676"/>
                </a:gs>
                <a:gs pos="100000">
                  <a:srgbClr val="CCFFFF"/>
                </a:gs>
              </a:gsLst>
              <a:lin ang="2700000" scaled="1"/>
            </a:gra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useBgFill="1">
          <p:nvSpPr>
            <p:cNvPr id="39963" name="Oval 24"/>
            <p:cNvSpPr>
              <a:spLocks noChangeArrowheads="1"/>
            </p:cNvSpPr>
            <p:nvPr/>
          </p:nvSpPr>
          <p:spPr bwMode="auto">
            <a:xfrm>
              <a:off x="2496" y="3840"/>
              <a:ext cx="192" cy="192"/>
            </a:xfrm>
            <a:prstGeom prst="ellipse">
              <a:avLst/>
            </a:prstGeom>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9964" name="Text Box 25"/>
            <p:cNvSpPr txBox="1">
              <a:spLocks noChangeArrowheads="1"/>
            </p:cNvSpPr>
            <p:nvPr/>
          </p:nvSpPr>
          <p:spPr bwMode="auto">
            <a:xfrm>
              <a:off x="2256" y="3552"/>
              <a:ext cx="64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CD-R</a:t>
              </a:r>
            </a:p>
          </p:txBody>
        </p:sp>
      </p:grpSp>
      <p:sp>
        <p:nvSpPr>
          <p:cNvPr id="39951" name="Line 26"/>
          <p:cNvSpPr>
            <a:spLocks noChangeShapeType="1"/>
          </p:cNvSpPr>
          <p:nvPr/>
        </p:nvSpPr>
        <p:spPr bwMode="auto">
          <a:xfrm flipH="1">
            <a:off x="3733800" y="3581400"/>
            <a:ext cx="4572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52" name="Line 27"/>
          <p:cNvSpPr>
            <a:spLocks noChangeShapeType="1"/>
          </p:cNvSpPr>
          <p:nvPr/>
        </p:nvSpPr>
        <p:spPr bwMode="auto">
          <a:xfrm>
            <a:off x="6629400" y="3581400"/>
            <a:ext cx="8382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53" name="Line 28"/>
          <p:cNvSpPr>
            <a:spLocks noChangeShapeType="1"/>
          </p:cNvSpPr>
          <p:nvPr/>
        </p:nvSpPr>
        <p:spPr bwMode="auto">
          <a:xfrm flipH="1">
            <a:off x="6019800" y="3581400"/>
            <a:ext cx="6096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54" name="AutoShape 29"/>
          <p:cNvSpPr>
            <a:spLocks noChangeArrowheads="1"/>
          </p:cNvSpPr>
          <p:nvPr/>
        </p:nvSpPr>
        <p:spPr bwMode="auto">
          <a:xfrm>
            <a:off x="1828800" y="4419600"/>
            <a:ext cx="1066800" cy="838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ファイル</a:t>
            </a:r>
            <a:endParaRPr lang="en-US" altLang="ja-JP">
              <a:solidFill>
                <a:srgbClr val="000000"/>
              </a:solidFill>
            </a:endParaRPr>
          </a:p>
        </p:txBody>
      </p:sp>
      <p:sp>
        <p:nvSpPr>
          <p:cNvPr id="39955" name="AutoShape 30"/>
          <p:cNvSpPr>
            <a:spLocks noChangeArrowheads="1"/>
          </p:cNvSpPr>
          <p:nvPr/>
        </p:nvSpPr>
        <p:spPr bwMode="auto">
          <a:xfrm>
            <a:off x="685800" y="4419600"/>
            <a:ext cx="1066800" cy="83820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ファイル</a:t>
            </a:r>
            <a:endParaRPr lang="en-US" altLang="ja-JP">
              <a:solidFill>
                <a:srgbClr val="000000"/>
              </a:solidFill>
            </a:endParaRPr>
          </a:p>
        </p:txBody>
      </p:sp>
      <p:sp>
        <p:nvSpPr>
          <p:cNvPr id="39956" name="Line 31"/>
          <p:cNvSpPr>
            <a:spLocks noChangeShapeType="1"/>
          </p:cNvSpPr>
          <p:nvPr/>
        </p:nvSpPr>
        <p:spPr bwMode="auto">
          <a:xfrm flipH="1">
            <a:off x="1295400" y="3581400"/>
            <a:ext cx="4572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57" name="Line 32"/>
          <p:cNvSpPr>
            <a:spLocks noChangeShapeType="1"/>
          </p:cNvSpPr>
          <p:nvPr/>
        </p:nvSpPr>
        <p:spPr bwMode="auto">
          <a:xfrm>
            <a:off x="4191000" y="3581400"/>
            <a:ext cx="533400" cy="762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5" name="Group 36"/>
          <p:cNvGrpSpPr>
            <a:grpSpLocks/>
          </p:cNvGrpSpPr>
          <p:nvPr/>
        </p:nvGrpSpPr>
        <p:grpSpPr bwMode="auto">
          <a:xfrm>
            <a:off x="2971800" y="4114800"/>
            <a:ext cx="5715000" cy="1752600"/>
            <a:chOff x="1872" y="3072"/>
            <a:chExt cx="3600" cy="1104"/>
          </a:xfrm>
        </p:grpSpPr>
        <p:sp>
          <p:nvSpPr>
            <p:cNvPr id="39960" name="AutoShape 33"/>
            <p:cNvSpPr>
              <a:spLocks noChangeArrowheads="1"/>
            </p:cNvSpPr>
            <p:nvPr/>
          </p:nvSpPr>
          <p:spPr bwMode="auto">
            <a:xfrm>
              <a:off x="1872" y="3072"/>
              <a:ext cx="3600" cy="1104"/>
            </a:xfrm>
            <a:prstGeom prst="roundRect">
              <a:avLst>
                <a:gd name="adj" fmla="val 16667"/>
              </a:avLst>
            </a:prstGeom>
            <a:noFill/>
            <a:ln w="38100">
              <a:solidFill>
                <a:srgbClr val="FF99CC"/>
              </a:solidFill>
              <a:prstDash val="dash"/>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39961" name="Text Box 34"/>
            <p:cNvSpPr txBox="1">
              <a:spLocks noChangeArrowheads="1"/>
            </p:cNvSpPr>
            <p:nvPr/>
          </p:nvSpPr>
          <p:spPr bwMode="auto">
            <a:xfrm>
              <a:off x="3744" y="3840"/>
              <a:ext cx="169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デバイスファイル</a:t>
              </a:r>
            </a:p>
          </p:txBody>
        </p:sp>
      </p:grpSp>
      <p:sp useBgFill="1">
        <p:nvSpPr>
          <p:cNvPr id="616485" name="Text Box 37"/>
          <p:cNvSpPr txBox="1">
            <a:spLocks noChangeArrowheads="1"/>
          </p:cNvSpPr>
          <p:nvPr/>
        </p:nvSpPr>
        <p:spPr bwMode="auto">
          <a:xfrm>
            <a:off x="1371600" y="6096000"/>
            <a:ext cx="6015038"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外部デバイスをファイルと同様に扱える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6485"/>
                                        </p:tgtEl>
                                        <p:attrNameLst>
                                          <p:attrName>style.visibility</p:attrName>
                                        </p:attrNameLst>
                                      </p:cBhvr>
                                      <p:to>
                                        <p:strVal val="visible"/>
                                      </p:to>
                                    </p:set>
                                    <p:animEffect transition="in" filter="checkerboard(across)">
                                      <p:cBhvr>
                                        <p:cTn id="12" dur="500"/>
                                        <p:tgtEl>
                                          <p:spTgt spid="616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85"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デバイスファイルの種類</a:t>
            </a:r>
          </a:p>
        </p:txBody>
      </p:sp>
      <p:sp>
        <p:nvSpPr>
          <p:cNvPr id="40963" name="Rectangle 5"/>
          <p:cNvSpPr>
            <a:spLocks noGrp="1" noChangeArrowheads="1"/>
          </p:cNvSpPr>
          <p:nvPr>
            <p:ph type="body" idx="1"/>
          </p:nvPr>
        </p:nvSpPr>
        <p:spPr>
          <a:xfrm>
            <a:off x="685800" y="1981200"/>
            <a:ext cx="8077200" cy="4114800"/>
          </a:xfrm>
        </p:spPr>
        <p:txBody>
          <a:bodyPr/>
          <a:lstStyle/>
          <a:p>
            <a:pPr eaLnBrk="1" hangingPunct="1"/>
            <a:r>
              <a:rPr lang="ja-JP" altLang="en-US">
                <a:latin typeface="Times New Roman" panose="02020603050405020304" pitchFamily="18" charset="0"/>
              </a:rPr>
              <a:t>デバイスファイルの種類</a:t>
            </a:r>
          </a:p>
          <a:p>
            <a:pPr lvl="1" eaLnBrk="1" hangingPunct="1"/>
            <a:r>
              <a:rPr lang="ja-JP" altLang="en-US">
                <a:latin typeface="Times New Roman" panose="02020603050405020304" pitchFamily="18" charset="0"/>
              </a:rPr>
              <a:t>文字単位型特殊ファイル(</a:t>
            </a:r>
            <a:r>
              <a:rPr lang="en-US" altLang="ja-JP">
                <a:latin typeface="Times New Roman" panose="02020603050405020304" pitchFamily="18" charset="0"/>
              </a:rPr>
              <a:t>character special file)</a:t>
            </a:r>
            <a:endParaRPr lang="ja-JP" altLang="en-US">
              <a:latin typeface="Times New Roman" panose="02020603050405020304" pitchFamily="18" charset="0"/>
            </a:endParaRPr>
          </a:p>
          <a:p>
            <a:pPr lvl="2" eaLnBrk="1" hangingPunct="1"/>
            <a:r>
              <a:rPr lang="ja-JP" altLang="en-US">
                <a:latin typeface="Times New Roman" panose="02020603050405020304" pitchFamily="18" charset="0"/>
              </a:rPr>
              <a:t>端末, プリンタ, ネットワーク等のシリアルデバイス</a:t>
            </a:r>
          </a:p>
          <a:p>
            <a:pPr lvl="2" eaLnBrk="1" hangingPunct="1"/>
            <a:r>
              <a:rPr lang="ja-JP" altLang="en-US">
                <a:latin typeface="Times New Roman" panose="02020603050405020304" pitchFamily="18" charset="0"/>
              </a:rPr>
              <a:t>1文字単位で入出力</a:t>
            </a:r>
          </a:p>
          <a:p>
            <a:pPr lvl="1" eaLnBrk="1" hangingPunct="1"/>
            <a:r>
              <a:rPr lang="ja-JP" altLang="en-US">
                <a:latin typeface="Times New Roman" panose="02020603050405020304" pitchFamily="18" charset="0"/>
              </a:rPr>
              <a:t>ブロック単位型特殊ファイル(</a:t>
            </a:r>
            <a:r>
              <a:rPr lang="en-US" altLang="ja-JP">
                <a:latin typeface="Times New Roman" panose="02020603050405020304" pitchFamily="18" charset="0"/>
              </a:rPr>
              <a:t>block special file)</a:t>
            </a:r>
            <a:endParaRPr lang="ja-JP" altLang="en-US">
              <a:latin typeface="Times New Roman" panose="02020603050405020304" pitchFamily="18" charset="0"/>
            </a:endParaRPr>
          </a:p>
          <a:p>
            <a:pPr lvl="2" eaLnBrk="1" hangingPunct="1"/>
            <a:r>
              <a:rPr lang="ja-JP" altLang="en-US">
                <a:latin typeface="Times New Roman" panose="02020603050405020304" pitchFamily="18" charset="0"/>
              </a:rPr>
              <a:t>ディスク, </a:t>
            </a:r>
            <a:r>
              <a:rPr lang="en-US" altLang="ja-JP">
                <a:latin typeface="Times New Roman" panose="02020603050405020304" pitchFamily="18" charset="0"/>
              </a:rPr>
              <a:t>USB</a:t>
            </a:r>
            <a:r>
              <a:rPr lang="ja-JP" altLang="en-US">
                <a:latin typeface="Times New Roman" panose="02020603050405020304" pitchFamily="18" charset="0"/>
              </a:rPr>
              <a:t>メモリ, </a:t>
            </a:r>
            <a:r>
              <a:rPr lang="en-US" altLang="ja-JP">
                <a:latin typeface="Times New Roman" panose="02020603050405020304" pitchFamily="18" charset="0"/>
              </a:rPr>
              <a:t>SD</a:t>
            </a:r>
            <a:r>
              <a:rPr lang="ja-JP" altLang="en-US">
                <a:latin typeface="Times New Roman" panose="02020603050405020304" pitchFamily="18" charset="0"/>
              </a:rPr>
              <a:t>カード等の記憶装置</a:t>
            </a:r>
          </a:p>
          <a:p>
            <a:pPr lvl="2" eaLnBrk="1" hangingPunct="1"/>
            <a:r>
              <a:rPr lang="ja-JP" altLang="en-US">
                <a:latin typeface="Times New Roman" panose="02020603050405020304" pitchFamily="18" charset="0"/>
              </a:rPr>
              <a:t>ブロック単位で入出力</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p:txBody>
      </p:sp>
      <p:sp>
        <p:nvSpPr>
          <p:cNvPr id="614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a:p>
            <a:pPr lvl="1" eaLnBrk="1" hangingPunct="1"/>
            <a:r>
              <a:rPr lang="ja-JP" altLang="en-US">
                <a:latin typeface="Times New Roman" panose="02020603050405020304" pitchFamily="18" charset="0"/>
              </a:rPr>
              <a:t>ファイル操作の統一的な方法を提供</a:t>
            </a:r>
          </a:p>
          <a:p>
            <a:pPr lvl="1" eaLnBrk="1" hangingPunct="1"/>
            <a:r>
              <a:rPr lang="en-US" altLang="ja-JP">
                <a:latin typeface="Times New Roman" panose="02020603050405020304" pitchFamily="18" charset="0"/>
              </a:rPr>
              <a:t>DOS (disk operation system)</a:t>
            </a:r>
            <a:r>
              <a:rPr lang="ja-JP" altLang="en-US">
                <a:latin typeface="Times New Roman" panose="02020603050405020304" pitchFamily="18" charset="0"/>
              </a:rPr>
              <a:t>によってディレクトリとファイルを構成するシステム</a:t>
            </a:r>
          </a:p>
          <a:p>
            <a:pPr lvl="2" eaLnBrk="1" hangingPunct="1"/>
            <a:r>
              <a:rPr lang="ja-JP" altLang="en-US">
                <a:latin typeface="Times New Roman" panose="02020603050405020304" pitchFamily="18" charset="0"/>
              </a:rPr>
              <a:t>膨大な量の情報を格納可能</a:t>
            </a:r>
          </a:p>
          <a:p>
            <a:pPr lvl="1" eaLnBrk="1" hangingPunct="1"/>
            <a:r>
              <a:rPr lang="ja-JP" altLang="en-US">
                <a:latin typeface="Times New Roman" panose="02020603050405020304" pitchFamily="18" charset="0"/>
              </a:rPr>
              <a:t>プロセスが終了しても残存</a:t>
            </a:r>
          </a:p>
          <a:p>
            <a:pPr lvl="2" eaLnBrk="1" hangingPunct="1"/>
            <a:r>
              <a:rPr lang="ja-JP" altLang="en-US">
                <a:latin typeface="Times New Roman" panose="02020603050405020304" pitchFamily="18" charset="0"/>
              </a:rPr>
              <a:t>複数のプロセスが同時に情報を共有可能</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ファイル保護</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file protection)</a:t>
            </a:r>
          </a:p>
        </p:txBody>
      </p:sp>
      <p:sp>
        <p:nvSpPr>
          <p:cNvPr id="41987" name="Rectangle 3"/>
          <p:cNvSpPr>
            <a:spLocks noGrp="1" noChangeArrowheads="1"/>
          </p:cNvSpPr>
          <p:nvPr>
            <p:ph type="body" idx="1"/>
          </p:nvPr>
        </p:nvSpPr>
        <p:spPr>
          <a:xfrm>
            <a:off x="685800" y="1981200"/>
            <a:ext cx="8001000" cy="4114800"/>
          </a:xfrm>
        </p:spPr>
        <p:txBody>
          <a:bodyPr/>
          <a:lstStyle/>
          <a:p>
            <a:pPr eaLnBrk="1" hangingPunct="1"/>
            <a:r>
              <a:rPr lang="ja-JP" altLang="en-US">
                <a:latin typeface="Times New Roman" panose="02020603050405020304" pitchFamily="18" charset="0"/>
              </a:rPr>
              <a:t>ファイル保護(</a:t>
            </a:r>
            <a:r>
              <a:rPr lang="en-US" altLang="ja-JP">
                <a:latin typeface="Times New Roman" panose="02020603050405020304" pitchFamily="18" charset="0"/>
              </a:rPr>
              <a:t>file protection)</a:t>
            </a:r>
          </a:p>
          <a:p>
            <a:pPr lvl="2" eaLnBrk="1" hangingPunct="1"/>
            <a:r>
              <a:rPr lang="ja-JP" altLang="en-US" sz="2800">
                <a:latin typeface="Times New Roman" panose="02020603050405020304" pitchFamily="18" charset="0"/>
              </a:rPr>
              <a:t>物理的な障害, 不当な操作から保護</a:t>
            </a:r>
          </a:p>
          <a:p>
            <a:pPr lvl="1" eaLnBrk="1" hangingPunct="1"/>
            <a:r>
              <a:rPr lang="ja-JP" altLang="en-US">
                <a:latin typeface="Times New Roman" panose="02020603050405020304" pitchFamily="18" charset="0"/>
              </a:rPr>
              <a:t>アクセス制御(</a:t>
            </a:r>
            <a:r>
              <a:rPr lang="en-US" altLang="ja-JP">
                <a:latin typeface="Times New Roman" panose="02020603050405020304" pitchFamily="18" charset="0"/>
              </a:rPr>
              <a:t>access contorol)</a:t>
            </a:r>
          </a:p>
          <a:p>
            <a:pPr lvl="2" eaLnBrk="1" hangingPunct="1"/>
            <a:r>
              <a:rPr lang="ja-JP" altLang="en-US" sz="2800">
                <a:latin typeface="Times New Roman" panose="02020603050405020304" pitchFamily="18" charset="0"/>
              </a:rPr>
              <a:t>ユーザによるファイル操作の種類を制限</a:t>
            </a:r>
          </a:p>
          <a:p>
            <a:pPr lvl="1" eaLnBrk="1" hangingPunct="1"/>
            <a:r>
              <a:rPr lang="ja-JP" altLang="en-US">
                <a:latin typeface="Times New Roman" panose="02020603050405020304" pitchFamily="18" charset="0"/>
              </a:rPr>
              <a:t>バックアップ(</a:t>
            </a:r>
            <a:r>
              <a:rPr lang="en-US" altLang="ja-JP">
                <a:latin typeface="Times New Roman" panose="02020603050405020304" pitchFamily="18" charset="0"/>
              </a:rPr>
              <a:t>backup)</a:t>
            </a:r>
            <a:r>
              <a:rPr lang="ja-JP" altLang="en-US">
                <a:latin typeface="Times New Roman" panose="02020603050405020304" pitchFamily="18" charset="0"/>
              </a:rPr>
              <a:t>と回復(</a:t>
            </a:r>
            <a:r>
              <a:rPr lang="en-US" altLang="ja-JP">
                <a:latin typeface="Times New Roman" panose="02020603050405020304" pitchFamily="18" charset="0"/>
              </a:rPr>
              <a:t>recovery)</a:t>
            </a:r>
          </a:p>
          <a:p>
            <a:pPr lvl="2" eaLnBrk="1" hangingPunct="1"/>
            <a:r>
              <a:rPr lang="ja-JP" altLang="en-US" sz="2800">
                <a:latin typeface="Times New Roman" panose="02020603050405020304" pitchFamily="18" charset="0"/>
              </a:rPr>
              <a:t>定期的にファイルコピー生成, 破損時に回復</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アクセス制御</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access control)</a:t>
            </a:r>
          </a:p>
        </p:txBody>
      </p:sp>
      <p:sp>
        <p:nvSpPr>
          <p:cNvPr id="43011" name="Rectangle 3"/>
          <p:cNvSpPr>
            <a:spLocks noGrp="1" noChangeArrowheads="1"/>
          </p:cNvSpPr>
          <p:nvPr>
            <p:ph type="body" idx="1"/>
          </p:nvPr>
        </p:nvSpPr>
        <p:spPr>
          <a:xfrm>
            <a:off x="685800" y="1981200"/>
            <a:ext cx="7772400" cy="3276600"/>
          </a:xfrm>
        </p:spPr>
        <p:txBody>
          <a:bodyPr/>
          <a:lstStyle/>
          <a:p>
            <a:pPr eaLnBrk="1" hangingPunct="1"/>
            <a:r>
              <a:rPr lang="ja-JP" altLang="en-US" dirty="0">
                <a:latin typeface="Times New Roman" panose="02020603050405020304" pitchFamily="18" charset="0"/>
              </a:rPr>
              <a:t>主なファイル操作</a:t>
            </a:r>
          </a:p>
          <a:p>
            <a:pPr lvl="1" eaLnBrk="1" hangingPunct="1"/>
            <a:r>
              <a:rPr lang="ja-JP" altLang="en-US" dirty="0">
                <a:latin typeface="Times New Roman" panose="02020603050405020304" pitchFamily="18" charset="0"/>
              </a:rPr>
              <a:t>読み込み</a:t>
            </a:r>
          </a:p>
          <a:p>
            <a:pPr lvl="1" eaLnBrk="1" hangingPunct="1"/>
            <a:r>
              <a:rPr lang="ja-JP" altLang="en-US" dirty="0">
                <a:latin typeface="Times New Roman" panose="02020603050405020304" pitchFamily="18" charset="0"/>
              </a:rPr>
              <a:t>書き出し</a:t>
            </a:r>
          </a:p>
          <a:p>
            <a:pPr lvl="1" eaLnBrk="1" hangingPunct="1"/>
            <a:r>
              <a:rPr lang="ja-JP" altLang="en-US" dirty="0">
                <a:latin typeface="Times New Roman" panose="02020603050405020304" pitchFamily="18" charset="0"/>
              </a:rPr>
              <a:t>実行</a:t>
            </a:r>
          </a:p>
          <a:p>
            <a:pPr lvl="1" eaLnBrk="1" hangingPunct="1"/>
            <a:r>
              <a:rPr lang="ja-JP" altLang="en-US" dirty="0">
                <a:latin typeface="Times New Roman" panose="02020603050405020304" pitchFamily="18" charset="0"/>
              </a:rPr>
              <a:t>追加</a:t>
            </a:r>
          </a:p>
          <a:p>
            <a:pPr lvl="1" eaLnBrk="1" hangingPunct="1"/>
            <a:r>
              <a:rPr lang="ja-JP" altLang="en-US" dirty="0">
                <a:latin typeface="Times New Roman" panose="02020603050405020304" pitchFamily="18" charset="0"/>
              </a:rPr>
              <a:t>削除</a:t>
            </a:r>
          </a:p>
        </p:txBody>
      </p:sp>
      <p:sp>
        <p:nvSpPr>
          <p:cNvPr id="493572" name="Text Box 4"/>
          <p:cNvSpPr txBox="1">
            <a:spLocks noChangeArrowheads="1"/>
          </p:cNvSpPr>
          <p:nvPr/>
        </p:nvSpPr>
        <p:spPr bwMode="auto">
          <a:xfrm>
            <a:off x="1447800" y="5486400"/>
            <a:ext cx="6423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これらの操作ごとに (可・不可) を設定する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93572"/>
                                        </p:tgtEl>
                                        <p:attrNameLst>
                                          <p:attrName>style.visibility</p:attrName>
                                        </p:attrNameLst>
                                      </p:cBhvr>
                                      <p:to>
                                        <p:strVal val="visible"/>
                                      </p:to>
                                    </p:set>
                                    <p:animEffect transition="in" filter="checkerboard(across)">
                                      <p:cBhvr>
                                        <p:cTn id="7" dur="500"/>
                                        <p:tgtEl>
                                          <p:spTgt spid="493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2"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アクセス制御行列</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access contorol matrix)</a:t>
            </a:r>
          </a:p>
        </p:txBody>
      </p:sp>
      <p:graphicFrame>
        <p:nvGraphicFramePr>
          <p:cNvPr id="494689" name="Group 97"/>
          <p:cNvGraphicFramePr>
            <a:graphicFrameLocks noGrp="1"/>
          </p:cNvGraphicFramePr>
          <p:nvPr>
            <p:extLst>
              <p:ext uri="{D42A27DB-BD31-4B8C-83A1-F6EECF244321}">
                <p14:modId xmlns:p14="http://schemas.microsoft.com/office/powerpoint/2010/main" val="3160180136"/>
              </p:ext>
            </p:extLst>
          </p:nvPr>
        </p:nvGraphicFramePr>
        <p:xfrm>
          <a:off x="381000" y="2438400"/>
          <a:ext cx="8458200" cy="3621098"/>
        </p:xfrm>
        <a:graphic>
          <a:graphicData uri="http://schemas.openxmlformats.org/drawingml/2006/table">
            <a:tbl>
              <a:tblPr/>
              <a:tblGrid>
                <a:gridCol w="1773238">
                  <a:extLst>
                    <a:ext uri="{9D8B030D-6E8A-4147-A177-3AD203B41FA5}">
                      <a16:colId xmlns:a16="http://schemas.microsoft.com/office/drawing/2014/main" val="20000"/>
                    </a:ext>
                  </a:extLst>
                </a:gridCol>
                <a:gridCol w="1670050">
                  <a:extLst>
                    <a:ext uri="{9D8B030D-6E8A-4147-A177-3AD203B41FA5}">
                      <a16:colId xmlns:a16="http://schemas.microsoft.com/office/drawing/2014/main" val="20001"/>
                    </a:ext>
                  </a:extLst>
                </a:gridCol>
                <a:gridCol w="1671637">
                  <a:extLst>
                    <a:ext uri="{9D8B030D-6E8A-4147-A177-3AD203B41FA5}">
                      <a16:colId xmlns:a16="http://schemas.microsoft.com/office/drawing/2014/main" val="20002"/>
                    </a:ext>
                  </a:extLst>
                </a:gridCol>
                <a:gridCol w="1671638">
                  <a:extLst>
                    <a:ext uri="{9D8B030D-6E8A-4147-A177-3AD203B41FA5}">
                      <a16:colId xmlns:a16="http://schemas.microsoft.com/office/drawing/2014/main" val="20003"/>
                    </a:ext>
                  </a:extLst>
                </a:gridCol>
                <a:gridCol w="1671637">
                  <a:extLst>
                    <a:ext uri="{9D8B030D-6E8A-4147-A177-3AD203B41FA5}">
                      <a16:colId xmlns:a16="http://schemas.microsoft.com/office/drawing/2014/main" val="20004"/>
                    </a:ext>
                  </a:extLst>
                </a:gridCol>
              </a:tblGrid>
              <a:tr h="1030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操作</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ユーザ2</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ユーザ3</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ユーザ4</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44079" name="Text Box 93"/>
          <p:cNvSpPr txBox="1">
            <a:spLocks noChangeArrowheads="1"/>
          </p:cNvSpPr>
          <p:nvPr/>
        </p:nvSpPr>
        <p:spPr bwMode="auto">
          <a:xfrm>
            <a:off x="228600" y="1828800"/>
            <a:ext cx="45926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ファイル1のアクセス制御行列</a:t>
            </a:r>
          </a:p>
        </p:txBody>
      </p:sp>
      <p:sp>
        <p:nvSpPr>
          <p:cNvPr id="44080" name="Text Box 95"/>
          <p:cNvSpPr txBox="1">
            <a:spLocks noChangeArrowheads="1"/>
          </p:cNvSpPr>
          <p:nvPr/>
        </p:nvSpPr>
        <p:spPr bwMode="auto">
          <a:xfrm>
            <a:off x="6019800" y="6096000"/>
            <a:ext cx="2630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 : 可, 0 : 不可)</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アクセス制御行列</a:t>
            </a:r>
          </a:p>
        </p:txBody>
      </p:sp>
      <p:graphicFrame>
        <p:nvGraphicFramePr>
          <p:cNvPr id="497719" name="Group 55"/>
          <p:cNvGraphicFramePr>
            <a:graphicFrameLocks noGrp="1"/>
          </p:cNvGraphicFramePr>
          <p:nvPr>
            <p:extLst>
              <p:ext uri="{D42A27DB-BD31-4B8C-83A1-F6EECF244321}">
                <p14:modId xmlns:p14="http://schemas.microsoft.com/office/powerpoint/2010/main" val="2754396120"/>
              </p:ext>
            </p:extLst>
          </p:nvPr>
        </p:nvGraphicFramePr>
        <p:xfrm>
          <a:off x="179512" y="2514600"/>
          <a:ext cx="8050088" cy="3202276"/>
        </p:xfrm>
        <a:graphic>
          <a:graphicData uri="http://schemas.openxmlformats.org/drawingml/2006/table">
            <a:tbl>
              <a:tblPr/>
              <a:tblGrid>
                <a:gridCol w="1801688">
                  <a:extLst>
                    <a:ext uri="{9D8B030D-6E8A-4147-A177-3AD203B41FA5}">
                      <a16:colId xmlns:a16="http://schemas.microsoft.com/office/drawing/2014/main" val="20000"/>
                    </a:ext>
                  </a:extLst>
                </a:gridCol>
                <a:gridCol w="1595438">
                  <a:extLst>
                    <a:ext uri="{9D8B030D-6E8A-4147-A177-3AD203B41FA5}">
                      <a16:colId xmlns:a16="http://schemas.microsoft.com/office/drawing/2014/main" val="20001"/>
                    </a:ext>
                  </a:extLst>
                </a:gridCol>
                <a:gridCol w="1550987">
                  <a:extLst>
                    <a:ext uri="{9D8B030D-6E8A-4147-A177-3AD203B41FA5}">
                      <a16:colId xmlns:a16="http://schemas.microsoft.com/office/drawing/2014/main" val="20002"/>
                    </a:ext>
                  </a:extLst>
                </a:gridCol>
                <a:gridCol w="1550988">
                  <a:extLst>
                    <a:ext uri="{9D8B030D-6E8A-4147-A177-3AD203B41FA5}">
                      <a16:colId xmlns:a16="http://schemas.microsoft.com/office/drawing/2014/main" val="20003"/>
                    </a:ext>
                  </a:extLst>
                </a:gridCol>
                <a:gridCol w="1550987">
                  <a:extLst>
                    <a:ext uri="{9D8B030D-6E8A-4147-A177-3AD203B41FA5}">
                      <a16:colId xmlns:a16="http://schemas.microsoft.com/office/drawing/2014/main" val="20004"/>
                    </a:ext>
                  </a:extLst>
                </a:gridCol>
              </a:tblGrid>
              <a:tr h="609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ユーザ4</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497854" name="Text Box 190"/>
          <p:cNvSpPr txBox="1">
            <a:spLocks noChangeArrowheads="1"/>
          </p:cNvSpPr>
          <p:nvPr/>
        </p:nvSpPr>
        <p:spPr bwMode="auto">
          <a:xfrm>
            <a:off x="2743200" y="5867400"/>
            <a:ext cx="6051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ファイルごとにアクセス制御行列が必要</a:t>
            </a:r>
          </a:p>
        </p:txBody>
      </p:sp>
      <p:graphicFrame>
        <p:nvGraphicFramePr>
          <p:cNvPr id="8" name="Group 55"/>
          <p:cNvGraphicFramePr>
            <a:graphicFrameLocks noGrp="1"/>
          </p:cNvGraphicFramePr>
          <p:nvPr>
            <p:extLst>
              <p:ext uri="{D42A27DB-BD31-4B8C-83A1-F6EECF244321}">
                <p14:modId xmlns:p14="http://schemas.microsoft.com/office/powerpoint/2010/main" val="2565517229"/>
              </p:ext>
            </p:extLst>
          </p:nvPr>
        </p:nvGraphicFramePr>
        <p:xfrm>
          <a:off x="408112" y="2364076"/>
          <a:ext cx="8050088" cy="3202276"/>
        </p:xfrm>
        <a:graphic>
          <a:graphicData uri="http://schemas.openxmlformats.org/drawingml/2006/table">
            <a:tbl>
              <a:tblPr/>
              <a:tblGrid>
                <a:gridCol w="1801688">
                  <a:extLst>
                    <a:ext uri="{9D8B030D-6E8A-4147-A177-3AD203B41FA5}">
                      <a16:colId xmlns:a16="http://schemas.microsoft.com/office/drawing/2014/main" val="20000"/>
                    </a:ext>
                  </a:extLst>
                </a:gridCol>
                <a:gridCol w="1595438">
                  <a:extLst>
                    <a:ext uri="{9D8B030D-6E8A-4147-A177-3AD203B41FA5}">
                      <a16:colId xmlns:a16="http://schemas.microsoft.com/office/drawing/2014/main" val="20001"/>
                    </a:ext>
                  </a:extLst>
                </a:gridCol>
                <a:gridCol w="1550987">
                  <a:extLst>
                    <a:ext uri="{9D8B030D-6E8A-4147-A177-3AD203B41FA5}">
                      <a16:colId xmlns:a16="http://schemas.microsoft.com/office/drawing/2014/main" val="20002"/>
                    </a:ext>
                  </a:extLst>
                </a:gridCol>
                <a:gridCol w="1550988">
                  <a:extLst>
                    <a:ext uri="{9D8B030D-6E8A-4147-A177-3AD203B41FA5}">
                      <a16:colId xmlns:a16="http://schemas.microsoft.com/office/drawing/2014/main" val="20003"/>
                    </a:ext>
                  </a:extLst>
                </a:gridCol>
                <a:gridCol w="1550987">
                  <a:extLst>
                    <a:ext uri="{9D8B030D-6E8A-4147-A177-3AD203B41FA5}">
                      <a16:colId xmlns:a16="http://schemas.microsoft.com/office/drawing/2014/main" val="20004"/>
                    </a:ext>
                  </a:extLst>
                </a:gridCol>
              </a:tblGrid>
              <a:tr h="609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ファイル</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ユーザ4</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graphicFrame>
        <p:nvGraphicFramePr>
          <p:cNvPr id="9" name="Group 55"/>
          <p:cNvGraphicFramePr>
            <a:graphicFrameLocks noGrp="1"/>
          </p:cNvGraphicFramePr>
          <p:nvPr>
            <p:extLst>
              <p:ext uri="{D42A27DB-BD31-4B8C-83A1-F6EECF244321}">
                <p14:modId xmlns:p14="http://schemas.microsoft.com/office/powerpoint/2010/main" val="2845409379"/>
              </p:ext>
            </p:extLst>
          </p:nvPr>
        </p:nvGraphicFramePr>
        <p:xfrm>
          <a:off x="636712" y="2213552"/>
          <a:ext cx="8050088" cy="3202276"/>
        </p:xfrm>
        <a:graphic>
          <a:graphicData uri="http://schemas.openxmlformats.org/drawingml/2006/table">
            <a:tbl>
              <a:tblPr/>
              <a:tblGrid>
                <a:gridCol w="1801688">
                  <a:extLst>
                    <a:ext uri="{9D8B030D-6E8A-4147-A177-3AD203B41FA5}">
                      <a16:colId xmlns:a16="http://schemas.microsoft.com/office/drawing/2014/main" val="20000"/>
                    </a:ext>
                  </a:extLst>
                </a:gridCol>
                <a:gridCol w="1595438">
                  <a:extLst>
                    <a:ext uri="{9D8B030D-6E8A-4147-A177-3AD203B41FA5}">
                      <a16:colId xmlns:a16="http://schemas.microsoft.com/office/drawing/2014/main" val="20001"/>
                    </a:ext>
                  </a:extLst>
                </a:gridCol>
                <a:gridCol w="1550987">
                  <a:extLst>
                    <a:ext uri="{9D8B030D-6E8A-4147-A177-3AD203B41FA5}">
                      <a16:colId xmlns:a16="http://schemas.microsoft.com/office/drawing/2014/main" val="20002"/>
                    </a:ext>
                  </a:extLst>
                </a:gridCol>
                <a:gridCol w="1550988">
                  <a:extLst>
                    <a:ext uri="{9D8B030D-6E8A-4147-A177-3AD203B41FA5}">
                      <a16:colId xmlns:a16="http://schemas.microsoft.com/office/drawing/2014/main" val="20003"/>
                    </a:ext>
                  </a:extLst>
                </a:gridCol>
                <a:gridCol w="1550987">
                  <a:extLst>
                    <a:ext uri="{9D8B030D-6E8A-4147-A177-3AD203B41FA5}">
                      <a16:colId xmlns:a16="http://schemas.microsoft.com/office/drawing/2014/main" val="20004"/>
                    </a:ext>
                  </a:extLst>
                </a:gridCol>
              </a:tblGrid>
              <a:tr h="609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ファイル</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ユーザ4</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graphicFrame>
        <p:nvGraphicFramePr>
          <p:cNvPr id="10" name="Group 55"/>
          <p:cNvGraphicFramePr>
            <a:graphicFrameLocks noGrp="1"/>
          </p:cNvGraphicFramePr>
          <p:nvPr>
            <p:extLst>
              <p:ext uri="{D42A27DB-BD31-4B8C-83A1-F6EECF244321}">
                <p14:modId xmlns:p14="http://schemas.microsoft.com/office/powerpoint/2010/main" val="1966193385"/>
              </p:ext>
            </p:extLst>
          </p:nvPr>
        </p:nvGraphicFramePr>
        <p:xfrm>
          <a:off x="865312" y="2063028"/>
          <a:ext cx="8050088" cy="3202276"/>
        </p:xfrm>
        <a:graphic>
          <a:graphicData uri="http://schemas.openxmlformats.org/drawingml/2006/table">
            <a:tbl>
              <a:tblPr/>
              <a:tblGrid>
                <a:gridCol w="1801688">
                  <a:extLst>
                    <a:ext uri="{9D8B030D-6E8A-4147-A177-3AD203B41FA5}">
                      <a16:colId xmlns:a16="http://schemas.microsoft.com/office/drawing/2014/main" val="20000"/>
                    </a:ext>
                  </a:extLst>
                </a:gridCol>
                <a:gridCol w="1595438">
                  <a:extLst>
                    <a:ext uri="{9D8B030D-6E8A-4147-A177-3AD203B41FA5}">
                      <a16:colId xmlns:a16="http://schemas.microsoft.com/office/drawing/2014/main" val="20001"/>
                    </a:ext>
                  </a:extLst>
                </a:gridCol>
                <a:gridCol w="1550987">
                  <a:extLst>
                    <a:ext uri="{9D8B030D-6E8A-4147-A177-3AD203B41FA5}">
                      <a16:colId xmlns:a16="http://schemas.microsoft.com/office/drawing/2014/main" val="20002"/>
                    </a:ext>
                  </a:extLst>
                </a:gridCol>
                <a:gridCol w="1550988">
                  <a:extLst>
                    <a:ext uri="{9D8B030D-6E8A-4147-A177-3AD203B41FA5}">
                      <a16:colId xmlns:a16="http://schemas.microsoft.com/office/drawing/2014/main" val="20003"/>
                    </a:ext>
                  </a:extLst>
                </a:gridCol>
                <a:gridCol w="1550987">
                  <a:extLst>
                    <a:ext uri="{9D8B030D-6E8A-4147-A177-3AD203B41FA5}">
                      <a16:colId xmlns:a16="http://schemas.microsoft.com/office/drawing/2014/main" val="20004"/>
                    </a:ext>
                  </a:extLst>
                </a:gridCol>
              </a:tblGrid>
              <a:tr h="6096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ファイル</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ユーザ4</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91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97854"/>
                                        </p:tgtEl>
                                        <p:attrNameLst>
                                          <p:attrName>style.visibility</p:attrName>
                                        </p:attrNameLst>
                                      </p:cBhvr>
                                      <p:to>
                                        <p:strVal val="visible"/>
                                      </p:to>
                                    </p:set>
                                    <p:anim calcmode="lin" valueType="num">
                                      <p:cBhvr additive="base">
                                        <p:cTn id="22" dur="500" fill="hold"/>
                                        <p:tgtEl>
                                          <p:spTgt spid="497854"/>
                                        </p:tgtEl>
                                        <p:attrNameLst>
                                          <p:attrName>ppt_x</p:attrName>
                                        </p:attrNameLst>
                                      </p:cBhvr>
                                      <p:tavLst>
                                        <p:tav tm="0">
                                          <p:val>
                                            <p:strVal val="#ppt_x"/>
                                          </p:val>
                                        </p:tav>
                                        <p:tav tm="100000">
                                          <p:val>
                                            <p:strVal val="#ppt_x"/>
                                          </p:val>
                                        </p:tav>
                                      </p:tavLst>
                                    </p:anim>
                                    <p:anim calcmode="lin" valueType="num">
                                      <p:cBhvr additive="base">
                                        <p:cTn id="23" dur="500" fill="hold"/>
                                        <p:tgtEl>
                                          <p:spTgt spid="4978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854"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アクセス制御行列の欠点</a:t>
            </a:r>
          </a:p>
        </p:txBody>
      </p:sp>
      <p:sp>
        <p:nvSpPr>
          <p:cNvPr id="46083"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アクセス制御行列の欠点</a:t>
            </a:r>
          </a:p>
          <a:p>
            <a:pPr lvl="1" eaLnBrk="1" hangingPunct="1"/>
            <a:r>
              <a:rPr lang="ja-JP" altLang="en-US" dirty="0">
                <a:latin typeface="Times New Roman" panose="02020603050405020304" pitchFamily="18" charset="0"/>
              </a:rPr>
              <a:t>大きなサイズの行列が必要</a:t>
            </a:r>
          </a:p>
          <a:p>
            <a:pPr lvl="2" eaLnBrk="1" hangingPunct="1">
              <a:buFont typeface="Wingdings" panose="05000000000000000000" pitchFamily="2" charset="2"/>
              <a:buNone/>
            </a:pPr>
            <a:r>
              <a:rPr lang="ja-JP" altLang="en-US" dirty="0">
                <a:latin typeface="Times New Roman" panose="02020603050405020304" pitchFamily="18" charset="0"/>
              </a:rPr>
              <a:t>エントリ : (操作数) × (ユーザ数) × (ファイル数)</a:t>
            </a:r>
          </a:p>
          <a:p>
            <a:pPr lvl="1" eaLnBrk="1" hangingPunct="1"/>
            <a:r>
              <a:rPr lang="ja-JP" altLang="en-US" dirty="0">
                <a:latin typeface="Times New Roman" panose="02020603050405020304" pitchFamily="18" charset="0"/>
              </a:rPr>
              <a:t>多くの場合, 疎行列(</a:t>
            </a:r>
            <a:r>
              <a:rPr lang="en-US" altLang="ja-JP" dirty="0">
                <a:latin typeface="Times New Roman" panose="02020603050405020304" pitchFamily="18" charset="0"/>
              </a:rPr>
              <a:t>sparse matrix)</a:t>
            </a:r>
            <a:r>
              <a:rPr lang="ja-JP" altLang="en-US" dirty="0">
                <a:latin typeface="Times New Roman" panose="02020603050405020304" pitchFamily="18" charset="0"/>
              </a:rPr>
              <a:t>になる</a:t>
            </a:r>
          </a:p>
          <a:p>
            <a:pPr lvl="2" eaLnBrk="1" hangingPunct="1"/>
            <a:r>
              <a:rPr lang="ja-JP" altLang="en-US" dirty="0">
                <a:latin typeface="Times New Roman" panose="02020603050405020304" pitchFamily="18" charset="0"/>
              </a:rPr>
              <a:t>書き出し, 削除は通常はファイル所有者のみ可</a:t>
            </a:r>
          </a:p>
        </p:txBody>
      </p:sp>
      <p:sp>
        <p:nvSpPr>
          <p:cNvPr id="46084" name="Text Box 4"/>
          <p:cNvSpPr txBox="1">
            <a:spLocks noChangeArrowheads="1"/>
          </p:cNvSpPr>
          <p:nvPr/>
        </p:nvSpPr>
        <p:spPr bwMode="auto">
          <a:xfrm>
            <a:off x="4419600" y="4699000"/>
            <a:ext cx="3770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疎行列 : 大部分が 0 の行列</a:t>
            </a:r>
          </a:p>
        </p:txBody>
      </p:sp>
      <p:sp>
        <p:nvSpPr>
          <p:cNvPr id="496645" name="Text Box 5"/>
          <p:cNvSpPr txBox="1">
            <a:spLocks noChangeArrowheads="1"/>
          </p:cNvSpPr>
          <p:nvPr/>
        </p:nvSpPr>
        <p:spPr bwMode="auto">
          <a:xfrm>
            <a:off x="1828800" y="5562600"/>
            <a:ext cx="51593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ユーザクラス</a:t>
            </a:r>
            <a:r>
              <a:rPr lang="ja-JP" altLang="en-US"/>
              <a:t>(</a:t>
            </a:r>
            <a:r>
              <a:rPr lang="en-US" altLang="ja-JP"/>
              <a:t>user class)</a:t>
            </a:r>
            <a:r>
              <a:rPr lang="ja-JP" altLang="en-US" sz="3200"/>
              <a:t>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6645"/>
                                        </p:tgtEl>
                                        <p:attrNameLst>
                                          <p:attrName>style.visibility</p:attrName>
                                        </p:attrNameLst>
                                      </p:cBhvr>
                                      <p:to>
                                        <p:strVal val="visible"/>
                                      </p:to>
                                    </p:set>
                                    <p:anim calcmode="lin" valueType="num">
                                      <p:cBhvr additive="base">
                                        <p:cTn id="7" dur="500" fill="hold"/>
                                        <p:tgtEl>
                                          <p:spTgt spid="496645"/>
                                        </p:tgtEl>
                                        <p:attrNameLst>
                                          <p:attrName>ppt_x</p:attrName>
                                        </p:attrNameLst>
                                      </p:cBhvr>
                                      <p:tavLst>
                                        <p:tav tm="0">
                                          <p:val>
                                            <p:strVal val="#ppt_x"/>
                                          </p:val>
                                        </p:tav>
                                        <p:tav tm="100000">
                                          <p:val>
                                            <p:strVal val="#ppt_x"/>
                                          </p:val>
                                        </p:tav>
                                      </p:tavLst>
                                    </p:anim>
                                    <p:anim calcmode="lin" valueType="num">
                                      <p:cBhvr additive="base">
                                        <p:cTn id="8" dur="500" fill="hold"/>
                                        <p:tgtEl>
                                          <p:spTgt spid="4966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5"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ユーザクラス</a:t>
            </a:r>
            <a:r>
              <a:rPr lang="ja-JP" altLang="en-US" sz="3600">
                <a:latin typeface="Times New Roman" panose="02020603050405020304" pitchFamily="18" charset="0"/>
              </a:rPr>
              <a:t>(</a:t>
            </a:r>
            <a:r>
              <a:rPr lang="en-US" altLang="ja-JP" sz="3600">
                <a:latin typeface="Times New Roman" panose="02020603050405020304" pitchFamily="18" charset="0"/>
              </a:rPr>
              <a:t>user class)</a:t>
            </a:r>
          </a:p>
        </p:txBody>
      </p:sp>
      <p:sp>
        <p:nvSpPr>
          <p:cNvPr id="47107"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ユーザクラス(</a:t>
            </a:r>
            <a:r>
              <a:rPr lang="en-US" altLang="ja-JP">
                <a:latin typeface="Times New Roman" panose="02020603050405020304" pitchFamily="18" charset="0"/>
              </a:rPr>
              <a:t>user class)</a:t>
            </a:r>
          </a:p>
          <a:p>
            <a:pPr lvl="1" eaLnBrk="1" hangingPunct="1"/>
            <a:r>
              <a:rPr lang="ja-JP" altLang="en-US">
                <a:latin typeface="Times New Roman" panose="02020603050405020304" pitchFamily="18" charset="0"/>
              </a:rPr>
              <a:t>所有者(</a:t>
            </a:r>
            <a:r>
              <a:rPr lang="en-US" altLang="ja-JP">
                <a:latin typeface="Times New Roman" panose="02020603050405020304" pitchFamily="18" charset="0"/>
              </a:rPr>
              <a:t>owner)</a:t>
            </a:r>
          </a:p>
          <a:p>
            <a:pPr lvl="2" eaLnBrk="1" hangingPunct="1"/>
            <a:r>
              <a:rPr lang="ja-JP" altLang="en-US">
                <a:latin typeface="Times New Roman" panose="02020603050405020304" pitchFamily="18" charset="0"/>
              </a:rPr>
              <a:t>ファイルを作成したユーザ</a:t>
            </a:r>
          </a:p>
          <a:p>
            <a:pPr lvl="1" eaLnBrk="1" hangingPunct="1"/>
            <a:r>
              <a:rPr lang="ja-JP" altLang="en-US">
                <a:latin typeface="Times New Roman" panose="02020603050405020304" pitchFamily="18" charset="0"/>
              </a:rPr>
              <a:t>指定ユーザ(</a:t>
            </a:r>
            <a:r>
              <a:rPr lang="en-US" altLang="ja-JP">
                <a:latin typeface="Times New Roman" panose="02020603050405020304" pitchFamily="18" charset="0"/>
              </a:rPr>
              <a:t>specified user)</a:t>
            </a:r>
          </a:p>
          <a:p>
            <a:pPr lvl="2" eaLnBrk="1" hangingPunct="1"/>
            <a:r>
              <a:rPr lang="ja-JP" altLang="en-US">
                <a:latin typeface="Times New Roman" panose="02020603050405020304" pitchFamily="18" charset="0"/>
              </a:rPr>
              <a:t>ファイル所有者が使用を許可したユーザ</a:t>
            </a:r>
          </a:p>
          <a:p>
            <a:pPr lvl="1" eaLnBrk="1" hangingPunct="1"/>
            <a:r>
              <a:rPr lang="ja-JP" altLang="en-US">
                <a:latin typeface="Times New Roman" panose="02020603050405020304" pitchFamily="18" charset="0"/>
              </a:rPr>
              <a:t>グループ(</a:t>
            </a:r>
            <a:r>
              <a:rPr lang="en-US" altLang="ja-JP">
                <a:latin typeface="Times New Roman" panose="02020603050405020304" pitchFamily="18" charset="0"/>
              </a:rPr>
              <a:t>group)</a:t>
            </a:r>
          </a:p>
          <a:p>
            <a:pPr lvl="2" eaLnBrk="1" hangingPunct="1"/>
            <a:r>
              <a:rPr lang="ja-JP" altLang="en-US">
                <a:latin typeface="Times New Roman" panose="02020603050405020304" pitchFamily="18" charset="0"/>
              </a:rPr>
              <a:t>ファイル所有者と同一グループに属するユーザ</a:t>
            </a:r>
          </a:p>
          <a:p>
            <a:pPr lvl="1" eaLnBrk="1" hangingPunct="1"/>
            <a:r>
              <a:rPr lang="ja-JP" altLang="en-US">
                <a:latin typeface="Times New Roman" panose="02020603050405020304" pitchFamily="18" charset="0"/>
              </a:rPr>
              <a:t>共有(</a:t>
            </a:r>
            <a:r>
              <a:rPr lang="en-US" altLang="ja-JP">
                <a:latin typeface="Times New Roman" panose="02020603050405020304" pitchFamily="18" charset="0"/>
              </a:rPr>
              <a:t>public)</a:t>
            </a:r>
          </a:p>
          <a:p>
            <a:pPr lvl="2" eaLnBrk="1" hangingPunct="1"/>
            <a:r>
              <a:rPr lang="ja-JP" altLang="en-US">
                <a:latin typeface="Times New Roman" panose="02020603050405020304" pitchFamily="18" charset="0"/>
              </a:rPr>
              <a:t>所有者, グループ以外のユーザ</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ユーザクラスによる</a:t>
            </a:r>
            <a:br>
              <a:rPr lang="ja-JP" altLang="en-US">
                <a:latin typeface="Times New Roman" panose="02020603050405020304" pitchFamily="18" charset="0"/>
              </a:rPr>
            </a:br>
            <a:r>
              <a:rPr lang="ja-JP" altLang="en-US">
                <a:latin typeface="Times New Roman" panose="02020603050405020304" pitchFamily="18" charset="0"/>
              </a:rPr>
              <a:t>アクセス制御</a:t>
            </a:r>
          </a:p>
        </p:txBody>
      </p:sp>
      <p:graphicFrame>
        <p:nvGraphicFramePr>
          <p:cNvPr id="499763" name="Group 51"/>
          <p:cNvGraphicFramePr>
            <a:graphicFrameLocks noGrp="1"/>
          </p:cNvGraphicFramePr>
          <p:nvPr>
            <p:extLst>
              <p:ext uri="{D42A27DB-BD31-4B8C-83A1-F6EECF244321}">
                <p14:modId xmlns:p14="http://schemas.microsoft.com/office/powerpoint/2010/main" val="3404625074"/>
              </p:ext>
            </p:extLst>
          </p:nvPr>
        </p:nvGraphicFramePr>
        <p:xfrm>
          <a:off x="990600" y="2362200"/>
          <a:ext cx="6786563" cy="3628463"/>
        </p:xfrm>
        <a:graphic>
          <a:graphicData uri="http://schemas.openxmlformats.org/drawingml/2006/table">
            <a:tbl>
              <a:tblPr/>
              <a:tblGrid>
                <a:gridCol w="1773238">
                  <a:extLst>
                    <a:ext uri="{9D8B030D-6E8A-4147-A177-3AD203B41FA5}">
                      <a16:colId xmlns:a16="http://schemas.microsoft.com/office/drawing/2014/main" val="20000"/>
                    </a:ext>
                  </a:extLst>
                </a:gridCol>
                <a:gridCol w="1670050">
                  <a:extLst>
                    <a:ext uri="{9D8B030D-6E8A-4147-A177-3AD203B41FA5}">
                      <a16:colId xmlns:a16="http://schemas.microsoft.com/office/drawing/2014/main" val="20001"/>
                    </a:ext>
                  </a:extLst>
                </a:gridCol>
                <a:gridCol w="1671637">
                  <a:extLst>
                    <a:ext uri="{9D8B030D-6E8A-4147-A177-3AD203B41FA5}">
                      <a16:colId xmlns:a16="http://schemas.microsoft.com/office/drawing/2014/main" val="20002"/>
                    </a:ext>
                  </a:extLst>
                </a:gridCol>
                <a:gridCol w="1671638">
                  <a:extLst>
                    <a:ext uri="{9D8B030D-6E8A-4147-A177-3AD203B41FA5}">
                      <a16:colId xmlns:a16="http://schemas.microsoft.com/office/drawing/2014/main" val="20003"/>
                    </a:ext>
                  </a:extLst>
                </a:gridCol>
              </a:tblGrid>
              <a:tr h="1030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ユーザ</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操作</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所有者</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グループ</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共有</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読み込み</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書き出し</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254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実行</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追加</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削除</a:t>
                      </a:r>
                    </a:p>
                  </a:txBody>
                  <a:tcPr marT="45729" marB="4572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T="45729" marB="4572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48168" name="Text Box 48"/>
          <p:cNvSpPr txBox="1">
            <a:spLocks noChangeArrowheads="1"/>
          </p:cNvSpPr>
          <p:nvPr/>
        </p:nvSpPr>
        <p:spPr bwMode="auto">
          <a:xfrm>
            <a:off x="228600" y="1828800"/>
            <a:ext cx="45926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ファイル1のアクセス制御行列</a:t>
            </a:r>
          </a:p>
        </p:txBody>
      </p:sp>
      <p:sp useBgFill="1">
        <p:nvSpPr>
          <p:cNvPr id="499764" name="Text Box 52"/>
          <p:cNvSpPr txBox="1">
            <a:spLocks noChangeArrowheads="1"/>
          </p:cNvSpPr>
          <p:nvPr/>
        </p:nvSpPr>
        <p:spPr bwMode="auto">
          <a:xfrm>
            <a:off x="228600" y="6096000"/>
            <a:ext cx="8723313"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エントリを (操作数)×(クラス数)×(ファイル数) に減らせる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9764"/>
                                        </p:tgtEl>
                                        <p:attrNameLst>
                                          <p:attrName>style.visibility</p:attrName>
                                        </p:attrNameLst>
                                      </p:cBhvr>
                                      <p:to>
                                        <p:strVal val="visible"/>
                                      </p:to>
                                    </p:set>
                                    <p:anim calcmode="lin" valueType="num">
                                      <p:cBhvr additive="base">
                                        <p:cTn id="7" dur="500" fill="hold"/>
                                        <p:tgtEl>
                                          <p:spTgt spid="499764"/>
                                        </p:tgtEl>
                                        <p:attrNameLst>
                                          <p:attrName>ppt_x</p:attrName>
                                        </p:attrNameLst>
                                      </p:cBhvr>
                                      <p:tavLst>
                                        <p:tav tm="0">
                                          <p:val>
                                            <p:strVal val="#ppt_x"/>
                                          </p:val>
                                        </p:tav>
                                        <p:tav tm="100000">
                                          <p:val>
                                            <p:strVal val="#ppt_x"/>
                                          </p:val>
                                        </p:tav>
                                      </p:tavLst>
                                    </p:anim>
                                    <p:anim calcmode="lin" valueType="num">
                                      <p:cBhvr additive="base">
                                        <p:cTn id="8" dur="500" fill="hold"/>
                                        <p:tgtEl>
                                          <p:spTgt spid="4997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64"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ユーザクラスによる</a:t>
            </a:r>
            <a:br>
              <a:rPr lang="ja-JP" altLang="en-US">
                <a:latin typeface="Times New Roman" panose="02020603050405020304" pitchFamily="18" charset="0"/>
              </a:rPr>
            </a:br>
            <a:r>
              <a:rPr lang="ja-JP" altLang="en-US">
                <a:latin typeface="Times New Roman" panose="02020603050405020304" pitchFamily="18" charset="0"/>
              </a:rPr>
              <a:t>アクセス制御</a:t>
            </a:r>
          </a:p>
        </p:txBody>
      </p:sp>
      <p:sp>
        <p:nvSpPr>
          <p:cNvPr id="49155" name="Rectangle 3"/>
          <p:cNvSpPr>
            <a:spLocks noChangeArrowheads="1"/>
          </p:cNvSpPr>
          <p:nvPr/>
        </p:nvSpPr>
        <p:spPr bwMode="auto">
          <a:xfrm>
            <a:off x="304800" y="1981200"/>
            <a:ext cx="8610600" cy="4267200"/>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 ls -al</a:t>
            </a:r>
          </a:p>
          <a:p>
            <a:pPr eaLnBrk="1" hangingPunct="1"/>
            <a:r>
              <a:rPr lang="en-US" altLang="ja-JP" sz="2400"/>
              <a:t>total 251</a:t>
            </a:r>
          </a:p>
          <a:p>
            <a:pPr eaLnBrk="1" hangingPunct="1"/>
            <a:r>
              <a:rPr lang="en-US" altLang="ja-JP" sz="2400"/>
              <a:t>drwxr-xr-x	8 user1 users 1024 Nov 16 19:04 . </a:t>
            </a:r>
          </a:p>
          <a:p>
            <a:pPr eaLnBrk="1" hangingPunct="1"/>
            <a:r>
              <a:rPr lang="en-US" altLang="ja-JP" sz="2400"/>
              <a:t>drwxr-xr-x	6 root   root   1024 Nov 13 23:57 .. </a:t>
            </a:r>
          </a:p>
          <a:p>
            <a:pPr eaLnBrk="1" hangingPunct="1"/>
            <a:r>
              <a:rPr lang="en-US" altLang="ja-JP" sz="2400"/>
              <a:t>-rw-r--r--	1 user1 users 1423 Nov 13 23:57 .Xdefaults</a:t>
            </a:r>
          </a:p>
          <a:p>
            <a:pPr eaLnBrk="1" hangingPunct="1"/>
            <a:r>
              <a:rPr lang="en-US" altLang="ja-JP" sz="2400"/>
              <a:t>-rw-r--r--	1 user1 users   124 Nov 13 23:57 .bashrc </a:t>
            </a:r>
          </a:p>
          <a:p>
            <a:pPr eaLnBrk="1" hangingPunct="1"/>
            <a:r>
              <a:rPr lang="en-US" altLang="ja-JP" sz="2400"/>
              <a:t>lrwxrwxrwx	1 user1 users     15 Nov 16 23:11 bin -&gt; /usr/local/bin/ </a:t>
            </a:r>
          </a:p>
          <a:p>
            <a:pPr eaLnBrk="1" hangingPunct="1"/>
            <a:r>
              <a:rPr lang="en-US" altLang="ja-JP" sz="2400"/>
              <a:t>drwx------	2 user1 users 1024 Nov 14 00:03 nsmail </a:t>
            </a:r>
          </a:p>
          <a:p>
            <a:pPr eaLnBrk="1" hangingPunct="1"/>
            <a:r>
              <a:rPr lang="en-US" altLang="ja-JP" sz="2400"/>
              <a:t>drwxr-xr-x	5 user1 users 1024 Nov 16 02:40 public.shtml </a:t>
            </a:r>
          </a:p>
          <a:p>
            <a:pPr eaLnBrk="1" hangingPunct="1"/>
            <a:r>
              <a:rPr lang="en-US" altLang="ja-JP" sz="2400"/>
              <a:t>-rw-rw-r--	1 user1 users     30 Nov 16 03:54 test.txt </a:t>
            </a:r>
          </a:p>
        </p:txBody>
      </p:sp>
      <p:sp>
        <p:nvSpPr>
          <p:cNvPr id="530436" name="AutoShape 4"/>
          <p:cNvSpPr>
            <a:spLocks noChangeArrowheads="1"/>
          </p:cNvSpPr>
          <p:nvPr/>
        </p:nvSpPr>
        <p:spPr bwMode="auto">
          <a:xfrm>
            <a:off x="228600" y="3048000"/>
            <a:ext cx="1752600" cy="2895600"/>
          </a:xfrm>
          <a:prstGeom prst="roundRect">
            <a:avLst>
              <a:gd name="adj" fmla="val 16667"/>
            </a:avLst>
          </a:pr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aphicFrame>
        <p:nvGraphicFramePr>
          <p:cNvPr id="530451" name="Group 19"/>
          <p:cNvGraphicFramePr>
            <a:graphicFrameLocks noGrp="1"/>
          </p:cNvGraphicFramePr>
          <p:nvPr/>
        </p:nvGraphicFramePr>
        <p:xfrm>
          <a:off x="2209800" y="5638800"/>
          <a:ext cx="4191000" cy="1041400"/>
        </p:xfrm>
        <a:graphic>
          <a:graphicData uri="http://schemas.openxmlformats.org/drawingml/2006/table">
            <a:tbl>
              <a:tblPr/>
              <a:tblGrid>
                <a:gridCol w="1397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1397000">
                  <a:extLst>
                    <a:ext uri="{9D8B030D-6E8A-4147-A177-3AD203B41FA5}">
                      <a16:colId xmlns:a16="http://schemas.microsoft.com/office/drawing/2014/main" val="20002"/>
                    </a:ext>
                  </a:extLst>
                </a:gridCol>
              </a:tblGrid>
              <a:tr h="5207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rw-</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207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owner</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group</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other</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49171" name="Text Box 21"/>
          <p:cNvSpPr txBox="1">
            <a:spLocks noChangeArrowheads="1"/>
          </p:cNvSpPr>
          <p:nvPr/>
        </p:nvSpPr>
        <p:spPr bwMode="auto">
          <a:xfrm>
            <a:off x="304800" y="1447800"/>
            <a:ext cx="2138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UNIX</a:t>
            </a:r>
            <a:r>
              <a:rPr lang="ja-JP" altLang="en-US"/>
              <a:t>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0436"/>
                                        </p:tgtEl>
                                        <p:attrNameLst>
                                          <p:attrName>style.visibility</p:attrName>
                                        </p:attrNameLst>
                                      </p:cBhvr>
                                      <p:to>
                                        <p:strVal val="visible"/>
                                      </p:to>
                                    </p:set>
                                    <p:animEffect transition="in" filter="checkerboard(across)">
                                      <p:cBhvr>
                                        <p:cTn id="7" dur="500"/>
                                        <p:tgtEl>
                                          <p:spTgt spid="530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30451"/>
                                        </p:tgtEl>
                                        <p:attrNameLst>
                                          <p:attrName>style.visibility</p:attrName>
                                        </p:attrNameLst>
                                      </p:cBhvr>
                                      <p:to>
                                        <p:strVal val="visible"/>
                                      </p:to>
                                    </p:set>
                                    <p:animEffect transition="in" filter="checkerboard(across)">
                                      <p:cBhvr>
                                        <p:cTn id="12" dur="500"/>
                                        <p:tgtEl>
                                          <p:spTgt spid="530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043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バックアップ</a:t>
            </a:r>
            <a:r>
              <a:rPr lang="ja-JP" altLang="en-US" sz="3600">
                <a:latin typeface="Times New Roman" panose="02020603050405020304" pitchFamily="18" charset="0"/>
              </a:rPr>
              <a:t>(</a:t>
            </a:r>
            <a:r>
              <a:rPr lang="en-US" altLang="ja-JP" sz="3600">
                <a:latin typeface="Times New Roman" panose="02020603050405020304" pitchFamily="18" charset="0"/>
              </a:rPr>
              <a:t>backup)</a:t>
            </a:r>
          </a:p>
        </p:txBody>
      </p:sp>
      <p:sp>
        <p:nvSpPr>
          <p:cNvPr id="50179" name="Rectangle 3"/>
          <p:cNvSpPr>
            <a:spLocks noGrp="1" noChangeArrowheads="1"/>
          </p:cNvSpPr>
          <p:nvPr>
            <p:ph type="body" idx="1"/>
          </p:nvPr>
        </p:nvSpPr>
        <p:spPr>
          <a:xfrm>
            <a:off x="685800" y="1981200"/>
            <a:ext cx="8077200" cy="2819400"/>
          </a:xfrm>
        </p:spPr>
        <p:txBody>
          <a:bodyPr/>
          <a:lstStyle/>
          <a:p>
            <a:pPr eaLnBrk="1" hangingPunct="1"/>
            <a:r>
              <a:rPr lang="ja-JP" altLang="en-US">
                <a:latin typeface="Times New Roman" panose="02020603050405020304" pitchFamily="18" charset="0"/>
              </a:rPr>
              <a:t>バックアップ(</a:t>
            </a:r>
            <a:r>
              <a:rPr lang="en-US" altLang="ja-JP">
                <a:latin typeface="Times New Roman" panose="02020603050405020304" pitchFamily="18" charset="0"/>
              </a:rPr>
              <a:t>buckup)</a:t>
            </a:r>
          </a:p>
          <a:p>
            <a:pPr lvl="1" eaLnBrk="1" hangingPunct="1"/>
            <a:r>
              <a:rPr lang="ja-JP" altLang="en-US">
                <a:latin typeface="Times New Roman" panose="02020603050405020304" pitchFamily="18" charset="0"/>
              </a:rPr>
              <a:t>定期的にファイル全体を他の記憶媒体に保存　ファイル破損時に保存した状態に復帰</a:t>
            </a:r>
          </a:p>
        </p:txBody>
      </p:sp>
      <p:sp>
        <p:nvSpPr>
          <p:cNvPr id="603140" name="Text Box 4"/>
          <p:cNvSpPr txBox="1">
            <a:spLocks noChangeArrowheads="1"/>
          </p:cNvSpPr>
          <p:nvPr/>
        </p:nvSpPr>
        <p:spPr bwMode="auto">
          <a:xfrm>
            <a:off x="1066800" y="42672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2" name="Group 5"/>
          <p:cNvGrpSpPr>
            <a:grpSpLocks/>
          </p:cNvGrpSpPr>
          <p:nvPr/>
        </p:nvGrpSpPr>
        <p:grpSpPr bwMode="auto">
          <a:xfrm>
            <a:off x="2438400" y="4419600"/>
            <a:ext cx="838200" cy="304800"/>
            <a:chOff x="1488" y="3360"/>
            <a:chExt cx="528" cy="192"/>
          </a:xfrm>
        </p:grpSpPr>
        <p:sp>
          <p:nvSpPr>
            <p:cNvPr id="50216" name="Line 6"/>
            <p:cNvSpPr>
              <a:spLocks noChangeShapeType="1"/>
            </p:cNvSpPr>
            <p:nvPr/>
          </p:nvSpPr>
          <p:spPr bwMode="auto">
            <a:xfrm>
              <a:off x="148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217" name="Oval 7"/>
            <p:cNvSpPr>
              <a:spLocks noChangeArrowheads="1"/>
            </p:cNvSpPr>
            <p:nvPr/>
          </p:nvSpPr>
          <p:spPr bwMode="auto">
            <a:xfrm>
              <a:off x="1824"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3" name="Group 14"/>
          <p:cNvGrpSpPr>
            <a:grpSpLocks/>
          </p:cNvGrpSpPr>
          <p:nvPr/>
        </p:nvGrpSpPr>
        <p:grpSpPr bwMode="auto">
          <a:xfrm>
            <a:off x="4953000" y="4419600"/>
            <a:ext cx="838200" cy="304800"/>
            <a:chOff x="3072" y="3360"/>
            <a:chExt cx="528" cy="192"/>
          </a:xfrm>
        </p:grpSpPr>
        <p:sp>
          <p:nvSpPr>
            <p:cNvPr id="50214" name="Oval 15"/>
            <p:cNvSpPr>
              <a:spLocks noChangeArrowheads="1"/>
            </p:cNvSpPr>
            <p:nvPr/>
          </p:nvSpPr>
          <p:spPr bwMode="auto">
            <a:xfrm>
              <a:off x="3408"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0215" name="Line 16"/>
            <p:cNvSpPr>
              <a:spLocks noChangeShapeType="1"/>
            </p:cNvSpPr>
            <p:nvPr/>
          </p:nvSpPr>
          <p:spPr bwMode="auto">
            <a:xfrm>
              <a:off x="3072"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0183" name="Group 21"/>
          <p:cNvGrpSpPr>
            <a:grpSpLocks/>
          </p:cNvGrpSpPr>
          <p:nvPr/>
        </p:nvGrpSpPr>
        <p:grpSpPr bwMode="auto">
          <a:xfrm>
            <a:off x="762000" y="3657600"/>
            <a:ext cx="1273175" cy="519113"/>
            <a:chOff x="768" y="3744"/>
            <a:chExt cx="802" cy="327"/>
          </a:xfrm>
        </p:grpSpPr>
        <p:sp>
          <p:nvSpPr>
            <p:cNvPr id="50212" name="Oval 22"/>
            <p:cNvSpPr>
              <a:spLocks noChangeArrowheads="1"/>
            </p:cNvSpPr>
            <p:nvPr/>
          </p:nvSpPr>
          <p:spPr bwMode="auto">
            <a:xfrm>
              <a:off x="768" y="3840"/>
              <a:ext cx="192" cy="192"/>
            </a:xfrm>
            <a:prstGeom prst="ellipse">
              <a:avLst/>
            </a:prstGeom>
            <a:solidFill>
              <a:srgbClr val="CCFFCC"/>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0213" name="Text Box 23"/>
            <p:cNvSpPr txBox="1">
              <a:spLocks noChangeArrowheads="1"/>
            </p:cNvSpPr>
            <p:nvPr/>
          </p:nvSpPr>
          <p:spPr bwMode="auto">
            <a:xfrm>
              <a:off x="1008" y="374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読み</a:t>
              </a:r>
            </a:p>
          </p:txBody>
        </p:sp>
      </p:grpSp>
      <p:sp>
        <p:nvSpPr>
          <p:cNvPr id="50184" name="Text Box 25"/>
          <p:cNvSpPr txBox="1">
            <a:spLocks noChangeArrowheads="1"/>
          </p:cNvSpPr>
          <p:nvPr/>
        </p:nvSpPr>
        <p:spPr bwMode="auto">
          <a:xfrm>
            <a:off x="2438400" y="36576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a:t>
            </a:r>
          </a:p>
        </p:txBody>
      </p:sp>
      <p:sp>
        <p:nvSpPr>
          <p:cNvPr id="50185" name="Text Box 27"/>
          <p:cNvSpPr txBox="1">
            <a:spLocks noChangeArrowheads="1"/>
          </p:cNvSpPr>
          <p:nvPr/>
        </p:nvSpPr>
        <p:spPr bwMode="auto">
          <a:xfrm>
            <a:off x="3733800" y="3657600"/>
            <a:ext cx="1979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バックアップ</a:t>
            </a:r>
          </a:p>
        </p:txBody>
      </p:sp>
      <p:grpSp>
        <p:nvGrpSpPr>
          <p:cNvPr id="5" name="Group 28"/>
          <p:cNvGrpSpPr>
            <a:grpSpLocks/>
          </p:cNvGrpSpPr>
          <p:nvPr/>
        </p:nvGrpSpPr>
        <p:grpSpPr bwMode="auto">
          <a:xfrm flipV="1">
            <a:off x="4876800" y="4648200"/>
            <a:ext cx="2286000" cy="457200"/>
            <a:chOff x="3120" y="3456"/>
            <a:chExt cx="1440" cy="288"/>
          </a:xfrm>
        </p:grpSpPr>
        <p:sp>
          <p:nvSpPr>
            <p:cNvPr id="50210" name="Arc 29"/>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0211" name="Arc 30"/>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603167" name="AutoShape 31"/>
          <p:cNvSpPr>
            <a:spLocks noChangeArrowheads="1"/>
          </p:cNvSpPr>
          <p:nvPr/>
        </p:nvSpPr>
        <p:spPr bwMode="auto">
          <a:xfrm>
            <a:off x="1295400" y="5181600"/>
            <a:ext cx="3048000" cy="609600"/>
          </a:xfrm>
          <a:prstGeom prst="wedgeRoundRectCallout">
            <a:avLst>
              <a:gd name="adj1" fmla="val 63074"/>
              <a:gd name="adj2" fmla="val -119792"/>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dirty="0">
                <a:latin typeface="Times New Roman" charset="0"/>
              </a:rPr>
              <a:t>この状態に復帰</a:t>
            </a:r>
          </a:p>
        </p:txBody>
      </p:sp>
      <p:grpSp>
        <p:nvGrpSpPr>
          <p:cNvPr id="6" name="Group 32"/>
          <p:cNvGrpSpPr>
            <a:grpSpLocks/>
          </p:cNvGrpSpPr>
          <p:nvPr/>
        </p:nvGrpSpPr>
        <p:grpSpPr bwMode="auto">
          <a:xfrm>
            <a:off x="6629400" y="4267200"/>
            <a:ext cx="1730375" cy="519113"/>
            <a:chOff x="4176" y="3600"/>
            <a:chExt cx="1090" cy="327"/>
          </a:xfrm>
        </p:grpSpPr>
        <p:grpSp>
          <p:nvGrpSpPr>
            <p:cNvPr id="50204" name="Group 33"/>
            <p:cNvGrpSpPr>
              <a:grpSpLocks/>
            </p:cNvGrpSpPr>
            <p:nvPr/>
          </p:nvGrpSpPr>
          <p:grpSpPr bwMode="auto">
            <a:xfrm>
              <a:off x="4176" y="3696"/>
              <a:ext cx="528" cy="192"/>
              <a:chOff x="4128" y="3360"/>
              <a:chExt cx="528" cy="192"/>
            </a:xfrm>
          </p:grpSpPr>
          <p:grpSp>
            <p:nvGrpSpPr>
              <p:cNvPr id="50206" name="Group 34"/>
              <p:cNvGrpSpPr>
                <a:grpSpLocks/>
              </p:cNvGrpSpPr>
              <p:nvPr/>
            </p:nvGrpSpPr>
            <p:grpSpPr bwMode="auto">
              <a:xfrm>
                <a:off x="4464" y="3360"/>
                <a:ext cx="192" cy="192"/>
                <a:chOff x="4560" y="3360"/>
                <a:chExt cx="192" cy="192"/>
              </a:xfrm>
            </p:grpSpPr>
            <p:sp>
              <p:nvSpPr>
                <p:cNvPr id="50208" name="Line 35"/>
                <p:cNvSpPr>
                  <a:spLocks noChangeShapeType="1"/>
                </p:cNvSpPr>
                <p:nvPr/>
              </p:nvSpPr>
              <p:spPr bwMode="auto">
                <a:xfrm flipH="1">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209" name="Line 36"/>
                <p:cNvSpPr>
                  <a:spLocks noChangeShapeType="1"/>
                </p:cNvSpPr>
                <p:nvPr/>
              </p:nvSpPr>
              <p:spPr bwMode="auto">
                <a:xfrm>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0207" name="Line 37"/>
              <p:cNvSpPr>
                <a:spLocks noChangeShapeType="1"/>
              </p:cNvSpPr>
              <p:nvPr/>
            </p:nvSpPr>
            <p:spPr bwMode="auto">
              <a:xfrm>
                <a:off x="412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dirty="0"/>
              </a:p>
            </p:txBody>
          </p:sp>
        </p:grpSp>
        <p:sp>
          <p:nvSpPr>
            <p:cNvPr id="50205" name="Text Box 38"/>
            <p:cNvSpPr txBox="1">
              <a:spLocks noChangeArrowheads="1"/>
            </p:cNvSpPr>
            <p:nvPr/>
          </p:nvSpPr>
          <p:spPr bwMode="auto">
            <a:xfrm>
              <a:off x="4704" y="3600"/>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破損</a:t>
              </a:r>
            </a:p>
          </p:txBody>
        </p:sp>
      </p:grpSp>
      <p:sp>
        <p:nvSpPr>
          <p:cNvPr id="50189" name="AutoShape 39"/>
          <p:cNvSpPr>
            <a:spLocks noChangeArrowheads="1"/>
          </p:cNvSpPr>
          <p:nvPr/>
        </p:nvSpPr>
        <p:spPr bwMode="auto">
          <a:xfrm>
            <a:off x="2057400" y="3810000"/>
            <a:ext cx="304800" cy="304800"/>
          </a:xfrm>
          <a:prstGeom prst="hexagon">
            <a:avLst>
              <a:gd name="adj" fmla="val 25000"/>
              <a:gd name="vf" fmla="val 115470"/>
            </a:avLst>
          </a:prstGeom>
          <a:solidFill>
            <a:srgbClr val="FFFF99"/>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0190" name="AutoShape 40"/>
          <p:cNvSpPr>
            <a:spLocks noChangeArrowheads="1"/>
          </p:cNvSpPr>
          <p:nvPr/>
        </p:nvSpPr>
        <p:spPr bwMode="auto">
          <a:xfrm>
            <a:off x="3352800" y="3810000"/>
            <a:ext cx="304800" cy="304800"/>
          </a:xfrm>
          <a:prstGeom prst="plus">
            <a:avLst>
              <a:gd name="adj" fmla="val 25000"/>
            </a:avLst>
          </a:prstGeom>
          <a:solidFill>
            <a:srgbClr val="FF00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9" name="Group 44"/>
          <p:cNvGrpSpPr>
            <a:grpSpLocks/>
          </p:cNvGrpSpPr>
          <p:nvPr/>
        </p:nvGrpSpPr>
        <p:grpSpPr bwMode="auto">
          <a:xfrm>
            <a:off x="3276600" y="4419600"/>
            <a:ext cx="838200" cy="304800"/>
            <a:chOff x="2064" y="3168"/>
            <a:chExt cx="528" cy="192"/>
          </a:xfrm>
        </p:grpSpPr>
        <p:sp>
          <p:nvSpPr>
            <p:cNvPr id="50202" name="Line 10"/>
            <p:cNvSpPr>
              <a:spLocks noChangeShapeType="1"/>
            </p:cNvSpPr>
            <p:nvPr/>
          </p:nvSpPr>
          <p:spPr bwMode="auto">
            <a:xfrm>
              <a:off x="2064"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203" name="AutoShape 41"/>
            <p:cNvSpPr>
              <a:spLocks noChangeArrowheads="1"/>
            </p:cNvSpPr>
            <p:nvPr/>
          </p:nvSpPr>
          <p:spPr bwMode="auto">
            <a:xfrm>
              <a:off x="2400" y="3168"/>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10" name="Group 45"/>
          <p:cNvGrpSpPr>
            <a:grpSpLocks/>
          </p:cNvGrpSpPr>
          <p:nvPr/>
        </p:nvGrpSpPr>
        <p:grpSpPr bwMode="auto">
          <a:xfrm>
            <a:off x="4114800" y="4419600"/>
            <a:ext cx="838200" cy="304800"/>
            <a:chOff x="2592" y="3168"/>
            <a:chExt cx="528" cy="192"/>
          </a:xfrm>
        </p:grpSpPr>
        <p:sp>
          <p:nvSpPr>
            <p:cNvPr id="50200" name="Line 13"/>
            <p:cNvSpPr>
              <a:spLocks noChangeShapeType="1"/>
            </p:cNvSpPr>
            <p:nvPr/>
          </p:nvSpPr>
          <p:spPr bwMode="auto">
            <a:xfrm>
              <a:off x="2592"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dirty="0"/>
            </a:p>
          </p:txBody>
        </p:sp>
        <p:sp>
          <p:nvSpPr>
            <p:cNvPr id="50201" name="AutoShape 42"/>
            <p:cNvSpPr>
              <a:spLocks noChangeArrowheads="1"/>
            </p:cNvSpPr>
            <p:nvPr/>
          </p:nvSpPr>
          <p:spPr bwMode="auto">
            <a:xfrm>
              <a:off x="2928" y="3168"/>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11" name="Group 46"/>
          <p:cNvGrpSpPr>
            <a:grpSpLocks/>
          </p:cNvGrpSpPr>
          <p:nvPr/>
        </p:nvGrpSpPr>
        <p:grpSpPr bwMode="auto">
          <a:xfrm>
            <a:off x="5791200" y="4419600"/>
            <a:ext cx="838200" cy="304800"/>
            <a:chOff x="3648" y="3168"/>
            <a:chExt cx="528" cy="192"/>
          </a:xfrm>
        </p:grpSpPr>
        <p:sp>
          <p:nvSpPr>
            <p:cNvPr id="50198" name="Line 19"/>
            <p:cNvSpPr>
              <a:spLocks noChangeShapeType="1"/>
            </p:cNvSpPr>
            <p:nvPr/>
          </p:nvSpPr>
          <p:spPr bwMode="auto">
            <a:xfrm>
              <a:off x="3648"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199" name="AutoShape 43"/>
            <p:cNvSpPr>
              <a:spLocks noChangeArrowheads="1"/>
            </p:cNvSpPr>
            <p:nvPr/>
          </p:nvSpPr>
          <p:spPr bwMode="auto">
            <a:xfrm>
              <a:off x="3984" y="3168"/>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
        <p:nvSpPr>
          <p:cNvPr id="603183" name="AutoShape 47"/>
          <p:cNvSpPr>
            <a:spLocks noChangeArrowheads="1"/>
          </p:cNvSpPr>
          <p:nvPr/>
        </p:nvSpPr>
        <p:spPr bwMode="auto">
          <a:xfrm>
            <a:off x="4572000" y="5486400"/>
            <a:ext cx="1905000" cy="1141413"/>
          </a:xfrm>
          <a:prstGeom prst="can">
            <a:avLst>
              <a:gd name="adj" fmla="val 25000"/>
            </a:avLst>
          </a:prstGeom>
          <a:solidFill>
            <a:srgbClr val="9933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記憶媒体</a:t>
            </a:r>
          </a:p>
        </p:txBody>
      </p:sp>
      <p:grpSp>
        <p:nvGrpSpPr>
          <p:cNvPr id="12" name="Group 50"/>
          <p:cNvGrpSpPr>
            <a:grpSpLocks/>
          </p:cNvGrpSpPr>
          <p:nvPr/>
        </p:nvGrpSpPr>
        <p:grpSpPr bwMode="auto">
          <a:xfrm>
            <a:off x="4724400" y="4724400"/>
            <a:ext cx="892175" cy="1143000"/>
            <a:chOff x="2976" y="2976"/>
            <a:chExt cx="562" cy="720"/>
          </a:xfrm>
        </p:grpSpPr>
        <p:sp>
          <p:nvSpPr>
            <p:cNvPr id="50196" name="Line 48"/>
            <p:cNvSpPr>
              <a:spLocks noChangeShapeType="1"/>
            </p:cNvSpPr>
            <p:nvPr/>
          </p:nvSpPr>
          <p:spPr bwMode="auto">
            <a:xfrm>
              <a:off x="3024" y="2976"/>
              <a:ext cx="0" cy="720"/>
            </a:xfrm>
            <a:prstGeom prst="line">
              <a:avLst/>
            </a:prstGeom>
            <a:noFill/>
            <a:ln w="28575">
              <a:solidFill>
                <a:srgbClr val="FFFF99"/>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197" name="Text Box 49"/>
            <p:cNvSpPr txBox="1">
              <a:spLocks noChangeArrowheads="1"/>
            </p:cNvSpPr>
            <p:nvPr/>
          </p:nvSpPr>
          <p:spPr bwMode="auto">
            <a:xfrm>
              <a:off x="2976" y="326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保存</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3140"/>
                                        </p:tgtEl>
                                        <p:attrNameLst>
                                          <p:attrName>style.visibility</p:attrName>
                                        </p:attrNameLst>
                                      </p:cBhvr>
                                      <p:to>
                                        <p:strVal val="visible"/>
                                      </p:to>
                                    </p:set>
                                    <p:animEffect transition="in" filter="wipe(left)">
                                      <p:cBhvr>
                                        <p:cTn id="7" dur="500"/>
                                        <p:tgtEl>
                                          <p:spTgt spid="603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03183"/>
                                        </p:tgtEl>
                                        <p:attrNameLst>
                                          <p:attrName>style.visibility</p:attrName>
                                        </p:attrNameLst>
                                      </p:cBhvr>
                                      <p:to>
                                        <p:strVal val="visible"/>
                                      </p:to>
                                    </p:set>
                                    <p:animEffect transition="in" filter="checkerboard(across)">
                                      <p:cBhvr>
                                        <p:cTn id="27" dur="500"/>
                                        <p:tgtEl>
                                          <p:spTgt spid="60318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5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5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right)">
                                      <p:cBhvr>
                                        <p:cTn id="52" dur="5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603167"/>
                                        </p:tgtEl>
                                        <p:attrNameLst>
                                          <p:attrName>style.visibility</p:attrName>
                                        </p:attrNameLst>
                                      </p:cBhvr>
                                      <p:to>
                                        <p:strVal val="visible"/>
                                      </p:to>
                                    </p:set>
                                    <p:animEffect transition="in" filter="checkerboard(across)">
                                      <p:cBhvr>
                                        <p:cTn id="57" dur="500"/>
                                        <p:tgtEl>
                                          <p:spTgt spid="603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40" grpId="0" autoUpdateAnimBg="0"/>
      <p:bldP spid="603167" grpId="0" animBg="1" autoUpdateAnimBg="0"/>
      <p:bldP spid="603183"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バックアップの欠点</a:t>
            </a:r>
          </a:p>
        </p:txBody>
      </p:sp>
      <p:sp>
        <p:nvSpPr>
          <p:cNvPr id="5120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バックアップの欠点</a:t>
            </a:r>
          </a:p>
          <a:p>
            <a:pPr lvl="1" eaLnBrk="1" hangingPunct="1"/>
            <a:r>
              <a:rPr lang="ja-JP" altLang="en-US">
                <a:latin typeface="Times New Roman" panose="02020603050405020304" pitchFamily="18" charset="0"/>
              </a:rPr>
              <a:t>全てのファイルのコピーには時間が掛かる</a:t>
            </a:r>
          </a:p>
          <a:p>
            <a:pPr lvl="1" eaLnBrk="1" hangingPunct="1"/>
            <a:r>
              <a:rPr lang="ja-JP" altLang="en-US">
                <a:latin typeface="Times New Roman" panose="02020603050405020304" pitchFamily="18" charset="0"/>
              </a:rPr>
              <a:t>バックアップ中はシステムを停止する必要</a:t>
            </a:r>
          </a:p>
          <a:p>
            <a:pPr lvl="1" eaLnBrk="1" hangingPunct="1"/>
            <a:r>
              <a:rPr lang="ja-JP" altLang="en-US">
                <a:latin typeface="Times New Roman" panose="02020603050405020304" pitchFamily="18" charset="0"/>
              </a:rPr>
              <a:t>最終バックアップ後の更新は反映されない</a:t>
            </a:r>
          </a:p>
        </p:txBody>
      </p:sp>
      <p:sp>
        <p:nvSpPr>
          <p:cNvPr id="605215" name="AutoShape 31"/>
          <p:cNvSpPr>
            <a:spLocks noChangeArrowheads="1"/>
          </p:cNvSpPr>
          <p:nvPr/>
        </p:nvSpPr>
        <p:spPr bwMode="auto">
          <a:xfrm>
            <a:off x="6019800" y="4419600"/>
            <a:ext cx="2743200" cy="990600"/>
          </a:xfrm>
          <a:prstGeom prst="wedgeRoundRectCallout">
            <a:avLst>
              <a:gd name="adj1" fmla="val -30958"/>
              <a:gd name="adj2" fmla="val 75639"/>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この書き込みは反映されない</a:t>
            </a:r>
          </a:p>
        </p:txBody>
      </p:sp>
      <p:sp>
        <p:nvSpPr>
          <p:cNvPr id="51205" name="Text Box 39"/>
          <p:cNvSpPr txBox="1">
            <a:spLocks noChangeArrowheads="1"/>
          </p:cNvSpPr>
          <p:nvPr/>
        </p:nvSpPr>
        <p:spPr bwMode="auto">
          <a:xfrm>
            <a:off x="1066800" y="55626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2" name="Group 40"/>
          <p:cNvGrpSpPr>
            <a:grpSpLocks/>
          </p:cNvGrpSpPr>
          <p:nvPr/>
        </p:nvGrpSpPr>
        <p:grpSpPr bwMode="auto">
          <a:xfrm>
            <a:off x="2438400" y="5715000"/>
            <a:ext cx="838200" cy="304800"/>
            <a:chOff x="1488" y="3360"/>
            <a:chExt cx="528" cy="192"/>
          </a:xfrm>
        </p:grpSpPr>
        <p:sp>
          <p:nvSpPr>
            <p:cNvPr id="51236" name="Line 41"/>
            <p:cNvSpPr>
              <a:spLocks noChangeShapeType="1"/>
            </p:cNvSpPr>
            <p:nvPr/>
          </p:nvSpPr>
          <p:spPr bwMode="auto">
            <a:xfrm>
              <a:off x="148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237" name="Oval 42"/>
            <p:cNvSpPr>
              <a:spLocks noChangeArrowheads="1"/>
            </p:cNvSpPr>
            <p:nvPr/>
          </p:nvSpPr>
          <p:spPr bwMode="auto">
            <a:xfrm>
              <a:off x="1824"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3" name="Group 43"/>
          <p:cNvGrpSpPr>
            <a:grpSpLocks/>
          </p:cNvGrpSpPr>
          <p:nvPr/>
        </p:nvGrpSpPr>
        <p:grpSpPr bwMode="auto">
          <a:xfrm>
            <a:off x="4953000" y="5715000"/>
            <a:ext cx="838200" cy="304800"/>
            <a:chOff x="3072" y="3360"/>
            <a:chExt cx="528" cy="192"/>
          </a:xfrm>
        </p:grpSpPr>
        <p:sp>
          <p:nvSpPr>
            <p:cNvPr id="51234" name="Oval 44"/>
            <p:cNvSpPr>
              <a:spLocks noChangeArrowheads="1"/>
            </p:cNvSpPr>
            <p:nvPr/>
          </p:nvSpPr>
          <p:spPr bwMode="auto">
            <a:xfrm>
              <a:off x="3408"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1235" name="Line 45"/>
            <p:cNvSpPr>
              <a:spLocks noChangeShapeType="1"/>
            </p:cNvSpPr>
            <p:nvPr/>
          </p:nvSpPr>
          <p:spPr bwMode="auto">
            <a:xfrm>
              <a:off x="3072"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1208" name="Group 46"/>
          <p:cNvGrpSpPr>
            <a:grpSpLocks/>
          </p:cNvGrpSpPr>
          <p:nvPr/>
        </p:nvGrpSpPr>
        <p:grpSpPr bwMode="auto">
          <a:xfrm>
            <a:off x="762000" y="4724400"/>
            <a:ext cx="1273175" cy="519113"/>
            <a:chOff x="768" y="3744"/>
            <a:chExt cx="802" cy="327"/>
          </a:xfrm>
        </p:grpSpPr>
        <p:sp>
          <p:nvSpPr>
            <p:cNvPr id="51232" name="Oval 47"/>
            <p:cNvSpPr>
              <a:spLocks noChangeArrowheads="1"/>
            </p:cNvSpPr>
            <p:nvPr/>
          </p:nvSpPr>
          <p:spPr bwMode="auto">
            <a:xfrm>
              <a:off x="768" y="3840"/>
              <a:ext cx="192" cy="192"/>
            </a:xfrm>
            <a:prstGeom prst="ellipse">
              <a:avLst/>
            </a:prstGeom>
            <a:solidFill>
              <a:srgbClr val="CCFFCC"/>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1233" name="Text Box 48"/>
            <p:cNvSpPr txBox="1">
              <a:spLocks noChangeArrowheads="1"/>
            </p:cNvSpPr>
            <p:nvPr/>
          </p:nvSpPr>
          <p:spPr bwMode="auto">
            <a:xfrm>
              <a:off x="1008" y="374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読み</a:t>
              </a:r>
            </a:p>
          </p:txBody>
        </p:sp>
      </p:grpSp>
      <p:sp>
        <p:nvSpPr>
          <p:cNvPr id="51209" name="Text Box 49"/>
          <p:cNvSpPr txBox="1">
            <a:spLocks noChangeArrowheads="1"/>
          </p:cNvSpPr>
          <p:nvPr/>
        </p:nvSpPr>
        <p:spPr bwMode="auto">
          <a:xfrm>
            <a:off x="2438400" y="47244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a:t>
            </a:r>
          </a:p>
        </p:txBody>
      </p:sp>
      <p:sp>
        <p:nvSpPr>
          <p:cNvPr id="51210" name="Text Box 50"/>
          <p:cNvSpPr txBox="1">
            <a:spLocks noChangeArrowheads="1"/>
          </p:cNvSpPr>
          <p:nvPr/>
        </p:nvSpPr>
        <p:spPr bwMode="auto">
          <a:xfrm>
            <a:off x="3733800" y="4724400"/>
            <a:ext cx="1979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バックアップ</a:t>
            </a:r>
          </a:p>
        </p:txBody>
      </p:sp>
      <p:grpSp>
        <p:nvGrpSpPr>
          <p:cNvPr id="5" name="Group 51"/>
          <p:cNvGrpSpPr>
            <a:grpSpLocks/>
          </p:cNvGrpSpPr>
          <p:nvPr/>
        </p:nvGrpSpPr>
        <p:grpSpPr bwMode="auto">
          <a:xfrm flipV="1">
            <a:off x="4876800" y="5943600"/>
            <a:ext cx="2286000" cy="457200"/>
            <a:chOff x="3120" y="3456"/>
            <a:chExt cx="1440" cy="288"/>
          </a:xfrm>
        </p:grpSpPr>
        <p:sp>
          <p:nvSpPr>
            <p:cNvPr id="51230" name="Arc 52"/>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1231" name="Arc 53"/>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6" name="Group 54"/>
          <p:cNvGrpSpPr>
            <a:grpSpLocks/>
          </p:cNvGrpSpPr>
          <p:nvPr/>
        </p:nvGrpSpPr>
        <p:grpSpPr bwMode="auto">
          <a:xfrm>
            <a:off x="6629400" y="5562600"/>
            <a:ext cx="1730375" cy="519113"/>
            <a:chOff x="4176" y="3600"/>
            <a:chExt cx="1090" cy="327"/>
          </a:xfrm>
        </p:grpSpPr>
        <p:grpSp>
          <p:nvGrpSpPr>
            <p:cNvPr id="51224" name="Group 55"/>
            <p:cNvGrpSpPr>
              <a:grpSpLocks/>
            </p:cNvGrpSpPr>
            <p:nvPr/>
          </p:nvGrpSpPr>
          <p:grpSpPr bwMode="auto">
            <a:xfrm>
              <a:off x="4176" y="3696"/>
              <a:ext cx="528" cy="192"/>
              <a:chOff x="4128" y="3360"/>
              <a:chExt cx="528" cy="192"/>
            </a:xfrm>
          </p:grpSpPr>
          <p:grpSp>
            <p:nvGrpSpPr>
              <p:cNvPr id="51226" name="Group 56"/>
              <p:cNvGrpSpPr>
                <a:grpSpLocks/>
              </p:cNvGrpSpPr>
              <p:nvPr/>
            </p:nvGrpSpPr>
            <p:grpSpPr bwMode="auto">
              <a:xfrm>
                <a:off x="4464" y="3360"/>
                <a:ext cx="192" cy="192"/>
                <a:chOff x="4560" y="3360"/>
                <a:chExt cx="192" cy="192"/>
              </a:xfrm>
            </p:grpSpPr>
            <p:sp>
              <p:nvSpPr>
                <p:cNvPr id="51228" name="Line 57"/>
                <p:cNvSpPr>
                  <a:spLocks noChangeShapeType="1"/>
                </p:cNvSpPr>
                <p:nvPr/>
              </p:nvSpPr>
              <p:spPr bwMode="auto">
                <a:xfrm flipH="1">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229" name="Line 58"/>
                <p:cNvSpPr>
                  <a:spLocks noChangeShapeType="1"/>
                </p:cNvSpPr>
                <p:nvPr/>
              </p:nvSpPr>
              <p:spPr bwMode="auto">
                <a:xfrm>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1227" name="Line 59"/>
              <p:cNvSpPr>
                <a:spLocks noChangeShapeType="1"/>
              </p:cNvSpPr>
              <p:nvPr/>
            </p:nvSpPr>
            <p:spPr bwMode="auto">
              <a:xfrm>
                <a:off x="412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1225" name="Text Box 60"/>
            <p:cNvSpPr txBox="1">
              <a:spLocks noChangeArrowheads="1"/>
            </p:cNvSpPr>
            <p:nvPr/>
          </p:nvSpPr>
          <p:spPr bwMode="auto">
            <a:xfrm>
              <a:off x="4704" y="3600"/>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破損</a:t>
              </a:r>
            </a:p>
          </p:txBody>
        </p:sp>
      </p:grpSp>
      <p:sp>
        <p:nvSpPr>
          <p:cNvPr id="51213" name="AutoShape 61"/>
          <p:cNvSpPr>
            <a:spLocks noChangeArrowheads="1"/>
          </p:cNvSpPr>
          <p:nvPr/>
        </p:nvSpPr>
        <p:spPr bwMode="auto">
          <a:xfrm>
            <a:off x="2057400" y="4876800"/>
            <a:ext cx="304800" cy="304800"/>
          </a:xfrm>
          <a:prstGeom prst="hexagon">
            <a:avLst>
              <a:gd name="adj" fmla="val 25000"/>
              <a:gd name="vf" fmla="val 115470"/>
            </a:avLst>
          </a:prstGeom>
          <a:solidFill>
            <a:srgbClr val="FFFF99"/>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1214" name="AutoShape 62"/>
          <p:cNvSpPr>
            <a:spLocks noChangeArrowheads="1"/>
          </p:cNvSpPr>
          <p:nvPr/>
        </p:nvSpPr>
        <p:spPr bwMode="auto">
          <a:xfrm>
            <a:off x="3352800" y="4876800"/>
            <a:ext cx="304800" cy="304800"/>
          </a:xfrm>
          <a:prstGeom prst="plus">
            <a:avLst>
              <a:gd name="adj" fmla="val 25000"/>
            </a:avLst>
          </a:prstGeom>
          <a:solidFill>
            <a:srgbClr val="FF00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9" name="Group 63"/>
          <p:cNvGrpSpPr>
            <a:grpSpLocks/>
          </p:cNvGrpSpPr>
          <p:nvPr/>
        </p:nvGrpSpPr>
        <p:grpSpPr bwMode="auto">
          <a:xfrm>
            <a:off x="3276600" y="5715000"/>
            <a:ext cx="838200" cy="304800"/>
            <a:chOff x="2064" y="3168"/>
            <a:chExt cx="528" cy="192"/>
          </a:xfrm>
        </p:grpSpPr>
        <p:sp>
          <p:nvSpPr>
            <p:cNvPr id="51222" name="Line 64"/>
            <p:cNvSpPr>
              <a:spLocks noChangeShapeType="1"/>
            </p:cNvSpPr>
            <p:nvPr/>
          </p:nvSpPr>
          <p:spPr bwMode="auto">
            <a:xfrm>
              <a:off x="2064"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223" name="AutoShape 65"/>
            <p:cNvSpPr>
              <a:spLocks noChangeArrowheads="1"/>
            </p:cNvSpPr>
            <p:nvPr/>
          </p:nvSpPr>
          <p:spPr bwMode="auto">
            <a:xfrm>
              <a:off x="2400" y="3168"/>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10" name="Group 66"/>
          <p:cNvGrpSpPr>
            <a:grpSpLocks/>
          </p:cNvGrpSpPr>
          <p:nvPr/>
        </p:nvGrpSpPr>
        <p:grpSpPr bwMode="auto">
          <a:xfrm>
            <a:off x="4114800" y="5715000"/>
            <a:ext cx="838200" cy="304800"/>
            <a:chOff x="2592" y="3168"/>
            <a:chExt cx="528" cy="192"/>
          </a:xfrm>
        </p:grpSpPr>
        <p:sp>
          <p:nvSpPr>
            <p:cNvPr id="51220" name="Line 67"/>
            <p:cNvSpPr>
              <a:spLocks noChangeShapeType="1"/>
            </p:cNvSpPr>
            <p:nvPr/>
          </p:nvSpPr>
          <p:spPr bwMode="auto">
            <a:xfrm>
              <a:off x="2592"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221" name="AutoShape 68"/>
            <p:cNvSpPr>
              <a:spLocks noChangeArrowheads="1"/>
            </p:cNvSpPr>
            <p:nvPr/>
          </p:nvSpPr>
          <p:spPr bwMode="auto">
            <a:xfrm>
              <a:off x="2928" y="3168"/>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11" name="Group 69"/>
          <p:cNvGrpSpPr>
            <a:grpSpLocks/>
          </p:cNvGrpSpPr>
          <p:nvPr/>
        </p:nvGrpSpPr>
        <p:grpSpPr bwMode="auto">
          <a:xfrm>
            <a:off x="5791200" y="5715000"/>
            <a:ext cx="838200" cy="304800"/>
            <a:chOff x="3648" y="3168"/>
            <a:chExt cx="528" cy="192"/>
          </a:xfrm>
        </p:grpSpPr>
        <p:sp>
          <p:nvSpPr>
            <p:cNvPr id="51218" name="Line 70"/>
            <p:cNvSpPr>
              <a:spLocks noChangeShapeType="1"/>
            </p:cNvSpPr>
            <p:nvPr/>
          </p:nvSpPr>
          <p:spPr bwMode="auto">
            <a:xfrm>
              <a:off x="3648" y="3264"/>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219" name="AutoShape 71"/>
            <p:cNvSpPr>
              <a:spLocks noChangeArrowheads="1"/>
            </p:cNvSpPr>
            <p:nvPr/>
          </p:nvSpPr>
          <p:spPr bwMode="auto">
            <a:xfrm>
              <a:off x="3984" y="3168"/>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righ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05215"/>
                                        </p:tgtEl>
                                        <p:attrNameLst>
                                          <p:attrName>style.visibility</p:attrName>
                                        </p:attrNameLst>
                                      </p:cBhvr>
                                      <p:to>
                                        <p:strVal val="visible"/>
                                      </p:to>
                                    </p:set>
                                    <p:animEffect transition="in" filter="checkerboard(across)">
                                      <p:cBhvr>
                                        <p:cTn id="37" dur="500"/>
                                        <p:tgtEl>
                                          <p:spTgt spid="605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21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ファイルシステムの目的</a:t>
            </a:r>
          </a:p>
        </p:txBody>
      </p:sp>
      <p:sp>
        <p:nvSpPr>
          <p:cNvPr id="7171" name="Rectangle 3"/>
          <p:cNvSpPr>
            <a:spLocks noGrp="1" noChangeArrowheads="1"/>
          </p:cNvSpPr>
          <p:nvPr>
            <p:ph type="body" idx="1"/>
          </p:nvPr>
        </p:nvSpPr>
        <p:spPr>
          <a:xfrm>
            <a:off x="685800" y="1981200"/>
            <a:ext cx="7772400" cy="2514600"/>
          </a:xfrm>
        </p:spPr>
        <p:txBody>
          <a:bodyPr/>
          <a:lstStyle/>
          <a:p>
            <a:pPr eaLnBrk="1" hangingPunct="1"/>
            <a:r>
              <a:rPr lang="ja-JP" altLang="en-US">
                <a:latin typeface="Times New Roman" panose="02020603050405020304" pitchFamily="18" charset="0"/>
              </a:rPr>
              <a:t>ハードウェアの性能を引き出す</a:t>
            </a:r>
          </a:p>
          <a:p>
            <a:pPr eaLnBrk="1" hangingPunct="1"/>
            <a:r>
              <a:rPr lang="ja-JP" altLang="en-US">
                <a:latin typeface="Times New Roman" panose="02020603050405020304" pitchFamily="18" charset="0"/>
              </a:rPr>
              <a:t>データの信頼性を保証する</a:t>
            </a:r>
          </a:p>
          <a:p>
            <a:pPr eaLnBrk="1" hangingPunct="1"/>
            <a:r>
              <a:rPr lang="ja-JP" altLang="en-US">
                <a:latin typeface="Times New Roman" panose="02020603050405020304" pitchFamily="18" charset="0"/>
              </a:rPr>
              <a:t>ハードウェアを使い易くする</a:t>
            </a:r>
          </a:p>
          <a:p>
            <a:pPr lvl="1" eaLnBrk="1" hangingPunct="1"/>
            <a:r>
              <a:rPr lang="ja-JP" altLang="en-US">
                <a:latin typeface="Times New Roman" panose="02020603050405020304" pitchFamily="18" charset="0"/>
              </a:rPr>
              <a:t>ファイルはハードウェアに依存しない</a:t>
            </a:r>
          </a:p>
        </p:txBody>
      </p:sp>
      <p:grpSp>
        <p:nvGrpSpPr>
          <p:cNvPr id="2" name="Group 6"/>
          <p:cNvGrpSpPr>
            <a:grpSpLocks/>
          </p:cNvGrpSpPr>
          <p:nvPr/>
        </p:nvGrpSpPr>
        <p:grpSpPr bwMode="auto">
          <a:xfrm>
            <a:off x="1752600" y="4343400"/>
            <a:ext cx="5040313" cy="1700213"/>
            <a:chOff x="1104" y="2736"/>
            <a:chExt cx="3175" cy="1071"/>
          </a:xfrm>
        </p:grpSpPr>
        <p:sp>
          <p:nvSpPr>
            <p:cNvPr id="7174" name="AutoShape 4"/>
            <p:cNvSpPr>
              <a:spLocks noChangeArrowheads="1"/>
            </p:cNvSpPr>
            <p:nvPr/>
          </p:nvSpPr>
          <p:spPr bwMode="auto">
            <a:xfrm>
              <a:off x="2352" y="2736"/>
              <a:ext cx="528" cy="336"/>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175" name="Text Box 5"/>
            <p:cNvSpPr txBox="1">
              <a:spLocks noChangeArrowheads="1"/>
            </p:cNvSpPr>
            <p:nvPr/>
          </p:nvSpPr>
          <p:spPr bwMode="auto">
            <a:xfrm>
              <a:off x="1104" y="3135"/>
              <a:ext cx="317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異なるハードウェアに同一の</a:t>
              </a:r>
            </a:p>
            <a:p>
              <a:pPr eaLnBrk="1" hangingPunct="1"/>
              <a:r>
                <a:rPr lang="ja-JP" altLang="en-US" sz="3200"/>
                <a:t>プログラムを使用可能</a:t>
              </a:r>
            </a:p>
          </p:txBody>
        </p:sp>
      </p:grpSp>
      <p:sp useBgFill="1">
        <p:nvSpPr>
          <p:cNvPr id="408583" name="Text Box 7"/>
          <p:cNvSpPr txBox="1">
            <a:spLocks noChangeArrowheads="1"/>
          </p:cNvSpPr>
          <p:nvPr/>
        </p:nvSpPr>
        <p:spPr bwMode="auto">
          <a:xfrm>
            <a:off x="2667000" y="6096000"/>
            <a:ext cx="4984750"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装置独立性(</a:t>
            </a:r>
            <a:r>
              <a:rPr lang="en-US" altLang="ja-JP"/>
              <a:t>device indepenence)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8583"/>
                                        </p:tgtEl>
                                        <p:attrNameLst>
                                          <p:attrName>style.visibility</p:attrName>
                                        </p:attrNameLst>
                                      </p:cBhvr>
                                      <p:to>
                                        <p:strVal val="visible"/>
                                      </p:to>
                                    </p:set>
                                    <p:animEffect transition="in" filter="checkerboard(across)">
                                      <p:cBhvr>
                                        <p:cTn id="12" dur="500"/>
                                        <p:tgtEl>
                                          <p:spTgt spid="408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83"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分散環境でのバックアップ</a:t>
            </a:r>
            <a:endParaRPr lang="ja-JP" altLang="en-US" sz="3600">
              <a:latin typeface="Times New Roman" panose="02020603050405020304" pitchFamily="18" charset="0"/>
            </a:endParaRPr>
          </a:p>
        </p:txBody>
      </p:sp>
      <p:sp>
        <p:nvSpPr>
          <p:cNvPr id="52227" name="Rectangle 3"/>
          <p:cNvSpPr>
            <a:spLocks noGrp="1" noChangeArrowheads="1"/>
          </p:cNvSpPr>
          <p:nvPr>
            <p:ph type="body" idx="1"/>
          </p:nvPr>
        </p:nvSpPr>
        <p:spPr>
          <a:xfrm>
            <a:off x="685800" y="1676400"/>
            <a:ext cx="7772400" cy="1447800"/>
          </a:xfrm>
        </p:spPr>
        <p:txBody>
          <a:bodyPr/>
          <a:lstStyle/>
          <a:p>
            <a:pPr eaLnBrk="1" hangingPunct="1"/>
            <a:r>
              <a:rPr lang="ja-JP" altLang="en-US">
                <a:latin typeface="Times New Roman" panose="02020603050405020304" pitchFamily="18" charset="0"/>
              </a:rPr>
              <a:t>分散環境では計算機間の整合性が必要</a:t>
            </a:r>
          </a:p>
        </p:txBody>
      </p:sp>
      <p:sp>
        <p:nvSpPr>
          <p:cNvPr id="604164" name="Text Box 4"/>
          <p:cNvSpPr txBox="1">
            <a:spLocks noChangeArrowheads="1"/>
          </p:cNvSpPr>
          <p:nvPr/>
        </p:nvSpPr>
        <p:spPr bwMode="auto">
          <a:xfrm>
            <a:off x="609600" y="39624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計算機1</a:t>
            </a:r>
          </a:p>
        </p:txBody>
      </p:sp>
      <p:grpSp>
        <p:nvGrpSpPr>
          <p:cNvPr id="2" name="Group 5"/>
          <p:cNvGrpSpPr>
            <a:grpSpLocks/>
          </p:cNvGrpSpPr>
          <p:nvPr/>
        </p:nvGrpSpPr>
        <p:grpSpPr bwMode="auto">
          <a:xfrm>
            <a:off x="2057400" y="4114800"/>
            <a:ext cx="838200" cy="304800"/>
            <a:chOff x="1488" y="3360"/>
            <a:chExt cx="528" cy="192"/>
          </a:xfrm>
        </p:grpSpPr>
        <p:sp>
          <p:nvSpPr>
            <p:cNvPr id="52282" name="Line 6"/>
            <p:cNvSpPr>
              <a:spLocks noChangeShapeType="1"/>
            </p:cNvSpPr>
            <p:nvPr/>
          </p:nvSpPr>
          <p:spPr bwMode="auto">
            <a:xfrm>
              <a:off x="148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83" name="Oval 7"/>
            <p:cNvSpPr>
              <a:spLocks noChangeArrowheads="1"/>
            </p:cNvSpPr>
            <p:nvPr/>
          </p:nvSpPr>
          <p:spPr bwMode="auto">
            <a:xfrm>
              <a:off x="1824"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3" name="Group 117"/>
          <p:cNvGrpSpPr>
            <a:grpSpLocks/>
          </p:cNvGrpSpPr>
          <p:nvPr/>
        </p:nvGrpSpPr>
        <p:grpSpPr bwMode="auto">
          <a:xfrm>
            <a:off x="2895600" y="4114800"/>
            <a:ext cx="838200" cy="304800"/>
            <a:chOff x="1824" y="2736"/>
            <a:chExt cx="528" cy="192"/>
          </a:xfrm>
        </p:grpSpPr>
        <p:sp>
          <p:nvSpPr>
            <p:cNvPr id="52280" name="AutoShape 9"/>
            <p:cNvSpPr>
              <a:spLocks noChangeArrowheads="1"/>
            </p:cNvSpPr>
            <p:nvPr/>
          </p:nvSpPr>
          <p:spPr bwMode="auto">
            <a:xfrm>
              <a:off x="2160" y="2736"/>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81" name="Line 10"/>
            <p:cNvSpPr>
              <a:spLocks noChangeShapeType="1"/>
            </p:cNvSpPr>
            <p:nvPr/>
          </p:nvSpPr>
          <p:spPr bwMode="auto">
            <a:xfrm>
              <a:off x="1824"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28"/>
          <p:cNvGrpSpPr>
            <a:grpSpLocks/>
          </p:cNvGrpSpPr>
          <p:nvPr/>
        </p:nvGrpSpPr>
        <p:grpSpPr bwMode="auto">
          <a:xfrm flipV="1">
            <a:off x="3657600" y="4419600"/>
            <a:ext cx="3124200" cy="457200"/>
            <a:chOff x="3120" y="3456"/>
            <a:chExt cx="1440" cy="288"/>
          </a:xfrm>
        </p:grpSpPr>
        <p:sp>
          <p:nvSpPr>
            <p:cNvPr id="52278" name="Arc 29"/>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2279" name="Arc 30"/>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604220" name="Text Box 60"/>
          <p:cNvSpPr txBox="1">
            <a:spLocks noChangeArrowheads="1"/>
          </p:cNvSpPr>
          <p:nvPr/>
        </p:nvSpPr>
        <p:spPr bwMode="auto">
          <a:xfrm>
            <a:off x="609600" y="48768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計算機2</a:t>
            </a:r>
          </a:p>
        </p:txBody>
      </p:sp>
      <p:grpSp>
        <p:nvGrpSpPr>
          <p:cNvPr id="5" name="Group 61"/>
          <p:cNvGrpSpPr>
            <a:grpSpLocks/>
          </p:cNvGrpSpPr>
          <p:nvPr/>
        </p:nvGrpSpPr>
        <p:grpSpPr bwMode="auto">
          <a:xfrm>
            <a:off x="2057400" y="5029200"/>
            <a:ext cx="838200" cy="304800"/>
            <a:chOff x="1488" y="3360"/>
            <a:chExt cx="528" cy="192"/>
          </a:xfrm>
        </p:grpSpPr>
        <p:sp>
          <p:nvSpPr>
            <p:cNvPr id="52276" name="Line 62"/>
            <p:cNvSpPr>
              <a:spLocks noChangeShapeType="1"/>
            </p:cNvSpPr>
            <p:nvPr/>
          </p:nvSpPr>
          <p:spPr bwMode="auto">
            <a:xfrm>
              <a:off x="148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77" name="Oval 63"/>
            <p:cNvSpPr>
              <a:spLocks noChangeArrowheads="1"/>
            </p:cNvSpPr>
            <p:nvPr/>
          </p:nvSpPr>
          <p:spPr bwMode="auto">
            <a:xfrm>
              <a:off x="1824"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6" name="Group 118"/>
          <p:cNvGrpSpPr>
            <a:grpSpLocks/>
          </p:cNvGrpSpPr>
          <p:nvPr/>
        </p:nvGrpSpPr>
        <p:grpSpPr bwMode="auto">
          <a:xfrm>
            <a:off x="2895600" y="5029200"/>
            <a:ext cx="838200" cy="304800"/>
            <a:chOff x="1824" y="3312"/>
            <a:chExt cx="528" cy="192"/>
          </a:xfrm>
        </p:grpSpPr>
        <p:sp>
          <p:nvSpPr>
            <p:cNvPr id="52274" name="AutoShape 64"/>
            <p:cNvSpPr>
              <a:spLocks noChangeArrowheads="1"/>
            </p:cNvSpPr>
            <p:nvPr/>
          </p:nvSpPr>
          <p:spPr bwMode="auto">
            <a:xfrm>
              <a:off x="2160" y="3312"/>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75" name="Line 65"/>
            <p:cNvSpPr>
              <a:spLocks noChangeShapeType="1"/>
            </p:cNvSpPr>
            <p:nvPr/>
          </p:nvSpPr>
          <p:spPr bwMode="auto">
            <a:xfrm>
              <a:off x="1824" y="3408"/>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7" name="Group 93"/>
          <p:cNvGrpSpPr>
            <a:grpSpLocks/>
          </p:cNvGrpSpPr>
          <p:nvPr/>
        </p:nvGrpSpPr>
        <p:grpSpPr bwMode="auto">
          <a:xfrm>
            <a:off x="3733800" y="4114800"/>
            <a:ext cx="838200" cy="304800"/>
            <a:chOff x="2352" y="2736"/>
            <a:chExt cx="528" cy="192"/>
          </a:xfrm>
        </p:grpSpPr>
        <p:sp>
          <p:nvSpPr>
            <p:cNvPr id="52272" name="AutoShape 12"/>
            <p:cNvSpPr>
              <a:spLocks noChangeArrowheads="1"/>
            </p:cNvSpPr>
            <p:nvPr/>
          </p:nvSpPr>
          <p:spPr bwMode="auto">
            <a:xfrm>
              <a:off x="2688" y="2736"/>
              <a:ext cx="192" cy="192"/>
            </a:xfrm>
            <a:prstGeom prst="parallelogram">
              <a:avLst>
                <a:gd name="adj" fmla="val 25000"/>
              </a:avLst>
            </a:prstGeom>
            <a:solidFill>
              <a:srgbClr val="00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73" name="Line 13"/>
            <p:cNvSpPr>
              <a:spLocks noChangeShapeType="1"/>
            </p:cNvSpPr>
            <p:nvPr/>
          </p:nvSpPr>
          <p:spPr bwMode="auto">
            <a:xfrm>
              <a:off x="2352"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8" name="Group 94"/>
          <p:cNvGrpSpPr>
            <a:grpSpLocks/>
          </p:cNvGrpSpPr>
          <p:nvPr/>
        </p:nvGrpSpPr>
        <p:grpSpPr bwMode="auto">
          <a:xfrm>
            <a:off x="3733800" y="5029200"/>
            <a:ext cx="838200" cy="304800"/>
            <a:chOff x="2352" y="3312"/>
            <a:chExt cx="528" cy="192"/>
          </a:xfrm>
        </p:grpSpPr>
        <p:sp>
          <p:nvSpPr>
            <p:cNvPr id="52270" name="AutoShape 66"/>
            <p:cNvSpPr>
              <a:spLocks noChangeArrowheads="1"/>
            </p:cNvSpPr>
            <p:nvPr/>
          </p:nvSpPr>
          <p:spPr bwMode="auto">
            <a:xfrm flipH="1">
              <a:off x="2688" y="3312"/>
              <a:ext cx="192" cy="192"/>
            </a:xfrm>
            <a:prstGeom prst="parallelogram">
              <a:avLst>
                <a:gd name="adj" fmla="val 25000"/>
              </a:avLst>
            </a:prstGeom>
            <a:solidFill>
              <a:srgbClr val="00FF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71" name="Line 67"/>
            <p:cNvSpPr>
              <a:spLocks noChangeShapeType="1"/>
            </p:cNvSpPr>
            <p:nvPr/>
          </p:nvSpPr>
          <p:spPr bwMode="auto">
            <a:xfrm>
              <a:off x="2352" y="3408"/>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9" name="Group 73"/>
          <p:cNvGrpSpPr>
            <a:grpSpLocks/>
          </p:cNvGrpSpPr>
          <p:nvPr/>
        </p:nvGrpSpPr>
        <p:grpSpPr bwMode="auto">
          <a:xfrm flipV="1">
            <a:off x="3657600" y="5334000"/>
            <a:ext cx="3124200" cy="457200"/>
            <a:chOff x="3120" y="3456"/>
            <a:chExt cx="1440" cy="288"/>
          </a:xfrm>
        </p:grpSpPr>
        <p:sp>
          <p:nvSpPr>
            <p:cNvPr id="52268" name="Arc 74"/>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2269" name="Arc 75"/>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10" name="Group 123"/>
          <p:cNvGrpSpPr>
            <a:grpSpLocks/>
          </p:cNvGrpSpPr>
          <p:nvPr/>
        </p:nvGrpSpPr>
        <p:grpSpPr bwMode="auto">
          <a:xfrm>
            <a:off x="4572000" y="4114800"/>
            <a:ext cx="2514600" cy="1219200"/>
            <a:chOff x="2880" y="2592"/>
            <a:chExt cx="1584" cy="768"/>
          </a:xfrm>
        </p:grpSpPr>
        <p:sp>
          <p:nvSpPr>
            <p:cNvPr id="52256" name="Oval 15"/>
            <p:cNvSpPr>
              <a:spLocks noChangeArrowheads="1"/>
            </p:cNvSpPr>
            <p:nvPr/>
          </p:nvSpPr>
          <p:spPr bwMode="auto">
            <a:xfrm>
              <a:off x="3216" y="2592"/>
              <a:ext cx="192" cy="192"/>
            </a:xfrm>
            <a:prstGeom prst="ellipse">
              <a:avLst/>
            </a:prstGeom>
            <a:solidFill>
              <a:srgbClr val="CCFFCC"/>
            </a:solidFill>
            <a:ln w="1587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7" name="Line 16"/>
            <p:cNvSpPr>
              <a:spLocks noChangeShapeType="1"/>
            </p:cNvSpPr>
            <p:nvPr/>
          </p:nvSpPr>
          <p:spPr bwMode="auto">
            <a:xfrm>
              <a:off x="2880" y="2688"/>
              <a:ext cx="336" cy="0"/>
            </a:xfrm>
            <a:prstGeom prst="line">
              <a:avLst/>
            </a:prstGeom>
            <a:noFill/>
            <a:ln w="158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58" name="AutoShape 18"/>
            <p:cNvSpPr>
              <a:spLocks noChangeArrowheads="1"/>
            </p:cNvSpPr>
            <p:nvPr/>
          </p:nvSpPr>
          <p:spPr bwMode="auto">
            <a:xfrm>
              <a:off x="3744" y="2592"/>
              <a:ext cx="192" cy="192"/>
            </a:xfrm>
            <a:prstGeom prst="hexagon">
              <a:avLst>
                <a:gd name="adj" fmla="val 25000"/>
                <a:gd name="vf" fmla="val 115470"/>
              </a:avLst>
            </a:prstGeom>
            <a:solidFill>
              <a:srgbClr val="FFFF99"/>
            </a:solidFill>
            <a:ln w="1587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9" name="Line 19"/>
            <p:cNvSpPr>
              <a:spLocks noChangeShapeType="1"/>
            </p:cNvSpPr>
            <p:nvPr/>
          </p:nvSpPr>
          <p:spPr bwMode="auto">
            <a:xfrm>
              <a:off x="3408" y="2688"/>
              <a:ext cx="336" cy="0"/>
            </a:xfrm>
            <a:prstGeom prst="line">
              <a:avLst/>
            </a:prstGeom>
            <a:noFill/>
            <a:ln w="158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60" name="Oval 71"/>
            <p:cNvSpPr>
              <a:spLocks noChangeArrowheads="1"/>
            </p:cNvSpPr>
            <p:nvPr/>
          </p:nvSpPr>
          <p:spPr bwMode="auto">
            <a:xfrm>
              <a:off x="3456" y="3168"/>
              <a:ext cx="192" cy="192"/>
            </a:xfrm>
            <a:prstGeom prst="ellipse">
              <a:avLst/>
            </a:prstGeom>
            <a:solidFill>
              <a:srgbClr val="CCFFCC"/>
            </a:solidFill>
            <a:ln w="1587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61" name="Line 72"/>
            <p:cNvSpPr>
              <a:spLocks noChangeShapeType="1"/>
            </p:cNvSpPr>
            <p:nvPr/>
          </p:nvSpPr>
          <p:spPr bwMode="auto">
            <a:xfrm>
              <a:off x="2880" y="3264"/>
              <a:ext cx="576" cy="0"/>
            </a:xfrm>
            <a:prstGeom prst="line">
              <a:avLst/>
            </a:prstGeom>
            <a:noFill/>
            <a:ln w="158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52262" name="Group 33"/>
            <p:cNvGrpSpPr>
              <a:grpSpLocks/>
            </p:cNvGrpSpPr>
            <p:nvPr/>
          </p:nvGrpSpPr>
          <p:grpSpPr bwMode="auto">
            <a:xfrm>
              <a:off x="3936" y="2592"/>
              <a:ext cx="528" cy="192"/>
              <a:chOff x="4128" y="3360"/>
              <a:chExt cx="528" cy="192"/>
            </a:xfrm>
          </p:grpSpPr>
          <p:grpSp>
            <p:nvGrpSpPr>
              <p:cNvPr id="52264" name="Group 34"/>
              <p:cNvGrpSpPr>
                <a:grpSpLocks/>
              </p:cNvGrpSpPr>
              <p:nvPr/>
            </p:nvGrpSpPr>
            <p:grpSpPr bwMode="auto">
              <a:xfrm>
                <a:off x="4464" y="3360"/>
                <a:ext cx="192" cy="192"/>
                <a:chOff x="4560" y="3360"/>
                <a:chExt cx="192" cy="192"/>
              </a:xfrm>
            </p:grpSpPr>
            <p:sp>
              <p:nvSpPr>
                <p:cNvPr id="52266" name="Line 35"/>
                <p:cNvSpPr>
                  <a:spLocks noChangeShapeType="1"/>
                </p:cNvSpPr>
                <p:nvPr/>
              </p:nvSpPr>
              <p:spPr bwMode="auto">
                <a:xfrm flipH="1">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67" name="Line 36"/>
                <p:cNvSpPr>
                  <a:spLocks noChangeShapeType="1"/>
                </p:cNvSpPr>
                <p:nvPr/>
              </p:nvSpPr>
              <p:spPr bwMode="auto">
                <a:xfrm>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2265" name="Line 37"/>
              <p:cNvSpPr>
                <a:spLocks noChangeShapeType="1"/>
              </p:cNvSpPr>
              <p:nvPr/>
            </p:nvSpPr>
            <p:spPr bwMode="auto">
              <a:xfrm>
                <a:off x="4128" y="3456"/>
                <a:ext cx="336" cy="0"/>
              </a:xfrm>
              <a:prstGeom prst="line">
                <a:avLst/>
              </a:prstGeom>
              <a:noFill/>
              <a:ln w="158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2263" name="Line 76"/>
            <p:cNvSpPr>
              <a:spLocks noChangeShapeType="1"/>
            </p:cNvSpPr>
            <p:nvPr/>
          </p:nvSpPr>
          <p:spPr bwMode="auto">
            <a:xfrm>
              <a:off x="3648" y="3264"/>
              <a:ext cx="624" cy="0"/>
            </a:xfrm>
            <a:prstGeom prst="line">
              <a:avLst/>
            </a:prstGeom>
            <a:noFill/>
            <a:ln w="1587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604237" name="Line 77"/>
          <p:cNvSpPr>
            <a:spLocks noChangeShapeType="1"/>
          </p:cNvSpPr>
          <p:nvPr/>
        </p:nvSpPr>
        <p:spPr bwMode="auto">
          <a:xfrm>
            <a:off x="4419600" y="4419600"/>
            <a:ext cx="0" cy="609600"/>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4244" name="AutoShape 84"/>
          <p:cNvSpPr>
            <a:spLocks noChangeArrowheads="1"/>
          </p:cNvSpPr>
          <p:nvPr/>
        </p:nvSpPr>
        <p:spPr bwMode="auto">
          <a:xfrm>
            <a:off x="3352800" y="3200400"/>
            <a:ext cx="1828800" cy="533400"/>
          </a:xfrm>
          <a:prstGeom prst="wedgeRoundRectCallout">
            <a:avLst>
              <a:gd name="adj1" fmla="val -31597"/>
              <a:gd name="adj2" fmla="val 109819"/>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未送信</a:t>
            </a:r>
          </a:p>
        </p:txBody>
      </p:sp>
      <p:sp>
        <p:nvSpPr>
          <p:cNvPr id="604257" name="AutoShape 97"/>
          <p:cNvSpPr>
            <a:spLocks noChangeArrowheads="1"/>
          </p:cNvSpPr>
          <p:nvPr/>
        </p:nvSpPr>
        <p:spPr bwMode="auto">
          <a:xfrm>
            <a:off x="6781800" y="5638800"/>
            <a:ext cx="1828800" cy="533400"/>
          </a:xfrm>
          <a:prstGeom prst="wedgeRoundRectCallout">
            <a:avLst>
              <a:gd name="adj1" fmla="val -46616"/>
              <a:gd name="adj2" fmla="val -121727"/>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dirty="0">
                <a:latin typeface="Times New Roman" charset="0"/>
              </a:rPr>
              <a:t>受信済</a:t>
            </a:r>
          </a:p>
        </p:txBody>
      </p:sp>
      <p:grpSp>
        <p:nvGrpSpPr>
          <p:cNvPr id="52242" name="Group 104"/>
          <p:cNvGrpSpPr>
            <a:grpSpLocks/>
          </p:cNvGrpSpPr>
          <p:nvPr/>
        </p:nvGrpSpPr>
        <p:grpSpPr bwMode="auto">
          <a:xfrm>
            <a:off x="685800" y="2362200"/>
            <a:ext cx="1273175" cy="519113"/>
            <a:chOff x="768" y="3744"/>
            <a:chExt cx="802" cy="327"/>
          </a:xfrm>
        </p:grpSpPr>
        <p:sp>
          <p:nvSpPr>
            <p:cNvPr id="52254" name="Oval 105"/>
            <p:cNvSpPr>
              <a:spLocks noChangeArrowheads="1"/>
            </p:cNvSpPr>
            <p:nvPr/>
          </p:nvSpPr>
          <p:spPr bwMode="auto">
            <a:xfrm>
              <a:off x="768" y="3840"/>
              <a:ext cx="192" cy="192"/>
            </a:xfrm>
            <a:prstGeom prst="ellipse">
              <a:avLst/>
            </a:prstGeom>
            <a:solidFill>
              <a:srgbClr val="CCFFCC"/>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5" name="Text Box 106"/>
            <p:cNvSpPr txBox="1">
              <a:spLocks noChangeArrowheads="1"/>
            </p:cNvSpPr>
            <p:nvPr/>
          </p:nvSpPr>
          <p:spPr bwMode="auto">
            <a:xfrm>
              <a:off x="1008" y="374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読み</a:t>
              </a:r>
            </a:p>
          </p:txBody>
        </p:sp>
      </p:grpSp>
      <p:sp>
        <p:nvSpPr>
          <p:cNvPr id="52243" name="Text Box 107"/>
          <p:cNvSpPr txBox="1">
            <a:spLocks noChangeArrowheads="1"/>
          </p:cNvSpPr>
          <p:nvPr/>
        </p:nvSpPr>
        <p:spPr bwMode="auto">
          <a:xfrm>
            <a:off x="2362200" y="23622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a:t>
            </a:r>
          </a:p>
        </p:txBody>
      </p:sp>
      <p:sp>
        <p:nvSpPr>
          <p:cNvPr id="52244" name="Text Box 108"/>
          <p:cNvSpPr txBox="1">
            <a:spLocks noChangeArrowheads="1"/>
          </p:cNvSpPr>
          <p:nvPr/>
        </p:nvSpPr>
        <p:spPr bwMode="auto">
          <a:xfrm>
            <a:off x="3657600" y="2362200"/>
            <a:ext cx="1979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バックアップ</a:t>
            </a:r>
          </a:p>
        </p:txBody>
      </p:sp>
      <p:sp>
        <p:nvSpPr>
          <p:cNvPr id="52245" name="Text Box 109"/>
          <p:cNvSpPr txBox="1">
            <a:spLocks noChangeArrowheads="1"/>
          </p:cNvSpPr>
          <p:nvPr/>
        </p:nvSpPr>
        <p:spPr bwMode="auto">
          <a:xfrm>
            <a:off x="6096000" y="2362200"/>
            <a:ext cx="89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送信</a:t>
            </a:r>
          </a:p>
        </p:txBody>
      </p:sp>
      <p:sp>
        <p:nvSpPr>
          <p:cNvPr id="52246" name="Text Box 110"/>
          <p:cNvSpPr txBox="1">
            <a:spLocks noChangeArrowheads="1"/>
          </p:cNvSpPr>
          <p:nvPr/>
        </p:nvSpPr>
        <p:spPr bwMode="auto">
          <a:xfrm>
            <a:off x="7391400" y="2362200"/>
            <a:ext cx="89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受信</a:t>
            </a:r>
          </a:p>
        </p:txBody>
      </p:sp>
      <p:sp>
        <p:nvSpPr>
          <p:cNvPr id="52247" name="Line 111"/>
          <p:cNvSpPr>
            <a:spLocks noChangeShapeType="1"/>
          </p:cNvSpPr>
          <p:nvPr/>
        </p:nvSpPr>
        <p:spPr bwMode="auto">
          <a:xfrm>
            <a:off x="6248400" y="3276600"/>
            <a:ext cx="762000" cy="0"/>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2248" name="AutoShape 112"/>
          <p:cNvSpPr>
            <a:spLocks noChangeArrowheads="1"/>
          </p:cNvSpPr>
          <p:nvPr/>
        </p:nvSpPr>
        <p:spPr bwMode="auto">
          <a:xfrm>
            <a:off x="2057400" y="2514600"/>
            <a:ext cx="304800" cy="304800"/>
          </a:xfrm>
          <a:prstGeom prst="hexagon">
            <a:avLst>
              <a:gd name="adj" fmla="val 25000"/>
              <a:gd name="vf" fmla="val 115470"/>
            </a:avLst>
          </a:prstGeom>
          <a:solidFill>
            <a:srgbClr val="FFFF99"/>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49" name="AutoShape 113"/>
          <p:cNvSpPr>
            <a:spLocks noChangeArrowheads="1"/>
          </p:cNvSpPr>
          <p:nvPr/>
        </p:nvSpPr>
        <p:spPr bwMode="auto">
          <a:xfrm>
            <a:off x="3276600" y="2514600"/>
            <a:ext cx="304800" cy="304800"/>
          </a:xfrm>
          <a:prstGeom prst="plus">
            <a:avLst>
              <a:gd name="adj" fmla="val 25000"/>
            </a:avLst>
          </a:prstGeom>
          <a:solidFill>
            <a:srgbClr val="FF00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0" name="AutoShape 114"/>
          <p:cNvSpPr>
            <a:spLocks noChangeArrowheads="1"/>
          </p:cNvSpPr>
          <p:nvPr/>
        </p:nvSpPr>
        <p:spPr bwMode="auto">
          <a:xfrm>
            <a:off x="5715000" y="2514600"/>
            <a:ext cx="381000" cy="304800"/>
          </a:xfrm>
          <a:prstGeom prst="parallelogram">
            <a:avLst>
              <a:gd name="adj" fmla="val 31250"/>
            </a:avLst>
          </a:prstGeom>
          <a:solidFill>
            <a:srgbClr val="00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1" name="AutoShape 115"/>
          <p:cNvSpPr>
            <a:spLocks noChangeArrowheads="1"/>
          </p:cNvSpPr>
          <p:nvPr/>
        </p:nvSpPr>
        <p:spPr bwMode="auto">
          <a:xfrm flipH="1">
            <a:off x="7010400" y="2514600"/>
            <a:ext cx="381000" cy="304800"/>
          </a:xfrm>
          <a:prstGeom prst="parallelogram">
            <a:avLst>
              <a:gd name="adj" fmla="val 31250"/>
            </a:avLst>
          </a:prstGeom>
          <a:solidFill>
            <a:srgbClr val="00FF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2252" name="Text Box 116"/>
          <p:cNvSpPr txBox="1">
            <a:spLocks noChangeArrowheads="1"/>
          </p:cNvSpPr>
          <p:nvPr/>
        </p:nvSpPr>
        <p:spPr bwMode="auto">
          <a:xfrm>
            <a:off x="7010400" y="2971800"/>
            <a:ext cx="1136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a:t>
            </a:r>
          </a:p>
        </p:txBody>
      </p:sp>
      <p:sp useBgFill="1">
        <p:nvSpPr>
          <p:cNvPr id="604282" name="Text Box 122"/>
          <p:cNvSpPr txBox="1">
            <a:spLocks noChangeArrowheads="1"/>
          </p:cNvSpPr>
          <p:nvPr/>
        </p:nvSpPr>
        <p:spPr bwMode="auto">
          <a:xfrm>
            <a:off x="762000" y="6096000"/>
            <a:ext cx="5629275"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整合性を取るために受信前まで戻す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4164"/>
                                        </p:tgtEl>
                                        <p:attrNameLst>
                                          <p:attrName>style.visibility</p:attrName>
                                        </p:attrNameLst>
                                      </p:cBhvr>
                                      <p:to>
                                        <p:strVal val="visible"/>
                                      </p:to>
                                    </p:set>
                                    <p:animEffect transition="in" filter="checkerboard(across)">
                                      <p:cBhvr>
                                        <p:cTn id="7" dur="500"/>
                                        <p:tgtEl>
                                          <p:spTgt spid="6041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4220"/>
                                        </p:tgtEl>
                                        <p:attrNameLst>
                                          <p:attrName>style.visibility</p:attrName>
                                        </p:attrNameLst>
                                      </p:cBhvr>
                                      <p:to>
                                        <p:strVal val="visible"/>
                                      </p:to>
                                    </p:set>
                                    <p:animEffect transition="in" filter="checkerboard(across)">
                                      <p:cBhvr>
                                        <p:cTn id="12" dur="500"/>
                                        <p:tgtEl>
                                          <p:spTgt spid="604220"/>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nodeType="afterGroup">
                            <p:stCondLst>
                              <p:cond delay="1000"/>
                            </p:stCondLst>
                            <p:childTnLst>
                              <p:par>
                                <p:cTn id="18" presetID="22" presetClass="entr" presetSubtype="8"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500"/>
                                        <p:tgtEl>
                                          <p:spTgt spid="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left)">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left)">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604237"/>
                                        </p:tgtEl>
                                        <p:attrNameLst>
                                          <p:attrName>style.visibility</p:attrName>
                                        </p:attrNameLst>
                                      </p:cBhvr>
                                      <p:to>
                                        <p:strVal val="visible"/>
                                      </p:to>
                                    </p:set>
                                    <p:animEffect transition="in" filter="wipe(up)">
                                      <p:cBhvr>
                                        <p:cTn id="40" dur="500"/>
                                        <p:tgtEl>
                                          <p:spTgt spid="60423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left)">
                                      <p:cBhvr>
                                        <p:cTn id="45" dur="500"/>
                                        <p:tgtEl>
                                          <p:spTgt spid="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left)">
                                      <p:cBhvr>
                                        <p:cTn id="50" dur="500"/>
                                        <p:tgtEl>
                                          <p:spTgt spid="1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2"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right)">
                                      <p:cBhvr>
                                        <p:cTn id="55" dur="500"/>
                                        <p:tgtEl>
                                          <p:spTgt spid="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604244"/>
                                        </p:tgtEl>
                                        <p:attrNameLst>
                                          <p:attrName>style.visibility</p:attrName>
                                        </p:attrNameLst>
                                      </p:cBhvr>
                                      <p:to>
                                        <p:strVal val="visible"/>
                                      </p:to>
                                    </p:set>
                                    <p:animEffect transition="in" filter="checkerboard(across)">
                                      <p:cBhvr>
                                        <p:cTn id="60" dur="500"/>
                                        <p:tgtEl>
                                          <p:spTgt spid="60424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 presetClass="entr" presetSubtype="10" fill="hold" grpId="0" nodeType="clickEffect">
                                  <p:stCondLst>
                                    <p:cond delay="0"/>
                                  </p:stCondLst>
                                  <p:childTnLst>
                                    <p:set>
                                      <p:cBhvr>
                                        <p:cTn id="64" dur="1" fill="hold">
                                          <p:stCondLst>
                                            <p:cond delay="0"/>
                                          </p:stCondLst>
                                        </p:cTn>
                                        <p:tgtEl>
                                          <p:spTgt spid="604257"/>
                                        </p:tgtEl>
                                        <p:attrNameLst>
                                          <p:attrName>style.visibility</p:attrName>
                                        </p:attrNameLst>
                                      </p:cBhvr>
                                      <p:to>
                                        <p:strVal val="visible"/>
                                      </p:to>
                                    </p:set>
                                    <p:animEffect transition="in" filter="checkerboard(across)">
                                      <p:cBhvr>
                                        <p:cTn id="65" dur="500"/>
                                        <p:tgtEl>
                                          <p:spTgt spid="60425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2" fill="hold"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wipe(right)">
                                      <p:cBhvr>
                                        <p:cTn id="70" dur="500"/>
                                        <p:tgtEl>
                                          <p:spTgt spid="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604282"/>
                                        </p:tgtEl>
                                        <p:attrNameLst>
                                          <p:attrName>style.visibility</p:attrName>
                                        </p:attrNameLst>
                                      </p:cBhvr>
                                      <p:to>
                                        <p:strVal val="visible"/>
                                      </p:to>
                                    </p:set>
                                    <p:animEffect transition="in" filter="checkerboard(across)">
                                      <p:cBhvr>
                                        <p:cTn id="75" dur="500"/>
                                        <p:tgtEl>
                                          <p:spTgt spid="604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4" grpId="0" autoUpdateAnimBg="0"/>
      <p:bldP spid="604220" grpId="0" autoUpdateAnimBg="0"/>
      <p:bldP spid="604237" grpId="0" animBg="1"/>
      <p:bldP spid="604244" grpId="0" animBg="1" autoUpdateAnimBg="0"/>
      <p:bldP spid="604257" grpId="0" animBg="1" autoUpdateAnimBg="0"/>
      <p:bldP spid="604282"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分散環境でのバックアップ</a:t>
            </a:r>
            <a:endParaRPr lang="ja-JP" altLang="en-US" sz="3600">
              <a:latin typeface="Times New Roman" panose="02020603050405020304" pitchFamily="18" charset="0"/>
            </a:endParaRPr>
          </a:p>
        </p:txBody>
      </p:sp>
      <p:sp>
        <p:nvSpPr>
          <p:cNvPr id="53251" name="Rectangle 3"/>
          <p:cNvSpPr>
            <a:spLocks noGrp="1" noChangeArrowheads="1"/>
          </p:cNvSpPr>
          <p:nvPr>
            <p:ph type="body" idx="1"/>
          </p:nvPr>
        </p:nvSpPr>
        <p:spPr>
          <a:xfrm>
            <a:off x="685800" y="1676400"/>
            <a:ext cx="7772400" cy="1447800"/>
          </a:xfrm>
        </p:spPr>
        <p:txBody>
          <a:bodyPr/>
          <a:lstStyle/>
          <a:p>
            <a:pPr eaLnBrk="1" hangingPunct="1"/>
            <a:r>
              <a:rPr lang="ja-JP" altLang="en-US">
                <a:latin typeface="Times New Roman" panose="02020603050405020304" pitchFamily="18" charset="0"/>
              </a:rPr>
              <a:t>分散環境では計算機間の整合性が必要</a:t>
            </a:r>
          </a:p>
        </p:txBody>
      </p:sp>
      <p:sp>
        <p:nvSpPr>
          <p:cNvPr id="53252" name="Text Box 4"/>
          <p:cNvSpPr txBox="1">
            <a:spLocks noChangeArrowheads="1"/>
          </p:cNvSpPr>
          <p:nvPr/>
        </p:nvSpPr>
        <p:spPr bwMode="auto">
          <a:xfrm>
            <a:off x="609600" y="39624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計算機1</a:t>
            </a:r>
          </a:p>
        </p:txBody>
      </p:sp>
      <p:grpSp>
        <p:nvGrpSpPr>
          <p:cNvPr id="2" name="Group 11"/>
          <p:cNvGrpSpPr>
            <a:grpSpLocks/>
          </p:cNvGrpSpPr>
          <p:nvPr/>
        </p:nvGrpSpPr>
        <p:grpSpPr bwMode="auto">
          <a:xfrm flipV="1">
            <a:off x="6629400" y="4419600"/>
            <a:ext cx="1447800" cy="457200"/>
            <a:chOff x="3120" y="3456"/>
            <a:chExt cx="1440" cy="288"/>
          </a:xfrm>
        </p:grpSpPr>
        <p:sp>
          <p:nvSpPr>
            <p:cNvPr id="53325" name="Arc 12"/>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3326" name="Arc 13"/>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53254" name="Text Box 14"/>
          <p:cNvSpPr txBox="1">
            <a:spLocks noChangeArrowheads="1"/>
          </p:cNvSpPr>
          <p:nvPr/>
        </p:nvSpPr>
        <p:spPr bwMode="auto">
          <a:xfrm>
            <a:off x="609600" y="48768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計算機2</a:t>
            </a:r>
          </a:p>
        </p:txBody>
      </p:sp>
      <p:grpSp>
        <p:nvGrpSpPr>
          <p:cNvPr id="3" name="Group 92"/>
          <p:cNvGrpSpPr>
            <a:grpSpLocks/>
          </p:cNvGrpSpPr>
          <p:nvPr/>
        </p:nvGrpSpPr>
        <p:grpSpPr bwMode="auto">
          <a:xfrm>
            <a:off x="5867400" y="4114800"/>
            <a:ext cx="1676400" cy="1219200"/>
            <a:chOff x="3696" y="2592"/>
            <a:chExt cx="1056" cy="768"/>
          </a:xfrm>
        </p:grpSpPr>
        <p:grpSp>
          <p:nvGrpSpPr>
            <p:cNvPr id="53315" name="Group 72"/>
            <p:cNvGrpSpPr>
              <a:grpSpLocks/>
            </p:cNvGrpSpPr>
            <p:nvPr/>
          </p:nvGrpSpPr>
          <p:grpSpPr bwMode="auto">
            <a:xfrm>
              <a:off x="3696" y="2592"/>
              <a:ext cx="1056" cy="192"/>
              <a:chOff x="2880" y="2592"/>
              <a:chExt cx="1056" cy="192"/>
            </a:xfrm>
          </p:grpSpPr>
          <p:grpSp>
            <p:nvGrpSpPr>
              <p:cNvPr id="53319" name="Group 8"/>
              <p:cNvGrpSpPr>
                <a:grpSpLocks/>
              </p:cNvGrpSpPr>
              <p:nvPr/>
            </p:nvGrpSpPr>
            <p:grpSpPr bwMode="auto">
              <a:xfrm>
                <a:off x="2880" y="2592"/>
                <a:ext cx="528" cy="192"/>
                <a:chOff x="1824" y="2736"/>
                <a:chExt cx="528" cy="192"/>
              </a:xfrm>
            </p:grpSpPr>
            <p:sp>
              <p:nvSpPr>
                <p:cNvPr id="53323" name="AutoShape 9"/>
                <p:cNvSpPr>
                  <a:spLocks noChangeArrowheads="1"/>
                </p:cNvSpPr>
                <p:nvPr/>
              </p:nvSpPr>
              <p:spPr bwMode="auto">
                <a:xfrm>
                  <a:off x="2160" y="2736"/>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24" name="Line 10"/>
                <p:cNvSpPr>
                  <a:spLocks noChangeShapeType="1"/>
                </p:cNvSpPr>
                <p:nvPr/>
              </p:nvSpPr>
              <p:spPr bwMode="auto">
                <a:xfrm>
                  <a:off x="1824"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3320" name="Group 21"/>
              <p:cNvGrpSpPr>
                <a:grpSpLocks/>
              </p:cNvGrpSpPr>
              <p:nvPr/>
            </p:nvGrpSpPr>
            <p:grpSpPr bwMode="auto">
              <a:xfrm>
                <a:off x="3408" y="2592"/>
                <a:ext cx="528" cy="192"/>
                <a:chOff x="2352" y="2736"/>
                <a:chExt cx="528" cy="192"/>
              </a:xfrm>
            </p:grpSpPr>
            <p:sp>
              <p:nvSpPr>
                <p:cNvPr id="53321" name="AutoShape 22"/>
                <p:cNvSpPr>
                  <a:spLocks noChangeArrowheads="1"/>
                </p:cNvSpPr>
                <p:nvPr/>
              </p:nvSpPr>
              <p:spPr bwMode="auto">
                <a:xfrm>
                  <a:off x="2688" y="2736"/>
                  <a:ext cx="192" cy="192"/>
                </a:xfrm>
                <a:prstGeom prst="parallelogram">
                  <a:avLst>
                    <a:gd name="adj" fmla="val 25000"/>
                  </a:avLst>
                </a:prstGeom>
                <a:solidFill>
                  <a:srgbClr val="00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22" name="Line 23"/>
                <p:cNvSpPr>
                  <a:spLocks noChangeShapeType="1"/>
                </p:cNvSpPr>
                <p:nvPr/>
              </p:nvSpPr>
              <p:spPr bwMode="auto">
                <a:xfrm>
                  <a:off x="2352"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grpSp>
          <p:nvGrpSpPr>
            <p:cNvPr id="53316" name="Group 73"/>
            <p:cNvGrpSpPr>
              <a:grpSpLocks/>
            </p:cNvGrpSpPr>
            <p:nvPr/>
          </p:nvGrpSpPr>
          <p:grpSpPr bwMode="auto">
            <a:xfrm>
              <a:off x="3696" y="3168"/>
              <a:ext cx="1056" cy="192"/>
              <a:chOff x="2880" y="3168"/>
              <a:chExt cx="1056" cy="192"/>
            </a:xfrm>
          </p:grpSpPr>
          <p:sp>
            <p:nvSpPr>
              <p:cNvPr id="53317" name="AutoShape 25"/>
              <p:cNvSpPr>
                <a:spLocks noChangeArrowheads="1"/>
              </p:cNvSpPr>
              <p:nvPr/>
            </p:nvSpPr>
            <p:spPr bwMode="auto">
              <a:xfrm flipH="1">
                <a:off x="3744" y="3168"/>
                <a:ext cx="192" cy="192"/>
              </a:xfrm>
              <a:prstGeom prst="parallelogram">
                <a:avLst>
                  <a:gd name="adj" fmla="val 25000"/>
                </a:avLst>
              </a:prstGeom>
              <a:solidFill>
                <a:srgbClr val="00FF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18" name="Line 26"/>
              <p:cNvSpPr>
                <a:spLocks noChangeShapeType="1"/>
              </p:cNvSpPr>
              <p:nvPr/>
            </p:nvSpPr>
            <p:spPr bwMode="auto">
              <a:xfrm>
                <a:off x="2880" y="3264"/>
                <a:ext cx="86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grpSp>
        <p:nvGrpSpPr>
          <p:cNvPr id="8" name="Group 89"/>
          <p:cNvGrpSpPr>
            <a:grpSpLocks/>
          </p:cNvGrpSpPr>
          <p:nvPr/>
        </p:nvGrpSpPr>
        <p:grpSpPr bwMode="auto">
          <a:xfrm>
            <a:off x="2286000" y="4114800"/>
            <a:ext cx="304800" cy="1219200"/>
            <a:chOff x="1440" y="2592"/>
            <a:chExt cx="192" cy="768"/>
          </a:xfrm>
        </p:grpSpPr>
        <p:sp>
          <p:nvSpPr>
            <p:cNvPr id="53313" name="AutoShape 33"/>
            <p:cNvSpPr>
              <a:spLocks noChangeArrowheads="1"/>
            </p:cNvSpPr>
            <p:nvPr/>
          </p:nvSpPr>
          <p:spPr bwMode="auto">
            <a:xfrm flipH="1">
              <a:off x="1440" y="2592"/>
              <a:ext cx="192" cy="192"/>
            </a:xfrm>
            <a:prstGeom prst="parallelogram">
              <a:avLst>
                <a:gd name="adj" fmla="val 25000"/>
              </a:avLst>
            </a:prstGeom>
            <a:solidFill>
              <a:srgbClr val="00FF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14" name="AutoShape 35"/>
            <p:cNvSpPr>
              <a:spLocks noChangeArrowheads="1"/>
            </p:cNvSpPr>
            <p:nvPr/>
          </p:nvSpPr>
          <p:spPr bwMode="auto">
            <a:xfrm>
              <a:off x="1440" y="3168"/>
              <a:ext cx="192" cy="192"/>
            </a:xfrm>
            <a:prstGeom prst="parallelogram">
              <a:avLst>
                <a:gd name="adj" fmla="val 25000"/>
              </a:avLst>
            </a:prstGeom>
            <a:solidFill>
              <a:srgbClr val="00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9" name="Group 37"/>
          <p:cNvGrpSpPr>
            <a:grpSpLocks/>
          </p:cNvGrpSpPr>
          <p:nvPr/>
        </p:nvGrpSpPr>
        <p:grpSpPr bwMode="auto">
          <a:xfrm flipV="1">
            <a:off x="4953000" y="5334000"/>
            <a:ext cx="3124200" cy="457200"/>
            <a:chOff x="3120" y="3456"/>
            <a:chExt cx="1440" cy="288"/>
          </a:xfrm>
        </p:grpSpPr>
        <p:sp>
          <p:nvSpPr>
            <p:cNvPr id="53311" name="Arc 38"/>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3312" name="Arc 39"/>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10" name="Group 40"/>
          <p:cNvGrpSpPr>
            <a:grpSpLocks/>
          </p:cNvGrpSpPr>
          <p:nvPr/>
        </p:nvGrpSpPr>
        <p:grpSpPr bwMode="auto">
          <a:xfrm>
            <a:off x="7543800" y="4114800"/>
            <a:ext cx="838200" cy="1066800"/>
            <a:chOff x="3936" y="2736"/>
            <a:chExt cx="528" cy="672"/>
          </a:xfrm>
        </p:grpSpPr>
        <p:grpSp>
          <p:nvGrpSpPr>
            <p:cNvPr id="53305" name="Group 41"/>
            <p:cNvGrpSpPr>
              <a:grpSpLocks/>
            </p:cNvGrpSpPr>
            <p:nvPr/>
          </p:nvGrpSpPr>
          <p:grpSpPr bwMode="auto">
            <a:xfrm>
              <a:off x="3936" y="2736"/>
              <a:ext cx="528" cy="192"/>
              <a:chOff x="4128" y="3360"/>
              <a:chExt cx="528" cy="192"/>
            </a:xfrm>
          </p:grpSpPr>
          <p:grpSp>
            <p:nvGrpSpPr>
              <p:cNvPr id="53307" name="Group 42"/>
              <p:cNvGrpSpPr>
                <a:grpSpLocks/>
              </p:cNvGrpSpPr>
              <p:nvPr/>
            </p:nvGrpSpPr>
            <p:grpSpPr bwMode="auto">
              <a:xfrm>
                <a:off x="4464" y="3360"/>
                <a:ext cx="192" cy="192"/>
                <a:chOff x="4560" y="3360"/>
                <a:chExt cx="192" cy="192"/>
              </a:xfrm>
            </p:grpSpPr>
            <p:sp>
              <p:nvSpPr>
                <p:cNvPr id="53309" name="Line 43"/>
                <p:cNvSpPr>
                  <a:spLocks noChangeShapeType="1"/>
                </p:cNvSpPr>
                <p:nvPr/>
              </p:nvSpPr>
              <p:spPr bwMode="auto">
                <a:xfrm flipH="1">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3310" name="Line 44"/>
                <p:cNvSpPr>
                  <a:spLocks noChangeShapeType="1"/>
                </p:cNvSpPr>
                <p:nvPr/>
              </p:nvSpPr>
              <p:spPr bwMode="auto">
                <a:xfrm>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3308" name="Line 45"/>
              <p:cNvSpPr>
                <a:spLocks noChangeShapeType="1"/>
              </p:cNvSpPr>
              <p:nvPr/>
            </p:nvSpPr>
            <p:spPr bwMode="auto">
              <a:xfrm>
                <a:off x="412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3306" name="Line 46"/>
            <p:cNvSpPr>
              <a:spLocks noChangeShapeType="1"/>
            </p:cNvSpPr>
            <p:nvPr/>
          </p:nvSpPr>
          <p:spPr bwMode="auto">
            <a:xfrm>
              <a:off x="3936" y="3408"/>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607279" name="Line 47"/>
          <p:cNvSpPr>
            <a:spLocks noChangeShapeType="1"/>
          </p:cNvSpPr>
          <p:nvPr/>
        </p:nvSpPr>
        <p:spPr bwMode="auto">
          <a:xfrm>
            <a:off x="7315200" y="4419600"/>
            <a:ext cx="0" cy="609600"/>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53260" name="Group 50"/>
          <p:cNvGrpSpPr>
            <a:grpSpLocks/>
          </p:cNvGrpSpPr>
          <p:nvPr/>
        </p:nvGrpSpPr>
        <p:grpSpPr bwMode="auto">
          <a:xfrm>
            <a:off x="685800" y="2362200"/>
            <a:ext cx="1273175" cy="519113"/>
            <a:chOff x="768" y="3744"/>
            <a:chExt cx="802" cy="327"/>
          </a:xfrm>
        </p:grpSpPr>
        <p:sp>
          <p:nvSpPr>
            <p:cNvPr id="53303" name="Oval 51"/>
            <p:cNvSpPr>
              <a:spLocks noChangeArrowheads="1"/>
            </p:cNvSpPr>
            <p:nvPr/>
          </p:nvSpPr>
          <p:spPr bwMode="auto">
            <a:xfrm>
              <a:off x="768" y="3840"/>
              <a:ext cx="192" cy="192"/>
            </a:xfrm>
            <a:prstGeom prst="ellipse">
              <a:avLst/>
            </a:prstGeom>
            <a:solidFill>
              <a:srgbClr val="CCFFCC"/>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04" name="Text Box 52"/>
            <p:cNvSpPr txBox="1">
              <a:spLocks noChangeArrowheads="1"/>
            </p:cNvSpPr>
            <p:nvPr/>
          </p:nvSpPr>
          <p:spPr bwMode="auto">
            <a:xfrm>
              <a:off x="1008" y="374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読み</a:t>
              </a:r>
            </a:p>
          </p:txBody>
        </p:sp>
      </p:grpSp>
      <p:sp>
        <p:nvSpPr>
          <p:cNvPr id="53261" name="Text Box 53"/>
          <p:cNvSpPr txBox="1">
            <a:spLocks noChangeArrowheads="1"/>
          </p:cNvSpPr>
          <p:nvPr/>
        </p:nvSpPr>
        <p:spPr bwMode="auto">
          <a:xfrm>
            <a:off x="2362200" y="23622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a:t>
            </a:r>
          </a:p>
        </p:txBody>
      </p:sp>
      <p:sp>
        <p:nvSpPr>
          <p:cNvPr id="53262" name="Text Box 54"/>
          <p:cNvSpPr txBox="1">
            <a:spLocks noChangeArrowheads="1"/>
          </p:cNvSpPr>
          <p:nvPr/>
        </p:nvSpPr>
        <p:spPr bwMode="auto">
          <a:xfrm>
            <a:off x="3657600" y="2362200"/>
            <a:ext cx="1979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バックアップ</a:t>
            </a:r>
          </a:p>
        </p:txBody>
      </p:sp>
      <p:sp>
        <p:nvSpPr>
          <p:cNvPr id="53263" name="Text Box 55"/>
          <p:cNvSpPr txBox="1">
            <a:spLocks noChangeArrowheads="1"/>
          </p:cNvSpPr>
          <p:nvPr/>
        </p:nvSpPr>
        <p:spPr bwMode="auto">
          <a:xfrm>
            <a:off x="6096000" y="2362200"/>
            <a:ext cx="89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送信</a:t>
            </a:r>
          </a:p>
        </p:txBody>
      </p:sp>
      <p:sp>
        <p:nvSpPr>
          <p:cNvPr id="53264" name="Text Box 56"/>
          <p:cNvSpPr txBox="1">
            <a:spLocks noChangeArrowheads="1"/>
          </p:cNvSpPr>
          <p:nvPr/>
        </p:nvSpPr>
        <p:spPr bwMode="auto">
          <a:xfrm>
            <a:off x="7391400" y="2362200"/>
            <a:ext cx="89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受信</a:t>
            </a:r>
          </a:p>
        </p:txBody>
      </p:sp>
      <p:sp>
        <p:nvSpPr>
          <p:cNvPr id="53265" name="Line 57"/>
          <p:cNvSpPr>
            <a:spLocks noChangeShapeType="1"/>
          </p:cNvSpPr>
          <p:nvPr/>
        </p:nvSpPr>
        <p:spPr bwMode="auto">
          <a:xfrm>
            <a:off x="6248400" y="3276600"/>
            <a:ext cx="762000" cy="0"/>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3266" name="AutoShape 58"/>
          <p:cNvSpPr>
            <a:spLocks noChangeArrowheads="1"/>
          </p:cNvSpPr>
          <p:nvPr/>
        </p:nvSpPr>
        <p:spPr bwMode="auto">
          <a:xfrm>
            <a:off x="2057400" y="2514600"/>
            <a:ext cx="304800" cy="304800"/>
          </a:xfrm>
          <a:prstGeom prst="hexagon">
            <a:avLst>
              <a:gd name="adj" fmla="val 25000"/>
              <a:gd name="vf" fmla="val 115470"/>
            </a:avLst>
          </a:prstGeom>
          <a:solidFill>
            <a:srgbClr val="FFFF99"/>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67" name="AutoShape 59"/>
          <p:cNvSpPr>
            <a:spLocks noChangeArrowheads="1"/>
          </p:cNvSpPr>
          <p:nvPr/>
        </p:nvSpPr>
        <p:spPr bwMode="auto">
          <a:xfrm>
            <a:off x="3276600" y="2514600"/>
            <a:ext cx="304800" cy="304800"/>
          </a:xfrm>
          <a:prstGeom prst="plus">
            <a:avLst>
              <a:gd name="adj" fmla="val 25000"/>
            </a:avLst>
          </a:prstGeom>
          <a:solidFill>
            <a:srgbClr val="FF00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68" name="AutoShape 60"/>
          <p:cNvSpPr>
            <a:spLocks noChangeArrowheads="1"/>
          </p:cNvSpPr>
          <p:nvPr/>
        </p:nvSpPr>
        <p:spPr bwMode="auto">
          <a:xfrm>
            <a:off x="5715000" y="2514600"/>
            <a:ext cx="381000" cy="304800"/>
          </a:xfrm>
          <a:prstGeom prst="parallelogram">
            <a:avLst>
              <a:gd name="adj" fmla="val 31250"/>
            </a:avLst>
          </a:prstGeom>
          <a:solidFill>
            <a:srgbClr val="00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69" name="AutoShape 61"/>
          <p:cNvSpPr>
            <a:spLocks noChangeArrowheads="1"/>
          </p:cNvSpPr>
          <p:nvPr/>
        </p:nvSpPr>
        <p:spPr bwMode="auto">
          <a:xfrm flipH="1">
            <a:off x="7010400" y="2514600"/>
            <a:ext cx="381000" cy="304800"/>
          </a:xfrm>
          <a:prstGeom prst="parallelogram">
            <a:avLst>
              <a:gd name="adj" fmla="val 31250"/>
            </a:avLst>
          </a:prstGeom>
          <a:solidFill>
            <a:srgbClr val="00FF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70" name="Text Box 62"/>
          <p:cNvSpPr txBox="1">
            <a:spLocks noChangeArrowheads="1"/>
          </p:cNvSpPr>
          <p:nvPr/>
        </p:nvSpPr>
        <p:spPr bwMode="auto">
          <a:xfrm>
            <a:off x="7010400" y="2971800"/>
            <a:ext cx="1136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a:t>
            </a:r>
          </a:p>
        </p:txBody>
      </p:sp>
      <p:sp useBgFill="1">
        <p:nvSpPr>
          <p:cNvPr id="607295" name="Text Box 63"/>
          <p:cNvSpPr txBox="1">
            <a:spLocks noChangeArrowheads="1"/>
          </p:cNvSpPr>
          <p:nvPr/>
        </p:nvSpPr>
        <p:spPr bwMode="auto">
          <a:xfrm>
            <a:off x="1295400" y="6096000"/>
            <a:ext cx="6515100"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際限なく戻さなくてはならない可能性もある</a:t>
            </a:r>
          </a:p>
        </p:txBody>
      </p:sp>
      <p:grpSp>
        <p:nvGrpSpPr>
          <p:cNvPr id="14" name="Group 91"/>
          <p:cNvGrpSpPr>
            <a:grpSpLocks/>
          </p:cNvGrpSpPr>
          <p:nvPr/>
        </p:nvGrpSpPr>
        <p:grpSpPr bwMode="auto">
          <a:xfrm>
            <a:off x="4191000" y="4114800"/>
            <a:ext cx="1676400" cy="1219200"/>
            <a:chOff x="2640" y="2592"/>
            <a:chExt cx="1056" cy="768"/>
          </a:xfrm>
        </p:grpSpPr>
        <p:grpSp>
          <p:nvGrpSpPr>
            <p:cNvPr id="53293" name="Group 75"/>
            <p:cNvGrpSpPr>
              <a:grpSpLocks/>
            </p:cNvGrpSpPr>
            <p:nvPr/>
          </p:nvGrpSpPr>
          <p:grpSpPr bwMode="auto">
            <a:xfrm>
              <a:off x="2640" y="3168"/>
              <a:ext cx="1056" cy="192"/>
              <a:chOff x="1824" y="3168"/>
              <a:chExt cx="1056" cy="192"/>
            </a:xfrm>
          </p:grpSpPr>
          <p:grpSp>
            <p:nvGrpSpPr>
              <p:cNvPr id="53297" name="Group 18"/>
              <p:cNvGrpSpPr>
                <a:grpSpLocks/>
              </p:cNvGrpSpPr>
              <p:nvPr/>
            </p:nvGrpSpPr>
            <p:grpSpPr bwMode="auto">
              <a:xfrm>
                <a:off x="1824" y="3168"/>
                <a:ext cx="528" cy="192"/>
                <a:chOff x="1824" y="3312"/>
                <a:chExt cx="528" cy="192"/>
              </a:xfrm>
            </p:grpSpPr>
            <p:sp>
              <p:nvSpPr>
                <p:cNvPr id="53301" name="AutoShape 19"/>
                <p:cNvSpPr>
                  <a:spLocks noChangeArrowheads="1"/>
                </p:cNvSpPr>
                <p:nvPr/>
              </p:nvSpPr>
              <p:spPr bwMode="auto">
                <a:xfrm>
                  <a:off x="2160" y="3312"/>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02" name="Line 20"/>
                <p:cNvSpPr>
                  <a:spLocks noChangeShapeType="1"/>
                </p:cNvSpPr>
                <p:nvPr/>
              </p:nvSpPr>
              <p:spPr bwMode="auto">
                <a:xfrm>
                  <a:off x="1824" y="3408"/>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3298" name="Group 65"/>
              <p:cNvGrpSpPr>
                <a:grpSpLocks/>
              </p:cNvGrpSpPr>
              <p:nvPr/>
            </p:nvGrpSpPr>
            <p:grpSpPr bwMode="auto">
              <a:xfrm>
                <a:off x="2352" y="3168"/>
                <a:ext cx="528" cy="192"/>
                <a:chOff x="2352" y="2736"/>
                <a:chExt cx="528" cy="192"/>
              </a:xfrm>
            </p:grpSpPr>
            <p:sp>
              <p:nvSpPr>
                <p:cNvPr id="53299" name="AutoShape 66"/>
                <p:cNvSpPr>
                  <a:spLocks noChangeArrowheads="1"/>
                </p:cNvSpPr>
                <p:nvPr/>
              </p:nvSpPr>
              <p:spPr bwMode="auto">
                <a:xfrm>
                  <a:off x="2688" y="2736"/>
                  <a:ext cx="192" cy="192"/>
                </a:xfrm>
                <a:prstGeom prst="parallelogram">
                  <a:avLst>
                    <a:gd name="adj" fmla="val 25000"/>
                  </a:avLst>
                </a:prstGeom>
                <a:solidFill>
                  <a:srgbClr val="00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300" name="Line 67"/>
                <p:cNvSpPr>
                  <a:spLocks noChangeShapeType="1"/>
                </p:cNvSpPr>
                <p:nvPr/>
              </p:nvSpPr>
              <p:spPr bwMode="auto">
                <a:xfrm>
                  <a:off x="2352"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grpSp>
          <p:nvGrpSpPr>
            <p:cNvPr id="53294" name="Group 74"/>
            <p:cNvGrpSpPr>
              <a:grpSpLocks/>
            </p:cNvGrpSpPr>
            <p:nvPr/>
          </p:nvGrpSpPr>
          <p:grpSpPr bwMode="auto">
            <a:xfrm>
              <a:off x="2640" y="2592"/>
              <a:ext cx="1056" cy="192"/>
              <a:chOff x="1824" y="2592"/>
              <a:chExt cx="1056" cy="192"/>
            </a:xfrm>
          </p:grpSpPr>
          <p:sp>
            <p:nvSpPr>
              <p:cNvPr id="53295" name="AutoShape 69"/>
              <p:cNvSpPr>
                <a:spLocks noChangeArrowheads="1"/>
              </p:cNvSpPr>
              <p:nvPr/>
            </p:nvSpPr>
            <p:spPr bwMode="auto">
              <a:xfrm flipH="1">
                <a:off x="2688" y="2592"/>
                <a:ext cx="192" cy="192"/>
              </a:xfrm>
              <a:prstGeom prst="parallelogram">
                <a:avLst>
                  <a:gd name="adj" fmla="val 25000"/>
                </a:avLst>
              </a:prstGeom>
              <a:solidFill>
                <a:srgbClr val="00FF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96" name="Line 70"/>
              <p:cNvSpPr>
                <a:spLocks noChangeShapeType="1"/>
              </p:cNvSpPr>
              <p:nvPr/>
            </p:nvSpPr>
            <p:spPr bwMode="auto">
              <a:xfrm>
                <a:off x="1824" y="2688"/>
                <a:ext cx="86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sp>
        <p:nvSpPr>
          <p:cNvPr id="607303" name="Line 71"/>
          <p:cNvSpPr>
            <a:spLocks noChangeShapeType="1"/>
          </p:cNvSpPr>
          <p:nvPr/>
        </p:nvSpPr>
        <p:spPr bwMode="auto">
          <a:xfrm flipV="1">
            <a:off x="5715000" y="4419600"/>
            <a:ext cx="0" cy="609600"/>
          </a:xfrm>
          <a:prstGeom prst="line">
            <a:avLst/>
          </a:prstGeom>
          <a:noFill/>
          <a:ln w="19050">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7318" name="Line 86"/>
          <p:cNvSpPr>
            <a:spLocks noChangeShapeType="1"/>
          </p:cNvSpPr>
          <p:nvPr/>
        </p:nvSpPr>
        <p:spPr bwMode="auto">
          <a:xfrm>
            <a:off x="4038600" y="4419600"/>
            <a:ext cx="0" cy="609600"/>
          </a:xfrm>
          <a:prstGeom prst="line">
            <a:avLst/>
          </a:prstGeom>
          <a:noFill/>
          <a:ln w="19050">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19" name="Group 93"/>
          <p:cNvGrpSpPr>
            <a:grpSpLocks/>
          </p:cNvGrpSpPr>
          <p:nvPr/>
        </p:nvGrpSpPr>
        <p:grpSpPr bwMode="auto">
          <a:xfrm>
            <a:off x="2590800" y="4114800"/>
            <a:ext cx="1676400" cy="1219200"/>
            <a:chOff x="1632" y="2592"/>
            <a:chExt cx="1056" cy="768"/>
          </a:xfrm>
        </p:grpSpPr>
        <p:grpSp>
          <p:nvGrpSpPr>
            <p:cNvPr id="53283" name="Group 76"/>
            <p:cNvGrpSpPr>
              <a:grpSpLocks/>
            </p:cNvGrpSpPr>
            <p:nvPr/>
          </p:nvGrpSpPr>
          <p:grpSpPr bwMode="auto">
            <a:xfrm>
              <a:off x="1632" y="2592"/>
              <a:ext cx="1056" cy="192"/>
              <a:chOff x="2880" y="2592"/>
              <a:chExt cx="1056" cy="192"/>
            </a:xfrm>
          </p:grpSpPr>
          <p:grpSp>
            <p:nvGrpSpPr>
              <p:cNvPr id="53287" name="Group 77"/>
              <p:cNvGrpSpPr>
                <a:grpSpLocks/>
              </p:cNvGrpSpPr>
              <p:nvPr/>
            </p:nvGrpSpPr>
            <p:grpSpPr bwMode="auto">
              <a:xfrm>
                <a:off x="2880" y="2592"/>
                <a:ext cx="528" cy="192"/>
                <a:chOff x="1824" y="2736"/>
                <a:chExt cx="528" cy="192"/>
              </a:xfrm>
            </p:grpSpPr>
            <p:sp>
              <p:nvSpPr>
                <p:cNvPr id="53291" name="AutoShape 78"/>
                <p:cNvSpPr>
                  <a:spLocks noChangeArrowheads="1"/>
                </p:cNvSpPr>
                <p:nvPr/>
              </p:nvSpPr>
              <p:spPr bwMode="auto">
                <a:xfrm>
                  <a:off x="2160" y="2736"/>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92" name="Line 79"/>
                <p:cNvSpPr>
                  <a:spLocks noChangeShapeType="1"/>
                </p:cNvSpPr>
                <p:nvPr/>
              </p:nvSpPr>
              <p:spPr bwMode="auto">
                <a:xfrm>
                  <a:off x="1824"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3288" name="Group 80"/>
              <p:cNvGrpSpPr>
                <a:grpSpLocks/>
              </p:cNvGrpSpPr>
              <p:nvPr/>
            </p:nvGrpSpPr>
            <p:grpSpPr bwMode="auto">
              <a:xfrm>
                <a:off x="3408" y="2592"/>
                <a:ext cx="528" cy="192"/>
                <a:chOff x="2352" y="2736"/>
                <a:chExt cx="528" cy="192"/>
              </a:xfrm>
            </p:grpSpPr>
            <p:sp>
              <p:nvSpPr>
                <p:cNvPr id="53289" name="AutoShape 81"/>
                <p:cNvSpPr>
                  <a:spLocks noChangeArrowheads="1"/>
                </p:cNvSpPr>
                <p:nvPr/>
              </p:nvSpPr>
              <p:spPr bwMode="auto">
                <a:xfrm>
                  <a:off x="2688" y="2736"/>
                  <a:ext cx="192" cy="192"/>
                </a:xfrm>
                <a:prstGeom prst="parallelogram">
                  <a:avLst>
                    <a:gd name="adj" fmla="val 25000"/>
                  </a:avLst>
                </a:prstGeom>
                <a:solidFill>
                  <a:srgbClr val="00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90" name="Line 82"/>
                <p:cNvSpPr>
                  <a:spLocks noChangeShapeType="1"/>
                </p:cNvSpPr>
                <p:nvPr/>
              </p:nvSpPr>
              <p:spPr bwMode="auto">
                <a:xfrm>
                  <a:off x="2352" y="2832"/>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grpSp>
          <p:nvGrpSpPr>
            <p:cNvPr id="53284" name="Group 83"/>
            <p:cNvGrpSpPr>
              <a:grpSpLocks/>
            </p:cNvGrpSpPr>
            <p:nvPr/>
          </p:nvGrpSpPr>
          <p:grpSpPr bwMode="auto">
            <a:xfrm>
              <a:off x="1632" y="3168"/>
              <a:ext cx="1056" cy="192"/>
              <a:chOff x="2880" y="3168"/>
              <a:chExt cx="1056" cy="192"/>
            </a:xfrm>
          </p:grpSpPr>
          <p:sp>
            <p:nvSpPr>
              <p:cNvPr id="53285" name="AutoShape 84"/>
              <p:cNvSpPr>
                <a:spLocks noChangeArrowheads="1"/>
              </p:cNvSpPr>
              <p:nvPr/>
            </p:nvSpPr>
            <p:spPr bwMode="auto">
              <a:xfrm flipH="1">
                <a:off x="3744" y="3168"/>
                <a:ext cx="192" cy="192"/>
              </a:xfrm>
              <a:prstGeom prst="parallelogram">
                <a:avLst>
                  <a:gd name="adj" fmla="val 25000"/>
                </a:avLst>
              </a:prstGeom>
              <a:solidFill>
                <a:srgbClr val="00FF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3286" name="Line 85"/>
              <p:cNvSpPr>
                <a:spLocks noChangeShapeType="1"/>
              </p:cNvSpPr>
              <p:nvPr/>
            </p:nvSpPr>
            <p:spPr bwMode="auto">
              <a:xfrm>
                <a:off x="2880" y="3264"/>
                <a:ext cx="86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sp>
        <p:nvSpPr>
          <p:cNvPr id="607319" name="Line 87"/>
          <p:cNvSpPr>
            <a:spLocks noChangeShapeType="1"/>
          </p:cNvSpPr>
          <p:nvPr/>
        </p:nvSpPr>
        <p:spPr bwMode="auto">
          <a:xfrm flipV="1">
            <a:off x="2438400" y="4419600"/>
            <a:ext cx="0" cy="609600"/>
          </a:xfrm>
          <a:prstGeom prst="line">
            <a:avLst/>
          </a:prstGeom>
          <a:noFill/>
          <a:ln w="19050">
            <a:solidFill>
              <a:srgbClr val="00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4" name="Group 94"/>
          <p:cNvGrpSpPr>
            <a:grpSpLocks/>
          </p:cNvGrpSpPr>
          <p:nvPr/>
        </p:nvGrpSpPr>
        <p:grpSpPr bwMode="auto">
          <a:xfrm flipV="1">
            <a:off x="3352800" y="4495800"/>
            <a:ext cx="3200400" cy="457200"/>
            <a:chOff x="3120" y="3456"/>
            <a:chExt cx="1440" cy="288"/>
          </a:xfrm>
        </p:grpSpPr>
        <p:sp>
          <p:nvSpPr>
            <p:cNvPr id="53281" name="Arc 95"/>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3282" name="Arc 96"/>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25" name="Group 100"/>
          <p:cNvGrpSpPr>
            <a:grpSpLocks/>
          </p:cNvGrpSpPr>
          <p:nvPr/>
        </p:nvGrpSpPr>
        <p:grpSpPr bwMode="auto">
          <a:xfrm>
            <a:off x="914400" y="5410200"/>
            <a:ext cx="3886200" cy="457200"/>
            <a:chOff x="576" y="3408"/>
            <a:chExt cx="2448" cy="288"/>
          </a:xfrm>
        </p:grpSpPr>
        <p:sp>
          <p:nvSpPr>
            <p:cNvPr id="53279" name="Arc 98"/>
            <p:cNvSpPr>
              <a:spLocks/>
            </p:cNvSpPr>
            <p:nvPr/>
          </p:nvSpPr>
          <p:spPr bwMode="auto">
            <a:xfrm flipV="1">
              <a:off x="1800" y="3408"/>
              <a:ext cx="1224" cy="288"/>
            </a:xfrm>
            <a:custGeom>
              <a:avLst/>
              <a:gdLst>
                <a:gd name="T0" fmla="*/ 0 w 21600"/>
                <a:gd name="T1" fmla="*/ 0 h 21600"/>
                <a:gd name="T2" fmla="*/ 4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3280" name="Arc 99"/>
            <p:cNvSpPr>
              <a:spLocks/>
            </p:cNvSpPr>
            <p:nvPr/>
          </p:nvSpPr>
          <p:spPr bwMode="auto">
            <a:xfrm flipH="1" flipV="1">
              <a:off x="576" y="3408"/>
              <a:ext cx="1224" cy="288"/>
            </a:xfrm>
            <a:custGeom>
              <a:avLst/>
              <a:gdLst>
                <a:gd name="T0" fmla="*/ 0 w 21600"/>
                <a:gd name="T1" fmla="*/ 0 h 21600"/>
                <a:gd name="T2" fmla="*/ 4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07319"/>
                                        </p:tgtEl>
                                        <p:attrNameLst>
                                          <p:attrName>style.visibility</p:attrName>
                                        </p:attrNameLst>
                                      </p:cBhvr>
                                      <p:to>
                                        <p:strVal val="visible"/>
                                      </p:to>
                                    </p:set>
                                    <p:animEffect transition="in" filter="wipe(down)">
                                      <p:cBhvr>
                                        <p:cTn id="11" dur="500"/>
                                        <p:tgtEl>
                                          <p:spTgt spid="6073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childTnLst>
                          </p:cTn>
                        </p:par>
                        <p:par>
                          <p:cTn id="17" fill="hold" nodeType="afterGroup">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607318"/>
                                        </p:tgtEl>
                                        <p:attrNameLst>
                                          <p:attrName>style.visibility</p:attrName>
                                        </p:attrNameLst>
                                      </p:cBhvr>
                                      <p:to>
                                        <p:strVal val="visible"/>
                                      </p:to>
                                    </p:set>
                                    <p:animEffect transition="in" filter="wipe(up)">
                                      <p:cBhvr>
                                        <p:cTn id="20" dur="500"/>
                                        <p:tgtEl>
                                          <p:spTgt spid="6073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par>
                          <p:cTn id="26" fill="hold" nodeType="afterGroup">
                            <p:stCondLst>
                              <p:cond delay="500"/>
                            </p:stCondLst>
                            <p:childTnLst>
                              <p:par>
                                <p:cTn id="27" presetID="22" presetClass="entr" presetSubtype="4" fill="hold" grpId="0" nodeType="afterEffect">
                                  <p:stCondLst>
                                    <p:cond delay="0"/>
                                  </p:stCondLst>
                                  <p:childTnLst>
                                    <p:set>
                                      <p:cBhvr>
                                        <p:cTn id="28" dur="1" fill="hold">
                                          <p:stCondLst>
                                            <p:cond delay="0"/>
                                          </p:stCondLst>
                                        </p:cTn>
                                        <p:tgtEl>
                                          <p:spTgt spid="607303"/>
                                        </p:tgtEl>
                                        <p:attrNameLst>
                                          <p:attrName>style.visibility</p:attrName>
                                        </p:attrNameLst>
                                      </p:cBhvr>
                                      <p:to>
                                        <p:strVal val="visible"/>
                                      </p:to>
                                    </p:set>
                                    <p:animEffect transition="in" filter="wipe(down)">
                                      <p:cBhvr>
                                        <p:cTn id="29" dur="500"/>
                                        <p:tgtEl>
                                          <p:spTgt spid="60730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left)">
                                      <p:cBhvr>
                                        <p:cTn id="34" dur="500"/>
                                        <p:tgtEl>
                                          <p:spTgt spid="3"/>
                                        </p:tgtEl>
                                      </p:cBhvr>
                                    </p:animEffect>
                                  </p:childTnLst>
                                </p:cTn>
                              </p:par>
                            </p:childTnLst>
                          </p:cTn>
                        </p:par>
                        <p:par>
                          <p:cTn id="35" fill="hold" nodeType="afterGroup">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607279"/>
                                        </p:tgtEl>
                                        <p:attrNameLst>
                                          <p:attrName>style.visibility</p:attrName>
                                        </p:attrNameLst>
                                      </p:cBhvr>
                                      <p:to>
                                        <p:strVal val="visible"/>
                                      </p:to>
                                    </p:set>
                                    <p:animEffect transition="in" filter="wipe(up)">
                                      <p:cBhvr>
                                        <p:cTn id="38" dur="500"/>
                                        <p:tgtEl>
                                          <p:spTgt spid="60727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2"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wipe(right)">
                                      <p:cBhvr>
                                        <p:cTn id="48" dur="500"/>
                                        <p:tgtEl>
                                          <p:spTgt spid="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2"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right)">
                                      <p:cBhvr>
                                        <p:cTn id="53" dur="500"/>
                                        <p:tgtEl>
                                          <p:spTgt spid="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2" fill="hold"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wipe(right)">
                                      <p:cBhvr>
                                        <p:cTn id="58" dur="500"/>
                                        <p:tgtEl>
                                          <p:spTgt spid="2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2"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right)">
                                      <p:cBhvr>
                                        <p:cTn id="63" dur="500"/>
                                        <p:tgtEl>
                                          <p:spTgt spid="2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607295"/>
                                        </p:tgtEl>
                                        <p:attrNameLst>
                                          <p:attrName>style.visibility</p:attrName>
                                        </p:attrNameLst>
                                      </p:cBhvr>
                                      <p:to>
                                        <p:strVal val="visible"/>
                                      </p:to>
                                    </p:set>
                                    <p:animEffect transition="in" filter="checkerboard(across)">
                                      <p:cBhvr>
                                        <p:cTn id="68" dur="500"/>
                                        <p:tgtEl>
                                          <p:spTgt spid="607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7279" grpId="0" animBg="1"/>
      <p:bldP spid="607295" grpId="0" animBg="1" autoUpdateAnimBg="0"/>
      <p:bldP spid="607303" grpId="0" animBg="1"/>
      <p:bldP spid="607318" grpId="0" animBg="1"/>
      <p:bldP spid="60731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インクリメンタルダンピング</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incremental dumping)</a:t>
            </a:r>
          </a:p>
        </p:txBody>
      </p:sp>
      <p:sp>
        <p:nvSpPr>
          <p:cNvPr id="54275" name="Rectangle 3"/>
          <p:cNvSpPr>
            <a:spLocks noGrp="1" noChangeArrowheads="1"/>
          </p:cNvSpPr>
          <p:nvPr>
            <p:ph type="body" idx="1"/>
          </p:nvPr>
        </p:nvSpPr>
        <p:spPr>
          <a:xfrm>
            <a:off x="685800" y="1981200"/>
            <a:ext cx="8350250" cy="1981200"/>
          </a:xfrm>
        </p:spPr>
        <p:txBody>
          <a:bodyPr/>
          <a:lstStyle/>
          <a:p>
            <a:pPr eaLnBrk="1" hangingPunct="1"/>
            <a:r>
              <a:rPr lang="ja-JP" altLang="en-US">
                <a:latin typeface="Times New Roman" panose="02020603050405020304" pitchFamily="18" charset="0"/>
              </a:rPr>
              <a:t>インクリメンタルダンピング</a:t>
            </a:r>
            <a:r>
              <a:rPr lang="ja-JP" altLang="en-US" sz="2400">
                <a:latin typeface="Times New Roman" panose="02020603050405020304" pitchFamily="18" charset="0"/>
              </a:rPr>
              <a:t>(</a:t>
            </a:r>
            <a:r>
              <a:rPr lang="en-US" altLang="ja-JP" sz="2400">
                <a:latin typeface="Times New Roman" panose="02020603050405020304" pitchFamily="18" charset="0"/>
              </a:rPr>
              <a:t>incremental damping)</a:t>
            </a:r>
          </a:p>
          <a:p>
            <a:pPr lvl="1" eaLnBrk="1" hangingPunct="1"/>
            <a:r>
              <a:rPr lang="ja-JP" altLang="en-US">
                <a:latin typeface="Times New Roman" panose="02020603050405020304" pitchFamily="18" charset="0"/>
              </a:rPr>
              <a:t>変更された部分のみバックアップする</a:t>
            </a:r>
          </a:p>
          <a:p>
            <a:pPr lvl="1" eaLnBrk="1" hangingPunct="1"/>
            <a:r>
              <a:rPr lang="ja-JP" altLang="en-US">
                <a:latin typeface="Times New Roman" panose="02020603050405020304" pitchFamily="18" charset="0"/>
              </a:rPr>
              <a:t>変更された部分は履歴(</a:t>
            </a:r>
            <a:r>
              <a:rPr lang="en-US" altLang="ja-JP">
                <a:latin typeface="Times New Roman" panose="02020603050405020304" pitchFamily="18" charset="0"/>
              </a:rPr>
              <a:t>log)</a:t>
            </a:r>
            <a:r>
              <a:rPr lang="ja-JP" altLang="en-US">
                <a:latin typeface="Times New Roman" panose="02020603050405020304" pitchFamily="18" charset="0"/>
              </a:rPr>
              <a:t>ファイルに保存</a:t>
            </a:r>
          </a:p>
        </p:txBody>
      </p:sp>
      <p:sp>
        <p:nvSpPr>
          <p:cNvPr id="54276" name="Text Box 4"/>
          <p:cNvSpPr txBox="1">
            <a:spLocks noChangeArrowheads="1"/>
          </p:cNvSpPr>
          <p:nvPr/>
        </p:nvSpPr>
        <p:spPr bwMode="auto">
          <a:xfrm>
            <a:off x="990600" y="46482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54277" name="Group 5"/>
          <p:cNvGrpSpPr>
            <a:grpSpLocks/>
          </p:cNvGrpSpPr>
          <p:nvPr/>
        </p:nvGrpSpPr>
        <p:grpSpPr bwMode="auto">
          <a:xfrm>
            <a:off x="2362200" y="4800600"/>
            <a:ext cx="838200" cy="304800"/>
            <a:chOff x="1488" y="3360"/>
            <a:chExt cx="528" cy="192"/>
          </a:xfrm>
        </p:grpSpPr>
        <p:sp>
          <p:nvSpPr>
            <p:cNvPr id="54309" name="Line 6"/>
            <p:cNvSpPr>
              <a:spLocks noChangeShapeType="1"/>
            </p:cNvSpPr>
            <p:nvPr/>
          </p:nvSpPr>
          <p:spPr bwMode="auto">
            <a:xfrm>
              <a:off x="148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4310" name="Oval 7"/>
            <p:cNvSpPr>
              <a:spLocks noChangeArrowheads="1"/>
            </p:cNvSpPr>
            <p:nvPr/>
          </p:nvSpPr>
          <p:spPr bwMode="auto">
            <a:xfrm>
              <a:off x="1824"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54278" name="Group 41"/>
          <p:cNvGrpSpPr>
            <a:grpSpLocks/>
          </p:cNvGrpSpPr>
          <p:nvPr/>
        </p:nvGrpSpPr>
        <p:grpSpPr bwMode="auto">
          <a:xfrm>
            <a:off x="3200400" y="4800600"/>
            <a:ext cx="838200" cy="304800"/>
            <a:chOff x="2016" y="3024"/>
            <a:chExt cx="528" cy="192"/>
          </a:xfrm>
        </p:grpSpPr>
        <p:sp>
          <p:nvSpPr>
            <p:cNvPr id="54307" name="AutoShape 9"/>
            <p:cNvSpPr>
              <a:spLocks noChangeArrowheads="1"/>
            </p:cNvSpPr>
            <p:nvPr/>
          </p:nvSpPr>
          <p:spPr bwMode="auto">
            <a:xfrm>
              <a:off x="2352" y="3024"/>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308" name="Line 10"/>
            <p:cNvSpPr>
              <a:spLocks noChangeShapeType="1"/>
            </p:cNvSpPr>
            <p:nvPr/>
          </p:nvSpPr>
          <p:spPr bwMode="auto">
            <a:xfrm>
              <a:off x="2016" y="3120"/>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4279" name="Group 42"/>
          <p:cNvGrpSpPr>
            <a:grpSpLocks/>
          </p:cNvGrpSpPr>
          <p:nvPr/>
        </p:nvGrpSpPr>
        <p:grpSpPr bwMode="auto">
          <a:xfrm>
            <a:off x="4038600" y="4800600"/>
            <a:ext cx="838200" cy="304800"/>
            <a:chOff x="2544" y="3024"/>
            <a:chExt cx="528" cy="192"/>
          </a:xfrm>
        </p:grpSpPr>
        <p:sp>
          <p:nvSpPr>
            <p:cNvPr id="54305" name="AutoShape 12"/>
            <p:cNvSpPr>
              <a:spLocks noChangeArrowheads="1"/>
            </p:cNvSpPr>
            <p:nvPr/>
          </p:nvSpPr>
          <p:spPr bwMode="auto">
            <a:xfrm>
              <a:off x="2880" y="3024"/>
              <a:ext cx="192" cy="192"/>
            </a:xfrm>
            <a:prstGeom prst="plus">
              <a:avLst>
                <a:gd name="adj" fmla="val 25000"/>
              </a:avLst>
            </a:prstGeom>
            <a:solidFill>
              <a:srgbClr val="FF00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306" name="Line 13"/>
            <p:cNvSpPr>
              <a:spLocks noChangeShapeType="1"/>
            </p:cNvSpPr>
            <p:nvPr/>
          </p:nvSpPr>
          <p:spPr bwMode="auto">
            <a:xfrm>
              <a:off x="2544" y="3120"/>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 name="Group 14"/>
          <p:cNvGrpSpPr>
            <a:grpSpLocks/>
          </p:cNvGrpSpPr>
          <p:nvPr/>
        </p:nvGrpSpPr>
        <p:grpSpPr bwMode="auto">
          <a:xfrm>
            <a:off x="4876800" y="4800600"/>
            <a:ext cx="838200" cy="304800"/>
            <a:chOff x="3072" y="3360"/>
            <a:chExt cx="528" cy="192"/>
          </a:xfrm>
        </p:grpSpPr>
        <p:sp>
          <p:nvSpPr>
            <p:cNvPr id="54303" name="Oval 15"/>
            <p:cNvSpPr>
              <a:spLocks noChangeArrowheads="1"/>
            </p:cNvSpPr>
            <p:nvPr/>
          </p:nvSpPr>
          <p:spPr bwMode="auto">
            <a:xfrm>
              <a:off x="3408" y="3360"/>
              <a:ext cx="192" cy="192"/>
            </a:xfrm>
            <a:prstGeom prst="ellipse">
              <a:avLst/>
            </a:prstGeom>
            <a:solidFill>
              <a:srgbClr val="CCFFCC"/>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304" name="Line 16"/>
            <p:cNvSpPr>
              <a:spLocks noChangeShapeType="1"/>
            </p:cNvSpPr>
            <p:nvPr/>
          </p:nvSpPr>
          <p:spPr bwMode="auto">
            <a:xfrm>
              <a:off x="3072"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 name="Group 43"/>
          <p:cNvGrpSpPr>
            <a:grpSpLocks/>
          </p:cNvGrpSpPr>
          <p:nvPr/>
        </p:nvGrpSpPr>
        <p:grpSpPr bwMode="auto">
          <a:xfrm>
            <a:off x="5715000" y="4800600"/>
            <a:ext cx="838200" cy="304800"/>
            <a:chOff x="3600" y="3024"/>
            <a:chExt cx="528" cy="192"/>
          </a:xfrm>
        </p:grpSpPr>
        <p:sp>
          <p:nvSpPr>
            <p:cNvPr id="54301" name="AutoShape 18"/>
            <p:cNvSpPr>
              <a:spLocks noChangeArrowheads="1"/>
            </p:cNvSpPr>
            <p:nvPr/>
          </p:nvSpPr>
          <p:spPr bwMode="auto">
            <a:xfrm>
              <a:off x="3936" y="3024"/>
              <a:ext cx="192" cy="192"/>
            </a:xfrm>
            <a:prstGeom prst="hexagon">
              <a:avLst>
                <a:gd name="adj" fmla="val 25000"/>
                <a:gd name="vf" fmla="val 115470"/>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302" name="Line 19"/>
            <p:cNvSpPr>
              <a:spLocks noChangeShapeType="1"/>
            </p:cNvSpPr>
            <p:nvPr/>
          </p:nvSpPr>
          <p:spPr bwMode="auto">
            <a:xfrm>
              <a:off x="3600" y="3120"/>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7" name="Group 20"/>
          <p:cNvGrpSpPr>
            <a:grpSpLocks/>
          </p:cNvGrpSpPr>
          <p:nvPr/>
        </p:nvGrpSpPr>
        <p:grpSpPr bwMode="auto">
          <a:xfrm>
            <a:off x="6553200" y="4800600"/>
            <a:ext cx="838200" cy="304800"/>
            <a:chOff x="4128" y="3360"/>
            <a:chExt cx="528" cy="192"/>
          </a:xfrm>
        </p:grpSpPr>
        <p:grpSp>
          <p:nvGrpSpPr>
            <p:cNvPr id="54297" name="Group 21"/>
            <p:cNvGrpSpPr>
              <a:grpSpLocks/>
            </p:cNvGrpSpPr>
            <p:nvPr/>
          </p:nvGrpSpPr>
          <p:grpSpPr bwMode="auto">
            <a:xfrm>
              <a:off x="4464" y="3360"/>
              <a:ext cx="192" cy="192"/>
              <a:chOff x="4560" y="3360"/>
              <a:chExt cx="192" cy="192"/>
            </a:xfrm>
          </p:grpSpPr>
          <p:sp>
            <p:nvSpPr>
              <p:cNvPr id="54299" name="Line 22"/>
              <p:cNvSpPr>
                <a:spLocks noChangeShapeType="1"/>
              </p:cNvSpPr>
              <p:nvPr/>
            </p:nvSpPr>
            <p:spPr bwMode="auto">
              <a:xfrm flipH="1">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4300" name="Line 23"/>
              <p:cNvSpPr>
                <a:spLocks noChangeShapeType="1"/>
              </p:cNvSpPr>
              <p:nvPr/>
            </p:nvSpPr>
            <p:spPr bwMode="auto">
              <a:xfrm>
                <a:off x="4560" y="3360"/>
                <a:ext cx="192"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4298" name="Line 24"/>
            <p:cNvSpPr>
              <a:spLocks noChangeShapeType="1"/>
            </p:cNvSpPr>
            <p:nvPr/>
          </p:nvSpPr>
          <p:spPr bwMode="auto">
            <a:xfrm>
              <a:off x="4128" y="345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4283" name="Group 25"/>
          <p:cNvGrpSpPr>
            <a:grpSpLocks/>
          </p:cNvGrpSpPr>
          <p:nvPr/>
        </p:nvGrpSpPr>
        <p:grpSpPr bwMode="auto">
          <a:xfrm>
            <a:off x="762000" y="4114800"/>
            <a:ext cx="1273175" cy="519113"/>
            <a:chOff x="768" y="3744"/>
            <a:chExt cx="802" cy="327"/>
          </a:xfrm>
        </p:grpSpPr>
        <p:sp>
          <p:nvSpPr>
            <p:cNvPr id="54295" name="Oval 26"/>
            <p:cNvSpPr>
              <a:spLocks noChangeArrowheads="1"/>
            </p:cNvSpPr>
            <p:nvPr/>
          </p:nvSpPr>
          <p:spPr bwMode="auto">
            <a:xfrm>
              <a:off x="768" y="3840"/>
              <a:ext cx="192" cy="192"/>
            </a:xfrm>
            <a:prstGeom prst="ellipse">
              <a:avLst/>
            </a:prstGeom>
            <a:solidFill>
              <a:srgbClr val="CCFFCC"/>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296" name="Text Box 27"/>
            <p:cNvSpPr txBox="1">
              <a:spLocks noChangeArrowheads="1"/>
            </p:cNvSpPr>
            <p:nvPr/>
          </p:nvSpPr>
          <p:spPr bwMode="auto">
            <a:xfrm>
              <a:off x="1008" y="3744"/>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読み</a:t>
              </a:r>
            </a:p>
          </p:txBody>
        </p:sp>
      </p:grpSp>
      <p:sp>
        <p:nvSpPr>
          <p:cNvPr id="54284" name="AutoShape 28"/>
          <p:cNvSpPr>
            <a:spLocks noChangeArrowheads="1"/>
          </p:cNvSpPr>
          <p:nvPr/>
        </p:nvSpPr>
        <p:spPr bwMode="auto">
          <a:xfrm>
            <a:off x="2057400" y="4267200"/>
            <a:ext cx="304800" cy="304800"/>
          </a:xfrm>
          <a:prstGeom prst="hexagon">
            <a:avLst>
              <a:gd name="adj" fmla="val 25000"/>
              <a:gd name="vf" fmla="val 115470"/>
            </a:avLst>
          </a:prstGeom>
          <a:solidFill>
            <a:srgbClr val="FFFF99"/>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285" name="Text Box 29"/>
          <p:cNvSpPr txBox="1">
            <a:spLocks noChangeArrowheads="1"/>
          </p:cNvSpPr>
          <p:nvPr/>
        </p:nvSpPr>
        <p:spPr bwMode="auto">
          <a:xfrm>
            <a:off x="2438400" y="41148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a:t>
            </a:r>
          </a:p>
        </p:txBody>
      </p:sp>
      <p:sp>
        <p:nvSpPr>
          <p:cNvPr id="54286" name="AutoShape 30"/>
          <p:cNvSpPr>
            <a:spLocks noChangeArrowheads="1"/>
          </p:cNvSpPr>
          <p:nvPr/>
        </p:nvSpPr>
        <p:spPr bwMode="auto">
          <a:xfrm>
            <a:off x="3352800" y="4267200"/>
            <a:ext cx="304800" cy="304800"/>
          </a:xfrm>
          <a:prstGeom prst="plus">
            <a:avLst>
              <a:gd name="adj" fmla="val 25000"/>
            </a:avLst>
          </a:prstGeom>
          <a:solidFill>
            <a:srgbClr val="FF00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4287" name="Text Box 31"/>
          <p:cNvSpPr txBox="1">
            <a:spLocks noChangeArrowheads="1"/>
          </p:cNvSpPr>
          <p:nvPr/>
        </p:nvSpPr>
        <p:spPr bwMode="auto">
          <a:xfrm>
            <a:off x="3733800" y="4114800"/>
            <a:ext cx="1979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バックアップ</a:t>
            </a:r>
          </a:p>
        </p:txBody>
      </p:sp>
      <p:grpSp>
        <p:nvGrpSpPr>
          <p:cNvPr id="10" name="Group 32"/>
          <p:cNvGrpSpPr>
            <a:grpSpLocks/>
          </p:cNvGrpSpPr>
          <p:nvPr/>
        </p:nvGrpSpPr>
        <p:grpSpPr bwMode="auto">
          <a:xfrm flipV="1">
            <a:off x="4800600" y="5029200"/>
            <a:ext cx="2286000" cy="457200"/>
            <a:chOff x="3120" y="3456"/>
            <a:chExt cx="1440" cy="288"/>
          </a:xfrm>
        </p:grpSpPr>
        <p:sp>
          <p:nvSpPr>
            <p:cNvPr id="54293" name="Arc 33"/>
            <p:cNvSpPr>
              <a:spLocks/>
            </p:cNvSpPr>
            <p:nvPr/>
          </p:nvSpPr>
          <p:spPr bwMode="auto">
            <a:xfrm>
              <a:off x="384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4294" name="Arc 34"/>
            <p:cNvSpPr>
              <a:spLocks/>
            </p:cNvSpPr>
            <p:nvPr/>
          </p:nvSpPr>
          <p:spPr bwMode="auto">
            <a:xfrm flipH="1">
              <a:off x="3120" y="3456"/>
              <a:ext cx="720" cy="288"/>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11" name="Group 44"/>
          <p:cNvGrpSpPr>
            <a:grpSpLocks/>
          </p:cNvGrpSpPr>
          <p:nvPr/>
        </p:nvGrpSpPr>
        <p:grpSpPr bwMode="auto">
          <a:xfrm>
            <a:off x="6096000" y="5105400"/>
            <a:ext cx="1981200" cy="1371600"/>
            <a:chOff x="3840" y="3216"/>
            <a:chExt cx="1248" cy="864"/>
          </a:xfrm>
        </p:grpSpPr>
        <p:sp>
          <p:nvSpPr>
            <p:cNvPr id="54291" name="AutoShape 36"/>
            <p:cNvSpPr>
              <a:spLocks noChangeArrowheads="1"/>
            </p:cNvSpPr>
            <p:nvPr/>
          </p:nvSpPr>
          <p:spPr bwMode="auto">
            <a:xfrm>
              <a:off x="3840" y="3600"/>
              <a:ext cx="1248" cy="480"/>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log </a:t>
              </a:r>
              <a:r>
                <a:rPr lang="ja-JP" altLang="en-US">
                  <a:solidFill>
                    <a:srgbClr val="000000"/>
                  </a:solidFill>
                </a:rPr>
                <a:t>ファイル</a:t>
              </a:r>
            </a:p>
          </p:txBody>
        </p:sp>
        <p:sp>
          <p:nvSpPr>
            <p:cNvPr id="54292" name="Line 37"/>
            <p:cNvSpPr>
              <a:spLocks noChangeShapeType="1"/>
            </p:cNvSpPr>
            <p:nvPr/>
          </p:nvSpPr>
          <p:spPr bwMode="auto">
            <a:xfrm flipH="1">
              <a:off x="4032" y="3216"/>
              <a:ext cx="0" cy="384"/>
            </a:xfrm>
            <a:prstGeom prst="line">
              <a:avLst/>
            </a:prstGeom>
            <a:noFill/>
            <a:ln w="38100">
              <a:solidFill>
                <a:srgbClr val="FFFF99"/>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31496" name="Arc 40"/>
          <p:cNvSpPr>
            <a:spLocks/>
          </p:cNvSpPr>
          <p:nvPr/>
        </p:nvSpPr>
        <p:spPr bwMode="auto">
          <a:xfrm rot="10800000">
            <a:off x="4800600" y="5105400"/>
            <a:ext cx="1295400" cy="990600"/>
          </a:xfrm>
          <a:custGeom>
            <a:avLst/>
            <a:gdLst>
              <a:gd name="T0" fmla="*/ 0 w 21600"/>
              <a:gd name="T1" fmla="*/ 0 h 21600"/>
              <a:gd name="T2" fmla="*/ 2147483647 w 21600"/>
              <a:gd name="T3" fmla="*/ 2083470992 h 21600"/>
              <a:gd name="T4" fmla="*/ 0 w 21600"/>
              <a:gd name="T5" fmla="*/ 208347099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right)">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531496"/>
                                        </p:tgtEl>
                                        <p:attrNameLst>
                                          <p:attrName>style.visibility</p:attrName>
                                        </p:attrNameLst>
                                      </p:cBhvr>
                                      <p:to>
                                        <p:strVal val="visible"/>
                                      </p:to>
                                    </p:set>
                                    <p:animEffect transition="in" filter="wipe(right)">
                                      <p:cBhvr>
                                        <p:cTn id="32" dur="500"/>
                                        <p:tgtEl>
                                          <p:spTgt spid="531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49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インクリメンタルダンピングの</a:t>
            </a:r>
            <a:br>
              <a:rPr lang="ja-JP" altLang="en-US">
                <a:latin typeface="Times New Roman" panose="02020603050405020304" pitchFamily="18" charset="0"/>
              </a:rPr>
            </a:br>
            <a:r>
              <a:rPr lang="ja-JP" altLang="en-US">
                <a:latin typeface="Times New Roman" panose="02020603050405020304" pitchFamily="18" charset="0"/>
              </a:rPr>
              <a:t>長所と短所</a:t>
            </a:r>
          </a:p>
        </p:txBody>
      </p:sp>
      <p:sp>
        <p:nvSpPr>
          <p:cNvPr id="5529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インクリメンタルダンピングの長所</a:t>
            </a:r>
          </a:p>
          <a:p>
            <a:pPr lvl="1" eaLnBrk="1" hangingPunct="1"/>
            <a:r>
              <a:rPr lang="ja-JP" altLang="en-US">
                <a:latin typeface="Times New Roman" panose="02020603050405020304" pitchFamily="18" charset="0"/>
              </a:rPr>
              <a:t>バックアップ後の書き込みも復元可能</a:t>
            </a:r>
          </a:p>
          <a:p>
            <a:pPr eaLnBrk="1" hangingPunct="1"/>
            <a:r>
              <a:rPr lang="ja-JP" altLang="en-US">
                <a:latin typeface="Times New Roman" panose="02020603050405020304" pitchFamily="18" charset="0"/>
              </a:rPr>
              <a:t>インクリメンタルダンピングの短所</a:t>
            </a:r>
          </a:p>
          <a:p>
            <a:pPr lvl="1" eaLnBrk="1" hangingPunct="1"/>
            <a:r>
              <a:rPr lang="ja-JP" altLang="en-US">
                <a:latin typeface="Times New Roman" panose="02020603050405020304" pitchFamily="18" charset="0"/>
              </a:rPr>
              <a:t>バックアップからの時間経過に従い　　　　　　履歴ファイルが大きくなる</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ミラーリング</a:t>
            </a:r>
            <a:r>
              <a:rPr lang="ja-JP" altLang="en-US" sz="3600">
                <a:latin typeface="Times New Roman" panose="02020603050405020304" pitchFamily="18" charset="0"/>
              </a:rPr>
              <a:t>(</a:t>
            </a:r>
            <a:r>
              <a:rPr lang="en-US" altLang="ja-JP" sz="3600">
                <a:latin typeface="Times New Roman" panose="02020603050405020304" pitchFamily="18" charset="0"/>
              </a:rPr>
              <a:t>mirroring)</a:t>
            </a:r>
          </a:p>
        </p:txBody>
      </p:sp>
      <p:sp>
        <p:nvSpPr>
          <p:cNvPr id="56323" name="Rectangle 3"/>
          <p:cNvSpPr>
            <a:spLocks noGrp="1" noChangeArrowheads="1"/>
          </p:cNvSpPr>
          <p:nvPr>
            <p:ph type="body" idx="1"/>
          </p:nvPr>
        </p:nvSpPr>
        <p:spPr>
          <a:xfrm>
            <a:off x="685800" y="1981200"/>
            <a:ext cx="7772400" cy="1295400"/>
          </a:xfrm>
        </p:spPr>
        <p:txBody>
          <a:bodyPr/>
          <a:lstStyle/>
          <a:p>
            <a:pPr eaLnBrk="1" hangingPunct="1"/>
            <a:r>
              <a:rPr lang="ja-JP" altLang="en-US">
                <a:latin typeface="Times New Roman" panose="02020603050405020304" pitchFamily="18" charset="0"/>
              </a:rPr>
              <a:t>ミラーリング(</a:t>
            </a:r>
            <a:r>
              <a:rPr lang="en-US" altLang="ja-JP">
                <a:latin typeface="Times New Roman" panose="02020603050405020304" pitchFamily="18" charset="0"/>
              </a:rPr>
              <a:t>mirroring)</a:t>
            </a:r>
          </a:p>
          <a:p>
            <a:pPr lvl="1" eaLnBrk="1" hangingPunct="1"/>
            <a:r>
              <a:rPr lang="ja-JP" altLang="en-US">
                <a:latin typeface="Times New Roman" panose="02020603050405020304" pitchFamily="18" charset="0"/>
              </a:rPr>
              <a:t>ファイル格納用のディスクを2重化する</a:t>
            </a:r>
          </a:p>
        </p:txBody>
      </p:sp>
      <p:grpSp>
        <p:nvGrpSpPr>
          <p:cNvPr id="2" name="Group 15"/>
          <p:cNvGrpSpPr>
            <a:grpSpLocks/>
          </p:cNvGrpSpPr>
          <p:nvPr/>
        </p:nvGrpSpPr>
        <p:grpSpPr bwMode="auto">
          <a:xfrm>
            <a:off x="1524000" y="4724400"/>
            <a:ext cx="6153150" cy="1509713"/>
            <a:chOff x="960" y="2976"/>
            <a:chExt cx="3876" cy="951"/>
          </a:xfrm>
        </p:grpSpPr>
        <p:grpSp>
          <p:nvGrpSpPr>
            <p:cNvPr id="56334" name="Group 6"/>
            <p:cNvGrpSpPr>
              <a:grpSpLocks/>
            </p:cNvGrpSpPr>
            <p:nvPr/>
          </p:nvGrpSpPr>
          <p:grpSpPr bwMode="auto">
            <a:xfrm>
              <a:off x="1200" y="2976"/>
              <a:ext cx="1536" cy="624"/>
              <a:chOff x="1008" y="2736"/>
              <a:chExt cx="1536" cy="624"/>
            </a:xfrm>
          </p:grpSpPr>
          <p:sp>
            <p:nvSpPr>
              <p:cNvPr id="56340" name="Oval 4"/>
              <p:cNvSpPr>
                <a:spLocks noChangeArrowheads="1"/>
              </p:cNvSpPr>
              <p:nvPr/>
            </p:nvSpPr>
            <p:spPr bwMode="auto">
              <a:xfrm>
                <a:off x="1008" y="2736"/>
                <a:ext cx="1536" cy="624"/>
              </a:xfrm>
              <a:prstGeom prst="ellipse">
                <a:avLst/>
              </a:prstGeom>
              <a:solidFill>
                <a:srgbClr val="8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6341" name="Oval 5"/>
              <p:cNvSpPr>
                <a:spLocks noChangeArrowheads="1"/>
              </p:cNvSpPr>
              <p:nvPr/>
            </p:nvSpPr>
            <p:spPr bwMode="auto">
              <a:xfrm>
                <a:off x="1584" y="2976"/>
                <a:ext cx="384" cy="144"/>
              </a:xfrm>
              <a:prstGeom prst="ellipse">
                <a:avLst/>
              </a:prstGeom>
              <a:solidFill>
                <a:srgbClr val="0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56335" name="Group 7"/>
            <p:cNvGrpSpPr>
              <a:grpSpLocks/>
            </p:cNvGrpSpPr>
            <p:nvPr/>
          </p:nvGrpSpPr>
          <p:grpSpPr bwMode="auto">
            <a:xfrm>
              <a:off x="3264" y="2976"/>
              <a:ext cx="1536" cy="624"/>
              <a:chOff x="1008" y="2736"/>
              <a:chExt cx="1536" cy="624"/>
            </a:xfrm>
          </p:grpSpPr>
          <p:sp>
            <p:nvSpPr>
              <p:cNvPr id="56338" name="Oval 8"/>
              <p:cNvSpPr>
                <a:spLocks noChangeArrowheads="1"/>
              </p:cNvSpPr>
              <p:nvPr/>
            </p:nvSpPr>
            <p:spPr bwMode="auto">
              <a:xfrm>
                <a:off x="1008" y="2736"/>
                <a:ext cx="1536" cy="624"/>
              </a:xfrm>
              <a:prstGeom prst="ellipse">
                <a:avLst/>
              </a:prstGeom>
              <a:solidFill>
                <a:srgbClr val="8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6339" name="Oval 9"/>
              <p:cNvSpPr>
                <a:spLocks noChangeArrowheads="1"/>
              </p:cNvSpPr>
              <p:nvPr/>
            </p:nvSpPr>
            <p:spPr bwMode="auto">
              <a:xfrm>
                <a:off x="1584" y="2976"/>
                <a:ext cx="384" cy="144"/>
              </a:xfrm>
              <a:prstGeom prst="ellipse">
                <a:avLst/>
              </a:prstGeom>
              <a:solidFill>
                <a:srgbClr val="0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
          <p:nvSpPr>
            <p:cNvPr id="56336" name="Text Box 10"/>
            <p:cNvSpPr txBox="1">
              <a:spLocks noChangeArrowheads="1"/>
            </p:cNvSpPr>
            <p:nvPr/>
          </p:nvSpPr>
          <p:spPr bwMode="auto">
            <a:xfrm>
              <a:off x="960" y="3600"/>
              <a:ext cx="209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オリジナル用ディスク</a:t>
              </a:r>
            </a:p>
          </p:txBody>
        </p:sp>
        <p:sp>
          <p:nvSpPr>
            <p:cNvPr id="56337" name="Text Box 14"/>
            <p:cNvSpPr txBox="1">
              <a:spLocks noChangeArrowheads="1"/>
            </p:cNvSpPr>
            <p:nvPr/>
          </p:nvSpPr>
          <p:spPr bwMode="auto">
            <a:xfrm>
              <a:off x="3168" y="3600"/>
              <a:ext cx="16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コピー用ディスク</a:t>
              </a:r>
            </a:p>
          </p:txBody>
        </p:sp>
      </p:grpSp>
      <p:sp>
        <p:nvSpPr>
          <p:cNvPr id="554000" name="AutoShape 16"/>
          <p:cNvSpPr>
            <a:spLocks noChangeArrowheads="1"/>
          </p:cNvSpPr>
          <p:nvPr/>
        </p:nvSpPr>
        <p:spPr bwMode="auto">
          <a:xfrm>
            <a:off x="609600" y="3276600"/>
            <a:ext cx="1143000" cy="1447800"/>
          </a:xfrm>
          <a:prstGeom prst="foldedCorner">
            <a:avLst>
              <a:gd name="adj" fmla="val 12500"/>
            </a:avLst>
          </a:prstGeom>
          <a:solidFill>
            <a:srgbClr val="FFFFFF"/>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ファイル</a:t>
            </a:r>
          </a:p>
        </p:txBody>
      </p:sp>
      <p:grpSp>
        <p:nvGrpSpPr>
          <p:cNvPr id="5" name="Group 22"/>
          <p:cNvGrpSpPr>
            <a:grpSpLocks/>
          </p:cNvGrpSpPr>
          <p:nvPr/>
        </p:nvGrpSpPr>
        <p:grpSpPr bwMode="auto">
          <a:xfrm>
            <a:off x="1752600" y="3886200"/>
            <a:ext cx="2187575" cy="914400"/>
            <a:chOff x="1104" y="2448"/>
            <a:chExt cx="1378" cy="576"/>
          </a:xfrm>
        </p:grpSpPr>
        <p:sp>
          <p:nvSpPr>
            <p:cNvPr id="56332" name="Arc 17"/>
            <p:cNvSpPr>
              <a:spLocks/>
            </p:cNvSpPr>
            <p:nvPr/>
          </p:nvSpPr>
          <p:spPr bwMode="auto">
            <a:xfrm>
              <a:off x="1104" y="2448"/>
              <a:ext cx="768" cy="576"/>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6333" name="Text Box 21"/>
            <p:cNvSpPr txBox="1">
              <a:spLocks noChangeArrowheads="1"/>
            </p:cNvSpPr>
            <p:nvPr/>
          </p:nvSpPr>
          <p:spPr bwMode="auto">
            <a:xfrm>
              <a:off x="1920" y="2688"/>
              <a:ext cx="56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保存</a:t>
              </a:r>
            </a:p>
          </p:txBody>
        </p:sp>
      </p:grpSp>
      <p:grpSp>
        <p:nvGrpSpPr>
          <p:cNvPr id="6" name="Group 24"/>
          <p:cNvGrpSpPr>
            <a:grpSpLocks/>
          </p:cNvGrpSpPr>
          <p:nvPr/>
        </p:nvGrpSpPr>
        <p:grpSpPr bwMode="auto">
          <a:xfrm>
            <a:off x="1752600" y="3886200"/>
            <a:ext cx="6700838" cy="946150"/>
            <a:chOff x="1104" y="2448"/>
            <a:chExt cx="4221" cy="596"/>
          </a:xfrm>
        </p:grpSpPr>
        <p:grpSp>
          <p:nvGrpSpPr>
            <p:cNvPr id="56328" name="Group 20"/>
            <p:cNvGrpSpPr>
              <a:grpSpLocks/>
            </p:cNvGrpSpPr>
            <p:nvPr/>
          </p:nvGrpSpPr>
          <p:grpSpPr bwMode="auto">
            <a:xfrm>
              <a:off x="1104" y="2448"/>
              <a:ext cx="2832" cy="576"/>
              <a:chOff x="1104" y="2448"/>
              <a:chExt cx="2832" cy="576"/>
            </a:xfrm>
          </p:grpSpPr>
          <p:sp>
            <p:nvSpPr>
              <p:cNvPr id="56330" name="Arc 18"/>
              <p:cNvSpPr>
                <a:spLocks/>
              </p:cNvSpPr>
              <p:nvPr/>
            </p:nvSpPr>
            <p:spPr bwMode="auto">
              <a:xfrm>
                <a:off x="3168" y="2448"/>
                <a:ext cx="768" cy="576"/>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6331" name="Line 19"/>
              <p:cNvSpPr>
                <a:spLocks noChangeShapeType="1"/>
              </p:cNvSpPr>
              <p:nvPr/>
            </p:nvSpPr>
            <p:spPr bwMode="auto">
              <a:xfrm>
                <a:off x="1104" y="2448"/>
                <a:ext cx="2064"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6329" name="Text Box 23"/>
            <p:cNvSpPr txBox="1">
              <a:spLocks noChangeArrowheads="1"/>
            </p:cNvSpPr>
            <p:nvPr/>
          </p:nvSpPr>
          <p:spPr bwMode="auto">
            <a:xfrm>
              <a:off x="3984" y="2448"/>
              <a:ext cx="1341"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同時に</a:t>
              </a:r>
            </a:p>
            <a:p>
              <a:pPr eaLnBrk="1" hangingPunct="1"/>
              <a:r>
                <a:rPr lang="ja-JP" altLang="en-US"/>
                <a:t>コピーを保存</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54000"/>
                                        </p:tgtEl>
                                        <p:attrNameLst>
                                          <p:attrName>style.visibility</p:attrName>
                                        </p:attrNameLst>
                                      </p:cBhvr>
                                      <p:to>
                                        <p:strVal val="visible"/>
                                      </p:to>
                                    </p:set>
                                    <p:animEffect transition="in" filter="checkerboard(across)">
                                      <p:cBhvr>
                                        <p:cTn id="12" dur="500"/>
                                        <p:tgtEl>
                                          <p:spTgt spid="5540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4000"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ミラーリングの長所と短所</a:t>
            </a:r>
          </a:p>
        </p:txBody>
      </p:sp>
      <p:sp>
        <p:nvSpPr>
          <p:cNvPr id="5734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ミラーリングの長所</a:t>
            </a:r>
          </a:p>
          <a:p>
            <a:pPr lvl="1" eaLnBrk="1" hangingPunct="1"/>
            <a:r>
              <a:rPr lang="ja-JP" altLang="en-US">
                <a:latin typeface="Times New Roman" panose="02020603050405020304" pitchFamily="18" charset="0"/>
              </a:rPr>
              <a:t>オリジナル破損時に復元可能</a:t>
            </a:r>
          </a:p>
          <a:p>
            <a:pPr eaLnBrk="1" hangingPunct="1"/>
            <a:r>
              <a:rPr lang="ja-JP" altLang="en-US">
                <a:latin typeface="Times New Roman" panose="02020603050405020304" pitchFamily="18" charset="0"/>
              </a:rPr>
              <a:t>ミラーリングの短所</a:t>
            </a:r>
          </a:p>
          <a:p>
            <a:pPr lvl="1" eaLnBrk="1" hangingPunct="1"/>
            <a:r>
              <a:rPr lang="ja-JP" altLang="en-US">
                <a:latin typeface="Times New Roman" panose="02020603050405020304" pitchFamily="18" charset="0"/>
              </a:rPr>
              <a:t>システム障害発生時にオリジナルとコピーの内容に違いが生じる可能性</a:t>
            </a:r>
          </a:p>
          <a:p>
            <a:pPr lvl="1" eaLnBrk="1" hangingPunct="1"/>
            <a:r>
              <a:rPr lang="ja-JP" altLang="en-US">
                <a:latin typeface="Times New Roman" panose="02020603050405020304" pitchFamily="18" charset="0"/>
              </a:rPr>
              <a:t>記憶領域が2倍必要</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ファイルの実装</a:t>
            </a:r>
          </a:p>
        </p:txBody>
      </p:sp>
      <p:sp>
        <p:nvSpPr>
          <p:cNvPr id="58371"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ファイルの実装</a:t>
            </a:r>
          </a:p>
          <a:p>
            <a:pPr lvl="1" eaLnBrk="1" hangingPunct="1"/>
            <a:r>
              <a:rPr lang="ja-JP" altLang="en-US">
                <a:latin typeface="Times New Roman" panose="02020603050405020304" pitchFamily="18" charset="0"/>
              </a:rPr>
              <a:t>連続割り付け</a:t>
            </a:r>
            <a:r>
              <a:rPr lang="ja-JP" altLang="en-US" sz="2400">
                <a:latin typeface="Times New Roman" panose="02020603050405020304" pitchFamily="18" charset="0"/>
              </a:rPr>
              <a:t>(</a:t>
            </a:r>
            <a:r>
              <a:rPr lang="en-US" altLang="ja-JP" sz="2400" dirty="0">
                <a:latin typeface="Times New Roman" panose="02020603050405020304" pitchFamily="18" charset="0"/>
              </a:rPr>
              <a:t>contiguous allocation)</a:t>
            </a:r>
          </a:p>
          <a:p>
            <a:pPr lvl="3" eaLnBrk="1" hangingPunct="1"/>
            <a:r>
              <a:rPr lang="ja-JP" altLang="en-US" sz="2800">
                <a:latin typeface="Times New Roman" panose="02020603050405020304" pitchFamily="18" charset="0"/>
              </a:rPr>
              <a:t>連続したブロックに割り付け</a:t>
            </a:r>
          </a:p>
          <a:p>
            <a:pPr lvl="1" eaLnBrk="1" hangingPunct="1"/>
            <a:r>
              <a:rPr lang="ja-JP" altLang="en-US">
                <a:latin typeface="Times New Roman" panose="02020603050405020304" pitchFamily="18" charset="0"/>
              </a:rPr>
              <a:t>非連続割り付け</a:t>
            </a:r>
            <a:r>
              <a:rPr lang="ja-JP" altLang="en-US" sz="2400">
                <a:latin typeface="Times New Roman" panose="02020603050405020304" pitchFamily="18" charset="0"/>
              </a:rPr>
              <a:t>(</a:t>
            </a:r>
            <a:r>
              <a:rPr lang="en-US" altLang="ja-JP" sz="2400" dirty="0">
                <a:latin typeface="Times New Roman" panose="02020603050405020304" pitchFamily="18" charset="0"/>
              </a:rPr>
              <a:t>non-contiguous allocation)</a:t>
            </a:r>
          </a:p>
          <a:p>
            <a:pPr lvl="2" eaLnBrk="1" hangingPunct="1"/>
            <a:r>
              <a:rPr lang="ja-JP" altLang="en-US" sz="2800">
                <a:latin typeface="Times New Roman" panose="02020603050405020304" pitchFamily="18" charset="0"/>
              </a:rPr>
              <a:t>リンク割り付け</a:t>
            </a:r>
            <a:r>
              <a:rPr lang="ja-JP" altLang="en-US">
                <a:latin typeface="Times New Roman" panose="02020603050405020304" pitchFamily="18" charset="0"/>
              </a:rPr>
              <a:t>(</a:t>
            </a:r>
            <a:r>
              <a:rPr lang="en-US" altLang="ja-JP" dirty="0">
                <a:latin typeface="Times New Roman" panose="02020603050405020304" pitchFamily="18" charset="0"/>
              </a:rPr>
              <a:t>linked allocation)</a:t>
            </a:r>
          </a:p>
          <a:p>
            <a:pPr lvl="3" eaLnBrk="1" hangingPunct="1"/>
            <a:r>
              <a:rPr lang="ja-JP" altLang="en-US" sz="2800">
                <a:latin typeface="Times New Roman" panose="02020603050405020304" pitchFamily="18" charset="0"/>
              </a:rPr>
              <a:t>ブロックのリストとして構成</a:t>
            </a:r>
          </a:p>
          <a:p>
            <a:pPr lvl="2" eaLnBrk="1" hangingPunct="1"/>
            <a:r>
              <a:rPr lang="ja-JP" altLang="en-US" sz="2800">
                <a:latin typeface="Times New Roman" panose="02020603050405020304" pitchFamily="18" charset="0"/>
              </a:rPr>
              <a:t>索引割り付け</a:t>
            </a:r>
            <a:r>
              <a:rPr lang="ja-JP" altLang="en-US">
                <a:latin typeface="Times New Roman" panose="02020603050405020304" pitchFamily="18" charset="0"/>
              </a:rPr>
              <a:t>(</a:t>
            </a:r>
            <a:r>
              <a:rPr lang="en-US" altLang="ja-JP" dirty="0">
                <a:latin typeface="Times New Roman" panose="02020603050405020304" pitchFamily="18" charset="0"/>
              </a:rPr>
              <a:t>index allocation)</a:t>
            </a:r>
          </a:p>
          <a:p>
            <a:pPr lvl="3" eaLnBrk="1" hangingPunct="1"/>
            <a:r>
              <a:rPr lang="ja-JP" altLang="en-US" sz="2800">
                <a:latin typeface="Times New Roman" panose="02020603050405020304" pitchFamily="18" charset="0"/>
              </a:rPr>
              <a:t>リンク情報を索引としてメモリ上に置く</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ブロック</a:t>
            </a:r>
            <a:r>
              <a:rPr lang="ja-JP" altLang="en-US" sz="3600">
                <a:latin typeface="Times New Roman" panose="02020603050405020304" pitchFamily="18" charset="0"/>
              </a:rPr>
              <a:t>(</a:t>
            </a:r>
            <a:r>
              <a:rPr lang="en-US" altLang="ja-JP" sz="3600">
                <a:latin typeface="Times New Roman" panose="02020603050405020304" pitchFamily="18" charset="0"/>
              </a:rPr>
              <a:t>block)</a:t>
            </a:r>
          </a:p>
        </p:txBody>
      </p:sp>
      <p:sp>
        <p:nvSpPr>
          <p:cNvPr id="5939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ブロック</a:t>
            </a:r>
            <a:r>
              <a:rPr lang="ja-JP" altLang="en-US" sz="2800">
                <a:latin typeface="Times New Roman" panose="02020603050405020304" pitchFamily="18" charset="0"/>
              </a:rPr>
              <a:t>(</a:t>
            </a:r>
            <a:r>
              <a:rPr lang="en-US" altLang="ja-JP" sz="2800">
                <a:latin typeface="Times New Roman" panose="02020603050405020304" pitchFamily="18" charset="0"/>
              </a:rPr>
              <a:t>block)</a:t>
            </a:r>
          </a:p>
          <a:p>
            <a:pPr lvl="1" eaLnBrk="1" hangingPunct="1"/>
            <a:r>
              <a:rPr lang="ja-JP" altLang="en-US">
                <a:latin typeface="Times New Roman" panose="02020603050405020304" pitchFamily="18" charset="0"/>
              </a:rPr>
              <a:t>記憶装置上の記録の単位</a:t>
            </a:r>
          </a:p>
          <a:p>
            <a:pPr lvl="1" eaLnBrk="1" hangingPunct="1"/>
            <a:r>
              <a:rPr lang="ja-JP" altLang="en-US">
                <a:latin typeface="Times New Roman" panose="02020603050405020304" pitchFamily="18" charset="0"/>
              </a:rPr>
              <a:t>レコードの集合体</a:t>
            </a:r>
          </a:p>
        </p:txBody>
      </p:sp>
      <p:grpSp>
        <p:nvGrpSpPr>
          <p:cNvPr id="2" name="Group 4"/>
          <p:cNvGrpSpPr>
            <a:grpSpLocks/>
          </p:cNvGrpSpPr>
          <p:nvPr/>
        </p:nvGrpSpPr>
        <p:grpSpPr bwMode="auto">
          <a:xfrm>
            <a:off x="3810000" y="3276600"/>
            <a:ext cx="3505200" cy="2133600"/>
            <a:chOff x="2400" y="2064"/>
            <a:chExt cx="2208" cy="1344"/>
          </a:xfrm>
        </p:grpSpPr>
        <p:sp>
          <p:nvSpPr>
            <p:cNvPr id="59420" name="AutoShape 5"/>
            <p:cNvSpPr>
              <a:spLocks noChangeArrowheads="1"/>
            </p:cNvSpPr>
            <p:nvPr/>
          </p:nvSpPr>
          <p:spPr bwMode="auto">
            <a:xfrm>
              <a:off x="2400" y="2400"/>
              <a:ext cx="2208" cy="1008"/>
            </a:xfrm>
            <a:prstGeom prst="can">
              <a:avLst>
                <a:gd name="adj" fmla="val 16556"/>
              </a:avLst>
            </a:prstGeom>
            <a:solidFill>
              <a:srgbClr val="800000"/>
            </a:solidFill>
            <a:ln w="9525">
              <a:solidFill>
                <a:schemeClr val="tx1"/>
              </a:solidFill>
              <a:round/>
              <a:headEnd/>
              <a:tailEnd/>
            </a:ln>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21" name="Text Box 6"/>
            <p:cNvSpPr txBox="1">
              <a:spLocks noChangeArrowheads="1"/>
            </p:cNvSpPr>
            <p:nvPr/>
          </p:nvSpPr>
          <p:spPr bwMode="auto">
            <a:xfrm>
              <a:off x="2784" y="2064"/>
              <a:ext cx="145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ハードディスク</a:t>
              </a:r>
            </a:p>
          </p:txBody>
        </p:sp>
      </p:grpSp>
      <p:grpSp>
        <p:nvGrpSpPr>
          <p:cNvPr id="3" name="Group 7"/>
          <p:cNvGrpSpPr>
            <a:grpSpLocks/>
          </p:cNvGrpSpPr>
          <p:nvPr/>
        </p:nvGrpSpPr>
        <p:grpSpPr bwMode="auto">
          <a:xfrm>
            <a:off x="4038600" y="4114800"/>
            <a:ext cx="3048000" cy="1066800"/>
            <a:chOff x="2928" y="2544"/>
            <a:chExt cx="1920" cy="672"/>
          </a:xfrm>
        </p:grpSpPr>
        <p:sp>
          <p:nvSpPr>
            <p:cNvPr id="59411" name="Rectangle 8"/>
            <p:cNvSpPr>
              <a:spLocks noChangeArrowheads="1"/>
            </p:cNvSpPr>
            <p:nvPr/>
          </p:nvSpPr>
          <p:spPr bwMode="auto">
            <a:xfrm>
              <a:off x="2928"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2" name="Rectangle 9"/>
            <p:cNvSpPr>
              <a:spLocks noChangeArrowheads="1"/>
            </p:cNvSpPr>
            <p:nvPr/>
          </p:nvSpPr>
          <p:spPr bwMode="auto">
            <a:xfrm>
              <a:off x="3600"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3" name="Rectangle 10"/>
            <p:cNvSpPr>
              <a:spLocks noChangeArrowheads="1"/>
            </p:cNvSpPr>
            <p:nvPr/>
          </p:nvSpPr>
          <p:spPr bwMode="auto">
            <a:xfrm>
              <a:off x="4272"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4" name="Rectangle 11"/>
            <p:cNvSpPr>
              <a:spLocks noChangeArrowheads="1"/>
            </p:cNvSpPr>
            <p:nvPr/>
          </p:nvSpPr>
          <p:spPr bwMode="auto">
            <a:xfrm>
              <a:off x="2928"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5" name="Rectangle 12"/>
            <p:cNvSpPr>
              <a:spLocks noChangeArrowheads="1"/>
            </p:cNvSpPr>
            <p:nvPr/>
          </p:nvSpPr>
          <p:spPr bwMode="auto">
            <a:xfrm>
              <a:off x="3600"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6" name="Rectangle 13"/>
            <p:cNvSpPr>
              <a:spLocks noChangeArrowheads="1"/>
            </p:cNvSpPr>
            <p:nvPr/>
          </p:nvSpPr>
          <p:spPr bwMode="auto">
            <a:xfrm>
              <a:off x="4272"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7" name="Rectangle 14"/>
            <p:cNvSpPr>
              <a:spLocks noChangeArrowheads="1"/>
            </p:cNvSpPr>
            <p:nvPr/>
          </p:nvSpPr>
          <p:spPr bwMode="auto">
            <a:xfrm>
              <a:off x="2928"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8" name="Rectangle 15"/>
            <p:cNvSpPr>
              <a:spLocks noChangeArrowheads="1"/>
            </p:cNvSpPr>
            <p:nvPr/>
          </p:nvSpPr>
          <p:spPr bwMode="auto">
            <a:xfrm>
              <a:off x="3600"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19" name="Rectangle 16"/>
            <p:cNvSpPr>
              <a:spLocks noChangeArrowheads="1"/>
            </p:cNvSpPr>
            <p:nvPr/>
          </p:nvSpPr>
          <p:spPr bwMode="auto">
            <a:xfrm>
              <a:off x="4272"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4" name="Group 17"/>
          <p:cNvGrpSpPr>
            <a:grpSpLocks/>
          </p:cNvGrpSpPr>
          <p:nvPr/>
        </p:nvGrpSpPr>
        <p:grpSpPr bwMode="auto">
          <a:xfrm>
            <a:off x="6858000" y="3962400"/>
            <a:ext cx="1885950" cy="519113"/>
            <a:chOff x="4272" y="2880"/>
            <a:chExt cx="1188" cy="327"/>
          </a:xfrm>
        </p:grpSpPr>
        <p:sp>
          <p:nvSpPr>
            <p:cNvPr id="59409" name="Text Box 18"/>
            <p:cNvSpPr txBox="1">
              <a:spLocks noChangeArrowheads="1"/>
            </p:cNvSpPr>
            <p:nvPr/>
          </p:nvSpPr>
          <p:spPr bwMode="auto">
            <a:xfrm>
              <a:off x="4608" y="2880"/>
              <a:ext cx="85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a:t>
              </a:r>
            </a:p>
          </p:txBody>
        </p:sp>
        <p:sp>
          <p:nvSpPr>
            <p:cNvPr id="59410" name="Line 19"/>
            <p:cNvSpPr>
              <a:spLocks noChangeShapeType="1"/>
            </p:cNvSpPr>
            <p:nvPr/>
          </p:nvSpPr>
          <p:spPr bwMode="auto">
            <a:xfrm flipH="1">
              <a:off x="4272" y="3072"/>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20"/>
          <p:cNvGrpSpPr>
            <a:grpSpLocks/>
          </p:cNvGrpSpPr>
          <p:nvPr/>
        </p:nvGrpSpPr>
        <p:grpSpPr bwMode="auto">
          <a:xfrm>
            <a:off x="762000" y="5181600"/>
            <a:ext cx="7620000" cy="1143000"/>
            <a:chOff x="480" y="3264"/>
            <a:chExt cx="4800" cy="720"/>
          </a:xfrm>
        </p:grpSpPr>
        <p:sp>
          <p:nvSpPr>
            <p:cNvPr id="59406" name="Rectangle 21"/>
            <p:cNvSpPr>
              <a:spLocks noChangeArrowheads="1"/>
            </p:cNvSpPr>
            <p:nvPr/>
          </p:nvSpPr>
          <p:spPr bwMode="auto">
            <a:xfrm>
              <a:off x="480" y="3648"/>
              <a:ext cx="4800"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59407" name="Line 22"/>
            <p:cNvSpPr>
              <a:spLocks noChangeShapeType="1"/>
            </p:cNvSpPr>
            <p:nvPr/>
          </p:nvSpPr>
          <p:spPr bwMode="auto">
            <a:xfrm flipH="1">
              <a:off x="480" y="3264"/>
              <a:ext cx="2064" cy="384"/>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9408" name="Line 23"/>
            <p:cNvSpPr>
              <a:spLocks noChangeShapeType="1"/>
            </p:cNvSpPr>
            <p:nvPr/>
          </p:nvSpPr>
          <p:spPr bwMode="auto">
            <a:xfrm>
              <a:off x="3120" y="3264"/>
              <a:ext cx="2160" cy="384"/>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6" name="Group 24"/>
          <p:cNvGrpSpPr>
            <a:grpSpLocks/>
          </p:cNvGrpSpPr>
          <p:nvPr/>
        </p:nvGrpSpPr>
        <p:grpSpPr bwMode="auto">
          <a:xfrm>
            <a:off x="914400" y="5867400"/>
            <a:ext cx="7391400" cy="381000"/>
            <a:chOff x="576" y="3696"/>
            <a:chExt cx="4656" cy="240"/>
          </a:xfrm>
        </p:grpSpPr>
        <p:sp>
          <p:nvSpPr>
            <p:cNvPr id="59401" name="Rectangle 25"/>
            <p:cNvSpPr>
              <a:spLocks noChangeArrowheads="1"/>
            </p:cNvSpPr>
            <p:nvPr/>
          </p:nvSpPr>
          <p:spPr bwMode="auto">
            <a:xfrm>
              <a:off x="576" y="3696"/>
              <a:ext cx="864" cy="240"/>
            </a:xfrm>
            <a:prstGeom prst="rect">
              <a:avLst/>
            </a:prstGeom>
            <a:solidFill>
              <a:srgbClr val="CCFFCC"/>
            </a:solidFill>
            <a:ln w="19050">
              <a:solidFill>
                <a:schemeClr val="tx1"/>
              </a:solidFill>
              <a:miter lim="800000"/>
              <a:headEnd/>
              <a:tailEnd/>
            </a:ln>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59402" name="Rectangle 26"/>
            <p:cNvSpPr>
              <a:spLocks noChangeArrowheads="1"/>
            </p:cNvSpPr>
            <p:nvPr/>
          </p:nvSpPr>
          <p:spPr bwMode="auto">
            <a:xfrm>
              <a:off x="1488" y="3696"/>
              <a:ext cx="864" cy="240"/>
            </a:xfrm>
            <a:prstGeom prst="rect">
              <a:avLst/>
            </a:prstGeom>
            <a:solidFill>
              <a:srgbClr val="CCFFCC"/>
            </a:solidFill>
            <a:ln w="19050">
              <a:solidFill>
                <a:schemeClr val="tx1"/>
              </a:solidFill>
              <a:miter lim="800000"/>
              <a:headEnd/>
              <a:tailEnd/>
            </a:ln>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59403" name="Rectangle 27"/>
            <p:cNvSpPr>
              <a:spLocks noChangeArrowheads="1"/>
            </p:cNvSpPr>
            <p:nvPr/>
          </p:nvSpPr>
          <p:spPr bwMode="auto">
            <a:xfrm>
              <a:off x="2400" y="3696"/>
              <a:ext cx="864" cy="240"/>
            </a:xfrm>
            <a:prstGeom prst="rect">
              <a:avLst/>
            </a:prstGeom>
            <a:solidFill>
              <a:srgbClr val="CCFFCC"/>
            </a:solidFill>
            <a:ln w="19050">
              <a:solidFill>
                <a:schemeClr val="tx1"/>
              </a:solidFill>
              <a:miter lim="800000"/>
              <a:headEnd/>
              <a:tailEnd/>
            </a:ln>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59404" name="Rectangle 28"/>
            <p:cNvSpPr>
              <a:spLocks noChangeArrowheads="1"/>
            </p:cNvSpPr>
            <p:nvPr/>
          </p:nvSpPr>
          <p:spPr bwMode="auto">
            <a:xfrm>
              <a:off x="4368" y="3696"/>
              <a:ext cx="864" cy="240"/>
            </a:xfrm>
            <a:prstGeom prst="rect">
              <a:avLst/>
            </a:prstGeom>
            <a:solidFill>
              <a:srgbClr val="CCFFCC"/>
            </a:solidFill>
            <a:ln w="19050">
              <a:solidFill>
                <a:schemeClr val="tx1"/>
              </a:solidFill>
              <a:miter lim="800000"/>
              <a:headEnd/>
              <a:tailEnd/>
            </a:ln>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59405" name="Line 29"/>
            <p:cNvSpPr>
              <a:spLocks noChangeShapeType="1"/>
            </p:cNvSpPr>
            <p:nvPr/>
          </p:nvSpPr>
          <p:spPr bwMode="auto">
            <a:xfrm>
              <a:off x="3312" y="3792"/>
              <a:ext cx="1008" cy="0"/>
            </a:xfrm>
            <a:prstGeom prst="line">
              <a:avLst/>
            </a:prstGeom>
            <a:noFill/>
            <a:ln w="53975">
              <a:solidFill>
                <a:schemeClr val="tx1"/>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ブロック番号</a:t>
            </a:r>
            <a:r>
              <a:rPr lang="ja-JP" altLang="en-US" sz="4000">
                <a:latin typeface="Times New Roman" panose="02020603050405020304" pitchFamily="18" charset="0"/>
              </a:rPr>
              <a:t>(</a:t>
            </a:r>
            <a:r>
              <a:rPr lang="en-US" altLang="ja-JP" sz="4000">
                <a:latin typeface="Times New Roman" panose="02020603050405020304" pitchFamily="18" charset="0"/>
              </a:rPr>
              <a:t>block address)</a:t>
            </a:r>
          </a:p>
        </p:txBody>
      </p:sp>
      <p:sp>
        <p:nvSpPr>
          <p:cNvPr id="60419" name="AutoShape 3"/>
          <p:cNvSpPr>
            <a:spLocks noChangeArrowheads="1"/>
          </p:cNvSpPr>
          <p:nvPr/>
        </p:nvSpPr>
        <p:spPr bwMode="auto">
          <a:xfrm>
            <a:off x="1752600" y="2209800"/>
            <a:ext cx="4724400" cy="3581400"/>
          </a:xfrm>
          <a:prstGeom prst="can">
            <a:avLst>
              <a:gd name="adj" fmla="val 11241"/>
            </a:avLst>
          </a:prstGeom>
          <a:solidFill>
            <a:srgbClr val="8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aphicFrame>
        <p:nvGraphicFramePr>
          <p:cNvPr id="611332" name="Group 4"/>
          <p:cNvGraphicFramePr>
            <a:graphicFrameLocks noGrp="1"/>
          </p:cNvGraphicFramePr>
          <p:nvPr/>
        </p:nvGraphicFramePr>
        <p:xfrm>
          <a:off x="1828800" y="2667000"/>
          <a:ext cx="4572000" cy="2971801"/>
        </p:xfrm>
        <a:graphic>
          <a:graphicData uri="http://schemas.openxmlformats.org/drawingml/2006/table">
            <a:tbl>
              <a:tblPr/>
              <a:tblGrid>
                <a:gridCol w="4572000">
                  <a:extLst>
                    <a:ext uri="{9D8B030D-6E8A-4147-A177-3AD203B41FA5}">
                      <a16:colId xmlns:a16="http://schemas.microsoft.com/office/drawing/2014/main" val="20000"/>
                    </a:ext>
                  </a:extLst>
                </a:gridCol>
              </a:tblGrid>
              <a:tr h="5207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6438">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3263">
                <a:tc>
                  <a:txBody>
                    <a:bodyPr/>
                    <a:lstStyle>
                      <a:lvl1pPr algn="l">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lgn="l">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lgn="l">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lgn="l">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lgn="l">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0434" name="Text Box 18"/>
          <p:cNvSpPr txBox="1">
            <a:spLocks noChangeArrowheads="1"/>
          </p:cNvSpPr>
          <p:nvPr/>
        </p:nvSpPr>
        <p:spPr bwMode="auto">
          <a:xfrm>
            <a:off x="304800" y="26670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トラック0</a:t>
            </a:r>
          </a:p>
        </p:txBody>
      </p:sp>
      <p:sp>
        <p:nvSpPr>
          <p:cNvPr id="60435" name="Text Box 19"/>
          <p:cNvSpPr txBox="1">
            <a:spLocks noChangeArrowheads="1"/>
          </p:cNvSpPr>
          <p:nvPr/>
        </p:nvSpPr>
        <p:spPr bwMode="auto">
          <a:xfrm>
            <a:off x="304800" y="32004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トラック1</a:t>
            </a:r>
          </a:p>
        </p:txBody>
      </p:sp>
      <p:sp>
        <p:nvSpPr>
          <p:cNvPr id="60436" name="Text Box 20"/>
          <p:cNvSpPr txBox="1">
            <a:spLocks noChangeArrowheads="1"/>
          </p:cNvSpPr>
          <p:nvPr/>
        </p:nvSpPr>
        <p:spPr bwMode="auto">
          <a:xfrm>
            <a:off x="304800" y="44196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a:t>
            </a:r>
            <a:r>
              <a:rPr lang="en-US" altLang="ja-JP" i="1"/>
              <a:t>n</a:t>
            </a:r>
          </a:p>
        </p:txBody>
      </p:sp>
      <p:grpSp>
        <p:nvGrpSpPr>
          <p:cNvPr id="60437" name="Group 21"/>
          <p:cNvGrpSpPr>
            <a:grpSpLocks/>
          </p:cNvGrpSpPr>
          <p:nvPr/>
        </p:nvGrpSpPr>
        <p:grpSpPr bwMode="auto">
          <a:xfrm>
            <a:off x="1905000" y="2743200"/>
            <a:ext cx="4419600" cy="381000"/>
            <a:chOff x="1200" y="1872"/>
            <a:chExt cx="2784" cy="240"/>
          </a:xfrm>
        </p:grpSpPr>
        <p:sp>
          <p:nvSpPr>
            <p:cNvPr id="60454" name="Rectangle 22"/>
            <p:cNvSpPr>
              <a:spLocks noChangeArrowheads="1"/>
            </p:cNvSpPr>
            <p:nvPr/>
          </p:nvSpPr>
          <p:spPr bwMode="auto">
            <a:xfrm>
              <a:off x="1200"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60455" name="Rectangle 23"/>
            <p:cNvSpPr>
              <a:spLocks noChangeArrowheads="1"/>
            </p:cNvSpPr>
            <p:nvPr/>
          </p:nvSpPr>
          <p:spPr bwMode="auto">
            <a:xfrm>
              <a:off x="20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60456" name="Rectangle 24"/>
            <p:cNvSpPr>
              <a:spLocks noChangeArrowheads="1"/>
            </p:cNvSpPr>
            <p:nvPr/>
          </p:nvSpPr>
          <p:spPr bwMode="auto">
            <a:xfrm>
              <a:off x="32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60457" name="Line 25"/>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0438" name="Group 26"/>
          <p:cNvGrpSpPr>
            <a:grpSpLocks/>
          </p:cNvGrpSpPr>
          <p:nvPr/>
        </p:nvGrpSpPr>
        <p:grpSpPr bwMode="auto">
          <a:xfrm>
            <a:off x="1905000" y="3276600"/>
            <a:ext cx="4419600" cy="381000"/>
            <a:chOff x="1200" y="1872"/>
            <a:chExt cx="2784" cy="240"/>
          </a:xfrm>
        </p:grpSpPr>
        <p:sp>
          <p:nvSpPr>
            <p:cNvPr id="60450" name="Rectangle 27"/>
            <p:cNvSpPr>
              <a:spLocks noChangeArrowheads="1"/>
            </p:cNvSpPr>
            <p:nvPr/>
          </p:nvSpPr>
          <p:spPr bwMode="auto">
            <a:xfrm>
              <a:off x="1200"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60451" name="Rectangle 28"/>
            <p:cNvSpPr>
              <a:spLocks noChangeArrowheads="1"/>
            </p:cNvSpPr>
            <p:nvPr/>
          </p:nvSpPr>
          <p:spPr bwMode="auto">
            <a:xfrm>
              <a:off x="20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60452" name="Rectangle 29"/>
            <p:cNvSpPr>
              <a:spLocks noChangeArrowheads="1"/>
            </p:cNvSpPr>
            <p:nvPr/>
          </p:nvSpPr>
          <p:spPr bwMode="auto">
            <a:xfrm>
              <a:off x="32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60453" name="Line 30"/>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0439" name="Group 31"/>
          <p:cNvGrpSpPr>
            <a:grpSpLocks/>
          </p:cNvGrpSpPr>
          <p:nvPr/>
        </p:nvGrpSpPr>
        <p:grpSpPr bwMode="auto">
          <a:xfrm>
            <a:off x="1905000" y="4495800"/>
            <a:ext cx="4419600" cy="381000"/>
            <a:chOff x="1200" y="1872"/>
            <a:chExt cx="2784" cy="240"/>
          </a:xfrm>
        </p:grpSpPr>
        <p:sp>
          <p:nvSpPr>
            <p:cNvPr id="60446" name="Rectangle 32"/>
            <p:cNvSpPr>
              <a:spLocks noChangeArrowheads="1"/>
            </p:cNvSpPr>
            <p:nvPr/>
          </p:nvSpPr>
          <p:spPr bwMode="auto">
            <a:xfrm>
              <a:off x="1200"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60447" name="Rectangle 33"/>
            <p:cNvSpPr>
              <a:spLocks noChangeArrowheads="1"/>
            </p:cNvSpPr>
            <p:nvPr/>
          </p:nvSpPr>
          <p:spPr bwMode="auto">
            <a:xfrm>
              <a:off x="20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60448" name="Rectangle 34"/>
            <p:cNvSpPr>
              <a:spLocks noChangeArrowheads="1"/>
            </p:cNvSpPr>
            <p:nvPr/>
          </p:nvSpPr>
          <p:spPr bwMode="auto">
            <a:xfrm>
              <a:off x="3216"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60449" name="Line 35"/>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60440" name="Line 36"/>
          <p:cNvSpPr>
            <a:spLocks noChangeShapeType="1"/>
          </p:cNvSpPr>
          <p:nvPr/>
        </p:nvSpPr>
        <p:spPr bwMode="auto">
          <a:xfrm>
            <a:off x="4038600" y="3810000"/>
            <a:ext cx="0" cy="53340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441" name="Line 37"/>
          <p:cNvSpPr>
            <a:spLocks noChangeShapeType="1"/>
          </p:cNvSpPr>
          <p:nvPr/>
        </p:nvSpPr>
        <p:spPr bwMode="auto">
          <a:xfrm>
            <a:off x="4038600" y="5029200"/>
            <a:ext cx="0" cy="53340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0442" name="Text Box 38"/>
          <p:cNvSpPr txBox="1">
            <a:spLocks noChangeArrowheads="1"/>
          </p:cNvSpPr>
          <p:nvPr/>
        </p:nvSpPr>
        <p:spPr bwMode="auto">
          <a:xfrm>
            <a:off x="304800" y="1600200"/>
            <a:ext cx="7602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ファイルへのアクセス時はブロック番号を指定する</a:t>
            </a:r>
          </a:p>
        </p:txBody>
      </p:sp>
      <p:sp>
        <p:nvSpPr>
          <p:cNvPr id="611367" name="Text Box 39"/>
          <p:cNvSpPr txBox="1">
            <a:spLocks noChangeArrowheads="1"/>
          </p:cNvSpPr>
          <p:nvPr/>
        </p:nvSpPr>
        <p:spPr bwMode="auto">
          <a:xfrm>
            <a:off x="533400" y="5715000"/>
            <a:ext cx="82137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ファイルの先頭からの位置を表す</a:t>
            </a:r>
          </a:p>
          <a:p>
            <a:pPr eaLnBrk="1" hangingPunct="1"/>
            <a:r>
              <a:rPr lang="ja-JP" altLang="en-US"/>
              <a:t>相対ブロック番号</a:t>
            </a:r>
            <a:r>
              <a:rPr lang="ja-JP" altLang="en-US" sz="2400"/>
              <a:t>(</a:t>
            </a:r>
            <a:r>
              <a:rPr lang="en-US" altLang="ja-JP" sz="2400"/>
              <a:t>relative block number)</a:t>
            </a:r>
            <a:r>
              <a:rPr lang="ja-JP" altLang="en-US"/>
              <a:t>でもアクセス可能</a:t>
            </a:r>
          </a:p>
        </p:txBody>
      </p:sp>
      <p:sp>
        <p:nvSpPr>
          <p:cNvPr id="611368" name="Text Box 40"/>
          <p:cNvSpPr txBox="1">
            <a:spLocks noChangeArrowheads="1"/>
          </p:cNvSpPr>
          <p:nvPr/>
        </p:nvSpPr>
        <p:spPr bwMode="auto">
          <a:xfrm>
            <a:off x="6391275" y="2895600"/>
            <a:ext cx="275272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ブロック(1, 0)</a:t>
            </a:r>
          </a:p>
          <a:p>
            <a:pPr eaLnBrk="1" hangingPunct="1"/>
            <a:r>
              <a:rPr lang="ja-JP" altLang="en-US" sz="2400"/>
              <a:t>(トラック, ブロック</a:t>
            </a:r>
            <a:r>
              <a:rPr lang="en-US" altLang="ja-JP" sz="2400"/>
              <a:t>)</a:t>
            </a:r>
          </a:p>
        </p:txBody>
      </p:sp>
      <p:sp>
        <p:nvSpPr>
          <p:cNvPr id="611369" name="Rectangle 41"/>
          <p:cNvSpPr>
            <a:spLocks noChangeArrowheads="1"/>
          </p:cNvSpPr>
          <p:nvPr/>
        </p:nvSpPr>
        <p:spPr bwMode="auto">
          <a:xfrm>
            <a:off x="1905000" y="3276600"/>
            <a:ext cx="1219200" cy="381000"/>
          </a:xfrm>
          <a:prstGeom prst="rect">
            <a:avLst/>
          </a:prstGeom>
          <a:solidFill>
            <a:srgbClr val="FF99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1368"/>
                                        </p:tgtEl>
                                        <p:attrNameLst>
                                          <p:attrName>style.visibility</p:attrName>
                                        </p:attrNameLst>
                                      </p:cBhvr>
                                      <p:to>
                                        <p:strVal val="visible"/>
                                      </p:to>
                                    </p:set>
                                    <p:animEffect transition="in" filter="checkerboard(across)">
                                      <p:cBhvr>
                                        <p:cTn id="7" dur="500"/>
                                        <p:tgtEl>
                                          <p:spTgt spid="6113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1369"/>
                                        </p:tgtEl>
                                        <p:attrNameLst>
                                          <p:attrName>style.visibility</p:attrName>
                                        </p:attrNameLst>
                                      </p:cBhvr>
                                      <p:to>
                                        <p:strVal val="visible"/>
                                      </p:to>
                                    </p:set>
                                    <p:animEffect transition="in" filter="checkerboard(across)">
                                      <p:cBhvr>
                                        <p:cTn id="12" dur="500"/>
                                        <p:tgtEl>
                                          <p:spTgt spid="6113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1367"/>
                                        </p:tgtEl>
                                        <p:attrNameLst>
                                          <p:attrName>style.visibility</p:attrName>
                                        </p:attrNameLst>
                                      </p:cBhvr>
                                      <p:to>
                                        <p:strVal val="visible"/>
                                      </p:to>
                                    </p:set>
                                    <p:anim calcmode="lin" valueType="num">
                                      <p:cBhvr additive="base">
                                        <p:cTn id="17" dur="500" fill="hold"/>
                                        <p:tgtEl>
                                          <p:spTgt spid="611367"/>
                                        </p:tgtEl>
                                        <p:attrNameLst>
                                          <p:attrName>ppt_x</p:attrName>
                                        </p:attrNameLst>
                                      </p:cBhvr>
                                      <p:tavLst>
                                        <p:tav tm="0">
                                          <p:val>
                                            <p:strVal val="#ppt_x"/>
                                          </p:val>
                                        </p:tav>
                                        <p:tav tm="100000">
                                          <p:val>
                                            <p:strVal val="#ppt_x"/>
                                          </p:val>
                                        </p:tav>
                                      </p:tavLst>
                                    </p:anim>
                                    <p:anim calcmode="lin" valueType="num">
                                      <p:cBhvr additive="base">
                                        <p:cTn id="18" dur="500" fill="hold"/>
                                        <p:tgtEl>
                                          <p:spTgt spid="6113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367" grpId="0" autoUpdateAnimBg="0"/>
      <p:bldP spid="611368" grpId="0" autoUpdateAnimBg="0"/>
      <p:bldP spid="611369"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相対ブロック番号</a:t>
            </a:r>
          </a:p>
        </p:txBody>
      </p:sp>
      <p:sp>
        <p:nvSpPr>
          <p:cNvPr id="61443" name="Rectangle 3"/>
          <p:cNvSpPr>
            <a:spLocks noGrp="1" noChangeArrowheads="1"/>
          </p:cNvSpPr>
          <p:nvPr>
            <p:ph type="body" idx="1"/>
          </p:nvPr>
        </p:nvSpPr>
        <p:spPr>
          <a:xfrm>
            <a:off x="685800" y="1676400"/>
            <a:ext cx="7696200" cy="1219200"/>
          </a:xfrm>
        </p:spPr>
        <p:txBody>
          <a:bodyPr/>
          <a:lstStyle/>
          <a:p>
            <a:pPr eaLnBrk="1" hangingPunct="1"/>
            <a:r>
              <a:rPr lang="ja-JP" altLang="en-US">
                <a:latin typeface="Times New Roman" panose="02020603050405020304" pitchFamily="18" charset="0"/>
              </a:rPr>
              <a:t>相対ブロック番号</a:t>
            </a:r>
            <a:r>
              <a:rPr lang="ja-JP" altLang="en-US" sz="2800">
                <a:latin typeface="Times New Roman" panose="02020603050405020304" pitchFamily="18" charset="0"/>
              </a:rPr>
              <a:t>(</a:t>
            </a:r>
            <a:r>
              <a:rPr lang="en-US" altLang="ja-JP" sz="2800">
                <a:latin typeface="Times New Roman" panose="02020603050405020304" pitchFamily="18" charset="0"/>
              </a:rPr>
              <a:t>relative block number)</a:t>
            </a:r>
            <a:endParaRPr lang="ja-JP" altLang="en-US" sz="2800">
              <a:latin typeface="Times New Roman" panose="02020603050405020304" pitchFamily="18" charset="0"/>
            </a:endParaRPr>
          </a:p>
          <a:p>
            <a:pPr lvl="1" eaLnBrk="1" hangingPunct="1"/>
            <a:r>
              <a:rPr lang="ja-JP" altLang="en-US">
                <a:latin typeface="Times New Roman" panose="02020603050405020304" pitchFamily="18" charset="0"/>
              </a:rPr>
              <a:t>ファイルの先頭からの相対位置</a:t>
            </a:r>
            <a:endParaRPr lang="en-US" altLang="ja-JP">
              <a:latin typeface="Times New Roman" panose="02020603050405020304" pitchFamily="18" charset="0"/>
            </a:endParaRPr>
          </a:p>
        </p:txBody>
      </p:sp>
      <p:sp>
        <p:nvSpPr>
          <p:cNvPr id="61444" name="AutoShape 4"/>
          <p:cNvSpPr>
            <a:spLocks noChangeArrowheads="1"/>
          </p:cNvSpPr>
          <p:nvPr/>
        </p:nvSpPr>
        <p:spPr bwMode="auto">
          <a:xfrm>
            <a:off x="1219200" y="3048000"/>
            <a:ext cx="7162800" cy="3352800"/>
          </a:xfrm>
          <a:prstGeom prst="can">
            <a:avLst>
              <a:gd name="adj" fmla="val 12981"/>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1445" name="Rectangle 5"/>
          <p:cNvSpPr>
            <a:spLocks noChangeArrowheads="1"/>
          </p:cNvSpPr>
          <p:nvPr/>
        </p:nvSpPr>
        <p:spPr bwMode="auto">
          <a:xfrm>
            <a:off x="14478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0,0</a:t>
            </a:r>
          </a:p>
        </p:txBody>
      </p:sp>
      <p:sp>
        <p:nvSpPr>
          <p:cNvPr id="61446" name="Rectangle 6"/>
          <p:cNvSpPr>
            <a:spLocks noChangeArrowheads="1"/>
          </p:cNvSpPr>
          <p:nvPr/>
        </p:nvSpPr>
        <p:spPr bwMode="auto">
          <a:xfrm>
            <a:off x="28194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0,1</a:t>
            </a:r>
          </a:p>
        </p:txBody>
      </p:sp>
      <p:sp>
        <p:nvSpPr>
          <p:cNvPr id="61447" name="Rectangle 7"/>
          <p:cNvSpPr>
            <a:spLocks noChangeArrowheads="1"/>
          </p:cNvSpPr>
          <p:nvPr/>
        </p:nvSpPr>
        <p:spPr bwMode="auto">
          <a:xfrm>
            <a:off x="41910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0,2</a:t>
            </a:r>
          </a:p>
        </p:txBody>
      </p:sp>
      <p:sp>
        <p:nvSpPr>
          <p:cNvPr id="61448" name="Rectangle 8"/>
          <p:cNvSpPr>
            <a:spLocks noChangeArrowheads="1"/>
          </p:cNvSpPr>
          <p:nvPr/>
        </p:nvSpPr>
        <p:spPr bwMode="auto">
          <a:xfrm>
            <a:off x="55626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0,3</a:t>
            </a:r>
          </a:p>
        </p:txBody>
      </p:sp>
      <p:sp>
        <p:nvSpPr>
          <p:cNvPr id="61449" name="Rectangle 9"/>
          <p:cNvSpPr>
            <a:spLocks noChangeArrowheads="1"/>
          </p:cNvSpPr>
          <p:nvPr/>
        </p:nvSpPr>
        <p:spPr bwMode="auto">
          <a:xfrm>
            <a:off x="69342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0,4</a:t>
            </a:r>
          </a:p>
        </p:txBody>
      </p:sp>
      <p:sp>
        <p:nvSpPr>
          <p:cNvPr id="61450" name="Rectangle 10"/>
          <p:cNvSpPr>
            <a:spLocks noChangeArrowheads="1"/>
          </p:cNvSpPr>
          <p:nvPr/>
        </p:nvSpPr>
        <p:spPr bwMode="auto">
          <a:xfrm>
            <a:off x="14478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1451" name="Rectangle 11"/>
          <p:cNvSpPr>
            <a:spLocks noChangeArrowheads="1"/>
          </p:cNvSpPr>
          <p:nvPr/>
        </p:nvSpPr>
        <p:spPr bwMode="auto">
          <a:xfrm>
            <a:off x="28194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1452" name="Rectangle 12"/>
          <p:cNvSpPr>
            <a:spLocks noChangeArrowheads="1"/>
          </p:cNvSpPr>
          <p:nvPr/>
        </p:nvSpPr>
        <p:spPr bwMode="auto">
          <a:xfrm>
            <a:off x="41910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1453" name="Rectangle 13"/>
          <p:cNvSpPr>
            <a:spLocks noChangeArrowheads="1"/>
          </p:cNvSpPr>
          <p:nvPr/>
        </p:nvSpPr>
        <p:spPr bwMode="auto">
          <a:xfrm>
            <a:off x="55626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1454" name="Rectangle 14"/>
          <p:cNvSpPr>
            <a:spLocks noChangeArrowheads="1"/>
          </p:cNvSpPr>
          <p:nvPr/>
        </p:nvSpPr>
        <p:spPr bwMode="auto">
          <a:xfrm>
            <a:off x="69342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1455" name="Rectangle 15"/>
          <p:cNvSpPr>
            <a:spLocks noChangeArrowheads="1"/>
          </p:cNvSpPr>
          <p:nvPr/>
        </p:nvSpPr>
        <p:spPr bwMode="auto">
          <a:xfrm>
            <a:off x="14478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p>
        </p:txBody>
      </p:sp>
      <p:sp>
        <p:nvSpPr>
          <p:cNvPr id="61456" name="Rectangle 16"/>
          <p:cNvSpPr>
            <a:spLocks noChangeArrowheads="1"/>
          </p:cNvSpPr>
          <p:nvPr/>
        </p:nvSpPr>
        <p:spPr bwMode="auto">
          <a:xfrm>
            <a:off x="28194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2,1</a:t>
            </a:r>
          </a:p>
        </p:txBody>
      </p:sp>
      <p:sp>
        <p:nvSpPr>
          <p:cNvPr id="61457" name="Rectangle 17"/>
          <p:cNvSpPr>
            <a:spLocks noChangeArrowheads="1"/>
          </p:cNvSpPr>
          <p:nvPr/>
        </p:nvSpPr>
        <p:spPr bwMode="auto">
          <a:xfrm>
            <a:off x="41910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2,2</a:t>
            </a:r>
          </a:p>
        </p:txBody>
      </p:sp>
      <p:sp>
        <p:nvSpPr>
          <p:cNvPr id="61458" name="Rectangle 18"/>
          <p:cNvSpPr>
            <a:spLocks noChangeArrowheads="1"/>
          </p:cNvSpPr>
          <p:nvPr/>
        </p:nvSpPr>
        <p:spPr bwMode="auto">
          <a:xfrm>
            <a:off x="55626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2,3</a:t>
            </a:r>
          </a:p>
        </p:txBody>
      </p:sp>
      <p:sp>
        <p:nvSpPr>
          <p:cNvPr id="61459" name="Rectangle 19"/>
          <p:cNvSpPr>
            <a:spLocks noChangeArrowheads="1"/>
          </p:cNvSpPr>
          <p:nvPr/>
        </p:nvSpPr>
        <p:spPr bwMode="auto">
          <a:xfrm>
            <a:off x="69342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2,4</a:t>
            </a:r>
          </a:p>
        </p:txBody>
      </p:sp>
      <p:sp>
        <p:nvSpPr>
          <p:cNvPr id="612372" name="AutoShape 20"/>
          <p:cNvSpPr>
            <a:spLocks noChangeArrowheads="1"/>
          </p:cNvSpPr>
          <p:nvPr/>
        </p:nvSpPr>
        <p:spPr bwMode="auto">
          <a:xfrm>
            <a:off x="6324600" y="2362200"/>
            <a:ext cx="2438400" cy="457200"/>
          </a:xfrm>
          <a:prstGeom prst="wedgeRoundRectCallout">
            <a:avLst>
              <a:gd name="adj1" fmla="val -41407"/>
              <a:gd name="adj2" fmla="val 229167"/>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sz="2400">
                <a:latin typeface="Times New Roman" charset="0"/>
              </a:rPr>
              <a:t>ファイルの先頭</a:t>
            </a:r>
          </a:p>
        </p:txBody>
      </p:sp>
      <p:grpSp>
        <p:nvGrpSpPr>
          <p:cNvPr id="2" name="Group 21"/>
          <p:cNvGrpSpPr>
            <a:grpSpLocks/>
          </p:cNvGrpSpPr>
          <p:nvPr/>
        </p:nvGrpSpPr>
        <p:grpSpPr bwMode="auto">
          <a:xfrm>
            <a:off x="1371600" y="3657600"/>
            <a:ext cx="6858000" cy="2514600"/>
            <a:chOff x="864" y="2304"/>
            <a:chExt cx="4320" cy="1584"/>
          </a:xfrm>
        </p:grpSpPr>
        <p:grpSp>
          <p:nvGrpSpPr>
            <p:cNvPr id="61471" name="Group 22"/>
            <p:cNvGrpSpPr>
              <a:grpSpLocks/>
            </p:cNvGrpSpPr>
            <p:nvPr/>
          </p:nvGrpSpPr>
          <p:grpSpPr bwMode="auto">
            <a:xfrm>
              <a:off x="912" y="2352"/>
              <a:ext cx="4224" cy="1344"/>
              <a:chOff x="912" y="2352"/>
              <a:chExt cx="4224" cy="1344"/>
            </a:xfrm>
          </p:grpSpPr>
          <p:sp>
            <p:nvSpPr>
              <p:cNvPr id="61480" name="Rectangle 23"/>
              <p:cNvSpPr>
                <a:spLocks noChangeArrowheads="1"/>
              </p:cNvSpPr>
              <p:nvPr/>
            </p:nvSpPr>
            <p:spPr bwMode="auto">
              <a:xfrm>
                <a:off x="3504" y="2352"/>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0,3</a:t>
                </a:r>
              </a:p>
            </p:txBody>
          </p:sp>
          <p:sp>
            <p:nvSpPr>
              <p:cNvPr id="61481" name="Rectangle 24"/>
              <p:cNvSpPr>
                <a:spLocks noChangeArrowheads="1"/>
              </p:cNvSpPr>
              <p:nvPr/>
            </p:nvSpPr>
            <p:spPr bwMode="auto">
              <a:xfrm>
                <a:off x="4368" y="2352"/>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0,4</a:t>
                </a:r>
              </a:p>
            </p:txBody>
          </p:sp>
          <p:sp>
            <p:nvSpPr>
              <p:cNvPr id="61482" name="Rectangle 25"/>
              <p:cNvSpPr>
                <a:spLocks noChangeArrowheads="1"/>
              </p:cNvSpPr>
              <p:nvPr/>
            </p:nvSpPr>
            <p:spPr bwMode="auto">
              <a:xfrm>
                <a:off x="912"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1483" name="Rectangle 26"/>
              <p:cNvSpPr>
                <a:spLocks noChangeArrowheads="1"/>
              </p:cNvSpPr>
              <p:nvPr/>
            </p:nvSpPr>
            <p:spPr bwMode="auto">
              <a:xfrm>
                <a:off x="1776"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1484" name="Rectangle 27"/>
              <p:cNvSpPr>
                <a:spLocks noChangeArrowheads="1"/>
              </p:cNvSpPr>
              <p:nvPr/>
            </p:nvSpPr>
            <p:spPr bwMode="auto">
              <a:xfrm>
                <a:off x="2640"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1485" name="Rectangle 28"/>
              <p:cNvSpPr>
                <a:spLocks noChangeArrowheads="1"/>
              </p:cNvSpPr>
              <p:nvPr/>
            </p:nvSpPr>
            <p:spPr bwMode="auto">
              <a:xfrm>
                <a:off x="3504"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1486" name="Rectangle 29"/>
              <p:cNvSpPr>
                <a:spLocks noChangeArrowheads="1"/>
              </p:cNvSpPr>
              <p:nvPr/>
            </p:nvSpPr>
            <p:spPr bwMode="auto">
              <a:xfrm>
                <a:off x="4368"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1487" name="Rectangle 30"/>
              <p:cNvSpPr>
                <a:spLocks noChangeArrowheads="1"/>
              </p:cNvSpPr>
              <p:nvPr/>
            </p:nvSpPr>
            <p:spPr bwMode="auto">
              <a:xfrm>
                <a:off x="912" y="3408"/>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p>
            </p:txBody>
          </p:sp>
        </p:grpSp>
        <p:sp>
          <p:nvSpPr>
            <p:cNvPr id="61472" name="Line 31"/>
            <p:cNvSpPr>
              <a:spLocks noChangeShapeType="1"/>
            </p:cNvSpPr>
            <p:nvPr/>
          </p:nvSpPr>
          <p:spPr bwMode="auto">
            <a:xfrm flipV="1">
              <a:off x="3456" y="2304"/>
              <a:ext cx="0" cy="528"/>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3" name="Line 32"/>
            <p:cNvSpPr>
              <a:spLocks noChangeShapeType="1"/>
            </p:cNvSpPr>
            <p:nvPr/>
          </p:nvSpPr>
          <p:spPr bwMode="auto">
            <a:xfrm>
              <a:off x="3456" y="2304"/>
              <a:ext cx="1728"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4" name="Line 33"/>
            <p:cNvSpPr>
              <a:spLocks noChangeShapeType="1"/>
            </p:cNvSpPr>
            <p:nvPr/>
          </p:nvSpPr>
          <p:spPr bwMode="auto">
            <a:xfrm>
              <a:off x="864" y="2832"/>
              <a:ext cx="2592"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5" name="Line 34"/>
            <p:cNvSpPr>
              <a:spLocks noChangeShapeType="1"/>
            </p:cNvSpPr>
            <p:nvPr/>
          </p:nvSpPr>
          <p:spPr bwMode="auto">
            <a:xfrm>
              <a:off x="864" y="2832"/>
              <a:ext cx="0" cy="1056"/>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6" name="Line 35"/>
            <p:cNvSpPr>
              <a:spLocks noChangeShapeType="1"/>
            </p:cNvSpPr>
            <p:nvPr/>
          </p:nvSpPr>
          <p:spPr bwMode="auto">
            <a:xfrm>
              <a:off x="864" y="3888"/>
              <a:ext cx="864"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7" name="Line 36"/>
            <p:cNvSpPr>
              <a:spLocks noChangeShapeType="1"/>
            </p:cNvSpPr>
            <p:nvPr/>
          </p:nvSpPr>
          <p:spPr bwMode="auto">
            <a:xfrm>
              <a:off x="1728" y="3360"/>
              <a:ext cx="0" cy="528"/>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8" name="Line 37"/>
            <p:cNvSpPr>
              <a:spLocks noChangeShapeType="1"/>
            </p:cNvSpPr>
            <p:nvPr/>
          </p:nvSpPr>
          <p:spPr bwMode="auto">
            <a:xfrm>
              <a:off x="1728" y="3360"/>
              <a:ext cx="3456"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1479" name="Line 38"/>
            <p:cNvSpPr>
              <a:spLocks noChangeShapeType="1"/>
            </p:cNvSpPr>
            <p:nvPr/>
          </p:nvSpPr>
          <p:spPr bwMode="auto">
            <a:xfrm>
              <a:off x="5184" y="2304"/>
              <a:ext cx="0" cy="1056"/>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39"/>
          <p:cNvGrpSpPr>
            <a:grpSpLocks/>
          </p:cNvGrpSpPr>
          <p:nvPr/>
        </p:nvGrpSpPr>
        <p:grpSpPr bwMode="auto">
          <a:xfrm>
            <a:off x="1828800" y="4114800"/>
            <a:ext cx="5921375" cy="2195513"/>
            <a:chOff x="1152" y="2592"/>
            <a:chExt cx="3730" cy="1383"/>
          </a:xfrm>
        </p:grpSpPr>
        <p:sp>
          <p:nvSpPr>
            <p:cNvPr id="61463" name="Text Box 40"/>
            <p:cNvSpPr txBox="1">
              <a:spLocks noChangeArrowheads="1"/>
            </p:cNvSpPr>
            <p:nvPr/>
          </p:nvSpPr>
          <p:spPr bwMode="auto">
            <a:xfrm>
              <a:off x="3792" y="2592"/>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p>
          </p:txBody>
        </p:sp>
        <p:sp>
          <p:nvSpPr>
            <p:cNvPr id="61464" name="Text Box 41"/>
            <p:cNvSpPr txBox="1">
              <a:spLocks noChangeArrowheads="1"/>
            </p:cNvSpPr>
            <p:nvPr/>
          </p:nvSpPr>
          <p:spPr bwMode="auto">
            <a:xfrm>
              <a:off x="4656" y="2592"/>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a:t>
              </a:r>
            </a:p>
          </p:txBody>
        </p:sp>
        <p:sp>
          <p:nvSpPr>
            <p:cNvPr id="61465" name="Text Box 42"/>
            <p:cNvSpPr txBox="1">
              <a:spLocks noChangeArrowheads="1"/>
            </p:cNvSpPr>
            <p:nvPr/>
          </p:nvSpPr>
          <p:spPr bwMode="auto">
            <a:xfrm>
              <a:off x="1152"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a:t>
              </a:r>
            </a:p>
          </p:txBody>
        </p:sp>
        <p:sp>
          <p:nvSpPr>
            <p:cNvPr id="61466" name="Text Box 43"/>
            <p:cNvSpPr txBox="1">
              <a:spLocks noChangeArrowheads="1"/>
            </p:cNvSpPr>
            <p:nvPr/>
          </p:nvSpPr>
          <p:spPr bwMode="auto">
            <a:xfrm>
              <a:off x="2016"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a:t>
              </a:r>
            </a:p>
          </p:txBody>
        </p:sp>
        <p:sp>
          <p:nvSpPr>
            <p:cNvPr id="61467" name="Text Box 44"/>
            <p:cNvSpPr txBox="1">
              <a:spLocks noChangeArrowheads="1"/>
            </p:cNvSpPr>
            <p:nvPr/>
          </p:nvSpPr>
          <p:spPr bwMode="auto">
            <a:xfrm>
              <a:off x="2880"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a:t>
              </a:r>
            </a:p>
          </p:txBody>
        </p:sp>
        <p:sp>
          <p:nvSpPr>
            <p:cNvPr id="61468" name="Text Box 45"/>
            <p:cNvSpPr txBox="1">
              <a:spLocks noChangeArrowheads="1"/>
            </p:cNvSpPr>
            <p:nvPr/>
          </p:nvSpPr>
          <p:spPr bwMode="auto">
            <a:xfrm>
              <a:off x="3792"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a:t>
              </a:r>
            </a:p>
          </p:txBody>
        </p:sp>
        <p:sp>
          <p:nvSpPr>
            <p:cNvPr id="61469" name="Text Box 46"/>
            <p:cNvSpPr txBox="1">
              <a:spLocks noChangeArrowheads="1"/>
            </p:cNvSpPr>
            <p:nvPr/>
          </p:nvSpPr>
          <p:spPr bwMode="auto">
            <a:xfrm>
              <a:off x="4656"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a:t>
              </a:r>
            </a:p>
          </p:txBody>
        </p:sp>
        <p:sp>
          <p:nvSpPr>
            <p:cNvPr id="61470" name="Text Box 47"/>
            <p:cNvSpPr txBox="1">
              <a:spLocks noChangeArrowheads="1"/>
            </p:cNvSpPr>
            <p:nvPr/>
          </p:nvSpPr>
          <p:spPr bwMode="auto">
            <a:xfrm>
              <a:off x="1152" y="3648"/>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2372"/>
                                        </p:tgtEl>
                                        <p:attrNameLst>
                                          <p:attrName>style.visibility</p:attrName>
                                        </p:attrNameLst>
                                      </p:cBhvr>
                                      <p:to>
                                        <p:strVal val="visible"/>
                                      </p:to>
                                    </p:set>
                                    <p:animEffect transition="in" filter="checkerboard(across)">
                                      <p:cBhvr>
                                        <p:cTn id="12" dur="500"/>
                                        <p:tgtEl>
                                          <p:spTgt spid="6123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372"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762000"/>
          </a:xfrm>
        </p:spPr>
        <p:txBody>
          <a:bodyPr/>
          <a:lstStyle/>
          <a:p>
            <a:pPr eaLnBrk="1" hangingPunct="1"/>
            <a:r>
              <a:rPr lang="ja-JP" altLang="en-US">
                <a:latin typeface="Times New Roman" panose="02020603050405020304" pitchFamily="18" charset="0"/>
              </a:rPr>
              <a:t>ファイルシステムの目的</a:t>
            </a:r>
          </a:p>
        </p:txBody>
      </p:sp>
      <p:sp>
        <p:nvSpPr>
          <p:cNvPr id="8195" name="Rectangle 3"/>
          <p:cNvSpPr>
            <a:spLocks noChangeArrowheads="1"/>
          </p:cNvSpPr>
          <p:nvPr/>
        </p:nvSpPr>
        <p:spPr bwMode="auto">
          <a:xfrm>
            <a:off x="381000" y="1905000"/>
            <a:ext cx="662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400"/>
          </a:p>
        </p:txBody>
      </p:sp>
      <p:sp>
        <p:nvSpPr>
          <p:cNvPr id="8196" name="Text Box 4"/>
          <p:cNvSpPr txBox="1">
            <a:spLocks noChangeArrowheads="1"/>
          </p:cNvSpPr>
          <p:nvPr/>
        </p:nvSpPr>
        <p:spPr bwMode="auto">
          <a:xfrm>
            <a:off x="609600" y="2057400"/>
            <a:ext cx="6073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コピープログラム (アプリケーションプログラム)</a:t>
            </a:r>
          </a:p>
        </p:txBody>
      </p:sp>
      <p:sp>
        <p:nvSpPr>
          <p:cNvPr id="8197" name="Text Box 10"/>
          <p:cNvSpPr txBox="1">
            <a:spLocks noChangeArrowheads="1"/>
          </p:cNvSpPr>
          <p:nvPr/>
        </p:nvSpPr>
        <p:spPr bwMode="auto">
          <a:xfrm>
            <a:off x="533400" y="1143000"/>
            <a:ext cx="3055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データのコピー</a:t>
            </a:r>
          </a:p>
        </p:txBody>
      </p:sp>
      <p:sp>
        <p:nvSpPr>
          <p:cNvPr id="409611" name="Rectangle 11"/>
          <p:cNvSpPr>
            <a:spLocks noChangeArrowheads="1"/>
          </p:cNvSpPr>
          <p:nvPr/>
        </p:nvSpPr>
        <p:spPr bwMode="auto">
          <a:xfrm>
            <a:off x="1600200" y="3124200"/>
            <a:ext cx="40386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ファイルシステム</a:t>
            </a:r>
          </a:p>
        </p:txBody>
      </p:sp>
      <p:sp>
        <p:nvSpPr>
          <p:cNvPr id="409612" name="Rectangle 12"/>
          <p:cNvSpPr>
            <a:spLocks noChangeArrowheads="1"/>
          </p:cNvSpPr>
          <p:nvPr/>
        </p:nvSpPr>
        <p:spPr bwMode="auto">
          <a:xfrm>
            <a:off x="1066800" y="4267200"/>
            <a:ext cx="53340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入出力デバイス</a:t>
            </a:r>
          </a:p>
        </p:txBody>
      </p:sp>
      <p:sp>
        <p:nvSpPr>
          <p:cNvPr id="8200" name="AutoShape 13"/>
          <p:cNvSpPr>
            <a:spLocks noChangeArrowheads="1"/>
          </p:cNvSpPr>
          <p:nvPr/>
        </p:nvSpPr>
        <p:spPr bwMode="auto">
          <a:xfrm>
            <a:off x="457200" y="5562600"/>
            <a:ext cx="2057400" cy="838200"/>
          </a:xfrm>
          <a:prstGeom prst="can">
            <a:avLst>
              <a:gd name="adj" fmla="val 25000"/>
            </a:avLst>
          </a:prstGeom>
          <a:solidFill>
            <a:srgbClr val="8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ハードディスク</a:t>
            </a:r>
          </a:p>
        </p:txBody>
      </p:sp>
      <p:grpSp>
        <p:nvGrpSpPr>
          <p:cNvPr id="8201" name="Group 18"/>
          <p:cNvGrpSpPr>
            <a:grpSpLocks/>
          </p:cNvGrpSpPr>
          <p:nvPr/>
        </p:nvGrpSpPr>
        <p:grpSpPr bwMode="auto">
          <a:xfrm>
            <a:off x="2743200" y="5408613"/>
            <a:ext cx="1219200" cy="1219200"/>
            <a:chOff x="2208" y="3551"/>
            <a:chExt cx="768" cy="768"/>
          </a:xfrm>
        </p:grpSpPr>
        <p:sp>
          <p:nvSpPr>
            <p:cNvPr id="8215" name="Oval 15"/>
            <p:cNvSpPr>
              <a:spLocks noChangeArrowheads="1"/>
            </p:cNvSpPr>
            <p:nvPr/>
          </p:nvSpPr>
          <p:spPr bwMode="auto">
            <a:xfrm>
              <a:off x="2208" y="3551"/>
              <a:ext cx="768" cy="768"/>
            </a:xfrm>
            <a:prstGeom prst="ellipse">
              <a:avLst/>
            </a:prstGeom>
            <a:gradFill rotWithShape="0">
              <a:gsLst>
                <a:gs pos="0">
                  <a:srgbClr val="CCFFFF"/>
                </a:gs>
                <a:gs pos="50000">
                  <a:srgbClr val="5E7676"/>
                </a:gs>
                <a:gs pos="100000">
                  <a:srgbClr val="CCFFFF"/>
                </a:gs>
              </a:gsLst>
              <a:lin ang="2700000" scaled="1"/>
            </a:gra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useBgFill="1">
          <p:nvSpPr>
            <p:cNvPr id="8216" name="Oval 16"/>
            <p:cNvSpPr>
              <a:spLocks noChangeArrowheads="1"/>
            </p:cNvSpPr>
            <p:nvPr/>
          </p:nvSpPr>
          <p:spPr bwMode="auto">
            <a:xfrm>
              <a:off x="2496" y="3840"/>
              <a:ext cx="192" cy="192"/>
            </a:xfrm>
            <a:prstGeom prst="ellipse">
              <a:avLst/>
            </a:prstGeom>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8217" name="Text Box 17"/>
            <p:cNvSpPr txBox="1">
              <a:spLocks noChangeArrowheads="1"/>
            </p:cNvSpPr>
            <p:nvPr/>
          </p:nvSpPr>
          <p:spPr bwMode="auto">
            <a:xfrm>
              <a:off x="2256" y="3552"/>
              <a:ext cx="64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CD-R</a:t>
              </a:r>
            </a:p>
          </p:txBody>
        </p:sp>
      </p:grpSp>
      <p:grpSp>
        <p:nvGrpSpPr>
          <p:cNvPr id="8202" name="Group 23"/>
          <p:cNvGrpSpPr>
            <a:grpSpLocks/>
          </p:cNvGrpSpPr>
          <p:nvPr/>
        </p:nvGrpSpPr>
        <p:grpSpPr bwMode="auto">
          <a:xfrm>
            <a:off x="4191000" y="5410200"/>
            <a:ext cx="1308100" cy="1219200"/>
            <a:chOff x="3120" y="3552"/>
            <a:chExt cx="824" cy="768"/>
          </a:xfrm>
        </p:grpSpPr>
        <p:sp>
          <p:nvSpPr>
            <p:cNvPr id="8212" name="Oval 20"/>
            <p:cNvSpPr>
              <a:spLocks noChangeArrowheads="1"/>
            </p:cNvSpPr>
            <p:nvPr/>
          </p:nvSpPr>
          <p:spPr bwMode="auto">
            <a:xfrm>
              <a:off x="3120" y="3552"/>
              <a:ext cx="768" cy="768"/>
            </a:xfrm>
            <a:prstGeom prst="ellipse">
              <a:avLst/>
            </a:prstGeom>
            <a:gradFill rotWithShape="0">
              <a:gsLst>
                <a:gs pos="0">
                  <a:srgbClr val="CCFFCC"/>
                </a:gs>
                <a:gs pos="50000">
                  <a:srgbClr val="5E765E"/>
                </a:gs>
                <a:gs pos="100000">
                  <a:srgbClr val="CCFFCC"/>
                </a:gs>
              </a:gsLst>
              <a:lin ang="2700000" scaled="1"/>
            </a:gra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useBgFill="1">
          <p:nvSpPr>
            <p:cNvPr id="8213" name="Oval 21"/>
            <p:cNvSpPr>
              <a:spLocks noChangeArrowheads="1"/>
            </p:cNvSpPr>
            <p:nvPr/>
          </p:nvSpPr>
          <p:spPr bwMode="auto">
            <a:xfrm>
              <a:off x="3408" y="3841"/>
              <a:ext cx="192" cy="192"/>
            </a:xfrm>
            <a:prstGeom prst="ellipse">
              <a:avLst/>
            </a:prstGeom>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8214" name="Text Box 22"/>
            <p:cNvSpPr txBox="1">
              <a:spLocks noChangeArrowheads="1"/>
            </p:cNvSpPr>
            <p:nvPr/>
          </p:nvSpPr>
          <p:spPr bwMode="auto">
            <a:xfrm>
              <a:off x="3120" y="3552"/>
              <a:ext cx="8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DVD-R</a:t>
              </a:r>
            </a:p>
          </p:txBody>
        </p:sp>
      </p:grpSp>
      <p:grpSp>
        <p:nvGrpSpPr>
          <p:cNvPr id="8203" name="Group 28"/>
          <p:cNvGrpSpPr>
            <a:grpSpLocks/>
          </p:cNvGrpSpPr>
          <p:nvPr/>
        </p:nvGrpSpPr>
        <p:grpSpPr bwMode="auto">
          <a:xfrm>
            <a:off x="5638800" y="5410200"/>
            <a:ext cx="1020763" cy="1022350"/>
            <a:chOff x="4272" y="3552"/>
            <a:chExt cx="643" cy="644"/>
          </a:xfrm>
        </p:grpSpPr>
        <p:sp>
          <p:nvSpPr>
            <p:cNvPr id="8209" name="Rectangle 24"/>
            <p:cNvSpPr>
              <a:spLocks noChangeArrowheads="1"/>
            </p:cNvSpPr>
            <p:nvPr/>
          </p:nvSpPr>
          <p:spPr bwMode="auto">
            <a:xfrm>
              <a:off x="4464" y="3648"/>
              <a:ext cx="240" cy="528"/>
            </a:xfrm>
            <a:prstGeom prst="rect">
              <a:avLst/>
            </a:prstGeom>
            <a:solidFill>
              <a:srgbClr val="00000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8210" name="Rectangle 25"/>
            <p:cNvSpPr>
              <a:spLocks noChangeArrowheads="1"/>
            </p:cNvSpPr>
            <p:nvPr/>
          </p:nvSpPr>
          <p:spPr bwMode="auto">
            <a:xfrm>
              <a:off x="4512" y="3552"/>
              <a:ext cx="144" cy="96"/>
            </a:xfrm>
            <a:prstGeom prst="rect">
              <a:avLst/>
            </a:prstGeom>
            <a:solidFill>
              <a:srgbClr val="C0C0C0"/>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8211" name="Text Box 27"/>
            <p:cNvSpPr txBox="1">
              <a:spLocks noChangeArrowheads="1"/>
            </p:cNvSpPr>
            <p:nvPr/>
          </p:nvSpPr>
          <p:spPr bwMode="auto">
            <a:xfrm>
              <a:off x="4272" y="3600"/>
              <a:ext cx="643"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USB</a:t>
              </a:r>
            </a:p>
            <a:p>
              <a:pPr algn="ctr" eaLnBrk="1" hangingPunct="1"/>
              <a:r>
                <a:rPr lang="ja-JP" altLang="en-US"/>
                <a:t>メモリ</a:t>
              </a:r>
            </a:p>
          </p:txBody>
        </p:sp>
      </p:grpSp>
      <p:sp>
        <p:nvSpPr>
          <p:cNvPr id="409630" name="AutoShape 30"/>
          <p:cNvSpPr>
            <a:spLocks noChangeArrowheads="1"/>
          </p:cNvSpPr>
          <p:nvPr/>
        </p:nvSpPr>
        <p:spPr bwMode="auto">
          <a:xfrm>
            <a:off x="3352800" y="2667000"/>
            <a:ext cx="533400" cy="457200"/>
          </a:xfrm>
          <a:prstGeom prst="upDownArrow">
            <a:avLst>
              <a:gd name="adj1" fmla="val 50000"/>
              <a:gd name="adj2" fmla="val 20000"/>
            </a:avLst>
          </a:prstGeom>
          <a:solidFill>
            <a:schemeClr val="accent5"/>
          </a:solid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sp>
        <p:nvSpPr>
          <p:cNvPr id="409631" name="AutoShape 31"/>
          <p:cNvSpPr>
            <a:spLocks noChangeArrowheads="1"/>
          </p:cNvSpPr>
          <p:nvPr/>
        </p:nvSpPr>
        <p:spPr bwMode="auto">
          <a:xfrm>
            <a:off x="3352800" y="3810000"/>
            <a:ext cx="533400" cy="457200"/>
          </a:xfrm>
          <a:prstGeom prst="upDownArrow">
            <a:avLst>
              <a:gd name="adj1" fmla="val 50000"/>
              <a:gd name="adj2" fmla="val 20000"/>
            </a:avLst>
          </a:prstGeom>
          <a:solidFill>
            <a:schemeClr val="accent5"/>
          </a:solid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grpSp>
        <p:nvGrpSpPr>
          <p:cNvPr id="5" name="Group 36"/>
          <p:cNvGrpSpPr>
            <a:grpSpLocks/>
          </p:cNvGrpSpPr>
          <p:nvPr/>
        </p:nvGrpSpPr>
        <p:grpSpPr bwMode="auto">
          <a:xfrm>
            <a:off x="1219200" y="4953000"/>
            <a:ext cx="5181600" cy="381000"/>
            <a:chOff x="864" y="3120"/>
            <a:chExt cx="3264" cy="240"/>
          </a:xfrm>
          <a:solidFill>
            <a:schemeClr val="accent5"/>
          </a:solidFill>
        </p:grpSpPr>
        <p:sp>
          <p:nvSpPr>
            <p:cNvPr id="10257" name="AutoShape 32"/>
            <p:cNvSpPr>
              <a:spLocks noChangeArrowheads="1"/>
            </p:cNvSpPr>
            <p:nvPr/>
          </p:nvSpPr>
          <p:spPr bwMode="auto">
            <a:xfrm>
              <a:off x="864" y="3120"/>
              <a:ext cx="336" cy="240"/>
            </a:xfrm>
            <a:prstGeom prst="upDownArrow">
              <a:avLst>
                <a:gd name="adj1" fmla="val 50000"/>
                <a:gd name="adj2" fmla="val 20000"/>
              </a:avLst>
            </a:prstGeom>
            <a:grp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sp>
          <p:nvSpPr>
            <p:cNvPr id="10258" name="AutoShape 33"/>
            <p:cNvSpPr>
              <a:spLocks noChangeArrowheads="1"/>
            </p:cNvSpPr>
            <p:nvPr/>
          </p:nvSpPr>
          <p:spPr bwMode="auto">
            <a:xfrm>
              <a:off x="2016" y="3120"/>
              <a:ext cx="336" cy="240"/>
            </a:xfrm>
            <a:prstGeom prst="upDownArrow">
              <a:avLst>
                <a:gd name="adj1" fmla="val 50000"/>
                <a:gd name="adj2" fmla="val 20000"/>
              </a:avLst>
            </a:prstGeom>
            <a:grp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sp>
          <p:nvSpPr>
            <p:cNvPr id="10259" name="AutoShape 34"/>
            <p:cNvSpPr>
              <a:spLocks noChangeArrowheads="1"/>
            </p:cNvSpPr>
            <p:nvPr/>
          </p:nvSpPr>
          <p:spPr bwMode="auto">
            <a:xfrm>
              <a:off x="2928" y="3120"/>
              <a:ext cx="336" cy="240"/>
            </a:xfrm>
            <a:prstGeom prst="upDownArrow">
              <a:avLst>
                <a:gd name="adj1" fmla="val 50000"/>
                <a:gd name="adj2" fmla="val 20000"/>
              </a:avLst>
            </a:prstGeom>
            <a:grp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sp>
          <p:nvSpPr>
            <p:cNvPr id="10260" name="AutoShape 35"/>
            <p:cNvSpPr>
              <a:spLocks noChangeArrowheads="1"/>
            </p:cNvSpPr>
            <p:nvPr/>
          </p:nvSpPr>
          <p:spPr bwMode="auto">
            <a:xfrm>
              <a:off x="3792" y="3120"/>
              <a:ext cx="336" cy="240"/>
            </a:xfrm>
            <a:prstGeom prst="upDownArrow">
              <a:avLst>
                <a:gd name="adj1" fmla="val 50000"/>
                <a:gd name="adj2" fmla="val 20000"/>
              </a:avLst>
            </a:prstGeom>
            <a:grpFill/>
            <a:ln w="19050">
              <a:solidFill>
                <a:schemeClr val="tx1"/>
              </a:solidFill>
              <a:miter lim="800000"/>
              <a:headEnd/>
              <a:tailEnd/>
            </a:ln>
            <a:effectLst/>
          </p:spPr>
          <p:txBody>
            <a:bodyPr wrap="none" lIns="90000" tIns="46800" rIns="90000" bIns="46800" anchor="ctr"/>
            <a:lstStyle/>
            <a:p>
              <a:pPr algn="ctr" eaLnBrk="1" hangingPunct="1">
                <a:defRPr/>
              </a:pPr>
              <a:endParaRPr lang="ja-JP" altLang="en-US">
                <a:latin typeface="Times New Roman" charset="0"/>
              </a:endParaRPr>
            </a:p>
          </p:txBody>
        </p:sp>
      </p:grpSp>
      <p:sp>
        <p:nvSpPr>
          <p:cNvPr id="409639" name="AutoShape 39"/>
          <p:cNvSpPr>
            <a:spLocks noChangeArrowheads="1"/>
          </p:cNvSpPr>
          <p:nvPr/>
        </p:nvSpPr>
        <p:spPr bwMode="auto">
          <a:xfrm>
            <a:off x="6781800" y="5029200"/>
            <a:ext cx="2208213" cy="1371600"/>
          </a:xfrm>
          <a:prstGeom prst="wedgeRoundRectCallout">
            <a:avLst>
              <a:gd name="adj1" fmla="val -54097"/>
              <a:gd name="adj2" fmla="val 7755"/>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dirty="0">
                <a:latin typeface="Times New Roman" charset="0"/>
              </a:rPr>
              <a:t>それぞれ</a:t>
            </a:r>
          </a:p>
          <a:p>
            <a:pPr algn="ctr" eaLnBrk="1" hangingPunct="1">
              <a:defRPr/>
            </a:pPr>
            <a:r>
              <a:rPr lang="ja-JP" altLang="en-US" dirty="0">
                <a:latin typeface="Times New Roman" charset="0"/>
              </a:rPr>
              <a:t>物理特性が</a:t>
            </a:r>
          </a:p>
          <a:p>
            <a:pPr algn="ctr" eaLnBrk="1" hangingPunct="1">
              <a:defRPr/>
            </a:pPr>
            <a:r>
              <a:rPr lang="ja-JP" altLang="en-US" dirty="0">
                <a:latin typeface="Times New Roman" charset="0"/>
              </a:rPr>
              <a:t>異なる</a:t>
            </a:r>
          </a:p>
        </p:txBody>
      </p:sp>
      <p:sp>
        <p:nvSpPr>
          <p:cNvPr id="409640" name="AutoShape 40"/>
          <p:cNvSpPr>
            <a:spLocks noChangeArrowheads="1"/>
          </p:cNvSpPr>
          <p:nvPr/>
        </p:nvSpPr>
        <p:spPr bwMode="auto">
          <a:xfrm>
            <a:off x="5867400" y="2819400"/>
            <a:ext cx="3122613" cy="1066800"/>
          </a:xfrm>
          <a:prstGeom prst="wedgeRoundRectCallout">
            <a:avLst>
              <a:gd name="adj1" fmla="val -59657"/>
              <a:gd name="adj2" fmla="val -61458"/>
              <a:gd name="adj3" fmla="val 16667"/>
            </a:avLst>
          </a:prstGeom>
          <a:solidFill>
            <a:schemeClr val="accent5">
              <a:lumMod val="10000"/>
            </a:schemeClr>
          </a:solidFill>
          <a:ln w="19050">
            <a:solidFill>
              <a:schemeClr val="tx1"/>
            </a:solidFill>
            <a:miter lim="800000"/>
            <a:headEnd/>
            <a:tailEnd/>
          </a:ln>
          <a:effectLst/>
        </p:spPr>
        <p:txBody>
          <a:bodyPr lIns="90000" tIns="46800" rIns="90000" bIns="46800" anchor="ctr"/>
          <a:lstStyle/>
          <a:p>
            <a:pPr algn="ctr" eaLnBrk="1" hangingPunct="1">
              <a:defRPr/>
            </a:pPr>
            <a:r>
              <a:rPr lang="ja-JP" altLang="en-US">
                <a:latin typeface="Times New Roman" charset="0"/>
              </a:rPr>
              <a:t>物理特性を</a:t>
            </a:r>
          </a:p>
          <a:p>
            <a:pPr algn="ctr" eaLnBrk="1" hangingPunct="1">
              <a:defRPr/>
            </a:pPr>
            <a:r>
              <a:rPr lang="ja-JP" altLang="en-US">
                <a:latin typeface="Times New Roman" charset="0"/>
              </a:rPr>
              <a:t>気にしなくて良い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639"/>
                                        </p:tgtEl>
                                        <p:attrNameLst>
                                          <p:attrName>style.visibility</p:attrName>
                                        </p:attrNameLst>
                                      </p:cBhvr>
                                      <p:to>
                                        <p:strVal val="visible"/>
                                      </p:to>
                                    </p:set>
                                    <p:animEffect transition="in" filter="checkerboard(across)">
                                      <p:cBhvr>
                                        <p:cTn id="7" dur="500"/>
                                        <p:tgtEl>
                                          <p:spTgt spid="4096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9611"/>
                                        </p:tgtEl>
                                        <p:attrNameLst>
                                          <p:attrName>style.visibility</p:attrName>
                                        </p:attrNameLst>
                                      </p:cBhvr>
                                      <p:to>
                                        <p:strVal val="visible"/>
                                      </p:to>
                                    </p:set>
                                    <p:animEffect transition="in" filter="checkerboard(across)">
                                      <p:cBhvr>
                                        <p:cTn id="12" dur="500"/>
                                        <p:tgtEl>
                                          <p:spTgt spid="4096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9612"/>
                                        </p:tgtEl>
                                        <p:attrNameLst>
                                          <p:attrName>style.visibility</p:attrName>
                                        </p:attrNameLst>
                                      </p:cBhvr>
                                      <p:to>
                                        <p:strVal val="visible"/>
                                      </p:to>
                                    </p:set>
                                    <p:animEffect transition="in" filter="checkerboard(across)">
                                      <p:cBhvr>
                                        <p:cTn id="17" dur="500"/>
                                        <p:tgtEl>
                                          <p:spTgt spid="4096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409630"/>
                                        </p:tgtEl>
                                        <p:attrNameLst>
                                          <p:attrName>style.visibility</p:attrName>
                                        </p:attrNameLst>
                                      </p:cBhvr>
                                      <p:to>
                                        <p:strVal val="visible"/>
                                      </p:to>
                                    </p:set>
                                    <p:animEffect transition="in" filter="barn(outHorizontal)">
                                      <p:cBhvr>
                                        <p:cTn id="22" dur="500"/>
                                        <p:tgtEl>
                                          <p:spTgt spid="409630"/>
                                        </p:tgtEl>
                                      </p:cBhvr>
                                    </p:animEffect>
                                  </p:childTnLst>
                                </p:cTn>
                              </p:par>
                            </p:childTnLst>
                          </p:cTn>
                        </p:par>
                        <p:par>
                          <p:cTn id="23" fill="hold" nodeType="afterGroup">
                            <p:stCondLst>
                              <p:cond delay="500"/>
                            </p:stCondLst>
                            <p:childTnLst>
                              <p:par>
                                <p:cTn id="24" presetID="16" presetClass="entr" presetSubtype="42" fill="hold" grpId="0" nodeType="afterEffect">
                                  <p:stCondLst>
                                    <p:cond delay="0"/>
                                  </p:stCondLst>
                                  <p:childTnLst>
                                    <p:set>
                                      <p:cBhvr>
                                        <p:cTn id="25" dur="1" fill="hold">
                                          <p:stCondLst>
                                            <p:cond delay="0"/>
                                          </p:stCondLst>
                                        </p:cTn>
                                        <p:tgtEl>
                                          <p:spTgt spid="409631"/>
                                        </p:tgtEl>
                                        <p:attrNameLst>
                                          <p:attrName>style.visibility</p:attrName>
                                        </p:attrNameLst>
                                      </p:cBhvr>
                                      <p:to>
                                        <p:strVal val="visible"/>
                                      </p:to>
                                    </p:set>
                                    <p:animEffect transition="in" filter="barn(outHorizontal)">
                                      <p:cBhvr>
                                        <p:cTn id="26" dur="500"/>
                                        <p:tgtEl>
                                          <p:spTgt spid="409631"/>
                                        </p:tgtEl>
                                      </p:cBhvr>
                                    </p:animEffect>
                                  </p:childTnLst>
                                </p:cTn>
                              </p:par>
                            </p:childTnLst>
                          </p:cTn>
                        </p:par>
                        <p:par>
                          <p:cTn id="27" fill="hold" nodeType="afterGroup">
                            <p:stCondLst>
                              <p:cond delay="1000"/>
                            </p:stCondLst>
                            <p:childTnLst>
                              <p:par>
                                <p:cTn id="28" presetID="16" presetClass="entr" presetSubtype="42"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outHorizontal)">
                                      <p:cBhvr>
                                        <p:cTn id="30" dur="500"/>
                                        <p:tgtEl>
                                          <p:spTgt spid="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09640"/>
                                        </p:tgtEl>
                                        <p:attrNameLst>
                                          <p:attrName>style.visibility</p:attrName>
                                        </p:attrNameLst>
                                      </p:cBhvr>
                                      <p:to>
                                        <p:strVal val="visible"/>
                                      </p:to>
                                    </p:set>
                                    <p:animEffect transition="in" filter="checkerboard(across)">
                                      <p:cBhvr>
                                        <p:cTn id="35" dur="500"/>
                                        <p:tgtEl>
                                          <p:spTgt spid="40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1" grpId="0" animBg="1" autoUpdateAnimBg="0"/>
      <p:bldP spid="409612" grpId="0" animBg="1" autoUpdateAnimBg="0"/>
      <p:bldP spid="409630" grpId="0" animBg="1"/>
      <p:bldP spid="409631" grpId="0" animBg="1"/>
      <p:bldP spid="409639" grpId="0" animBg="1" autoUpdateAnimBg="0"/>
      <p:bldP spid="409640" grpId="0"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連続割り付け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contiguous allocation)</a:t>
            </a:r>
          </a:p>
        </p:txBody>
      </p:sp>
      <p:sp>
        <p:nvSpPr>
          <p:cNvPr id="62467"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連続割り付け(</a:t>
            </a:r>
            <a:r>
              <a:rPr lang="en-US" altLang="ja-JP">
                <a:latin typeface="Times New Roman" panose="02020603050405020304" pitchFamily="18" charset="0"/>
              </a:rPr>
              <a:t>contiguous allocation)</a:t>
            </a:r>
          </a:p>
        </p:txBody>
      </p:sp>
      <p:grpSp>
        <p:nvGrpSpPr>
          <p:cNvPr id="62468" name="Group 73"/>
          <p:cNvGrpSpPr>
            <a:grpSpLocks/>
          </p:cNvGrpSpPr>
          <p:nvPr/>
        </p:nvGrpSpPr>
        <p:grpSpPr bwMode="auto">
          <a:xfrm>
            <a:off x="6324600" y="2819400"/>
            <a:ext cx="2514600" cy="3810000"/>
            <a:chOff x="3984" y="1776"/>
            <a:chExt cx="1584" cy="2400"/>
          </a:xfrm>
        </p:grpSpPr>
        <p:sp>
          <p:nvSpPr>
            <p:cNvPr id="62518" name="AutoShape 4"/>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2519" name="Rectangle 5"/>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2520" name="Rectangle 6"/>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2521" name="Rectangle 7"/>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2522" name="Rectangle 8"/>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2523" name="Rectangle 9"/>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2524" name="Rectangle 10"/>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2525" name="Rectangle 11"/>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2526" name="Rectangle 12"/>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2527" name="Rectangle 13"/>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2528" name="Rectangle 14"/>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2529" name="Rectangle 15"/>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2530" name="Rectangle 16"/>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2531" name="Rectangle 17"/>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2532" name="Rectangle 18"/>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2533" name="Rectangle 19"/>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2534" name="Rectangle 20"/>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2535" name="Rectangle 21"/>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2536" name="Rectangle 22"/>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35624" name="Group 72"/>
          <p:cNvGraphicFramePr>
            <a:graphicFrameLocks noGrp="1"/>
          </p:cNvGraphicFramePr>
          <p:nvPr/>
        </p:nvGraphicFramePr>
        <p:xfrm>
          <a:off x="762000" y="3200400"/>
          <a:ext cx="53340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78000">
                  <a:extLst>
                    <a:ext uri="{9D8B030D-6E8A-4147-A177-3AD203B41FA5}">
                      <a16:colId xmlns:a16="http://schemas.microsoft.com/office/drawing/2014/main" val="20001"/>
                    </a:ext>
                  </a:extLst>
                </a:gridCol>
                <a:gridCol w="1778000">
                  <a:extLst>
                    <a:ext uri="{9D8B030D-6E8A-4147-A177-3AD203B41FA5}">
                      <a16:colId xmlns:a16="http://schemas.microsoft.com/office/drawing/2014/main" val="20002"/>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開始位置</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ブロック数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491" name="Text Box 66"/>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grpSp>
        <p:nvGrpSpPr>
          <p:cNvPr id="3" name="Group 80"/>
          <p:cNvGrpSpPr>
            <a:grpSpLocks/>
          </p:cNvGrpSpPr>
          <p:nvPr/>
        </p:nvGrpSpPr>
        <p:grpSpPr bwMode="auto">
          <a:xfrm>
            <a:off x="762000" y="4151313"/>
            <a:ext cx="5334000" cy="520700"/>
            <a:chOff x="480" y="2615"/>
            <a:chExt cx="3360" cy="328"/>
          </a:xfrm>
        </p:grpSpPr>
        <p:sp>
          <p:nvSpPr>
            <p:cNvPr id="62515" name="Rectangle 81"/>
            <p:cNvSpPr>
              <a:spLocks noChangeArrowheads="1"/>
            </p:cNvSpPr>
            <p:nvPr/>
          </p:nvSpPr>
          <p:spPr bwMode="auto">
            <a:xfrm>
              <a:off x="272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5</a:t>
              </a:r>
            </a:p>
          </p:txBody>
        </p:sp>
        <p:sp>
          <p:nvSpPr>
            <p:cNvPr id="62516" name="Rectangle 82"/>
            <p:cNvSpPr>
              <a:spLocks noChangeArrowheads="1"/>
            </p:cNvSpPr>
            <p:nvPr/>
          </p:nvSpPr>
          <p:spPr bwMode="auto">
            <a:xfrm>
              <a:off x="160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62517" name="Rectangle 83"/>
            <p:cNvSpPr>
              <a:spLocks noChangeArrowheads="1"/>
            </p:cNvSpPr>
            <p:nvPr/>
          </p:nvSpPr>
          <p:spPr bwMode="auto">
            <a:xfrm>
              <a:off x="48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ファイル1</a:t>
              </a:r>
            </a:p>
          </p:txBody>
        </p:sp>
      </p:grpSp>
      <p:grpSp>
        <p:nvGrpSpPr>
          <p:cNvPr id="4" name="Group 79"/>
          <p:cNvGrpSpPr>
            <a:grpSpLocks/>
          </p:cNvGrpSpPr>
          <p:nvPr/>
        </p:nvGrpSpPr>
        <p:grpSpPr bwMode="auto">
          <a:xfrm>
            <a:off x="6477000" y="3429000"/>
            <a:ext cx="2209800" cy="1371600"/>
            <a:chOff x="4080" y="2160"/>
            <a:chExt cx="1392" cy="864"/>
          </a:xfrm>
        </p:grpSpPr>
        <p:sp>
          <p:nvSpPr>
            <p:cNvPr id="62510" name="Rectangle 74"/>
            <p:cNvSpPr>
              <a:spLocks noChangeArrowheads="1"/>
            </p:cNvSpPr>
            <p:nvPr/>
          </p:nvSpPr>
          <p:spPr bwMode="auto">
            <a:xfrm>
              <a:off x="5040" y="2160"/>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sp>
          <p:nvSpPr>
            <p:cNvPr id="62511" name="Rectangle 75"/>
            <p:cNvSpPr>
              <a:spLocks noChangeArrowheads="1"/>
            </p:cNvSpPr>
            <p:nvPr/>
          </p:nvSpPr>
          <p:spPr bwMode="auto">
            <a:xfrm>
              <a:off x="408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a:t>
              </a:r>
            </a:p>
          </p:txBody>
        </p:sp>
        <p:sp>
          <p:nvSpPr>
            <p:cNvPr id="62512" name="Rectangle 76"/>
            <p:cNvSpPr>
              <a:spLocks noChangeArrowheads="1"/>
            </p:cNvSpPr>
            <p:nvPr/>
          </p:nvSpPr>
          <p:spPr bwMode="auto">
            <a:xfrm>
              <a:off x="456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62513" name="Rectangle 77"/>
            <p:cNvSpPr>
              <a:spLocks noChangeArrowheads="1"/>
            </p:cNvSpPr>
            <p:nvPr/>
          </p:nvSpPr>
          <p:spPr bwMode="auto">
            <a:xfrm>
              <a:off x="504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2514" name="Rectangle 78"/>
            <p:cNvSpPr>
              <a:spLocks noChangeArrowheads="1"/>
            </p:cNvSpPr>
            <p:nvPr/>
          </p:nvSpPr>
          <p:spPr bwMode="auto">
            <a:xfrm>
              <a:off x="4080" y="2832"/>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6</a:t>
              </a:r>
            </a:p>
          </p:txBody>
        </p:sp>
      </p:grpSp>
      <p:grpSp>
        <p:nvGrpSpPr>
          <p:cNvPr id="5" name="Group 84"/>
          <p:cNvGrpSpPr>
            <a:grpSpLocks/>
          </p:cNvGrpSpPr>
          <p:nvPr/>
        </p:nvGrpSpPr>
        <p:grpSpPr bwMode="auto">
          <a:xfrm>
            <a:off x="762000" y="4672013"/>
            <a:ext cx="5334000" cy="522287"/>
            <a:chOff x="480" y="2943"/>
            <a:chExt cx="3360" cy="329"/>
          </a:xfrm>
        </p:grpSpPr>
        <p:sp>
          <p:nvSpPr>
            <p:cNvPr id="62507" name="Rectangle 85"/>
            <p:cNvSpPr>
              <a:spLocks noChangeArrowheads="1"/>
            </p:cNvSpPr>
            <p:nvPr/>
          </p:nvSpPr>
          <p:spPr bwMode="auto">
            <a:xfrm>
              <a:off x="272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62508" name="Rectangle 86"/>
            <p:cNvSpPr>
              <a:spLocks noChangeArrowheads="1"/>
            </p:cNvSpPr>
            <p:nvPr/>
          </p:nvSpPr>
          <p:spPr bwMode="auto">
            <a:xfrm>
              <a:off x="160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7</a:t>
              </a:r>
            </a:p>
          </p:txBody>
        </p:sp>
        <p:sp>
          <p:nvSpPr>
            <p:cNvPr id="62509" name="Rectangle 87"/>
            <p:cNvSpPr>
              <a:spLocks noChangeArrowheads="1"/>
            </p:cNvSpPr>
            <p:nvPr/>
          </p:nvSpPr>
          <p:spPr bwMode="auto">
            <a:xfrm>
              <a:off x="48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ファイル2</a:t>
              </a:r>
            </a:p>
          </p:txBody>
        </p:sp>
      </p:grpSp>
      <p:grpSp>
        <p:nvGrpSpPr>
          <p:cNvPr id="6" name="Group 88"/>
          <p:cNvGrpSpPr>
            <a:grpSpLocks/>
          </p:cNvGrpSpPr>
          <p:nvPr/>
        </p:nvGrpSpPr>
        <p:grpSpPr bwMode="auto">
          <a:xfrm>
            <a:off x="7239000" y="4495800"/>
            <a:ext cx="1447800" cy="304800"/>
            <a:chOff x="4560" y="2832"/>
            <a:chExt cx="912" cy="192"/>
          </a:xfrm>
        </p:grpSpPr>
        <p:sp>
          <p:nvSpPr>
            <p:cNvPr id="62505" name="Rectangle 89"/>
            <p:cNvSpPr>
              <a:spLocks noChangeArrowheads="1"/>
            </p:cNvSpPr>
            <p:nvPr/>
          </p:nvSpPr>
          <p:spPr bwMode="auto">
            <a:xfrm>
              <a:off x="4560" y="2832"/>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sp>
          <p:nvSpPr>
            <p:cNvPr id="62506" name="Rectangle 90"/>
            <p:cNvSpPr>
              <a:spLocks noChangeArrowheads="1"/>
            </p:cNvSpPr>
            <p:nvPr/>
          </p:nvSpPr>
          <p:spPr bwMode="auto">
            <a:xfrm>
              <a:off x="5040" y="2832"/>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p>
          </p:txBody>
        </p:sp>
      </p:grpSp>
      <p:grpSp>
        <p:nvGrpSpPr>
          <p:cNvPr id="7" name="Group 91"/>
          <p:cNvGrpSpPr>
            <a:grpSpLocks/>
          </p:cNvGrpSpPr>
          <p:nvPr/>
        </p:nvGrpSpPr>
        <p:grpSpPr bwMode="auto">
          <a:xfrm>
            <a:off x="762000" y="5194300"/>
            <a:ext cx="5334000" cy="520700"/>
            <a:chOff x="480" y="3272"/>
            <a:chExt cx="3360" cy="328"/>
          </a:xfrm>
        </p:grpSpPr>
        <p:sp>
          <p:nvSpPr>
            <p:cNvPr id="62502" name="Rectangle 92"/>
            <p:cNvSpPr>
              <a:spLocks noChangeArrowheads="1"/>
            </p:cNvSpPr>
            <p:nvPr/>
          </p:nvSpPr>
          <p:spPr bwMode="auto">
            <a:xfrm>
              <a:off x="272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4</a:t>
              </a:r>
            </a:p>
          </p:txBody>
        </p:sp>
        <p:sp>
          <p:nvSpPr>
            <p:cNvPr id="62503" name="Rectangle 93"/>
            <p:cNvSpPr>
              <a:spLocks noChangeArrowheads="1"/>
            </p:cNvSpPr>
            <p:nvPr/>
          </p:nvSpPr>
          <p:spPr bwMode="auto">
            <a:xfrm>
              <a:off x="160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11</a:t>
              </a:r>
            </a:p>
          </p:txBody>
        </p:sp>
        <p:sp>
          <p:nvSpPr>
            <p:cNvPr id="62504" name="Rectangle 94"/>
            <p:cNvSpPr>
              <a:spLocks noChangeArrowheads="1"/>
            </p:cNvSpPr>
            <p:nvPr/>
          </p:nvSpPr>
          <p:spPr bwMode="auto">
            <a:xfrm>
              <a:off x="48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ファイル3</a:t>
              </a:r>
            </a:p>
          </p:txBody>
        </p:sp>
      </p:grpSp>
      <p:grpSp>
        <p:nvGrpSpPr>
          <p:cNvPr id="8" name="Group 95"/>
          <p:cNvGrpSpPr>
            <a:grpSpLocks/>
          </p:cNvGrpSpPr>
          <p:nvPr/>
        </p:nvGrpSpPr>
        <p:grpSpPr bwMode="auto">
          <a:xfrm>
            <a:off x="6477000" y="5029200"/>
            <a:ext cx="2209800" cy="838200"/>
            <a:chOff x="4080" y="3168"/>
            <a:chExt cx="1392" cy="528"/>
          </a:xfrm>
        </p:grpSpPr>
        <p:sp>
          <p:nvSpPr>
            <p:cNvPr id="62498" name="Rectangle 96"/>
            <p:cNvSpPr>
              <a:spLocks noChangeArrowheads="1"/>
            </p:cNvSpPr>
            <p:nvPr/>
          </p:nvSpPr>
          <p:spPr bwMode="auto">
            <a:xfrm>
              <a:off x="5040" y="3168"/>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sp>
          <p:nvSpPr>
            <p:cNvPr id="62499" name="Rectangle 97"/>
            <p:cNvSpPr>
              <a:spLocks noChangeArrowheads="1"/>
            </p:cNvSpPr>
            <p:nvPr/>
          </p:nvSpPr>
          <p:spPr bwMode="auto">
            <a:xfrm>
              <a:off x="408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62500" name="Rectangle 98"/>
            <p:cNvSpPr>
              <a:spLocks noChangeArrowheads="1"/>
            </p:cNvSpPr>
            <p:nvPr/>
          </p:nvSpPr>
          <p:spPr bwMode="auto">
            <a:xfrm>
              <a:off x="456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62501" name="Rectangle 99"/>
            <p:cNvSpPr>
              <a:spLocks noChangeArrowheads="1"/>
            </p:cNvSpPr>
            <p:nvPr/>
          </p:nvSpPr>
          <p:spPr bwMode="auto">
            <a:xfrm>
              <a:off x="5040" y="3504"/>
              <a:ext cx="432"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連続割り付けの長所と短所</a:t>
            </a:r>
          </a:p>
        </p:txBody>
      </p:sp>
      <p:sp>
        <p:nvSpPr>
          <p:cNvPr id="63491"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anose="02020603050405020304" pitchFamily="18" charset="0"/>
              </a:rPr>
              <a:t>連続割り付けの長所</a:t>
            </a:r>
          </a:p>
          <a:p>
            <a:pPr lvl="1" eaLnBrk="1" hangingPunct="1"/>
            <a:r>
              <a:rPr lang="ja-JP" altLang="en-US">
                <a:latin typeface="Times New Roman" panose="02020603050405020304" pitchFamily="18" charset="0"/>
              </a:rPr>
              <a:t>実装が容易</a:t>
            </a:r>
          </a:p>
          <a:p>
            <a:pPr lvl="1" eaLnBrk="1" hangingPunct="1"/>
            <a:r>
              <a:rPr lang="ja-JP" altLang="en-US">
                <a:latin typeface="Times New Roman" panose="02020603050405020304" pitchFamily="18" charset="0"/>
              </a:rPr>
              <a:t>先頭から連続してのアクセスが短時間で可能</a:t>
            </a:r>
          </a:p>
          <a:p>
            <a:pPr lvl="1" eaLnBrk="1" hangingPunct="1"/>
            <a:r>
              <a:rPr lang="ja-JP" altLang="en-US">
                <a:latin typeface="Times New Roman" panose="02020603050405020304" pitchFamily="18" charset="0"/>
              </a:rPr>
              <a:t>直接アクセスが短時間で可能</a:t>
            </a:r>
          </a:p>
          <a:p>
            <a:pPr eaLnBrk="1" hangingPunct="1"/>
            <a:r>
              <a:rPr lang="ja-JP" altLang="en-US">
                <a:latin typeface="Times New Roman" panose="02020603050405020304" pitchFamily="18" charset="0"/>
              </a:rPr>
              <a:t>連続割り付けの短所</a:t>
            </a:r>
          </a:p>
          <a:p>
            <a:pPr lvl="1" eaLnBrk="1" hangingPunct="1"/>
            <a:r>
              <a:rPr lang="ja-JP" altLang="en-US">
                <a:latin typeface="Times New Roman" panose="02020603050405020304" pitchFamily="18" charset="0"/>
              </a:rPr>
              <a:t>ファイル生成時にサイズを決める必要がある</a:t>
            </a:r>
          </a:p>
          <a:p>
            <a:pPr lvl="2" eaLnBrk="1" hangingPunct="1"/>
            <a:r>
              <a:rPr lang="ja-JP" altLang="en-US">
                <a:latin typeface="Times New Roman" panose="02020603050405020304" pitchFamily="18" charset="0"/>
              </a:rPr>
              <a:t>領域過小 ⇒ ファイル成長時に再構成が必要</a:t>
            </a:r>
          </a:p>
          <a:p>
            <a:pPr lvl="2" eaLnBrk="1" hangingPunct="1"/>
            <a:r>
              <a:rPr lang="ja-JP" altLang="en-US">
                <a:latin typeface="Times New Roman" panose="02020603050405020304" pitchFamily="18" charset="0"/>
              </a:rPr>
              <a:t>領域過大 ⇒ 未使用領域が増える</a:t>
            </a:r>
          </a:p>
          <a:p>
            <a:pPr lvl="1" eaLnBrk="1" hangingPunct="1"/>
            <a:r>
              <a:rPr lang="ja-JP" altLang="en-US">
                <a:latin typeface="Times New Roman" panose="02020603050405020304" pitchFamily="18" charset="0"/>
              </a:rPr>
              <a:t>断片化が生じる</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リンク割り付け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linked allocation)</a:t>
            </a:r>
          </a:p>
        </p:txBody>
      </p:sp>
      <p:sp>
        <p:nvSpPr>
          <p:cNvPr id="64515"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リンク割り付け(</a:t>
            </a:r>
            <a:r>
              <a:rPr lang="en-US" altLang="ja-JP">
                <a:latin typeface="Times New Roman" panose="02020603050405020304" pitchFamily="18" charset="0"/>
              </a:rPr>
              <a:t>linked allocation)</a:t>
            </a:r>
          </a:p>
        </p:txBody>
      </p:sp>
      <p:grpSp>
        <p:nvGrpSpPr>
          <p:cNvPr id="64516" name="Group 4"/>
          <p:cNvGrpSpPr>
            <a:grpSpLocks/>
          </p:cNvGrpSpPr>
          <p:nvPr/>
        </p:nvGrpSpPr>
        <p:grpSpPr bwMode="auto">
          <a:xfrm>
            <a:off x="6324600" y="2819400"/>
            <a:ext cx="2514600" cy="3810000"/>
            <a:chOff x="3984" y="1776"/>
            <a:chExt cx="1584" cy="2400"/>
          </a:xfrm>
        </p:grpSpPr>
        <p:sp>
          <p:nvSpPr>
            <p:cNvPr id="64565"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4566"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4567"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4568"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4569"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4570"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4571"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4572"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4573"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4574"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4575"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4576"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4577"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4578"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4579"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4580"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4581"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4582"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4583"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38671" name="Group 47"/>
          <p:cNvGraphicFramePr>
            <a:graphicFrameLocks noGrp="1"/>
          </p:cNvGraphicFramePr>
          <p:nvPr/>
        </p:nvGraphicFramePr>
        <p:xfrm>
          <a:off x="762000" y="3200400"/>
          <a:ext cx="53340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開始位置</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終了位置</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4539" name="Text Box 46"/>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grpSp>
        <p:nvGrpSpPr>
          <p:cNvPr id="3" name="Group 48"/>
          <p:cNvGrpSpPr>
            <a:grpSpLocks/>
          </p:cNvGrpSpPr>
          <p:nvPr/>
        </p:nvGrpSpPr>
        <p:grpSpPr bwMode="auto">
          <a:xfrm>
            <a:off x="762000" y="4151313"/>
            <a:ext cx="5334000" cy="520700"/>
            <a:chOff x="480" y="2615"/>
            <a:chExt cx="3360" cy="328"/>
          </a:xfrm>
        </p:grpSpPr>
        <p:sp>
          <p:nvSpPr>
            <p:cNvPr id="64562" name="Rectangle 49"/>
            <p:cNvSpPr>
              <a:spLocks noChangeArrowheads="1"/>
            </p:cNvSpPr>
            <p:nvPr/>
          </p:nvSpPr>
          <p:spPr bwMode="auto">
            <a:xfrm>
              <a:off x="272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4</a:t>
              </a:r>
            </a:p>
          </p:txBody>
        </p:sp>
        <p:sp>
          <p:nvSpPr>
            <p:cNvPr id="64563" name="Rectangle 50"/>
            <p:cNvSpPr>
              <a:spLocks noChangeArrowheads="1"/>
            </p:cNvSpPr>
            <p:nvPr/>
          </p:nvSpPr>
          <p:spPr bwMode="auto">
            <a:xfrm>
              <a:off x="160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64564" name="Rectangle 51"/>
            <p:cNvSpPr>
              <a:spLocks noChangeArrowheads="1"/>
            </p:cNvSpPr>
            <p:nvPr/>
          </p:nvSpPr>
          <p:spPr bwMode="auto">
            <a:xfrm>
              <a:off x="48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ファイル1</a:t>
              </a:r>
            </a:p>
          </p:txBody>
        </p:sp>
      </p:grpSp>
      <p:sp>
        <p:nvSpPr>
          <p:cNvPr id="538684" name="Rectangle 60"/>
          <p:cNvSpPr>
            <a:spLocks noChangeArrowheads="1"/>
          </p:cNvSpPr>
          <p:nvPr/>
        </p:nvSpPr>
        <p:spPr bwMode="auto">
          <a:xfrm>
            <a:off x="8001000" y="3429000"/>
            <a:ext cx="685800" cy="304800"/>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graphicFrame>
        <p:nvGraphicFramePr>
          <p:cNvPr id="538716" name="Group 92"/>
          <p:cNvGraphicFramePr>
            <a:graphicFrameLocks noGrp="1"/>
          </p:cNvGraphicFramePr>
          <p:nvPr/>
        </p:nvGraphicFramePr>
        <p:xfrm>
          <a:off x="3048000" y="5334000"/>
          <a:ext cx="4724400" cy="975300"/>
        </p:xfrm>
        <a:graphic>
          <a:graphicData uri="http://schemas.openxmlformats.org/drawingml/2006/table">
            <a:tbl>
              <a:tblPr/>
              <a:tblGrid>
                <a:gridCol w="14478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tblGrid>
              <a:tr h="457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ブロック</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リンク先</a:t>
                      </a:r>
                    </a:p>
                  </a:txBody>
                  <a:tcPr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データ</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0"/>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2</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5</a:t>
                      </a:r>
                    </a:p>
                  </a:txBody>
                  <a:tcPr marT="45690" marB="456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1"/>
                  </a:ext>
                </a:extLst>
              </a:tr>
            </a:tbl>
          </a:graphicData>
        </a:graphic>
      </p:graphicFrame>
      <p:grpSp>
        <p:nvGrpSpPr>
          <p:cNvPr id="4" name="Group 95"/>
          <p:cNvGrpSpPr>
            <a:grpSpLocks/>
          </p:cNvGrpSpPr>
          <p:nvPr/>
        </p:nvGrpSpPr>
        <p:grpSpPr bwMode="auto">
          <a:xfrm>
            <a:off x="3048000" y="3733800"/>
            <a:ext cx="5638800" cy="1600200"/>
            <a:chOff x="1920" y="2352"/>
            <a:chExt cx="3552" cy="1008"/>
          </a:xfrm>
        </p:grpSpPr>
        <p:sp>
          <p:nvSpPr>
            <p:cNvPr id="64560" name="Line 93"/>
            <p:cNvSpPr>
              <a:spLocks noChangeShapeType="1"/>
            </p:cNvSpPr>
            <p:nvPr/>
          </p:nvSpPr>
          <p:spPr bwMode="auto">
            <a:xfrm flipH="1">
              <a:off x="1920" y="2352"/>
              <a:ext cx="312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4561" name="Line 94"/>
            <p:cNvSpPr>
              <a:spLocks noChangeShapeType="1"/>
            </p:cNvSpPr>
            <p:nvPr/>
          </p:nvSpPr>
          <p:spPr bwMode="auto">
            <a:xfrm flipH="1">
              <a:off x="4896" y="2352"/>
              <a:ext cx="576"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5" name="Group 101"/>
          <p:cNvGrpSpPr>
            <a:grpSpLocks/>
          </p:cNvGrpSpPr>
          <p:nvPr/>
        </p:nvGrpSpPr>
        <p:grpSpPr bwMode="auto">
          <a:xfrm>
            <a:off x="8001000" y="3733800"/>
            <a:ext cx="685800" cy="533400"/>
            <a:chOff x="5040" y="2352"/>
            <a:chExt cx="432" cy="336"/>
          </a:xfrm>
        </p:grpSpPr>
        <p:sp>
          <p:nvSpPr>
            <p:cNvPr id="64558" name="Rectangle 96"/>
            <p:cNvSpPr>
              <a:spLocks noChangeArrowheads="1"/>
            </p:cNvSpPr>
            <p:nvPr/>
          </p:nvSpPr>
          <p:spPr bwMode="auto">
            <a:xfrm>
              <a:off x="504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4559" name="Line 100"/>
            <p:cNvSpPr>
              <a:spLocks noChangeShapeType="1"/>
            </p:cNvSpPr>
            <p:nvPr/>
          </p:nvSpPr>
          <p:spPr bwMode="auto">
            <a:xfrm>
              <a:off x="5280" y="2352"/>
              <a:ext cx="0" cy="144"/>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8684"/>
                                        </p:tgtEl>
                                        <p:attrNameLst>
                                          <p:attrName>style.visibility</p:attrName>
                                        </p:attrNameLst>
                                      </p:cBhvr>
                                      <p:to>
                                        <p:strVal val="visible"/>
                                      </p:to>
                                    </p:set>
                                    <p:animEffect transition="in" filter="checkerboard(across)">
                                      <p:cBhvr>
                                        <p:cTn id="12" dur="500"/>
                                        <p:tgtEl>
                                          <p:spTgt spid="5386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538716"/>
                                        </p:tgtEl>
                                        <p:attrNameLst>
                                          <p:attrName>style.visibility</p:attrName>
                                        </p:attrNameLst>
                                      </p:cBhvr>
                                      <p:to>
                                        <p:strVal val="visible"/>
                                      </p:to>
                                    </p:set>
                                    <p:animEffect transition="in" filter="wipe(up)">
                                      <p:cBhvr>
                                        <p:cTn id="21" dur="500"/>
                                        <p:tgtEl>
                                          <p:spTgt spid="53871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up)">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84"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リンク割り付け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linked allocation)</a:t>
            </a:r>
          </a:p>
        </p:txBody>
      </p:sp>
      <p:sp>
        <p:nvSpPr>
          <p:cNvPr id="65539"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リンク割り付け(</a:t>
            </a:r>
            <a:r>
              <a:rPr lang="en-US" altLang="ja-JP">
                <a:latin typeface="Times New Roman" panose="02020603050405020304" pitchFamily="18" charset="0"/>
              </a:rPr>
              <a:t>linked allocation)</a:t>
            </a:r>
          </a:p>
        </p:txBody>
      </p:sp>
      <p:grpSp>
        <p:nvGrpSpPr>
          <p:cNvPr id="65540" name="Group 4"/>
          <p:cNvGrpSpPr>
            <a:grpSpLocks/>
          </p:cNvGrpSpPr>
          <p:nvPr/>
        </p:nvGrpSpPr>
        <p:grpSpPr bwMode="auto">
          <a:xfrm>
            <a:off x="6324600" y="2819400"/>
            <a:ext cx="2514600" cy="3810000"/>
            <a:chOff x="3984" y="1776"/>
            <a:chExt cx="1584" cy="2400"/>
          </a:xfrm>
        </p:grpSpPr>
        <p:sp>
          <p:nvSpPr>
            <p:cNvPr id="65583"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5584"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5585"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5586"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5587"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5588"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5589"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5590"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5591"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5592"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5593"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5594"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5595"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5596"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5597"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5598"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5599"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5600"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5601"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40747" name="Group 75"/>
          <p:cNvGraphicFramePr>
            <a:graphicFrameLocks noGrp="1"/>
          </p:cNvGraphicFramePr>
          <p:nvPr/>
        </p:nvGraphicFramePr>
        <p:xfrm>
          <a:off x="762000" y="3200400"/>
          <a:ext cx="53340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開始位置</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終了位置</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5563" name="Text Box 46"/>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grpSp>
        <p:nvGrpSpPr>
          <p:cNvPr id="65564" name="Group 69"/>
          <p:cNvGrpSpPr>
            <a:grpSpLocks/>
          </p:cNvGrpSpPr>
          <p:nvPr/>
        </p:nvGrpSpPr>
        <p:grpSpPr bwMode="auto">
          <a:xfrm>
            <a:off x="8001000" y="3429000"/>
            <a:ext cx="685800" cy="304800"/>
            <a:chOff x="4752" y="1008"/>
            <a:chExt cx="480" cy="192"/>
          </a:xfrm>
        </p:grpSpPr>
        <p:sp>
          <p:nvSpPr>
            <p:cNvPr id="65581" name="Rectangle 70"/>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5582" name="Rectangle 71"/>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grpSp>
      <p:grpSp>
        <p:nvGrpSpPr>
          <p:cNvPr id="65565" name="Group 76"/>
          <p:cNvGrpSpPr>
            <a:grpSpLocks/>
          </p:cNvGrpSpPr>
          <p:nvPr/>
        </p:nvGrpSpPr>
        <p:grpSpPr bwMode="auto">
          <a:xfrm>
            <a:off x="8001000" y="3962400"/>
            <a:ext cx="685800" cy="304800"/>
            <a:chOff x="4752" y="1008"/>
            <a:chExt cx="480" cy="192"/>
          </a:xfrm>
        </p:grpSpPr>
        <p:sp>
          <p:nvSpPr>
            <p:cNvPr id="65579" name="Rectangle 77"/>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65580" name="Rectangle 78"/>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grpSp>
      <p:grpSp>
        <p:nvGrpSpPr>
          <p:cNvPr id="5" name="Group 79"/>
          <p:cNvGrpSpPr>
            <a:grpSpLocks/>
          </p:cNvGrpSpPr>
          <p:nvPr/>
        </p:nvGrpSpPr>
        <p:grpSpPr bwMode="auto">
          <a:xfrm>
            <a:off x="7239000" y="6096000"/>
            <a:ext cx="685800" cy="304800"/>
            <a:chOff x="4752" y="1008"/>
            <a:chExt cx="480" cy="192"/>
          </a:xfrm>
        </p:grpSpPr>
        <p:sp>
          <p:nvSpPr>
            <p:cNvPr id="65577" name="Rectangle 80"/>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65578" name="Rectangle 81"/>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grpSp>
      <p:grpSp>
        <p:nvGrpSpPr>
          <p:cNvPr id="6" name="Group 82"/>
          <p:cNvGrpSpPr>
            <a:grpSpLocks/>
          </p:cNvGrpSpPr>
          <p:nvPr/>
        </p:nvGrpSpPr>
        <p:grpSpPr bwMode="auto">
          <a:xfrm>
            <a:off x="6477000" y="5562600"/>
            <a:ext cx="685800" cy="304800"/>
            <a:chOff x="4752" y="1008"/>
            <a:chExt cx="480" cy="192"/>
          </a:xfrm>
        </p:grpSpPr>
        <p:sp>
          <p:nvSpPr>
            <p:cNvPr id="65575" name="Rectangle 83"/>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65576" name="Rectangle 84"/>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grpSp>
      <p:grpSp>
        <p:nvGrpSpPr>
          <p:cNvPr id="7" name="Group 85"/>
          <p:cNvGrpSpPr>
            <a:grpSpLocks/>
          </p:cNvGrpSpPr>
          <p:nvPr/>
        </p:nvGrpSpPr>
        <p:grpSpPr bwMode="auto">
          <a:xfrm>
            <a:off x="7239000" y="3962400"/>
            <a:ext cx="685800" cy="304800"/>
            <a:chOff x="4752" y="1008"/>
            <a:chExt cx="480" cy="192"/>
          </a:xfrm>
        </p:grpSpPr>
        <p:sp>
          <p:nvSpPr>
            <p:cNvPr id="65573" name="Rectangle 86"/>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a:t>
              </a:r>
            </a:p>
          </p:txBody>
        </p:sp>
        <p:sp>
          <p:nvSpPr>
            <p:cNvPr id="65574" name="Rectangle 87"/>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grpSp>
      <p:sp>
        <p:nvSpPr>
          <p:cNvPr id="65569" name="Line 88"/>
          <p:cNvSpPr>
            <a:spLocks noChangeShapeType="1"/>
          </p:cNvSpPr>
          <p:nvPr/>
        </p:nvSpPr>
        <p:spPr bwMode="auto">
          <a:xfrm>
            <a:off x="8382000" y="3733800"/>
            <a:ext cx="0" cy="2286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40761" name="Line 89"/>
          <p:cNvSpPr>
            <a:spLocks noChangeShapeType="1"/>
          </p:cNvSpPr>
          <p:nvPr/>
        </p:nvSpPr>
        <p:spPr bwMode="auto">
          <a:xfrm flipH="1">
            <a:off x="7620000" y="4267200"/>
            <a:ext cx="762000" cy="18288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40762" name="Line 90"/>
          <p:cNvSpPr>
            <a:spLocks noChangeShapeType="1"/>
          </p:cNvSpPr>
          <p:nvPr/>
        </p:nvSpPr>
        <p:spPr bwMode="auto">
          <a:xfrm flipH="1" flipV="1">
            <a:off x="6858000" y="5867400"/>
            <a:ext cx="685800" cy="2286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40763" name="Line 91"/>
          <p:cNvSpPr>
            <a:spLocks noChangeShapeType="1"/>
          </p:cNvSpPr>
          <p:nvPr/>
        </p:nvSpPr>
        <p:spPr bwMode="auto">
          <a:xfrm flipV="1">
            <a:off x="6858000" y="4267200"/>
            <a:ext cx="685800" cy="12954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40761"/>
                                        </p:tgtEl>
                                        <p:attrNameLst>
                                          <p:attrName>style.visibility</p:attrName>
                                        </p:attrNameLst>
                                      </p:cBhvr>
                                      <p:to>
                                        <p:strVal val="visible"/>
                                      </p:to>
                                    </p:set>
                                    <p:animEffect transition="in" filter="wipe(up)">
                                      <p:cBhvr>
                                        <p:cTn id="7" dur="500"/>
                                        <p:tgtEl>
                                          <p:spTgt spid="540761"/>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540762"/>
                                        </p:tgtEl>
                                        <p:attrNameLst>
                                          <p:attrName>style.visibility</p:attrName>
                                        </p:attrNameLst>
                                      </p:cBhvr>
                                      <p:to>
                                        <p:strVal val="visible"/>
                                      </p:to>
                                    </p:set>
                                    <p:animEffect transition="in" filter="wipe(right)">
                                      <p:cBhvr>
                                        <p:cTn id="16" dur="500"/>
                                        <p:tgtEl>
                                          <p:spTgt spid="540762"/>
                                        </p:tgtEl>
                                      </p:cBhvr>
                                    </p:animEffect>
                                  </p:childTnLst>
                                </p:cTn>
                              </p:par>
                            </p:childTnLst>
                          </p:cTn>
                        </p:par>
                        <p:par>
                          <p:cTn id="17" fill="hold" nodeType="afterGroup">
                            <p:stCondLst>
                              <p:cond delay="500"/>
                            </p:stCondLst>
                            <p:childTnLst>
                              <p:par>
                                <p:cTn id="18" presetID="5" presetClass="entr" presetSubtype="10"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40763"/>
                                        </p:tgtEl>
                                        <p:attrNameLst>
                                          <p:attrName>style.visibility</p:attrName>
                                        </p:attrNameLst>
                                      </p:cBhvr>
                                      <p:to>
                                        <p:strVal val="visible"/>
                                      </p:to>
                                    </p:set>
                                    <p:animEffect transition="in" filter="wipe(down)">
                                      <p:cBhvr>
                                        <p:cTn id="25" dur="500"/>
                                        <p:tgtEl>
                                          <p:spTgt spid="540763"/>
                                        </p:tgtEl>
                                      </p:cBhvr>
                                    </p:animEffect>
                                  </p:childTnLst>
                                </p:cTn>
                              </p:par>
                            </p:childTnLst>
                          </p:cTn>
                        </p:par>
                        <p:par>
                          <p:cTn id="26" fill="hold" nodeType="afterGroup">
                            <p:stCondLst>
                              <p:cond delay="500"/>
                            </p:stCondLst>
                            <p:childTnLst>
                              <p:par>
                                <p:cTn id="27" presetID="5" presetClass="entr" presetSubtype="10"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heckerboard(across)">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761" grpId="0" animBg="1"/>
      <p:bldP spid="540762" grpId="0" animBg="1"/>
      <p:bldP spid="54076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リンク割り付け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linked allocation)</a:t>
            </a:r>
          </a:p>
        </p:txBody>
      </p:sp>
      <p:sp>
        <p:nvSpPr>
          <p:cNvPr id="66563"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リンク割り付け(</a:t>
            </a:r>
            <a:r>
              <a:rPr lang="en-US" altLang="ja-JP">
                <a:latin typeface="Times New Roman" panose="02020603050405020304" pitchFamily="18" charset="0"/>
              </a:rPr>
              <a:t>linked allocation)</a:t>
            </a:r>
          </a:p>
        </p:txBody>
      </p:sp>
      <p:grpSp>
        <p:nvGrpSpPr>
          <p:cNvPr id="66564" name="Group 4"/>
          <p:cNvGrpSpPr>
            <a:grpSpLocks/>
          </p:cNvGrpSpPr>
          <p:nvPr/>
        </p:nvGrpSpPr>
        <p:grpSpPr bwMode="auto">
          <a:xfrm>
            <a:off x="6324600" y="2819400"/>
            <a:ext cx="2514600" cy="3810000"/>
            <a:chOff x="3984" y="1776"/>
            <a:chExt cx="1584" cy="2400"/>
          </a:xfrm>
        </p:grpSpPr>
        <p:sp>
          <p:nvSpPr>
            <p:cNvPr id="66638"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6639"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6640"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6641"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6642"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6643"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6644"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6645"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6646"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6647"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6648"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6649"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6650"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6651"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6652"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6653"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6654"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6655"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6656"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41720" name="Group 24"/>
          <p:cNvGraphicFramePr>
            <a:graphicFrameLocks noGrp="1"/>
          </p:cNvGraphicFramePr>
          <p:nvPr/>
        </p:nvGraphicFramePr>
        <p:xfrm>
          <a:off x="762000" y="3200400"/>
          <a:ext cx="53340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開始位置</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終了位置</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6587" name="Text Box 46"/>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grpSp>
        <p:nvGrpSpPr>
          <p:cNvPr id="66588" name="Group 69"/>
          <p:cNvGrpSpPr>
            <a:grpSpLocks/>
          </p:cNvGrpSpPr>
          <p:nvPr/>
        </p:nvGrpSpPr>
        <p:grpSpPr bwMode="auto">
          <a:xfrm>
            <a:off x="6477000" y="3429000"/>
            <a:ext cx="2209800" cy="2971800"/>
            <a:chOff x="4080" y="2160"/>
            <a:chExt cx="1392" cy="1872"/>
          </a:xfrm>
        </p:grpSpPr>
        <p:grpSp>
          <p:nvGrpSpPr>
            <p:cNvPr id="66623" name="Group 47"/>
            <p:cNvGrpSpPr>
              <a:grpSpLocks/>
            </p:cNvGrpSpPr>
            <p:nvPr/>
          </p:nvGrpSpPr>
          <p:grpSpPr bwMode="auto">
            <a:xfrm>
              <a:off x="5040" y="2160"/>
              <a:ext cx="432" cy="192"/>
              <a:chOff x="4752" y="1008"/>
              <a:chExt cx="480" cy="192"/>
            </a:xfrm>
          </p:grpSpPr>
          <p:sp>
            <p:nvSpPr>
              <p:cNvPr id="66636" name="Rectangle 48"/>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6637" name="Rectangle 49"/>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grpSp>
        <p:grpSp>
          <p:nvGrpSpPr>
            <p:cNvPr id="66624" name="Group 50"/>
            <p:cNvGrpSpPr>
              <a:grpSpLocks/>
            </p:cNvGrpSpPr>
            <p:nvPr/>
          </p:nvGrpSpPr>
          <p:grpSpPr bwMode="auto">
            <a:xfrm>
              <a:off x="5040" y="2496"/>
              <a:ext cx="432" cy="192"/>
              <a:chOff x="4752" y="1008"/>
              <a:chExt cx="480" cy="192"/>
            </a:xfrm>
          </p:grpSpPr>
          <p:sp>
            <p:nvSpPr>
              <p:cNvPr id="66634" name="Rectangle 51"/>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66635" name="Rectangle 52"/>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grpSp>
        <p:grpSp>
          <p:nvGrpSpPr>
            <p:cNvPr id="66625" name="Group 53"/>
            <p:cNvGrpSpPr>
              <a:grpSpLocks/>
            </p:cNvGrpSpPr>
            <p:nvPr/>
          </p:nvGrpSpPr>
          <p:grpSpPr bwMode="auto">
            <a:xfrm>
              <a:off x="4560" y="3840"/>
              <a:ext cx="432" cy="192"/>
              <a:chOff x="4752" y="1008"/>
              <a:chExt cx="480" cy="192"/>
            </a:xfrm>
          </p:grpSpPr>
          <p:sp>
            <p:nvSpPr>
              <p:cNvPr id="66632" name="Rectangle 54"/>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66633" name="Rectangle 55"/>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grpSp>
        <p:grpSp>
          <p:nvGrpSpPr>
            <p:cNvPr id="66626" name="Group 56"/>
            <p:cNvGrpSpPr>
              <a:grpSpLocks/>
            </p:cNvGrpSpPr>
            <p:nvPr/>
          </p:nvGrpSpPr>
          <p:grpSpPr bwMode="auto">
            <a:xfrm>
              <a:off x="4080" y="3504"/>
              <a:ext cx="432" cy="192"/>
              <a:chOff x="4752" y="1008"/>
              <a:chExt cx="480" cy="192"/>
            </a:xfrm>
          </p:grpSpPr>
          <p:sp>
            <p:nvSpPr>
              <p:cNvPr id="66630" name="Rectangle 57"/>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66631" name="Rectangle 58"/>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grpSp>
        <p:grpSp>
          <p:nvGrpSpPr>
            <p:cNvPr id="66627" name="Group 59"/>
            <p:cNvGrpSpPr>
              <a:grpSpLocks/>
            </p:cNvGrpSpPr>
            <p:nvPr/>
          </p:nvGrpSpPr>
          <p:grpSpPr bwMode="auto">
            <a:xfrm>
              <a:off x="4560" y="2496"/>
              <a:ext cx="432" cy="192"/>
              <a:chOff x="4752" y="1008"/>
              <a:chExt cx="480" cy="192"/>
            </a:xfrm>
          </p:grpSpPr>
          <p:sp>
            <p:nvSpPr>
              <p:cNvPr id="66628" name="Rectangle 60"/>
              <p:cNvSpPr>
                <a:spLocks noChangeArrowheads="1"/>
              </p:cNvSpPr>
              <p:nvPr/>
            </p:nvSpPr>
            <p:spPr bwMode="auto">
              <a:xfrm>
                <a:off x="499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a:t>
                </a:r>
              </a:p>
            </p:txBody>
          </p:sp>
          <p:sp>
            <p:nvSpPr>
              <p:cNvPr id="66629" name="Rectangle 61"/>
              <p:cNvSpPr>
                <a:spLocks noChangeArrowheads="1"/>
              </p:cNvSpPr>
              <p:nvPr/>
            </p:nvSpPr>
            <p:spPr bwMode="auto">
              <a:xfrm>
                <a:off x="4752" y="1008"/>
                <a:ext cx="240"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grpSp>
      </p:grpSp>
      <p:grpSp>
        <p:nvGrpSpPr>
          <p:cNvPr id="9" name="Group 70"/>
          <p:cNvGrpSpPr>
            <a:grpSpLocks/>
          </p:cNvGrpSpPr>
          <p:nvPr/>
        </p:nvGrpSpPr>
        <p:grpSpPr bwMode="auto">
          <a:xfrm>
            <a:off x="762000" y="4672013"/>
            <a:ext cx="5334000" cy="522287"/>
            <a:chOff x="480" y="2943"/>
            <a:chExt cx="3360" cy="329"/>
          </a:xfrm>
        </p:grpSpPr>
        <p:sp>
          <p:nvSpPr>
            <p:cNvPr id="66620" name="Rectangle 71"/>
            <p:cNvSpPr>
              <a:spLocks noChangeArrowheads="1"/>
            </p:cNvSpPr>
            <p:nvPr/>
          </p:nvSpPr>
          <p:spPr bwMode="auto">
            <a:xfrm>
              <a:off x="272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10</a:t>
              </a:r>
            </a:p>
          </p:txBody>
        </p:sp>
        <p:sp>
          <p:nvSpPr>
            <p:cNvPr id="66621" name="Rectangle 72"/>
            <p:cNvSpPr>
              <a:spLocks noChangeArrowheads="1"/>
            </p:cNvSpPr>
            <p:nvPr/>
          </p:nvSpPr>
          <p:spPr bwMode="auto">
            <a:xfrm>
              <a:off x="160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7</a:t>
              </a:r>
            </a:p>
          </p:txBody>
        </p:sp>
        <p:sp>
          <p:nvSpPr>
            <p:cNvPr id="66622" name="Rectangle 73"/>
            <p:cNvSpPr>
              <a:spLocks noChangeArrowheads="1"/>
            </p:cNvSpPr>
            <p:nvPr/>
          </p:nvSpPr>
          <p:spPr bwMode="auto">
            <a:xfrm>
              <a:off x="48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ファイル2</a:t>
              </a:r>
            </a:p>
          </p:txBody>
        </p:sp>
      </p:grpSp>
      <p:grpSp>
        <p:nvGrpSpPr>
          <p:cNvPr id="10" name="Group 86"/>
          <p:cNvGrpSpPr>
            <a:grpSpLocks/>
          </p:cNvGrpSpPr>
          <p:nvPr/>
        </p:nvGrpSpPr>
        <p:grpSpPr bwMode="auto">
          <a:xfrm>
            <a:off x="7239000" y="3429000"/>
            <a:ext cx="1447800" cy="2971800"/>
            <a:chOff x="4560" y="2160"/>
            <a:chExt cx="912" cy="1872"/>
          </a:xfrm>
        </p:grpSpPr>
        <p:grpSp>
          <p:nvGrpSpPr>
            <p:cNvPr id="66608" name="Group 66"/>
            <p:cNvGrpSpPr>
              <a:grpSpLocks/>
            </p:cNvGrpSpPr>
            <p:nvPr/>
          </p:nvGrpSpPr>
          <p:grpSpPr bwMode="auto">
            <a:xfrm>
              <a:off x="4560" y="2832"/>
              <a:ext cx="432" cy="192"/>
              <a:chOff x="4752" y="1008"/>
              <a:chExt cx="480" cy="192"/>
            </a:xfrm>
          </p:grpSpPr>
          <p:sp>
            <p:nvSpPr>
              <p:cNvPr id="66618" name="Rectangle 67"/>
              <p:cNvSpPr>
                <a:spLocks noChangeArrowheads="1"/>
              </p:cNvSpPr>
              <p:nvPr/>
            </p:nvSpPr>
            <p:spPr bwMode="auto">
              <a:xfrm>
                <a:off x="499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66619" name="Rectangle 68"/>
              <p:cNvSpPr>
                <a:spLocks noChangeArrowheads="1"/>
              </p:cNvSpPr>
              <p:nvPr/>
            </p:nvSpPr>
            <p:spPr bwMode="auto">
              <a:xfrm>
                <a:off x="475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grpSp>
        <p:grpSp>
          <p:nvGrpSpPr>
            <p:cNvPr id="66609" name="Group 74"/>
            <p:cNvGrpSpPr>
              <a:grpSpLocks/>
            </p:cNvGrpSpPr>
            <p:nvPr/>
          </p:nvGrpSpPr>
          <p:grpSpPr bwMode="auto">
            <a:xfrm>
              <a:off x="4560" y="2160"/>
              <a:ext cx="432" cy="192"/>
              <a:chOff x="4752" y="1008"/>
              <a:chExt cx="480" cy="192"/>
            </a:xfrm>
          </p:grpSpPr>
          <p:sp>
            <p:nvSpPr>
              <p:cNvPr id="66616" name="Rectangle 75"/>
              <p:cNvSpPr>
                <a:spLocks noChangeArrowheads="1"/>
              </p:cNvSpPr>
              <p:nvPr/>
            </p:nvSpPr>
            <p:spPr bwMode="auto">
              <a:xfrm>
                <a:off x="499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17</a:t>
                </a:r>
              </a:p>
            </p:txBody>
          </p:sp>
          <p:sp>
            <p:nvSpPr>
              <p:cNvPr id="66617" name="Rectangle 76"/>
              <p:cNvSpPr>
                <a:spLocks noChangeArrowheads="1"/>
              </p:cNvSpPr>
              <p:nvPr/>
            </p:nvSpPr>
            <p:spPr bwMode="auto">
              <a:xfrm>
                <a:off x="475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grpSp>
        <p:grpSp>
          <p:nvGrpSpPr>
            <p:cNvPr id="66610" name="Group 77"/>
            <p:cNvGrpSpPr>
              <a:grpSpLocks/>
            </p:cNvGrpSpPr>
            <p:nvPr/>
          </p:nvGrpSpPr>
          <p:grpSpPr bwMode="auto">
            <a:xfrm>
              <a:off x="5040" y="3840"/>
              <a:ext cx="432" cy="192"/>
              <a:chOff x="4752" y="1008"/>
              <a:chExt cx="480" cy="192"/>
            </a:xfrm>
          </p:grpSpPr>
          <p:sp>
            <p:nvSpPr>
              <p:cNvPr id="66614" name="Rectangle 78"/>
              <p:cNvSpPr>
                <a:spLocks noChangeArrowheads="1"/>
              </p:cNvSpPr>
              <p:nvPr/>
            </p:nvSpPr>
            <p:spPr bwMode="auto">
              <a:xfrm>
                <a:off x="499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sp>
            <p:nvSpPr>
              <p:cNvPr id="66615" name="Rectangle 79"/>
              <p:cNvSpPr>
                <a:spLocks noChangeArrowheads="1"/>
              </p:cNvSpPr>
              <p:nvPr/>
            </p:nvSpPr>
            <p:spPr bwMode="auto">
              <a:xfrm>
                <a:off x="475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17</a:t>
                </a:r>
              </a:p>
            </p:txBody>
          </p:sp>
        </p:grpSp>
        <p:grpSp>
          <p:nvGrpSpPr>
            <p:cNvPr id="66611" name="Group 80"/>
            <p:cNvGrpSpPr>
              <a:grpSpLocks/>
            </p:cNvGrpSpPr>
            <p:nvPr/>
          </p:nvGrpSpPr>
          <p:grpSpPr bwMode="auto">
            <a:xfrm>
              <a:off x="4560" y="3168"/>
              <a:ext cx="432" cy="192"/>
              <a:chOff x="4752" y="1008"/>
              <a:chExt cx="480" cy="192"/>
            </a:xfrm>
          </p:grpSpPr>
          <p:sp>
            <p:nvSpPr>
              <p:cNvPr id="66612" name="Rectangle 81"/>
              <p:cNvSpPr>
                <a:spLocks noChangeArrowheads="1"/>
              </p:cNvSpPr>
              <p:nvPr/>
            </p:nvSpPr>
            <p:spPr bwMode="auto">
              <a:xfrm>
                <a:off x="499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a:t>
                </a:r>
              </a:p>
            </p:txBody>
          </p:sp>
          <p:sp>
            <p:nvSpPr>
              <p:cNvPr id="66613" name="Rectangle 82"/>
              <p:cNvSpPr>
                <a:spLocks noChangeArrowheads="1"/>
              </p:cNvSpPr>
              <p:nvPr/>
            </p:nvSpPr>
            <p:spPr bwMode="auto">
              <a:xfrm>
                <a:off x="4752" y="1008"/>
                <a:ext cx="240"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grpSp>
      </p:grpSp>
      <p:grpSp>
        <p:nvGrpSpPr>
          <p:cNvPr id="15" name="Group 87"/>
          <p:cNvGrpSpPr>
            <a:grpSpLocks/>
          </p:cNvGrpSpPr>
          <p:nvPr/>
        </p:nvGrpSpPr>
        <p:grpSpPr bwMode="auto">
          <a:xfrm>
            <a:off x="762000" y="5194300"/>
            <a:ext cx="5334000" cy="520700"/>
            <a:chOff x="480" y="3272"/>
            <a:chExt cx="3360" cy="328"/>
          </a:xfrm>
        </p:grpSpPr>
        <p:sp>
          <p:nvSpPr>
            <p:cNvPr id="66605" name="Rectangle 88"/>
            <p:cNvSpPr>
              <a:spLocks noChangeArrowheads="1"/>
            </p:cNvSpPr>
            <p:nvPr/>
          </p:nvSpPr>
          <p:spPr bwMode="auto">
            <a:xfrm>
              <a:off x="272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9</a:t>
              </a:r>
            </a:p>
          </p:txBody>
        </p:sp>
        <p:sp>
          <p:nvSpPr>
            <p:cNvPr id="66606" name="Rectangle 89"/>
            <p:cNvSpPr>
              <a:spLocks noChangeArrowheads="1"/>
            </p:cNvSpPr>
            <p:nvPr/>
          </p:nvSpPr>
          <p:spPr bwMode="auto">
            <a:xfrm>
              <a:off x="160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11</a:t>
              </a:r>
            </a:p>
          </p:txBody>
        </p:sp>
        <p:sp>
          <p:nvSpPr>
            <p:cNvPr id="66607" name="Rectangle 90"/>
            <p:cNvSpPr>
              <a:spLocks noChangeArrowheads="1"/>
            </p:cNvSpPr>
            <p:nvPr/>
          </p:nvSpPr>
          <p:spPr bwMode="auto">
            <a:xfrm>
              <a:off x="480" y="3272"/>
              <a:ext cx="1120" cy="32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ファイル3</a:t>
              </a:r>
            </a:p>
          </p:txBody>
        </p:sp>
      </p:grpSp>
      <p:grpSp>
        <p:nvGrpSpPr>
          <p:cNvPr id="16" name="Group 100"/>
          <p:cNvGrpSpPr>
            <a:grpSpLocks/>
          </p:cNvGrpSpPr>
          <p:nvPr/>
        </p:nvGrpSpPr>
        <p:grpSpPr bwMode="auto">
          <a:xfrm>
            <a:off x="6477000" y="5029200"/>
            <a:ext cx="2209800" cy="838200"/>
            <a:chOff x="4080" y="3168"/>
            <a:chExt cx="1392" cy="528"/>
          </a:xfrm>
        </p:grpSpPr>
        <p:grpSp>
          <p:nvGrpSpPr>
            <p:cNvPr id="66593" name="Group 83"/>
            <p:cNvGrpSpPr>
              <a:grpSpLocks/>
            </p:cNvGrpSpPr>
            <p:nvPr/>
          </p:nvGrpSpPr>
          <p:grpSpPr bwMode="auto">
            <a:xfrm>
              <a:off x="5040" y="3168"/>
              <a:ext cx="432" cy="192"/>
              <a:chOff x="4752" y="1008"/>
              <a:chExt cx="480" cy="192"/>
            </a:xfrm>
          </p:grpSpPr>
          <p:sp>
            <p:nvSpPr>
              <p:cNvPr id="66603" name="Rectangle 84"/>
              <p:cNvSpPr>
                <a:spLocks noChangeArrowheads="1"/>
              </p:cNvSpPr>
              <p:nvPr/>
            </p:nvSpPr>
            <p:spPr bwMode="auto">
              <a:xfrm>
                <a:off x="499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66604" name="Rectangle 85"/>
              <p:cNvSpPr>
                <a:spLocks noChangeArrowheads="1"/>
              </p:cNvSpPr>
              <p:nvPr/>
            </p:nvSpPr>
            <p:spPr bwMode="auto">
              <a:xfrm>
                <a:off x="475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grpSp>
        <p:grpSp>
          <p:nvGrpSpPr>
            <p:cNvPr id="66594" name="Group 91"/>
            <p:cNvGrpSpPr>
              <a:grpSpLocks/>
            </p:cNvGrpSpPr>
            <p:nvPr/>
          </p:nvGrpSpPr>
          <p:grpSpPr bwMode="auto">
            <a:xfrm>
              <a:off x="4560" y="3504"/>
              <a:ext cx="432" cy="192"/>
              <a:chOff x="4752" y="1008"/>
              <a:chExt cx="480" cy="192"/>
            </a:xfrm>
          </p:grpSpPr>
          <p:sp>
            <p:nvSpPr>
              <p:cNvPr id="66601" name="Rectangle 92"/>
              <p:cNvSpPr>
                <a:spLocks noChangeArrowheads="1"/>
              </p:cNvSpPr>
              <p:nvPr/>
            </p:nvSpPr>
            <p:spPr bwMode="auto">
              <a:xfrm>
                <a:off x="499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sp>
            <p:nvSpPr>
              <p:cNvPr id="66602" name="Rectangle 93"/>
              <p:cNvSpPr>
                <a:spLocks noChangeArrowheads="1"/>
              </p:cNvSpPr>
              <p:nvPr/>
            </p:nvSpPr>
            <p:spPr bwMode="auto">
              <a:xfrm>
                <a:off x="475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grpSp>
        <p:grpSp>
          <p:nvGrpSpPr>
            <p:cNvPr id="66595" name="Group 94"/>
            <p:cNvGrpSpPr>
              <a:grpSpLocks/>
            </p:cNvGrpSpPr>
            <p:nvPr/>
          </p:nvGrpSpPr>
          <p:grpSpPr bwMode="auto">
            <a:xfrm>
              <a:off x="5040" y="3504"/>
              <a:ext cx="432" cy="192"/>
              <a:chOff x="4752" y="1008"/>
              <a:chExt cx="480" cy="192"/>
            </a:xfrm>
          </p:grpSpPr>
          <p:sp>
            <p:nvSpPr>
              <p:cNvPr id="66599" name="Rectangle 95"/>
              <p:cNvSpPr>
                <a:spLocks noChangeArrowheads="1"/>
              </p:cNvSpPr>
              <p:nvPr/>
            </p:nvSpPr>
            <p:spPr bwMode="auto">
              <a:xfrm>
                <a:off x="499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sp>
            <p:nvSpPr>
              <p:cNvPr id="66600" name="Rectangle 96"/>
              <p:cNvSpPr>
                <a:spLocks noChangeArrowheads="1"/>
              </p:cNvSpPr>
              <p:nvPr/>
            </p:nvSpPr>
            <p:spPr bwMode="auto">
              <a:xfrm>
                <a:off x="475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grpSp>
        <p:grpSp>
          <p:nvGrpSpPr>
            <p:cNvPr id="66596" name="Group 97"/>
            <p:cNvGrpSpPr>
              <a:grpSpLocks/>
            </p:cNvGrpSpPr>
            <p:nvPr/>
          </p:nvGrpSpPr>
          <p:grpSpPr bwMode="auto">
            <a:xfrm>
              <a:off x="4080" y="3168"/>
              <a:ext cx="432" cy="192"/>
              <a:chOff x="4752" y="1008"/>
              <a:chExt cx="480" cy="192"/>
            </a:xfrm>
          </p:grpSpPr>
          <p:sp>
            <p:nvSpPr>
              <p:cNvPr id="66597" name="Rectangle 98"/>
              <p:cNvSpPr>
                <a:spLocks noChangeArrowheads="1"/>
              </p:cNvSpPr>
              <p:nvPr/>
            </p:nvSpPr>
            <p:spPr bwMode="auto">
              <a:xfrm>
                <a:off x="499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a:t>
                </a:r>
              </a:p>
            </p:txBody>
          </p:sp>
          <p:sp>
            <p:nvSpPr>
              <p:cNvPr id="66598" name="Rectangle 99"/>
              <p:cNvSpPr>
                <a:spLocks noChangeArrowheads="1"/>
              </p:cNvSpPr>
              <p:nvPr/>
            </p:nvSpPr>
            <p:spPr bwMode="auto">
              <a:xfrm>
                <a:off x="4752" y="1008"/>
                <a:ext cx="240" cy="192"/>
              </a:xfrm>
              <a:prstGeom prst="rect">
                <a:avLst/>
              </a:prstGeom>
              <a:solidFill>
                <a:srgbClr val="CCFF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リンク割り付けの長所と短所</a:t>
            </a:r>
          </a:p>
        </p:txBody>
      </p:sp>
      <p:sp>
        <p:nvSpPr>
          <p:cNvPr id="67587"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リンク割り付けの長所</a:t>
            </a:r>
          </a:p>
          <a:p>
            <a:pPr lvl="1" eaLnBrk="1" hangingPunct="1"/>
            <a:r>
              <a:rPr lang="ja-JP" altLang="en-US">
                <a:latin typeface="Times New Roman" panose="02020603050405020304" pitchFamily="18" charset="0"/>
              </a:rPr>
              <a:t>生成時のファイルサイズ予想が不要</a:t>
            </a:r>
          </a:p>
          <a:p>
            <a:pPr lvl="2" eaLnBrk="1" hangingPunct="1"/>
            <a:r>
              <a:rPr lang="ja-JP" altLang="en-US">
                <a:latin typeface="Times New Roman" panose="02020603050405020304" pitchFamily="18" charset="0"/>
              </a:rPr>
              <a:t>自由に大きさ変更可能</a:t>
            </a:r>
          </a:p>
          <a:p>
            <a:pPr lvl="1" eaLnBrk="1" hangingPunct="1"/>
            <a:r>
              <a:rPr lang="ja-JP" altLang="en-US">
                <a:latin typeface="Times New Roman" panose="02020603050405020304" pitchFamily="18" charset="0"/>
              </a:rPr>
              <a:t>断片化が発生しない</a:t>
            </a:r>
          </a:p>
          <a:p>
            <a:pPr eaLnBrk="1" hangingPunct="1"/>
            <a:r>
              <a:rPr lang="ja-JP" altLang="en-US">
                <a:latin typeface="Times New Roman" panose="02020603050405020304" pitchFamily="18" charset="0"/>
              </a:rPr>
              <a:t>リンク割り付けの短所</a:t>
            </a:r>
          </a:p>
          <a:p>
            <a:pPr lvl="1" eaLnBrk="1" hangingPunct="1"/>
            <a:r>
              <a:rPr lang="ja-JP" altLang="en-US">
                <a:latin typeface="Times New Roman" panose="02020603050405020304" pitchFamily="18" charset="0"/>
              </a:rPr>
              <a:t>直接アクセスが非効率</a:t>
            </a:r>
          </a:p>
          <a:p>
            <a:pPr lvl="2" eaLnBrk="1" hangingPunct="1"/>
            <a:r>
              <a:rPr lang="ja-JP" altLang="en-US">
                <a:latin typeface="Times New Roman" panose="02020603050405020304" pitchFamily="18" charset="0"/>
              </a:rPr>
              <a:t>ポインタを辿る必要</a:t>
            </a:r>
          </a:p>
          <a:p>
            <a:pPr lvl="1" eaLnBrk="1" hangingPunct="1"/>
            <a:r>
              <a:rPr lang="ja-JP" altLang="en-US">
                <a:latin typeface="Times New Roman" panose="02020603050405020304" pitchFamily="18" charset="0"/>
              </a:rPr>
              <a:t>信頼性が低い</a:t>
            </a:r>
          </a:p>
          <a:p>
            <a:pPr lvl="2" eaLnBrk="1" hangingPunct="1"/>
            <a:r>
              <a:rPr lang="ja-JP" altLang="en-US">
                <a:latin typeface="Times New Roman" panose="02020603050405020304" pitchFamily="18" charset="0"/>
              </a:rPr>
              <a:t>リンク情報が破損すると読み出せない</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索引割り付け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index allocation)</a:t>
            </a:r>
          </a:p>
        </p:txBody>
      </p:sp>
      <p:sp>
        <p:nvSpPr>
          <p:cNvPr id="68611"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索引割り付け(</a:t>
            </a:r>
            <a:r>
              <a:rPr lang="en-US" altLang="ja-JP">
                <a:latin typeface="Times New Roman" panose="02020603050405020304" pitchFamily="18" charset="0"/>
              </a:rPr>
              <a:t>index allocation)</a:t>
            </a:r>
          </a:p>
        </p:txBody>
      </p:sp>
      <p:grpSp>
        <p:nvGrpSpPr>
          <p:cNvPr id="68612" name="Group 4"/>
          <p:cNvGrpSpPr>
            <a:grpSpLocks/>
          </p:cNvGrpSpPr>
          <p:nvPr/>
        </p:nvGrpSpPr>
        <p:grpSpPr bwMode="auto">
          <a:xfrm>
            <a:off x="6324600" y="2819400"/>
            <a:ext cx="2514600" cy="3810000"/>
            <a:chOff x="3984" y="1776"/>
            <a:chExt cx="1584" cy="2400"/>
          </a:xfrm>
        </p:grpSpPr>
        <p:sp>
          <p:nvSpPr>
            <p:cNvPr id="68656"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8657"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8658"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8659"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8660"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8661"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8662"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8663"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8664"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8665"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8666"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8667"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8668"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8669"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8670"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8671"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8672"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8673"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8674"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45816" name="Group 24"/>
          <p:cNvGraphicFramePr>
            <a:graphicFrameLocks noGrp="1"/>
          </p:cNvGraphicFramePr>
          <p:nvPr/>
        </p:nvGraphicFramePr>
        <p:xfrm>
          <a:off x="762000" y="3200400"/>
          <a:ext cx="35052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索引位置</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8630" name="Text Box 41"/>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sp>
        <p:nvSpPr>
          <p:cNvPr id="545834" name="Rectangle 42"/>
          <p:cNvSpPr>
            <a:spLocks noChangeArrowheads="1"/>
          </p:cNvSpPr>
          <p:nvPr/>
        </p:nvSpPr>
        <p:spPr bwMode="auto">
          <a:xfrm>
            <a:off x="8001000" y="3429000"/>
            <a:ext cx="685800" cy="304800"/>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graphicFrame>
        <p:nvGraphicFramePr>
          <p:cNvPr id="545861" name="Group 69"/>
          <p:cNvGraphicFramePr>
            <a:graphicFrameLocks noGrp="1"/>
          </p:cNvGraphicFramePr>
          <p:nvPr/>
        </p:nvGraphicFramePr>
        <p:xfrm>
          <a:off x="3048000" y="5334000"/>
          <a:ext cx="3352800" cy="975300"/>
        </p:xfrm>
        <a:graphic>
          <a:graphicData uri="http://schemas.openxmlformats.org/drawingml/2006/table">
            <a:tbl>
              <a:tblPr/>
              <a:tblGrid>
                <a:gridCol w="13716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457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ブロック</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索引</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0"/>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2</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5, 16, 12, 14</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extLst>
                  <a:ext uri="{0D108BD9-81ED-4DB2-BD59-A6C34878D82A}">
                    <a16:rowId xmlns:a16="http://schemas.microsoft.com/office/drawing/2014/main" val="10001"/>
                  </a:ext>
                </a:extLst>
              </a:tr>
            </a:tbl>
          </a:graphicData>
        </a:graphic>
      </p:graphicFrame>
      <p:grpSp>
        <p:nvGrpSpPr>
          <p:cNvPr id="3" name="Group 54"/>
          <p:cNvGrpSpPr>
            <a:grpSpLocks/>
          </p:cNvGrpSpPr>
          <p:nvPr/>
        </p:nvGrpSpPr>
        <p:grpSpPr bwMode="auto">
          <a:xfrm>
            <a:off x="3048000" y="3733800"/>
            <a:ext cx="5638800" cy="1600200"/>
            <a:chOff x="1920" y="2352"/>
            <a:chExt cx="3552" cy="1008"/>
          </a:xfrm>
        </p:grpSpPr>
        <p:sp>
          <p:nvSpPr>
            <p:cNvPr id="68654" name="Line 55"/>
            <p:cNvSpPr>
              <a:spLocks noChangeShapeType="1"/>
            </p:cNvSpPr>
            <p:nvPr/>
          </p:nvSpPr>
          <p:spPr bwMode="auto">
            <a:xfrm flipH="1">
              <a:off x="1920" y="2352"/>
              <a:ext cx="312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8655" name="Line 56"/>
            <p:cNvSpPr>
              <a:spLocks noChangeShapeType="1"/>
            </p:cNvSpPr>
            <p:nvPr/>
          </p:nvSpPr>
          <p:spPr bwMode="auto">
            <a:xfrm flipH="1">
              <a:off x="4032" y="2352"/>
              <a:ext cx="144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61"/>
          <p:cNvGrpSpPr>
            <a:grpSpLocks/>
          </p:cNvGrpSpPr>
          <p:nvPr/>
        </p:nvGrpSpPr>
        <p:grpSpPr bwMode="auto">
          <a:xfrm>
            <a:off x="6477000" y="3962400"/>
            <a:ext cx="2209800" cy="2438400"/>
            <a:chOff x="4080" y="2496"/>
            <a:chExt cx="1392" cy="1536"/>
          </a:xfrm>
        </p:grpSpPr>
        <p:sp>
          <p:nvSpPr>
            <p:cNvPr id="68650" name="Rectangle 57"/>
            <p:cNvSpPr>
              <a:spLocks noChangeArrowheads="1"/>
            </p:cNvSpPr>
            <p:nvPr/>
          </p:nvSpPr>
          <p:spPr bwMode="auto">
            <a:xfrm>
              <a:off x="504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8651" name="Rectangle 58"/>
            <p:cNvSpPr>
              <a:spLocks noChangeArrowheads="1"/>
            </p:cNvSpPr>
            <p:nvPr/>
          </p:nvSpPr>
          <p:spPr bwMode="auto">
            <a:xfrm>
              <a:off x="4560" y="3840"/>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68652" name="Rectangle 59"/>
            <p:cNvSpPr>
              <a:spLocks noChangeArrowheads="1"/>
            </p:cNvSpPr>
            <p:nvPr/>
          </p:nvSpPr>
          <p:spPr bwMode="auto">
            <a:xfrm>
              <a:off x="4080" y="3504"/>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68653" name="Rectangle 60"/>
            <p:cNvSpPr>
              <a:spLocks noChangeArrowheads="1"/>
            </p:cNvSpPr>
            <p:nvPr/>
          </p:nvSpPr>
          <p:spPr bwMode="auto">
            <a:xfrm>
              <a:off x="5040" y="3504"/>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grpSp>
      <p:grpSp>
        <p:nvGrpSpPr>
          <p:cNvPr id="5" name="Group 62"/>
          <p:cNvGrpSpPr>
            <a:grpSpLocks/>
          </p:cNvGrpSpPr>
          <p:nvPr/>
        </p:nvGrpSpPr>
        <p:grpSpPr bwMode="auto">
          <a:xfrm>
            <a:off x="762000" y="4151313"/>
            <a:ext cx="3505200" cy="520700"/>
            <a:chOff x="480" y="2615"/>
            <a:chExt cx="2208" cy="328"/>
          </a:xfrm>
        </p:grpSpPr>
        <p:sp>
          <p:nvSpPr>
            <p:cNvPr id="68646" name="Rectangle 63"/>
            <p:cNvSpPr>
              <a:spLocks noChangeArrowheads="1"/>
            </p:cNvSpPr>
            <p:nvPr/>
          </p:nvSpPr>
          <p:spPr bwMode="auto">
            <a:xfrm>
              <a:off x="1600" y="2615"/>
              <a:ext cx="1088"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68647" name="Rectangle 64"/>
            <p:cNvSpPr>
              <a:spLocks noChangeArrowheads="1"/>
            </p:cNvSpPr>
            <p:nvPr/>
          </p:nvSpPr>
          <p:spPr bwMode="auto">
            <a:xfrm>
              <a:off x="48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ファイル1</a:t>
              </a:r>
            </a:p>
          </p:txBody>
        </p:sp>
        <p:sp>
          <p:nvSpPr>
            <p:cNvPr id="68648" name="Line 65"/>
            <p:cNvSpPr>
              <a:spLocks noChangeShapeType="1"/>
            </p:cNvSpPr>
            <p:nvPr/>
          </p:nvSpPr>
          <p:spPr bwMode="auto">
            <a:xfrm>
              <a:off x="480" y="2615"/>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8649" name="Line 66"/>
            <p:cNvSpPr>
              <a:spLocks noChangeShapeType="1"/>
            </p:cNvSpPr>
            <p:nvPr/>
          </p:nvSpPr>
          <p:spPr bwMode="auto">
            <a:xfrm>
              <a:off x="480" y="2943"/>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5834"/>
                                        </p:tgtEl>
                                        <p:attrNameLst>
                                          <p:attrName>style.visibility</p:attrName>
                                        </p:attrNameLst>
                                      </p:cBhvr>
                                      <p:to>
                                        <p:strVal val="visible"/>
                                      </p:to>
                                    </p:set>
                                    <p:animEffect transition="in" filter="checkerboard(across)">
                                      <p:cBhvr>
                                        <p:cTn id="12" dur="500"/>
                                        <p:tgtEl>
                                          <p:spTgt spid="5458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545861"/>
                                        </p:tgtEl>
                                        <p:attrNameLst>
                                          <p:attrName>style.visibility</p:attrName>
                                        </p:attrNameLst>
                                      </p:cBhvr>
                                      <p:to>
                                        <p:strVal val="visible"/>
                                      </p:to>
                                    </p:set>
                                    <p:animEffect transition="in" filter="wipe(up)">
                                      <p:cBhvr>
                                        <p:cTn id="21" dur="500"/>
                                        <p:tgtEl>
                                          <p:spTgt spid="54586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checkerboard(across)">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5834"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索引割り付け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index allocation)</a:t>
            </a:r>
          </a:p>
        </p:txBody>
      </p:sp>
      <p:sp>
        <p:nvSpPr>
          <p:cNvPr id="69635" name="Rectangle 3"/>
          <p:cNvSpPr>
            <a:spLocks noGrp="1" noChangeArrowheads="1"/>
          </p:cNvSpPr>
          <p:nvPr>
            <p:ph type="body" idx="1"/>
          </p:nvPr>
        </p:nvSpPr>
        <p:spPr>
          <a:xfrm>
            <a:off x="685800" y="1981200"/>
            <a:ext cx="7772400" cy="762000"/>
          </a:xfrm>
        </p:spPr>
        <p:txBody>
          <a:bodyPr/>
          <a:lstStyle/>
          <a:p>
            <a:pPr eaLnBrk="1" hangingPunct="1"/>
            <a:r>
              <a:rPr lang="ja-JP" altLang="en-US">
                <a:latin typeface="Times New Roman" panose="02020603050405020304" pitchFamily="18" charset="0"/>
              </a:rPr>
              <a:t>索引割り付け(</a:t>
            </a:r>
            <a:r>
              <a:rPr lang="en-US" altLang="ja-JP">
                <a:latin typeface="Times New Roman" panose="02020603050405020304" pitchFamily="18" charset="0"/>
              </a:rPr>
              <a:t>index allocation)</a:t>
            </a:r>
          </a:p>
        </p:txBody>
      </p:sp>
      <p:grpSp>
        <p:nvGrpSpPr>
          <p:cNvPr id="69636" name="Group 4"/>
          <p:cNvGrpSpPr>
            <a:grpSpLocks/>
          </p:cNvGrpSpPr>
          <p:nvPr/>
        </p:nvGrpSpPr>
        <p:grpSpPr bwMode="auto">
          <a:xfrm>
            <a:off x="6324600" y="2819400"/>
            <a:ext cx="2514600" cy="3810000"/>
            <a:chOff x="3984" y="1776"/>
            <a:chExt cx="1584" cy="2400"/>
          </a:xfrm>
        </p:grpSpPr>
        <p:sp>
          <p:nvSpPr>
            <p:cNvPr id="69689" name="AutoShape 5"/>
            <p:cNvSpPr>
              <a:spLocks noChangeArrowheads="1"/>
            </p:cNvSpPr>
            <p:nvPr/>
          </p:nvSpPr>
          <p:spPr bwMode="auto">
            <a:xfrm>
              <a:off x="3984" y="1776"/>
              <a:ext cx="1584" cy="2400"/>
            </a:xfrm>
            <a:prstGeom prst="can">
              <a:avLst>
                <a:gd name="adj" fmla="val 15432"/>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69690" name="Rectangle 6"/>
            <p:cNvSpPr>
              <a:spLocks noChangeArrowheads="1"/>
            </p:cNvSpPr>
            <p:nvPr/>
          </p:nvSpPr>
          <p:spPr bwMode="auto">
            <a:xfrm>
              <a:off x="408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69691" name="Rectangle 7"/>
            <p:cNvSpPr>
              <a:spLocks noChangeArrowheads="1"/>
            </p:cNvSpPr>
            <p:nvPr/>
          </p:nvSpPr>
          <p:spPr bwMode="auto">
            <a:xfrm>
              <a:off x="456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69692" name="Rectangle 8"/>
            <p:cNvSpPr>
              <a:spLocks noChangeArrowheads="1"/>
            </p:cNvSpPr>
            <p:nvPr/>
          </p:nvSpPr>
          <p:spPr bwMode="auto">
            <a:xfrm>
              <a:off x="5040" y="216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69693" name="Rectangle 9"/>
            <p:cNvSpPr>
              <a:spLocks noChangeArrowheads="1"/>
            </p:cNvSpPr>
            <p:nvPr/>
          </p:nvSpPr>
          <p:spPr bwMode="auto">
            <a:xfrm>
              <a:off x="408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a:t>
              </a:r>
            </a:p>
          </p:txBody>
        </p:sp>
        <p:sp>
          <p:nvSpPr>
            <p:cNvPr id="69694" name="Rectangle 10"/>
            <p:cNvSpPr>
              <a:spLocks noChangeArrowheads="1"/>
            </p:cNvSpPr>
            <p:nvPr/>
          </p:nvSpPr>
          <p:spPr bwMode="auto">
            <a:xfrm>
              <a:off x="456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a:t>
              </a:r>
            </a:p>
          </p:txBody>
        </p:sp>
        <p:sp>
          <p:nvSpPr>
            <p:cNvPr id="69695" name="Rectangle 11"/>
            <p:cNvSpPr>
              <a:spLocks noChangeArrowheads="1"/>
            </p:cNvSpPr>
            <p:nvPr/>
          </p:nvSpPr>
          <p:spPr bwMode="auto">
            <a:xfrm>
              <a:off x="5040" y="2496"/>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69696" name="Rectangle 12"/>
            <p:cNvSpPr>
              <a:spLocks noChangeArrowheads="1"/>
            </p:cNvSpPr>
            <p:nvPr/>
          </p:nvSpPr>
          <p:spPr bwMode="auto">
            <a:xfrm>
              <a:off x="408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6</a:t>
              </a:r>
            </a:p>
          </p:txBody>
        </p:sp>
        <p:sp>
          <p:nvSpPr>
            <p:cNvPr id="69697" name="Rectangle 13"/>
            <p:cNvSpPr>
              <a:spLocks noChangeArrowheads="1"/>
            </p:cNvSpPr>
            <p:nvPr/>
          </p:nvSpPr>
          <p:spPr bwMode="auto">
            <a:xfrm>
              <a:off x="456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7</a:t>
              </a:r>
            </a:p>
          </p:txBody>
        </p:sp>
        <p:sp>
          <p:nvSpPr>
            <p:cNvPr id="69698" name="Rectangle 14"/>
            <p:cNvSpPr>
              <a:spLocks noChangeArrowheads="1"/>
            </p:cNvSpPr>
            <p:nvPr/>
          </p:nvSpPr>
          <p:spPr bwMode="auto">
            <a:xfrm>
              <a:off x="5040" y="2832"/>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8</a:t>
              </a:r>
            </a:p>
          </p:txBody>
        </p:sp>
        <p:sp>
          <p:nvSpPr>
            <p:cNvPr id="69699" name="Rectangle 15"/>
            <p:cNvSpPr>
              <a:spLocks noChangeArrowheads="1"/>
            </p:cNvSpPr>
            <p:nvPr/>
          </p:nvSpPr>
          <p:spPr bwMode="auto">
            <a:xfrm>
              <a:off x="408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9</a:t>
              </a:r>
            </a:p>
          </p:txBody>
        </p:sp>
        <p:sp>
          <p:nvSpPr>
            <p:cNvPr id="69700" name="Rectangle 16"/>
            <p:cNvSpPr>
              <a:spLocks noChangeArrowheads="1"/>
            </p:cNvSpPr>
            <p:nvPr/>
          </p:nvSpPr>
          <p:spPr bwMode="auto">
            <a:xfrm>
              <a:off x="456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69701" name="Rectangle 17"/>
            <p:cNvSpPr>
              <a:spLocks noChangeArrowheads="1"/>
            </p:cNvSpPr>
            <p:nvPr/>
          </p:nvSpPr>
          <p:spPr bwMode="auto">
            <a:xfrm>
              <a:off x="5040" y="3168"/>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69702" name="Rectangle 18"/>
            <p:cNvSpPr>
              <a:spLocks noChangeArrowheads="1"/>
            </p:cNvSpPr>
            <p:nvPr/>
          </p:nvSpPr>
          <p:spPr bwMode="auto">
            <a:xfrm>
              <a:off x="408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69703" name="Rectangle 19"/>
            <p:cNvSpPr>
              <a:spLocks noChangeArrowheads="1"/>
            </p:cNvSpPr>
            <p:nvPr/>
          </p:nvSpPr>
          <p:spPr bwMode="auto">
            <a:xfrm>
              <a:off x="456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69704" name="Rectangle 20"/>
            <p:cNvSpPr>
              <a:spLocks noChangeArrowheads="1"/>
            </p:cNvSpPr>
            <p:nvPr/>
          </p:nvSpPr>
          <p:spPr bwMode="auto">
            <a:xfrm>
              <a:off x="5040" y="3504"/>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69705" name="Rectangle 21"/>
            <p:cNvSpPr>
              <a:spLocks noChangeArrowheads="1"/>
            </p:cNvSpPr>
            <p:nvPr/>
          </p:nvSpPr>
          <p:spPr bwMode="auto">
            <a:xfrm>
              <a:off x="408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69706" name="Rectangle 22"/>
            <p:cNvSpPr>
              <a:spLocks noChangeArrowheads="1"/>
            </p:cNvSpPr>
            <p:nvPr/>
          </p:nvSpPr>
          <p:spPr bwMode="auto">
            <a:xfrm>
              <a:off x="456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16</a:t>
              </a:r>
            </a:p>
          </p:txBody>
        </p:sp>
        <p:sp>
          <p:nvSpPr>
            <p:cNvPr id="69707" name="Rectangle 23"/>
            <p:cNvSpPr>
              <a:spLocks noChangeArrowheads="1"/>
            </p:cNvSpPr>
            <p:nvPr/>
          </p:nvSpPr>
          <p:spPr bwMode="auto">
            <a:xfrm>
              <a:off x="5040" y="3840"/>
              <a:ext cx="432"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17</a:t>
              </a:r>
            </a:p>
          </p:txBody>
        </p:sp>
      </p:grpSp>
      <p:graphicFrame>
        <p:nvGraphicFramePr>
          <p:cNvPr id="544843" name="Group 75"/>
          <p:cNvGraphicFramePr>
            <a:graphicFrameLocks noGrp="1"/>
          </p:cNvGraphicFramePr>
          <p:nvPr/>
        </p:nvGraphicFramePr>
        <p:xfrm>
          <a:off x="762000" y="3200400"/>
          <a:ext cx="3505200" cy="2514601"/>
        </p:xfrm>
        <a:graphic>
          <a:graphicData uri="http://schemas.openxmlformats.org/drawingml/2006/table">
            <a:tbl>
              <a:tblPr/>
              <a:tblGrid>
                <a:gridCol w="1778000">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tblGrid>
              <a:tr h="9509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索引位置</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228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ファイル3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9654" name="Text Box 46"/>
          <p:cNvSpPr txBox="1">
            <a:spLocks noChangeArrowheads="1"/>
          </p:cNvSpPr>
          <p:nvPr/>
        </p:nvSpPr>
        <p:spPr bwMode="auto">
          <a:xfrm>
            <a:off x="457200" y="2514600"/>
            <a:ext cx="1838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ディレクトリ</a:t>
            </a:r>
          </a:p>
        </p:txBody>
      </p:sp>
      <p:sp>
        <p:nvSpPr>
          <p:cNvPr id="544819" name="Rectangle 51"/>
          <p:cNvSpPr>
            <a:spLocks noChangeArrowheads="1"/>
          </p:cNvSpPr>
          <p:nvPr/>
        </p:nvSpPr>
        <p:spPr bwMode="auto">
          <a:xfrm>
            <a:off x="7239000" y="4495800"/>
            <a:ext cx="685800" cy="304800"/>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grpSp>
        <p:nvGrpSpPr>
          <p:cNvPr id="3" name="Group 82"/>
          <p:cNvGrpSpPr>
            <a:grpSpLocks/>
          </p:cNvGrpSpPr>
          <p:nvPr/>
        </p:nvGrpSpPr>
        <p:grpSpPr bwMode="auto">
          <a:xfrm>
            <a:off x="762000" y="4672013"/>
            <a:ext cx="3505200" cy="522287"/>
            <a:chOff x="480" y="2943"/>
            <a:chExt cx="2208" cy="329"/>
          </a:xfrm>
        </p:grpSpPr>
        <p:sp>
          <p:nvSpPr>
            <p:cNvPr id="69686" name="Rectangle 83"/>
            <p:cNvSpPr>
              <a:spLocks noChangeArrowheads="1"/>
            </p:cNvSpPr>
            <p:nvPr/>
          </p:nvSpPr>
          <p:spPr bwMode="auto">
            <a:xfrm>
              <a:off x="1600" y="2943"/>
              <a:ext cx="1088"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7</a:t>
              </a:r>
            </a:p>
          </p:txBody>
        </p:sp>
        <p:sp>
          <p:nvSpPr>
            <p:cNvPr id="69687" name="Rectangle 84"/>
            <p:cNvSpPr>
              <a:spLocks noChangeArrowheads="1"/>
            </p:cNvSpPr>
            <p:nvPr/>
          </p:nvSpPr>
          <p:spPr bwMode="auto">
            <a:xfrm>
              <a:off x="480" y="2943"/>
              <a:ext cx="1120" cy="32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ファイル2</a:t>
              </a:r>
            </a:p>
          </p:txBody>
        </p:sp>
        <p:sp>
          <p:nvSpPr>
            <p:cNvPr id="69688" name="Line 85"/>
            <p:cNvSpPr>
              <a:spLocks noChangeShapeType="1"/>
            </p:cNvSpPr>
            <p:nvPr/>
          </p:nvSpPr>
          <p:spPr bwMode="auto">
            <a:xfrm>
              <a:off x="480" y="3272"/>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aphicFrame>
        <p:nvGraphicFramePr>
          <p:cNvPr id="544886" name="Group 118"/>
          <p:cNvGraphicFramePr>
            <a:graphicFrameLocks noGrp="1"/>
          </p:cNvGraphicFramePr>
          <p:nvPr/>
        </p:nvGraphicFramePr>
        <p:xfrm>
          <a:off x="3048000" y="5334000"/>
          <a:ext cx="3352800" cy="975300"/>
        </p:xfrm>
        <a:graphic>
          <a:graphicData uri="http://schemas.openxmlformats.org/drawingml/2006/table">
            <a:tbl>
              <a:tblPr/>
              <a:tblGrid>
                <a:gridCol w="13716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4572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ブロック</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索引</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5175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7</a:t>
                      </a:r>
                    </a:p>
                  </a:txBody>
                  <a:tcPr marT="45690" marB="456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4, 9, 10</a:t>
                      </a:r>
                    </a:p>
                  </a:txBody>
                  <a:tcPr marT="45690" marB="456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grpSp>
        <p:nvGrpSpPr>
          <p:cNvPr id="4" name="Group 101"/>
          <p:cNvGrpSpPr>
            <a:grpSpLocks/>
          </p:cNvGrpSpPr>
          <p:nvPr/>
        </p:nvGrpSpPr>
        <p:grpSpPr bwMode="auto">
          <a:xfrm>
            <a:off x="3048000" y="4800600"/>
            <a:ext cx="4876800" cy="533400"/>
            <a:chOff x="1920" y="3024"/>
            <a:chExt cx="3072" cy="336"/>
          </a:xfrm>
        </p:grpSpPr>
        <p:sp>
          <p:nvSpPr>
            <p:cNvPr id="69684" name="Line 99"/>
            <p:cNvSpPr>
              <a:spLocks noChangeShapeType="1"/>
            </p:cNvSpPr>
            <p:nvPr/>
          </p:nvSpPr>
          <p:spPr bwMode="auto">
            <a:xfrm flipH="1">
              <a:off x="1920" y="3024"/>
              <a:ext cx="264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9685" name="Line 100"/>
            <p:cNvSpPr>
              <a:spLocks noChangeShapeType="1"/>
            </p:cNvSpPr>
            <p:nvPr/>
          </p:nvSpPr>
          <p:spPr bwMode="auto">
            <a:xfrm flipH="1">
              <a:off x="4032" y="3024"/>
              <a:ext cx="96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9669" name="Group 102"/>
          <p:cNvGrpSpPr>
            <a:grpSpLocks/>
          </p:cNvGrpSpPr>
          <p:nvPr/>
        </p:nvGrpSpPr>
        <p:grpSpPr bwMode="auto">
          <a:xfrm>
            <a:off x="762000" y="4151313"/>
            <a:ext cx="3505200" cy="520700"/>
            <a:chOff x="480" y="2615"/>
            <a:chExt cx="2208" cy="328"/>
          </a:xfrm>
        </p:grpSpPr>
        <p:sp>
          <p:nvSpPr>
            <p:cNvPr id="69680" name="Rectangle 103"/>
            <p:cNvSpPr>
              <a:spLocks noChangeArrowheads="1"/>
            </p:cNvSpPr>
            <p:nvPr/>
          </p:nvSpPr>
          <p:spPr bwMode="auto">
            <a:xfrm>
              <a:off x="1600" y="2615"/>
              <a:ext cx="1088"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69681" name="Rectangle 104"/>
            <p:cNvSpPr>
              <a:spLocks noChangeArrowheads="1"/>
            </p:cNvSpPr>
            <p:nvPr/>
          </p:nvSpPr>
          <p:spPr bwMode="auto">
            <a:xfrm>
              <a:off x="480" y="2615"/>
              <a:ext cx="1120" cy="328"/>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ファイル1</a:t>
              </a:r>
            </a:p>
          </p:txBody>
        </p:sp>
        <p:sp>
          <p:nvSpPr>
            <p:cNvPr id="69682" name="Line 105"/>
            <p:cNvSpPr>
              <a:spLocks noChangeShapeType="1"/>
            </p:cNvSpPr>
            <p:nvPr/>
          </p:nvSpPr>
          <p:spPr bwMode="auto">
            <a:xfrm>
              <a:off x="480" y="2615"/>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69683" name="Line 106"/>
            <p:cNvSpPr>
              <a:spLocks noChangeShapeType="1"/>
            </p:cNvSpPr>
            <p:nvPr/>
          </p:nvSpPr>
          <p:spPr bwMode="auto">
            <a:xfrm>
              <a:off x="480" y="2943"/>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69670" name="Group 113"/>
          <p:cNvGrpSpPr>
            <a:grpSpLocks/>
          </p:cNvGrpSpPr>
          <p:nvPr/>
        </p:nvGrpSpPr>
        <p:grpSpPr bwMode="auto">
          <a:xfrm>
            <a:off x="6477000" y="3429000"/>
            <a:ext cx="2209800" cy="2971800"/>
            <a:chOff x="4080" y="2160"/>
            <a:chExt cx="1392" cy="1872"/>
          </a:xfrm>
        </p:grpSpPr>
        <p:sp>
          <p:nvSpPr>
            <p:cNvPr id="69675" name="Rectangle 107"/>
            <p:cNvSpPr>
              <a:spLocks noChangeArrowheads="1"/>
            </p:cNvSpPr>
            <p:nvPr/>
          </p:nvSpPr>
          <p:spPr bwMode="auto">
            <a:xfrm>
              <a:off x="5040" y="2160"/>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sp>
          <p:nvSpPr>
            <p:cNvPr id="69676" name="Rectangle 109"/>
            <p:cNvSpPr>
              <a:spLocks noChangeArrowheads="1"/>
            </p:cNvSpPr>
            <p:nvPr/>
          </p:nvSpPr>
          <p:spPr bwMode="auto">
            <a:xfrm>
              <a:off x="5040" y="2496"/>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a:t>
              </a:r>
            </a:p>
          </p:txBody>
        </p:sp>
        <p:sp>
          <p:nvSpPr>
            <p:cNvPr id="69677" name="Rectangle 110"/>
            <p:cNvSpPr>
              <a:spLocks noChangeArrowheads="1"/>
            </p:cNvSpPr>
            <p:nvPr/>
          </p:nvSpPr>
          <p:spPr bwMode="auto">
            <a:xfrm>
              <a:off x="4560" y="3840"/>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69678" name="Rectangle 111"/>
            <p:cNvSpPr>
              <a:spLocks noChangeArrowheads="1"/>
            </p:cNvSpPr>
            <p:nvPr/>
          </p:nvSpPr>
          <p:spPr bwMode="auto">
            <a:xfrm>
              <a:off x="4080" y="3504"/>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a:t>
              </a:r>
            </a:p>
          </p:txBody>
        </p:sp>
        <p:sp>
          <p:nvSpPr>
            <p:cNvPr id="69679" name="Rectangle 112"/>
            <p:cNvSpPr>
              <a:spLocks noChangeArrowheads="1"/>
            </p:cNvSpPr>
            <p:nvPr/>
          </p:nvSpPr>
          <p:spPr bwMode="auto">
            <a:xfrm>
              <a:off x="5040" y="3504"/>
              <a:ext cx="432" cy="192"/>
            </a:xfrm>
            <a:prstGeom prst="rect">
              <a:avLst/>
            </a:prstGeom>
            <a:solidFill>
              <a:srgbClr val="FF99CC"/>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14</a:t>
              </a:r>
            </a:p>
          </p:txBody>
        </p:sp>
      </p:grpSp>
      <p:grpSp>
        <p:nvGrpSpPr>
          <p:cNvPr id="7" name="Group 117"/>
          <p:cNvGrpSpPr>
            <a:grpSpLocks/>
          </p:cNvGrpSpPr>
          <p:nvPr/>
        </p:nvGrpSpPr>
        <p:grpSpPr bwMode="auto">
          <a:xfrm>
            <a:off x="6477000" y="3962400"/>
            <a:ext cx="1447800" cy="1371600"/>
            <a:chOff x="4080" y="2496"/>
            <a:chExt cx="912" cy="864"/>
          </a:xfrm>
        </p:grpSpPr>
        <p:sp>
          <p:nvSpPr>
            <p:cNvPr id="69672" name="Rectangle 114"/>
            <p:cNvSpPr>
              <a:spLocks noChangeArrowheads="1"/>
            </p:cNvSpPr>
            <p:nvPr/>
          </p:nvSpPr>
          <p:spPr bwMode="auto">
            <a:xfrm>
              <a:off x="4080" y="3168"/>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sp>
          <p:nvSpPr>
            <p:cNvPr id="69673" name="Rectangle 115"/>
            <p:cNvSpPr>
              <a:spLocks noChangeArrowheads="1"/>
            </p:cNvSpPr>
            <p:nvPr/>
          </p:nvSpPr>
          <p:spPr bwMode="auto">
            <a:xfrm>
              <a:off x="4560" y="3168"/>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sp>
          <p:nvSpPr>
            <p:cNvPr id="69674" name="Rectangle 116"/>
            <p:cNvSpPr>
              <a:spLocks noChangeArrowheads="1"/>
            </p:cNvSpPr>
            <p:nvPr/>
          </p:nvSpPr>
          <p:spPr bwMode="auto">
            <a:xfrm>
              <a:off x="4560" y="2496"/>
              <a:ext cx="432" cy="192"/>
            </a:xfrm>
            <a:prstGeom prst="rect">
              <a:avLst/>
            </a:prstGeom>
            <a:solidFill>
              <a:srgbClr val="FF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4819"/>
                                        </p:tgtEl>
                                        <p:attrNameLst>
                                          <p:attrName>style.visibility</p:attrName>
                                        </p:attrNameLst>
                                      </p:cBhvr>
                                      <p:to>
                                        <p:strVal val="visible"/>
                                      </p:to>
                                    </p:set>
                                    <p:animEffect transition="in" filter="checkerboard(across)">
                                      <p:cBhvr>
                                        <p:cTn id="12" dur="500"/>
                                        <p:tgtEl>
                                          <p:spTgt spid="5448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544886"/>
                                        </p:tgtEl>
                                        <p:attrNameLst>
                                          <p:attrName>style.visibility</p:attrName>
                                        </p:attrNameLst>
                                      </p:cBhvr>
                                      <p:to>
                                        <p:strVal val="visible"/>
                                      </p:to>
                                    </p:set>
                                    <p:animEffect transition="in" filter="wipe(up)">
                                      <p:cBhvr>
                                        <p:cTn id="21" dur="500"/>
                                        <p:tgtEl>
                                          <p:spTgt spid="54488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heckerboard(across)">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819"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索引割り付けの長所と短所</a:t>
            </a:r>
          </a:p>
        </p:txBody>
      </p:sp>
      <p:sp>
        <p:nvSpPr>
          <p:cNvPr id="70659"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索引割り付けの長所</a:t>
            </a:r>
          </a:p>
          <a:p>
            <a:pPr lvl="1" eaLnBrk="1" hangingPunct="1"/>
            <a:r>
              <a:rPr lang="ja-JP" altLang="en-US">
                <a:latin typeface="Times New Roman" panose="02020603050405020304" pitchFamily="18" charset="0"/>
              </a:rPr>
              <a:t>生成時のファイルサイズ予想が不要</a:t>
            </a:r>
          </a:p>
          <a:p>
            <a:pPr lvl="1" eaLnBrk="1" hangingPunct="1"/>
            <a:r>
              <a:rPr lang="ja-JP" altLang="en-US">
                <a:latin typeface="Times New Roman" panose="02020603050405020304" pitchFamily="18" charset="0"/>
              </a:rPr>
              <a:t>断片化が発生しない</a:t>
            </a:r>
          </a:p>
          <a:p>
            <a:pPr lvl="1" eaLnBrk="1" hangingPunct="1"/>
            <a:r>
              <a:rPr lang="ja-JP" altLang="en-US">
                <a:latin typeface="Times New Roman" panose="02020603050405020304" pitchFamily="18" charset="0"/>
              </a:rPr>
              <a:t>直接アクセスが短時間で可能</a:t>
            </a:r>
          </a:p>
          <a:p>
            <a:pPr eaLnBrk="1" hangingPunct="1"/>
            <a:r>
              <a:rPr lang="ja-JP" altLang="en-US">
                <a:latin typeface="Times New Roman" panose="02020603050405020304" pitchFamily="18" charset="0"/>
              </a:rPr>
              <a:t>索引割り付けの短所</a:t>
            </a:r>
          </a:p>
          <a:p>
            <a:pPr lvl="1" eaLnBrk="1" hangingPunct="1"/>
            <a:r>
              <a:rPr lang="ja-JP" altLang="en-US">
                <a:latin typeface="Times New Roman" panose="02020603050405020304" pitchFamily="18" charset="0"/>
              </a:rPr>
              <a:t>索引のための領域が必要</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空き領域の管理</a:t>
            </a:r>
          </a:p>
        </p:txBody>
      </p:sp>
      <p:sp>
        <p:nvSpPr>
          <p:cNvPr id="7168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空き領域の管理</a:t>
            </a:r>
          </a:p>
          <a:p>
            <a:pPr lvl="1" eaLnBrk="1" hangingPunct="1"/>
            <a:r>
              <a:rPr lang="ja-JP" altLang="en-US">
                <a:latin typeface="Times New Roman" panose="02020603050405020304" pitchFamily="18" charset="0"/>
              </a:rPr>
              <a:t>ビットマップ方式</a:t>
            </a:r>
            <a:r>
              <a:rPr lang="ja-JP" altLang="en-US" sz="2400">
                <a:latin typeface="Times New Roman" panose="02020603050405020304" pitchFamily="18" charset="0"/>
              </a:rPr>
              <a:t>(</a:t>
            </a:r>
            <a:r>
              <a:rPr lang="en-US" altLang="ja-JP" sz="2400">
                <a:latin typeface="Times New Roman" panose="02020603050405020304" pitchFamily="18" charset="0"/>
              </a:rPr>
              <a:t>bit-map)</a:t>
            </a:r>
          </a:p>
          <a:p>
            <a:pPr lvl="2" eaLnBrk="1" hangingPunct="1"/>
            <a:r>
              <a:rPr lang="ja-JP" altLang="en-US">
                <a:latin typeface="Times New Roman" panose="02020603050405020304" pitchFamily="18" charset="0"/>
              </a:rPr>
              <a:t>ブロック毎に空き/使用中 を管理</a:t>
            </a:r>
          </a:p>
          <a:p>
            <a:pPr lvl="1" eaLnBrk="1" hangingPunct="1"/>
            <a:r>
              <a:rPr lang="ja-JP" altLang="en-US">
                <a:latin typeface="Times New Roman" panose="02020603050405020304" pitchFamily="18" charset="0"/>
              </a:rPr>
              <a:t>連結リスト方式</a:t>
            </a:r>
          </a:p>
          <a:p>
            <a:pPr lvl="2" eaLnBrk="1" hangingPunct="1"/>
            <a:r>
              <a:rPr lang="ja-JP" altLang="en-US">
                <a:latin typeface="Times New Roman" panose="02020603050405020304" pitchFamily="18" charset="0"/>
              </a:rPr>
              <a:t>ブロック内にポインタを入れて空きブロックを連結</a:t>
            </a:r>
          </a:p>
          <a:p>
            <a:pPr lvl="1" eaLnBrk="1" hangingPunct="1"/>
            <a:r>
              <a:rPr lang="ja-JP" altLang="en-US">
                <a:latin typeface="Times New Roman" panose="02020603050405020304" pitchFamily="18" charset="0"/>
              </a:rPr>
              <a:t>空き領域索引方式</a:t>
            </a:r>
          </a:p>
          <a:p>
            <a:pPr lvl="2" eaLnBrk="1" hangingPunct="1"/>
            <a:r>
              <a:rPr lang="ja-JP" altLang="en-US">
                <a:latin typeface="Times New Roman" panose="02020603050405020304" pitchFamily="18" charset="0"/>
              </a:rPr>
              <a:t>空きブロックの番号をブロックに格納</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ファイルの型</a:t>
            </a:r>
          </a:p>
        </p:txBody>
      </p:sp>
      <p:sp>
        <p:nvSpPr>
          <p:cNvPr id="921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通常ファイル(</a:t>
            </a:r>
            <a:r>
              <a:rPr lang="en-US" altLang="ja-JP" dirty="0">
                <a:latin typeface="Times New Roman" panose="02020603050405020304" pitchFamily="18" charset="0"/>
              </a:rPr>
              <a:t>regular file)</a:t>
            </a:r>
          </a:p>
          <a:p>
            <a:pPr lvl="1" eaLnBrk="1" hangingPunct="1"/>
            <a:r>
              <a:rPr lang="ja-JP" altLang="en-US">
                <a:latin typeface="Times New Roman" panose="02020603050405020304" pitchFamily="18" charset="0"/>
              </a:rPr>
              <a:t>プログラムやデータを格納する</a:t>
            </a:r>
            <a:endParaRPr lang="en-US" altLang="ja-JP" dirty="0">
              <a:latin typeface="Times New Roman" panose="02020603050405020304" pitchFamily="18" charset="0"/>
            </a:endParaRPr>
          </a:p>
          <a:p>
            <a:pPr lvl="1" eaLnBrk="1" hangingPunct="1"/>
            <a:r>
              <a:rPr lang="en-US" altLang="ja-JP" dirty="0">
                <a:latin typeface="Times New Roman" panose="02020603050405020304" pitchFamily="18" charset="0"/>
              </a:rPr>
              <a:t>ASCII </a:t>
            </a:r>
            <a:r>
              <a:rPr lang="ja-JP" altLang="en-US">
                <a:latin typeface="Times New Roman" panose="02020603050405020304" pitchFamily="18" charset="0"/>
              </a:rPr>
              <a:t>ファイルまたはバイナリファイル</a:t>
            </a:r>
          </a:p>
          <a:p>
            <a:pPr eaLnBrk="1" hangingPunct="1"/>
            <a:r>
              <a:rPr lang="ja-JP" altLang="en-US">
                <a:latin typeface="Times New Roman" panose="02020603050405020304" pitchFamily="18" charset="0"/>
              </a:rPr>
              <a:t>ディレクトリ(</a:t>
            </a:r>
            <a:r>
              <a:rPr lang="en-US" altLang="ja-JP" dirty="0">
                <a:latin typeface="Times New Roman" panose="02020603050405020304" pitchFamily="18" charset="0"/>
              </a:rPr>
              <a:t>directory)</a:t>
            </a:r>
          </a:p>
          <a:p>
            <a:pPr lvl="1" eaLnBrk="1" hangingPunct="1"/>
            <a:r>
              <a:rPr lang="ja-JP" altLang="en-US">
                <a:latin typeface="Times New Roman" panose="02020603050405020304" pitchFamily="18" charset="0"/>
              </a:rPr>
              <a:t>ファイルを管理するためのファイル</a:t>
            </a:r>
          </a:p>
          <a:p>
            <a:pPr eaLnBrk="1" hangingPunct="1"/>
            <a:r>
              <a:rPr lang="ja-JP" altLang="en-US">
                <a:latin typeface="Times New Roman" panose="02020603050405020304" pitchFamily="18" charset="0"/>
              </a:rPr>
              <a:t>デバイスファイル(</a:t>
            </a:r>
            <a:r>
              <a:rPr lang="en-US" altLang="ja-JP" dirty="0">
                <a:latin typeface="Times New Roman" panose="02020603050405020304" pitchFamily="18" charset="0"/>
              </a:rPr>
              <a:t>device file)　　　　　　　　</a:t>
            </a:r>
            <a:r>
              <a:rPr lang="ja-JP" altLang="en-US">
                <a:latin typeface="Times New Roman" panose="02020603050405020304" pitchFamily="18" charset="0"/>
              </a:rPr>
              <a:t>特殊ファイル(</a:t>
            </a:r>
            <a:r>
              <a:rPr lang="en-US" altLang="ja-JP" dirty="0">
                <a:latin typeface="Times New Roman" panose="02020603050405020304" pitchFamily="18" charset="0"/>
              </a:rPr>
              <a:t>special file)</a:t>
            </a:r>
          </a:p>
          <a:p>
            <a:pPr lvl="1" eaLnBrk="1" hangingPunct="1"/>
            <a:r>
              <a:rPr lang="ja-JP" altLang="en-US">
                <a:latin typeface="Times New Roman" panose="02020603050405020304" pitchFamily="18" charset="0"/>
              </a:rPr>
              <a:t>入出力関連のデバイスを示す</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ビットマップ方式</a:t>
            </a:r>
          </a:p>
        </p:txBody>
      </p:sp>
      <p:grpSp>
        <p:nvGrpSpPr>
          <p:cNvPr id="72707" name="Group 85"/>
          <p:cNvGrpSpPr>
            <a:grpSpLocks/>
          </p:cNvGrpSpPr>
          <p:nvPr/>
        </p:nvGrpSpPr>
        <p:grpSpPr bwMode="auto">
          <a:xfrm>
            <a:off x="1219200" y="1828800"/>
            <a:ext cx="4419600" cy="2590800"/>
            <a:chOff x="768" y="1152"/>
            <a:chExt cx="2784" cy="1632"/>
          </a:xfrm>
        </p:grpSpPr>
        <p:sp>
          <p:nvSpPr>
            <p:cNvPr id="72769" name="AutoShape 3"/>
            <p:cNvSpPr>
              <a:spLocks noChangeArrowheads="1"/>
            </p:cNvSpPr>
            <p:nvPr/>
          </p:nvSpPr>
          <p:spPr bwMode="auto">
            <a:xfrm>
              <a:off x="768" y="1152"/>
              <a:ext cx="2784" cy="1632"/>
            </a:xfrm>
            <a:prstGeom prst="can">
              <a:avLst>
                <a:gd name="adj" fmla="val 11019"/>
              </a:avLst>
            </a:prstGeom>
            <a:solidFill>
              <a:srgbClr val="800000"/>
            </a:solidFill>
            <a:ln w="19050">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2770" name="Rectangle 4"/>
            <p:cNvSpPr>
              <a:spLocks noChangeArrowheads="1"/>
            </p:cNvSpPr>
            <p:nvPr/>
          </p:nvSpPr>
          <p:spPr bwMode="auto">
            <a:xfrm>
              <a:off x="864" y="1392"/>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2771" name="Rectangle 5"/>
            <p:cNvSpPr>
              <a:spLocks noChangeArrowheads="1"/>
            </p:cNvSpPr>
            <p:nvPr/>
          </p:nvSpPr>
          <p:spPr bwMode="auto">
            <a:xfrm>
              <a:off x="1392" y="1392"/>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72772" name="Rectangle 6"/>
            <p:cNvSpPr>
              <a:spLocks noChangeArrowheads="1"/>
            </p:cNvSpPr>
            <p:nvPr/>
          </p:nvSpPr>
          <p:spPr bwMode="auto">
            <a:xfrm>
              <a:off x="1920" y="1392"/>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72773" name="Rectangle 7"/>
            <p:cNvSpPr>
              <a:spLocks noChangeArrowheads="1"/>
            </p:cNvSpPr>
            <p:nvPr/>
          </p:nvSpPr>
          <p:spPr bwMode="auto">
            <a:xfrm>
              <a:off x="2448" y="1392"/>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a:t>
              </a:r>
            </a:p>
          </p:txBody>
        </p:sp>
        <p:sp>
          <p:nvSpPr>
            <p:cNvPr id="72774" name="Rectangle 8"/>
            <p:cNvSpPr>
              <a:spLocks noChangeArrowheads="1"/>
            </p:cNvSpPr>
            <p:nvPr/>
          </p:nvSpPr>
          <p:spPr bwMode="auto">
            <a:xfrm>
              <a:off x="2976" y="1392"/>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72775" name="Rectangle 9"/>
            <p:cNvSpPr>
              <a:spLocks noChangeArrowheads="1"/>
            </p:cNvSpPr>
            <p:nvPr/>
          </p:nvSpPr>
          <p:spPr bwMode="auto">
            <a:xfrm>
              <a:off x="864" y="1728"/>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72776" name="Rectangle 10"/>
            <p:cNvSpPr>
              <a:spLocks noChangeArrowheads="1"/>
            </p:cNvSpPr>
            <p:nvPr/>
          </p:nvSpPr>
          <p:spPr bwMode="auto">
            <a:xfrm>
              <a:off x="1392" y="1728"/>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6</a:t>
              </a:r>
            </a:p>
          </p:txBody>
        </p:sp>
        <p:sp>
          <p:nvSpPr>
            <p:cNvPr id="72777" name="Rectangle 11"/>
            <p:cNvSpPr>
              <a:spLocks noChangeArrowheads="1"/>
            </p:cNvSpPr>
            <p:nvPr/>
          </p:nvSpPr>
          <p:spPr bwMode="auto">
            <a:xfrm>
              <a:off x="1920" y="1728"/>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sp>
          <p:nvSpPr>
            <p:cNvPr id="72778" name="Rectangle 12"/>
            <p:cNvSpPr>
              <a:spLocks noChangeArrowheads="1"/>
            </p:cNvSpPr>
            <p:nvPr/>
          </p:nvSpPr>
          <p:spPr bwMode="auto">
            <a:xfrm>
              <a:off x="2448" y="1728"/>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p>
          </p:txBody>
        </p:sp>
        <p:sp>
          <p:nvSpPr>
            <p:cNvPr id="72779" name="Rectangle 13"/>
            <p:cNvSpPr>
              <a:spLocks noChangeArrowheads="1"/>
            </p:cNvSpPr>
            <p:nvPr/>
          </p:nvSpPr>
          <p:spPr bwMode="auto">
            <a:xfrm>
              <a:off x="2976" y="1728"/>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sp>
          <p:nvSpPr>
            <p:cNvPr id="72780" name="Rectangle 14"/>
            <p:cNvSpPr>
              <a:spLocks noChangeArrowheads="1"/>
            </p:cNvSpPr>
            <p:nvPr/>
          </p:nvSpPr>
          <p:spPr bwMode="auto">
            <a:xfrm>
              <a:off x="864" y="2064"/>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sp>
          <p:nvSpPr>
            <p:cNvPr id="72781" name="Rectangle 15"/>
            <p:cNvSpPr>
              <a:spLocks noChangeArrowheads="1"/>
            </p:cNvSpPr>
            <p:nvPr/>
          </p:nvSpPr>
          <p:spPr bwMode="auto">
            <a:xfrm>
              <a:off x="1392" y="2064"/>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sp>
          <p:nvSpPr>
            <p:cNvPr id="72782" name="Rectangle 16"/>
            <p:cNvSpPr>
              <a:spLocks noChangeArrowheads="1"/>
            </p:cNvSpPr>
            <p:nvPr/>
          </p:nvSpPr>
          <p:spPr bwMode="auto">
            <a:xfrm>
              <a:off x="1920" y="2064"/>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72783" name="Rectangle 17"/>
            <p:cNvSpPr>
              <a:spLocks noChangeArrowheads="1"/>
            </p:cNvSpPr>
            <p:nvPr/>
          </p:nvSpPr>
          <p:spPr bwMode="auto">
            <a:xfrm>
              <a:off x="2448" y="2064"/>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72784" name="Rectangle 18"/>
            <p:cNvSpPr>
              <a:spLocks noChangeArrowheads="1"/>
            </p:cNvSpPr>
            <p:nvPr/>
          </p:nvSpPr>
          <p:spPr bwMode="auto">
            <a:xfrm>
              <a:off x="2976" y="2064"/>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72785" name="Rectangle 19"/>
            <p:cNvSpPr>
              <a:spLocks noChangeArrowheads="1"/>
            </p:cNvSpPr>
            <p:nvPr/>
          </p:nvSpPr>
          <p:spPr bwMode="auto">
            <a:xfrm>
              <a:off x="864" y="2400"/>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72786" name="Rectangle 20"/>
            <p:cNvSpPr>
              <a:spLocks noChangeArrowheads="1"/>
            </p:cNvSpPr>
            <p:nvPr/>
          </p:nvSpPr>
          <p:spPr bwMode="auto">
            <a:xfrm>
              <a:off x="1392" y="2400"/>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72787" name="Rectangle 21"/>
            <p:cNvSpPr>
              <a:spLocks noChangeArrowheads="1"/>
            </p:cNvSpPr>
            <p:nvPr/>
          </p:nvSpPr>
          <p:spPr bwMode="auto">
            <a:xfrm>
              <a:off x="1920" y="2400"/>
              <a:ext cx="480" cy="24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17</a:t>
              </a:r>
            </a:p>
          </p:txBody>
        </p:sp>
        <p:sp>
          <p:nvSpPr>
            <p:cNvPr id="72788" name="Rectangle 22"/>
            <p:cNvSpPr>
              <a:spLocks noChangeArrowheads="1"/>
            </p:cNvSpPr>
            <p:nvPr/>
          </p:nvSpPr>
          <p:spPr bwMode="auto">
            <a:xfrm>
              <a:off x="2448" y="2400"/>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18</a:t>
              </a:r>
            </a:p>
          </p:txBody>
        </p:sp>
        <p:sp>
          <p:nvSpPr>
            <p:cNvPr id="72789" name="Rectangle 23"/>
            <p:cNvSpPr>
              <a:spLocks noChangeArrowheads="1"/>
            </p:cNvSpPr>
            <p:nvPr/>
          </p:nvSpPr>
          <p:spPr bwMode="auto">
            <a:xfrm>
              <a:off x="2976" y="2400"/>
              <a:ext cx="48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19</a:t>
              </a:r>
            </a:p>
          </p:txBody>
        </p:sp>
      </p:grpSp>
      <p:sp>
        <p:nvSpPr>
          <p:cNvPr id="72708" name="Rectangle 24"/>
          <p:cNvSpPr>
            <a:spLocks noChangeArrowheads="1"/>
          </p:cNvSpPr>
          <p:nvPr/>
        </p:nvSpPr>
        <p:spPr bwMode="auto">
          <a:xfrm>
            <a:off x="5791200" y="2743200"/>
            <a:ext cx="762000" cy="38100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2709" name="Text Box 25"/>
          <p:cNvSpPr txBox="1">
            <a:spLocks noChangeArrowheads="1"/>
          </p:cNvSpPr>
          <p:nvPr/>
        </p:nvSpPr>
        <p:spPr bwMode="auto">
          <a:xfrm>
            <a:off x="6629400" y="26670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空き</a:t>
            </a:r>
          </a:p>
        </p:txBody>
      </p:sp>
      <p:sp>
        <p:nvSpPr>
          <p:cNvPr id="72710" name="Rectangle 26"/>
          <p:cNvSpPr>
            <a:spLocks noChangeArrowheads="1"/>
          </p:cNvSpPr>
          <p:nvPr/>
        </p:nvSpPr>
        <p:spPr bwMode="auto">
          <a:xfrm>
            <a:off x="5791200" y="3352800"/>
            <a:ext cx="762000" cy="38100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2711" name="Text Box 27"/>
          <p:cNvSpPr txBox="1">
            <a:spLocks noChangeArrowheads="1"/>
          </p:cNvSpPr>
          <p:nvPr/>
        </p:nvSpPr>
        <p:spPr bwMode="auto">
          <a:xfrm>
            <a:off x="6629400" y="32766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使用中</a:t>
            </a:r>
          </a:p>
        </p:txBody>
      </p:sp>
      <p:graphicFrame>
        <p:nvGraphicFramePr>
          <p:cNvPr id="558187" name="Group 107"/>
          <p:cNvGraphicFramePr>
            <a:graphicFrameLocks noGrp="1"/>
          </p:cNvGraphicFramePr>
          <p:nvPr/>
        </p:nvGraphicFramePr>
        <p:xfrm>
          <a:off x="1371600" y="4495800"/>
          <a:ext cx="6096000" cy="2082800"/>
        </p:xfrm>
        <a:graphic>
          <a:graphicData uri="http://schemas.openxmlformats.org/drawingml/2006/table">
            <a:tbl>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14</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17</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19</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52070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8" marB="4679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58187"/>
                                        </p:tgtEl>
                                        <p:attrNameLst>
                                          <p:attrName>style.visibility</p:attrName>
                                        </p:attrNameLst>
                                      </p:cBhvr>
                                      <p:to>
                                        <p:strVal val="visible"/>
                                      </p:to>
                                    </p:set>
                                    <p:animEffect transition="in" filter="checkerboard(across)">
                                      <p:cBhvr>
                                        <p:cTn id="7" dur="500"/>
                                        <p:tgtEl>
                                          <p:spTgt spid="558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ビットマップ方式の長所と短所</a:t>
            </a:r>
          </a:p>
        </p:txBody>
      </p:sp>
      <p:sp>
        <p:nvSpPr>
          <p:cNvPr id="7373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ビットマップ方式の長所</a:t>
            </a:r>
          </a:p>
          <a:p>
            <a:pPr lvl="1" eaLnBrk="1" hangingPunct="1"/>
            <a:r>
              <a:rPr lang="ja-JP" altLang="en-US">
                <a:latin typeface="Times New Roman" panose="02020603050405020304" pitchFamily="18" charset="0"/>
              </a:rPr>
              <a:t>高速で検索可能</a:t>
            </a:r>
          </a:p>
          <a:p>
            <a:pPr lvl="1" eaLnBrk="1" hangingPunct="1"/>
            <a:r>
              <a:rPr lang="ja-JP" altLang="en-US">
                <a:latin typeface="Times New Roman" panose="02020603050405020304" pitchFamily="18" charset="0"/>
              </a:rPr>
              <a:t>連続した空き領域を探し易い</a:t>
            </a:r>
          </a:p>
          <a:p>
            <a:pPr eaLnBrk="1" hangingPunct="1"/>
            <a:r>
              <a:rPr lang="ja-JP" altLang="en-US">
                <a:latin typeface="Times New Roman" panose="02020603050405020304" pitchFamily="18" charset="0"/>
              </a:rPr>
              <a:t>ビットマップ方式の短所</a:t>
            </a:r>
          </a:p>
          <a:p>
            <a:pPr lvl="1" eaLnBrk="1" hangingPunct="1"/>
            <a:r>
              <a:rPr lang="ja-JP" altLang="en-US">
                <a:latin typeface="Times New Roman" panose="02020603050405020304" pitchFamily="18" charset="0"/>
              </a:rPr>
              <a:t>メモリ上にビットマップ表を置く必要がある</a:t>
            </a:r>
          </a:p>
          <a:p>
            <a:pPr lvl="2" eaLnBrk="1" hangingPunct="1"/>
            <a:r>
              <a:rPr lang="ja-JP" altLang="en-US">
                <a:latin typeface="Times New Roman" panose="02020603050405020304" pitchFamily="18" charset="0"/>
              </a:rPr>
              <a:t>二次記憶の大容量化により表が巨大化</a:t>
            </a:r>
          </a:p>
          <a:p>
            <a:pPr lvl="2" eaLnBrk="1" hangingPunct="1">
              <a:buFont typeface="Wingdings" panose="05000000000000000000" pitchFamily="2" charset="2"/>
              <a:buNone/>
            </a:pPr>
            <a:r>
              <a:rPr lang="ja-JP" altLang="en-US">
                <a:latin typeface="Times New Roman" panose="02020603050405020304" pitchFamily="18" charset="0"/>
              </a:rPr>
              <a:t>⇒ 全ての表をメモリ上に置けないと非効率</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連結リスト方式</a:t>
            </a:r>
          </a:p>
        </p:txBody>
      </p:sp>
      <p:grpSp>
        <p:nvGrpSpPr>
          <p:cNvPr id="74755" name="Group 96"/>
          <p:cNvGrpSpPr>
            <a:grpSpLocks/>
          </p:cNvGrpSpPr>
          <p:nvPr/>
        </p:nvGrpSpPr>
        <p:grpSpPr bwMode="auto">
          <a:xfrm>
            <a:off x="2057400" y="2895600"/>
            <a:ext cx="4419600" cy="2590800"/>
            <a:chOff x="1296" y="1824"/>
            <a:chExt cx="2784" cy="1632"/>
          </a:xfrm>
        </p:grpSpPr>
        <p:sp>
          <p:nvSpPr>
            <p:cNvPr id="74789" name="AutoShape 3"/>
            <p:cNvSpPr>
              <a:spLocks noChangeArrowheads="1"/>
            </p:cNvSpPr>
            <p:nvPr/>
          </p:nvSpPr>
          <p:spPr bwMode="auto">
            <a:xfrm>
              <a:off x="1296" y="1824"/>
              <a:ext cx="2784" cy="1632"/>
            </a:xfrm>
            <a:prstGeom prst="can">
              <a:avLst>
                <a:gd name="adj" fmla="val 11019"/>
              </a:avLst>
            </a:prstGeom>
            <a:solidFill>
              <a:srgbClr val="800000"/>
            </a:solidFill>
            <a:ln w="95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4790" name="Rectangle 4"/>
            <p:cNvSpPr>
              <a:spLocks noChangeArrowheads="1"/>
            </p:cNvSpPr>
            <p:nvPr/>
          </p:nvSpPr>
          <p:spPr bwMode="auto">
            <a:xfrm>
              <a:off x="1392" y="2064"/>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4791" name="Rectangle 5"/>
            <p:cNvSpPr>
              <a:spLocks noChangeArrowheads="1"/>
            </p:cNvSpPr>
            <p:nvPr/>
          </p:nvSpPr>
          <p:spPr bwMode="auto">
            <a:xfrm>
              <a:off x="1920" y="2064"/>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74792" name="Rectangle 6"/>
            <p:cNvSpPr>
              <a:spLocks noChangeArrowheads="1"/>
            </p:cNvSpPr>
            <p:nvPr/>
          </p:nvSpPr>
          <p:spPr bwMode="auto">
            <a:xfrm>
              <a:off x="2448" y="2064"/>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74793" name="Rectangle 7"/>
            <p:cNvSpPr>
              <a:spLocks noChangeArrowheads="1"/>
            </p:cNvSpPr>
            <p:nvPr/>
          </p:nvSpPr>
          <p:spPr bwMode="auto">
            <a:xfrm>
              <a:off x="2976" y="2064"/>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a:t>
              </a:r>
            </a:p>
          </p:txBody>
        </p:sp>
        <p:sp>
          <p:nvSpPr>
            <p:cNvPr id="74794" name="Rectangle 8"/>
            <p:cNvSpPr>
              <a:spLocks noChangeArrowheads="1"/>
            </p:cNvSpPr>
            <p:nvPr/>
          </p:nvSpPr>
          <p:spPr bwMode="auto">
            <a:xfrm>
              <a:off x="3504" y="2064"/>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74795" name="Rectangle 9"/>
            <p:cNvSpPr>
              <a:spLocks noChangeArrowheads="1"/>
            </p:cNvSpPr>
            <p:nvPr/>
          </p:nvSpPr>
          <p:spPr bwMode="auto">
            <a:xfrm>
              <a:off x="1392" y="2400"/>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74796" name="Rectangle 10"/>
            <p:cNvSpPr>
              <a:spLocks noChangeArrowheads="1"/>
            </p:cNvSpPr>
            <p:nvPr/>
          </p:nvSpPr>
          <p:spPr bwMode="auto">
            <a:xfrm>
              <a:off x="1920" y="2400"/>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6</a:t>
              </a:r>
            </a:p>
          </p:txBody>
        </p:sp>
        <p:sp>
          <p:nvSpPr>
            <p:cNvPr id="74797" name="Rectangle 11"/>
            <p:cNvSpPr>
              <a:spLocks noChangeArrowheads="1"/>
            </p:cNvSpPr>
            <p:nvPr/>
          </p:nvSpPr>
          <p:spPr bwMode="auto">
            <a:xfrm>
              <a:off x="2448" y="2400"/>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sp>
          <p:nvSpPr>
            <p:cNvPr id="74798" name="Rectangle 12"/>
            <p:cNvSpPr>
              <a:spLocks noChangeArrowheads="1"/>
            </p:cNvSpPr>
            <p:nvPr/>
          </p:nvSpPr>
          <p:spPr bwMode="auto">
            <a:xfrm>
              <a:off x="2976" y="2400"/>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p>
          </p:txBody>
        </p:sp>
        <p:sp>
          <p:nvSpPr>
            <p:cNvPr id="74799" name="Rectangle 13"/>
            <p:cNvSpPr>
              <a:spLocks noChangeArrowheads="1"/>
            </p:cNvSpPr>
            <p:nvPr/>
          </p:nvSpPr>
          <p:spPr bwMode="auto">
            <a:xfrm>
              <a:off x="3504" y="2400"/>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sp>
          <p:nvSpPr>
            <p:cNvPr id="74800" name="Rectangle 14"/>
            <p:cNvSpPr>
              <a:spLocks noChangeArrowheads="1"/>
            </p:cNvSpPr>
            <p:nvPr/>
          </p:nvSpPr>
          <p:spPr bwMode="auto">
            <a:xfrm>
              <a:off x="1392" y="2736"/>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sp>
          <p:nvSpPr>
            <p:cNvPr id="74801" name="Rectangle 15"/>
            <p:cNvSpPr>
              <a:spLocks noChangeArrowheads="1"/>
            </p:cNvSpPr>
            <p:nvPr/>
          </p:nvSpPr>
          <p:spPr bwMode="auto">
            <a:xfrm>
              <a:off x="1920" y="2736"/>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sp>
          <p:nvSpPr>
            <p:cNvPr id="74802" name="Rectangle 16"/>
            <p:cNvSpPr>
              <a:spLocks noChangeArrowheads="1"/>
            </p:cNvSpPr>
            <p:nvPr/>
          </p:nvSpPr>
          <p:spPr bwMode="auto">
            <a:xfrm>
              <a:off x="2448" y="2736"/>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74803" name="Rectangle 17"/>
            <p:cNvSpPr>
              <a:spLocks noChangeArrowheads="1"/>
            </p:cNvSpPr>
            <p:nvPr/>
          </p:nvSpPr>
          <p:spPr bwMode="auto">
            <a:xfrm>
              <a:off x="2976" y="2736"/>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74804" name="Rectangle 18"/>
            <p:cNvSpPr>
              <a:spLocks noChangeArrowheads="1"/>
            </p:cNvSpPr>
            <p:nvPr/>
          </p:nvSpPr>
          <p:spPr bwMode="auto">
            <a:xfrm>
              <a:off x="3504" y="2736"/>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74805" name="Rectangle 19"/>
            <p:cNvSpPr>
              <a:spLocks noChangeArrowheads="1"/>
            </p:cNvSpPr>
            <p:nvPr/>
          </p:nvSpPr>
          <p:spPr bwMode="auto">
            <a:xfrm>
              <a:off x="1392" y="3072"/>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74806" name="Rectangle 20"/>
            <p:cNvSpPr>
              <a:spLocks noChangeArrowheads="1"/>
            </p:cNvSpPr>
            <p:nvPr/>
          </p:nvSpPr>
          <p:spPr bwMode="auto">
            <a:xfrm>
              <a:off x="1920" y="3072"/>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74807" name="Rectangle 21"/>
            <p:cNvSpPr>
              <a:spLocks noChangeArrowheads="1"/>
            </p:cNvSpPr>
            <p:nvPr/>
          </p:nvSpPr>
          <p:spPr bwMode="auto">
            <a:xfrm>
              <a:off x="2448" y="3072"/>
              <a:ext cx="480" cy="240"/>
            </a:xfrm>
            <a:prstGeom prst="rect">
              <a:avLst/>
            </a:prstGeom>
            <a:solidFill>
              <a:srgbClr val="CCFFFF"/>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17</a:t>
              </a:r>
            </a:p>
          </p:txBody>
        </p:sp>
        <p:sp>
          <p:nvSpPr>
            <p:cNvPr id="74808" name="Rectangle 22"/>
            <p:cNvSpPr>
              <a:spLocks noChangeArrowheads="1"/>
            </p:cNvSpPr>
            <p:nvPr/>
          </p:nvSpPr>
          <p:spPr bwMode="auto">
            <a:xfrm>
              <a:off x="2976" y="3072"/>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18</a:t>
              </a:r>
            </a:p>
          </p:txBody>
        </p:sp>
        <p:sp>
          <p:nvSpPr>
            <p:cNvPr id="74809" name="Rectangle 23"/>
            <p:cNvSpPr>
              <a:spLocks noChangeArrowheads="1"/>
            </p:cNvSpPr>
            <p:nvPr/>
          </p:nvSpPr>
          <p:spPr bwMode="auto">
            <a:xfrm>
              <a:off x="3504" y="3072"/>
              <a:ext cx="480" cy="2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19</a:t>
              </a:r>
            </a:p>
          </p:txBody>
        </p:sp>
      </p:grpSp>
      <p:sp>
        <p:nvSpPr>
          <p:cNvPr id="74756" name="Rectangle 24"/>
          <p:cNvSpPr>
            <a:spLocks noChangeArrowheads="1"/>
          </p:cNvSpPr>
          <p:nvPr/>
        </p:nvSpPr>
        <p:spPr bwMode="auto">
          <a:xfrm>
            <a:off x="6629400" y="3810000"/>
            <a:ext cx="762000" cy="38100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4757" name="Text Box 25"/>
          <p:cNvSpPr txBox="1">
            <a:spLocks noChangeArrowheads="1"/>
          </p:cNvSpPr>
          <p:nvPr/>
        </p:nvSpPr>
        <p:spPr bwMode="auto">
          <a:xfrm>
            <a:off x="7467600" y="37338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空き</a:t>
            </a:r>
          </a:p>
        </p:txBody>
      </p:sp>
      <p:sp>
        <p:nvSpPr>
          <p:cNvPr id="74758" name="Rectangle 26"/>
          <p:cNvSpPr>
            <a:spLocks noChangeArrowheads="1"/>
          </p:cNvSpPr>
          <p:nvPr/>
        </p:nvSpPr>
        <p:spPr bwMode="auto">
          <a:xfrm>
            <a:off x="6629400" y="4419600"/>
            <a:ext cx="762000" cy="381000"/>
          </a:xfrm>
          <a:prstGeom prst="rect">
            <a:avLst/>
          </a:prstGeom>
          <a:solidFill>
            <a:srgbClr val="CCFFFF"/>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4759" name="Text Box 27"/>
          <p:cNvSpPr txBox="1">
            <a:spLocks noChangeArrowheads="1"/>
          </p:cNvSpPr>
          <p:nvPr/>
        </p:nvSpPr>
        <p:spPr bwMode="auto">
          <a:xfrm>
            <a:off x="7467600" y="43434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使用中</a:t>
            </a:r>
          </a:p>
        </p:txBody>
      </p:sp>
      <p:grpSp>
        <p:nvGrpSpPr>
          <p:cNvPr id="3" name="Group 94"/>
          <p:cNvGrpSpPr>
            <a:grpSpLocks/>
          </p:cNvGrpSpPr>
          <p:nvPr/>
        </p:nvGrpSpPr>
        <p:grpSpPr bwMode="auto">
          <a:xfrm>
            <a:off x="366713" y="1644650"/>
            <a:ext cx="4995862" cy="1022350"/>
            <a:chOff x="231" y="1036"/>
            <a:chExt cx="3147" cy="644"/>
          </a:xfrm>
        </p:grpSpPr>
        <p:sp>
          <p:nvSpPr>
            <p:cNvPr id="74787" name="Rectangle 92"/>
            <p:cNvSpPr>
              <a:spLocks noChangeArrowheads="1"/>
            </p:cNvSpPr>
            <p:nvPr/>
          </p:nvSpPr>
          <p:spPr bwMode="auto">
            <a:xfrm>
              <a:off x="624" y="1392"/>
              <a:ext cx="576"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4788" name="Text Box 93"/>
            <p:cNvSpPr txBox="1">
              <a:spLocks noChangeArrowheads="1"/>
            </p:cNvSpPr>
            <p:nvPr/>
          </p:nvSpPr>
          <p:spPr bwMode="auto">
            <a:xfrm>
              <a:off x="231" y="1036"/>
              <a:ext cx="31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先頭の空きブロックへのポインタ</a:t>
              </a:r>
            </a:p>
          </p:txBody>
        </p:sp>
      </p:grpSp>
      <p:sp>
        <p:nvSpPr>
          <p:cNvPr id="557151" name="Line 95"/>
          <p:cNvSpPr>
            <a:spLocks noChangeShapeType="1"/>
          </p:cNvSpPr>
          <p:nvPr/>
        </p:nvSpPr>
        <p:spPr bwMode="auto">
          <a:xfrm>
            <a:off x="1447800" y="2667000"/>
            <a:ext cx="1143000" cy="6096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4" name="Group 97"/>
          <p:cNvGrpSpPr>
            <a:grpSpLocks/>
          </p:cNvGrpSpPr>
          <p:nvPr/>
        </p:nvGrpSpPr>
        <p:grpSpPr bwMode="auto">
          <a:xfrm>
            <a:off x="2209800" y="3276600"/>
            <a:ext cx="4114800" cy="1981200"/>
            <a:chOff x="1392" y="2064"/>
            <a:chExt cx="2592" cy="1248"/>
          </a:xfrm>
        </p:grpSpPr>
        <p:sp>
          <p:nvSpPr>
            <p:cNvPr id="74771" name="Rectangle 98"/>
            <p:cNvSpPr>
              <a:spLocks noChangeArrowheads="1"/>
            </p:cNvSpPr>
            <p:nvPr/>
          </p:nvSpPr>
          <p:spPr bwMode="auto">
            <a:xfrm>
              <a:off x="1392" y="2064"/>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4772" name="Rectangle 99"/>
            <p:cNvSpPr>
              <a:spLocks noChangeArrowheads="1"/>
            </p:cNvSpPr>
            <p:nvPr/>
          </p:nvSpPr>
          <p:spPr bwMode="auto">
            <a:xfrm>
              <a:off x="2448" y="2064"/>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74773" name="Rectangle 100"/>
            <p:cNvSpPr>
              <a:spLocks noChangeArrowheads="1"/>
            </p:cNvSpPr>
            <p:nvPr/>
          </p:nvSpPr>
          <p:spPr bwMode="auto">
            <a:xfrm>
              <a:off x="1392" y="2400"/>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74774" name="Rectangle 101"/>
            <p:cNvSpPr>
              <a:spLocks noChangeArrowheads="1"/>
            </p:cNvSpPr>
            <p:nvPr/>
          </p:nvSpPr>
          <p:spPr bwMode="auto">
            <a:xfrm>
              <a:off x="2448" y="2736"/>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74775" name="Rectangle 102"/>
            <p:cNvSpPr>
              <a:spLocks noChangeArrowheads="1"/>
            </p:cNvSpPr>
            <p:nvPr/>
          </p:nvSpPr>
          <p:spPr bwMode="auto">
            <a:xfrm>
              <a:off x="3504" y="2736"/>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74776" name="Rectangle 103"/>
            <p:cNvSpPr>
              <a:spLocks noChangeArrowheads="1"/>
            </p:cNvSpPr>
            <p:nvPr/>
          </p:nvSpPr>
          <p:spPr bwMode="auto">
            <a:xfrm>
              <a:off x="1392"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74777" name="Rectangle 104"/>
            <p:cNvSpPr>
              <a:spLocks noChangeArrowheads="1"/>
            </p:cNvSpPr>
            <p:nvPr/>
          </p:nvSpPr>
          <p:spPr bwMode="auto">
            <a:xfrm>
              <a:off x="2976"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18</a:t>
              </a:r>
            </a:p>
          </p:txBody>
        </p:sp>
        <p:sp>
          <p:nvSpPr>
            <p:cNvPr id="74778" name="Rectangle 105"/>
            <p:cNvSpPr>
              <a:spLocks noChangeArrowheads="1"/>
            </p:cNvSpPr>
            <p:nvPr/>
          </p:nvSpPr>
          <p:spPr bwMode="auto">
            <a:xfrm>
              <a:off x="3504"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19</a:t>
              </a:r>
            </a:p>
          </p:txBody>
        </p:sp>
        <p:sp>
          <p:nvSpPr>
            <p:cNvPr id="74779" name="Rectangle 106"/>
            <p:cNvSpPr>
              <a:spLocks noChangeArrowheads="1"/>
            </p:cNvSpPr>
            <p:nvPr/>
          </p:nvSpPr>
          <p:spPr bwMode="auto">
            <a:xfrm>
              <a:off x="1632" y="2064"/>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74780" name="Rectangle 107"/>
            <p:cNvSpPr>
              <a:spLocks noChangeArrowheads="1"/>
            </p:cNvSpPr>
            <p:nvPr/>
          </p:nvSpPr>
          <p:spPr bwMode="auto">
            <a:xfrm>
              <a:off x="1632" y="2400"/>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74781" name="Rectangle 108"/>
            <p:cNvSpPr>
              <a:spLocks noChangeArrowheads="1"/>
            </p:cNvSpPr>
            <p:nvPr/>
          </p:nvSpPr>
          <p:spPr bwMode="auto">
            <a:xfrm>
              <a:off x="2688" y="2064"/>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74782" name="Rectangle 109"/>
            <p:cNvSpPr>
              <a:spLocks noChangeArrowheads="1"/>
            </p:cNvSpPr>
            <p:nvPr/>
          </p:nvSpPr>
          <p:spPr bwMode="auto">
            <a:xfrm>
              <a:off x="2688" y="2736"/>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74783" name="Rectangle 110"/>
            <p:cNvSpPr>
              <a:spLocks noChangeArrowheads="1"/>
            </p:cNvSpPr>
            <p:nvPr/>
          </p:nvSpPr>
          <p:spPr bwMode="auto">
            <a:xfrm>
              <a:off x="1632"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18</a:t>
              </a:r>
            </a:p>
          </p:txBody>
        </p:sp>
        <p:sp>
          <p:nvSpPr>
            <p:cNvPr id="74784" name="Rectangle 111"/>
            <p:cNvSpPr>
              <a:spLocks noChangeArrowheads="1"/>
            </p:cNvSpPr>
            <p:nvPr/>
          </p:nvSpPr>
          <p:spPr bwMode="auto">
            <a:xfrm>
              <a:off x="3216"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19</a:t>
              </a:r>
            </a:p>
          </p:txBody>
        </p:sp>
        <p:sp>
          <p:nvSpPr>
            <p:cNvPr id="74785" name="Rectangle 112"/>
            <p:cNvSpPr>
              <a:spLocks noChangeArrowheads="1"/>
            </p:cNvSpPr>
            <p:nvPr/>
          </p:nvSpPr>
          <p:spPr bwMode="auto">
            <a:xfrm>
              <a:off x="3744" y="3072"/>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74786" name="Rectangle 113"/>
            <p:cNvSpPr>
              <a:spLocks noChangeArrowheads="1"/>
            </p:cNvSpPr>
            <p:nvPr/>
          </p:nvSpPr>
          <p:spPr bwMode="auto">
            <a:xfrm>
              <a:off x="3744" y="2736"/>
              <a:ext cx="240" cy="240"/>
            </a:xfrm>
            <a:prstGeom prst="rect">
              <a:avLst/>
            </a:prstGeom>
            <a:solidFill>
              <a:srgbClr val="800000"/>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p>
          </p:txBody>
        </p:sp>
      </p:grpSp>
      <p:sp>
        <p:nvSpPr>
          <p:cNvPr id="557170" name="Line 114"/>
          <p:cNvSpPr>
            <a:spLocks noChangeShapeType="1"/>
          </p:cNvSpPr>
          <p:nvPr/>
        </p:nvSpPr>
        <p:spPr bwMode="auto">
          <a:xfrm>
            <a:off x="2590800" y="3657600"/>
            <a:ext cx="0" cy="1524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1" name="Line 115"/>
          <p:cNvSpPr>
            <a:spLocks noChangeShapeType="1"/>
          </p:cNvSpPr>
          <p:nvPr/>
        </p:nvSpPr>
        <p:spPr bwMode="auto">
          <a:xfrm flipV="1">
            <a:off x="2971800" y="3505200"/>
            <a:ext cx="914400" cy="5334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2" name="Line 116"/>
          <p:cNvSpPr>
            <a:spLocks noChangeShapeType="1"/>
          </p:cNvSpPr>
          <p:nvPr/>
        </p:nvSpPr>
        <p:spPr bwMode="auto">
          <a:xfrm>
            <a:off x="4267200" y="3657600"/>
            <a:ext cx="0" cy="6858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3" name="Line 117"/>
          <p:cNvSpPr>
            <a:spLocks noChangeShapeType="1"/>
          </p:cNvSpPr>
          <p:nvPr/>
        </p:nvSpPr>
        <p:spPr bwMode="auto">
          <a:xfrm flipH="1">
            <a:off x="2971800" y="4572000"/>
            <a:ext cx="914400" cy="4572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4" name="Line 118"/>
          <p:cNvSpPr>
            <a:spLocks noChangeShapeType="1"/>
          </p:cNvSpPr>
          <p:nvPr/>
        </p:nvSpPr>
        <p:spPr bwMode="auto">
          <a:xfrm>
            <a:off x="2971800" y="5105400"/>
            <a:ext cx="1752600"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6" name="Line 120"/>
          <p:cNvSpPr>
            <a:spLocks noChangeShapeType="1"/>
          </p:cNvSpPr>
          <p:nvPr/>
        </p:nvSpPr>
        <p:spPr bwMode="auto">
          <a:xfrm flipV="1">
            <a:off x="5943600" y="4724400"/>
            <a:ext cx="0" cy="1524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57177" name="Text Box 121"/>
          <p:cNvSpPr txBox="1">
            <a:spLocks noChangeArrowheads="1"/>
          </p:cNvSpPr>
          <p:nvPr/>
        </p:nvSpPr>
        <p:spPr bwMode="auto">
          <a:xfrm>
            <a:off x="1219200" y="5715000"/>
            <a:ext cx="59420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空きブロック中に次の空きブロックへの</a:t>
            </a:r>
          </a:p>
          <a:p>
            <a:pPr eaLnBrk="1" hangingPunct="1"/>
            <a:r>
              <a:rPr lang="ja-JP" altLang="en-US"/>
              <a:t>ポインタを入れる</a:t>
            </a:r>
          </a:p>
        </p:txBody>
      </p:sp>
      <p:sp>
        <p:nvSpPr>
          <p:cNvPr id="57" name="Line 120"/>
          <p:cNvSpPr>
            <a:spLocks noChangeShapeType="1"/>
          </p:cNvSpPr>
          <p:nvPr/>
        </p:nvSpPr>
        <p:spPr bwMode="auto">
          <a:xfrm flipV="1">
            <a:off x="5435600" y="5084763"/>
            <a:ext cx="144463" cy="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7151"/>
                                        </p:tgtEl>
                                        <p:attrNameLst>
                                          <p:attrName>style.visibility</p:attrName>
                                        </p:attrNameLst>
                                      </p:cBhvr>
                                      <p:to>
                                        <p:strVal val="visible"/>
                                      </p:to>
                                    </p:set>
                                    <p:animEffect transition="in" filter="wipe(left)">
                                      <p:cBhvr>
                                        <p:cTn id="12" dur="500"/>
                                        <p:tgtEl>
                                          <p:spTgt spid="5571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57170"/>
                                        </p:tgtEl>
                                        <p:attrNameLst>
                                          <p:attrName>style.visibility</p:attrName>
                                        </p:attrNameLst>
                                      </p:cBhvr>
                                      <p:to>
                                        <p:strVal val="visible"/>
                                      </p:to>
                                    </p:set>
                                    <p:animEffect transition="in" filter="wipe(up)">
                                      <p:cBhvr>
                                        <p:cTn id="22" dur="500"/>
                                        <p:tgtEl>
                                          <p:spTgt spid="557170"/>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557171"/>
                                        </p:tgtEl>
                                        <p:attrNameLst>
                                          <p:attrName>style.visibility</p:attrName>
                                        </p:attrNameLst>
                                      </p:cBhvr>
                                      <p:to>
                                        <p:strVal val="visible"/>
                                      </p:to>
                                    </p:set>
                                    <p:animEffect transition="in" filter="wipe(left)">
                                      <p:cBhvr>
                                        <p:cTn id="26" dur="500"/>
                                        <p:tgtEl>
                                          <p:spTgt spid="557171"/>
                                        </p:tgtEl>
                                      </p:cBhvr>
                                    </p:animEffect>
                                  </p:childTnLst>
                                </p:cTn>
                              </p:par>
                            </p:childTnLst>
                          </p:cTn>
                        </p:par>
                        <p:par>
                          <p:cTn id="27" fill="hold" nodeType="afterGroup">
                            <p:stCondLst>
                              <p:cond delay="1000"/>
                            </p:stCondLst>
                            <p:childTnLst>
                              <p:par>
                                <p:cTn id="28" presetID="22" presetClass="entr" presetSubtype="1" fill="hold" grpId="0" nodeType="afterEffect">
                                  <p:stCondLst>
                                    <p:cond delay="0"/>
                                  </p:stCondLst>
                                  <p:childTnLst>
                                    <p:set>
                                      <p:cBhvr>
                                        <p:cTn id="29" dur="1" fill="hold">
                                          <p:stCondLst>
                                            <p:cond delay="0"/>
                                          </p:stCondLst>
                                        </p:cTn>
                                        <p:tgtEl>
                                          <p:spTgt spid="557172"/>
                                        </p:tgtEl>
                                        <p:attrNameLst>
                                          <p:attrName>style.visibility</p:attrName>
                                        </p:attrNameLst>
                                      </p:cBhvr>
                                      <p:to>
                                        <p:strVal val="visible"/>
                                      </p:to>
                                    </p:set>
                                    <p:animEffect transition="in" filter="wipe(up)">
                                      <p:cBhvr>
                                        <p:cTn id="30" dur="500"/>
                                        <p:tgtEl>
                                          <p:spTgt spid="557172"/>
                                        </p:tgtEl>
                                      </p:cBhvr>
                                    </p:animEffect>
                                  </p:childTnLst>
                                </p:cTn>
                              </p:par>
                            </p:childTnLst>
                          </p:cTn>
                        </p:par>
                        <p:par>
                          <p:cTn id="31" fill="hold" nodeType="afterGroup">
                            <p:stCondLst>
                              <p:cond delay="1500"/>
                            </p:stCondLst>
                            <p:childTnLst>
                              <p:par>
                                <p:cTn id="32" presetID="22" presetClass="entr" presetSubtype="2" fill="hold" grpId="0" nodeType="afterEffect">
                                  <p:stCondLst>
                                    <p:cond delay="0"/>
                                  </p:stCondLst>
                                  <p:childTnLst>
                                    <p:set>
                                      <p:cBhvr>
                                        <p:cTn id="33" dur="1" fill="hold">
                                          <p:stCondLst>
                                            <p:cond delay="0"/>
                                          </p:stCondLst>
                                        </p:cTn>
                                        <p:tgtEl>
                                          <p:spTgt spid="557173"/>
                                        </p:tgtEl>
                                        <p:attrNameLst>
                                          <p:attrName>style.visibility</p:attrName>
                                        </p:attrNameLst>
                                      </p:cBhvr>
                                      <p:to>
                                        <p:strVal val="visible"/>
                                      </p:to>
                                    </p:set>
                                    <p:animEffect transition="in" filter="wipe(right)">
                                      <p:cBhvr>
                                        <p:cTn id="34" dur="500"/>
                                        <p:tgtEl>
                                          <p:spTgt spid="557173"/>
                                        </p:tgtEl>
                                      </p:cBhvr>
                                    </p:animEffect>
                                  </p:childTnLst>
                                </p:cTn>
                              </p:par>
                            </p:childTnLst>
                          </p:cTn>
                        </p:par>
                        <p:par>
                          <p:cTn id="35" fill="hold" nodeType="afterGroup">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557174"/>
                                        </p:tgtEl>
                                        <p:attrNameLst>
                                          <p:attrName>style.visibility</p:attrName>
                                        </p:attrNameLst>
                                      </p:cBhvr>
                                      <p:to>
                                        <p:strVal val="visible"/>
                                      </p:to>
                                    </p:set>
                                    <p:animEffect transition="in" filter="wipe(left)">
                                      <p:cBhvr>
                                        <p:cTn id="38" dur="500"/>
                                        <p:tgtEl>
                                          <p:spTgt spid="557174"/>
                                        </p:tgtEl>
                                      </p:cBhvr>
                                    </p:animEffect>
                                  </p:childTnLst>
                                </p:cTn>
                              </p:par>
                            </p:childTnLst>
                          </p:cTn>
                        </p:par>
                        <p:par>
                          <p:cTn id="39" fill="hold" nodeType="afterGroup">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wipe(left)">
                                      <p:cBhvr>
                                        <p:cTn id="42" dur="500"/>
                                        <p:tgtEl>
                                          <p:spTgt spid="57"/>
                                        </p:tgtEl>
                                      </p:cBhvr>
                                    </p:animEffect>
                                  </p:childTnLst>
                                </p:cTn>
                              </p:par>
                            </p:childTnLst>
                          </p:cTn>
                        </p:par>
                        <p:par>
                          <p:cTn id="43" fill="hold" nodeType="afterGroup">
                            <p:stCondLst>
                              <p:cond delay="3000"/>
                            </p:stCondLst>
                            <p:childTnLst>
                              <p:par>
                                <p:cTn id="44" presetID="22" presetClass="entr" presetSubtype="4" fill="hold" grpId="0" nodeType="afterEffect">
                                  <p:stCondLst>
                                    <p:cond delay="0"/>
                                  </p:stCondLst>
                                  <p:childTnLst>
                                    <p:set>
                                      <p:cBhvr>
                                        <p:cTn id="45" dur="1" fill="hold">
                                          <p:stCondLst>
                                            <p:cond delay="0"/>
                                          </p:stCondLst>
                                        </p:cTn>
                                        <p:tgtEl>
                                          <p:spTgt spid="557176"/>
                                        </p:tgtEl>
                                        <p:attrNameLst>
                                          <p:attrName>style.visibility</p:attrName>
                                        </p:attrNameLst>
                                      </p:cBhvr>
                                      <p:to>
                                        <p:strVal val="visible"/>
                                      </p:to>
                                    </p:set>
                                    <p:animEffect transition="in" filter="wipe(down)">
                                      <p:cBhvr>
                                        <p:cTn id="46" dur="500"/>
                                        <p:tgtEl>
                                          <p:spTgt spid="55717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57177"/>
                                        </p:tgtEl>
                                        <p:attrNameLst>
                                          <p:attrName>style.visibility</p:attrName>
                                        </p:attrNameLst>
                                      </p:cBhvr>
                                      <p:to>
                                        <p:strVal val="visible"/>
                                      </p:to>
                                    </p:set>
                                    <p:anim calcmode="lin" valueType="num">
                                      <p:cBhvr additive="base">
                                        <p:cTn id="51" dur="500" fill="hold"/>
                                        <p:tgtEl>
                                          <p:spTgt spid="557177"/>
                                        </p:tgtEl>
                                        <p:attrNameLst>
                                          <p:attrName>ppt_x</p:attrName>
                                        </p:attrNameLst>
                                      </p:cBhvr>
                                      <p:tavLst>
                                        <p:tav tm="0">
                                          <p:val>
                                            <p:strVal val="#ppt_x"/>
                                          </p:val>
                                        </p:tav>
                                        <p:tav tm="100000">
                                          <p:val>
                                            <p:strVal val="#ppt_x"/>
                                          </p:val>
                                        </p:tav>
                                      </p:tavLst>
                                    </p:anim>
                                    <p:anim calcmode="lin" valueType="num">
                                      <p:cBhvr additive="base">
                                        <p:cTn id="52" dur="500" fill="hold"/>
                                        <p:tgtEl>
                                          <p:spTgt spid="5571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151" grpId="0" animBg="1"/>
      <p:bldP spid="557170" grpId="0" animBg="1"/>
      <p:bldP spid="557171" grpId="0" animBg="1"/>
      <p:bldP spid="557172" grpId="0" animBg="1"/>
      <p:bldP spid="557173" grpId="0" animBg="1"/>
      <p:bldP spid="557174" grpId="0" animBg="1"/>
      <p:bldP spid="557176" grpId="0" animBg="1"/>
      <p:bldP spid="557177" grpId="0" autoUpdateAnimBg="0"/>
      <p:bldP spid="57"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連結リスト方式の長所と短所</a:t>
            </a:r>
          </a:p>
        </p:txBody>
      </p:sp>
      <p:sp>
        <p:nvSpPr>
          <p:cNvPr id="7577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連結リスト方式の長所</a:t>
            </a:r>
          </a:p>
          <a:p>
            <a:pPr lvl="1" eaLnBrk="1" hangingPunct="1"/>
            <a:r>
              <a:rPr lang="ja-JP" altLang="en-US">
                <a:latin typeface="Times New Roman" panose="02020603050405020304" pitchFamily="18" charset="0"/>
              </a:rPr>
              <a:t>メモリには先頭ブロックのみ記憶すればよい</a:t>
            </a:r>
          </a:p>
          <a:p>
            <a:pPr eaLnBrk="1" hangingPunct="1"/>
            <a:r>
              <a:rPr lang="ja-JP" altLang="en-US">
                <a:latin typeface="Times New Roman" panose="02020603050405020304" pitchFamily="18" charset="0"/>
              </a:rPr>
              <a:t>連結リスト方式の短所</a:t>
            </a:r>
          </a:p>
          <a:p>
            <a:pPr lvl="1" eaLnBrk="1" hangingPunct="1"/>
            <a:r>
              <a:rPr lang="ja-JP" altLang="en-US">
                <a:latin typeface="Times New Roman" panose="02020603050405020304" pitchFamily="18" charset="0"/>
              </a:rPr>
              <a:t>連続した空き領域を探しにくい</a:t>
            </a:r>
          </a:p>
          <a:p>
            <a:pPr lvl="2" eaLnBrk="1" hangingPunct="1"/>
            <a:r>
              <a:rPr lang="ja-JP" altLang="en-US">
                <a:latin typeface="Times New Roman" panose="02020603050405020304" pitchFamily="18" charset="0"/>
              </a:rPr>
              <a:t>ポインタの張替えが必要</a:t>
            </a:r>
          </a:p>
          <a:p>
            <a:pPr lvl="1" eaLnBrk="1" hangingPunct="1"/>
            <a:r>
              <a:rPr lang="ja-JP" altLang="en-US">
                <a:latin typeface="Times New Roman" panose="02020603050405020304" pitchFamily="18" charset="0"/>
              </a:rPr>
              <a:t>信頼性が低い</a:t>
            </a:r>
          </a:p>
          <a:p>
            <a:pPr lvl="2" eaLnBrk="1" hangingPunct="1"/>
            <a:r>
              <a:rPr lang="ja-JP" altLang="en-US">
                <a:latin typeface="Times New Roman" panose="02020603050405020304" pitchFamily="18" charset="0"/>
              </a:rPr>
              <a:t>リンク情報が破損すると読み出せない</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空き領域索引方式</a:t>
            </a:r>
          </a:p>
        </p:txBody>
      </p:sp>
      <p:grpSp>
        <p:nvGrpSpPr>
          <p:cNvPr id="76803" name="Group 3"/>
          <p:cNvGrpSpPr>
            <a:grpSpLocks/>
          </p:cNvGrpSpPr>
          <p:nvPr/>
        </p:nvGrpSpPr>
        <p:grpSpPr bwMode="auto">
          <a:xfrm>
            <a:off x="2057400" y="2895600"/>
            <a:ext cx="4419600" cy="2590800"/>
            <a:chOff x="768" y="1152"/>
            <a:chExt cx="2784" cy="1632"/>
          </a:xfrm>
        </p:grpSpPr>
        <p:sp>
          <p:nvSpPr>
            <p:cNvPr id="76818" name="AutoShape 4"/>
            <p:cNvSpPr>
              <a:spLocks noChangeArrowheads="1"/>
            </p:cNvSpPr>
            <p:nvPr/>
          </p:nvSpPr>
          <p:spPr bwMode="auto">
            <a:xfrm>
              <a:off x="768" y="1152"/>
              <a:ext cx="2784" cy="1632"/>
            </a:xfrm>
            <a:prstGeom prst="can">
              <a:avLst>
                <a:gd name="adj" fmla="val 11019"/>
              </a:avLst>
            </a:prstGeom>
            <a:solidFill>
              <a:srgbClr val="800000"/>
            </a:solidFill>
            <a:ln w="22225">
              <a:solidFill>
                <a:schemeClr val="tx1"/>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6819" name="Rectangle 5"/>
            <p:cNvSpPr>
              <a:spLocks noChangeArrowheads="1"/>
            </p:cNvSpPr>
            <p:nvPr/>
          </p:nvSpPr>
          <p:spPr bwMode="auto">
            <a:xfrm>
              <a:off x="864" y="1392"/>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6820" name="Rectangle 6"/>
            <p:cNvSpPr>
              <a:spLocks noChangeArrowheads="1"/>
            </p:cNvSpPr>
            <p:nvPr/>
          </p:nvSpPr>
          <p:spPr bwMode="auto">
            <a:xfrm>
              <a:off x="1392" y="1392"/>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a:t>
              </a:r>
            </a:p>
          </p:txBody>
        </p:sp>
        <p:sp>
          <p:nvSpPr>
            <p:cNvPr id="76821" name="Rectangle 7"/>
            <p:cNvSpPr>
              <a:spLocks noChangeArrowheads="1"/>
            </p:cNvSpPr>
            <p:nvPr/>
          </p:nvSpPr>
          <p:spPr bwMode="auto">
            <a:xfrm>
              <a:off x="1920" y="1392"/>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76822" name="Rectangle 8"/>
            <p:cNvSpPr>
              <a:spLocks noChangeArrowheads="1"/>
            </p:cNvSpPr>
            <p:nvPr/>
          </p:nvSpPr>
          <p:spPr bwMode="auto">
            <a:xfrm>
              <a:off x="2448" y="1392"/>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a:t>
              </a:r>
            </a:p>
          </p:txBody>
        </p:sp>
        <p:sp>
          <p:nvSpPr>
            <p:cNvPr id="76823" name="Rectangle 9"/>
            <p:cNvSpPr>
              <a:spLocks noChangeArrowheads="1"/>
            </p:cNvSpPr>
            <p:nvPr/>
          </p:nvSpPr>
          <p:spPr bwMode="auto">
            <a:xfrm>
              <a:off x="2976" y="1392"/>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a:t>
              </a:r>
            </a:p>
          </p:txBody>
        </p:sp>
        <p:sp>
          <p:nvSpPr>
            <p:cNvPr id="76824" name="Rectangle 10"/>
            <p:cNvSpPr>
              <a:spLocks noChangeArrowheads="1"/>
            </p:cNvSpPr>
            <p:nvPr/>
          </p:nvSpPr>
          <p:spPr bwMode="auto">
            <a:xfrm>
              <a:off x="864" y="1728"/>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a:t>
              </a:r>
            </a:p>
          </p:txBody>
        </p:sp>
        <p:sp>
          <p:nvSpPr>
            <p:cNvPr id="76825" name="Rectangle 11"/>
            <p:cNvSpPr>
              <a:spLocks noChangeArrowheads="1"/>
            </p:cNvSpPr>
            <p:nvPr/>
          </p:nvSpPr>
          <p:spPr bwMode="auto">
            <a:xfrm>
              <a:off x="1392" y="1728"/>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6</a:t>
              </a:r>
            </a:p>
          </p:txBody>
        </p:sp>
        <p:sp>
          <p:nvSpPr>
            <p:cNvPr id="76826" name="Rectangle 12"/>
            <p:cNvSpPr>
              <a:spLocks noChangeArrowheads="1"/>
            </p:cNvSpPr>
            <p:nvPr/>
          </p:nvSpPr>
          <p:spPr bwMode="auto">
            <a:xfrm>
              <a:off x="1920" y="1728"/>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a:t>
              </a:r>
            </a:p>
          </p:txBody>
        </p:sp>
        <p:sp>
          <p:nvSpPr>
            <p:cNvPr id="76827" name="Rectangle 13"/>
            <p:cNvSpPr>
              <a:spLocks noChangeArrowheads="1"/>
            </p:cNvSpPr>
            <p:nvPr/>
          </p:nvSpPr>
          <p:spPr bwMode="auto">
            <a:xfrm>
              <a:off x="2448" y="1728"/>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p>
          </p:txBody>
        </p:sp>
        <p:sp>
          <p:nvSpPr>
            <p:cNvPr id="76828" name="Rectangle 14"/>
            <p:cNvSpPr>
              <a:spLocks noChangeArrowheads="1"/>
            </p:cNvSpPr>
            <p:nvPr/>
          </p:nvSpPr>
          <p:spPr bwMode="auto">
            <a:xfrm>
              <a:off x="2976" y="1728"/>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p>
          </p:txBody>
        </p:sp>
        <p:sp>
          <p:nvSpPr>
            <p:cNvPr id="76829" name="Rectangle 15"/>
            <p:cNvSpPr>
              <a:spLocks noChangeArrowheads="1"/>
            </p:cNvSpPr>
            <p:nvPr/>
          </p:nvSpPr>
          <p:spPr bwMode="auto">
            <a:xfrm>
              <a:off x="864" y="2064"/>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p>
          </p:txBody>
        </p:sp>
        <p:sp>
          <p:nvSpPr>
            <p:cNvPr id="76830" name="Rectangle 16"/>
            <p:cNvSpPr>
              <a:spLocks noChangeArrowheads="1"/>
            </p:cNvSpPr>
            <p:nvPr/>
          </p:nvSpPr>
          <p:spPr bwMode="auto">
            <a:xfrm>
              <a:off x="1392" y="2064"/>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11</a:t>
              </a:r>
            </a:p>
          </p:txBody>
        </p:sp>
        <p:sp>
          <p:nvSpPr>
            <p:cNvPr id="76831" name="Rectangle 17"/>
            <p:cNvSpPr>
              <a:spLocks noChangeArrowheads="1"/>
            </p:cNvSpPr>
            <p:nvPr/>
          </p:nvSpPr>
          <p:spPr bwMode="auto">
            <a:xfrm>
              <a:off x="1920" y="2064"/>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76832" name="Rectangle 18"/>
            <p:cNvSpPr>
              <a:spLocks noChangeArrowheads="1"/>
            </p:cNvSpPr>
            <p:nvPr/>
          </p:nvSpPr>
          <p:spPr bwMode="auto">
            <a:xfrm>
              <a:off x="2448" y="2064"/>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13</a:t>
              </a:r>
            </a:p>
          </p:txBody>
        </p:sp>
        <p:sp>
          <p:nvSpPr>
            <p:cNvPr id="76833" name="Rectangle 19"/>
            <p:cNvSpPr>
              <a:spLocks noChangeArrowheads="1"/>
            </p:cNvSpPr>
            <p:nvPr/>
          </p:nvSpPr>
          <p:spPr bwMode="auto">
            <a:xfrm>
              <a:off x="2976" y="2064"/>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76834" name="Rectangle 20"/>
            <p:cNvSpPr>
              <a:spLocks noChangeArrowheads="1"/>
            </p:cNvSpPr>
            <p:nvPr/>
          </p:nvSpPr>
          <p:spPr bwMode="auto">
            <a:xfrm>
              <a:off x="864" y="2400"/>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p>
          </p:txBody>
        </p:sp>
        <p:sp>
          <p:nvSpPr>
            <p:cNvPr id="76835" name="Rectangle 21"/>
            <p:cNvSpPr>
              <a:spLocks noChangeArrowheads="1"/>
            </p:cNvSpPr>
            <p:nvPr/>
          </p:nvSpPr>
          <p:spPr bwMode="auto">
            <a:xfrm>
              <a:off x="1392" y="2400"/>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16</a:t>
              </a:r>
            </a:p>
          </p:txBody>
        </p:sp>
        <p:sp>
          <p:nvSpPr>
            <p:cNvPr id="76836" name="Rectangle 22"/>
            <p:cNvSpPr>
              <a:spLocks noChangeArrowheads="1"/>
            </p:cNvSpPr>
            <p:nvPr/>
          </p:nvSpPr>
          <p:spPr bwMode="auto">
            <a:xfrm>
              <a:off x="1920" y="2400"/>
              <a:ext cx="480" cy="24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17</a:t>
              </a:r>
            </a:p>
          </p:txBody>
        </p:sp>
        <p:sp>
          <p:nvSpPr>
            <p:cNvPr id="76837" name="Rectangle 23"/>
            <p:cNvSpPr>
              <a:spLocks noChangeArrowheads="1"/>
            </p:cNvSpPr>
            <p:nvPr/>
          </p:nvSpPr>
          <p:spPr bwMode="auto">
            <a:xfrm>
              <a:off x="2448" y="2400"/>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18</a:t>
              </a:r>
            </a:p>
          </p:txBody>
        </p:sp>
        <p:sp>
          <p:nvSpPr>
            <p:cNvPr id="76838" name="Rectangle 24"/>
            <p:cNvSpPr>
              <a:spLocks noChangeArrowheads="1"/>
            </p:cNvSpPr>
            <p:nvPr/>
          </p:nvSpPr>
          <p:spPr bwMode="auto">
            <a:xfrm>
              <a:off x="2976" y="2400"/>
              <a:ext cx="480" cy="24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19</a:t>
              </a:r>
            </a:p>
          </p:txBody>
        </p:sp>
      </p:grpSp>
      <p:sp>
        <p:nvSpPr>
          <p:cNvPr id="76804" name="Rectangle 25"/>
          <p:cNvSpPr>
            <a:spLocks noChangeArrowheads="1"/>
          </p:cNvSpPr>
          <p:nvPr/>
        </p:nvSpPr>
        <p:spPr bwMode="auto">
          <a:xfrm>
            <a:off x="6629400" y="3810000"/>
            <a:ext cx="762000" cy="381000"/>
          </a:xfrm>
          <a:prstGeom prst="rect">
            <a:avLst/>
          </a:prstGeom>
          <a:solidFill>
            <a:srgbClr val="800000"/>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6805" name="Text Box 26"/>
          <p:cNvSpPr txBox="1">
            <a:spLocks noChangeArrowheads="1"/>
          </p:cNvSpPr>
          <p:nvPr/>
        </p:nvSpPr>
        <p:spPr bwMode="auto">
          <a:xfrm>
            <a:off x="7467600" y="3733800"/>
            <a:ext cx="836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空き</a:t>
            </a:r>
          </a:p>
        </p:txBody>
      </p:sp>
      <p:sp>
        <p:nvSpPr>
          <p:cNvPr id="76806" name="Rectangle 27"/>
          <p:cNvSpPr>
            <a:spLocks noChangeArrowheads="1"/>
          </p:cNvSpPr>
          <p:nvPr/>
        </p:nvSpPr>
        <p:spPr bwMode="auto">
          <a:xfrm>
            <a:off x="6629400" y="4419600"/>
            <a:ext cx="762000" cy="381000"/>
          </a:xfrm>
          <a:prstGeom prst="rect">
            <a:avLst/>
          </a:prstGeom>
          <a:solidFill>
            <a:srgbClr val="CCFFFF"/>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6807" name="Text Box 28"/>
          <p:cNvSpPr txBox="1">
            <a:spLocks noChangeArrowheads="1"/>
          </p:cNvSpPr>
          <p:nvPr/>
        </p:nvSpPr>
        <p:spPr bwMode="auto">
          <a:xfrm>
            <a:off x="7467600" y="43434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使用中</a:t>
            </a:r>
          </a:p>
        </p:txBody>
      </p:sp>
      <p:grpSp>
        <p:nvGrpSpPr>
          <p:cNvPr id="3" name="Group 86"/>
          <p:cNvGrpSpPr>
            <a:grpSpLocks/>
          </p:cNvGrpSpPr>
          <p:nvPr/>
        </p:nvGrpSpPr>
        <p:grpSpPr bwMode="auto">
          <a:xfrm>
            <a:off x="366713" y="1644650"/>
            <a:ext cx="3984625" cy="1022350"/>
            <a:chOff x="231" y="1036"/>
            <a:chExt cx="2510" cy="644"/>
          </a:xfrm>
        </p:grpSpPr>
        <p:sp>
          <p:nvSpPr>
            <p:cNvPr id="76816" name="Rectangle 87"/>
            <p:cNvSpPr>
              <a:spLocks noChangeArrowheads="1"/>
            </p:cNvSpPr>
            <p:nvPr/>
          </p:nvSpPr>
          <p:spPr bwMode="auto">
            <a:xfrm>
              <a:off x="624" y="1392"/>
              <a:ext cx="576"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76817" name="Text Box 88"/>
            <p:cNvSpPr txBox="1">
              <a:spLocks noChangeArrowheads="1"/>
            </p:cNvSpPr>
            <p:nvPr/>
          </p:nvSpPr>
          <p:spPr bwMode="auto">
            <a:xfrm>
              <a:off x="231" y="1036"/>
              <a:ext cx="251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索引ブロックへのポインタ</a:t>
              </a:r>
            </a:p>
          </p:txBody>
        </p:sp>
      </p:grpSp>
      <p:sp>
        <p:nvSpPr>
          <p:cNvPr id="560217" name="Line 89"/>
          <p:cNvSpPr>
            <a:spLocks noChangeShapeType="1"/>
          </p:cNvSpPr>
          <p:nvPr/>
        </p:nvSpPr>
        <p:spPr bwMode="auto">
          <a:xfrm>
            <a:off x="1447800" y="2667000"/>
            <a:ext cx="1143000" cy="6096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60218" name="Rectangle 90"/>
          <p:cNvSpPr>
            <a:spLocks noChangeArrowheads="1"/>
          </p:cNvSpPr>
          <p:nvPr/>
        </p:nvSpPr>
        <p:spPr bwMode="auto">
          <a:xfrm>
            <a:off x="2438400" y="2209800"/>
            <a:ext cx="3581400" cy="457200"/>
          </a:xfrm>
          <a:prstGeom prst="rect">
            <a:avLst/>
          </a:prstGeom>
          <a:solidFill>
            <a:srgbClr val="FF99CC"/>
          </a:solidFill>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5, 2, 12, 15, 18, 19, 14</a:t>
            </a:r>
          </a:p>
        </p:txBody>
      </p:sp>
      <p:grpSp>
        <p:nvGrpSpPr>
          <p:cNvPr id="4" name="Group 94"/>
          <p:cNvGrpSpPr>
            <a:grpSpLocks/>
          </p:cNvGrpSpPr>
          <p:nvPr/>
        </p:nvGrpSpPr>
        <p:grpSpPr bwMode="auto">
          <a:xfrm>
            <a:off x="2209800" y="2667000"/>
            <a:ext cx="3810000" cy="609600"/>
            <a:chOff x="1392" y="1680"/>
            <a:chExt cx="2400" cy="384"/>
          </a:xfrm>
        </p:grpSpPr>
        <p:sp>
          <p:nvSpPr>
            <p:cNvPr id="76814" name="Line 91"/>
            <p:cNvSpPr>
              <a:spLocks noChangeShapeType="1"/>
            </p:cNvSpPr>
            <p:nvPr/>
          </p:nvSpPr>
          <p:spPr bwMode="auto">
            <a:xfrm flipH="1">
              <a:off x="1392" y="1680"/>
              <a:ext cx="14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76815" name="Line 92"/>
            <p:cNvSpPr>
              <a:spLocks noChangeShapeType="1"/>
            </p:cNvSpPr>
            <p:nvPr/>
          </p:nvSpPr>
          <p:spPr bwMode="auto">
            <a:xfrm flipV="1">
              <a:off x="1872" y="1680"/>
              <a:ext cx="1920"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560221" name="Rectangle 93"/>
          <p:cNvSpPr>
            <a:spLocks noChangeArrowheads="1"/>
          </p:cNvSpPr>
          <p:nvPr/>
        </p:nvSpPr>
        <p:spPr bwMode="auto">
          <a:xfrm>
            <a:off x="2209800" y="3276600"/>
            <a:ext cx="762000" cy="381000"/>
          </a:xfrm>
          <a:prstGeom prst="rect">
            <a:avLst/>
          </a:prstGeom>
          <a:solidFill>
            <a:srgbClr val="FF99CC"/>
          </a:solidFill>
          <a:ln w="222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0</a:t>
            </a:r>
          </a:p>
        </p:txBody>
      </p:sp>
      <p:sp>
        <p:nvSpPr>
          <p:cNvPr id="560223" name="Text Box 95"/>
          <p:cNvSpPr txBox="1">
            <a:spLocks noChangeArrowheads="1"/>
          </p:cNvSpPr>
          <p:nvPr/>
        </p:nvSpPr>
        <p:spPr bwMode="auto">
          <a:xfrm>
            <a:off x="1219200" y="5737225"/>
            <a:ext cx="711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ブロックの1つに空きブロックの番号を格納する</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0217"/>
                                        </p:tgtEl>
                                        <p:attrNameLst>
                                          <p:attrName>style.visibility</p:attrName>
                                        </p:attrNameLst>
                                      </p:cBhvr>
                                      <p:to>
                                        <p:strVal val="visible"/>
                                      </p:to>
                                    </p:set>
                                    <p:animEffect transition="in" filter="wipe(left)">
                                      <p:cBhvr>
                                        <p:cTn id="12" dur="500"/>
                                        <p:tgtEl>
                                          <p:spTgt spid="5602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60221"/>
                                        </p:tgtEl>
                                        <p:attrNameLst>
                                          <p:attrName>style.visibility</p:attrName>
                                        </p:attrNameLst>
                                      </p:cBhvr>
                                      <p:to>
                                        <p:strVal val="visible"/>
                                      </p:to>
                                    </p:set>
                                    <p:animEffect transition="in" filter="checkerboard(across)">
                                      <p:cBhvr>
                                        <p:cTn id="17" dur="500"/>
                                        <p:tgtEl>
                                          <p:spTgt spid="5602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par>
                          <p:cTn id="23" fill="hold" nodeType="afterGroup">
                            <p:stCondLst>
                              <p:cond delay="500"/>
                            </p:stCondLst>
                            <p:childTnLst>
                              <p:par>
                                <p:cTn id="24" presetID="5" presetClass="entr" presetSubtype="10" fill="hold" grpId="0" nodeType="afterEffect">
                                  <p:stCondLst>
                                    <p:cond delay="0"/>
                                  </p:stCondLst>
                                  <p:childTnLst>
                                    <p:set>
                                      <p:cBhvr>
                                        <p:cTn id="25" dur="1" fill="hold">
                                          <p:stCondLst>
                                            <p:cond delay="0"/>
                                          </p:stCondLst>
                                        </p:cTn>
                                        <p:tgtEl>
                                          <p:spTgt spid="560218"/>
                                        </p:tgtEl>
                                        <p:attrNameLst>
                                          <p:attrName>style.visibility</p:attrName>
                                        </p:attrNameLst>
                                      </p:cBhvr>
                                      <p:to>
                                        <p:strVal val="visible"/>
                                      </p:to>
                                    </p:set>
                                    <p:animEffect transition="in" filter="checkerboard(across)">
                                      <p:cBhvr>
                                        <p:cTn id="26" dur="500"/>
                                        <p:tgtEl>
                                          <p:spTgt spid="56021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60223"/>
                                        </p:tgtEl>
                                        <p:attrNameLst>
                                          <p:attrName>style.visibility</p:attrName>
                                        </p:attrNameLst>
                                      </p:cBhvr>
                                      <p:to>
                                        <p:strVal val="visible"/>
                                      </p:to>
                                    </p:set>
                                    <p:anim calcmode="lin" valueType="num">
                                      <p:cBhvr additive="base">
                                        <p:cTn id="31" dur="500" fill="hold"/>
                                        <p:tgtEl>
                                          <p:spTgt spid="560223"/>
                                        </p:tgtEl>
                                        <p:attrNameLst>
                                          <p:attrName>ppt_x</p:attrName>
                                        </p:attrNameLst>
                                      </p:cBhvr>
                                      <p:tavLst>
                                        <p:tav tm="0">
                                          <p:val>
                                            <p:strVal val="#ppt_x"/>
                                          </p:val>
                                        </p:tav>
                                        <p:tav tm="100000">
                                          <p:val>
                                            <p:strVal val="#ppt_x"/>
                                          </p:val>
                                        </p:tav>
                                      </p:tavLst>
                                    </p:anim>
                                    <p:anim calcmode="lin" valueType="num">
                                      <p:cBhvr additive="base">
                                        <p:cTn id="32" dur="500" fill="hold"/>
                                        <p:tgtEl>
                                          <p:spTgt spid="5602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217" grpId="0" animBg="1"/>
      <p:bldP spid="560218" grpId="0" animBg="1" autoUpdateAnimBg="0"/>
      <p:bldP spid="560221" grpId="0" animBg="1" autoUpdateAnimBg="0"/>
      <p:bldP spid="560223"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空き領域索引の長所と短所</a:t>
            </a:r>
          </a:p>
        </p:txBody>
      </p:sp>
      <p:sp>
        <p:nvSpPr>
          <p:cNvPr id="7782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空き領域索引方式の長所</a:t>
            </a:r>
          </a:p>
          <a:p>
            <a:pPr lvl="1" eaLnBrk="1" hangingPunct="1"/>
            <a:r>
              <a:rPr lang="ja-JP" altLang="en-US">
                <a:latin typeface="Times New Roman" panose="02020603050405020304" pitchFamily="18" charset="0"/>
              </a:rPr>
              <a:t>メモリ領域が充分に無いときに有用</a:t>
            </a:r>
          </a:p>
          <a:p>
            <a:pPr eaLnBrk="1" hangingPunct="1"/>
            <a:r>
              <a:rPr lang="ja-JP" altLang="en-US">
                <a:latin typeface="Times New Roman" panose="02020603050405020304" pitchFamily="18" charset="0"/>
              </a:rPr>
              <a:t>空き領域索引方式の短所</a:t>
            </a:r>
          </a:p>
          <a:p>
            <a:pPr lvl="1" eaLnBrk="1" hangingPunct="1"/>
            <a:r>
              <a:rPr lang="ja-JP" altLang="en-US">
                <a:latin typeface="Times New Roman" panose="02020603050405020304" pitchFamily="18" charset="0"/>
              </a:rPr>
              <a:t>ビットマップ方式よりも時間がかかる</a:t>
            </a:r>
          </a:p>
          <a:p>
            <a:pPr lvl="1" eaLnBrk="1" hangingPunct="1"/>
            <a:r>
              <a:rPr lang="ja-JP" altLang="en-US">
                <a:latin typeface="Times New Roman" panose="02020603050405020304" pitchFamily="18" charset="0"/>
              </a:rPr>
              <a:t>連続した空き領域を探しにくい</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a:xfrm>
            <a:off x="685800" y="228600"/>
            <a:ext cx="7772400" cy="762000"/>
          </a:xfrm>
        </p:spPr>
        <p:txBody>
          <a:bodyPr/>
          <a:lstStyle/>
          <a:p>
            <a:pPr eaLnBrk="1" hangingPunct="1"/>
            <a:r>
              <a:rPr lang="ja-JP" altLang="en-US">
                <a:latin typeface="Times New Roman" panose="02020603050405020304" pitchFamily="18" charset="0"/>
              </a:rPr>
              <a:t>まとめ</a:t>
            </a:r>
          </a:p>
        </p:txBody>
      </p:sp>
      <p:sp>
        <p:nvSpPr>
          <p:cNvPr id="78851" name="Rectangle 5"/>
          <p:cNvSpPr>
            <a:spLocks noGrp="1" noChangeArrowheads="1"/>
          </p:cNvSpPr>
          <p:nvPr>
            <p:ph type="body" idx="1"/>
          </p:nvPr>
        </p:nvSpPr>
        <p:spPr>
          <a:xfrm>
            <a:off x="685800" y="1219200"/>
            <a:ext cx="7924800" cy="5334000"/>
          </a:xfrm>
        </p:spPr>
        <p:txBody>
          <a:bodyPr/>
          <a:lstStyle/>
          <a:p>
            <a:pPr eaLnBrk="1" hangingPunct="1">
              <a:lnSpc>
                <a:spcPct val="90000"/>
              </a:lnSpc>
            </a:pPr>
            <a:r>
              <a:rPr lang="ja-JP" altLang="en-US">
                <a:latin typeface="Times New Roman" panose="02020603050405020304" pitchFamily="18" charset="0"/>
              </a:rPr>
              <a:t>通常ファイル(</a:t>
            </a:r>
            <a:r>
              <a:rPr lang="en-US" altLang="ja-JP" dirty="0">
                <a:latin typeface="Times New Roman" panose="02020603050405020304" pitchFamily="18" charset="0"/>
              </a:rPr>
              <a:t>regular file)</a:t>
            </a:r>
          </a:p>
          <a:p>
            <a:pPr lvl="1" eaLnBrk="1" hangingPunct="1">
              <a:lnSpc>
                <a:spcPct val="90000"/>
              </a:lnSpc>
            </a:pPr>
            <a:r>
              <a:rPr lang="ja-JP" altLang="en-US">
                <a:latin typeface="Times New Roman" panose="02020603050405020304" pitchFamily="18" charset="0"/>
              </a:rPr>
              <a:t>プログラムやデータを格納する</a:t>
            </a:r>
            <a:endParaRPr lang="en-US" altLang="ja-JP" dirty="0">
              <a:latin typeface="Times New Roman" panose="02020603050405020304" pitchFamily="18" charset="0"/>
            </a:endParaRPr>
          </a:p>
          <a:p>
            <a:pPr eaLnBrk="1" hangingPunct="1">
              <a:lnSpc>
                <a:spcPct val="90000"/>
              </a:lnSpc>
            </a:pPr>
            <a:r>
              <a:rPr lang="ja-JP" altLang="en-US">
                <a:latin typeface="Times New Roman" panose="02020603050405020304" pitchFamily="18" charset="0"/>
              </a:rPr>
              <a:t>ディレクトリ(</a:t>
            </a:r>
            <a:r>
              <a:rPr lang="en-US" altLang="ja-JP" dirty="0">
                <a:latin typeface="Times New Roman" panose="02020603050405020304" pitchFamily="18" charset="0"/>
              </a:rPr>
              <a:t>directory)</a:t>
            </a:r>
          </a:p>
          <a:p>
            <a:pPr lvl="1" eaLnBrk="1" hangingPunct="1">
              <a:lnSpc>
                <a:spcPct val="90000"/>
              </a:lnSpc>
            </a:pPr>
            <a:r>
              <a:rPr lang="ja-JP" altLang="en-US">
                <a:latin typeface="Times New Roman" panose="02020603050405020304" pitchFamily="18" charset="0"/>
              </a:rPr>
              <a:t>ファイルを管理するためのファイル</a:t>
            </a:r>
          </a:p>
          <a:p>
            <a:pPr eaLnBrk="1" hangingPunct="1">
              <a:lnSpc>
                <a:spcPct val="90000"/>
              </a:lnSpc>
            </a:pPr>
            <a:r>
              <a:rPr lang="ja-JP" altLang="en-US">
                <a:latin typeface="Times New Roman" panose="02020603050405020304" pitchFamily="18" charset="0"/>
              </a:rPr>
              <a:t>デバイスファイル(</a:t>
            </a:r>
            <a:r>
              <a:rPr lang="en-US" altLang="ja-JP" dirty="0">
                <a:latin typeface="Times New Roman" panose="02020603050405020304" pitchFamily="18" charset="0"/>
              </a:rPr>
              <a:t>device file)　　　　　　　　　</a:t>
            </a:r>
            <a:r>
              <a:rPr lang="ja-JP" altLang="en-US">
                <a:latin typeface="Times New Roman" panose="02020603050405020304" pitchFamily="18" charset="0"/>
              </a:rPr>
              <a:t>特殊ファイル(</a:t>
            </a:r>
            <a:r>
              <a:rPr lang="en-US" altLang="ja-JP" dirty="0">
                <a:latin typeface="Times New Roman" panose="02020603050405020304" pitchFamily="18" charset="0"/>
              </a:rPr>
              <a:t>special file)</a:t>
            </a:r>
          </a:p>
          <a:p>
            <a:pPr lvl="1" eaLnBrk="1" hangingPunct="1">
              <a:lnSpc>
                <a:spcPct val="90000"/>
              </a:lnSpc>
            </a:pPr>
            <a:r>
              <a:rPr lang="ja-JP" altLang="en-US">
                <a:latin typeface="Times New Roman" panose="02020603050405020304" pitchFamily="18" charset="0"/>
              </a:rPr>
              <a:t>入出力関連のデバイスを示す</a:t>
            </a:r>
          </a:p>
          <a:p>
            <a:pPr lvl="1" eaLnBrk="1" hangingPunct="1">
              <a:lnSpc>
                <a:spcPct val="90000"/>
              </a:lnSpc>
              <a:buFont typeface="Wingdings" panose="05000000000000000000" pitchFamily="2" charset="2"/>
              <a:buChar char="u"/>
            </a:pPr>
            <a:r>
              <a:rPr lang="ja-JP" altLang="en-US">
                <a:latin typeface="Times New Roman" panose="02020603050405020304" pitchFamily="18" charset="0"/>
              </a:rPr>
              <a:t>文字型特殊ファイル(</a:t>
            </a:r>
            <a:r>
              <a:rPr lang="en-US" altLang="ja-JP" dirty="0">
                <a:latin typeface="Times New Roman" panose="02020603050405020304" pitchFamily="18" charset="0"/>
              </a:rPr>
              <a:t>character special file)</a:t>
            </a:r>
            <a:endParaRPr lang="ja-JP" altLang="en-US">
              <a:latin typeface="Times New Roman" panose="02020603050405020304" pitchFamily="18" charset="0"/>
            </a:endParaRPr>
          </a:p>
          <a:p>
            <a:pPr lvl="2" eaLnBrk="1" hangingPunct="1">
              <a:lnSpc>
                <a:spcPct val="90000"/>
              </a:lnSpc>
            </a:pPr>
            <a:r>
              <a:rPr lang="ja-JP" altLang="en-US" sz="2800">
                <a:latin typeface="Times New Roman" panose="02020603050405020304" pitchFamily="18" charset="0"/>
              </a:rPr>
              <a:t>1文字単位で入出力するデバイス</a:t>
            </a:r>
          </a:p>
          <a:p>
            <a:pPr lvl="1" eaLnBrk="1" hangingPunct="1">
              <a:lnSpc>
                <a:spcPct val="90000"/>
              </a:lnSpc>
              <a:buFont typeface="Wingdings" panose="05000000000000000000" pitchFamily="2" charset="2"/>
              <a:buChar char="u"/>
            </a:pPr>
            <a:r>
              <a:rPr lang="ja-JP" altLang="en-US">
                <a:latin typeface="Times New Roman" panose="02020603050405020304" pitchFamily="18" charset="0"/>
              </a:rPr>
              <a:t>ブロック型特殊ファイル(</a:t>
            </a:r>
            <a:r>
              <a:rPr lang="en-US" altLang="ja-JP" dirty="0">
                <a:latin typeface="Times New Roman" panose="02020603050405020304" pitchFamily="18" charset="0"/>
              </a:rPr>
              <a:t>block special file)</a:t>
            </a:r>
            <a:endParaRPr lang="ja-JP" altLang="en-US">
              <a:latin typeface="Times New Roman" panose="02020603050405020304" pitchFamily="18" charset="0"/>
            </a:endParaRPr>
          </a:p>
          <a:p>
            <a:pPr lvl="2" eaLnBrk="1" hangingPunct="1">
              <a:lnSpc>
                <a:spcPct val="90000"/>
              </a:lnSpc>
            </a:pPr>
            <a:r>
              <a:rPr lang="ja-JP" altLang="en-US" sz="2800">
                <a:latin typeface="Times New Roman" panose="02020603050405020304" pitchFamily="18" charset="0"/>
              </a:rPr>
              <a:t>ブロック単位で入出力するデバイス</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まとめ</a:t>
            </a:r>
          </a:p>
        </p:txBody>
      </p:sp>
      <p:sp>
        <p:nvSpPr>
          <p:cNvPr id="79875" name="Rectangle 3"/>
          <p:cNvSpPr>
            <a:spLocks noGrp="1" noChangeArrowheads="1"/>
          </p:cNvSpPr>
          <p:nvPr>
            <p:ph type="body" idx="1"/>
          </p:nvPr>
        </p:nvSpPr>
        <p:spPr>
          <a:xfrm>
            <a:off x="685800" y="1981200"/>
            <a:ext cx="7772400" cy="4419600"/>
          </a:xfrm>
        </p:spPr>
        <p:txBody>
          <a:bodyPr/>
          <a:lstStyle/>
          <a:p>
            <a:pPr eaLnBrk="1" hangingPunct="1"/>
            <a:r>
              <a:rPr lang="ja-JP" altLang="en-US">
                <a:latin typeface="Times New Roman" panose="02020603050405020304" pitchFamily="18" charset="0"/>
              </a:rPr>
              <a:t>ディレクトリ</a:t>
            </a:r>
          </a:p>
          <a:p>
            <a:pPr lvl="1" eaLnBrk="1" hangingPunct="1"/>
            <a:r>
              <a:rPr lang="ja-JP" altLang="en-US">
                <a:latin typeface="Times New Roman" panose="02020603050405020304" pitchFamily="18" charset="0"/>
              </a:rPr>
              <a:t>論理的 : ファイルを入れる容器</a:t>
            </a:r>
          </a:p>
          <a:p>
            <a:pPr lvl="1" eaLnBrk="1" hangingPunct="1"/>
            <a:r>
              <a:rPr lang="ja-JP" altLang="en-US">
                <a:latin typeface="Times New Roman" panose="02020603050405020304" pitchFamily="18" charset="0"/>
              </a:rPr>
              <a:t>物理的 : ファイル管理用のファイル</a:t>
            </a:r>
          </a:p>
          <a:p>
            <a:pPr eaLnBrk="1" hangingPunct="1"/>
            <a:r>
              <a:rPr lang="ja-JP" altLang="en-US">
                <a:latin typeface="Times New Roman" panose="02020603050405020304" pitchFamily="18" charset="0"/>
              </a:rPr>
              <a:t>ディレクトリの構造</a:t>
            </a:r>
          </a:p>
          <a:p>
            <a:pPr lvl="1" eaLnBrk="1" hangingPunct="1"/>
            <a:r>
              <a:rPr lang="ja-JP" altLang="en-US">
                <a:latin typeface="Times New Roman" panose="02020603050405020304" pitchFamily="18" charset="0"/>
              </a:rPr>
              <a:t>単階層ディレクトリ</a:t>
            </a:r>
          </a:p>
          <a:p>
            <a:pPr lvl="1" eaLnBrk="1" hangingPunct="1"/>
            <a:r>
              <a:rPr lang="ja-JP" altLang="en-US">
                <a:latin typeface="Times New Roman" panose="02020603050405020304" pitchFamily="18" charset="0"/>
              </a:rPr>
              <a:t>2階層ディレクトリ</a:t>
            </a:r>
          </a:p>
          <a:p>
            <a:pPr lvl="1" eaLnBrk="1" hangingPunct="1"/>
            <a:r>
              <a:rPr lang="ja-JP" altLang="en-US">
                <a:latin typeface="Times New Roman" panose="02020603050405020304" pitchFamily="18" charset="0"/>
              </a:rPr>
              <a:t>木構造ディレクトリ</a:t>
            </a:r>
          </a:p>
          <a:p>
            <a:pPr lvl="1" eaLnBrk="1" hangingPunct="1"/>
            <a:r>
              <a:rPr lang="en-US" altLang="ja-JP">
                <a:latin typeface="Times New Roman" panose="02020603050405020304" pitchFamily="18" charset="0"/>
              </a:rPr>
              <a:t>DAG</a:t>
            </a:r>
            <a:r>
              <a:rPr lang="ja-JP" altLang="en-US">
                <a:latin typeface="Times New Roman" panose="02020603050405020304" pitchFamily="18" charset="0"/>
              </a:rPr>
              <a:t>構造ディレクトリ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まとめ</a:t>
            </a:r>
          </a:p>
        </p:txBody>
      </p:sp>
      <p:sp>
        <p:nvSpPr>
          <p:cNvPr id="8089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ファイルの保護</a:t>
            </a:r>
          </a:p>
          <a:p>
            <a:pPr lvl="1" eaLnBrk="1" hangingPunct="1"/>
            <a:r>
              <a:rPr lang="ja-JP" altLang="en-US">
                <a:latin typeface="Times New Roman" panose="02020603050405020304" pitchFamily="18" charset="0"/>
              </a:rPr>
              <a:t>アクセス制御 : ユーザクラスで管理</a:t>
            </a:r>
          </a:p>
          <a:p>
            <a:pPr lvl="1" eaLnBrk="1" hangingPunct="1"/>
            <a:r>
              <a:rPr lang="ja-JP" altLang="en-US">
                <a:latin typeface="Times New Roman" panose="02020603050405020304" pitchFamily="18" charset="0"/>
              </a:rPr>
              <a:t>バックアップと回復</a:t>
            </a:r>
          </a:p>
          <a:p>
            <a:pPr eaLnBrk="1" hangingPunct="1"/>
            <a:r>
              <a:rPr lang="ja-JP" altLang="en-US">
                <a:latin typeface="Times New Roman" panose="02020603050405020304" pitchFamily="18" charset="0"/>
              </a:rPr>
              <a:t>ファイルの実装</a:t>
            </a:r>
          </a:p>
          <a:p>
            <a:pPr lvl="1" eaLnBrk="1" hangingPunct="1"/>
            <a:r>
              <a:rPr lang="ja-JP" altLang="en-US">
                <a:latin typeface="Times New Roman" panose="02020603050405020304" pitchFamily="18" charset="0"/>
              </a:rPr>
              <a:t>連続割り付け</a:t>
            </a:r>
          </a:p>
          <a:p>
            <a:pPr lvl="1" eaLnBrk="1" hangingPunct="1"/>
            <a:r>
              <a:rPr lang="ja-JP" altLang="en-US">
                <a:latin typeface="Times New Roman" panose="02020603050405020304" pitchFamily="18" charset="0"/>
              </a:rPr>
              <a:t>リンク割り付け</a:t>
            </a:r>
          </a:p>
          <a:p>
            <a:pPr lvl="1" eaLnBrk="1" hangingPunct="1"/>
            <a:r>
              <a:rPr lang="ja-JP" altLang="en-US">
                <a:latin typeface="Times New Roman" panose="02020603050405020304" pitchFamily="18" charset="0"/>
              </a:rPr>
              <a:t>索引割り付け</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まとめ</a:t>
            </a:r>
          </a:p>
        </p:txBody>
      </p:sp>
      <p:sp>
        <p:nvSpPr>
          <p:cNvPr id="8192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空き領域の管理</a:t>
            </a:r>
          </a:p>
          <a:p>
            <a:pPr lvl="1" eaLnBrk="1" hangingPunct="1"/>
            <a:r>
              <a:rPr lang="ja-JP" altLang="en-US">
                <a:latin typeface="Times New Roman" panose="02020603050405020304" pitchFamily="18" charset="0"/>
              </a:rPr>
              <a:t>ビットマップ方式</a:t>
            </a:r>
          </a:p>
          <a:p>
            <a:pPr lvl="1" eaLnBrk="1" hangingPunct="1"/>
            <a:r>
              <a:rPr lang="ja-JP" altLang="en-US">
                <a:latin typeface="Times New Roman" panose="02020603050405020304" pitchFamily="18" charset="0"/>
              </a:rPr>
              <a:t>連結リスト方式</a:t>
            </a:r>
          </a:p>
          <a:p>
            <a:pPr lvl="1" eaLnBrk="1" hangingPunct="1"/>
            <a:r>
              <a:rPr lang="ja-JP" altLang="en-US">
                <a:latin typeface="Times New Roman" panose="02020603050405020304" pitchFamily="18" charset="0"/>
              </a:rPr>
              <a:t>空き領域索引方式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ファイルの管理</a:t>
            </a:r>
          </a:p>
        </p:txBody>
      </p:sp>
      <p:sp>
        <p:nvSpPr>
          <p:cNvPr id="1024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ファイルの管理</a:t>
            </a:r>
          </a:p>
          <a:p>
            <a:pPr lvl="1" eaLnBrk="1" hangingPunct="1"/>
            <a:r>
              <a:rPr lang="ja-JP" altLang="en-US">
                <a:latin typeface="Times New Roman" panose="02020603050405020304" pitchFamily="18" charset="0"/>
              </a:rPr>
              <a:t>ファイルが多い</a:t>
            </a:r>
          </a:p>
          <a:p>
            <a:pPr lvl="2" eaLnBrk="1" hangingPunct="1"/>
            <a:r>
              <a:rPr lang="ja-JP" altLang="en-US">
                <a:latin typeface="Times New Roman" panose="02020603050405020304" pitchFamily="18" charset="0"/>
              </a:rPr>
              <a:t>用途別にファイルを分類したい</a:t>
            </a:r>
          </a:p>
          <a:p>
            <a:pPr lvl="1" eaLnBrk="1" hangingPunct="1"/>
            <a:r>
              <a:rPr lang="ja-JP" altLang="en-US">
                <a:latin typeface="Times New Roman" panose="02020603050405020304" pitchFamily="18" charset="0"/>
              </a:rPr>
              <a:t>複数のユーザが使用する</a:t>
            </a:r>
          </a:p>
          <a:p>
            <a:pPr lvl="2" eaLnBrk="1" hangingPunct="1"/>
            <a:r>
              <a:rPr lang="ja-JP" altLang="en-US">
                <a:latin typeface="Times New Roman" panose="02020603050405020304" pitchFamily="18" charset="0"/>
              </a:rPr>
              <a:t>ユーザ別にファイルを分類したい</a:t>
            </a:r>
          </a:p>
        </p:txBody>
      </p:sp>
      <p:sp>
        <p:nvSpPr>
          <p:cNvPr id="586757" name="Text Box 5"/>
          <p:cNvSpPr txBox="1">
            <a:spLocks noChangeArrowheads="1"/>
          </p:cNvSpPr>
          <p:nvPr/>
        </p:nvSpPr>
        <p:spPr bwMode="auto">
          <a:xfrm>
            <a:off x="1905000" y="5715000"/>
            <a:ext cx="3597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ディレクトリ</a:t>
            </a:r>
            <a:r>
              <a:rPr lang="ja-JP" altLang="en-US"/>
              <a:t>(</a:t>
            </a:r>
            <a:r>
              <a:rPr lang="en-US" altLang="ja-JP"/>
              <a:t>directory)</a:t>
            </a:r>
          </a:p>
        </p:txBody>
      </p:sp>
      <p:grpSp>
        <p:nvGrpSpPr>
          <p:cNvPr id="2" name="Group 8"/>
          <p:cNvGrpSpPr>
            <a:grpSpLocks/>
          </p:cNvGrpSpPr>
          <p:nvPr/>
        </p:nvGrpSpPr>
        <p:grpSpPr bwMode="auto">
          <a:xfrm>
            <a:off x="914400" y="4572000"/>
            <a:ext cx="6669088" cy="1052513"/>
            <a:chOff x="576" y="2880"/>
            <a:chExt cx="4201" cy="663"/>
          </a:xfrm>
        </p:grpSpPr>
        <p:sp>
          <p:nvSpPr>
            <p:cNvPr id="10246" name="Text Box 6"/>
            <p:cNvSpPr txBox="1">
              <a:spLocks noChangeArrowheads="1"/>
            </p:cNvSpPr>
            <p:nvPr/>
          </p:nvSpPr>
          <p:spPr bwMode="auto">
            <a:xfrm>
              <a:off x="576" y="3216"/>
              <a:ext cx="420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ファイルを分類・格納する入れ物を用意する</a:t>
              </a:r>
            </a:p>
          </p:txBody>
        </p:sp>
        <p:sp>
          <p:nvSpPr>
            <p:cNvPr id="10247" name="AutoShape 7"/>
            <p:cNvSpPr>
              <a:spLocks noChangeArrowheads="1"/>
            </p:cNvSpPr>
            <p:nvPr/>
          </p:nvSpPr>
          <p:spPr bwMode="auto">
            <a:xfrm>
              <a:off x="2352" y="2880"/>
              <a:ext cx="432" cy="288"/>
            </a:xfrm>
            <a:prstGeom prst="downArrow">
              <a:avLst>
                <a:gd name="adj1" fmla="val 50000"/>
                <a:gd name="adj2" fmla="val 25000"/>
              </a:avLst>
            </a:prstGeom>
            <a:solidFill>
              <a:srgbClr val="CCFF99"/>
            </a:solidFill>
            <a:ln w="19050">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86757"/>
                                        </p:tgtEl>
                                        <p:attrNameLst>
                                          <p:attrName>style.visibility</p:attrName>
                                        </p:attrNameLst>
                                      </p:cBhvr>
                                      <p:to>
                                        <p:strVal val="visible"/>
                                      </p:to>
                                    </p:set>
                                    <p:animEffect transition="in" filter="checkerboard(across)">
                                      <p:cBhvr>
                                        <p:cTn id="12" dur="500"/>
                                        <p:tgtEl>
                                          <p:spTgt spid="586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757"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685800" y="796380"/>
            <a:ext cx="7772400" cy="769441"/>
          </a:xfrm>
        </p:spPr>
        <p:txBody>
          <a:bodyPr/>
          <a:lstStyle/>
          <a:p>
            <a:pPr eaLnBrk="1" hangingPunct="1">
              <a:defRPr/>
            </a:pPr>
            <a:r>
              <a:rPr lang="ja-JP" altLang="en-US">
                <a:latin typeface="Times New Roman" panose="02020603050405020304" pitchFamily="18" charset="0"/>
              </a:rPr>
              <a:t>期末テスト</a:t>
            </a:r>
            <a:endParaRPr lang="ja-JP" altLang="en-US" dirty="0">
              <a:latin typeface="Times New Roman" panose="02020603050405020304" pitchFamily="18" charset="0"/>
            </a:endParaRPr>
          </a:p>
        </p:txBody>
      </p:sp>
      <p:sp>
        <p:nvSpPr>
          <p:cNvPr id="260099" name="Rectangle 3"/>
          <p:cNvSpPr>
            <a:spLocks noGrp="1" noChangeArrowheads="1"/>
          </p:cNvSpPr>
          <p:nvPr>
            <p:ph idx="1"/>
          </p:nvPr>
        </p:nvSpPr>
        <p:spPr/>
        <p:txBody>
          <a:bodyPr/>
          <a:lstStyle/>
          <a:p>
            <a:pPr eaLnBrk="1" hangingPunct="1">
              <a:defRPr/>
            </a:pPr>
            <a:r>
              <a:rPr lang="ja-JP" altLang="en-US" dirty="0">
                <a:latin typeface="Times New Roman" panose="02020603050405020304" pitchFamily="18" charset="0"/>
              </a:rPr>
              <a:t>試験日 </a:t>
            </a:r>
            <a:r>
              <a:rPr lang="en-US" altLang="ja-JP" dirty="0">
                <a:latin typeface="Times New Roman" panose="02020603050405020304" pitchFamily="18" charset="0"/>
              </a:rPr>
              <a:t>: </a:t>
            </a:r>
            <a:r>
              <a:rPr lang="en-US" altLang="ja-JP">
                <a:latin typeface="Times New Roman" panose="02020603050405020304" pitchFamily="18" charset="0"/>
              </a:rPr>
              <a:t>1</a:t>
            </a:r>
            <a:r>
              <a:rPr lang="ja-JP" altLang="en-US">
                <a:latin typeface="Times New Roman" panose="02020603050405020304" pitchFamily="18" charset="0"/>
              </a:rPr>
              <a:t>月</a:t>
            </a:r>
            <a:r>
              <a:rPr lang="en-US" altLang="ja-JP">
                <a:latin typeface="Times New Roman" panose="02020603050405020304" pitchFamily="18" charset="0"/>
              </a:rPr>
              <a:t>23</a:t>
            </a:r>
            <a:r>
              <a:rPr lang="ja-JP" altLang="en-US">
                <a:latin typeface="Times New Roman" panose="02020603050405020304" pitchFamily="18" charset="0"/>
              </a:rPr>
              <a:t>日</a:t>
            </a:r>
            <a:r>
              <a:rPr lang="en-US" altLang="ja-JP" dirty="0">
                <a:latin typeface="Times New Roman" panose="02020603050405020304" pitchFamily="18" charset="0"/>
              </a:rPr>
              <a:t>(</a:t>
            </a:r>
            <a:r>
              <a:rPr lang="ja-JP" altLang="en-US" dirty="0">
                <a:latin typeface="Times New Roman" panose="02020603050405020304" pitchFamily="18" charset="0"/>
              </a:rPr>
              <a:t>月</a:t>
            </a:r>
            <a:r>
              <a:rPr lang="en-US" altLang="ja-JP" dirty="0">
                <a:latin typeface="Times New Roman" panose="02020603050405020304" pitchFamily="18" charset="0"/>
              </a:rPr>
              <a:t>)</a:t>
            </a:r>
          </a:p>
          <a:p>
            <a:pPr eaLnBrk="1" hangingPunct="1">
              <a:defRPr/>
            </a:pPr>
            <a:r>
              <a:rPr lang="ja-JP" altLang="en-US" dirty="0">
                <a:latin typeface="Times New Roman" panose="02020603050405020304" pitchFamily="18" charset="0"/>
              </a:rPr>
              <a:t>試験時間 </a:t>
            </a:r>
            <a:r>
              <a:rPr lang="en-US" altLang="ja-JP" dirty="0">
                <a:latin typeface="Times New Roman" panose="02020603050405020304" pitchFamily="18" charset="0"/>
              </a:rPr>
              <a:t>: 60</a:t>
            </a:r>
            <a:r>
              <a:rPr lang="ja-JP" altLang="en-US" dirty="0">
                <a:latin typeface="Times New Roman" panose="02020603050405020304" pitchFamily="18" charset="0"/>
              </a:rPr>
              <a:t>分</a:t>
            </a:r>
          </a:p>
          <a:p>
            <a:pPr eaLnBrk="1" hangingPunct="1">
              <a:defRPr/>
            </a:pPr>
            <a:r>
              <a:rPr lang="ja-JP" altLang="en-US" dirty="0">
                <a:latin typeface="Times New Roman" panose="02020603050405020304" pitchFamily="18" charset="0"/>
              </a:rPr>
              <a:t>試験範囲 </a:t>
            </a:r>
            <a:r>
              <a:rPr lang="en-US" altLang="ja-JP" dirty="0">
                <a:latin typeface="Times New Roman" panose="02020603050405020304" pitchFamily="18" charset="0"/>
              </a:rPr>
              <a:t>: </a:t>
            </a:r>
            <a:r>
              <a:rPr lang="ja-JP" altLang="en-US" dirty="0">
                <a:latin typeface="Times New Roman" panose="02020603050405020304" pitchFamily="18" charset="0"/>
              </a:rPr>
              <a:t>第</a:t>
            </a:r>
            <a:r>
              <a:rPr lang="en-US" altLang="ja-JP" dirty="0">
                <a:latin typeface="Times New Roman" panose="02020603050405020304" pitchFamily="18" charset="0"/>
              </a:rPr>
              <a:t>1</a:t>
            </a:r>
            <a:r>
              <a:rPr lang="ja-JP" altLang="en-US" dirty="0">
                <a:latin typeface="Times New Roman" panose="02020603050405020304" pitchFamily="18" charset="0"/>
              </a:rPr>
              <a:t>～</a:t>
            </a:r>
            <a:r>
              <a:rPr lang="en-US" altLang="ja-JP" dirty="0">
                <a:latin typeface="Times New Roman" panose="02020603050405020304" pitchFamily="18" charset="0"/>
              </a:rPr>
              <a:t>14</a:t>
            </a:r>
            <a:r>
              <a:rPr lang="ja-JP" altLang="en-US" dirty="0">
                <a:latin typeface="Times New Roman" panose="02020603050405020304" pitchFamily="18" charset="0"/>
              </a:rPr>
              <a:t>回</a:t>
            </a:r>
          </a:p>
          <a:p>
            <a:pPr eaLnBrk="1" hangingPunct="1">
              <a:defRPr/>
            </a:pPr>
            <a:r>
              <a:rPr lang="ja-JP" altLang="en-US" dirty="0">
                <a:latin typeface="Times New Roman" panose="02020603050405020304" pitchFamily="18" charset="0"/>
              </a:rPr>
              <a:t>配点 </a:t>
            </a:r>
            <a:r>
              <a:rPr lang="en-US" altLang="ja-JP" dirty="0">
                <a:latin typeface="Times New Roman" panose="02020603050405020304" pitchFamily="18" charset="0"/>
              </a:rPr>
              <a:t>: 70</a:t>
            </a:r>
            <a:r>
              <a:rPr lang="ja-JP" altLang="en-US">
                <a:latin typeface="Times New Roman" panose="02020603050405020304" pitchFamily="18" charset="0"/>
              </a:rPr>
              <a:t>点満点</a:t>
            </a:r>
            <a:endParaRPr lang="en-US" altLang="ja-JP">
              <a:latin typeface="Times New Roman" panose="02020603050405020304" pitchFamily="18" charset="0"/>
            </a:endParaRPr>
          </a:p>
          <a:p>
            <a:pPr eaLnBrk="1" hangingPunct="1">
              <a:defRPr/>
            </a:pPr>
            <a:r>
              <a:rPr lang="en-US" altLang="ja-JP">
                <a:latin typeface="Times New Roman" panose="02020603050405020304" pitchFamily="18" charset="0"/>
              </a:rPr>
              <a:t>GoogleClassroom </a:t>
            </a:r>
            <a:r>
              <a:rPr lang="ja-JP" altLang="en-US">
                <a:latin typeface="Times New Roman" panose="02020603050405020304" pitchFamily="18" charset="0"/>
              </a:rPr>
              <a:t>上で行う</a:t>
            </a:r>
            <a:endParaRPr lang="ja-JP" altLang="en-US" dirty="0">
              <a:latin typeface="Times New Roman" panose="02020603050405020304" pitchFamily="18" charset="0"/>
            </a:endParaRPr>
          </a:p>
        </p:txBody>
      </p:sp>
    </p:spTree>
    <p:extLst>
      <p:ext uri="{BB962C8B-B14F-4D97-AF65-F5344CB8AC3E}">
        <p14:creationId xmlns:p14="http://schemas.microsoft.com/office/powerpoint/2010/main" val="3505777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ディレクトリ (</a:t>
            </a:r>
            <a:r>
              <a:rPr lang="en-US" altLang="ja-JP">
                <a:latin typeface="Times New Roman" panose="02020603050405020304" pitchFamily="18" charset="0"/>
              </a:rPr>
              <a:t>directory)</a:t>
            </a:r>
          </a:p>
        </p:txBody>
      </p:sp>
      <p:sp>
        <p:nvSpPr>
          <p:cNvPr id="1126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ディレクトリ (</a:t>
            </a:r>
            <a:r>
              <a:rPr lang="en-US" altLang="ja-JP">
                <a:latin typeface="Times New Roman" panose="02020603050405020304" pitchFamily="18" charset="0"/>
              </a:rPr>
              <a:t>directory)</a:t>
            </a:r>
          </a:p>
          <a:p>
            <a:pPr lvl="1" eaLnBrk="1" hangingPunct="1"/>
            <a:r>
              <a:rPr lang="ja-JP" altLang="en-US">
                <a:latin typeface="Times New Roman" panose="02020603050405020304" pitchFamily="18" charset="0"/>
              </a:rPr>
              <a:t>ファイル格納するための入れ物</a:t>
            </a:r>
          </a:p>
          <a:p>
            <a:pPr lvl="2" eaLnBrk="1" hangingPunct="1">
              <a:buFont typeface="Wingdings" panose="05000000000000000000" pitchFamily="2" charset="2"/>
              <a:buNone/>
            </a:pPr>
            <a:r>
              <a:rPr lang="ja-JP" altLang="en-US">
                <a:latin typeface="Times New Roman" panose="02020603050405020304" pitchFamily="18" charset="0"/>
              </a:rPr>
              <a:t>(仮想レベル : ユーザにとってのディレクトリ)</a:t>
            </a:r>
          </a:p>
          <a:p>
            <a:pPr lvl="1" eaLnBrk="1" hangingPunct="1"/>
            <a:r>
              <a:rPr lang="ja-JP" altLang="en-US">
                <a:latin typeface="Times New Roman" panose="02020603050405020304" pitchFamily="18" charset="0"/>
              </a:rPr>
              <a:t>ファイル情報を管理・保持するためのファイル</a:t>
            </a:r>
          </a:p>
          <a:p>
            <a:pPr lvl="2" eaLnBrk="1" hangingPunct="1">
              <a:buFont typeface="Wingdings" panose="05000000000000000000" pitchFamily="2" charset="2"/>
              <a:buNone/>
            </a:pPr>
            <a:r>
              <a:rPr lang="ja-JP" altLang="en-US">
                <a:latin typeface="Times New Roman" panose="02020603050405020304" pitchFamily="18" charset="0"/>
              </a:rPr>
              <a:t>(物理レベル : 計算機にとってのディレクトリ)</a:t>
            </a:r>
          </a:p>
        </p:txBody>
      </p:sp>
      <p:grpSp>
        <p:nvGrpSpPr>
          <p:cNvPr id="2" name="Group 24"/>
          <p:cNvGrpSpPr>
            <a:grpSpLocks/>
          </p:cNvGrpSpPr>
          <p:nvPr/>
        </p:nvGrpSpPr>
        <p:grpSpPr bwMode="auto">
          <a:xfrm>
            <a:off x="457200" y="4419600"/>
            <a:ext cx="3733800" cy="2286000"/>
            <a:chOff x="288" y="2784"/>
            <a:chExt cx="2352" cy="1440"/>
          </a:xfrm>
        </p:grpSpPr>
        <p:sp>
          <p:nvSpPr>
            <p:cNvPr id="13325" name="File"/>
            <p:cNvSpPr>
              <a:spLocks noEditPoints="1" noChangeArrowheads="1"/>
            </p:cNvSpPr>
            <p:nvPr/>
          </p:nvSpPr>
          <p:spPr bwMode="auto">
            <a:xfrm>
              <a:off x="288" y="2784"/>
              <a:ext cx="2352" cy="1440"/>
            </a:xfrm>
            <a:custGeom>
              <a:avLst/>
              <a:gdLst>
                <a:gd name="T0" fmla="*/ 130 w 21600"/>
                <a:gd name="T1" fmla="*/ 14 h 21600"/>
                <a:gd name="T2" fmla="*/ 0 w 21600"/>
                <a:gd name="T3" fmla="*/ 48 h 21600"/>
                <a:gd name="T4" fmla="*/ 128 w 21600"/>
                <a:gd name="T5" fmla="*/ 96 h 21600"/>
                <a:gd name="T6" fmla="*/ 256 w 21600"/>
                <a:gd name="T7" fmla="*/ 48 h 21600"/>
                <a:gd name="T8" fmla="*/ 0 w 21600"/>
                <a:gd name="T9" fmla="*/ 96 h 21600"/>
                <a:gd name="T10" fmla="*/ 256 w 21600"/>
                <a:gd name="T11" fmla="*/ 96 h 21600"/>
                <a:gd name="T12" fmla="*/ 0 60000 65536"/>
                <a:gd name="T13" fmla="*/ 0 60000 65536"/>
                <a:gd name="T14" fmla="*/ 0 60000 65536"/>
                <a:gd name="T15" fmla="*/ 0 60000 65536"/>
                <a:gd name="T16" fmla="*/ 0 60000 65536"/>
                <a:gd name="T17" fmla="*/ 0 60000 65536"/>
                <a:gd name="T18" fmla="*/ 1084 w 21600"/>
                <a:gd name="T19" fmla="*/ 4635 h 21600"/>
                <a:gd name="T20" fmla="*/ 20636 w 21600"/>
                <a:gd name="T21" fmla="*/ 20295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578569" name="Text Box 9"/>
            <p:cNvSpPr txBox="1">
              <a:spLocks noChangeArrowheads="1"/>
            </p:cNvSpPr>
            <p:nvPr/>
          </p:nvSpPr>
          <p:spPr bwMode="auto">
            <a:xfrm>
              <a:off x="336" y="2832"/>
              <a:ext cx="976" cy="250"/>
            </a:xfrm>
            <a:prstGeom prst="rect">
              <a:avLst/>
            </a:prstGeom>
            <a:noFill/>
            <a:ln>
              <a:noFill/>
            </a:ln>
            <a:effectLst/>
          </p:spPr>
          <p:txBody>
            <a:bodyPr wrap="none" lIns="90000" tIns="46800" rIns="90000" bIns="46800">
              <a:spAutoFit/>
            </a:bodyPr>
            <a:lstStyle/>
            <a:p>
              <a:pPr eaLnBrk="1" hangingPunct="1">
                <a:defRPr/>
              </a:pPr>
              <a:r>
                <a:rPr lang="ja-JP" altLang="en-US" sz="2000">
                  <a:solidFill>
                    <a:srgbClr val="000000"/>
                  </a:solidFill>
                  <a:effectLst>
                    <a:outerShdw blurRad="38100" dist="38100" dir="2700000" algn="tl">
                      <a:srgbClr val="FFFFFF"/>
                    </a:outerShdw>
                  </a:effectLst>
                </a:rPr>
                <a:t>ディレクトリ</a:t>
              </a:r>
              <a:r>
                <a:rPr lang="en-US" altLang="ja-JP" sz="2000">
                  <a:solidFill>
                    <a:srgbClr val="000000"/>
                  </a:solidFill>
                  <a:effectLst>
                    <a:outerShdw blurRad="38100" dist="38100" dir="2700000" algn="tl">
                      <a:srgbClr val="FFFFFF"/>
                    </a:outerShdw>
                  </a:effectLst>
                </a:rPr>
                <a:t>A</a:t>
              </a:r>
            </a:p>
          </p:txBody>
        </p:sp>
        <p:sp useBgFill="1">
          <p:nvSpPr>
            <p:cNvPr id="11279" name="Rectangle 21"/>
            <p:cNvSpPr>
              <a:spLocks noChangeArrowheads="1"/>
            </p:cNvSpPr>
            <p:nvPr/>
          </p:nvSpPr>
          <p:spPr bwMode="auto">
            <a:xfrm>
              <a:off x="384" y="3072"/>
              <a:ext cx="2160" cy="1056"/>
            </a:xfrm>
            <a:prstGeom prst="rect">
              <a:avLst/>
            </a:prstGeom>
            <a:ln w="9525">
              <a:solidFill>
                <a:schemeClr val="tx1"/>
              </a:solidFill>
              <a:miter lim="800000"/>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grpSp>
        <p:nvGrpSpPr>
          <p:cNvPr id="3" name="Group 20"/>
          <p:cNvGrpSpPr>
            <a:grpSpLocks/>
          </p:cNvGrpSpPr>
          <p:nvPr/>
        </p:nvGrpSpPr>
        <p:grpSpPr bwMode="auto">
          <a:xfrm>
            <a:off x="762000" y="5029200"/>
            <a:ext cx="3124200" cy="1371600"/>
            <a:chOff x="480" y="3168"/>
            <a:chExt cx="1968" cy="864"/>
          </a:xfrm>
        </p:grpSpPr>
        <p:sp>
          <p:nvSpPr>
            <p:cNvPr id="11273" name="AutoShape 16"/>
            <p:cNvSpPr>
              <a:spLocks noChangeArrowheads="1"/>
            </p:cNvSpPr>
            <p:nvPr/>
          </p:nvSpPr>
          <p:spPr bwMode="auto">
            <a:xfrm>
              <a:off x="480" y="3168"/>
              <a:ext cx="912" cy="384"/>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ファイル1</a:t>
              </a:r>
            </a:p>
          </p:txBody>
        </p:sp>
        <p:sp>
          <p:nvSpPr>
            <p:cNvPr id="11274" name="AutoShape 17"/>
            <p:cNvSpPr>
              <a:spLocks noChangeArrowheads="1"/>
            </p:cNvSpPr>
            <p:nvPr/>
          </p:nvSpPr>
          <p:spPr bwMode="auto">
            <a:xfrm>
              <a:off x="1536" y="3168"/>
              <a:ext cx="912" cy="384"/>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ファイル2</a:t>
              </a:r>
            </a:p>
          </p:txBody>
        </p:sp>
        <p:sp>
          <p:nvSpPr>
            <p:cNvPr id="11275" name="AutoShape 18"/>
            <p:cNvSpPr>
              <a:spLocks noChangeArrowheads="1"/>
            </p:cNvSpPr>
            <p:nvPr/>
          </p:nvSpPr>
          <p:spPr bwMode="auto">
            <a:xfrm>
              <a:off x="480" y="3648"/>
              <a:ext cx="912" cy="384"/>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ファイル3</a:t>
              </a:r>
            </a:p>
          </p:txBody>
        </p:sp>
        <p:sp>
          <p:nvSpPr>
            <p:cNvPr id="11276" name="AutoShape 19"/>
            <p:cNvSpPr>
              <a:spLocks noChangeArrowheads="1"/>
            </p:cNvSpPr>
            <p:nvPr/>
          </p:nvSpPr>
          <p:spPr bwMode="auto">
            <a:xfrm>
              <a:off x="1536" y="3648"/>
              <a:ext cx="912" cy="384"/>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ファイル4</a:t>
              </a:r>
            </a:p>
          </p:txBody>
        </p:sp>
      </p:grpSp>
      <p:grpSp>
        <p:nvGrpSpPr>
          <p:cNvPr id="4" name="Group 25"/>
          <p:cNvGrpSpPr>
            <a:grpSpLocks/>
          </p:cNvGrpSpPr>
          <p:nvPr/>
        </p:nvGrpSpPr>
        <p:grpSpPr bwMode="auto">
          <a:xfrm>
            <a:off x="4343400" y="4419600"/>
            <a:ext cx="3657600" cy="2209800"/>
            <a:chOff x="2736" y="2784"/>
            <a:chExt cx="2304" cy="1392"/>
          </a:xfrm>
        </p:grpSpPr>
        <p:sp>
          <p:nvSpPr>
            <p:cNvPr id="11271" name="Text Box 11"/>
            <p:cNvSpPr txBox="1">
              <a:spLocks noChangeArrowheads="1"/>
            </p:cNvSpPr>
            <p:nvPr/>
          </p:nvSpPr>
          <p:spPr bwMode="auto">
            <a:xfrm>
              <a:off x="2736" y="2784"/>
              <a:ext cx="115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ディレクトリ</a:t>
              </a:r>
              <a:r>
                <a:rPr lang="en-US" altLang="ja-JP" sz="2400"/>
                <a:t>A</a:t>
              </a:r>
            </a:p>
          </p:txBody>
        </p:sp>
        <p:sp>
          <p:nvSpPr>
            <p:cNvPr id="11272" name="AutoShape 22"/>
            <p:cNvSpPr>
              <a:spLocks noChangeArrowheads="1"/>
            </p:cNvSpPr>
            <p:nvPr/>
          </p:nvSpPr>
          <p:spPr bwMode="auto">
            <a:xfrm>
              <a:off x="2976" y="3072"/>
              <a:ext cx="2064" cy="1104"/>
            </a:xfrm>
            <a:prstGeom prst="foldedCorner">
              <a:avLst>
                <a:gd name="adj" fmla="val 12500"/>
              </a:avLst>
            </a:prstGeom>
            <a:solidFill>
              <a:schemeClr val="tx1"/>
            </a:solidFill>
            <a:ln w="9525">
              <a:solidFill>
                <a:srgbClr val="000000"/>
              </a:solidFill>
              <a:round/>
              <a:headEnd/>
              <a:tailEnd/>
            </a:ln>
          </p:spPr>
          <p:txBody>
            <a:bodyPr wrap="none" lIns="90000" tIns="46800" rIns="90000" bIns="46800" anchor="ct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solidFill>
                    <a:srgbClr val="000000"/>
                  </a:solidFill>
                </a:rPr>
                <a:t>ファイル1 : 500</a:t>
              </a:r>
              <a:r>
                <a:rPr lang="en-US" altLang="ja-JP" sz="2400">
                  <a:solidFill>
                    <a:srgbClr val="000000"/>
                  </a:solidFill>
                </a:rPr>
                <a:t>KB : rw-</a:t>
              </a:r>
            </a:p>
            <a:p>
              <a:pPr eaLnBrk="1" hangingPunct="1"/>
              <a:r>
                <a:rPr lang="ja-JP" altLang="en-US" sz="2400">
                  <a:solidFill>
                    <a:srgbClr val="000000"/>
                  </a:solidFill>
                </a:rPr>
                <a:t>ファイル2 : 150</a:t>
              </a:r>
              <a:r>
                <a:rPr lang="en-US" altLang="ja-JP" sz="2400">
                  <a:solidFill>
                    <a:srgbClr val="000000"/>
                  </a:solidFill>
                </a:rPr>
                <a:t>KB : r--</a:t>
              </a:r>
            </a:p>
            <a:p>
              <a:pPr eaLnBrk="1" hangingPunct="1"/>
              <a:r>
                <a:rPr lang="ja-JP" altLang="en-US" sz="2400">
                  <a:solidFill>
                    <a:srgbClr val="000000"/>
                  </a:solidFill>
                </a:rPr>
                <a:t>ファイル3 : 300</a:t>
              </a:r>
              <a:r>
                <a:rPr lang="en-US" altLang="ja-JP" sz="2400">
                  <a:solidFill>
                    <a:srgbClr val="000000"/>
                  </a:solidFill>
                </a:rPr>
                <a:t>KB : rwx</a:t>
              </a:r>
            </a:p>
            <a:p>
              <a:pPr eaLnBrk="1" hangingPunct="1"/>
              <a:r>
                <a:rPr lang="ja-JP" altLang="en-US" sz="2400">
                  <a:solidFill>
                    <a:srgbClr val="000000"/>
                  </a:solidFill>
                </a:rPr>
                <a:t>ファイル4 : 100</a:t>
              </a:r>
              <a:r>
                <a:rPr lang="en-US" altLang="ja-JP" sz="2400">
                  <a:solidFill>
                    <a:srgbClr val="000000"/>
                  </a:solidFill>
                </a:rPr>
                <a:t>KB : r--</a:t>
              </a:r>
              <a:endParaRPr lang="ja-JP" altLang="en-US" sz="2400">
                <a:solidFill>
                  <a:srgbClr val="00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8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28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11944</TotalTime>
  <Words>11511</Words>
  <Application>Microsoft Office PowerPoint</Application>
  <PresentationFormat>画面に合わせる (4:3)</PresentationFormat>
  <Paragraphs>1938</Paragraphs>
  <Slides>80</Slides>
  <Notes>80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80</vt:i4>
      </vt:variant>
    </vt:vector>
  </HeadingPairs>
  <TitlesOfParts>
    <vt:vector size="85" baseType="lpstr">
      <vt:lpstr>Arial</vt:lpstr>
      <vt:lpstr>Arial Black</vt:lpstr>
      <vt:lpstr>Times New Roman</vt:lpstr>
      <vt:lpstr>Wingdings</vt:lpstr>
      <vt:lpstr>Network Blitz</vt:lpstr>
      <vt:lpstr>オペレーティングシステム</vt:lpstr>
      <vt:lpstr>ファイルシステム(file system)</vt:lpstr>
      <vt:lpstr>ファイル(file)</vt:lpstr>
      <vt:lpstr>ファイルシステム(file system)</vt:lpstr>
      <vt:lpstr>ファイルシステムの目的</vt:lpstr>
      <vt:lpstr>ファイルシステムの目的</vt:lpstr>
      <vt:lpstr>ファイルの型</vt:lpstr>
      <vt:lpstr>ファイルの管理</vt:lpstr>
      <vt:lpstr>ディレクトリ (directory)</vt:lpstr>
      <vt:lpstr>ディレクトリ</vt:lpstr>
      <vt:lpstr>ディレクトリに対する操作</vt:lpstr>
      <vt:lpstr>ディレクトリの探索</vt:lpstr>
      <vt:lpstr>ディレクトリの探索</vt:lpstr>
      <vt:lpstr>ディレクトリの探索</vt:lpstr>
      <vt:lpstr>ディレクトリの探索</vt:lpstr>
      <vt:lpstr>各探索方法の長所と短所</vt:lpstr>
      <vt:lpstr>ディレクトリの階層</vt:lpstr>
      <vt:lpstr>単階層ディレクトリ (single level directory)</vt:lpstr>
      <vt:lpstr>単階層ディレクトリの 利点と欠点</vt:lpstr>
      <vt:lpstr>2階層ディレクトリ (two-level directory)</vt:lpstr>
      <vt:lpstr>2階層ディレクトリ</vt:lpstr>
      <vt:lpstr>2階層ディレクトリの 利点と欠点</vt:lpstr>
      <vt:lpstr>木構造ディレクトリ (tree structed directory)</vt:lpstr>
      <vt:lpstr>木構造ディレクトリ</vt:lpstr>
      <vt:lpstr>ファイルの指定</vt:lpstr>
      <vt:lpstr>木構造ディレクトリの 利点と欠点</vt:lpstr>
      <vt:lpstr>DAG構造ディレクトリ (directed acycle graph structed directory)</vt:lpstr>
      <vt:lpstr>DAG構造ディレクトリ</vt:lpstr>
      <vt:lpstr>ハードリンク (hard link)</vt:lpstr>
      <vt:lpstr>シンボリックリンク (symbolic  link)</vt:lpstr>
      <vt:lpstr>ハードリンクとシンボリックリンク</vt:lpstr>
      <vt:lpstr>DAG構造ディレクトリの 注意点</vt:lpstr>
      <vt:lpstr>DAG構造ディレクトリの 注意点</vt:lpstr>
      <vt:lpstr>DAG構造ディレクトリの 注意点</vt:lpstr>
      <vt:lpstr>DAG構造ディレクトリの 利点と欠点</vt:lpstr>
      <vt:lpstr>ディレクトリの階層</vt:lpstr>
      <vt:lpstr>デバイスファイル</vt:lpstr>
      <vt:lpstr>デバイスファイル</vt:lpstr>
      <vt:lpstr>デバイスファイルの種類</vt:lpstr>
      <vt:lpstr>ファイル保護 (file protection)</vt:lpstr>
      <vt:lpstr>アクセス制御 (access control)</vt:lpstr>
      <vt:lpstr>アクセス制御行列 (access contorol matrix)</vt:lpstr>
      <vt:lpstr>アクセス制御行列</vt:lpstr>
      <vt:lpstr>アクセス制御行列の欠点</vt:lpstr>
      <vt:lpstr>ユーザクラス(user class)</vt:lpstr>
      <vt:lpstr>ユーザクラスによる アクセス制御</vt:lpstr>
      <vt:lpstr>ユーザクラスによる アクセス制御</vt:lpstr>
      <vt:lpstr>バックアップ(backup)</vt:lpstr>
      <vt:lpstr>バックアップの欠点</vt:lpstr>
      <vt:lpstr>分散環境でのバックアップ</vt:lpstr>
      <vt:lpstr>分散環境でのバックアップ</vt:lpstr>
      <vt:lpstr>インクリメンタルダンピング (incremental dumping)</vt:lpstr>
      <vt:lpstr>インクリメンタルダンピングの 長所と短所</vt:lpstr>
      <vt:lpstr>ミラーリング(mirroring)</vt:lpstr>
      <vt:lpstr>ミラーリングの長所と短所</vt:lpstr>
      <vt:lpstr>ファイルの実装</vt:lpstr>
      <vt:lpstr>ブロック(block)</vt:lpstr>
      <vt:lpstr>ブロック番号(block address)</vt:lpstr>
      <vt:lpstr>相対ブロック番号</vt:lpstr>
      <vt:lpstr>連続割り付け (contiguous allocation)</vt:lpstr>
      <vt:lpstr>連続割り付けの長所と短所</vt:lpstr>
      <vt:lpstr>リンク割り付け (linked allocation)</vt:lpstr>
      <vt:lpstr>リンク割り付け (linked allocation)</vt:lpstr>
      <vt:lpstr>リンク割り付け (linked allocation)</vt:lpstr>
      <vt:lpstr>リンク割り付けの長所と短所</vt:lpstr>
      <vt:lpstr>索引割り付け (index allocation)</vt:lpstr>
      <vt:lpstr>索引割り付け (index allocation)</vt:lpstr>
      <vt:lpstr>索引割り付けの長所と短所</vt:lpstr>
      <vt:lpstr>空き領域の管理</vt:lpstr>
      <vt:lpstr>ビットマップ方式</vt:lpstr>
      <vt:lpstr>ビットマップ方式の長所と短所</vt:lpstr>
      <vt:lpstr>連結リスト方式</vt:lpstr>
      <vt:lpstr>連結リスト方式の長所と短所</vt:lpstr>
      <vt:lpstr>空き領域索引方式</vt:lpstr>
      <vt:lpstr>空き領域索引の長所と短所</vt:lpstr>
      <vt:lpstr>まとめ</vt:lpstr>
      <vt:lpstr>まとめ</vt:lpstr>
      <vt:lpstr>まとめ</vt:lpstr>
      <vt:lpstr>まとめ</vt:lpstr>
      <vt:lpstr>期末テスト</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14th</dc:subject>
  <dc:creator>T.Ishimizu</dc:creator>
  <cp:lastModifiedBy>石水隆</cp:lastModifiedBy>
  <cp:revision>504</cp:revision>
  <cp:lastPrinted>2020-11-27T08:49:02Z</cp:lastPrinted>
  <dcterms:created xsi:type="dcterms:W3CDTF">1601-01-01T00:00:00Z</dcterms:created>
  <dcterms:modified xsi:type="dcterms:W3CDTF">2022-11-17T00:23:14Z</dcterms:modified>
</cp:coreProperties>
</file>