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1"/>
  </p:notesMasterIdLst>
  <p:handoutMasterIdLst>
    <p:handoutMasterId r:id="rId62"/>
  </p:handoutMasterIdLst>
  <p:sldIdLst>
    <p:sldId id="256" r:id="rId2"/>
    <p:sldId id="308" r:id="rId3"/>
    <p:sldId id="257" r:id="rId4"/>
    <p:sldId id="258" r:id="rId5"/>
    <p:sldId id="309" r:id="rId6"/>
    <p:sldId id="310" r:id="rId7"/>
    <p:sldId id="259" r:id="rId8"/>
    <p:sldId id="262" r:id="rId9"/>
    <p:sldId id="266" r:id="rId10"/>
    <p:sldId id="303" r:id="rId11"/>
    <p:sldId id="268" r:id="rId12"/>
    <p:sldId id="269" r:id="rId13"/>
    <p:sldId id="270" r:id="rId14"/>
    <p:sldId id="271" r:id="rId15"/>
    <p:sldId id="345" r:id="rId16"/>
    <p:sldId id="282" r:id="rId17"/>
    <p:sldId id="272" r:id="rId18"/>
    <p:sldId id="273" r:id="rId19"/>
    <p:sldId id="283" r:id="rId20"/>
    <p:sldId id="284" r:id="rId21"/>
    <p:sldId id="294" r:id="rId22"/>
    <p:sldId id="285" r:id="rId23"/>
    <p:sldId id="274" r:id="rId24"/>
    <p:sldId id="275" r:id="rId25"/>
    <p:sldId id="338" r:id="rId26"/>
    <p:sldId id="292" r:id="rId27"/>
    <p:sldId id="297" r:id="rId28"/>
    <p:sldId id="298" r:id="rId29"/>
    <p:sldId id="293" r:id="rId30"/>
    <p:sldId id="295" r:id="rId31"/>
    <p:sldId id="296" r:id="rId32"/>
    <p:sldId id="299" r:id="rId33"/>
    <p:sldId id="300" r:id="rId34"/>
    <p:sldId id="301" r:id="rId35"/>
    <p:sldId id="260" r:id="rId36"/>
    <p:sldId id="342" r:id="rId37"/>
    <p:sldId id="344" r:id="rId38"/>
    <p:sldId id="302" r:id="rId39"/>
    <p:sldId id="304" r:id="rId40"/>
    <p:sldId id="315" r:id="rId41"/>
    <p:sldId id="277" r:id="rId42"/>
    <p:sldId id="305" r:id="rId43"/>
    <p:sldId id="339" r:id="rId44"/>
    <p:sldId id="313" r:id="rId45"/>
    <p:sldId id="316" r:id="rId46"/>
    <p:sldId id="306" r:id="rId47"/>
    <p:sldId id="340" r:id="rId48"/>
    <p:sldId id="314" r:id="rId49"/>
    <p:sldId id="346" r:id="rId50"/>
    <p:sldId id="341" r:id="rId51"/>
    <p:sldId id="320" r:id="rId52"/>
    <p:sldId id="321" r:id="rId53"/>
    <p:sldId id="322" r:id="rId54"/>
    <p:sldId id="347" r:id="rId55"/>
    <p:sldId id="336" r:id="rId56"/>
    <p:sldId id="348" r:id="rId57"/>
    <p:sldId id="337" r:id="rId58"/>
    <p:sldId id="349" r:id="rId59"/>
    <p:sldId id="708" r:id="rId60"/>
  </p:sldIdLst>
  <p:sldSz cx="9144000" cy="6858000" type="screen4x3"/>
  <p:notesSz cx="7099300" cy="10234613"/>
  <p:defaultTextStyle>
    <a:defPPr>
      <a:defRPr lang="en-US"/>
    </a:defPPr>
    <a:lvl1pPr algn="l" rtl="0" fontAlgn="base">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fontAlgn="base">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fontAlgn="base">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fontAlgn="base">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fontAlgn="base">
      <a:spcBef>
        <a:spcPct val="0"/>
      </a:spcBef>
      <a:spcAft>
        <a:spcPct val="0"/>
      </a:spcAft>
      <a:defRPr kumimoji="1" sz="28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石水隆" initials="石水隆" lastIdx="1" clrIdx="0">
    <p:extLst>
      <p:ext uri="{19B8F6BF-5375-455C-9EA6-DF929625EA0E}">
        <p15:presenceInfo xmlns:p15="http://schemas.microsoft.com/office/powerpoint/2012/main" userId="S::takasi-i@info.kindai.ac.jp::7c34fa3d-7e92-41bc-9a2b-31e9b14615c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800000"/>
    <a:srgbClr val="66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55" autoAdjust="0"/>
    <p:restoredTop sz="75468" autoAdjust="0"/>
  </p:normalViewPr>
  <p:slideViewPr>
    <p:cSldViewPr>
      <p:cViewPr varScale="1">
        <p:scale>
          <a:sx n="58" d="100"/>
          <a:sy n="58" d="100"/>
        </p:scale>
        <p:origin x="1974" y="66"/>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ja-JP" altLang="en-US"/>
          </a:p>
        </p:txBody>
      </p:sp>
      <p:sp>
        <p:nvSpPr>
          <p:cNvPr id="150531" name="Rectangle 3"/>
          <p:cNvSpPr>
            <a:spLocks noGrp="1" noChangeArrowheads="1"/>
          </p:cNvSpPr>
          <p:nvPr>
            <p:ph type="dt" sz="quarter" idx="1"/>
          </p:nvPr>
        </p:nvSpPr>
        <p:spPr bwMode="auto">
          <a:xfrm>
            <a:off x="403860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ja-JP" altLang="en-US"/>
          </a:p>
        </p:txBody>
      </p:sp>
      <p:sp>
        <p:nvSpPr>
          <p:cNvPr id="150532" name="Rectangle 4"/>
          <p:cNvSpPr>
            <a:spLocks noGrp="1" noChangeArrowheads="1"/>
          </p:cNvSpPr>
          <p:nvPr>
            <p:ph type="ftr" sz="quarter" idx="2"/>
          </p:nvPr>
        </p:nvSpPr>
        <p:spPr bwMode="auto">
          <a:xfrm>
            <a:off x="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ja-JP" altLang="en-US"/>
          </a:p>
        </p:txBody>
      </p:sp>
      <p:sp>
        <p:nvSpPr>
          <p:cNvPr id="150533" name="Rectangle 5"/>
          <p:cNvSpPr>
            <a:spLocks noGrp="1" noChangeArrowheads="1"/>
          </p:cNvSpPr>
          <p:nvPr>
            <p:ph type="sldNum" sz="quarter" idx="3"/>
          </p:nvPr>
        </p:nvSpPr>
        <p:spPr bwMode="auto">
          <a:xfrm>
            <a:off x="403860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32D0801-C468-4E1B-8E8B-68EFFB10383F}" type="slidenum">
              <a:rPr lang="ja-JP" altLang="en-US"/>
              <a:pPr/>
              <a:t>‹#›</a:t>
            </a:fld>
            <a:endParaRPr lang="ja-JP" altLang="en-US"/>
          </a:p>
        </p:txBody>
      </p:sp>
    </p:spTree>
    <p:extLst>
      <p:ext uri="{BB962C8B-B14F-4D97-AF65-F5344CB8AC3E}">
        <p14:creationId xmlns:p14="http://schemas.microsoft.com/office/powerpoint/2010/main" val="413818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Times New Roman" charset="0"/>
              </a:defRPr>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Times New Roman" charset="0"/>
              </a:defRPr>
            </a:lvl1pPr>
          </a:lstStyle>
          <a:p>
            <a:pPr>
              <a:defRPr/>
            </a:pPr>
            <a:endParaRPr lang="en-US" altLang="ja-JP"/>
          </a:p>
        </p:txBody>
      </p:sp>
      <p:sp>
        <p:nvSpPr>
          <p:cNvPr id="6042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Times New Roman" charset="0"/>
              </a:defRPr>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D94EA98F-94B3-4CDB-AD98-C75052787091}" type="slidenum">
              <a:rPr lang="ja-JP" altLang="en-US"/>
              <a:pPr/>
              <a:t>‹#›</a:t>
            </a:fld>
            <a:endParaRPr lang="en-US" altLang="ja-JP"/>
          </a:p>
        </p:txBody>
      </p:sp>
    </p:spTree>
    <p:extLst>
      <p:ext uri="{BB962C8B-B14F-4D97-AF65-F5344CB8AC3E}">
        <p14:creationId xmlns:p14="http://schemas.microsoft.com/office/powerpoint/2010/main" val="16514599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12</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94EA98F-94B3-4CDB-AD98-C75052787091}" type="slidenum">
              <a:rPr lang="ja-JP" altLang="en-US" smtClean="0"/>
              <a:pPr/>
              <a:t>1</a:t>
            </a:fld>
            <a:endParaRPr lang="en-US" altLang="ja-JP"/>
          </a:p>
        </p:txBody>
      </p:sp>
    </p:spTree>
    <p:extLst>
      <p:ext uri="{BB962C8B-B14F-4D97-AF65-F5344CB8AC3E}">
        <p14:creationId xmlns:p14="http://schemas.microsoft.com/office/powerpoint/2010/main" val="3935068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それでは、ファイルはどのような構造になっているかをみてみましょう。</a:t>
            </a:r>
            <a:endParaRPr kumimoji="1" lang="en-US" altLang="ja-JP" dirty="0"/>
          </a:p>
          <a:p>
            <a:r>
              <a:rPr kumimoji="1" lang="ja-JP" altLang="en-US"/>
              <a:t>ファイル構造には、プログラムなどで扱う</a:t>
            </a:r>
            <a:endParaRPr kumimoji="1" lang="en-US" altLang="ja-JP" dirty="0"/>
          </a:p>
          <a:p>
            <a:r>
              <a:rPr kumimoji="1" lang="ja-JP" altLang="en-US"/>
              <a:t>ソフトウェアレベルでの論理構造と、</a:t>
            </a:r>
            <a:endParaRPr kumimoji="1" lang="en-US" altLang="ja-JP" dirty="0"/>
          </a:p>
          <a:p>
            <a:r>
              <a:rPr kumimoji="1" lang="en-US" altLang="ja-JP" dirty="0"/>
              <a:t>2</a:t>
            </a:r>
            <a:r>
              <a:rPr kumimoji="1" lang="ja-JP" altLang="en-US"/>
              <a:t>次記憶上で扱う物理的なファイルの格納構造である物理構想があります。</a:t>
            </a:r>
            <a:endParaRPr kumimoji="1" lang="en-US" altLang="ja-JP" dirty="0"/>
          </a:p>
          <a:p>
            <a:r>
              <a:rPr kumimoji="1" lang="ja-JP" altLang="en-US"/>
              <a:t>通常、単にファイル構造と言った場合は論理構造を指します。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10</a:t>
            </a:fld>
            <a:endParaRPr lang="en-US" altLang="ja-JP"/>
          </a:p>
        </p:txBody>
      </p:sp>
    </p:spTree>
    <p:extLst>
      <p:ext uri="{BB962C8B-B14F-4D97-AF65-F5344CB8AC3E}">
        <p14:creationId xmlns:p14="http://schemas.microsoft.com/office/powerpoint/2010/main" val="290925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ファイルの論理構造は、ファイルの中にデータがどのように置かれているかを表します。</a:t>
            </a:r>
            <a:endParaRPr kumimoji="1" lang="en-US" altLang="ja-JP" dirty="0"/>
          </a:p>
          <a:p>
            <a:r>
              <a:rPr kumimoji="1" lang="ja-JP" altLang="en-US"/>
              <a:t>ファイル構造には、バイト列、レコード列、属性列があります。</a:t>
            </a:r>
            <a:endParaRPr kumimoji="1" lang="en-US" altLang="ja-JP" dirty="0"/>
          </a:p>
          <a:p>
            <a:r>
              <a:rPr kumimoji="1" lang="ja-JP" altLang="en-US"/>
              <a:t>バイト列は、特に構造の無いデータの集まりです。</a:t>
            </a:r>
            <a:endParaRPr kumimoji="1" lang="en-US" altLang="ja-JP" dirty="0"/>
          </a:p>
          <a:p>
            <a:r>
              <a:rPr kumimoji="1" lang="ja-JP" altLang="en-US"/>
              <a:t>バイト列は主に</a:t>
            </a:r>
            <a:r>
              <a:rPr kumimoji="1" lang="en-US" altLang="ja-JP" dirty="0"/>
              <a:t>UNIX</a:t>
            </a:r>
            <a:r>
              <a:rPr kumimoji="1" lang="ja-JP" altLang="en-US"/>
              <a:t>で使われる構造です。</a:t>
            </a:r>
            <a:endParaRPr kumimoji="1" lang="en-US" altLang="ja-JP" dirty="0"/>
          </a:p>
          <a:p>
            <a:r>
              <a:rPr kumimoji="1" lang="ja-JP" altLang="en-US"/>
              <a:t>レコード列は、アプリケーションが規定する情報の単位である</a:t>
            </a:r>
            <a:endParaRPr kumimoji="1" lang="en-US" altLang="ja-JP" dirty="0"/>
          </a:p>
          <a:p>
            <a:r>
              <a:rPr kumimoji="1" lang="ja-JP" altLang="en-US"/>
              <a:t>レコードが集まったものです。</a:t>
            </a:r>
            <a:endParaRPr kumimoji="1" lang="en-US" altLang="ja-JP" dirty="0"/>
          </a:p>
          <a:p>
            <a:r>
              <a:rPr kumimoji="1" lang="ja-JP" altLang="en-US"/>
              <a:t>このレコード列に様々な情報を加えたものが属性列です。</a:t>
            </a:r>
            <a:endParaRPr kumimoji="1" lang="en-US" altLang="ja-JP" dirty="0"/>
          </a:p>
          <a:p>
            <a:r>
              <a:rPr kumimoji="1" lang="ja-JP" altLang="en-US"/>
              <a:t>属性列は、</a:t>
            </a:r>
            <a:r>
              <a:rPr kumimoji="1" lang="en-US" altLang="ja-JP" dirty="0"/>
              <a:t>Windows</a:t>
            </a:r>
            <a:r>
              <a:rPr kumimoji="1" lang="ja-JP" altLang="en-US"/>
              <a:t>や</a:t>
            </a:r>
            <a:r>
              <a:rPr kumimoji="1" lang="en-US" altLang="ja-JP" dirty="0"/>
              <a:t>MacOS</a:t>
            </a:r>
            <a:r>
              <a:rPr kumimoji="1" lang="ja-JP" altLang="en-US"/>
              <a:t>で使われています。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11</a:t>
            </a:fld>
            <a:endParaRPr lang="en-US" altLang="ja-JP"/>
          </a:p>
        </p:txBody>
      </p:sp>
    </p:spTree>
    <p:extLst>
      <p:ext uri="{BB962C8B-B14F-4D97-AF65-F5344CB8AC3E}">
        <p14:creationId xmlns:p14="http://schemas.microsoft.com/office/powerpoint/2010/main" val="196584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バイト列では、ファイルは全てバイト </a:t>
            </a:r>
            <a:r>
              <a:rPr kumimoji="1" lang="en-US" altLang="ja-JP" dirty="0"/>
              <a:t>1 0 </a:t>
            </a:r>
            <a:r>
              <a:rPr kumimoji="1" lang="ja-JP" altLang="en-US" dirty="0"/>
              <a:t>の並びとして扱われます。</a:t>
            </a:r>
            <a:endParaRPr kumimoji="1" lang="en-US" altLang="ja-JP" dirty="0"/>
          </a:p>
          <a:p>
            <a:r>
              <a:rPr kumimoji="1" lang="en-US" altLang="ja-JP" dirty="0"/>
              <a:t>OS</a:t>
            </a:r>
            <a:r>
              <a:rPr kumimoji="1" lang="ja-JP" altLang="en-US" dirty="0"/>
              <a:t>は、ファイルの構造については関知せず、</a:t>
            </a:r>
            <a:endParaRPr kumimoji="1" lang="en-US" altLang="ja-JP" dirty="0"/>
          </a:p>
          <a:p>
            <a:r>
              <a:rPr kumimoji="1" lang="ja-JP" altLang="en-US" dirty="0"/>
              <a:t>ファイルをどのような構造にするかはアプリケーションに任せます。</a:t>
            </a:r>
            <a:endParaRPr kumimoji="1" lang="en-US" altLang="ja-JP" dirty="0"/>
          </a:p>
          <a:p>
            <a:r>
              <a:rPr kumimoji="1" lang="en-US" altLang="ja-JP" dirty="0"/>
              <a:t>UNIX</a:t>
            </a:r>
            <a:r>
              <a:rPr kumimoji="1" lang="ja-JP" altLang="en-US" dirty="0"/>
              <a:t>では、全てのファイルは単なるバイト列として扱われます。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12</a:t>
            </a:fld>
            <a:endParaRPr lang="en-US" altLang="ja-JP"/>
          </a:p>
        </p:txBody>
      </p:sp>
    </p:spTree>
    <p:extLst>
      <p:ext uri="{BB962C8B-B14F-4D97-AF65-F5344CB8AC3E}">
        <p14:creationId xmlns:p14="http://schemas.microsoft.com/office/powerpoint/2010/main" val="2856748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レコードは、アプリケーションプログラムが指定する情報の単位です。</a:t>
            </a:r>
            <a:endParaRPr kumimoji="1" lang="en-US" altLang="ja-JP" dirty="0"/>
          </a:p>
          <a:p>
            <a:r>
              <a:rPr kumimoji="1" lang="ja-JP" altLang="en-US"/>
              <a:t>レコード列では、ファイルはレコードと呼ばれる情報の並びとして扱います。</a:t>
            </a:r>
            <a:endParaRPr kumimoji="1" lang="en-US" altLang="ja-JP" dirty="0"/>
          </a:p>
          <a:p>
            <a:r>
              <a:rPr kumimoji="1" lang="ja-JP" altLang="en-US"/>
              <a:t>レコード列では、レコード単位で読み書きができます。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13</a:t>
            </a:fld>
            <a:endParaRPr lang="en-US" altLang="ja-JP"/>
          </a:p>
        </p:txBody>
      </p:sp>
    </p:spTree>
    <p:extLst>
      <p:ext uri="{BB962C8B-B14F-4D97-AF65-F5344CB8AC3E}">
        <p14:creationId xmlns:p14="http://schemas.microsoft.com/office/powerpoint/2010/main" val="3888690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レコード列に様々な情報を付加したものが属性列です。</a:t>
            </a:r>
            <a:endParaRPr kumimoji="1" lang="en-US" altLang="ja-JP" dirty="0"/>
          </a:p>
          <a:p>
            <a:r>
              <a:rPr kumimoji="1" lang="ja-JP" altLang="en-US"/>
              <a:t>属性には、ファイルの大きさ、所有者、グループ、アクセス時刻などがあります。</a:t>
            </a:r>
            <a:endParaRPr kumimoji="1" lang="en-US" altLang="ja-JP" dirty="0"/>
          </a:p>
          <a:p>
            <a:r>
              <a:rPr kumimoji="1" lang="en-US" altLang="ja-JP" dirty="0"/>
              <a:t>Windows</a:t>
            </a:r>
            <a:r>
              <a:rPr kumimoji="1" lang="ja-JP" altLang="en-US"/>
              <a:t>や</a:t>
            </a:r>
            <a:r>
              <a:rPr kumimoji="1" lang="en-US" altLang="ja-JP" dirty="0"/>
              <a:t>MacOS</a:t>
            </a:r>
            <a:r>
              <a:rPr kumimoji="1" lang="ja-JP" altLang="en-US"/>
              <a:t>では、ファイルは属性列として扱われます。</a:t>
            </a:r>
            <a:endParaRPr kumimoji="1" lang="en-US" altLang="ja-JP" dirty="0"/>
          </a:p>
          <a:p>
            <a:r>
              <a:rPr kumimoji="1" lang="ja-JP" altLang="en-US"/>
              <a:t>よって、</a:t>
            </a:r>
            <a:r>
              <a:rPr kumimoji="1" lang="en-US" altLang="ja-JP" dirty="0"/>
              <a:t>UNIX</a:t>
            </a:r>
            <a:r>
              <a:rPr kumimoji="1" lang="ja-JP" altLang="en-US"/>
              <a:t>とは異なり、属性を持たないファイルは制約違反となります。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14</a:t>
            </a:fld>
            <a:endParaRPr lang="en-US" altLang="ja-JP"/>
          </a:p>
        </p:txBody>
      </p:sp>
    </p:spTree>
    <p:extLst>
      <p:ext uri="{BB962C8B-B14F-4D97-AF65-F5344CB8AC3E}">
        <p14:creationId xmlns:p14="http://schemas.microsoft.com/office/powerpoint/2010/main" val="4291711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レコード列や属性列で読み書きの単位となるのがレコードです。</a:t>
            </a:r>
            <a:endParaRPr kumimoji="1" lang="en-US" altLang="ja-JP" dirty="0"/>
          </a:p>
          <a:p>
            <a:r>
              <a:rPr kumimoji="1" lang="ja-JP" altLang="en-US"/>
              <a:t>レコードには論理レコードと物理レコードがあります。</a:t>
            </a:r>
            <a:endParaRPr kumimoji="1" lang="en-US" altLang="ja-JP" dirty="0"/>
          </a:p>
          <a:p>
            <a:r>
              <a:rPr kumimoji="1" lang="ja-JP" altLang="en-US"/>
              <a:t>論理レコードは、ユーザが指定したデータの単位です、</a:t>
            </a:r>
            <a:endParaRPr kumimoji="1" lang="en-US" altLang="ja-JP" dirty="0"/>
          </a:p>
          <a:p>
            <a:r>
              <a:rPr kumimoji="1" lang="ja-JP" altLang="en-US"/>
              <a:t>物理レコードは、ブロックとも呼ばれ、物理的に読み書きするデータの単位です。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15</a:t>
            </a:fld>
            <a:endParaRPr lang="en-US" altLang="ja-JP"/>
          </a:p>
        </p:txBody>
      </p:sp>
    </p:spTree>
    <p:extLst>
      <p:ext uri="{BB962C8B-B14F-4D97-AF65-F5344CB8AC3E}">
        <p14:creationId xmlns:p14="http://schemas.microsoft.com/office/powerpoint/2010/main" val="391927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論理レコードは、</a:t>
            </a:r>
            <a:endParaRPr kumimoji="1" lang="en-US" altLang="ja-JP" dirty="0"/>
          </a:p>
          <a:p>
            <a:r>
              <a:rPr kumimoji="1" lang="ja-JP" altLang="en-US"/>
              <a:t>ユーザが１単位として扱うデータの集合です。</a:t>
            </a:r>
            <a:endParaRPr kumimoji="1" lang="en-US" altLang="ja-JP" dirty="0"/>
          </a:p>
          <a:p>
            <a:r>
              <a:rPr kumimoji="1" lang="ja-JP" altLang="en-US"/>
              <a:t>１つのデータには、例えば、住所録なら、名前、郵便場号、住所、電話番号、</a:t>
            </a:r>
            <a:endParaRPr kumimoji="1" lang="en-US" altLang="ja-JP" dirty="0"/>
          </a:p>
          <a:p>
            <a:r>
              <a:rPr kumimoji="1" lang="ja-JP" altLang="en-US"/>
              <a:t>学籍簿なら、名前、学籍番号、住所、電話番号、成績、所属研究室などが含まれます。</a:t>
            </a:r>
            <a:endParaRPr kumimoji="1" lang="en-US" altLang="ja-JP" dirty="0"/>
          </a:p>
          <a:p>
            <a:r>
              <a:rPr kumimoji="1" lang="ja-JP" altLang="en-US"/>
              <a:t>ファイルの中身を見てみると、下の図のように、レコードが並んでいます。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16</a:t>
            </a:fld>
            <a:endParaRPr lang="en-US" altLang="ja-JP"/>
          </a:p>
        </p:txBody>
      </p:sp>
    </p:spTree>
    <p:extLst>
      <p:ext uri="{BB962C8B-B14F-4D97-AF65-F5344CB8AC3E}">
        <p14:creationId xmlns:p14="http://schemas.microsoft.com/office/powerpoint/2010/main" val="1116160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物理レコードは、ブロックとも呼ばれ、</a:t>
            </a:r>
            <a:endParaRPr kumimoji="1" lang="en-US" altLang="ja-JP" dirty="0"/>
          </a:p>
          <a:p>
            <a:r>
              <a:rPr kumimoji="1" lang="ja-JP" altLang="en-US"/>
              <a:t>記憶装置に読み書きする情報の単位を表します。</a:t>
            </a:r>
            <a:endParaRPr kumimoji="1" lang="en-US" altLang="ja-JP" dirty="0"/>
          </a:p>
          <a:p>
            <a:r>
              <a:rPr kumimoji="1" lang="ja-JP" altLang="en-US"/>
              <a:t>ファイルは物理的に読み書きできる一定サイズに分割されます。</a:t>
            </a:r>
            <a:endParaRPr kumimoji="1" lang="en-US" altLang="ja-JP" dirty="0"/>
          </a:p>
          <a:p>
            <a:r>
              <a:rPr kumimoji="1" lang="ja-JP" altLang="en-US"/>
              <a:t>例えば、パンチカードなら８０文字ラインプリンタなら１３２文字、など、</a:t>
            </a:r>
            <a:endParaRPr kumimoji="1" lang="en-US" altLang="ja-JP" dirty="0"/>
          </a:p>
          <a:p>
            <a:r>
              <a:rPr kumimoji="1" lang="ja-JP" altLang="en-US"/>
              <a:t>一定の大きさで機械的に区切られたものが物理レコードです。</a:t>
            </a:r>
            <a:endParaRPr kumimoji="1" lang="en-US" altLang="ja-JP" dirty="0"/>
          </a:p>
          <a:p>
            <a:r>
              <a:rPr kumimoji="1" lang="ja-JP" altLang="en-US"/>
              <a:t>以降は、単にレコードと言った場合は論理レコードを指し、</a:t>
            </a:r>
            <a:endParaRPr kumimoji="1" lang="en-US" altLang="ja-JP" dirty="0"/>
          </a:p>
          <a:p>
            <a:r>
              <a:rPr kumimoji="1" lang="ja-JP" altLang="en-US"/>
              <a:t>物理レコードはブロックと呼びます。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17</a:t>
            </a:fld>
            <a:endParaRPr lang="en-US" altLang="ja-JP"/>
          </a:p>
        </p:txBody>
      </p:sp>
    </p:spTree>
    <p:extLst>
      <p:ext uri="{BB962C8B-B14F-4D97-AF65-F5344CB8AC3E}">
        <p14:creationId xmlns:p14="http://schemas.microsoft.com/office/powerpoint/2010/main" val="1909119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物理レコード、あるいはブロックは、</a:t>
            </a:r>
            <a:endParaRPr kumimoji="1" lang="en-US" altLang="ja-JP" dirty="0"/>
          </a:p>
          <a:p>
            <a:r>
              <a:rPr kumimoji="1" lang="ja-JP" altLang="en-US"/>
              <a:t>記憶装置上の記録の単位となります。</a:t>
            </a:r>
            <a:endParaRPr kumimoji="1" lang="en-US" altLang="ja-JP" dirty="0"/>
          </a:p>
          <a:p>
            <a:r>
              <a:rPr kumimoji="1" lang="ja-JP" altLang="en-US"/>
              <a:t>例えば、ハードディスクなら、内部にはブロックが並んでおり、</a:t>
            </a:r>
            <a:endParaRPr kumimoji="1" lang="en-US" altLang="ja-JP" dirty="0"/>
          </a:p>
          <a:p>
            <a:r>
              <a:rPr kumimoji="1" lang="ja-JP" altLang="en-US"/>
              <a:t>ブロック単位で読み書きできます。</a:t>
            </a:r>
            <a:endParaRPr kumimoji="1" lang="en-US" altLang="ja-JP" dirty="0"/>
          </a:p>
          <a:p>
            <a:r>
              <a:rPr kumimoji="1" lang="ja-JP" altLang="en-US"/>
              <a:t>ブロックの中には、レコードが並んでいます。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18</a:t>
            </a:fld>
            <a:endParaRPr lang="en-US" altLang="ja-JP"/>
          </a:p>
        </p:txBody>
      </p:sp>
    </p:spTree>
    <p:extLst>
      <p:ext uri="{BB962C8B-B14F-4D97-AF65-F5344CB8AC3E}">
        <p14:creationId xmlns:p14="http://schemas.microsoft.com/office/powerpoint/2010/main" val="2125010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ブロックに中にはレコードが並んでいます。</a:t>
            </a:r>
            <a:endParaRPr kumimoji="1" lang="en-US" altLang="ja-JP" dirty="0"/>
          </a:p>
          <a:p>
            <a:r>
              <a:rPr kumimoji="1" lang="ja-JP" altLang="en-US"/>
              <a:t>一つのブロックの中に、複数のレコードが入っているものを</a:t>
            </a:r>
            <a:endParaRPr kumimoji="1" lang="en-US" altLang="ja-JP" dirty="0"/>
          </a:p>
          <a:p>
            <a:r>
              <a:rPr kumimoji="1" lang="ja-JP" altLang="en-US"/>
              <a:t>ブロックレコードと言います。</a:t>
            </a:r>
            <a:endParaRPr kumimoji="1" lang="en-US" altLang="ja-JP" dirty="0"/>
          </a:p>
          <a:p>
            <a:r>
              <a:rPr kumimoji="1" lang="ja-JP" altLang="en-US"/>
              <a:t>また、一つのブロックの中に、レコードが一つだけ入っているものを、</a:t>
            </a:r>
            <a:endParaRPr kumimoji="1" lang="en-US" altLang="ja-JP" dirty="0"/>
          </a:p>
          <a:p>
            <a:r>
              <a:rPr kumimoji="1" lang="ja-JP" altLang="en-US"/>
              <a:t>非ブロックレコードと言います。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19</a:t>
            </a:fld>
            <a:endParaRPr lang="en-US" altLang="ja-JP"/>
          </a:p>
        </p:txBody>
      </p:sp>
    </p:spTree>
    <p:extLst>
      <p:ext uri="{BB962C8B-B14F-4D97-AF65-F5344CB8AC3E}">
        <p14:creationId xmlns:p14="http://schemas.microsoft.com/office/powerpoint/2010/main" val="4125497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今週と来週は、ファイルシステムについて学びましょう。</a:t>
            </a:r>
            <a:endParaRPr kumimoji="1" lang="en-US" altLang="ja-JP" dirty="0"/>
          </a:p>
          <a:p>
            <a:r>
              <a:rPr kumimoji="1" lang="ja-JP" altLang="en-US" dirty="0"/>
              <a:t>計算機上では様々なアプリケーションプログラムが動いています。</a:t>
            </a:r>
            <a:endParaRPr kumimoji="1" lang="en-US" altLang="ja-JP" dirty="0"/>
          </a:p>
          <a:p>
            <a:r>
              <a:rPr kumimoji="1" lang="ja-JP" altLang="en-US" dirty="0"/>
              <a:t>アプリケーションプログラムは、ハードウェアを制御するために、様々なデータを扱います。</a:t>
            </a:r>
            <a:endParaRPr kumimoji="1" lang="en-US" altLang="ja-JP" dirty="0"/>
          </a:p>
          <a:p>
            <a:r>
              <a:rPr kumimoji="1" lang="ja-JP" altLang="en-US" dirty="0"/>
              <a:t>ハードウェアは、それぞれ物理特性が異なり、制御方法やデータの形式などもハードウェアごとに異なります。</a:t>
            </a:r>
            <a:endParaRPr kumimoji="1" lang="en-US" altLang="ja-JP" dirty="0"/>
          </a:p>
          <a:p>
            <a:r>
              <a:rPr kumimoji="1" lang="ja-JP" altLang="en-US" dirty="0"/>
              <a:t>このとき、ハードウェアを、それぞれの物理特性とは関係なく論理的に扱えれば便利です。</a:t>
            </a:r>
            <a:endParaRPr kumimoji="1" lang="en-US" altLang="ja-JP" dirty="0"/>
          </a:p>
          <a:p>
            <a:r>
              <a:rPr kumimoji="1" lang="ja-JP" altLang="en-US" dirty="0"/>
              <a:t>そのためには、データの共通規格が必要になります。</a:t>
            </a:r>
            <a:endParaRPr kumimoji="1" lang="en-US" altLang="ja-JP" dirty="0"/>
          </a:p>
          <a:p>
            <a:r>
              <a:rPr kumimoji="1" lang="ja-JP" altLang="en-US" dirty="0"/>
              <a:t>そのために用いられるのが</a:t>
            </a:r>
            <a:r>
              <a:rPr kumimoji="1" lang="ja-JP" altLang="en-US"/>
              <a:t>、ファイルシステムです。</a:t>
            </a:r>
          </a:p>
        </p:txBody>
      </p:sp>
      <p:sp>
        <p:nvSpPr>
          <p:cNvPr id="4" name="スライド番号プレースホルダー 3"/>
          <p:cNvSpPr>
            <a:spLocks noGrp="1"/>
          </p:cNvSpPr>
          <p:nvPr>
            <p:ph type="sldNum" sz="quarter" idx="10"/>
          </p:nvPr>
        </p:nvSpPr>
        <p:spPr/>
        <p:txBody>
          <a:bodyPr/>
          <a:lstStyle/>
          <a:p>
            <a:fld id="{D94EA98F-94B3-4CDB-AD98-C75052787091}" type="slidenum">
              <a:rPr lang="ja-JP" altLang="en-US" smtClean="0"/>
              <a:pPr/>
              <a:t>2</a:t>
            </a:fld>
            <a:endParaRPr lang="en-US" altLang="ja-JP"/>
          </a:p>
        </p:txBody>
      </p:sp>
    </p:spTree>
    <p:extLst>
      <p:ext uri="{BB962C8B-B14F-4D97-AF65-F5344CB8AC3E}">
        <p14:creationId xmlns:p14="http://schemas.microsoft.com/office/powerpoint/2010/main" val="13840063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レコードの長さは、固定長にする場合と、可変長にする場合があります。</a:t>
            </a:r>
            <a:endParaRPr kumimoji="1" lang="en-US" altLang="ja-JP" dirty="0"/>
          </a:p>
          <a:p>
            <a:r>
              <a:rPr kumimoji="1" lang="ja-JP" altLang="en-US"/>
              <a:t>固定長レコードは、ブロックに含まれるレコードの長さが固定であり、</a:t>
            </a:r>
            <a:endParaRPr kumimoji="1" lang="en-US" altLang="ja-JP" dirty="0"/>
          </a:p>
          <a:p>
            <a:r>
              <a:rPr kumimoji="1" lang="ja-JP" altLang="en-US"/>
              <a:t>ブロックサイズはレコード長の整数倍になります。</a:t>
            </a:r>
            <a:endParaRPr kumimoji="1" lang="en-US" altLang="ja-JP" dirty="0"/>
          </a:p>
          <a:p>
            <a:r>
              <a:rPr kumimoji="1" lang="ja-JP" altLang="en-US"/>
              <a:t>可変長レコードでは、レコード長はブロック内で可変です。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20</a:t>
            </a:fld>
            <a:endParaRPr lang="en-US" altLang="ja-JP"/>
          </a:p>
        </p:txBody>
      </p:sp>
    </p:spTree>
    <p:extLst>
      <p:ext uri="{BB962C8B-B14F-4D97-AF65-F5344CB8AC3E}">
        <p14:creationId xmlns:p14="http://schemas.microsoft.com/office/powerpoint/2010/main" val="1398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レコードの中には、大きなデータを入れるためにブロックには収まりきらない物もあります。</a:t>
            </a:r>
            <a:endParaRPr kumimoji="1" lang="en-US" altLang="ja-JP" dirty="0"/>
          </a:p>
          <a:p>
            <a:r>
              <a:rPr kumimoji="1" lang="ja-JP" altLang="en-US"/>
              <a:t>そのようなレコードは複数のブロックに跨って格納されます。</a:t>
            </a:r>
            <a:endParaRPr kumimoji="1" lang="en-US" altLang="ja-JP" dirty="0"/>
          </a:p>
          <a:p>
            <a:r>
              <a:rPr kumimoji="1" lang="ja-JP" altLang="en-US"/>
              <a:t>複数のブロックに跨って格納されるレコードを、スパンドレコードと言います。</a:t>
            </a:r>
            <a:endParaRPr kumimoji="1" lang="en-US" altLang="ja-JP" dirty="0"/>
          </a:p>
          <a:p>
            <a:r>
              <a:rPr kumimoji="1" lang="ja-JP" altLang="en-US"/>
              <a:t>スパンドレコードは、可変長レコードの特殊な形式です。</a:t>
            </a:r>
            <a:endParaRPr kumimoji="1" lang="en-US" altLang="ja-JP" dirty="0"/>
          </a:p>
          <a:p>
            <a:r>
              <a:rPr kumimoji="1" lang="ja-JP" altLang="en-US"/>
              <a:t>スパンドレコードの中で、一つのブロックに複数のレコードが入っているものを、スパンドブロックレコード、</a:t>
            </a:r>
            <a:endParaRPr kumimoji="1" lang="en-US" altLang="ja-JP" dirty="0"/>
          </a:p>
          <a:p>
            <a:r>
              <a:rPr kumimoji="1" lang="ja-JP" altLang="en-US"/>
              <a:t>一つのブロックには、一つのレコードしか入っていないものをスパンド非ブロックレコードと言います。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21</a:t>
            </a:fld>
            <a:endParaRPr lang="en-US" altLang="ja-JP"/>
          </a:p>
        </p:txBody>
      </p:sp>
    </p:spTree>
    <p:extLst>
      <p:ext uri="{BB962C8B-B14F-4D97-AF65-F5344CB8AC3E}">
        <p14:creationId xmlns:p14="http://schemas.microsoft.com/office/powerpoint/2010/main" val="8323249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レコード形式をまとめましょう。</a:t>
            </a:r>
            <a:endParaRPr kumimoji="1" lang="en-US" altLang="ja-JP" dirty="0"/>
          </a:p>
          <a:p>
            <a:r>
              <a:rPr kumimoji="1" lang="ja-JP" altLang="en-US" dirty="0"/>
              <a:t>一つのブロックに複数のレコードが入っているものが</a:t>
            </a:r>
            <a:endParaRPr kumimoji="1" lang="en-US" altLang="ja-JP" dirty="0"/>
          </a:p>
          <a:p>
            <a:r>
              <a:rPr kumimoji="1" lang="ja-JP" altLang="en-US" dirty="0"/>
              <a:t>ブロックレコード、</a:t>
            </a:r>
            <a:endParaRPr kumimoji="1" lang="en-US" altLang="ja-JP" dirty="0"/>
          </a:p>
          <a:p>
            <a:r>
              <a:rPr kumimoji="1" lang="ja-JP" altLang="en-US" dirty="0"/>
              <a:t>一つのブロックにレコードが一つ入っているものが</a:t>
            </a:r>
            <a:endParaRPr kumimoji="1" lang="en-US" altLang="ja-JP" dirty="0"/>
          </a:p>
          <a:p>
            <a:r>
              <a:rPr kumimoji="1" lang="ja-JP" altLang="en-US" dirty="0"/>
              <a:t>非ブロックレコードです。</a:t>
            </a:r>
            <a:endParaRPr kumimoji="1" lang="en-US" altLang="ja-JP" dirty="0"/>
          </a:p>
          <a:p>
            <a:r>
              <a:rPr kumimoji="1" lang="ja-JP" altLang="en-US" dirty="0"/>
              <a:t>レコードの長さでの分類では、固定長レコード、可変長レコード、スパンドレコードに分けられます。</a:t>
            </a:r>
            <a:endParaRPr kumimoji="1" lang="en-US" altLang="ja-JP" dirty="0"/>
          </a:p>
          <a:p>
            <a:r>
              <a:rPr kumimoji="1" lang="ja-JP" altLang="en-US" dirty="0"/>
              <a:t>固定長レコードは、レコード長は固定で、ブロック長はレコード長の整数倍になります。</a:t>
            </a:r>
            <a:endParaRPr kumimoji="1" lang="en-US" altLang="ja-JP" dirty="0"/>
          </a:p>
          <a:p>
            <a:r>
              <a:rPr kumimoji="1" lang="ja-JP" altLang="en-US" dirty="0"/>
              <a:t>可変長レコードは、レコード長は可変で、レコード長はブロック長以下になります。</a:t>
            </a:r>
            <a:endParaRPr kumimoji="1" lang="en-US" altLang="ja-JP" dirty="0"/>
          </a:p>
          <a:p>
            <a:r>
              <a:rPr kumimoji="1" lang="ja-JP" altLang="en-US" dirty="0"/>
              <a:t>スパンドレコードは、レコード長は可変で、レコード長は、ブロック長よりも大きくなります。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22</a:t>
            </a:fld>
            <a:endParaRPr lang="en-US" altLang="ja-JP"/>
          </a:p>
        </p:txBody>
      </p:sp>
    </p:spTree>
    <p:extLst>
      <p:ext uri="{BB962C8B-B14F-4D97-AF65-F5344CB8AC3E}">
        <p14:creationId xmlns:p14="http://schemas.microsoft.com/office/powerpoint/2010/main" val="37571256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ファイルには通常ファイル、ディレクトリ、デバイスファイルがあります。</a:t>
            </a:r>
            <a:endParaRPr kumimoji="1" lang="en-US" altLang="ja-JP" dirty="0"/>
          </a:p>
          <a:p>
            <a:r>
              <a:rPr kumimoji="1" lang="ja-JP" altLang="en-US"/>
              <a:t>通常ファイルは</a:t>
            </a:r>
            <a:r>
              <a:rPr kumimoji="1" lang="en-US" altLang="ja-JP" dirty="0"/>
              <a:t>ASCII</a:t>
            </a:r>
            <a:r>
              <a:rPr kumimoji="1" lang="ja-JP" altLang="en-US"/>
              <a:t>ファイルまたはバイナリファイルであり、</a:t>
            </a:r>
            <a:endParaRPr kumimoji="1" lang="en-US" altLang="ja-JP" dirty="0"/>
          </a:p>
          <a:p>
            <a:r>
              <a:rPr kumimoji="1" lang="ja-JP" altLang="en-US"/>
              <a:t>プログラムやデータが保持されています。</a:t>
            </a:r>
            <a:endParaRPr kumimoji="1" lang="en-US" altLang="ja-JP" dirty="0"/>
          </a:p>
          <a:p>
            <a:r>
              <a:rPr kumimoji="1" lang="ja-JP" altLang="en-US"/>
              <a:t>ディレクトリは、イメージ的にはファイルを入れるための入れ物です。</a:t>
            </a:r>
            <a:endParaRPr kumimoji="1" lang="en-US" altLang="ja-JP" dirty="0"/>
          </a:p>
          <a:p>
            <a:r>
              <a:rPr kumimoji="1" lang="ja-JP" altLang="en-US"/>
              <a:t>皆さんの使っている計算機にもたくさんのディレクトリがあり、その中に様々なファイルが入っていることでしょう。</a:t>
            </a:r>
            <a:endParaRPr kumimoji="1" lang="en-US" altLang="ja-JP" dirty="0"/>
          </a:p>
          <a:p>
            <a:r>
              <a:rPr kumimoji="1" lang="ja-JP" altLang="en-US"/>
              <a:t>ユーザから見れば、ディレクトリは入れ物ですが、ディレクトリも実はファイルの一種です。</a:t>
            </a:r>
            <a:endParaRPr kumimoji="1" lang="en-US" altLang="ja-JP" dirty="0"/>
          </a:p>
          <a:p>
            <a:r>
              <a:rPr kumimoji="1" lang="ja-JP" altLang="en-US"/>
              <a:t>デバイスファイルは、入出力関連のデバイスを表します。</a:t>
            </a:r>
            <a:endParaRPr kumimoji="1" lang="en-US" altLang="ja-JP" dirty="0"/>
          </a:p>
          <a:p>
            <a:r>
              <a:rPr kumimoji="1" lang="ja-JP" altLang="en-US"/>
              <a:t>入出力デバイスをファイルとして扱うことにより、入出力をファイルへの読み書きと同様に扱えるようになります。</a:t>
            </a:r>
            <a:endParaRPr kumimoji="1" lang="en-US" altLang="ja-JP" dirty="0"/>
          </a:p>
          <a:p>
            <a:r>
              <a:rPr kumimoji="1" lang="ja-JP" altLang="en-US"/>
              <a:t>今週は、通常ファイルについて見ていきましょう。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23</a:t>
            </a:fld>
            <a:endParaRPr lang="en-US" altLang="ja-JP"/>
          </a:p>
        </p:txBody>
      </p:sp>
    </p:spTree>
    <p:extLst>
      <p:ext uri="{BB962C8B-B14F-4D97-AF65-F5344CB8AC3E}">
        <p14:creationId xmlns:p14="http://schemas.microsoft.com/office/powerpoint/2010/main" val="11758340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ASCII </a:t>
            </a:r>
            <a:r>
              <a:rPr kumimoji="1" lang="ja-JP" altLang="en-US" dirty="0"/>
              <a:t>ファイルは、人間が判読可能な文字で書かれたファイルです。</a:t>
            </a:r>
            <a:endParaRPr kumimoji="1" lang="en-US" altLang="ja-JP" dirty="0"/>
          </a:p>
          <a:p>
            <a:r>
              <a:rPr kumimoji="1" lang="ja-JP" altLang="en-US" dirty="0"/>
              <a:t>エディタで編集でき、複数の行からなります。</a:t>
            </a:r>
            <a:endParaRPr kumimoji="1" lang="en-US" altLang="ja-JP" dirty="0"/>
          </a:p>
          <a:p>
            <a:r>
              <a:rPr kumimoji="1" lang="ja-JP" altLang="en-US" dirty="0"/>
              <a:t>行末には改行を表すための改行記号が付いています。</a:t>
            </a:r>
            <a:endParaRPr kumimoji="1" lang="en-US" altLang="ja-JP" dirty="0"/>
          </a:p>
          <a:p>
            <a:r>
              <a:rPr kumimoji="1" lang="ja-JP" altLang="en-US" dirty="0"/>
              <a:t>どのような改行記号を使うかはシステムにより異なります。</a:t>
            </a:r>
            <a:endParaRPr kumimoji="1" lang="en-US" altLang="ja-JP" dirty="0"/>
          </a:p>
          <a:p>
            <a:r>
              <a:rPr kumimoji="1" lang="ja-JP" altLang="en-US" dirty="0"/>
              <a:t>下のプログラムは</a:t>
            </a:r>
            <a:r>
              <a:rPr kumimoji="1" lang="en-US" altLang="ja-JP" dirty="0"/>
              <a:t> ASCII </a:t>
            </a:r>
            <a:r>
              <a:rPr kumimoji="1" lang="ja-JP" altLang="en-US" dirty="0"/>
              <a:t>ファイルの例です。</a:t>
            </a:r>
            <a:endParaRPr kumimoji="1" lang="en-US" altLang="ja-JP" dirty="0"/>
          </a:p>
          <a:p>
            <a:r>
              <a:rPr kumimoji="1" lang="en-US" altLang="ja-JP" dirty="0"/>
              <a:t>ASCII </a:t>
            </a:r>
            <a:r>
              <a:rPr kumimoji="1" lang="ja-JP" altLang="en-US" dirty="0"/>
              <a:t>ファイルは人間が編集して作ったファイルであり、人間が読める形式になっています。</a:t>
            </a:r>
            <a:endParaRPr kumimoji="1" lang="en-US" altLang="ja-JP" dirty="0"/>
          </a:p>
          <a:p>
            <a:r>
              <a:rPr kumimoji="1" lang="ja-JP" altLang="en-US" dirty="0"/>
              <a:t>この例では、</a:t>
            </a:r>
            <a:r>
              <a:rPr kumimoji="1" lang="en-US" altLang="ja-JP" dirty="0"/>
              <a:t>Java </a:t>
            </a:r>
            <a:r>
              <a:rPr kumimoji="1" lang="ja-JP" altLang="en-US" dirty="0"/>
              <a:t>を知っている人なら、画面に</a:t>
            </a:r>
            <a:r>
              <a:rPr kumimoji="1" lang="en-US" altLang="ja-JP" dirty="0"/>
              <a:t> Hello World </a:t>
            </a:r>
            <a:r>
              <a:rPr kumimoji="1" lang="ja-JP" altLang="en-US" dirty="0"/>
              <a:t>と表示するプログラムだ、ということがわかります。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24</a:t>
            </a:fld>
            <a:endParaRPr lang="en-US" altLang="ja-JP"/>
          </a:p>
        </p:txBody>
      </p:sp>
    </p:spTree>
    <p:extLst>
      <p:ext uri="{BB962C8B-B14F-4D97-AF65-F5344CB8AC3E}">
        <p14:creationId xmlns:p14="http://schemas.microsoft.com/office/powerpoint/2010/main" val="4181182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バイナリファイルは、</a:t>
            </a:r>
            <a:r>
              <a:rPr kumimoji="1" lang="en-US" altLang="ja-JP" dirty="0"/>
              <a:t>1 0 </a:t>
            </a:r>
            <a:r>
              <a:rPr kumimoji="1" lang="ja-JP" altLang="en-US"/>
              <a:t>の並びで書かれたファイルであり、基本的には人間には判読不可能です。</a:t>
            </a:r>
            <a:endParaRPr kumimoji="1" lang="en-US" altLang="ja-JP" dirty="0"/>
          </a:p>
          <a:p>
            <a:r>
              <a:rPr kumimoji="1" lang="ja-JP" altLang="en-US"/>
              <a:t>下の図は、バイナリファイルの例です。</a:t>
            </a:r>
            <a:endParaRPr kumimoji="1" lang="en-US" altLang="ja-JP" dirty="0"/>
          </a:p>
          <a:p>
            <a:r>
              <a:rPr kumimoji="1" lang="ja-JP" altLang="en-US"/>
              <a:t>これを見て、どのようなデータなのかわかる人はまずいないでしょう。</a:t>
            </a:r>
            <a:endParaRPr kumimoji="1" lang="en-US" altLang="ja-JP" dirty="0"/>
          </a:p>
          <a:p>
            <a:r>
              <a:rPr kumimoji="1" lang="ja-JP" altLang="en-US"/>
              <a:t>バイナリファイルは、何らかのプログラムにより作成されます。</a:t>
            </a:r>
            <a:endParaRPr kumimoji="1" lang="en-US" altLang="ja-JP" dirty="0"/>
          </a:p>
          <a:p>
            <a:r>
              <a:rPr kumimoji="1" lang="ja-JP" altLang="en-US"/>
              <a:t>バイナリファイルの中には、実行可能なプログラムもあります。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25</a:t>
            </a:fld>
            <a:endParaRPr lang="en-US" altLang="ja-JP"/>
          </a:p>
        </p:txBody>
      </p:sp>
    </p:spTree>
    <p:extLst>
      <p:ext uri="{BB962C8B-B14F-4D97-AF65-F5344CB8AC3E}">
        <p14:creationId xmlns:p14="http://schemas.microsoft.com/office/powerpoint/2010/main" val="1304612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ファイルに対する操作には、</a:t>
            </a:r>
            <a:endParaRPr kumimoji="1" lang="en-US" altLang="ja-JP" dirty="0"/>
          </a:p>
          <a:p>
            <a:r>
              <a:rPr kumimoji="1" lang="ja-JP" altLang="en-US"/>
              <a:t>ファイルの作成と削除、</a:t>
            </a:r>
            <a:endParaRPr kumimoji="1" lang="en-US" altLang="ja-JP" dirty="0"/>
          </a:p>
          <a:p>
            <a:r>
              <a:rPr kumimoji="1" lang="ja-JP" altLang="en-US"/>
              <a:t>ファイルを開く、閉じる、</a:t>
            </a:r>
            <a:endParaRPr kumimoji="1" lang="en-US" altLang="ja-JP" dirty="0"/>
          </a:p>
          <a:p>
            <a:r>
              <a:rPr kumimoji="1" lang="ja-JP" altLang="en-US"/>
              <a:t>ファリルからの読み出し、書き込み、追加</a:t>
            </a:r>
            <a:endParaRPr kumimoji="1" lang="en-US" altLang="ja-JP" dirty="0"/>
          </a:p>
          <a:p>
            <a:r>
              <a:rPr kumimoji="1" lang="ja-JP" altLang="en-US"/>
              <a:t>ファイル一覧のリスト表示などがあります。</a:t>
            </a:r>
            <a:endParaRPr kumimoji="1" lang="en-US" altLang="ja-JP" dirty="0"/>
          </a:p>
          <a:p>
            <a:r>
              <a:rPr kumimoji="1" lang="ja-JP" altLang="en-US"/>
              <a:t>これらのファイル操作はシステムコールで行います。</a:t>
            </a:r>
            <a:endParaRPr kumimoji="1" lang="en-US" altLang="ja-JP" dirty="0"/>
          </a:p>
          <a:p>
            <a:r>
              <a:rPr kumimoji="1" lang="en-US" altLang="ja-JP" dirty="0"/>
              <a:t>OS</a:t>
            </a:r>
            <a:r>
              <a:rPr kumimoji="1" lang="ja-JP" altLang="en-US"/>
              <a:t>は、ファイルをファイル制御プロックで管理します。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26</a:t>
            </a:fld>
            <a:endParaRPr lang="en-US" altLang="ja-JP"/>
          </a:p>
        </p:txBody>
      </p:sp>
    </p:spTree>
    <p:extLst>
      <p:ext uri="{BB962C8B-B14F-4D97-AF65-F5344CB8AC3E}">
        <p14:creationId xmlns:p14="http://schemas.microsoft.com/office/powerpoint/2010/main" val="42727314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ファイル制御ブロック、</a:t>
            </a:r>
            <a:r>
              <a:rPr kumimoji="1" lang="en-US" altLang="ja-JP" dirty="0"/>
              <a:t>FCB </a:t>
            </a:r>
            <a:r>
              <a:rPr kumimoji="1" lang="ja-JP" altLang="en-US"/>
              <a:t>あるいはフェイル記述子は</a:t>
            </a:r>
            <a:endParaRPr kumimoji="1" lang="en-US" altLang="ja-JP" dirty="0"/>
          </a:p>
          <a:p>
            <a:r>
              <a:rPr kumimoji="1" lang="ja-JP" altLang="en-US"/>
              <a:t>ファイルを管理するための情報が格納されます。</a:t>
            </a:r>
            <a:endParaRPr kumimoji="1" lang="en-US" altLang="ja-JP" dirty="0"/>
          </a:p>
          <a:p>
            <a:r>
              <a:rPr kumimoji="1" lang="ja-JP" altLang="en-US"/>
              <a:t>ファイルの名前、ファイルの型、サイズ、ファイルの制御構造、保護情報、</a:t>
            </a:r>
            <a:endParaRPr kumimoji="1" lang="en-US" altLang="ja-JP" dirty="0"/>
          </a:p>
          <a:p>
            <a:r>
              <a:rPr kumimoji="1" lang="ja-JP" altLang="en-US"/>
              <a:t>２次記憶上のアドレス、ファイル作成日時、ファイル最終更新日時、</a:t>
            </a:r>
            <a:endParaRPr kumimoji="1" lang="en-US" altLang="ja-JP" dirty="0"/>
          </a:p>
          <a:p>
            <a:r>
              <a:rPr kumimoji="1" lang="ja-JP" altLang="en-US"/>
              <a:t>読み出し、書き込み回数などです。</a:t>
            </a:r>
            <a:endParaRPr kumimoji="1" lang="en-US" altLang="ja-JP" dirty="0"/>
          </a:p>
          <a:p>
            <a:r>
              <a:rPr kumimoji="1" lang="ja-JP" altLang="en-US"/>
              <a:t>ファイル制御ブロックはメモリのカーネル領域に置かれます。</a:t>
            </a:r>
            <a:endParaRPr kumimoji="1" lang="en-US" altLang="ja-JP" dirty="0"/>
          </a:p>
          <a:p>
            <a:r>
              <a:rPr kumimoji="1" lang="ja-JP" altLang="en-US"/>
              <a:t>プロセスを管理するために、カーネル領域にプロセス制御ブロックが作られたのと同様です。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27</a:t>
            </a:fld>
            <a:endParaRPr lang="en-US" altLang="ja-JP"/>
          </a:p>
        </p:txBody>
      </p:sp>
    </p:spTree>
    <p:extLst>
      <p:ext uri="{BB962C8B-B14F-4D97-AF65-F5344CB8AC3E}">
        <p14:creationId xmlns:p14="http://schemas.microsoft.com/office/powerpoint/2010/main" val="8355329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ファイルは、２次記憶上に置かれます。</a:t>
            </a:r>
            <a:endParaRPr kumimoji="1" lang="en-US" altLang="ja-JP" dirty="0"/>
          </a:p>
          <a:p>
            <a:r>
              <a:rPr kumimoji="1" lang="ja-JP" altLang="en-US" dirty="0"/>
              <a:t>ファイルに対して読み書きするには、まずファイルを</a:t>
            </a:r>
            <a:r>
              <a:rPr kumimoji="1" lang="en-US" altLang="ja-JP" dirty="0"/>
              <a:t>OPEN</a:t>
            </a:r>
            <a:r>
              <a:rPr kumimoji="1" lang="ja-JP" altLang="en-US" dirty="0"/>
              <a:t>、開く必要があります。</a:t>
            </a:r>
            <a:endParaRPr kumimoji="1" lang="en-US" altLang="ja-JP" dirty="0"/>
          </a:p>
          <a:p>
            <a:r>
              <a:rPr kumimoji="1" lang="ja-JP" altLang="en-US" dirty="0"/>
              <a:t>ファイルが開かれると、メモリのカーネル領域にファイル制御ブロックが作られ、</a:t>
            </a:r>
            <a:endParaRPr kumimoji="1" lang="en-US" altLang="ja-JP" dirty="0"/>
          </a:p>
          <a:p>
            <a:r>
              <a:rPr kumimoji="1" lang="ja-JP" altLang="en-US" dirty="0"/>
              <a:t>ファイル内部に書かれているファイル情報がコピーされます。</a:t>
            </a:r>
            <a:endParaRPr kumimoji="1" lang="en-US" altLang="ja-JP" dirty="0"/>
          </a:p>
          <a:p>
            <a:r>
              <a:rPr kumimoji="1" lang="ja-JP" altLang="en-US" dirty="0"/>
              <a:t>また、メモリのユーザ領域上に、作業領域が確保されます。</a:t>
            </a:r>
            <a:endParaRPr kumimoji="1" lang="en-US" altLang="ja-JP" dirty="0"/>
          </a:p>
          <a:p>
            <a:r>
              <a:rPr kumimoji="1" lang="ja-JP" altLang="en-US" dirty="0"/>
              <a:t>ファイルを閉じた時は、ファイル制御ブロックの情報が二次記憶に書き出され、</a:t>
            </a:r>
            <a:endParaRPr kumimoji="1" lang="en-US" altLang="ja-JP" dirty="0"/>
          </a:p>
          <a:p>
            <a:r>
              <a:rPr kumimoji="1" lang="ja-JP" altLang="en-US" dirty="0"/>
              <a:t>作業領域が解放されます。</a:t>
            </a:r>
            <a:endParaRPr kumimoji="1" lang="en-US" altLang="ja-JP" dirty="0"/>
          </a:p>
          <a:p>
            <a:r>
              <a:rPr kumimoji="1" lang="ja-JP" altLang="en-US" dirty="0"/>
              <a:t>ファイルを開いた時は、主記憶にはファイル制御ブロックが作られるだけで、</a:t>
            </a:r>
            <a:endParaRPr kumimoji="1" lang="en-US" altLang="ja-JP" dirty="0"/>
          </a:p>
          <a:p>
            <a:r>
              <a:rPr kumimoji="1" lang="ja-JP" altLang="en-US" dirty="0"/>
              <a:t>ファイルの中身はまだ主記憶には置かれません。</a:t>
            </a:r>
            <a:endParaRPr kumimoji="1" lang="en-US" altLang="ja-JP" dirty="0"/>
          </a:p>
          <a:p>
            <a:r>
              <a:rPr kumimoji="1" lang="ja-JP" altLang="en-US" dirty="0"/>
              <a:t>ファイルの中身は、実際にファイルを参照したときにスワップインされます。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28</a:t>
            </a:fld>
            <a:endParaRPr lang="en-US" altLang="ja-JP"/>
          </a:p>
        </p:txBody>
      </p:sp>
    </p:spTree>
    <p:extLst>
      <p:ext uri="{BB962C8B-B14F-4D97-AF65-F5344CB8AC3E}">
        <p14:creationId xmlns:p14="http://schemas.microsoft.com/office/powerpoint/2010/main" val="40434535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ファイルに対しては、</a:t>
            </a:r>
            <a:endParaRPr kumimoji="1" lang="en-US" altLang="ja-JP" dirty="0"/>
          </a:p>
          <a:p>
            <a:r>
              <a:rPr kumimoji="1" lang="ja-JP" altLang="en-US"/>
              <a:t>ファイルを作る、消す、</a:t>
            </a:r>
            <a:endParaRPr kumimoji="1" lang="en-US" altLang="ja-JP" dirty="0"/>
          </a:p>
          <a:p>
            <a:r>
              <a:rPr kumimoji="1" lang="ja-JP" altLang="en-US"/>
              <a:t>開く、閉じる、</a:t>
            </a:r>
            <a:endParaRPr kumimoji="1" lang="en-US" altLang="ja-JP" dirty="0"/>
          </a:p>
          <a:p>
            <a:r>
              <a:rPr kumimoji="1" lang="ja-JP" altLang="en-US"/>
              <a:t>ファイルからデータを読み込む、ファイルにデータを書き込む、</a:t>
            </a:r>
            <a:endParaRPr kumimoji="1" lang="en-US" altLang="ja-JP" dirty="0"/>
          </a:p>
          <a:p>
            <a:r>
              <a:rPr kumimoji="1" lang="ja-JP" altLang="en-US"/>
              <a:t>ファイルの末尾にデータを書き込む、</a:t>
            </a:r>
            <a:endParaRPr kumimoji="1" lang="en-US" altLang="ja-JP" dirty="0"/>
          </a:p>
          <a:p>
            <a:r>
              <a:rPr kumimoji="1" lang="ja-JP" altLang="en-US"/>
              <a:t>ファイルの特定の位置にアクセスする、</a:t>
            </a:r>
            <a:endParaRPr kumimoji="1" lang="en-US" altLang="ja-JP" dirty="0"/>
          </a:p>
          <a:p>
            <a:r>
              <a:rPr kumimoji="1" lang="ja-JP" altLang="en-US"/>
              <a:t>ファイルの属性を読み込む、ファイルの属性を設定する、ファイル名を変更する、とった操作ができます。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29</a:t>
            </a:fld>
            <a:endParaRPr lang="en-US" altLang="ja-JP"/>
          </a:p>
        </p:txBody>
      </p:sp>
    </p:spTree>
    <p:extLst>
      <p:ext uri="{BB962C8B-B14F-4D97-AF65-F5344CB8AC3E}">
        <p14:creationId xmlns:p14="http://schemas.microsoft.com/office/powerpoint/2010/main" val="1699197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データを扱うために使われるのがファイルです。</a:t>
            </a:r>
            <a:endParaRPr kumimoji="1" lang="en-US" altLang="ja-JP" dirty="0"/>
          </a:p>
          <a:p>
            <a:r>
              <a:rPr kumimoji="1" lang="ja-JP" altLang="en-US"/>
              <a:t>ファイルは、データ，プログラムの集合体であり、</a:t>
            </a:r>
            <a:endParaRPr kumimoji="1" lang="en-US" altLang="ja-JP" dirty="0"/>
          </a:p>
          <a:p>
            <a:r>
              <a:rPr kumimoji="1" lang="ja-JP" altLang="en-US"/>
              <a:t>データ，プログラムを格納するための論理単位です。</a:t>
            </a:r>
            <a:endParaRPr kumimoji="1" lang="en-US" altLang="ja-JP" dirty="0"/>
          </a:p>
          <a:p>
            <a:r>
              <a:rPr kumimoji="1" lang="ja-JP" altLang="en-US"/>
              <a:t>ファイルには永続性があります。</a:t>
            </a:r>
            <a:endParaRPr kumimoji="1" lang="en-US" altLang="ja-JP" dirty="0"/>
          </a:p>
          <a:p>
            <a:r>
              <a:rPr kumimoji="1" lang="ja-JP" altLang="en-US"/>
              <a:t>永続性とは、意図的に消そうとしない限り消えない、ということです。</a:t>
            </a:r>
            <a:endParaRPr kumimoji="1" lang="en-US" altLang="ja-JP" dirty="0"/>
          </a:p>
          <a:p>
            <a:r>
              <a:rPr kumimoji="1" lang="ja-JP" altLang="en-US"/>
              <a:t>いったん作られたファイルは、ファイルを作ったプロセスが終了しても残りますし、計算機の電源を切ってもファイルは消えません。</a:t>
            </a:r>
            <a:endParaRPr kumimoji="1" lang="en-US" altLang="ja-JP" dirty="0"/>
          </a:p>
          <a:p>
            <a:r>
              <a:rPr kumimoji="1" lang="ja-JP" altLang="en-US"/>
              <a:t>また、ファイルはいつでも作ることができ、</a:t>
            </a:r>
            <a:endParaRPr kumimoji="1" lang="en-US" altLang="ja-JP" dirty="0"/>
          </a:p>
          <a:p>
            <a:r>
              <a:rPr kumimoji="1" lang="ja-JP" altLang="en-US"/>
              <a:t>作った後に大きさを拡大、縮小できます。</a:t>
            </a:r>
            <a:endParaRPr kumimoji="1" lang="en-US" altLang="ja-JP" dirty="0"/>
          </a:p>
          <a:p>
            <a:r>
              <a:rPr kumimoji="1" lang="ja-JP" altLang="en-US"/>
              <a:t>また大きさに制限はありません。</a:t>
            </a:r>
            <a:endParaRPr kumimoji="1" lang="en-US" altLang="ja-JP" dirty="0"/>
          </a:p>
          <a:p>
            <a:r>
              <a:rPr kumimoji="1" lang="ja-JP" altLang="en-US"/>
              <a:t>ファイルはプロセス間で共有することもできます。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a:t>
            </a:fld>
            <a:endParaRPr lang="en-US" altLang="ja-JP"/>
          </a:p>
        </p:txBody>
      </p:sp>
    </p:spTree>
    <p:extLst>
      <p:ext uri="{BB962C8B-B14F-4D97-AF65-F5344CB8AC3E}">
        <p14:creationId xmlns:p14="http://schemas.microsoft.com/office/powerpoint/2010/main" val="7896029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ファイルを開く操作が</a:t>
            </a:r>
            <a:r>
              <a:rPr kumimoji="1" lang="en-US" altLang="ja-JP" dirty="0"/>
              <a:t> OPEN </a:t>
            </a:r>
            <a:r>
              <a:rPr kumimoji="1" lang="ja-JP" altLang="en-US"/>
              <a:t>ファイルを閉じる操作が</a:t>
            </a:r>
            <a:r>
              <a:rPr kumimoji="1" lang="en-US" altLang="ja-JP" dirty="0"/>
              <a:t> CLOSE </a:t>
            </a:r>
            <a:r>
              <a:rPr kumimoji="1" lang="ja-JP" altLang="en-US"/>
              <a:t>です。</a:t>
            </a:r>
            <a:endParaRPr kumimoji="1" lang="en-US" altLang="ja-JP" dirty="0"/>
          </a:p>
          <a:p>
            <a:r>
              <a:rPr kumimoji="1" lang="ja-JP" altLang="en-US"/>
              <a:t>ファイルを開くと、メモリのカーネル領域にファイル制御ブロックが作られ、</a:t>
            </a:r>
            <a:endParaRPr kumimoji="1" lang="en-US" altLang="ja-JP" dirty="0"/>
          </a:p>
          <a:p>
            <a:r>
              <a:rPr kumimoji="1" lang="ja-JP" altLang="en-US"/>
              <a:t>ファイルの属性が二次記憶からファイル制御ブロックに読み込まれます。</a:t>
            </a:r>
            <a:endParaRPr kumimoji="1" lang="en-US" altLang="ja-JP" dirty="0"/>
          </a:p>
          <a:p>
            <a:r>
              <a:rPr kumimoji="1" lang="ja-JP" altLang="en-US"/>
              <a:t>また、メモリのユーザ領域に、作業領域が確保されます。</a:t>
            </a:r>
            <a:endParaRPr kumimoji="1" lang="en-US" altLang="ja-JP" dirty="0"/>
          </a:p>
          <a:p>
            <a:r>
              <a:rPr kumimoji="1" lang="ja-JP" altLang="en-US"/>
              <a:t>ファイルを閉じると、ファイル制御ブロックの情報が二次記憶に書き出され、作業領域が解放されます。</a:t>
            </a:r>
            <a:endParaRPr kumimoji="1" lang="en-US" altLang="ja-JP" dirty="0"/>
          </a:p>
          <a:p>
            <a:r>
              <a:rPr kumimoji="1" lang="ja-JP" altLang="en-US"/>
              <a:t>ファイルを開くたびに、ユーザ領域に作業領域が確保されますので、</a:t>
            </a:r>
            <a:endParaRPr kumimoji="1" lang="en-US" altLang="ja-JP" dirty="0"/>
          </a:p>
          <a:p>
            <a:r>
              <a:rPr kumimoji="1" lang="ja-JP" altLang="en-US"/>
              <a:t>多数のファイルを同時に開くと、大量の作業領域が必要になります。</a:t>
            </a:r>
            <a:endParaRPr kumimoji="1" lang="en-US" altLang="ja-JP" dirty="0"/>
          </a:p>
          <a:p>
            <a:r>
              <a:rPr kumimoji="1" lang="ja-JP" altLang="en-US"/>
              <a:t>すると、メモリを圧迫することになり、実行中のプロセスの効率が落ちてしまいます。</a:t>
            </a:r>
            <a:endParaRPr kumimoji="1" lang="en-US" altLang="ja-JP" dirty="0"/>
          </a:p>
          <a:p>
            <a:r>
              <a:rPr kumimoji="1" lang="ja-JP" altLang="en-US"/>
              <a:t>そのため、ファイルを開く場合は、必要なファイルのみ開くようにしなければなりません。</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30</a:t>
            </a:fld>
            <a:endParaRPr lang="en-US" altLang="ja-JP"/>
          </a:p>
        </p:txBody>
      </p:sp>
    </p:spTree>
    <p:extLst>
      <p:ext uri="{BB962C8B-B14F-4D97-AF65-F5344CB8AC3E}">
        <p14:creationId xmlns:p14="http://schemas.microsoft.com/office/powerpoint/2010/main" val="33366875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ファイルは、開いただけではその中身は読み込まれません。</a:t>
            </a:r>
            <a:endParaRPr kumimoji="1" lang="en-US" altLang="ja-JP" dirty="0"/>
          </a:p>
          <a:p>
            <a:r>
              <a:rPr kumimoji="1" lang="ja-JP" altLang="en-US"/>
              <a:t>ファイルを読むには、</a:t>
            </a:r>
            <a:r>
              <a:rPr kumimoji="1" lang="en-US" altLang="ja-JP" dirty="0"/>
              <a:t>READ </a:t>
            </a:r>
            <a:r>
              <a:rPr kumimoji="1" lang="ja-JP" altLang="en-US"/>
              <a:t>操作をします。</a:t>
            </a:r>
            <a:endParaRPr kumimoji="1" lang="en-US" altLang="ja-JP" dirty="0"/>
          </a:p>
          <a:p>
            <a:r>
              <a:rPr kumimoji="1" lang="ja-JP" altLang="en-US"/>
              <a:t>ファイルを読み書きする時は、現在位置が指定されます。</a:t>
            </a:r>
            <a:endParaRPr kumimoji="1" lang="en-US" altLang="ja-JP" dirty="0"/>
          </a:p>
          <a:p>
            <a:r>
              <a:rPr kumimoji="1" lang="en-US" altLang="ja-JP" dirty="0"/>
              <a:t>READ</a:t>
            </a:r>
            <a:r>
              <a:rPr kumimoji="1" lang="ja-JP" altLang="en-US"/>
              <a:t>操作をすると、現在位置から指定されたバイト数を読み込み、</a:t>
            </a:r>
            <a:endParaRPr kumimoji="1" lang="en-US" altLang="ja-JP" dirty="0"/>
          </a:p>
          <a:p>
            <a:r>
              <a:rPr kumimoji="1" lang="ja-JP" altLang="en-US"/>
              <a:t>現在位置を指定されたバイト数ぶん進めます。</a:t>
            </a:r>
            <a:endParaRPr kumimoji="1" lang="en-US" altLang="ja-JP" dirty="0"/>
          </a:p>
          <a:p>
            <a:r>
              <a:rPr kumimoji="1" lang="en-US" altLang="ja-JP" dirty="0"/>
              <a:t>WRITE </a:t>
            </a:r>
            <a:r>
              <a:rPr kumimoji="1" lang="ja-JP" altLang="en-US"/>
              <a:t>操作をすると、現在位置に指定されたデータを書き出し、現在位置を指定されたデータのバイト数分進めます。</a:t>
            </a:r>
            <a:endParaRPr kumimoji="1" lang="en-US" altLang="ja-JP" dirty="0"/>
          </a:p>
          <a:p>
            <a:r>
              <a:rPr kumimoji="1" lang="ja-JP" altLang="en-US"/>
              <a:t>ファイルの末尾で</a:t>
            </a:r>
            <a:r>
              <a:rPr kumimoji="1" lang="en-US" altLang="ja-JP" dirty="0"/>
              <a:t> WRITE </a:t>
            </a:r>
            <a:r>
              <a:rPr kumimoji="1" lang="ja-JP" altLang="en-US"/>
              <a:t>操作をすると、ファイルが成長します。</a:t>
            </a:r>
            <a:endParaRPr kumimoji="1" lang="en-US" altLang="ja-JP" dirty="0"/>
          </a:p>
          <a:p>
            <a:r>
              <a:rPr kumimoji="1" lang="en-US" altLang="ja-JP" dirty="0"/>
              <a:t>APPEND </a:t>
            </a:r>
            <a:r>
              <a:rPr kumimoji="1" lang="ja-JP" altLang="en-US"/>
              <a:t>操作が、ファイル末に書き出すための命令です。</a:t>
            </a:r>
            <a:endParaRPr kumimoji="1" lang="en-US" altLang="ja-JP" dirty="0"/>
          </a:p>
          <a:p>
            <a:r>
              <a:rPr kumimoji="1" lang="ja-JP" altLang="en-US"/>
              <a:t>ファイル末尾に指定されたデータを書き出し、現在位置をファイル末に移動します。</a:t>
            </a:r>
            <a:endParaRPr kumimoji="1" lang="en-US" altLang="ja-JP" dirty="0"/>
          </a:p>
          <a:p>
            <a:r>
              <a:rPr kumimoji="1" lang="en-US" altLang="ja-JP" dirty="0"/>
              <a:t>SEEK</a:t>
            </a:r>
            <a:r>
              <a:rPr kumimoji="1" lang="ja-JP" altLang="en-US"/>
              <a:t>操作は、現在位置を指定された位置に移動する命令です。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31</a:t>
            </a:fld>
            <a:endParaRPr lang="en-US" altLang="ja-JP"/>
          </a:p>
        </p:txBody>
      </p:sp>
    </p:spTree>
    <p:extLst>
      <p:ext uri="{BB962C8B-B14F-4D97-AF65-F5344CB8AC3E}">
        <p14:creationId xmlns:p14="http://schemas.microsoft.com/office/powerpoint/2010/main" val="694944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ファイルを読み込むときは、二次記憶からブロック単位で転送されます。</a:t>
            </a:r>
            <a:endParaRPr kumimoji="1" lang="en-US" altLang="ja-JP" dirty="0"/>
          </a:p>
          <a:p>
            <a:r>
              <a:rPr kumimoji="1" lang="ja-JP" altLang="en-US" dirty="0"/>
              <a:t>これまで何度も出てきましたが、二次記憶からの転送には時間がかかります。</a:t>
            </a:r>
            <a:endParaRPr kumimoji="1" lang="en-US" altLang="ja-JP" dirty="0"/>
          </a:p>
          <a:p>
            <a:r>
              <a:rPr kumimoji="1" lang="ja-JP" altLang="en-US" dirty="0"/>
              <a:t>そこで、主記憶上に二次記憶から転送されたデータを一旦貯える入力バッファを用意しておきます。</a:t>
            </a:r>
            <a:endParaRPr kumimoji="1" lang="en-US" altLang="ja-JP" dirty="0"/>
          </a:p>
          <a:p>
            <a:r>
              <a:rPr kumimoji="1" lang="ja-JP" altLang="en-US" dirty="0"/>
              <a:t>二次記憶から読み込まれたブロックは、一旦入力バッファに蓄えられます。</a:t>
            </a:r>
            <a:endParaRPr kumimoji="1" lang="en-US" altLang="ja-JP" dirty="0"/>
          </a:p>
          <a:p>
            <a:r>
              <a:rPr kumimoji="1" lang="ja-JP" altLang="en-US" dirty="0"/>
              <a:t>入力バッファに蓄えられると、レコード単位で作業領域に転送されます。</a:t>
            </a:r>
            <a:endParaRPr kumimoji="1" lang="en-US" altLang="ja-JP" dirty="0"/>
          </a:p>
          <a:p>
            <a:r>
              <a:rPr kumimoji="1" lang="ja-JP" altLang="en-US" dirty="0"/>
              <a:t>ファイルに書き出す場合は、作業領域からレコード単位で出力バッファに転送し、</a:t>
            </a:r>
            <a:endParaRPr kumimoji="1" lang="en-US" altLang="ja-JP" dirty="0"/>
          </a:p>
          <a:p>
            <a:r>
              <a:rPr kumimoji="1" lang="ja-JP" altLang="en-US" dirty="0"/>
              <a:t>出力バッファから、ブロック単位で二次記憶に転送します。</a:t>
            </a:r>
            <a:endParaRPr kumimoji="1" lang="en-US" altLang="ja-JP" dirty="0"/>
          </a:p>
          <a:p>
            <a:r>
              <a:rPr kumimoji="1" lang="ja-JP" altLang="en-US" dirty="0"/>
              <a:t>このように、二次記憶からの転送はバッファを使うことにより、</a:t>
            </a:r>
            <a:endParaRPr kumimoji="1" lang="en-US" altLang="ja-JP" dirty="0"/>
          </a:p>
          <a:p>
            <a:r>
              <a:rPr kumimoji="1" lang="ja-JP" altLang="en-US" dirty="0"/>
              <a:t>転送している間に作業領域を使って他の処理ができるようになり、</a:t>
            </a:r>
            <a:r>
              <a:rPr kumimoji="1" lang="en-US" altLang="ja-JP" dirty="0"/>
              <a:t>CPU</a:t>
            </a:r>
            <a:r>
              <a:rPr kumimoji="1" lang="ja-JP" altLang="en-US" dirty="0"/>
              <a:t>利用率が向上します。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32</a:t>
            </a:fld>
            <a:endParaRPr lang="en-US" altLang="ja-JP"/>
          </a:p>
        </p:txBody>
      </p:sp>
    </p:spTree>
    <p:extLst>
      <p:ext uri="{BB962C8B-B14F-4D97-AF65-F5344CB8AC3E}">
        <p14:creationId xmlns:p14="http://schemas.microsoft.com/office/powerpoint/2010/main" val="25091703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ファイルを書き出すときは、出力バッファ上で複数のレコードをブロックにまとめ、</a:t>
            </a:r>
            <a:endParaRPr kumimoji="1" lang="en-US" altLang="ja-JP" dirty="0"/>
          </a:p>
          <a:p>
            <a:r>
              <a:rPr kumimoji="1" lang="ja-JP" altLang="en-US" dirty="0"/>
              <a:t>ブロック単位で二次記憶に転送します。</a:t>
            </a:r>
            <a:endParaRPr kumimoji="1" lang="en-US" altLang="ja-JP" dirty="0"/>
          </a:p>
          <a:p>
            <a:r>
              <a:rPr kumimoji="1" lang="ja-JP" altLang="en-US" dirty="0"/>
              <a:t>複数のレコードをブロックにまとめる作業を、ブロッキングと言います。</a:t>
            </a:r>
            <a:endParaRPr kumimoji="1" lang="en-US" altLang="ja-JP" dirty="0"/>
          </a:p>
          <a:p>
            <a:r>
              <a:rPr kumimoji="1" lang="ja-JP" altLang="en-US" dirty="0"/>
              <a:t>また、ファイルを読み込むときは、二次記憶からブロック単位で入力バッファに転送し、</a:t>
            </a:r>
            <a:endParaRPr kumimoji="1" lang="en-US" altLang="ja-JP" dirty="0"/>
          </a:p>
          <a:p>
            <a:r>
              <a:rPr kumimoji="1" lang="ja-JP" altLang="en-US" dirty="0"/>
              <a:t>レコード単位に分割します。</a:t>
            </a:r>
            <a:endParaRPr kumimoji="1" lang="en-US" altLang="ja-JP" dirty="0"/>
          </a:p>
          <a:p>
            <a:r>
              <a:rPr kumimoji="1" lang="ja-JP" altLang="en-US" dirty="0"/>
              <a:t>ブロックをレコードに分割する作業をデブロッキングと言います。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33</a:t>
            </a:fld>
            <a:endParaRPr lang="en-US" altLang="ja-JP"/>
          </a:p>
        </p:txBody>
      </p:sp>
    </p:spTree>
    <p:extLst>
      <p:ext uri="{BB962C8B-B14F-4D97-AF65-F5344CB8AC3E}">
        <p14:creationId xmlns:p14="http://schemas.microsoft.com/office/powerpoint/2010/main" val="22742532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ファイルの転送をする際に</a:t>
            </a:r>
            <a:endParaRPr kumimoji="1" lang="en-US" altLang="ja-JP" dirty="0"/>
          </a:p>
          <a:p>
            <a:r>
              <a:rPr kumimoji="1" lang="ja-JP" altLang="en-US" dirty="0"/>
              <a:t>入力バッファと出力バッファを</a:t>
            </a:r>
            <a:r>
              <a:rPr kumimoji="1" lang="en-US" altLang="ja-JP" dirty="0"/>
              <a:t>2</a:t>
            </a:r>
            <a:r>
              <a:rPr kumimoji="1" lang="ja-JP" altLang="en-US" dirty="0"/>
              <a:t>つずつ用意しておくと転送の効率を上げることができます。</a:t>
            </a:r>
            <a:endParaRPr kumimoji="1" lang="en-US" altLang="ja-JP" dirty="0"/>
          </a:p>
          <a:p>
            <a:r>
              <a:rPr kumimoji="1" lang="ja-JP" altLang="en-US" dirty="0"/>
              <a:t>バッファが</a:t>
            </a:r>
            <a:r>
              <a:rPr kumimoji="1" lang="en-US" altLang="ja-JP" dirty="0"/>
              <a:t>2</a:t>
            </a:r>
            <a:r>
              <a:rPr kumimoji="1" lang="ja-JP" altLang="en-US" dirty="0"/>
              <a:t>つあれば、ファイルからバッファ</a:t>
            </a:r>
            <a:r>
              <a:rPr kumimoji="1" lang="en-US" altLang="ja-JP" dirty="0"/>
              <a:t>2</a:t>
            </a:r>
            <a:r>
              <a:rPr kumimoji="1" lang="ja-JP" altLang="en-US" dirty="0"/>
              <a:t>へ転送と、</a:t>
            </a:r>
            <a:endParaRPr kumimoji="1" lang="en-US" altLang="ja-JP" dirty="0"/>
          </a:p>
          <a:p>
            <a:r>
              <a:rPr kumimoji="1" lang="ja-JP" altLang="en-US" dirty="0"/>
              <a:t>バッファ</a:t>
            </a:r>
            <a:r>
              <a:rPr kumimoji="1" lang="en-US" altLang="ja-JP" dirty="0"/>
              <a:t>1</a:t>
            </a:r>
            <a:r>
              <a:rPr kumimoji="1" lang="ja-JP" altLang="en-US" dirty="0"/>
              <a:t>から作業領域への転送を同時にすることができます。</a:t>
            </a:r>
            <a:endParaRPr kumimoji="1" lang="en-US" altLang="ja-JP" dirty="0"/>
          </a:p>
          <a:p>
            <a:r>
              <a:rPr kumimoji="1" lang="ja-JP" altLang="en-US" dirty="0"/>
              <a:t>このように、入力バッファ、出力バッファを</a:t>
            </a:r>
            <a:r>
              <a:rPr kumimoji="1" lang="en-US" altLang="ja-JP" dirty="0"/>
              <a:t>2</a:t>
            </a:r>
            <a:r>
              <a:rPr kumimoji="1" lang="ja-JP" altLang="en-US" dirty="0"/>
              <a:t>つずつ用意しておくのがダブルバッファリングです。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34</a:t>
            </a:fld>
            <a:endParaRPr lang="en-US" altLang="ja-JP"/>
          </a:p>
        </p:txBody>
      </p:sp>
    </p:spTree>
    <p:extLst>
      <p:ext uri="{BB962C8B-B14F-4D97-AF65-F5344CB8AC3E}">
        <p14:creationId xmlns:p14="http://schemas.microsoft.com/office/powerpoint/2010/main" val="27537312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次は、二次記憶へのアクセス方式を見てみましょう。</a:t>
            </a:r>
            <a:endParaRPr kumimoji="1" lang="en-US" altLang="ja-JP" dirty="0"/>
          </a:p>
          <a:p>
            <a:r>
              <a:rPr kumimoji="1" lang="ja-JP" altLang="en-US" dirty="0"/>
              <a:t>主記憶に対しては、アドレスでアクセスできます。</a:t>
            </a:r>
            <a:endParaRPr kumimoji="1" lang="en-US" altLang="ja-JP" dirty="0"/>
          </a:p>
          <a:p>
            <a:r>
              <a:rPr kumimoji="1" lang="ja-JP" altLang="en-US" dirty="0"/>
              <a:t>一方、二次記憶は、主記憶よりもはるかに大きいため、</a:t>
            </a:r>
            <a:endParaRPr kumimoji="1" lang="en-US" altLang="ja-JP" dirty="0"/>
          </a:p>
          <a:p>
            <a:r>
              <a:rPr kumimoji="1" lang="ja-JP" altLang="en-US" dirty="0"/>
              <a:t>管理すべき領域が膨大であり、</a:t>
            </a:r>
            <a:endParaRPr kumimoji="1" lang="en-US" altLang="ja-JP" dirty="0"/>
          </a:p>
          <a:p>
            <a:r>
              <a:rPr kumimoji="1" lang="ja-JP" altLang="en-US" dirty="0"/>
              <a:t>アドレスだけでは管理しにくくなります。</a:t>
            </a:r>
            <a:endParaRPr kumimoji="1" lang="en-US" altLang="ja-JP" dirty="0"/>
          </a:p>
          <a:p>
            <a:r>
              <a:rPr kumimoji="1" lang="ja-JP" altLang="en-US" dirty="0"/>
              <a:t>そこで、二次記憶に対しては、ブロック単位でアクセスします。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35</a:t>
            </a:fld>
            <a:endParaRPr lang="en-US" altLang="ja-JP"/>
          </a:p>
        </p:txBody>
      </p:sp>
    </p:spTree>
    <p:extLst>
      <p:ext uri="{BB962C8B-B14F-4D97-AF65-F5344CB8AC3E}">
        <p14:creationId xmlns:p14="http://schemas.microsoft.com/office/powerpoint/2010/main" val="32665775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二次記憶上にあるブロックには、ブロック番号が付けられています。</a:t>
            </a:r>
            <a:endParaRPr kumimoji="1" lang="en-US" altLang="ja-JP" dirty="0"/>
          </a:p>
          <a:p>
            <a:r>
              <a:rPr kumimoji="1" lang="ja-JP" altLang="en-US" dirty="0"/>
              <a:t>多くの記憶媒体では、ブロックは二次元で配置されており、</a:t>
            </a:r>
            <a:endParaRPr kumimoji="1" lang="en-US" altLang="ja-JP" dirty="0"/>
          </a:p>
          <a:p>
            <a:r>
              <a:rPr kumimoji="1" lang="ja-JP" altLang="en-US" dirty="0"/>
              <a:t>トラック番号とブロック番号の</a:t>
            </a:r>
            <a:r>
              <a:rPr kumimoji="1" lang="en-US" altLang="ja-JP" dirty="0"/>
              <a:t>2</a:t>
            </a:r>
            <a:r>
              <a:rPr kumimoji="1" lang="ja-JP" altLang="en-US" dirty="0"/>
              <a:t>個組で表されます。</a:t>
            </a:r>
            <a:endParaRPr kumimoji="1" lang="en-US" altLang="ja-JP" dirty="0"/>
          </a:p>
          <a:p>
            <a:r>
              <a:rPr kumimoji="1" lang="ja-JP" altLang="en-US" dirty="0"/>
              <a:t>例えば、ブロック </a:t>
            </a:r>
            <a:r>
              <a:rPr kumimoji="1" lang="en-US" altLang="ja-JP" dirty="0"/>
              <a:t>(1, 0) </a:t>
            </a:r>
            <a:r>
              <a:rPr kumimoji="1" lang="ja-JP" altLang="en-US" dirty="0"/>
              <a:t>なら、トラック番号</a:t>
            </a:r>
            <a:r>
              <a:rPr kumimoji="1" lang="en-US" altLang="ja-JP" dirty="0"/>
              <a:t>1</a:t>
            </a:r>
            <a:r>
              <a:rPr kumimoji="1" lang="ja-JP" altLang="en-US" dirty="0"/>
              <a:t>、ブロック番号 </a:t>
            </a:r>
            <a:r>
              <a:rPr kumimoji="1" lang="en-US" altLang="ja-JP" dirty="0"/>
              <a:t>0 </a:t>
            </a:r>
            <a:r>
              <a:rPr kumimoji="1" lang="ja-JP" altLang="en-US" dirty="0"/>
              <a:t>のブロックを表します。</a:t>
            </a:r>
            <a:endParaRPr kumimoji="1" lang="en-US" altLang="ja-JP" dirty="0"/>
          </a:p>
          <a:p>
            <a:r>
              <a:rPr kumimoji="1" lang="ja-JP" altLang="en-US" dirty="0"/>
              <a:t>また、ファイルの先頭からの位置を表す相対ブロック番号でもアクセスできます。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36</a:t>
            </a:fld>
            <a:endParaRPr lang="en-US" altLang="ja-JP"/>
          </a:p>
        </p:txBody>
      </p:sp>
    </p:spTree>
    <p:extLst>
      <p:ext uri="{BB962C8B-B14F-4D97-AF65-F5344CB8AC3E}">
        <p14:creationId xmlns:p14="http://schemas.microsoft.com/office/powerpoint/2010/main" val="28252082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相対ブロック番号は、ファイルの先頭を</a:t>
            </a:r>
            <a:r>
              <a:rPr kumimoji="1" lang="en-US" altLang="ja-JP" dirty="0"/>
              <a:t>0</a:t>
            </a:r>
            <a:r>
              <a:rPr kumimoji="1" lang="ja-JP" altLang="en-US" dirty="0"/>
              <a:t>番として、そこからの距離で表します。</a:t>
            </a:r>
            <a:endParaRPr kumimoji="1" lang="en-US" altLang="ja-JP" dirty="0"/>
          </a:p>
          <a:p>
            <a:r>
              <a:rPr kumimoji="1" lang="ja-JP" altLang="en-US" dirty="0"/>
              <a:t>例えば、ファイルの先頭がブロック </a:t>
            </a:r>
            <a:r>
              <a:rPr kumimoji="1" lang="en-US" altLang="ja-JP" dirty="0"/>
              <a:t>(0, 3) </a:t>
            </a:r>
            <a:r>
              <a:rPr kumimoji="1" lang="ja-JP" altLang="en-US" dirty="0"/>
              <a:t>ならば、相対ブロック番号はこのように、</a:t>
            </a:r>
            <a:endParaRPr kumimoji="1" lang="en-US" altLang="ja-JP" dirty="0"/>
          </a:p>
          <a:p>
            <a:r>
              <a:rPr kumimoji="1" lang="en-US" altLang="ja-JP" dirty="0"/>
              <a:t>(0, 3) </a:t>
            </a:r>
            <a:r>
              <a:rPr kumimoji="1" lang="ja-JP" altLang="en-US" dirty="0"/>
              <a:t>から順番に番号が付けられます。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37</a:t>
            </a:fld>
            <a:endParaRPr lang="en-US" altLang="ja-JP"/>
          </a:p>
        </p:txBody>
      </p:sp>
    </p:spTree>
    <p:extLst>
      <p:ext uri="{BB962C8B-B14F-4D97-AF65-F5344CB8AC3E}">
        <p14:creationId xmlns:p14="http://schemas.microsoft.com/office/powerpoint/2010/main" val="12111005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ファイルは、物理的にはブロックの集まりとして表されます。</a:t>
            </a:r>
            <a:endParaRPr kumimoji="1" lang="en-US" altLang="ja-JP" dirty="0"/>
          </a:p>
          <a:p>
            <a:r>
              <a:rPr kumimoji="1" lang="ja-JP" altLang="en-US" dirty="0"/>
              <a:t>一方、ユーザにとっては、ファイルとは自由に読み書きできる論理的なものです。</a:t>
            </a:r>
            <a:endParaRPr kumimoji="1" lang="en-US" altLang="ja-JP" dirty="0"/>
          </a:p>
          <a:p>
            <a:r>
              <a:rPr kumimoji="1" lang="ja-JP" altLang="en-US" dirty="0"/>
              <a:t>そのため、ユーザがファイルに対して読み書きするには、</a:t>
            </a:r>
            <a:endParaRPr kumimoji="1" lang="en-US" altLang="ja-JP" dirty="0"/>
          </a:p>
          <a:p>
            <a:r>
              <a:rPr kumimoji="1" lang="ja-JP" altLang="en-US" dirty="0"/>
              <a:t>物理構造と論理構造を変換する必要があります。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38</a:t>
            </a:fld>
            <a:endParaRPr lang="en-US" altLang="ja-JP"/>
          </a:p>
        </p:txBody>
      </p:sp>
    </p:spTree>
    <p:extLst>
      <p:ext uri="{BB962C8B-B14F-4D97-AF65-F5344CB8AC3E}">
        <p14:creationId xmlns:p14="http://schemas.microsoft.com/office/powerpoint/2010/main" val="38753714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ファイルへのアクセス法には、</a:t>
            </a:r>
            <a:endParaRPr kumimoji="1" lang="en-US" altLang="ja-JP" dirty="0"/>
          </a:p>
          <a:p>
            <a:r>
              <a:rPr kumimoji="1" lang="ja-JP" altLang="en-US" dirty="0"/>
              <a:t>逐次アクセスと直接アクセスがあります。</a:t>
            </a:r>
            <a:endParaRPr kumimoji="1" lang="en-US" altLang="ja-JP" dirty="0"/>
          </a:p>
          <a:p>
            <a:r>
              <a:rPr kumimoji="1" lang="ja-JP" altLang="en-US" dirty="0"/>
              <a:t>逐次アクセス </a:t>
            </a:r>
            <a:r>
              <a:rPr kumimoji="1" lang="en-US" altLang="ja-JP" dirty="0"/>
              <a:t>sequential access </a:t>
            </a:r>
            <a:r>
              <a:rPr kumimoji="1" lang="ja-JP" altLang="en-US" dirty="0"/>
              <a:t>は、ファイルの先頭のレコードから順にアクセスします。</a:t>
            </a:r>
            <a:endParaRPr kumimoji="1" lang="en-US" altLang="ja-JP" dirty="0"/>
          </a:p>
          <a:p>
            <a:r>
              <a:rPr kumimoji="1" lang="ja-JP" altLang="en-US" dirty="0"/>
              <a:t>逐次アクセスでは、任意の場所にアクセスすることはできず、必ず先頭から順にアクセスしなければなりませんん。</a:t>
            </a:r>
            <a:endParaRPr kumimoji="1" lang="en-US" altLang="ja-JP" dirty="0"/>
          </a:p>
          <a:p>
            <a:r>
              <a:rPr kumimoji="1" lang="ja-JP" altLang="en-US" dirty="0"/>
              <a:t>それに対して、直接アクセス </a:t>
            </a:r>
            <a:r>
              <a:rPr kumimoji="1" lang="en-US" altLang="ja-JP" dirty="0"/>
              <a:t>direct access </a:t>
            </a:r>
            <a:r>
              <a:rPr kumimoji="1" lang="ja-JP" altLang="en-US" dirty="0"/>
              <a:t>またはランダムアクセスは、</a:t>
            </a:r>
            <a:endParaRPr kumimoji="1" lang="en-US" altLang="ja-JP" dirty="0"/>
          </a:p>
          <a:p>
            <a:r>
              <a:rPr kumimoji="1" lang="ja-JP" altLang="en-US" dirty="0"/>
              <a:t>任意の場所にあるレコードにアクセス可能です。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39</a:t>
            </a:fld>
            <a:endParaRPr lang="en-US" altLang="ja-JP"/>
          </a:p>
        </p:txBody>
      </p:sp>
    </p:spTree>
    <p:extLst>
      <p:ext uri="{BB962C8B-B14F-4D97-AF65-F5344CB8AC3E}">
        <p14:creationId xmlns:p14="http://schemas.microsoft.com/office/powerpoint/2010/main" val="2753661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ファイル操作の統一的な方法を提供するのがファイルシステムです。</a:t>
            </a:r>
            <a:endParaRPr kumimoji="1" lang="en-US" altLang="ja-JP" dirty="0"/>
          </a:p>
          <a:p>
            <a:r>
              <a:rPr kumimoji="1" lang="ja-JP" altLang="en-US"/>
              <a:t>ファイルシステムは、</a:t>
            </a:r>
            <a:r>
              <a:rPr kumimoji="1" lang="en-US" altLang="ja-JP" dirty="0"/>
              <a:t>DOS Disk Operation System </a:t>
            </a:r>
            <a:r>
              <a:rPr kumimoji="1" lang="ja-JP" altLang="en-US"/>
              <a:t>により</a:t>
            </a:r>
            <a:endParaRPr kumimoji="1" lang="en-US" altLang="ja-JP" dirty="0"/>
          </a:p>
          <a:p>
            <a:r>
              <a:rPr kumimoji="1" lang="ja-JP" altLang="en-US"/>
              <a:t>ディレクトリとファイルを構成します。</a:t>
            </a:r>
            <a:endParaRPr kumimoji="1" lang="en-US" altLang="ja-JP" dirty="0"/>
          </a:p>
          <a:p>
            <a:r>
              <a:rPr kumimoji="1" lang="ja-JP" altLang="en-US"/>
              <a:t>ファイルシステムを使うことにより、膨大な量の情報を格納できます。</a:t>
            </a:r>
            <a:endParaRPr kumimoji="1" lang="en-US" altLang="ja-JP" dirty="0"/>
          </a:p>
          <a:p>
            <a:r>
              <a:rPr kumimoji="1" lang="ja-JP" altLang="en-US"/>
              <a:t>また、ファイルは、そのファイルを作成したプロセスが終了しても残ります。</a:t>
            </a:r>
            <a:endParaRPr kumimoji="1" lang="en-US" altLang="ja-JP" dirty="0"/>
          </a:p>
          <a:p>
            <a:r>
              <a:rPr kumimoji="1" lang="ja-JP" altLang="en-US"/>
              <a:t>ファイルシステムを使うことにより、複数のプロセスが同時に情報を共通することができるようになります。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a:t>
            </a:fld>
            <a:endParaRPr lang="en-US" altLang="ja-JP"/>
          </a:p>
        </p:txBody>
      </p:sp>
    </p:spTree>
    <p:extLst>
      <p:ext uri="{BB962C8B-B14F-4D97-AF65-F5344CB8AC3E}">
        <p14:creationId xmlns:p14="http://schemas.microsoft.com/office/powerpoint/2010/main" val="9571528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逐次アクセスでアクセスするファイルが逐次アクセスファイルです。</a:t>
            </a:r>
            <a:endParaRPr kumimoji="1" lang="en-US" altLang="ja-JP" dirty="0"/>
          </a:p>
          <a:p>
            <a:r>
              <a:rPr kumimoji="1" lang="ja-JP" altLang="en-US" dirty="0"/>
              <a:t>逐次アクセスファイルでは、ファイルの先頭のレコードから順にアクセスします。</a:t>
            </a:r>
            <a:endParaRPr kumimoji="1" lang="en-US" altLang="ja-JP" dirty="0"/>
          </a:p>
          <a:p>
            <a:r>
              <a:rPr kumimoji="1" lang="ja-JP" altLang="en-US" dirty="0"/>
              <a:t>直接アクセスファイルは、任意のレコードにアクセス可能です。</a:t>
            </a:r>
            <a:endParaRPr kumimoji="1" lang="en-US" altLang="ja-JP" dirty="0"/>
          </a:p>
          <a:p>
            <a:r>
              <a:rPr kumimoji="1" lang="ja-JP" altLang="en-US" dirty="0"/>
              <a:t>直接アクセスファイルに、参照用のキーを加えたものが</a:t>
            </a:r>
            <a:endParaRPr kumimoji="1" lang="en-US" altLang="ja-JP" dirty="0"/>
          </a:p>
          <a:p>
            <a:r>
              <a:rPr kumimoji="1" lang="ja-JP" altLang="en-US" dirty="0"/>
              <a:t>参照付きファイル </a:t>
            </a:r>
            <a:r>
              <a:rPr kumimoji="1" lang="en-US" altLang="ja-JP" dirty="0"/>
              <a:t>indexed file </a:t>
            </a:r>
            <a:r>
              <a:rPr kumimoji="1" lang="ja-JP" altLang="en-US" dirty="0"/>
              <a:t>です。</a:t>
            </a:r>
            <a:endParaRPr kumimoji="1" lang="en-US" altLang="ja-JP" dirty="0"/>
          </a:p>
          <a:p>
            <a:r>
              <a:rPr kumimoji="1" lang="ja-JP" altLang="en-US" dirty="0"/>
              <a:t>参照付きファイルでは、アドレスを指定しての直接アクセスと、</a:t>
            </a:r>
            <a:endParaRPr kumimoji="1" lang="en-US" altLang="ja-JP" dirty="0"/>
          </a:p>
          <a:p>
            <a:r>
              <a:rPr kumimoji="1" lang="ja-JP" altLang="en-US" dirty="0"/>
              <a:t>キー介してのアクセスができます。</a:t>
            </a:r>
            <a:endParaRPr kumimoji="1" lang="en-US" altLang="ja-JP" dirty="0"/>
          </a:p>
          <a:p>
            <a:r>
              <a:rPr kumimoji="1" lang="ja-JP" altLang="en-US" dirty="0"/>
              <a:t>複数のサブファイルで構成されたファイルが区分編成ファイル </a:t>
            </a:r>
            <a:r>
              <a:rPr kumimoji="1" lang="en-US" altLang="ja-JP" dirty="0"/>
              <a:t>partitioned file </a:t>
            </a:r>
            <a:r>
              <a:rPr kumimoji="1" lang="ja-JP" altLang="en-US" dirty="0"/>
              <a:t>です。</a:t>
            </a:r>
            <a:endParaRPr kumimoji="1" lang="en-US" altLang="ja-JP" dirty="0"/>
          </a:p>
          <a:p>
            <a:r>
              <a:rPr kumimoji="1" lang="ja-JP" altLang="en-US" dirty="0"/>
              <a:t>区分編成ファイルは、各サブファイルの先頭へは直接アクセスでき、</a:t>
            </a:r>
            <a:endParaRPr kumimoji="1" lang="en-US" altLang="ja-JP" dirty="0"/>
          </a:p>
          <a:p>
            <a:r>
              <a:rPr kumimoji="1" lang="ja-JP" altLang="en-US" dirty="0"/>
              <a:t>それぞれのサブファイルは逐次アクセスします。</a:t>
            </a:r>
            <a:endParaRPr kumimoji="1" lang="en-US" altLang="ja-JP" dirty="0"/>
          </a:p>
          <a:p>
            <a:r>
              <a:rPr kumimoji="1" lang="ja-JP" altLang="en-US" dirty="0"/>
              <a:t>各アクセス法についてもう少し詳しくみてみましょう。</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40</a:t>
            </a:fld>
            <a:endParaRPr lang="en-US" altLang="ja-JP"/>
          </a:p>
        </p:txBody>
      </p:sp>
    </p:spTree>
    <p:extLst>
      <p:ext uri="{BB962C8B-B14F-4D97-AF65-F5344CB8AC3E}">
        <p14:creationId xmlns:p14="http://schemas.microsoft.com/office/powerpoint/2010/main" val="5697935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逐次アクセスファイルは、先頭のレコードから順にアクセスします。</a:t>
            </a:r>
            <a:endParaRPr kumimoji="1" lang="en-US" altLang="ja-JP" dirty="0"/>
          </a:p>
          <a:p>
            <a:r>
              <a:rPr kumimoji="1" lang="ja-JP" altLang="en-US" dirty="0"/>
              <a:t>ファイルに対して読み書きするときは。先頭から順番にしかできず、</a:t>
            </a:r>
            <a:endParaRPr kumimoji="1" lang="en-US" altLang="ja-JP" dirty="0"/>
          </a:p>
          <a:p>
            <a:r>
              <a:rPr kumimoji="1" lang="ja-JP" altLang="en-US" dirty="0"/>
              <a:t>途中をスキップしたり、順番を外れたアクセスはできません。</a:t>
            </a:r>
            <a:endParaRPr kumimoji="1" lang="en-US" altLang="ja-JP" dirty="0"/>
          </a:p>
          <a:p>
            <a:r>
              <a:rPr kumimoji="1" lang="ja-JP" altLang="en-US" dirty="0"/>
              <a:t>基本的には、一つずう前に進みますが、巻き戻しはできる場合もあります。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41</a:t>
            </a:fld>
            <a:endParaRPr lang="en-US" altLang="ja-JP"/>
          </a:p>
        </p:txBody>
      </p:sp>
    </p:spTree>
    <p:extLst>
      <p:ext uri="{BB962C8B-B14F-4D97-AF65-F5344CB8AC3E}">
        <p14:creationId xmlns:p14="http://schemas.microsoft.com/office/powerpoint/2010/main" val="34400725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逐次アクセスに対しては、</a:t>
            </a:r>
            <a:r>
              <a:rPr kumimoji="1" lang="en-US" altLang="ja-JP" dirty="0"/>
              <a:t>READ</a:t>
            </a:r>
            <a:r>
              <a:rPr kumimoji="1" lang="ja-JP" altLang="en-US" dirty="0"/>
              <a:t>命令、</a:t>
            </a:r>
            <a:r>
              <a:rPr kumimoji="1" lang="en-US" altLang="ja-JP" dirty="0"/>
              <a:t>WRITE</a:t>
            </a:r>
            <a:r>
              <a:rPr kumimoji="1" lang="ja-JP" altLang="en-US" dirty="0"/>
              <a:t>命令、</a:t>
            </a:r>
            <a:r>
              <a:rPr kumimoji="1" lang="en-US" altLang="ja-JP" dirty="0"/>
              <a:t>SKIP</a:t>
            </a:r>
            <a:r>
              <a:rPr kumimoji="1" lang="ja-JP" altLang="en-US" dirty="0"/>
              <a:t>命令、</a:t>
            </a:r>
            <a:r>
              <a:rPr kumimoji="1" lang="en-US" altLang="ja-JP" dirty="0"/>
              <a:t>REWIND</a:t>
            </a:r>
            <a:r>
              <a:rPr kumimoji="1" lang="ja-JP" altLang="en-US" dirty="0"/>
              <a:t> 命令を指定することができます</a:t>
            </a:r>
            <a:endParaRPr kumimoji="1" lang="en-US" altLang="ja-JP" dirty="0"/>
          </a:p>
          <a:p>
            <a:r>
              <a:rPr kumimoji="1" lang="en-US" altLang="ja-JP" dirty="0"/>
              <a:t>READ</a:t>
            </a:r>
            <a:r>
              <a:rPr kumimoji="1" lang="ja-JP" altLang="en-US" dirty="0"/>
              <a:t>命令は、現在位置のレコードを読み込み、つぎのレコードに移動します。</a:t>
            </a:r>
            <a:endParaRPr kumimoji="1" lang="en-US" altLang="ja-JP" dirty="0"/>
          </a:p>
          <a:p>
            <a:r>
              <a:rPr kumimoji="1" lang="en-US" altLang="ja-JP" dirty="0"/>
              <a:t>WRITE</a:t>
            </a:r>
            <a:r>
              <a:rPr kumimoji="1" lang="ja-JP" altLang="en-US" dirty="0"/>
              <a:t>命令は、現在位置のレコードに書き出し、つぎのレコードに移動します。</a:t>
            </a:r>
            <a:endParaRPr kumimoji="1" lang="en-US" altLang="ja-JP" dirty="0"/>
          </a:p>
          <a:p>
            <a:r>
              <a:rPr kumimoji="1" lang="en-US" altLang="ja-JP" dirty="0"/>
              <a:t>SKIP</a:t>
            </a:r>
            <a:r>
              <a:rPr kumimoji="1" lang="ja-JP" altLang="en-US" dirty="0"/>
              <a:t>命令は、現在位置を前後のレコードに移動します。</a:t>
            </a:r>
            <a:endParaRPr kumimoji="1" lang="en-US" altLang="ja-JP" dirty="0"/>
          </a:p>
          <a:p>
            <a:r>
              <a:rPr kumimoji="1" lang="en-US" altLang="ja-JP" dirty="0"/>
              <a:t>REWIND</a:t>
            </a:r>
            <a:r>
              <a:rPr kumimoji="1" lang="ja-JP" altLang="en-US" dirty="0"/>
              <a:t>命令は、現在位置を先頭のレコードに移動します。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42</a:t>
            </a:fld>
            <a:endParaRPr lang="en-US" altLang="ja-JP"/>
          </a:p>
        </p:txBody>
      </p:sp>
    </p:spTree>
    <p:extLst>
      <p:ext uri="{BB962C8B-B14F-4D97-AF65-F5344CB8AC3E}">
        <p14:creationId xmlns:p14="http://schemas.microsoft.com/office/powerpoint/2010/main" val="27782313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逐次アクセスは、前から順番にしかアクセスできません。</a:t>
            </a:r>
            <a:endParaRPr kumimoji="1" lang="en-US" altLang="ja-JP" dirty="0"/>
          </a:p>
          <a:p>
            <a:r>
              <a:rPr kumimoji="1" lang="ja-JP" altLang="en-US" dirty="0"/>
              <a:t>例えば、現在レコード０を操作している場合、</a:t>
            </a:r>
            <a:endParaRPr kumimoji="1" lang="en-US" altLang="ja-JP" dirty="0"/>
          </a:p>
          <a:p>
            <a:r>
              <a:rPr kumimoji="1" lang="ja-JP" altLang="en-US" dirty="0"/>
              <a:t>次に操作されるのはレコード</a:t>
            </a:r>
            <a:r>
              <a:rPr kumimoji="1" lang="en-US" altLang="ja-JP" dirty="0"/>
              <a:t>1,2</a:t>
            </a:r>
            <a:r>
              <a:rPr kumimoji="1" lang="ja-JP" altLang="en-US" dirty="0"/>
              <a:t>です。</a:t>
            </a:r>
            <a:endParaRPr kumimoji="1" lang="en-US" altLang="ja-JP" dirty="0"/>
          </a:p>
          <a:p>
            <a:r>
              <a:rPr kumimoji="1" lang="ja-JP" altLang="en-US" dirty="0"/>
              <a:t>一つのブロックには、レコードが順番に入っていますので、</a:t>
            </a:r>
            <a:endParaRPr kumimoji="1" lang="en-US" altLang="ja-JP" dirty="0"/>
          </a:p>
          <a:p>
            <a:r>
              <a:rPr kumimoji="1" lang="ja-JP" altLang="en-US" dirty="0"/>
              <a:t>レコード０を２次記憶から読み込んだ時、</a:t>
            </a:r>
            <a:endParaRPr kumimoji="1" lang="en-US" altLang="ja-JP" dirty="0"/>
          </a:p>
          <a:p>
            <a:r>
              <a:rPr kumimoji="1" lang="ja-JP" altLang="en-US" dirty="0"/>
              <a:t>次のレコード</a:t>
            </a:r>
            <a:r>
              <a:rPr kumimoji="1" lang="en-US" altLang="ja-JP" dirty="0"/>
              <a:t>1,2</a:t>
            </a:r>
            <a:r>
              <a:rPr kumimoji="1" lang="ja-JP" altLang="en-US" dirty="0"/>
              <a:t>も同時に読み込まれます。</a:t>
            </a:r>
            <a:endParaRPr kumimoji="1" lang="en-US" altLang="ja-JP" dirty="0"/>
          </a:p>
          <a:p>
            <a:r>
              <a:rPr kumimoji="1" lang="ja-JP" altLang="en-US" dirty="0"/>
              <a:t>このため、レコード０を読んだあとに、次のレコード</a:t>
            </a:r>
            <a:r>
              <a:rPr kumimoji="1" lang="en-US" altLang="ja-JP" dirty="0"/>
              <a:t>1,2</a:t>
            </a:r>
            <a:r>
              <a:rPr kumimoji="1" lang="ja-JP" altLang="en-US" dirty="0"/>
              <a:t>はすぐにアクセスできます。</a:t>
            </a:r>
            <a:endParaRPr kumimoji="1" lang="en-US" altLang="ja-JP" dirty="0"/>
          </a:p>
          <a:p>
            <a:r>
              <a:rPr kumimoji="1" lang="ja-JP" altLang="en-US" dirty="0"/>
              <a:t>また、レコード</a:t>
            </a:r>
            <a:r>
              <a:rPr kumimoji="1" lang="en-US" altLang="ja-JP" dirty="0"/>
              <a:t>2</a:t>
            </a:r>
            <a:r>
              <a:rPr kumimoji="1" lang="ja-JP" altLang="en-US" dirty="0"/>
              <a:t>に後はレコード</a:t>
            </a:r>
            <a:r>
              <a:rPr kumimoji="1" lang="en-US" altLang="ja-JP" dirty="0"/>
              <a:t>3</a:t>
            </a:r>
            <a:r>
              <a:rPr kumimoji="1" lang="ja-JP" altLang="en-US" dirty="0"/>
              <a:t>にアクセスしますので、</a:t>
            </a:r>
            <a:endParaRPr kumimoji="1" lang="en-US" altLang="ja-JP" dirty="0"/>
          </a:p>
          <a:p>
            <a:r>
              <a:rPr kumimoji="1" lang="ja-JP" altLang="en-US" dirty="0"/>
              <a:t>次に必要となるブロックが予測できます。</a:t>
            </a:r>
            <a:endParaRPr kumimoji="1" lang="en-US" altLang="ja-JP" dirty="0"/>
          </a:p>
          <a:p>
            <a:r>
              <a:rPr kumimoji="1" lang="ja-JP" altLang="en-US" dirty="0"/>
              <a:t>そのため、逐次アクセスでは、予め次のブロックを読み込んでおくプリフェッチが可能です。</a:t>
            </a:r>
            <a:endParaRPr kumimoji="1" lang="en-US" altLang="ja-JP" dirty="0"/>
          </a:p>
          <a:p>
            <a:r>
              <a:rPr kumimoji="1" lang="ja-JP" altLang="en-US" dirty="0"/>
              <a:t>プリフェッチを利用することで、逐次アクセスは、レコード順であれば高速にアクセスできます。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43</a:t>
            </a:fld>
            <a:endParaRPr lang="en-US" altLang="ja-JP"/>
          </a:p>
        </p:txBody>
      </p:sp>
    </p:spTree>
    <p:extLst>
      <p:ext uri="{BB962C8B-B14F-4D97-AF65-F5344CB8AC3E}">
        <p14:creationId xmlns:p14="http://schemas.microsoft.com/office/powerpoint/2010/main" val="41967584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逐次アクセスの長所は、連続したブロックを効率よく読み書きできることです。</a:t>
            </a:r>
            <a:endParaRPr kumimoji="1" lang="en-US" altLang="ja-JP" dirty="0"/>
          </a:p>
          <a:p>
            <a:r>
              <a:rPr kumimoji="1" lang="ja-JP" altLang="en-US"/>
              <a:t>一方、逐次アクセスの短所は、途中のブロックへの読み書きや挿入、削除が困難なことです。</a:t>
            </a:r>
            <a:endParaRPr kumimoji="1" lang="en-US" altLang="ja-JP" dirty="0"/>
          </a:p>
          <a:p>
            <a:r>
              <a:rPr kumimoji="1" lang="ja-JP" altLang="en-US"/>
              <a:t>また、前から順番に見ていかなければなりませんので、</a:t>
            </a:r>
            <a:endParaRPr kumimoji="1" lang="en-US" altLang="ja-JP" dirty="0"/>
          </a:p>
          <a:p>
            <a:r>
              <a:rPr kumimoji="1" lang="ja-JP" altLang="en-US"/>
              <a:t>ファイルサイズが大きいとアクセス時間が大きくなります。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44</a:t>
            </a:fld>
            <a:endParaRPr lang="en-US" altLang="ja-JP"/>
          </a:p>
        </p:txBody>
      </p:sp>
    </p:spTree>
    <p:extLst>
      <p:ext uri="{BB962C8B-B14F-4D97-AF65-F5344CB8AC3E}">
        <p14:creationId xmlns:p14="http://schemas.microsoft.com/office/powerpoint/2010/main" val="14092183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直接アクセス、あるいはランダムアクセスは、任意の位置にあるレコードに対して読み書きできます。</a:t>
            </a:r>
            <a:endParaRPr kumimoji="1" lang="en-US" altLang="ja-JP" dirty="0"/>
          </a:p>
          <a:p>
            <a:r>
              <a:rPr kumimoji="1" lang="ja-JP" altLang="en-US" dirty="0"/>
              <a:t>直接アクセスでは、各レコードのアドレスを指定すれば、そのアドレスにあるレコードを参照できます。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45</a:t>
            </a:fld>
            <a:endParaRPr lang="en-US" altLang="ja-JP"/>
          </a:p>
        </p:txBody>
      </p:sp>
    </p:spTree>
    <p:extLst>
      <p:ext uri="{BB962C8B-B14F-4D97-AF65-F5344CB8AC3E}">
        <p14:creationId xmlns:p14="http://schemas.microsoft.com/office/powerpoint/2010/main" val="25146217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直接アクセスでは、現在位置のレコードを読む</a:t>
            </a:r>
            <a:r>
              <a:rPr kumimoji="1" lang="en-US" altLang="ja-JP" dirty="0"/>
              <a:t>READ</a:t>
            </a:r>
            <a:r>
              <a:rPr kumimoji="1" lang="ja-JP" altLang="en-US"/>
              <a:t>、現在位置のレコードに書き込む</a:t>
            </a:r>
            <a:endParaRPr kumimoji="1" lang="en-US" altLang="ja-JP" dirty="0"/>
          </a:p>
          <a:p>
            <a:r>
              <a:rPr kumimoji="1" lang="en-US" altLang="ja-JP" dirty="0"/>
              <a:t>WRITE</a:t>
            </a:r>
            <a:r>
              <a:rPr kumimoji="1" lang="ja-JP" altLang="en-US"/>
              <a:t>に加えて、</a:t>
            </a:r>
            <a:endParaRPr kumimoji="1" lang="en-US" altLang="ja-JP" dirty="0"/>
          </a:p>
          <a:p>
            <a:r>
              <a:rPr kumimoji="1" lang="ja-JP" altLang="en-US"/>
              <a:t>現在位置を指定した位置に移動する</a:t>
            </a:r>
            <a:r>
              <a:rPr kumimoji="1" lang="en-US" altLang="ja-JP" dirty="0"/>
              <a:t>SEEK,</a:t>
            </a:r>
          </a:p>
          <a:p>
            <a:r>
              <a:rPr kumimoji="1" lang="ja-JP" altLang="en-US"/>
              <a:t>現在位置を指定した位置に移動して読み、書きを行う</a:t>
            </a:r>
            <a:r>
              <a:rPr kumimoji="1" lang="en-US" altLang="ja-JP" dirty="0"/>
              <a:t>READ n </a:t>
            </a:r>
            <a:r>
              <a:rPr kumimoji="1" lang="ja-JP" altLang="en-US"/>
              <a:t>と</a:t>
            </a:r>
            <a:r>
              <a:rPr kumimoji="1" lang="en-US" altLang="ja-JP" dirty="0"/>
              <a:t>WRITE n </a:t>
            </a:r>
            <a:r>
              <a:rPr kumimoji="1" lang="ja-JP" altLang="en-US"/>
              <a:t>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46</a:t>
            </a:fld>
            <a:endParaRPr lang="en-US" altLang="ja-JP"/>
          </a:p>
        </p:txBody>
      </p:sp>
    </p:spTree>
    <p:extLst>
      <p:ext uri="{BB962C8B-B14F-4D97-AF65-F5344CB8AC3E}">
        <p14:creationId xmlns:p14="http://schemas.microsoft.com/office/powerpoint/2010/main" val="30876235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直接アクセスでは、任意の場所で読み書きできるため。</a:t>
            </a:r>
            <a:endParaRPr kumimoji="1" lang="en-US" altLang="ja-JP" dirty="0"/>
          </a:p>
          <a:p>
            <a:r>
              <a:rPr kumimoji="1" lang="ja-JP" altLang="en-US" dirty="0"/>
              <a:t>ファイルのどの位置でも同じ時間でアクセスできるのが長所です。</a:t>
            </a:r>
            <a:endParaRPr kumimoji="1" lang="en-US" altLang="ja-JP" dirty="0"/>
          </a:p>
          <a:p>
            <a:r>
              <a:rPr kumimoji="1" lang="ja-JP" altLang="en-US" dirty="0"/>
              <a:t>また、ファイルが大きくても、アクセス時間は変わりません。</a:t>
            </a:r>
            <a:endParaRPr kumimoji="1" lang="en-US" altLang="ja-JP" dirty="0"/>
          </a:p>
          <a:p>
            <a:r>
              <a:rPr kumimoji="1" lang="ja-JP" altLang="en-US" dirty="0"/>
              <a:t>一方、直接アクセスでは、</a:t>
            </a:r>
            <a:endParaRPr kumimoji="1" lang="en-US" altLang="ja-JP" dirty="0"/>
          </a:p>
          <a:p>
            <a:r>
              <a:rPr kumimoji="1" lang="ja-JP" altLang="en-US" dirty="0"/>
              <a:t>次に使用するレコードが予測しにくい、という欠点があります。</a:t>
            </a:r>
            <a:endParaRPr kumimoji="1" lang="en-US" altLang="ja-JP" dirty="0"/>
          </a:p>
          <a:p>
            <a:r>
              <a:rPr kumimoji="1" lang="ja-JP" altLang="en-US" dirty="0"/>
              <a:t>現在レコード４が読まれているとして、次にどのレコードが読まれるかはわかりません。</a:t>
            </a:r>
            <a:endParaRPr kumimoji="1" lang="en-US" altLang="ja-JP" dirty="0"/>
          </a:p>
          <a:p>
            <a:r>
              <a:rPr kumimoji="1" lang="ja-JP" altLang="en-US" dirty="0"/>
              <a:t>このため、直接アクセスでは、プリフェッチが難しくなります。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47</a:t>
            </a:fld>
            <a:endParaRPr lang="en-US" altLang="ja-JP"/>
          </a:p>
        </p:txBody>
      </p:sp>
    </p:spTree>
    <p:extLst>
      <p:ext uri="{BB962C8B-B14F-4D97-AF65-F5344CB8AC3E}">
        <p14:creationId xmlns:p14="http://schemas.microsoft.com/office/powerpoint/2010/main" val="74260266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直接アクセスの長所は、ファイルの必要な部分だけアクセスできることです。</a:t>
            </a:r>
            <a:endParaRPr kumimoji="1" lang="en-US" altLang="ja-JP" dirty="0"/>
          </a:p>
          <a:p>
            <a:r>
              <a:rPr kumimoji="1" lang="ja-JP" altLang="en-US"/>
              <a:t>また、ファイルサイズが大きくても、アクセス時間は変わりません。</a:t>
            </a:r>
            <a:endParaRPr kumimoji="1" lang="en-US" altLang="ja-JP" dirty="0"/>
          </a:p>
          <a:p>
            <a:r>
              <a:rPr kumimoji="1" lang="ja-JP" altLang="en-US"/>
              <a:t>一方、直接アクセスの短所は、各ブロックのアドレス管理が必要なこと、</a:t>
            </a:r>
            <a:endParaRPr kumimoji="1" lang="en-US" altLang="ja-JP" dirty="0"/>
          </a:p>
          <a:p>
            <a:r>
              <a:rPr kumimoji="1" lang="ja-JP" altLang="en-US"/>
              <a:t>プリフェッチしにくいため二次記憶からの読み込み時間が長いことです。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48</a:t>
            </a:fld>
            <a:endParaRPr lang="en-US" altLang="ja-JP"/>
          </a:p>
        </p:txBody>
      </p:sp>
    </p:spTree>
    <p:extLst>
      <p:ext uri="{BB962C8B-B14F-4D97-AF65-F5344CB8AC3E}">
        <p14:creationId xmlns:p14="http://schemas.microsoft.com/office/powerpoint/2010/main" val="23296124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索引付きファイルは、各レコードにキーと呼ばれる索引が付けられ、</a:t>
            </a:r>
            <a:endParaRPr kumimoji="1" lang="en-US" altLang="ja-JP" dirty="0"/>
          </a:p>
          <a:p>
            <a:r>
              <a:rPr kumimoji="1" lang="ja-JP" altLang="en-US" dirty="0"/>
              <a:t>キーを介してアクセスできるようになっています。</a:t>
            </a:r>
            <a:endParaRPr kumimoji="1" lang="en-US" altLang="ja-JP" dirty="0"/>
          </a:p>
          <a:p>
            <a:r>
              <a:rPr kumimoji="1" lang="ja-JP" altLang="en-US" dirty="0"/>
              <a:t>たとえば、</a:t>
            </a:r>
            <a:r>
              <a:rPr kumimoji="1" lang="en-US" altLang="ja-JP" dirty="0"/>
              <a:t>0</a:t>
            </a:r>
            <a:r>
              <a:rPr kumimoji="1" lang="ja-JP" altLang="en-US" dirty="0"/>
              <a:t>番のキーを指定するとレコード</a:t>
            </a:r>
            <a:r>
              <a:rPr kumimoji="1" lang="en-US" altLang="ja-JP" dirty="0"/>
              <a:t>3</a:t>
            </a:r>
            <a:r>
              <a:rPr kumimoji="1" lang="ja-JP" altLang="en-US" dirty="0"/>
              <a:t>にアクセスできます。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49</a:t>
            </a:fld>
            <a:endParaRPr lang="en-US" altLang="ja-JP"/>
          </a:p>
        </p:txBody>
      </p:sp>
    </p:spTree>
    <p:extLst>
      <p:ext uri="{BB962C8B-B14F-4D97-AF65-F5344CB8AC3E}">
        <p14:creationId xmlns:p14="http://schemas.microsoft.com/office/powerpoint/2010/main" val="3051999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ファイルには永続性がありますのでデータの信頼性が保証されます。</a:t>
            </a:r>
            <a:endParaRPr kumimoji="1" lang="en-US" altLang="ja-JP" dirty="0"/>
          </a:p>
          <a:p>
            <a:r>
              <a:rPr kumimoji="1" lang="ja-JP" altLang="en-US"/>
              <a:t>また、ファイルシステムを使うことにより、統一した形式でデータを扱えます。</a:t>
            </a:r>
            <a:endParaRPr kumimoji="1" lang="en-US" altLang="ja-JP" dirty="0"/>
          </a:p>
          <a:p>
            <a:r>
              <a:rPr kumimoji="1" lang="ja-JP" altLang="en-US"/>
              <a:t>データを統一することにより、ハードウエアごとのデータ形式を気にする必要なくハードウェアを扱えます。</a:t>
            </a:r>
            <a:endParaRPr kumimoji="1" lang="en-US" altLang="ja-JP" dirty="0"/>
          </a:p>
          <a:p>
            <a:r>
              <a:rPr kumimoji="1" lang="ja-JP" altLang="en-US"/>
              <a:t>そのため、ハードウェアが使いやすくなり、ハードウェアの性能を引き出すことができます。</a:t>
            </a:r>
            <a:endParaRPr kumimoji="1" lang="en-US" altLang="ja-JP" dirty="0"/>
          </a:p>
          <a:p>
            <a:r>
              <a:rPr kumimoji="1" lang="ja-JP" altLang="en-US"/>
              <a:t>ファイルはハードウェアに依存しませんので、</a:t>
            </a:r>
            <a:endParaRPr kumimoji="1" lang="en-US" altLang="ja-JP" dirty="0"/>
          </a:p>
          <a:p>
            <a:r>
              <a:rPr kumimoji="1" lang="ja-JP" altLang="en-US"/>
              <a:t>異なるハードウェアに対して、同一のプログラムを使えます。</a:t>
            </a:r>
            <a:endParaRPr kumimoji="1" lang="en-US" altLang="ja-JP" dirty="0"/>
          </a:p>
          <a:p>
            <a:r>
              <a:rPr kumimoji="1" lang="ja-JP" altLang="en-US"/>
              <a:t>ハードウェアに依存しないことを、装置独立性</a:t>
            </a:r>
            <a:r>
              <a:rPr kumimoji="1" lang="en-US" altLang="ja-JP" dirty="0"/>
              <a:t> device independence </a:t>
            </a:r>
            <a:r>
              <a:rPr kumimoji="1" lang="ja-JP" altLang="en-US"/>
              <a:t>と言います。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a:t>
            </a:fld>
            <a:endParaRPr lang="en-US" altLang="ja-JP"/>
          </a:p>
        </p:txBody>
      </p:sp>
    </p:spTree>
    <p:extLst>
      <p:ext uri="{BB962C8B-B14F-4D97-AF65-F5344CB8AC3E}">
        <p14:creationId xmlns:p14="http://schemas.microsoft.com/office/powerpoint/2010/main" val="231554689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索引付きファイルに対して、キーの順番でアクセスするとします。</a:t>
            </a:r>
            <a:endParaRPr kumimoji="1" lang="en-US" altLang="ja-JP" dirty="0"/>
          </a:p>
          <a:p>
            <a:r>
              <a:rPr kumimoji="1" lang="ja-JP" altLang="en-US" dirty="0"/>
              <a:t>キー</a:t>
            </a:r>
            <a:r>
              <a:rPr kumimoji="1" lang="en-US" altLang="ja-JP" dirty="0"/>
              <a:t>0</a:t>
            </a:r>
            <a:r>
              <a:rPr kumimoji="1" lang="ja-JP" altLang="en-US" dirty="0"/>
              <a:t>のレコード</a:t>
            </a:r>
            <a:r>
              <a:rPr kumimoji="1" lang="en-US" altLang="ja-JP" dirty="0"/>
              <a:t>3</a:t>
            </a:r>
            <a:r>
              <a:rPr kumimoji="1" lang="ja-JP" altLang="en-US" dirty="0"/>
              <a:t>を読み込んだ後、</a:t>
            </a:r>
            <a:endParaRPr kumimoji="1" lang="en-US" altLang="ja-JP" dirty="0"/>
          </a:p>
          <a:p>
            <a:r>
              <a:rPr kumimoji="1" lang="ja-JP" altLang="en-US" dirty="0"/>
              <a:t>キーの順番ですので、次はキー</a:t>
            </a:r>
            <a:r>
              <a:rPr kumimoji="1" lang="en-US" altLang="ja-JP" dirty="0"/>
              <a:t>1</a:t>
            </a:r>
            <a:r>
              <a:rPr kumimoji="1" lang="ja-JP" altLang="en-US" dirty="0"/>
              <a:t>のレコード</a:t>
            </a:r>
            <a:r>
              <a:rPr kumimoji="1" lang="en-US" altLang="ja-JP" dirty="0"/>
              <a:t>6</a:t>
            </a:r>
            <a:r>
              <a:rPr kumimoji="1" lang="ja-JP" altLang="en-US" dirty="0"/>
              <a:t>がアクセスされます。</a:t>
            </a:r>
            <a:endParaRPr kumimoji="1" lang="en-US" altLang="ja-JP" dirty="0"/>
          </a:p>
          <a:p>
            <a:r>
              <a:rPr kumimoji="1" lang="ja-JP" altLang="en-US" dirty="0"/>
              <a:t>そこで、次のレコード</a:t>
            </a:r>
            <a:r>
              <a:rPr kumimoji="1" lang="en-US" altLang="ja-JP" dirty="0"/>
              <a:t>6</a:t>
            </a:r>
            <a:r>
              <a:rPr kumimoji="1" lang="ja-JP" altLang="en-US" dirty="0"/>
              <a:t>を含むブロックを予め読み込んでおけば、</a:t>
            </a:r>
            <a:endParaRPr kumimoji="1" lang="en-US" altLang="ja-JP" dirty="0"/>
          </a:p>
          <a:p>
            <a:r>
              <a:rPr kumimoji="1" lang="ja-JP" altLang="en-US" dirty="0"/>
              <a:t>レコード</a:t>
            </a:r>
            <a:r>
              <a:rPr kumimoji="1" lang="en-US" altLang="ja-JP" dirty="0"/>
              <a:t>6</a:t>
            </a:r>
            <a:r>
              <a:rPr kumimoji="1" lang="ja-JP" altLang="en-US" dirty="0"/>
              <a:t>にすぐにアクセスできます。</a:t>
            </a:r>
            <a:endParaRPr kumimoji="1" lang="en-US" altLang="ja-JP" dirty="0"/>
          </a:p>
          <a:p>
            <a:r>
              <a:rPr kumimoji="1" lang="ja-JP" altLang="en-US" dirty="0"/>
              <a:t>索引付きアクセスでは、キーの順でアクセスするなら次に使うレコードが予測できますので、</a:t>
            </a:r>
            <a:endParaRPr kumimoji="1" lang="en-US" altLang="ja-JP" dirty="0"/>
          </a:p>
          <a:p>
            <a:r>
              <a:rPr kumimoji="1" lang="ja-JP" altLang="en-US" dirty="0"/>
              <a:t>プリフェッチが可能です。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50</a:t>
            </a:fld>
            <a:endParaRPr lang="en-US" altLang="ja-JP"/>
          </a:p>
        </p:txBody>
      </p:sp>
    </p:spTree>
    <p:extLst>
      <p:ext uri="{BB962C8B-B14F-4D97-AF65-F5344CB8AC3E}">
        <p14:creationId xmlns:p14="http://schemas.microsoft.com/office/powerpoint/2010/main" val="17420118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索引付きファイルは、</a:t>
            </a:r>
            <a:endParaRPr kumimoji="1" lang="en-US" altLang="ja-JP" dirty="0"/>
          </a:p>
          <a:p>
            <a:r>
              <a:rPr kumimoji="1" lang="ja-JP" altLang="en-US" dirty="0"/>
              <a:t>キーを介して直接アクセスが可能です。</a:t>
            </a:r>
            <a:endParaRPr kumimoji="1" lang="en-US" altLang="ja-JP" dirty="0"/>
          </a:p>
          <a:p>
            <a:r>
              <a:rPr kumimoji="1" lang="ja-JP" altLang="en-US" dirty="0"/>
              <a:t>また、キーの順序で逐次アクセスが可能です。</a:t>
            </a:r>
            <a:endParaRPr kumimoji="1" lang="en-US" altLang="ja-JP" dirty="0"/>
          </a:p>
          <a:p>
            <a:r>
              <a:rPr kumimoji="1" lang="ja-JP" altLang="en-US" dirty="0"/>
              <a:t>逐次アクセスを使う場合は、プリフェチで高速にアクセスできます。</a:t>
            </a:r>
            <a:endParaRPr kumimoji="1" lang="en-US" altLang="ja-JP" dirty="0"/>
          </a:p>
          <a:p>
            <a:r>
              <a:rPr kumimoji="1" lang="ja-JP" altLang="en-US" dirty="0"/>
              <a:t>索引付きファイルの欠点は、索引の維持にコストがかかること、</a:t>
            </a:r>
            <a:endParaRPr kumimoji="1" lang="en-US" altLang="ja-JP" dirty="0"/>
          </a:p>
          <a:p>
            <a:r>
              <a:rPr kumimoji="1" lang="ja-JP" altLang="en-US" dirty="0"/>
              <a:t>索引を効率良く検索できる必要があることです。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51</a:t>
            </a:fld>
            <a:endParaRPr lang="en-US" altLang="ja-JP"/>
          </a:p>
        </p:txBody>
      </p:sp>
    </p:spTree>
    <p:extLst>
      <p:ext uri="{BB962C8B-B14F-4D97-AF65-F5344CB8AC3E}">
        <p14:creationId xmlns:p14="http://schemas.microsoft.com/office/powerpoint/2010/main" val="4905087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区分編成ファイルは、メンバと呼ばれるサブファイルの集まりで構成されたファイルです。</a:t>
            </a:r>
            <a:endParaRPr kumimoji="1" lang="en-US" altLang="ja-JP" dirty="0"/>
          </a:p>
          <a:p>
            <a:r>
              <a:rPr kumimoji="1" lang="ja-JP" altLang="en-US" dirty="0"/>
              <a:t>各メンバへの先頭へは直接アクセスできます。</a:t>
            </a:r>
            <a:endParaRPr kumimoji="1" lang="en-US" altLang="ja-JP" dirty="0"/>
          </a:p>
          <a:p>
            <a:r>
              <a:rPr kumimoji="1" lang="ja-JP" altLang="en-US" dirty="0"/>
              <a:t>また、各メンバの中身は逐次アクセスでアクセスすます。</a:t>
            </a:r>
            <a:endParaRPr kumimoji="1" lang="en-US" altLang="ja-JP" dirty="0"/>
          </a:p>
          <a:p>
            <a:r>
              <a:rPr kumimoji="1" lang="ja-JP" altLang="en-US" dirty="0"/>
              <a:t>区分編成ファイルでは、ファイルの先頭に、各メンバの先頭へのポインタがあります。</a:t>
            </a:r>
            <a:endParaRPr kumimoji="1" lang="en-US" altLang="ja-JP" dirty="0"/>
          </a:p>
          <a:p>
            <a:r>
              <a:rPr kumimoji="1" lang="ja-JP" altLang="en-US" dirty="0"/>
              <a:t>たとえば、メンバ</a:t>
            </a:r>
            <a:r>
              <a:rPr kumimoji="1" lang="en-US" altLang="ja-JP" dirty="0"/>
              <a:t>1</a:t>
            </a:r>
            <a:r>
              <a:rPr kumimoji="1" lang="ja-JP" altLang="en-US" dirty="0"/>
              <a:t>にアクセスする場合、ポインタにより</a:t>
            </a:r>
            <a:endParaRPr kumimoji="1" lang="en-US" altLang="ja-JP" dirty="0"/>
          </a:p>
          <a:p>
            <a:r>
              <a:rPr kumimoji="1" lang="ja-JP" altLang="en-US" dirty="0"/>
              <a:t>メンバ</a:t>
            </a:r>
            <a:r>
              <a:rPr kumimoji="1" lang="en-US" altLang="ja-JP" dirty="0"/>
              <a:t>1</a:t>
            </a:r>
            <a:r>
              <a:rPr kumimoji="1" lang="ja-JP" altLang="en-US" dirty="0"/>
              <a:t>の先頭に直接アクセスします。</a:t>
            </a:r>
            <a:endParaRPr kumimoji="1" lang="en-US" altLang="ja-JP" dirty="0"/>
          </a:p>
          <a:p>
            <a:r>
              <a:rPr kumimoji="1" lang="ja-JP" altLang="en-US" dirty="0"/>
              <a:t>そこからは、逐次アクセスで前から順番にアクセスしていきます。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52</a:t>
            </a:fld>
            <a:endParaRPr lang="en-US" altLang="ja-JP"/>
          </a:p>
        </p:txBody>
      </p:sp>
    </p:spTree>
    <p:extLst>
      <p:ext uri="{BB962C8B-B14F-4D97-AF65-F5344CB8AC3E}">
        <p14:creationId xmlns:p14="http://schemas.microsoft.com/office/powerpoint/2010/main" val="827811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区分編成ファイルは、それぞれは逐次処理を行うファイルが大量にある場合に</a:t>
            </a:r>
            <a:endParaRPr kumimoji="1" lang="en-US" altLang="ja-JP" dirty="0"/>
          </a:p>
          <a:p>
            <a:r>
              <a:rPr kumimoji="1" lang="ja-JP" altLang="en-US" dirty="0"/>
              <a:t>効率良く処理できます。</a:t>
            </a:r>
            <a:endParaRPr kumimoji="1" lang="en-US" altLang="ja-JP" dirty="0"/>
          </a:p>
          <a:p>
            <a:r>
              <a:rPr kumimoji="1" lang="ja-JP" altLang="en-US" dirty="0"/>
              <a:t>一方、区分編成ファイルの欠点は、メンバの削除・挿入が難しいことです。</a:t>
            </a:r>
            <a:endParaRPr kumimoji="1" lang="en-US" altLang="ja-JP" dirty="0"/>
          </a:p>
          <a:p>
            <a:r>
              <a:rPr kumimoji="1" lang="ja-JP" altLang="en-US" dirty="0"/>
              <a:t>区分編成ファイルは、プログラムライブラリやマイクロプログラムなどで使用されます。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53</a:t>
            </a:fld>
            <a:endParaRPr lang="en-US" altLang="ja-JP"/>
          </a:p>
        </p:txBody>
      </p:sp>
    </p:spTree>
    <p:extLst>
      <p:ext uri="{BB962C8B-B14F-4D97-AF65-F5344CB8AC3E}">
        <p14:creationId xmlns:p14="http://schemas.microsoft.com/office/powerpoint/2010/main" val="23211018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それではまとめに入りましょう。</a:t>
            </a:r>
            <a:endParaRPr kumimoji="1" lang="en-US" altLang="ja-JP" dirty="0"/>
          </a:p>
          <a:p>
            <a:r>
              <a:rPr kumimoji="1" lang="ja-JP" altLang="en-US" dirty="0"/>
              <a:t>ファイルシステムは、ファイル操作に対する統一的な方法を提供します。</a:t>
            </a:r>
            <a:endParaRPr kumimoji="1" lang="en-US" altLang="ja-JP" dirty="0"/>
          </a:p>
          <a:p>
            <a:r>
              <a:rPr kumimoji="1" lang="ja-JP" altLang="en-US" dirty="0"/>
              <a:t>ファイルシステムにより、データは論理的なファイルとして扱えます。</a:t>
            </a:r>
            <a:endParaRPr kumimoji="1" lang="en-US" altLang="ja-JP" dirty="0"/>
          </a:p>
          <a:p>
            <a:r>
              <a:rPr kumimoji="1" lang="ja-JP" altLang="en-US" dirty="0"/>
              <a:t>ファイルには永続性があります。</a:t>
            </a:r>
            <a:endParaRPr kumimoji="1" lang="en-US" altLang="ja-JP" dirty="0"/>
          </a:p>
          <a:p>
            <a:r>
              <a:rPr kumimoji="1" lang="ja-JP" altLang="en-US" dirty="0"/>
              <a:t>つまり、意図的に消そうとしない限り消えません。</a:t>
            </a:r>
            <a:endParaRPr kumimoji="1" lang="en-US" altLang="ja-JP" dirty="0"/>
          </a:p>
          <a:p>
            <a:r>
              <a:rPr kumimoji="1" lang="ja-JP" altLang="en-US" dirty="0"/>
              <a:t>ファイルは任意の大きさにできます。</a:t>
            </a:r>
            <a:endParaRPr kumimoji="1" lang="en-US" altLang="ja-JP" dirty="0"/>
          </a:p>
          <a:p>
            <a:r>
              <a:rPr kumimoji="1" lang="ja-JP" altLang="en-US" dirty="0"/>
              <a:t>また、プロセス間共有も可能です。</a:t>
            </a:r>
            <a:endParaRPr kumimoji="1" lang="en-US" altLang="ja-JP" dirty="0"/>
          </a:p>
          <a:p>
            <a:r>
              <a:rPr kumimoji="1" lang="ja-JP" altLang="en-US" dirty="0"/>
              <a:t>ファイルはファイル制御ブロックで管理されます。</a:t>
            </a:r>
            <a:endParaRPr kumimoji="1" lang="en-US" altLang="ja-JP" dirty="0"/>
          </a:p>
          <a:p>
            <a:r>
              <a:rPr kumimoji="1" lang="ja-JP" altLang="en-US" dirty="0"/>
              <a:t>ファイル制御ブロックは、メモリのカーネル領域に作られ、ファイル情報が保持されます。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54</a:t>
            </a:fld>
            <a:endParaRPr lang="en-US" altLang="ja-JP"/>
          </a:p>
        </p:txBody>
      </p:sp>
    </p:spTree>
    <p:extLst>
      <p:ext uri="{BB962C8B-B14F-4D97-AF65-F5344CB8AC3E}">
        <p14:creationId xmlns:p14="http://schemas.microsoft.com/office/powerpoint/2010/main" val="419090804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ファイル構造は、</a:t>
            </a:r>
            <a:endParaRPr kumimoji="1" lang="en-US" altLang="ja-JP" dirty="0"/>
          </a:p>
          <a:p>
            <a:r>
              <a:rPr kumimoji="1" lang="ja-JP" altLang="en-US" dirty="0"/>
              <a:t>アプリケーションが指定する関連した項目をまとめたレコードと、</a:t>
            </a:r>
            <a:endParaRPr kumimoji="1" lang="en-US" altLang="ja-JP" dirty="0"/>
          </a:p>
          <a:p>
            <a:r>
              <a:rPr kumimoji="1" lang="ja-JP" altLang="en-US" dirty="0"/>
              <a:t>二次記憶上の記憶単位であるブロックから成ります。</a:t>
            </a:r>
            <a:endParaRPr kumimoji="1" lang="en-US" altLang="ja-JP" dirty="0"/>
          </a:p>
          <a:p>
            <a:r>
              <a:rPr kumimoji="1" lang="ja-JP" altLang="en-US" dirty="0"/>
              <a:t>ブロックは、レコードの集合体です。</a:t>
            </a:r>
          </a:p>
        </p:txBody>
      </p:sp>
      <p:sp>
        <p:nvSpPr>
          <p:cNvPr id="4" name="スライド番号プレースホルダー 3"/>
          <p:cNvSpPr>
            <a:spLocks noGrp="1"/>
          </p:cNvSpPr>
          <p:nvPr>
            <p:ph type="sldNum" sz="quarter" idx="10"/>
          </p:nvPr>
        </p:nvSpPr>
        <p:spPr/>
        <p:txBody>
          <a:bodyPr/>
          <a:lstStyle/>
          <a:p>
            <a:fld id="{D94EA98F-94B3-4CDB-AD98-C75052787091}" type="slidenum">
              <a:rPr lang="ja-JP" altLang="en-US" smtClean="0"/>
              <a:pPr/>
              <a:t>55</a:t>
            </a:fld>
            <a:endParaRPr lang="en-US" altLang="ja-JP"/>
          </a:p>
        </p:txBody>
      </p:sp>
    </p:spTree>
    <p:extLst>
      <p:ext uri="{BB962C8B-B14F-4D97-AF65-F5344CB8AC3E}">
        <p14:creationId xmlns:p14="http://schemas.microsoft.com/office/powerpoint/2010/main" val="163379509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一つのブロックに複数のレコードが入っているものが</a:t>
            </a:r>
            <a:endParaRPr kumimoji="1" lang="en-US" altLang="ja-JP" dirty="0"/>
          </a:p>
          <a:p>
            <a:r>
              <a:rPr kumimoji="1" lang="ja-JP" altLang="en-US" dirty="0"/>
              <a:t>ブロックレコード、</a:t>
            </a:r>
            <a:endParaRPr kumimoji="1" lang="en-US" altLang="ja-JP" dirty="0"/>
          </a:p>
          <a:p>
            <a:r>
              <a:rPr kumimoji="1" lang="ja-JP" altLang="en-US" dirty="0"/>
              <a:t>一つのブロックにレコードが一つ入っているものが</a:t>
            </a:r>
            <a:endParaRPr kumimoji="1" lang="en-US" altLang="ja-JP" dirty="0"/>
          </a:p>
          <a:p>
            <a:r>
              <a:rPr kumimoji="1" lang="ja-JP" altLang="en-US" dirty="0"/>
              <a:t>非ブロックレコードです。</a:t>
            </a:r>
            <a:endParaRPr kumimoji="1" lang="en-US" altLang="ja-JP" dirty="0"/>
          </a:p>
          <a:p>
            <a:r>
              <a:rPr kumimoji="1" lang="ja-JP" altLang="en-US" dirty="0"/>
              <a:t>レコードの長さでの分類では、固定長レコード、可変長レコード、スパンドレコードに分けられます。</a:t>
            </a:r>
            <a:endParaRPr kumimoji="1" lang="en-US" altLang="ja-JP" dirty="0"/>
          </a:p>
          <a:p>
            <a:r>
              <a:rPr kumimoji="1" lang="ja-JP" altLang="en-US" dirty="0"/>
              <a:t>固定長レコードは、レコード長は固定で、ブロック長はレコード長の整数倍になります。</a:t>
            </a:r>
            <a:endParaRPr kumimoji="1" lang="en-US" altLang="ja-JP" dirty="0"/>
          </a:p>
          <a:p>
            <a:r>
              <a:rPr kumimoji="1" lang="ja-JP" altLang="en-US" dirty="0"/>
              <a:t>可変長レコードは、レコード長は可変で、レコード長はブロック長以下になります。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スパンドレコードは、レコード長は可変で、レコード長は、ブロック長よりも大きくなります。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56</a:t>
            </a:fld>
            <a:endParaRPr lang="en-US" altLang="ja-JP"/>
          </a:p>
        </p:txBody>
      </p:sp>
    </p:spTree>
    <p:extLst>
      <p:ext uri="{BB962C8B-B14F-4D97-AF65-F5344CB8AC3E}">
        <p14:creationId xmlns:p14="http://schemas.microsoft.com/office/powerpoint/2010/main" val="231303835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ファイルの転送は、書き出し時には、レコードを結合してブロックにするブロッキングが、</a:t>
            </a:r>
            <a:endParaRPr kumimoji="1" lang="en-US" altLang="ja-JP" dirty="0"/>
          </a:p>
          <a:p>
            <a:r>
              <a:rPr kumimoji="1" lang="ja-JP" altLang="en-US" dirty="0"/>
              <a:t>読み込み時には、ブロックを分割してレコードするデブロッキングが行われます。</a:t>
            </a:r>
            <a:endParaRPr kumimoji="1" lang="en-US" altLang="ja-JP" dirty="0"/>
          </a:p>
          <a:p>
            <a:r>
              <a:rPr kumimoji="1" lang="ja-JP" altLang="en-US" dirty="0"/>
              <a:t>バッファを設けることにより、</a:t>
            </a:r>
            <a:r>
              <a:rPr kumimoji="1" lang="en-US" altLang="ja-JP" dirty="0"/>
              <a:t>CPU</a:t>
            </a:r>
            <a:r>
              <a:rPr kumimoji="1" lang="ja-JP" altLang="en-US" dirty="0"/>
              <a:t>処理と転送をオーバラップさせることができます。</a:t>
            </a:r>
            <a:endParaRPr kumimoji="1" lang="en-US" altLang="ja-JP" dirty="0"/>
          </a:p>
          <a:p>
            <a:r>
              <a:rPr kumimoji="1" lang="ja-JP" altLang="en-US" dirty="0"/>
              <a:t>その際、バッファを</a:t>
            </a:r>
            <a:r>
              <a:rPr kumimoji="1" lang="en-US" altLang="ja-JP" dirty="0"/>
              <a:t>2</a:t>
            </a:r>
            <a:r>
              <a:rPr kumimoji="1" lang="ja-JP" altLang="en-US" dirty="0"/>
              <a:t>つ用いるダブルバッファリングにすれば、</a:t>
            </a:r>
            <a:endParaRPr kumimoji="1" lang="en-US" altLang="ja-JP" dirty="0"/>
          </a:p>
          <a:p>
            <a:r>
              <a:rPr kumimoji="1" lang="ja-JP" altLang="en-US" dirty="0"/>
              <a:t>二次記憶からバッファへの転送と、バッファから作業領域への転送もオーバラップできます。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57</a:t>
            </a:fld>
            <a:endParaRPr lang="en-US" altLang="ja-JP"/>
          </a:p>
        </p:txBody>
      </p:sp>
    </p:spTree>
    <p:extLst>
      <p:ext uri="{BB962C8B-B14F-4D97-AF65-F5344CB8AC3E}">
        <p14:creationId xmlns:p14="http://schemas.microsoft.com/office/powerpoint/2010/main" val="286217479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ファイルに対するアクセスは、</a:t>
            </a:r>
            <a:endParaRPr kumimoji="1" lang="en-US" altLang="ja-JP" dirty="0"/>
          </a:p>
          <a:p>
            <a:r>
              <a:rPr kumimoji="1" lang="ja-JP" altLang="en-US" dirty="0"/>
              <a:t>ファイルの先頭のレコードから順にアクセスする逐次アクセスファイル、</a:t>
            </a:r>
            <a:endParaRPr kumimoji="1" lang="en-US" altLang="ja-JP" dirty="0"/>
          </a:p>
          <a:p>
            <a:r>
              <a:rPr kumimoji="1" lang="ja-JP" altLang="en-US" dirty="0"/>
              <a:t>任意のレコードにアクセス可能な直接アクセスファイル</a:t>
            </a:r>
            <a:endParaRPr kumimoji="1" lang="en-US" altLang="ja-JP" dirty="0"/>
          </a:p>
          <a:p>
            <a:r>
              <a:rPr kumimoji="1" lang="ja-JP" altLang="en-US" dirty="0"/>
              <a:t>キーを介してアクセスできる参照付きファイル、</a:t>
            </a:r>
            <a:endParaRPr kumimoji="1" lang="en-US" altLang="ja-JP" dirty="0"/>
          </a:p>
          <a:p>
            <a:r>
              <a:rPr kumimoji="1" lang="ja-JP" altLang="en-US" dirty="0"/>
              <a:t>複数のメンバで構成された区分編成ファイルがあります。</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58</a:t>
            </a:fld>
            <a:endParaRPr lang="en-US" altLang="ja-JP"/>
          </a:p>
        </p:txBody>
      </p:sp>
    </p:spTree>
    <p:extLst>
      <p:ext uri="{BB962C8B-B14F-4D97-AF65-F5344CB8AC3E}">
        <p14:creationId xmlns:p14="http://schemas.microsoft.com/office/powerpoint/2010/main" val="7872432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第</a:t>
            </a:r>
            <a:r>
              <a:rPr kumimoji="1" lang="en-US" altLang="ja-JP"/>
              <a:t>15</a:t>
            </a:r>
            <a:r>
              <a:rPr kumimoji="1" lang="ja-JP" altLang="en-US"/>
              <a:t>回</a:t>
            </a:r>
            <a:r>
              <a:rPr kumimoji="1" lang="en-US" altLang="ja-JP"/>
              <a:t>1</a:t>
            </a:r>
            <a:r>
              <a:rPr kumimoji="1" lang="ja-JP" altLang="en-US"/>
              <a:t>月</a:t>
            </a:r>
            <a:r>
              <a:rPr kumimoji="1" lang="en-US" altLang="ja-JP"/>
              <a:t>23</a:t>
            </a:r>
            <a:r>
              <a:rPr kumimoji="1" lang="ja-JP" altLang="en-US"/>
              <a:t>日に期末テスト</a:t>
            </a:r>
            <a:r>
              <a:rPr kumimoji="1" lang="ja-JP" altLang="en-US" dirty="0"/>
              <a:t>をします。</a:t>
            </a:r>
            <a:endParaRPr kumimoji="1" lang="en-US" altLang="ja-JP" dirty="0"/>
          </a:p>
          <a:p>
            <a:r>
              <a:rPr kumimoji="1" lang="ja-JP" altLang="en-US" dirty="0"/>
              <a:t>試験時間は</a:t>
            </a:r>
            <a:r>
              <a:rPr kumimoji="1" lang="en-US" altLang="ja-JP" dirty="0"/>
              <a:t>60</a:t>
            </a:r>
            <a:r>
              <a:rPr kumimoji="1" lang="ja-JP" altLang="en-US" dirty="0"/>
              <a:t>分、範囲は第</a:t>
            </a:r>
            <a:r>
              <a:rPr kumimoji="1" lang="en-US" altLang="ja-JP" dirty="0"/>
              <a:t>14</a:t>
            </a:r>
            <a:r>
              <a:rPr kumimoji="1" lang="ja-JP" altLang="en-US" dirty="0"/>
              <a:t>回までです。</a:t>
            </a:r>
            <a:endParaRPr kumimoji="1" lang="en-US" altLang="ja-JP" dirty="0"/>
          </a:p>
          <a:p>
            <a:r>
              <a:rPr kumimoji="1" lang="ja-JP" altLang="en-US" dirty="0"/>
              <a:t>この試験が定期試験の代わりになります。</a:t>
            </a:r>
            <a:endParaRPr kumimoji="1" lang="en-US" altLang="ja-JP" dirty="0"/>
          </a:p>
          <a:p>
            <a:r>
              <a:rPr kumimoji="1" lang="ja-JP" altLang="en-US" dirty="0"/>
              <a:t>内容は、毎週やってきた課題テストの復習になります。</a:t>
            </a:r>
            <a:endParaRPr kumimoji="1" lang="en-US" altLang="ja-JP" dirty="0"/>
          </a:p>
          <a:p>
            <a:r>
              <a:rPr kumimoji="1" lang="ja-JP" altLang="en-US" dirty="0"/>
              <a:t>今までの課題テストに類似した問題を出す予定ですので、復習しておいてください。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それでは、今回の講義はこれで終了します。</a:t>
            </a:r>
            <a:endParaRPr kumimoji="1" lang="en-US" altLang="ja-JP" dirty="0"/>
          </a:p>
          <a:p>
            <a:r>
              <a:rPr kumimoji="1" lang="en-US" altLang="ja-JP" dirty="0" err="1"/>
              <a:t>GoogleClassroom</a:t>
            </a:r>
            <a:r>
              <a:rPr kumimoji="1" lang="en-US" altLang="ja-JP" dirty="0"/>
              <a:t> </a:t>
            </a:r>
            <a:r>
              <a:rPr kumimoji="1" lang="ja-JP" altLang="en-US" dirty="0"/>
              <a:t>に課題テストを挙げてありますので、来週の授業開始時までに提出してください。</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E25BFA26-218D-4142-AE6B-3ACA00F03636}" type="slidenum">
              <a:rPr kumimoji="1" lang="ja-JP" altLang="en-US" smtClean="0"/>
              <a:t>59</a:t>
            </a:fld>
            <a:endParaRPr kumimoji="1" lang="ja-JP" altLang="en-US"/>
          </a:p>
        </p:txBody>
      </p:sp>
    </p:spTree>
    <p:extLst>
      <p:ext uri="{BB962C8B-B14F-4D97-AF65-F5344CB8AC3E}">
        <p14:creationId xmlns:p14="http://schemas.microsoft.com/office/powerpoint/2010/main" val="463075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例えば、データをコピーする場合を考えてみましょう。</a:t>
            </a:r>
            <a:endParaRPr kumimoji="1" lang="en-US" altLang="ja-JP" dirty="0"/>
          </a:p>
          <a:p>
            <a:r>
              <a:rPr kumimoji="1" lang="ja-JP" altLang="en-US" dirty="0"/>
              <a:t>ハードウェアはそれぞれ物理特性が異なり、データの扱われ方もハードウェアごとに異なります。</a:t>
            </a:r>
            <a:endParaRPr kumimoji="1" lang="en-US" altLang="ja-JP" dirty="0"/>
          </a:p>
          <a:p>
            <a:r>
              <a:rPr kumimoji="1" lang="ja-JP" altLang="en-US" dirty="0"/>
              <a:t>これらのハードウェアを、直接操作しようとすると、</a:t>
            </a:r>
            <a:endParaRPr kumimoji="1" lang="en-US" altLang="ja-JP" dirty="0"/>
          </a:p>
          <a:p>
            <a:r>
              <a:rPr kumimoji="1" lang="ja-JP" altLang="en-US" dirty="0"/>
              <a:t>例えば、ハードディスクから</a:t>
            </a:r>
            <a:r>
              <a:rPr kumimoji="1" lang="en-US" altLang="ja-JP" dirty="0"/>
              <a:t>CD-R</a:t>
            </a:r>
            <a:r>
              <a:rPr kumimoji="1" lang="ja-JP" altLang="en-US" dirty="0"/>
              <a:t>にデータをコピーするためには、</a:t>
            </a:r>
            <a:endParaRPr kumimoji="1" lang="en-US" altLang="ja-JP" dirty="0"/>
          </a:p>
          <a:p>
            <a:r>
              <a:rPr kumimoji="1" lang="ja-JP" altLang="en-US" dirty="0"/>
              <a:t>まずハードディスクの物理特性に対応した方法でデータを読み取り、</a:t>
            </a:r>
            <a:endParaRPr kumimoji="1" lang="en-US" altLang="ja-JP" dirty="0"/>
          </a:p>
          <a:p>
            <a:r>
              <a:rPr kumimoji="1" lang="ja-JP" altLang="en-US" dirty="0"/>
              <a:t>ハードディスク用の形式のデータを</a:t>
            </a:r>
            <a:r>
              <a:rPr kumimoji="1" lang="en-US" altLang="ja-JP" dirty="0"/>
              <a:t>CD-R</a:t>
            </a:r>
            <a:r>
              <a:rPr kumimoji="1" lang="ja-JP" altLang="en-US" dirty="0"/>
              <a:t>用の形式に変換し、</a:t>
            </a:r>
            <a:endParaRPr kumimoji="1" lang="en-US" altLang="ja-JP" dirty="0"/>
          </a:p>
          <a:p>
            <a:r>
              <a:rPr kumimoji="1" lang="en-US" altLang="ja-JP" dirty="0"/>
              <a:t>CD-R</a:t>
            </a:r>
            <a:r>
              <a:rPr kumimoji="1" lang="ja-JP" altLang="en-US" dirty="0"/>
              <a:t>の物理特性に応じた方法でデータを書き込む必要があります。</a:t>
            </a:r>
            <a:endParaRPr kumimoji="1" lang="en-US" altLang="ja-JP" dirty="0"/>
          </a:p>
          <a:p>
            <a:r>
              <a:rPr kumimoji="1" lang="en-US" altLang="ja-JP" dirty="0"/>
              <a:t>DVD-R</a:t>
            </a:r>
            <a:r>
              <a:rPr kumimoji="1" lang="ja-JP" altLang="en-US" dirty="0"/>
              <a:t>から</a:t>
            </a:r>
            <a:r>
              <a:rPr kumimoji="1" lang="en-US" altLang="ja-JP" dirty="0"/>
              <a:t>USB</a:t>
            </a:r>
            <a:r>
              <a:rPr kumimoji="1" lang="ja-JP" altLang="en-US" dirty="0"/>
              <a:t>メモリにデータをコピーするにはまた異なる手順が必要です。</a:t>
            </a:r>
            <a:endParaRPr kumimoji="1" lang="en-US" altLang="ja-JP" dirty="0"/>
          </a:p>
          <a:p>
            <a:r>
              <a:rPr kumimoji="1" lang="ja-JP" altLang="en-US" dirty="0"/>
              <a:t>しかし、</a:t>
            </a:r>
            <a:r>
              <a:rPr kumimoji="1" lang="en-US" altLang="ja-JP" dirty="0"/>
              <a:t>OS</a:t>
            </a:r>
            <a:r>
              <a:rPr kumimoji="1" lang="ja-JP" altLang="en-US" dirty="0"/>
              <a:t>が各ハードウェアと入出力デバイスを通してやり取りし、</a:t>
            </a:r>
            <a:endParaRPr kumimoji="1" lang="en-US" altLang="ja-JP" dirty="0"/>
          </a:p>
          <a:p>
            <a:r>
              <a:rPr kumimoji="1" lang="ja-JP" altLang="en-US" dirty="0"/>
              <a:t>データを統一して扱えるファイルシステムを提供することにより、</a:t>
            </a:r>
            <a:endParaRPr kumimoji="1" lang="en-US" altLang="ja-JP" dirty="0"/>
          </a:p>
          <a:p>
            <a:r>
              <a:rPr kumimoji="1" lang="ja-JP" altLang="en-US" dirty="0"/>
              <a:t>アプリケーションプログラムは、ハードウェアごとの物理特性を気にする必要が無くなります。</a:t>
            </a:r>
            <a:endParaRPr kumimoji="1" lang="en-US" altLang="ja-JP" dirty="0"/>
          </a:p>
          <a:p>
            <a:r>
              <a:rPr kumimoji="1" lang="ja-JP" altLang="en-US" dirty="0"/>
              <a:t>データをコピーするのであれば、そのデータがハードディスク上にあろうが、</a:t>
            </a:r>
            <a:r>
              <a:rPr kumimoji="1" lang="en-US" altLang="ja-JP" dirty="0"/>
              <a:t>USB</a:t>
            </a:r>
            <a:r>
              <a:rPr kumimoji="1" lang="ja-JP" altLang="en-US" dirty="0"/>
              <a:t>メモリ上にあろうが、</a:t>
            </a:r>
            <a:endParaRPr kumimoji="1" lang="en-US" altLang="ja-JP" dirty="0"/>
          </a:p>
          <a:p>
            <a:r>
              <a:rPr kumimoji="1" lang="ja-JP" altLang="en-US" dirty="0"/>
              <a:t>同じファイルをコピーする、という操作でコピーすることができます。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6</a:t>
            </a:fld>
            <a:endParaRPr lang="en-US" altLang="ja-JP"/>
          </a:p>
        </p:txBody>
      </p:sp>
    </p:spTree>
    <p:extLst>
      <p:ext uri="{BB962C8B-B14F-4D97-AF65-F5344CB8AC3E}">
        <p14:creationId xmlns:p14="http://schemas.microsoft.com/office/powerpoint/2010/main" val="2289906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ファイルはプログラムやデータなど様々な目的に使われます。</a:t>
            </a:r>
            <a:endParaRPr kumimoji="1" lang="en-US" altLang="ja-JP" dirty="0"/>
          </a:p>
          <a:p>
            <a:r>
              <a:rPr kumimoji="1" lang="ja-JP" altLang="en-US" dirty="0"/>
              <a:t>ファイルは目的に応じて様々な種類があります。</a:t>
            </a:r>
            <a:endParaRPr kumimoji="1" lang="en-US" altLang="ja-JP" dirty="0"/>
          </a:p>
          <a:p>
            <a:r>
              <a:rPr kumimoji="1" lang="ja-JP" altLang="en-US" dirty="0"/>
              <a:t>ソースプログラム、</a:t>
            </a:r>
            <a:endParaRPr kumimoji="1" lang="en-US" altLang="ja-JP" dirty="0"/>
          </a:p>
          <a:p>
            <a:r>
              <a:rPr kumimoji="1" lang="ja-JP" altLang="en-US" dirty="0"/>
              <a:t>オブジェクトプログラム、</a:t>
            </a:r>
            <a:endParaRPr kumimoji="1" lang="en-US" altLang="ja-JP" dirty="0"/>
          </a:p>
          <a:p>
            <a:r>
              <a:rPr kumimoji="1" lang="ja-JP" altLang="en-US" dirty="0"/>
              <a:t>バイナリプログラム、</a:t>
            </a:r>
            <a:endParaRPr kumimoji="1" lang="en-US" altLang="ja-JP" dirty="0"/>
          </a:p>
          <a:p>
            <a:r>
              <a:rPr kumimoji="1" lang="ja-JP" altLang="en-US" dirty="0"/>
              <a:t>バイナリデータ、</a:t>
            </a:r>
            <a:endParaRPr kumimoji="1" lang="en-US" altLang="ja-JP" dirty="0"/>
          </a:p>
          <a:p>
            <a:r>
              <a:rPr kumimoji="1" lang="ja-JP" altLang="en-US" dirty="0"/>
              <a:t>テキストデータ、</a:t>
            </a:r>
            <a:endParaRPr kumimoji="1" lang="en-US" altLang="ja-JP" dirty="0"/>
          </a:p>
          <a:p>
            <a:r>
              <a:rPr kumimoji="1" lang="ja-JP" altLang="en-US" dirty="0"/>
              <a:t>画像データなどです。</a:t>
            </a:r>
            <a:endParaRPr kumimoji="1" lang="en-US" altLang="ja-JP" dirty="0"/>
          </a:p>
          <a:p>
            <a:r>
              <a:rPr kumimoji="1" lang="ja-JP" altLang="en-US" dirty="0"/>
              <a:t>これらは、種類ごとに適した構造やアクセス法があります。</a:t>
            </a:r>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7</a:t>
            </a:fld>
            <a:endParaRPr lang="en-US" altLang="ja-JP"/>
          </a:p>
        </p:txBody>
      </p:sp>
    </p:spTree>
    <p:extLst>
      <p:ext uri="{BB962C8B-B14F-4D97-AF65-F5344CB8AC3E}">
        <p14:creationId xmlns:p14="http://schemas.microsoft.com/office/powerpoint/2010/main" val="623375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ファイルは、それがどのようなファイルであるかをわかりやすくするために、ファイル名が付けられます。</a:t>
            </a:r>
            <a:endParaRPr kumimoji="1" lang="en-US" altLang="ja-JP" dirty="0"/>
          </a:p>
          <a:p>
            <a:r>
              <a:rPr kumimoji="1" lang="ja-JP" altLang="en-US" dirty="0"/>
              <a:t>ファイル名は、自由に設定できます。</a:t>
            </a:r>
            <a:endParaRPr kumimoji="1" lang="en-US" altLang="ja-JP" dirty="0"/>
          </a:p>
          <a:p>
            <a:r>
              <a:rPr kumimoji="1" lang="ja-JP" altLang="en-US" dirty="0"/>
              <a:t>また、同じファイルを、複数の名前で参照することもできます。</a:t>
            </a:r>
            <a:endParaRPr kumimoji="1" lang="en-US" altLang="ja-JP" dirty="0"/>
          </a:p>
          <a:p>
            <a:r>
              <a:rPr kumimoji="1" lang="ja-JP" altLang="en-US" dirty="0"/>
              <a:t>多くの場合、ファイル名には、ピリオドで区切られた名前が使われます。</a:t>
            </a:r>
            <a:endParaRPr kumimoji="1" lang="en-US" altLang="ja-JP" dirty="0"/>
          </a:p>
          <a:p>
            <a:r>
              <a:rPr kumimoji="1" lang="ja-JP" altLang="en-US" dirty="0"/>
              <a:t>例えば、</a:t>
            </a:r>
            <a:r>
              <a:rPr kumimoji="1" lang="en-US" altLang="ja-JP" dirty="0" err="1"/>
              <a:t>hello.c</a:t>
            </a:r>
            <a:r>
              <a:rPr kumimoji="1" lang="en-US" altLang="ja-JP" dirty="0"/>
              <a:t>, </a:t>
            </a:r>
            <a:r>
              <a:rPr kumimoji="1" lang="en-US" altLang="ja-JP" dirty="0" err="1"/>
              <a:t>sum.java</a:t>
            </a:r>
            <a:r>
              <a:rPr kumimoji="1" lang="en-US" altLang="ja-JP" dirty="0"/>
              <a:t>, </a:t>
            </a:r>
            <a:r>
              <a:rPr kumimoji="1" lang="en-US" altLang="ja-JP" dirty="0" err="1"/>
              <a:t>report.txt</a:t>
            </a:r>
            <a:r>
              <a:rPr kumimoji="1" lang="en-US" altLang="ja-JP" dirty="0"/>
              <a:t>, </a:t>
            </a:r>
            <a:r>
              <a:rPr kumimoji="1" lang="en-US" altLang="ja-JP" dirty="0" err="1"/>
              <a:t>picture.bmp</a:t>
            </a:r>
            <a:r>
              <a:rPr kumimoji="1" lang="en-US" altLang="ja-JP" dirty="0"/>
              <a:t> </a:t>
            </a:r>
            <a:r>
              <a:rPr kumimoji="1" lang="ja-JP" altLang="en-US" dirty="0"/>
              <a:t>などです。</a:t>
            </a:r>
            <a:endParaRPr kumimoji="1" lang="en-US" altLang="ja-JP" dirty="0"/>
          </a:p>
          <a:p>
            <a:r>
              <a:rPr kumimoji="1" lang="ja-JP" altLang="en-US" dirty="0"/>
              <a:t>ピリオドから後の部分は拡張子と言い、ファイルの種類を表すために使われます。</a:t>
            </a:r>
            <a:endParaRPr kumimoji="1" lang="en-US" altLang="ja-JP" dirty="0"/>
          </a:p>
          <a:p>
            <a:r>
              <a:rPr kumimoji="1" lang="ja-JP" altLang="en-US" dirty="0"/>
              <a:t>例えば、</a:t>
            </a:r>
            <a:r>
              <a:rPr kumimoji="1" lang="en-US" altLang="ja-JP" dirty="0"/>
              <a:t>.c </a:t>
            </a:r>
            <a:r>
              <a:rPr kumimoji="1" lang="ja-JP" altLang="en-US" dirty="0"/>
              <a:t>なら</a:t>
            </a:r>
            <a:r>
              <a:rPr kumimoji="1" lang="en-US" altLang="ja-JP" dirty="0"/>
              <a:t>C</a:t>
            </a:r>
            <a:r>
              <a:rPr kumimoji="1" lang="ja-JP" altLang="en-US" dirty="0"/>
              <a:t>言語のソースプログラム、</a:t>
            </a:r>
            <a:r>
              <a:rPr kumimoji="1" lang="en-US" altLang="ja-JP" dirty="0"/>
              <a:t>.java </a:t>
            </a:r>
            <a:r>
              <a:rPr kumimoji="1" lang="ja-JP" altLang="en-US" dirty="0"/>
              <a:t>なら</a:t>
            </a:r>
            <a:r>
              <a:rPr kumimoji="1" lang="en-US" altLang="ja-JP" dirty="0"/>
              <a:t> Java </a:t>
            </a:r>
            <a:r>
              <a:rPr kumimoji="1" lang="ja-JP" altLang="en-US" dirty="0"/>
              <a:t>のソースプログラム、</a:t>
            </a:r>
            <a:endParaRPr kumimoji="1" lang="en-US" altLang="ja-JP" dirty="0"/>
          </a:p>
          <a:p>
            <a:r>
              <a:rPr kumimoji="1" lang="en-US" altLang="ja-JP" dirty="0"/>
              <a:t>.txt </a:t>
            </a:r>
            <a:r>
              <a:rPr kumimoji="1" lang="ja-JP" altLang="en-US" dirty="0"/>
              <a:t>ならテキストデータ、</a:t>
            </a:r>
            <a:r>
              <a:rPr kumimoji="1" lang="en-US" altLang="ja-JP" dirty="0"/>
              <a:t>.bmp </a:t>
            </a:r>
            <a:r>
              <a:rPr kumimoji="1" lang="ja-JP" altLang="en-US" dirty="0"/>
              <a:t>ならビットマップ形式の画像データを表します。</a:t>
            </a:r>
            <a:endParaRPr kumimoji="1" lang="en-US" altLang="ja-JP" dirty="0"/>
          </a:p>
          <a:p>
            <a:r>
              <a:rPr kumimoji="1" lang="ja-JP" altLang="en-US" dirty="0"/>
              <a:t>拡張子は、複数使われる場合もあります。</a:t>
            </a:r>
            <a:endParaRPr kumimoji="1" lang="en-US" altLang="ja-JP" dirty="0"/>
          </a:p>
          <a:p>
            <a:r>
              <a:rPr kumimoji="1" lang="ja-JP" altLang="en-US" dirty="0"/>
              <a:t>例えば、</a:t>
            </a:r>
            <a:r>
              <a:rPr kumimoji="1" lang="en-US" altLang="ja-JP" dirty="0" err="1"/>
              <a:t>hello.c.gz</a:t>
            </a:r>
            <a:r>
              <a:rPr kumimoji="1" lang="en-US" altLang="ja-JP" dirty="0"/>
              <a:t> </a:t>
            </a:r>
            <a:r>
              <a:rPr kumimoji="1" lang="ja-JP" altLang="en-US" dirty="0"/>
              <a:t>などです。</a:t>
            </a:r>
            <a:endParaRPr kumimoji="1" lang="en-US" altLang="ja-JP" dirty="0"/>
          </a:p>
          <a:p>
            <a:r>
              <a:rPr kumimoji="1" lang="ja-JP" altLang="en-US" dirty="0"/>
              <a:t>この例では、</a:t>
            </a:r>
            <a:r>
              <a:rPr kumimoji="1" lang="en-US" altLang="ja-JP" dirty="0"/>
              <a:t>C</a:t>
            </a:r>
            <a:r>
              <a:rPr kumimoji="1" lang="ja-JP" altLang="en-US" dirty="0"/>
              <a:t>言語のソースプログラムを</a:t>
            </a:r>
            <a:r>
              <a:rPr kumimoji="1" lang="en-US" altLang="ja-JP" dirty="0"/>
              <a:t> </a:t>
            </a:r>
            <a:r>
              <a:rPr kumimoji="1" lang="en-US" altLang="ja-JP" dirty="0" err="1"/>
              <a:t>gzip</a:t>
            </a:r>
            <a:r>
              <a:rPr kumimoji="1" lang="en-US" altLang="ja-JP" dirty="0"/>
              <a:t> </a:t>
            </a:r>
            <a:r>
              <a:rPr kumimoji="1" lang="ja-JP" altLang="en-US" dirty="0"/>
              <a:t>で圧縮したファイルを表します。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8</a:t>
            </a:fld>
            <a:endParaRPr lang="en-US" altLang="ja-JP"/>
          </a:p>
        </p:txBody>
      </p:sp>
    </p:spTree>
    <p:extLst>
      <p:ext uri="{BB962C8B-B14F-4D97-AF65-F5344CB8AC3E}">
        <p14:creationId xmlns:p14="http://schemas.microsoft.com/office/powerpoint/2010/main" val="1496007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ファイル名の付け方は、</a:t>
            </a:r>
            <a:r>
              <a:rPr kumimoji="1" lang="en-US" altLang="ja-JP" dirty="0"/>
              <a:t>OS</a:t>
            </a:r>
            <a:r>
              <a:rPr kumimoji="1" lang="ja-JP" altLang="en-US"/>
              <a:t>により異なります。</a:t>
            </a:r>
            <a:endParaRPr kumimoji="1" lang="en-US" altLang="ja-JP" dirty="0"/>
          </a:p>
          <a:p>
            <a:r>
              <a:rPr kumimoji="1" lang="en-US" altLang="ja-JP" dirty="0"/>
              <a:t>MS-DOS  </a:t>
            </a:r>
            <a:r>
              <a:rPr kumimoji="1" lang="ja-JP" altLang="en-US"/>
              <a:t>では、ファイル名は、</a:t>
            </a:r>
            <a:r>
              <a:rPr kumimoji="1" lang="en-US" altLang="ja-JP" dirty="0"/>
              <a:t>8.3 </a:t>
            </a:r>
            <a:r>
              <a:rPr kumimoji="1" lang="ja-JP" altLang="en-US"/>
              <a:t>形式と呼ばれる文字数制限があります。</a:t>
            </a:r>
            <a:endParaRPr kumimoji="1" lang="en-US" altLang="ja-JP" dirty="0"/>
          </a:p>
          <a:p>
            <a:r>
              <a:rPr kumimoji="1" lang="en-US" altLang="ja-JP" dirty="0"/>
              <a:t>8.3 </a:t>
            </a:r>
            <a:r>
              <a:rPr kumimoji="1" lang="ja-JP" altLang="en-US"/>
              <a:t>形式では、ファイル名は</a:t>
            </a:r>
            <a:r>
              <a:rPr kumimoji="1" lang="en-US" altLang="ja-JP" dirty="0"/>
              <a:t>8</a:t>
            </a:r>
            <a:r>
              <a:rPr kumimoji="1" lang="ja-JP" altLang="en-US"/>
              <a:t>文字まで、拡張子は</a:t>
            </a:r>
            <a:r>
              <a:rPr kumimoji="1" lang="en-US" altLang="ja-JP" dirty="0"/>
              <a:t>3</a:t>
            </a:r>
            <a:r>
              <a:rPr kumimoji="1" lang="ja-JP" altLang="en-US"/>
              <a:t>文字までしか使えません。</a:t>
            </a:r>
            <a:endParaRPr kumimoji="1" lang="en-US" altLang="ja-JP" dirty="0"/>
          </a:p>
          <a:p>
            <a:r>
              <a:rPr kumimoji="1" lang="ja-JP" altLang="en-US"/>
              <a:t>現在の</a:t>
            </a:r>
            <a:r>
              <a:rPr kumimoji="1" lang="en-US" altLang="ja-JP" dirty="0"/>
              <a:t>OS</a:t>
            </a:r>
            <a:r>
              <a:rPr kumimoji="1" lang="ja-JP" altLang="en-US"/>
              <a:t>では、ファイルの文字数はロングファイル名と呼ばれる</a:t>
            </a:r>
            <a:r>
              <a:rPr kumimoji="1" lang="en-US" altLang="ja-JP" dirty="0"/>
              <a:t> 255 </a:t>
            </a:r>
            <a:r>
              <a:rPr kumimoji="1" lang="ja-JP" altLang="en-US"/>
              <a:t>文字まで使えるのが主流となっています。</a:t>
            </a:r>
            <a:endParaRPr kumimoji="1" lang="en-US" altLang="ja-JP" dirty="0"/>
          </a:p>
          <a:p>
            <a:r>
              <a:rPr kumimoji="1" lang="ja-JP" altLang="en-US"/>
              <a:t>なお、</a:t>
            </a:r>
            <a:r>
              <a:rPr kumimoji="1" lang="en-US" altLang="ja-JP" dirty="0"/>
              <a:t>OS</a:t>
            </a:r>
            <a:r>
              <a:rPr kumimoji="1" lang="ja-JP" altLang="en-US"/>
              <a:t>ごとに、使用不可文字や、大文字小文字の区別が微妙に異なります。</a:t>
            </a:r>
            <a:endParaRPr kumimoji="1" lang="en-US" altLang="ja-JP" dirty="0"/>
          </a:p>
          <a:p>
            <a:r>
              <a:rPr kumimoji="1" lang="en-US" altLang="ja-JP" dirty="0"/>
              <a:t>Windows </a:t>
            </a:r>
            <a:r>
              <a:rPr kumimoji="1" lang="ja-JP" altLang="en-US"/>
              <a:t>では、こちらにあげたバックスラッシュ、スラッシュ、コロン、アスタリスク、クエスチョンマーク、</a:t>
            </a:r>
            <a:endParaRPr kumimoji="1" lang="en-US" altLang="ja-JP" dirty="0"/>
          </a:p>
          <a:p>
            <a:r>
              <a:rPr kumimoji="1" lang="ja-JP" altLang="en-US"/>
              <a:t>ダブルクオート、小なり、大なり、縦棒は使えません。</a:t>
            </a:r>
            <a:endParaRPr kumimoji="1" lang="en-US" altLang="ja-JP" dirty="0"/>
          </a:p>
          <a:p>
            <a:r>
              <a:rPr kumimoji="1" lang="en-US" altLang="ja-JP" dirty="0"/>
              <a:t>UNIX </a:t>
            </a:r>
            <a:r>
              <a:rPr kumimoji="1" lang="ja-JP" altLang="en-US"/>
              <a:t>ではスラッシュ、</a:t>
            </a:r>
            <a:r>
              <a:rPr kumimoji="1" lang="en-US" altLang="ja-JP" dirty="0"/>
              <a:t>MacOS </a:t>
            </a:r>
            <a:r>
              <a:rPr kumimoji="1" lang="ja-JP" altLang="en-US"/>
              <a:t>ではスラッシュとコロンが使えません。</a:t>
            </a:r>
            <a:endParaRPr kumimoji="1" lang="en-US" altLang="ja-JP" dirty="0"/>
          </a:p>
          <a:p>
            <a:r>
              <a:rPr kumimoji="1" lang="ja-JP" altLang="en-US"/>
              <a:t>また、</a:t>
            </a:r>
            <a:r>
              <a:rPr kumimoji="1" lang="en-US" altLang="ja-JP" dirty="0"/>
              <a:t>UNIX</a:t>
            </a:r>
            <a:r>
              <a:rPr kumimoji="1" lang="ja-JP" altLang="en-US"/>
              <a:t>では大文字小文字の区別がありますが、他の</a:t>
            </a:r>
            <a:r>
              <a:rPr kumimoji="1" lang="en-US" altLang="ja-JP" dirty="0"/>
              <a:t>OS</a:t>
            </a:r>
            <a:r>
              <a:rPr kumimoji="1" lang="ja-JP" altLang="en-US"/>
              <a:t>では区別されません。</a:t>
            </a:r>
            <a:endParaRPr kumimoji="1" lang="en-US" altLang="ja-JP" dirty="0"/>
          </a:p>
          <a:p>
            <a:r>
              <a:rPr kumimoji="1" lang="ja-JP" altLang="en-US"/>
              <a:t>そのため、異なる</a:t>
            </a:r>
            <a:r>
              <a:rPr kumimoji="1" lang="en-US" altLang="ja-JP" dirty="0"/>
              <a:t>OS</a:t>
            </a:r>
            <a:r>
              <a:rPr kumimoji="1" lang="ja-JP" altLang="en-US"/>
              <a:t>間でファイルを使う場合は、使用不可文字や大文字小文字に気を付ける必要があります。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D94EA98F-94B3-4CDB-AD98-C75052787091}" type="slidenum">
              <a:rPr lang="ja-JP" altLang="en-US" smtClean="0"/>
              <a:pPr/>
              <a:t>9</a:t>
            </a:fld>
            <a:endParaRPr lang="en-US" altLang="ja-JP"/>
          </a:p>
        </p:txBody>
      </p:sp>
    </p:spTree>
    <p:extLst>
      <p:ext uri="{BB962C8B-B14F-4D97-AF65-F5344CB8AC3E}">
        <p14:creationId xmlns:p14="http://schemas.microsoft.com/office/powerpoint/2010/main" val="9035422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1026"/>
          <p:cNvGrpSpPr>
            <a:grpSpLocks/>
          </p:cNvGrpSpPr>
          <p:nvPr/>
        </p:nvGrpSpPr>
        <p:grpSpPr bwMode="auto">
          <a:xfrm>
            <a:off x="0" y="-14288"/>
            <a:ext cx="9155113" cy="6884988"/>
            <a:chOff x="0" y="-9"/>
            <a:chExt cx="5767" cy="4337"/>
          </a:xfrm>
        </p:grpSpPr>
        <p:sp>
          <p:nvSpPr>
            <p:cNvPr id="5" name="Freeform 1027"/>
            <p:cNvSpPr>
              <a:spLocks/>
            </p:cNvSpPr>
            <p:nvPr/>
          </p:nvSpPr>
          <p:spPr bwMode="hidden">
            <a:xfrm>
              <a:off x="1632" y="-5"/>
              <a:ext cx="1737" cy="4333"/>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6" name="Freeform 1028"/>
            <p:cNvSpPr>
              <a:spLocks/>
            </p:cNvSpPr>
            <p:nvPr/>
          </p:nvSpPr>
          <p:spPr bwMode="hidden">
            <a:xfrm>
              <a:off x="0" y="-7"/>
              <a:ext cx="1737" cy="4329"/>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7" name="Freeform 1029"/>
            <p:cNvSpPr>
              <a:spLocks/>
            </p:cNvSpPr>
            <p:nvPr/>
          </p:nvSpPr>
          <p:spPr bwMode="hidden">
            <a:xfrm>
              <a:off x="3744" y="-4"/>
              <a:ext cx="1739" cy="4330"/>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8" name="Freeform 1030"/>
            <p:cNvSpPr>
              <a:spLocks/>
            </p:cNvSpPr>
            <p:nvPr/>
          </p:nvSpPr>
          <p:spPr bwMode="hidden">
            <a:xfrm>
              <a:off x="1920" y="-9"/>
              <a:ext cx="2080" cy="4324"/>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9" name="Freeform 1031"/>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10" name="Freeform 1032"/>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11" name="Freeform 1033"/>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12" name="Freeform 1034"/>
            <p:cNvSpPr>
              <a:spLocks/>
            </p:cNvSpPr>
            <p:nvPr/>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13" name="Freeform 1035"/>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14" name="Freeform 1036"/>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15" name="Freeform 1037"/>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16" name="Rectangle 1038"/>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latin typeface="Times New Roman" charset="0"/>
              </a:endParaRPr>
            </a:p>
          </p:txBody>
        </p:sp>
        <p:sp>
          <p:nvSpPr>
            <p:cNvPr id="17" name="Freeform 1039"/>
            <p:cNvSpPr>
              <a:spLocks/>
            </p:cNvSpPr>
            <p:nvPr/>
          </p:nvSpPr>
          <p:spPr bwMode="invGray">
            <a:xfrm>
              <a:off x="1632" y="2487"/>
              <a:ext cx="1737" cy="382"/>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8" name="Freeform 1040"/>
            <p:cNvSpPr>
              <a:spLocks/>
            </p:cNvSpPr>
            <p:nvPr/>
          </p:nvSpPr>
          <p:spPr bwMode="invGray">
            <a:xfrm>
              <a:off x="0" y="2487"/>
              <a:ext cx="1737" cy="381"/>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19" name="Freeform 1041"/>
            <p:cNvSpPr>
              <a:spLocks/>
            </p:cNvSpPr>
            <p:nvPr/>
          </p:nvSpPr>
          <p:spPr bwMode="invGray">
            <a:xfrm>
              <a:off x="3744" y="2487"/>
              <a:ext cx="1739" cy="382"/>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20" name="Freeform 1042"/>
            <p:cNvSpPr>
              <a:spLocks/>
            </p:cNvSpPr>
            <p:nvPr/>
          </p:nvSpPr>
          <p:spPr bwMode="invGray">
            <a:xfrm>
              <a:off x="1920" y="2487"/>
              <a:ext cx="2080" cy="381"/>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21" name="Rectangle 1043"/>
            <p:cNvSpPr>
              <a:spLocks noChangeArrowheads="1"/>
            </p:cNvSpPr>
            <p:nvPr/>
          </p:nvSpPr>
          <p:spPr bwMode="invGray">
            <a:xfrm>
              <a:off x="7" y="2456"/>
              <a:ext cx="5760" cy="432"/>
            </a:xfrm>
            <a:prstGeom prst="rect">
              <a:avLst/>
            </a:prstGeom>
            <a:solidFill>
              <a:schemeClr val="bg2">
                <a:alpha val="50000"/>
              </a:schemeClr>
            </a:solidFill>
            <a:ln w="9525">
              <a:noFill/>
              <a:miter lim="800000"/>
              <a:headEnd/>
              <a:tailEnd/>
            </a:ln>
            <a:effectLst/>
          </p:spPr>
          <p:txBody>
            <a:bodyPr wrap="none" anchor="ctr"/>
            <a:lstStyle/>
            <a:p>
              <a:pPr>
                <a:defRPr/>
              </a:pPr>
              <a:endParaRPr lang="ja-JP" altLang="en-US">
                <a:latin typeface="Times New Roman" charset="0"/>
              </a:endParaRPr>
            </a:p>
          </p:txBody>
        </p:sp>
        <p:sp>
          <p:nvSpPr>
            <p:cNvPr id="22" name="Freeform 1044"/>
            <p:cNvSpPr>
              <a:spLocks/>
            </p:cNvSpPr>
            <p:nvPr/>
          </p:nvSpPr>
          <p:spPr bwMode="invGray">
            <a:xfrm>
              <a:off x="2583" y="2449"/>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23" name="Freeform 1045"/>
            <p:cNvSpPr>
              <a:spLocks/>
            </p:cNvSpPr>
            <p:nvPr/>
          </p:nvSpPr>
          <p:spPr bwMode="invGray">
            <a:xfrm rot="18897039" flipH="1">
              <a:off x="148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24" name="Freeform 1046"/>
            <p:cNvSpPr>
              <a:spLocks/>
            </p:cNvSpPr>
            <p:nvPr/>
          </p:nvSpPr>
          <p:spPr bwMode="invGray">
            <a:xfrm rot="18897039" flipH="1">
              <a:off x="76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25" name="Freeform 1047"/>
            <p:cNvSpPr>
              <a:spLocks/>
            </p:cNvSpPr>
            <p:nvPr/>
          </p:nvSpPr>
          <p:spPr bwMode="invGray">
            <a:xfrm rot="18897039" flipH="1">
              <a:off x="31" y="2385"/>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26" name="Freeform 1048"/>
            <p:cNvSpPr>
              <a:spLocks/>
            </p:cNvSpPr>
            <p:nvPr/>
          </p:nvSpPr>
          <p:spPr bwMode="invGray">
            <a:xfrm flipH="1" flipV="1">
              <a:off x="576" y="2441"/>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27" name="Freeform 1049"/>
            <p:cNvSpPr>
              <a:spLocks/>
            </p:cNvSpPr>
            <p:nvPr/>
          </p:nvSpPr>
          <p:spPr bwMode="invGray">
            <a:xfrm flipH="1" flipV="1">
              <a:off x="240"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28" name="Freeform 1050"/>
            <p:cNvSpPr>
              <a:spLocks/>
            </p:cNvSpPr>
            <p:nvPr/>
          </p:nvSpPr>
          <p:spPr bwMode="invGray">
            <a:xfrm flipH="1" flipV="1">
              <a:off x="3036" y="2489"/>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29" name="Freeform 1051"/>
            <p:cNvSpPr>
              <a:spLocks/>
            </p:cNvSpPr>
            <p:nvPr/>
          </p:nvSpPr>
          <p:spPr bwMode="invGray">
            <a:xfrm flipH="1" flipV="1">
              <a:off x="3984"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30" name="Freeform 1052"/>
            <p:cNvSpPr>
              <a:spLocks/>
            </p:cNvSpPr>
            <p:nvPr/>
          </p:nvSpPr>
          <p:spPr bwMode="invGray">
            <a:xfrm flipH="1" flipV="1">
              <a:off x="3456" y="2441"/>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31" name="Rectangle 1053"/>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a:defRPr/>
              </a:pPr>
              <a:endParaRPr lang="ja-JP" altLang="en-US">
                <a:latin typeface="Times New Roman" charset="0"/>
              </a:endParaRPr>
            </a:p>
          </p:txBody>
        </p:sp>
        <p:sp>
          <p:nvSpPr>
            <p:cNvPr id="32" name="Rectangle 1054"/>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latin typeface="Times New Roman" charset="0"/>
              </a:endParaRPr>
            </a:p>
          </p:txBody>
        </p:sp>
        <p:sp>
          <p:nvSpPr>
            <p:cNvPr id="33" name="Rectangle 1055"/>
            <p:cNvSpPr>
              <a:spLocks noChangeArrowheads="1"/>
            </p:cNvSpPr>
            <p:nvPr/>
          </p:nvSpPr>
          <p:spPr bwMode="hidden">
            <a:xfrm>
              <a:off x="0" y="3408"/>
              <a:ext cx="5760" cy="912"/>
            </a:xfrm>
            <a:prstGeom prst="rect">
              <a:avLst/>
            </a:prstGeom>
            <a:solidFill>
              <a:schemeClr val="bg1"/>
            </a:solidFill>
            <a:ln w="9525">
              <a:noFill/>
              <a:miter lim="800000"/>
              <a:headEnd/>
              <a:tailEnd/>
            </a:ln>
            <a:effectLst/>
          </p:spPr>
          <p:txBody>
            <a:bodyPr wrap="none" anchor="ctr"/>
            <a:lstStyle/>
            <a:p>
              <a:pPr>
                <a:defRPr/>
              </a:pPr>
              <a:endParaRPr lang="ja-JP" altLang="en-US">
                <a:latin typeface="Times New Roman" charset="0"/>
              </a:endParaRPr>
            </a:p>
          </p:txBody>
        </p:sp>
        <p:pic>
          <p:nvPicPr>
            <p:cNvPr id="34" name="Picture 1056" descr="BTZBUL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77" name="Rectangle 1057"/>
          <p:cNvSpPr>
            <a:spLocks noGrp="1" noChangeArrowheads="1"/>
          </p:cNvSpPr>
          <p:nvPr>
            <p:ph type="ctrTitle"/>
          </p:nvPr>
        </p:nvSpPr>
        <p:spPr>
          <a:xfrm>
            <a:off x="1676400" y="1905000"/>
            <a:ext cx="7239000" cy="1905000"/>
          </a:xfrm>
        </p:spPr>
        <p:txBody>
          <a:bodyPr/>
          <a:lstStyle>
            <a:lvl1pPr algn="l">
              <a:defRPr/>
            </a:lvl1pPr>
          </a:lstStyle>
          <a:p>
            <a:r>
              <a:rPr lang="ja-JP" altLang="en-US"/>
              <a:t>マスタ タイトルの書式設定</a:t>
            </a:r>
          </a:p>
        </p:txBody>
      </p:sp>
      <p:sp>
        <p:nvSpPr>
          <p:cNvPr id="6178" name="Rectangle 1058"/>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r>
              <a:rPr lang="ja-JP" altLang="en-US"/>
              <a:t>マスタ サブタイトルの書式設定</a:t>
            </a:r>
          </a:p>
        </p:txBody>
      </p:sp>
      <p:sp>
        <p:nvSpPr>
          <p:cNvPr id="35" name="Rectangle 1059"/>
          <p:cNvSpPr>
            <a:spLocks noGrp="1" noChangeArrowheads="1"/>
          </p:cNvSpPr>
          <p:nvPr>
            <p:ph type="dt" sz="half" idx="10"/>
          </p:nvPr>
        </p:nvSpPr>
        <p:spPr>
          <a:xfrm>
            <a:off x="685800" y="6324600"/>
            <a:ext cx="1905000" cy="457200"/>
          </a:xfrm>
        </p:spPr>
        <p:txBody>
          <a:bodyPr/>
          <a:lstStyle>
            <a:lvl1pPr>
              <a:defRPr/>
            </a:lvl1pPr>
          </a:lstStyle>
          <a:p>
            <a:pPr>
              <a:defRPr/>
            </a:pPr>
            <a:endParaRPr lang="en-US" altLang="ja-JP"/>
          </a:p>
        </p:txBody>
      </p:sp>
      <p:sp>
        <p:nvSpPr>
          <p:cNvPr id="36" name="Rectangle 1060"/>
          <p:cNvSpPr>
            <a:spLocks noGrp="1" noChangeArrowheads="1"/>
          </p:cNvSpPr>
          <p:nvPr>
            <p:ph type="ftr" sz="quarter" idx="11"/>
          </p:nvPr>
        </p:nvSpPr>
        <p:spPr>
          <a:xfrm>
            <a:off x="3124200" y="6324600"/>
            <a:ext cx="2895600" cy="457200"/>
          </a:xfrm>
        </p:spPr>
        <p:txBody>
          <a:bodyPr/>
          <a:lstStyle>
            <a:lvl1pPr>
              <a:defRPr/>
            </a:lvl1pPr>
          </a:lstStyle>
          <a:p>
            <a:pPr>
              <a:defRPr/>
            </a:pPr>
            <a:endParaRPr lang="en-US" altLang="ja-JP"/>
          </a:p>
        </p:txBody>
      </p:sp>
      <p:sp>
        <p:nvSpPr>
          <p:cNvPr id="37" name="Rectangle 1061"/>
          <p:cNvSpPr>
            <a:spLocks noGrp="1" noChangeArrowheads="1"/>
          </p:cNvSpPr>
          <p:nvPr>
            <p:ph type="sldNum" sz="quarter" idx="12"/>
          </p:nvPr>
        </p:nvSpPr>
        <p:spPr>
          <a:xfrm>
            <a:off x="6553200" y="6324600"/>
            <a:ext cx="1905000" cy="457200"/>
          </a:xfrm>
        </p:spPr>
        <p:txBody>
          <a:bodyPr/>
          <a:lstStyle>
            <a:lvl1pPr>
              <a:defRPr/>
            </a:lvl1pPr>
          </a:lstStyle>
          <a:p>
            <a:fld id="{70766DC0-67CB-4E32-8434-EF192F5E1E6E}" type="slidenum">
              <a:rPr lang="ja-JP" altLang="en-US"/>
              <a:pPr/>
              <a:t>‹#›</a:t>
            </a:fld>
            <a:endParaRPr lang="en-US" altLang="ja-JP"/>
          </a:p>
        </p:txBody>
      </p:sp>
    </p:spTree>
    <p:extLst>
      <p:ext uri="{BB962C8B-B14F-4D97-AF65-F5344CB8AC3E}">
        <p14:creationId xmlns:p14="http://schemas.microsoft.com/office/powerpoint/2010/main" val="1439502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C2BBBB4A-9EA4-425C-A782-2B61E15539AF}" type="slidenum">
              <a:rPr lang="ja-JP" altLang="en-US"/>
              <a:pPr/>
              <a:t>‹#›</a:t>
            </a:fld>
            <a:endParaRPr lang="en-US" altLang="ja-JP"/>
          </a:p>
        </p:txBody>
      </p:sp>
    </p:spTree>
    <p:extLst>
      <p:ext uri="{BB962C8B-B14F-4D97-AF65-F5344CB8AC3E}">
        <p14:creationId xmlns:p14="http://schemas.microsoft.com/office/powerpoint/2010/main" val="1433563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465138"/>
            <a:ext cx="5676900" cy="563086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CCCECE1-2A38-4D7A-96F9-EF94205B3573}" type="slidenum">
              <a:rPr lang="ja-JP" altLang="en-US"/>
              <a:pPr/>
              <a:t>‹#›</a:t>
            </a:fld>
            <a:endParaRPr lang="en-US" altLang="ja-JP"/>
          </a:p>
        </p:txBody>
      </p:sp>
    </p:spTree>
    <p:extLst>
      <p:ext uri="{BB962C8B-B14F-4D97-AF65-F5344CB8AC3E}">
        <p14:creationId xmlns:p14="http://schemas.microsoft.com/office/powerpoint/2010/main" val="57407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772CBCC7-8CD9-495F-8340-3F02B9F8E717}" type="slidenum">
              <a:rPr lang="ja-JP" altLang="en-US"/>
              <a:pPr/>
              <a:t>‹#›</a:t>
            </a:fld>
            <a:endParaRPr lang="en-US" altLang="ja-JP"/>
          </a:p>
        </p:txBody>
      </p:sp>
    </p:spTree>
    <p:extLst>
      <p:ext uri="{BB962C8B-B14F-4D97-AF65-F5344CB8AC3E}">
        <p14:creationId xmlns:p14="http://schemas.microsoft.com/office/powerpoint/2010/main" val="47244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425D37EF-D753-40AD-86F5-2B9FC498A09E}" type="slidenum">
              <a:rPr lang="ja-JP" altLang="en-US"/>
              <a:pPr/>
              <a:t>‹#›</a:t>
            </a:fld>
            <a:endParaRPr lang="en-US" altLang="ja-JP"/>
          </a:p>
        </p:txBody>
      </p:sp>
    </p:spTree>
    <p:extLst>
      <p:ext uri="{BB962C8B-B14F-4D97-AF65-F5344CB8AC3E}">
        <p14:creationId xmlns:p14="http://schemas.microsoft.com/office/powerpoint/2010/main" val="3595022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670E0327-167D-4948-A4CE-50F9353DCC79}" type="slidenum">
              <a:rPr lang="ja-JP" altLang="en-US"/>
              <a:pPr/>
              <a:t>‹#›</a:t>
            </a:fld>
            <a:endParaRPr lang="en-US" altLang="ja-JP"/>
          </a:p>
        </p:txBody>
      </p:sp>
    </p:spTree>
    <p:extLst>
      <p:ext uri="{BB962C8B-B14F-4D97-AF65-F5344CB8AC3E}">
        <p14:creationId xmlns:p14="http://schemas.microsoft.com/office/powerpoint/2010/main" val="1352934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fld id="{208DDB94-0E61-4C97-BC67-925B5EBF7942}" type="slidenum">
              <a:rPr lang="ja-JP" altLang="en-US"/>
              <a:pPr/>
              <a:t>‹#›</a:t>
            </a:fld>
            <a:endParaRPr lang="en-US" altLang="ja-JP"/>
          </a:p>
        </p:txBody>
      </p:sp>
    </p:spTree>
    <p:extLst>
      <p:ext uri="{BB962C8B-B14F-4D97-AF65-F5344CB8AC3E}">
        <p14:creationId xmlns:p14="http://schemas.microsoft.com/office/powerpoint/2010/main" val="197059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fld id="{86FDAA14-2491-4924-A057-774B733B875B}" type="slidenum">
              <a:rPr lang="ja-JP" altLang="en-US"/>
              <a:pPr/>
              <a:t>‹#›</a:t>
            </a:fld>
            <a:endParaRPr lang="en-US" altLang="ja-JP"/>
          </a:p>
        </p:txBody>
      </p:sp>
    </p:spTree>
    <p:extLst>
      <p:ext uri="{BB962C8B-B14F-4D97-AF65-F5344CB8AC3E}">
        <p14:creationId xmlns:p14="http://schemas.microsoft.com/office/powerpoint/2010/main" val="356151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fld id="{070963A8-784D-46FF-A90D-EA6BBF562F86}" type="slidenum">
              <a:rPr lang="ja-JP" altLang="en-US"/>
              <a:pPr/>
              <a:t>‹#›</a:t>
            </a:fld>
            <a:endParaRPr lang="en-US" altLang="ja-JP"/>
          </a:p>
        </p:txBody>
      </p:sp>
    </p:spTree>
    <p:extLst>
      <p:ext uri="{BB962C8B-B14F-4D97-AF65-F5344CB8AC3E}">
        <p14:creationId xmlns:p14="http://schemas.microsoft.com/office/powerpoint/2010/main" val="108133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A63A3431-D32E-44C2-9CA4-0055C27993FD}" type="slidenum">
              <a:rPr lang="ja-JP" altLang="en-US"/>
              <a:pPr/>
              <a:t>‹#›</a:t>
            </a:fld>
            <a:endParaRPr lang="en-US" altLang="ja-JP"/>
          </a:p>
        </p:txBody>
      </p:sp>
    </p:spTree>
    <p:extLst>
      <p:ext uri="{BB962C8B-B14F-4D97-AF65-F5344CB8AC3E}">
        <p14:creationId xmlns:p14="http://schemas.microsoft.com/office/powerpoint/2010/main" val="157923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FA69A60C-A9D8-433B-9324-B0E0139CFFAC}" type="slidenum">
              <a:rPr lang="ja-JP" altLang="en-US"/>
              <a:pPr/>
              <a:t>‹#›</a:t>
            </a:fld>
            <a:endParaRPr lang="en-US" altLang="ja-JP"/>
          </a:p>
        </p:txBody>
      </p:sp>
    </p:spTree>
    <p:extLst>
      <p:ext uri="{BB962C8B-B14F-4D97-AF65-F5344CB8AC3E}">
        <p14:creationId xmlns:p14="http://schemas.microsoft.com/office/powerpoint/2010/main" val="4213487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5123" name="Freeform 3"/>
            <p:cNvSpPr>
              <a:spLocks/>
            </p:cNvSpPr>
            <p:nvPr/>
          </p:nvSpPr>
          <p:spPr bwMode="hidden">
            <a:xfrm>
              <a:off x="1632" y="-5"/>
              <a:ext cx="1737" cy="4333"/>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5124" name="Freeform 4"/>
            <p:cNvSpPr>
              <a:spLocks/>
            </p:cNvSpPr>
            <p:nvPr/>
          </p:nvSpPr>
          <p:spPr bwMode="hidden">
            <a:xfrm>
              <a:off x="0" y="-7"/>
              <a:ext cx="1737" cy="4329"/>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5125" name="Freeform 5"/>
            <p:cNvSpPr>
              <a:spLocks/>
            </p:cNvSpPr>
            <p:nvPr/>
          </p:nvSpPr>
          <p:spPr bwMode="hidden">
            <a:xfrm>
              <a:off x="3744" y="-4"/>
              <a:ext cx="1739" cy="4330"/>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5126" name="Freeform 6"/>
            <p:cNvSpPr>
              <a:spLocks/>
            </p:cNvSpPr>
            <p:nvPr/>
          </p:nvSpPr>
          <p:spPr bwMode="hidden">
            <a:xfrm>
              <a:off x="1920" y="-9"/>
              <a:ext cx="2080" cy="4324"/>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5127"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28"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29"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30" name="Freeform 10"/>
            <p:cNvSpPr>
              <a:spLocks/>
            </p:cNvSpPr>
            <p:nvPr userDrawn="1"/>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31"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32"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33"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34"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latin typeface="Times New Roman" charset="0"/>
              </a:endParaRPr>
            </a:p>
          </p:txBody>
        </p:sp>
        <p:sp>
          <p:nvSpPr>
            <p:cNvPr id="5135" name="Freeform 15"/>
            <p:cNvSpPr>
              <a:spLocks/>
            </p:cNvSpPr>
            <p:nvPr/>
          </p:nvSpPr>
          <p:spPr bwMode="hidden">
            <a:xfrm>
              <a:off x="1632" y="3956"/>
              <a:ext cx="1737" cy="382"/>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5136" name="Freeform 16"/>
            <p:cNvSpPr>
              <a:spLocks/>
            </p:cNvSpPr>
            <p:nvPr/>
          </p:nvSpPr>
          <p:spPr bwMode="hidden">
            <a:xfrm>
              <a:off x="0" y="3956"/>
              <a:ext cx="1737" cy="381"/>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5137" name="Freeform 17"/>
            <p:cNvSpPr>
              <a:spLocks/>
            </p:cNvSpPr>
            <p:nvPr/>
          </p:nvSpPr>
          <p:spPr bwMode="hidden">
            <a:xfrm>
              <a:off x="3744" y="3956"/>
              <a:ext cx="1739" cy="382"/>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latin typeface="Times New Roman" charset="0"/>
              </a:endParaRPr>
            </a:p>
          </p:txBody>
        </p:sp>
        <p:sp>
          <p:nvSpPr>
            <p:cNvPr id="5138" name="Freeform 18"/>
            <p:cNvSpPr>
              <a:spLocks/>
            </p:cNvSpPr>
            <p:nvPr/>
          </p:nvSpPr>
          <p:spPr bwMode="hidden">
            <a:xfrm>
              <a:off x="1920" y="3956"/>
              <a:ext cx="2080" cy="381"/>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latin typeface="Times New Roman" charset="0"/>
              </a:endParaRPr>
            </a:p>
          </p:txBody>
        </p:sp>
        <p:sp>
          <p:nvSpPr>
            <p:cNvPr id="5139" name="Rectangle 19"/>
            <p:cNvSpPr>
              <a:spLocks noChangeArrowheads="1"/>
            </p:cNvSpPr>
            <p:nvPr/>
          </p:nvSpPr>
          <p:spPr bwMode="hidden">
            <a:xfrm>
              <a:off x="0" y="3905"/>
              <a:ext cx="5760" cy="432"/>
            </a:xfrm>
            <a:prstGeom prst="rect">
              <a:avLst/>
            </a:prstGeom>
            <a:solidFill>
              <a:schemeClr val="bg2">
                <a:alpha val="50000"/>
              </a:schemeClr>
            </a:solidFill>
            <a:ln w="9525">
              <a:noFill/>
              <a:miter lim="800000"/>
              <a:headEnd/>
              <a:tailEnd/>
            </a:ln>
            <a:effectLst/>
          </p:spPr>
          <p:txBody>
            <a:bodyPr wrap="none" anchor="ctr"/>
            <a:lstStyle/>
            <a:p>
              <a:pPr>
                <a:defRPr/>
              </a:pPr>
              <a:endParaRPr lang="ja-JP" altLang="en-US">
                <a:latin typeface="Times New Roman" charset="0"/>
              </a:endParaRPr>
            </a:p>
          </p:txBody>
        </p:sp>
        <p:sp>
          <p:nvSpPr>
            <p:cNvPr id="5140" name="Freeform 20"/>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1" name="Freeform 21"/>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2" name="Freeform 22"/>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3" name="Freeform 23"/>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4" name="Freeform 24"/>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5" name="Freeform 25"/>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6" name="Freeform 26"/>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7" name="Freeform 27"/>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8" name="Freeform 28"/>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latin typeface="Times New Roman" charset="0"/>
              </a:endParaRPr>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a:defRPr/>
              </a:pPr>
              <a:endParaRPr lang="ja-JP" altLang="en-US">
                <a:latin typeface="Times New Roman" charset="0"/>
              </a:endParaRPr>
            </a:p>
          </p:txBody>
        </p:sp>
      </p:grpSp>
      <p:sp>
        <p:nvSpPr>
          <p:cNvPr id="1027" name="Rectangle 30"/>
          <p:cNvSpPr>
            <a:spLocks noGrp="1" noChangeArrowheads="1"/>
          </p:cNvSpPr>
          <p:nvPr>
            <p:ph type="title"/>
          </p:nvPr>
        </p:nvSpPr>
        <p:spPr bwMode="auto">
          <a:xfrm>
            <a:off x="685800" y="465138"/>
            <a:ext cx="77724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atin typeface="+mn-lt"/>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atin typeface="+mn-lt"/>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atin typeface="Arial" panose="020B0604020202020204" pitchFamily="34" charset="0"/>
              </a:defRPr>
            </a:lvl1pPr>
          </a:lstStyle>
          <a:p>
            <a:fld id="{C6829F0E-0F12-4E04-8A4D-F88C19FEDCD8}" type="slidenum">
              <a:rPr lang="ja-JP" altLang="en-US"/>
              <a:pPr/>
              <a:t>‹#›</a:t>
            </a:fld>
            <a:endParaRPr lang="en-US" altLang="ja-JP"/>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Black"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Black"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Black"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Black" pitchFamily="34" charset="0"/>
          <a:ea typeface="ＭＳ Ｐゴシック"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a:latin typeface="Times New Roman" panose="02020603050405020304" pitchFamily="18" charset="0"/>
              </a:rPr>
              <a:t>オペレーティングシステム</a:t>
            </a:r>
          </a:p>
        </p:txBody>
      </p:sp>
      <p:sp>
        <p:nvSpPr>
          <p:cNvPr id="3075"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panose="02020603050405020304" pitchFamily="18" charset="0"/>
              </a:rPr>
              <a:t>第1</a:t>
            </a:r>
            <a:r>
              <a:rPr lang="en-US" altLang="ja-JP" dirty="0">
                <a:latin typeface="Times New Roman" panose="02020603050405020304" pitchFamily="18" charset="0"/>
              </a:rPr>
              <a:t>2</a:t>
            </a:r>
            <a:r>
              <a:rPr lang="ja-JP" altLang="en-US" dirty="0">
                <a:latin typeface="Times New Roman" panose="02020603050405020304" pitchFamily="18" charset="0"/>
              </a:rPr>
              <a:t>回</a:t>
            </a:r>
          </a:p>
          <a:p>
            <a:pPr eaLnBrk="1" hangingPunct="1"/>
            <a:r>
              <a:rPr lang="ja-JP" altLang="en-US" dirty="0">
                <a:latin typeface="Times New Roman" panose="02020603050405020304" pitchFamily="18" charset="0"/>
              </a:rPr>
              <a:t>ファイルシステム(1)</a:t>
            </a:r>
          </a:p>
          <a:p>
            <a:pPr algn="r" eaLnBrk="1" hangingPunct="1"/>
            <a:r>
              <a:rPr lang="en-US" altLang="ja-JP" dirty="0">
                <a:latin typeface="Times New Roman" panose="02020603050405020304" pitchFamily="18" charset="0"/>
              </a:rPr>
              <a:t>http://www.info.kindai.ac.jp/OS</a:t>
            </a:r>
            <a:endParaRPr lang="ja-JP" altLang="en-US" dirty="0">
              <a:latin typeface="Times New Roman" panose="02020603050405020304" pitchFamily="18" charset="0"/>
            </a:endParaRPr>
          </a:p>
          <a:p>
            <a:pPr algn="r" eaLnBrk="1" hangingPunct="1"/>
            <a:r>
              <a:rPr lang="en-US" altLang="ja-JP" dirty="0">
                <a:latin typeface="Times New Roman" panose="02020603050405020304" pitchFamily="18" charset="0"/>
              </a:rPr>
              <a:t>E</a:t>
            </a:r>
            <a:r>
              <a:rPr lang="ja-JP" altLang="en-US" dirty="0">
                <a:latin typeface="Times New Roman" panose="02020603050405020304" pitchFamily="18" charset="0"/>
              </a:rPr>
              <a:t>号館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latin typeface="Times New Roman" panose="02020603050405020304" pitchFamily="18" charset="0"/>
              </a:rPr>
              <a:t>takasi-i@info.kindai.ac.jp</a:t>
            </a:r>
            <a:endParaRPr lang="ja-JP" altLang="en-US"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ファイル構造</a:t>
            </a:r>
            <a:r>
              <a:rPr lang="ja-JP" altLang="en-US" sz="3600">
                <a:latin typeface="Times New Roman" panose="02020603050405020304" pitchFamily="18" charset="0"/>
              </a:rPr>
              <a:t>(</a:t>
            </a:r>
            <a:r>
              <a:rPr lang="en-US" altLang="ja-JP" sz="3600">
                <a:latin typeface="Times New Roman" panose="02020603050405020304" pitchFamily="18" charset="0"/>
              </a:rPr>
              <a:t>file structure)</a:t>
            </a:r>
            <a:endParaRPr lang="ja-JP" altLang="en-US" sz="3600">
              <a:latin typeface="Times New Roman" panose="02020603050405020304" pitchFamily="18" charset="0"/>
            </a:endParaRPr>
          </a:p>
        </p:txBody>
      </p:sp>
      <p:sp>
        <p:nvSpPr>
          <p:cNvPr id="1229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ファイル構造</a:t>
            </a:r>
            <a:r>
              <a:rPr lang="ja-JP" altLang="en-US" sz="2800">
                <a:latin typeface="Times New Roman" panose="02020603050405020304" pitchFamily="18" charset="0"/>
              </a:rPr>
              <a:t>(</a:t>
            </a:r>
            <a:r>
              <a:rPr lang="en-US" altLang="ja-JP" sz="2800">
                <a:latin typeface="Times New Roman" panose="02020603050405020304" pitchFamily="18" charset="0"/>
              </a:rPr>
              <a:t>file structure)</a:t>
            </a:r>
          </a:p>
          <a:p>
            <a:pPr lvl="1" eaLnBrk="1" hangingPunct="1"/>
            <a:r>
              <a:rPr lang="ja-JP" altLang="en-US">
                <a:latin typeface="Times New Roman" panose="02020603050405020304" pitchFamily="18" charset="0"/>
              </a:rPr>
              <a:t>論理構造</a:t>
            </a:r>
          </a:p>
          <a:p>
            <a:pPr lvl="2" eaLnBrk="1" hangingPunct="1"/>
            <a:r>
              <a:rPr lang="ja-JP" altLang="en-US">
                <a:latin typeface="Times New Roman" panose="02020603050405020304" pitchFamily="18" charset="0"/>
              </a:rPr>
              <a:t>プログラム等で扱うソフトウェアレベルでの構造</a:t>
            </a:r>
          </a:p>
          <a:p>
            <a:pPr lvl="1" eaLnBrk="1" hangingPunct="1"/>
            <a:r>
              <a:rPr lang="ja-JP" altLang="en-US">
                <a:latin typeface="Times New Roman" panose="02020603050405020304" pitchFamily="18" charset="0"/>
              </a:rPr>
              <a:t>物理構造</a:t>
            </a:r>
          </a:p>
          <a:p>
            <a:pPr lvl="2" eaLnBrk="1" hangingPunct="1"/>
            <a:r>
              <a:rPr lang="ja-JP" altLang="en-US">
                <a:latin typeface="Times New Roman" panose="02020603050405020304" pitchFamily="18" charset="0"/>
              </a:rPr>
              <a:t>2次記憶上で扱う物理的なファイルの格納構造</a:t>
            </a:r>
          </a:p>
          <a:p>
            <a:pPr lvl="1" eaLnBrk="1" hangingPunct="1">
              <a:buFont typeface="Wingdings" panose="05000000000000000000" pitchFamily="2" charset="2"/>
              <a:buNone/>
            </a:pPr>
            <a:r>
              <a:rPr lang="ja-JP" altLang="en-US">
                <a:latin typeface="Times New Roman" panose="02020603050405020304" pitchFamily="18" charset="0"/>
              </a:rPr>
              <a:t>		</a:t>
            </a:r>
            <a:r>
              <a:rPr lang="ja-JP" altLang="en-US" sz="2400">
                <a:latin typeface="Times New Roman" panose="02020603050405020304" pitchFamily="18" charset="0"/>
              </a:rPr>
              <a:t>(※)通常は 「ファイル構造」とは論理構造のこと</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ファイル構造</a:t>
            </a:r>
            <a:endParaRPr lang="en-US" altLang="ja-JP" sz="3600">
              <a:latin typeface="Times New Roman" panose="02020603050405020304" pitchFamily="18" charset="0"/>
            </a:endParaRPr>
          </a:p>
        </p:txBody>
      </p:sp>
      <p:sp>
        <p:nvSpPr>
          <p:cNvPr id="13315" name="Rectangle 3"/>
          <p:cNvSpPr>
            <a:spLocks noGrp="1" noChangeArrowheads="1"/>
          </p:cNvSpPr>
          <p:nvPr>
            <p:ph type="body" idx="1"/>
          </p:nvPr>
        </p:nvSpPr>
        <p:spPr>
          <a:xfrm>
            <a:off x="685800" y="1981200"/>
            <a:ext cx="7772400" cy="4572000"/>
          </a:xfrm>
        </p:spPr>
        <p:txBody>
          <a:bodyPr/>
          <a:lstStyle/>
          <a:p>
            <a:pPr eaLnBrk="1" hangingPunct="1"/>
            <a:r>
              <a:rPr lang="ja-JP" altLang="en-US">
                <a:latin typeface="Times New Roman" panose="02020603050405020304" pitchFamily="18" charset="0"/>
              </a:rPr>
              <a:t>ファイル構造</a:t>
            </a:r>
            <a:endParaRPr lang="en-US" altLang="ja-JP" sz="2800">
              <a:latin typeface="Times New Roman" panose="02020603050405020304" pitchFamily="18" charset="0"/>
            </a:endParaRPr>
          </a:p>
          <a:p>
            <a:pPr lvl="1" eaLnBrk="1" hangingPunct="1"/>
            <a:r>
              <a:rPr lang="ja-JP" altLang="en-US">
                <a:latin typeface="Times New Roman" panose="02020603050405020304" pitchFamily="18" charset="0"/>
              </a:rPr>
              <a:t>バイト列</a:t>
            </a:r>
          </a:p>
          <a:p>
            <a:pPr lvl="2" eaLnBrk="1" hangingPunct="1"/>
            <a:r>
              <a:rPr lang="ja-JP" altLang="en-US">
                <a:latin typeface="Times New Roman" panose="02020603050405020304" pitchFamily="18" charset="0"/>
              </a:rPr>
              <a:t>特に構造無し</a:t>
            </a:r>
          </a:p>
          <a:p>
            <a:pPr lvl="2" eaLnBrk="1" hangingPunct="1"/>
            <a:r>
              <a:rPr lang="en-US" altLang="ja-JP">
                <a:latin typeface="Times New Roman" panose="02020603050405020304" pitchFamily="18" charset="0"/>
              </a:rPr>
              <a:t>UNIX, MS-DOS</a:t>
            </a:r>
          </a:p>
          <a:p>
            <a:pPr lvl="1" eaLnBrk="1" hangingPunct="1"/>
            <a:r>
              <a:rPr lang="ja-JP" altLang="en-US">
                <a:latin typeface="Times New Roman" panose="02020603050405020304" pitchFamily="18" charset="0"/>
              </a:rPr>
              <a:t>レコード列</a:t>
            </a:r>
          </a:p>
          <a:p>
            <a:pPr lvl="2" eaLnBrk="1" hangingPunct="1"/>
            <a:r>
              <a:rPr lang="ja-JP" altLang="en-US">
                <a:latin typeface="Times New Roman" panose="02020603050405020304" pitchFamily="18" charset="0"/>
              </a:rPr>
              <a:t>アプリケーションが規定する情報の単位</a:t>
            </a:r>
          </a:p>
          <a:p>
            <a:pPr lvl="1" eaLnBrk="1" hangingPunct="1"/>
            <a:r>
              <a:rPr lang="ja-JP" altLang="en-US">
                <a:latin typeface="Times New Roman" panose="02020603050405020304" pitchFamily="18" charset="0"/>
              </a:rPr>
              <a:t>属性列</a:t>
            </a:r>
          </a:p>
          <a:p>
            <a:pPr lvl="2" eaLnBrk="1" hangingPunct="1"/>
            <a:r>
              <a:rPr lang="ja-JP" altLang="en-US">
                <a:latin typeface="Times New Roman" panose="02020603050405020304" pitchFamily="18" charset="0"/>
              </a:rPr>
              <a:t>様々な情報を持つ</a:t>
            </a:r>
          </a:p>
          <a:p>
            <a:pPr lvl="2" eaLnBrk="1" hangingPunct="1"/>
            <a:r>
              <a:rPr lang="en-US" altLang="ja-JP">
                <a:latin typeface="Times New Roman" panose="02020603050405020304" pitchFamily="18" charset="0"/>
              </a:rPr>
              <a:t>Windows </a:t>
            </a:r>
            <a:r>
              <a:rPr lang="ja-JP" altLang="en-US">
                <a:latin typeface="Times New Roman" panose="02020603050405020304" pitchFamily="18" charset="0"/>
              </a:rPr>
              <a:t>, </a:t>
            </a:r>
            <a:r>
              <a:rPr lang="en-US" altLang="ja-JP">
                <a:latin typeface="Times New Roman" panose="02020603050405020304" pitchFamily="18" charset="0"/>
              </a:rPr>
              <a:t>MAC OS</a:t>
            </a:r>
            <a:endParaRPr lang="ja-JP" altLang="en-US">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ファイル構造</a:t>
            </a:r>
            <a:br>
              <a:rPr lang="ja-JP" altLang="en-US">
                <a:latin typeface="Times New Roman" panose="02020603050405020304" pitchFamily="18" charset="0"/>
              </a:rPr>
            </a:br>
            <a:r>
              <a:rPr lang="ja-JP" altLang="en-US">
                <a:latin typeface="Times New Roman" panose="02020603050405020304" pitchFamily="18" charset="0"/>
              </a:rPr>
              <a:t>バイト列</a:t>
            </a:r>
          </a:p>
        </p:txBody>
      </p:sp>
      <p:sp>
        <p:nvSpPr>
          <p:cNvPr id="14339" name="Rectangle 3"/>
          <p:cNvSpPr>
            <a:spLocks noGrp="1" noChangeArrowheads="1"/>
          </p:cNvSpPr>
          <p:nvPr>
            <p:ph type="body" idx="1"/>
          </p:nvPr>
        </p:nvSpPr>
        <p:spPr>
          <a:xfrm>
            <a:off x="685800" y="1981200"/>
            <a:ext cx="7772400" cy="2971800"/>
          </a:xfrm>
        </p:spPr>
        <p:txBody>
          <a:bodyPr/>
          <a:lstStyle/>
          <a:p>
            <a:pPr eaLnBrk="1" hangingPunct="1">
              <a:lnSpc>
                <a:spcPct val="90000"/>
              </a:lnSpc>
            </a:pPr>
            <a:r>
              <a:rPr lang="ja-JP" altLang="en-US" dirty="0">
                <a:latin typeface="Times New Roman" panose="02020603050405020304" pitchFamily="18" charset="0"/>
              </a:rPr>
              <a:t>バイト列</a:t>
            </a:r>
          </a:p>
          <a:p>
            <a:pPr lvl="1" eaLnBrk="1" hangingPunct="1">
              <a:lnSpc>
                <a:spcPct val="90000"/>
              </a:lnSpc>
            </a:pPr>
            <a:r>
              <a:rPr lang="ja-JP" altLang="en-US" dirty="0">
                <a:latin typeface="Times New Roman" panose="02020603050405020304" pitchFamily="18" charset="0"/>
              </a:rPr>
              <a:t>ファイルはバイトの並びとして扱う</a:t>
            </a:r>
            <a:endParaRPr lang="en-US" altLang="ja-JP" dirty="0">
              <a:latin typeface="Times New Roman" panose="02020603050405020304" pitchFamily="18" charset="0"/>
            </a:endParaRPr>
          </a:p>
          <a:p>
            <a:pPr lvl="2" eaLnBrk="1" hangingPunct="1">
              <a:lnSpc>
                <a:spcPct val="90000"/>
              </a:lnSpc>
              <a:buFont typeface="Wingdings" panose="05000000000000000000" pitchFamily="2" charset="2"/>
              <a:buNone/>
            </a:pPr>
            <a:r>
              <a:rPr lang="ja-JP" altLang="en-US" dirty="0">
                <a:latin typeface="Times New Roman" panose="02020603050405020304" pitchFamily="18" charset="0"/>
              </a:rPr>
              <a:t>(</a:t>
            </a:r>
            <a:r>
              <a:rPr lang="en-US" altLang="ja-JP" dirty="0">
                <a:latin typeface="Times New Roman" panose="02020603050405020304" pitchFamily="18" charset="0"/>
              </a:rPr>
              <a:t>ASCII</a:t>
            </a:r>
            <a:r>
              <a:rPr lang="ja-JP" altLang="en-US" dirty="0">
                <a:latin typeface="Times New Roman" panose="02020603050405020304" pitchFamily="18" charset="0"/>
              </a:rPr>
              <a:t>ファイル, バイナリファイル)</a:t>
            </a:r>
          </a:p>
          <a:p>
            <a:pPr lvl="1" eaLnBrk="1" hangingPunct="1">
              <a:lnSpc>
                <a:spcPct val="90000"/>
              </a:lnSpc>
            </a:pPr>
            <a:r>
              <a:rPr lang="ja-JP" altLang="en-US" dirty="0">
                <a:latin typeface="Times New Roman" panose="02020603050405020304" pitchFamily="18" charset="0"/>
              </a:rPr>
              <a:t>特に何の構造も無し</a:t>
            </a:r>
          </a:p>
          <a:p>
            <a:pPr lvl="1" eaLnBrk="1" hangingPunct="1">
              <a:lnSpc>
                <a:spcPct val="90000"/>
              </a:lnSpc>
            </a:pPr>
            <a:r>
              <a:rPr lang="en-US" altLang="ja-JP" dirty="0">
                <a:latin typeface="Times New Roman" panose="02020603050405020304" pitchFamily="18" charset="0"/>
              </a:rPr>
              <a:t>OS</a:t>
            </a:r>
            <a:r>
              <a:rPr lang="ja-JP" altLang="en-US" dirty="0">
                <a:latin typeface="Times New Roman" panose="02020603050405020304" pitchFamily="18" charset="0"/>
              </a:rPr>
              <a:t>は構造について関知せず</a:t>
            </a:r>
          </a:p>
          <a:p>
            <a:pPr lvl="2" eaLnBrk="1" hangingPunct="1">
              <a:lnSpc>
                <a:spcPct val="90000"/>
              </a:lnSpc>
              <a:buFont typeface="Wingdings" panose="05000000000000000000" pitchFamily="2" charset="2"/>
              <a:buNone/>
            </a:pPr>
            <a:r>
              <a:rPr lang="ja-JP" altLang="en-US" dirty="0">
                <a:latin typeface="Times New Roman" panose="02020603050405020304" pitchFamily="18" charset="0"/>
              </a:rPr>
              <a:t>(アプリケーションに任せる)</a:t>
            </a:r>
          </a:p>
        </p:txBody>
      </p:sp>
      <p:sp>
        <p:nvSpPr>
          <p:cNvPr id="14340" name="Text Box 4"/>
          <p:cNvSpPr txBox="1">
            <a:spLocks noChangeArrowheads="1"/>
          </p:cNvSpPr>
          <p:nvPr/>
        </p:nvSpPr>
        <p:spPr bwMode="auto">
          <a:xfrm>
            <a:off x="1524000" y="6096000"/>
            <a:ext cx="61610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UNIX : </a:t>
            </a:r>
            <a:r>
              <a:rPr lang="ja-JP" altLang="en-US"/>
              <a:t>全てのファイルは単なるバイト列</a:t>
            </a:r>
          </a:p>
        </p:txBody>
      </p:sp>
      <p:sp>
        <p:nvSpPr>
          <p:cNvPr id="14341" name="Rectangle 5"/>
          <p:cNvSpPr>
            <a:spLocks noChangeArrowheads="1"/>
          </p:cNvSpPr>
          <p:nvPr/>
        </p:nvSpPr>
        <p:spPr bwMode="auto">
          <a:xfrm>
            <a:off x="1066800" y="5029200"/>
            <a:ext cx="70104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42" name="Rectangle 6"/>
          <p:cNvSpPr>
            <a:spLocks noChangeArrowheads="1"/>
          </p:cNvSpPr>
          <p:nvPr/>
        </p:nvSpPr>
        <p:spPr bwMode="auto">
          <a:xfrm>
            <a:off x="10668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バ</a:t>
            </a:r>
          </a:p>
          <a:p>
            <a:pPr algn="ctr" eaLnBrk="1" hangingPunct="1"/>
            <a:r>
              <a:rPr lang="ja-JP" altLang="en-US" sz="2000"/>
              <a:t>イ</a:t>
            </a:r>
          </a:p>
          <a:p>
            <a:pPr algn="ctr" eaLnBrk="1" hangingPunct="1"/>
            <a:r>
              <a:rPr lang="ja-JP" altLang="en-US" sz="2000"/>
              <a:t>ト</a:t>
            </a:r>
          </a:p>
        </p:txBody>
      </p:sp>
      <p:sp>
        <p:nvSpPr>
          <p:cNvPr id="14343" name="Rectangle 7"/>
          <p:cNvSpPr>
            <a:spLocks noChangeArrowheads="1"/>
          </p:cNvSpPr>
          <p:nvPr/>
        </p:nvSpPr>
        <p:spPr bwMode="auto">
          <a:xfrm>
            <a:off x="13716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44" name="Rectangle 8"/>
          <p:cNvSpPr>
            <a:spLocks noChangeArrowheads="1"/>
          </p:cNvSpPr>
          <p:nvPr/>
        </p:nvSpPr>
        <p:spPr bwMode="auto">
          <a:xfrm>
            <a:off x="16764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45" name="Rectangle 9"/>
          <p:cNvSpPr>
            <a:spLocks noChangeArrowheads="1"/>
          </p:cNvSpPr>
          <p:nvPr/>
        </p:nvSpPr>
        <p:spPr bwMode="auto">
          <a:xfrm>
            <a:off x="19812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46" name="Rectangle 10"/>
          <p:cNvSpPr>
            <a:spLocks noChangeArrowheads="1"/>
          </p:cNvSpPr>
          <p:nvPr/>
        </p:nvSpPr>
        <p:spPr bwMode="auto">
          <a:xfrm>
            <a:off x="22860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47" name="Rectangle 11"/>
          <p:cNvSpPr>
            <a:spLocks noChangeArrowheads="1"/>
          </p:cNvSpPr>
          <p:nvPr/>
        </p:nvSpPr>
        <p:spPr bwMode="auto">
          <a:xfrm>
            <a:off x="25908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48" name="Rectangle 12"/>
          <p:cNvSpPr>
            <a:spLocks noChangeArrowheads="1"/>
          </p:cNvSpPr>
          <p:nvPr/>
        </p:nvSpPr>
        <p:spPr bwMode="auto">
          <a:xfrm>
            <a:off x="28956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49" name="Rectangle 13"/>
          <p:cNvSpPr>
            <a:spLocks noChangeArrowheads="1"/>
          </p:cNvSpPr>
          <p:nvPr/>
        </p:nvSpPr>
        <p:spPr bwMode="auto">
          <a:xfrm>
            <a:off x="32004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0" name="Rectangle 14"/>
          <p:cNvSpPr>
            <a:spLocks noChangeArrowheads="1"/>
          </p:cNvSpPr>
          <p:nvPr/>
        </p:nvSpPr>
        <p:spPr bwMode="auto">
          <a:xfrm>
            <a:off x="35052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1" name="Rectangle 15"/>
          <p:cNvSpPr>
            <a:spLocks noChangeArrowheads="1"/>
          </p:cNvSpPr>
          <p:nvPr/>
        </p:nvSpPr>
        <p:spPr bwMode="auto">
          <a:xfrm>
            <a:off x="38100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2" name="Rectangle 16"/>
          <p:cNvSpPr>
            <a:spLocks noChangeArrowheads="1"/>
          </p:cNvSpPr>
          <p:nvPr/>
        </p:nvSpPr>
        <p:spPr bwMode="auto">
          <a:xfrm>
            <a:off x="41148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3" name="Rectangle 17"/>
          <p:cNvSpPr>
            <a:spLocks noChangeArrowheads="1"/>
          </p:cNvSpPr>
          <p:nvPr/>
        </p:nvSpPr>
        <p:spPr bwMode="auto">
          <a:xfrm>
            <a:off x="44196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4" name="Rectangle 18"/>
          <p:cNvSpPr>
            <a:spLocks noChangeArrowheads="1"/>
          </p:cNvSpPr>
          <p:nvPr/>
        </p:nvSpPr>
        <p:spPr bwMode="auto">
          <a:xfrm>
            <a:off x="47244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5" name="Rectangle 19"/>
          <p:cNvSpPr>
            <a:spLocks noChangeArrowheads="1"/>
          </p:cNvSpPr>
          <p:nvPr/>
        </p:nvSpPr>
        <p:spPr bwMode="auto">
          <a:xfrm>
            <a:off x="50292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6" name="Rectangle 20"/>
          <p:cNvSpPr>
            <a:spLocks noChangeArrowheads="1"/>
          </p:cNvSpPr>
          <p:nvPr/>
        </p:nvSpPr>
        <p:spPr bwMode="auto">
          <a:xfrm>
            <a:off x="53340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7" name="Rectangle 21"/>
          <p:cNvSpPr>
            <a:spLocks noChangeArrowheads="1"/>
          </p:cNvSpPr>
          <p:nvPr/>
        </p:nvSpPr>
        <p:spPr bwMode="auto">
          <a:xfrm>
            <a:off x="56388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8" name="Rectangle 22"/>
          <p:cNvSpPr>
            <a:spLocks noChangeArrowheads="1"/>
          </p:cNvSpPr>
          <p:nvPr/>
        </p:nvSpPr>
        <p:spPr bwMode="auto">
          <a:xfrm>
            <a:off x="59436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59" name="Rectangle 23"/>
          <p:cNvSpPr>
            <a:spLocks noChangeArrowheads="1"/>
          </p:cNvSpPr>
          <p:nvPr/>
        </p:nvSpPr>
        <p:spPr bwMode="auto">
          <a:xfrm>
            <a:off x="62484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60" name="Rectangle 24"/>
          <p:cNvSpPr>
            <a:spLocks noChangeArrowheads="1"/>
          </p:cNvSpPr>
          <p:nvPr/>
        </p:nvSpPr>
        <p:spPr bwMode="auto">
          <a:xfrm>
            <a:off x="65532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61" name="Rectangle 25"/>
          <p:cNvSpPr>
            <a:spLocks noChangeArrowheads="1"/>
          </p:cNvSpPr>
          <p:nvPr/>
        </p:nvSpPr>
        <p:spPr bwMode="auto">
          <a:xfrm>
            <a:off x="68580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62" name="Rectangle 26"/>
          <p:cNvSpPr>
            <a:spLocks noChangeArrowheads="1"/>
          </p:cNvSpPr>
          <p:nvPr/>
        </p:nvSpPr>
        <p:spPr bwMode="auto">
          <a:xfrm>
            <a:off x="71628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63" name="Rectangle 27"/>
          <p:cNvSpPr>
            <a:spLocks noChangeArrowheads="1"/>
          </p:cNvSpPr>
          <p:nvPr/>
        </p:nvSpPr>
        <p:spPr bwMode="auto">
          <a:xfrm>
            <a:off x="74676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64" name="Rectangle 28"/>
          <p:cNvSpPr>
            <a:spLocks noChangeArrowheads="1"/>
          </p:cNvSpPr>
          <p:nvPr/>
        </p:nvSpPr>
        <p:spPr bwMode="auto">
          <a:xfrm>
            <a:off x="7772400" y="5029200"/>
            <a:ext cx="304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ファイル構造</a:t>
            </a:r>
            <a:br>
              <a:rPr lang="ja-JP" altLang="en-US">
                <a:latin typeface="Times New Roman" panose="02020603050405020304" pitchFamily="18" charset="0"/>
              </a:rPr>
            </a:br>
            <a:r>
              <a:rPr lang="ja-JP" altLang="en-US">
                <a:latin typeface="Times New Roman" panose="02020603050405020304" pitchFamily="18" charset="0"/>
              </a:rPr>
              <a:t>レコード列</a:t>
            </a:r>
          </a:p>
        </p:txBody>
      </p:sp>
      <p:sp>
        <p:nvSpPr>
          <p:cNvPr id="15363" name="Rectangle 3"/>
          <p:cNvSpPr>
            <a:spLocks noGrp="1" noChangeArrowheads="1"/>
          </p:cNvSpPr>
          <p:nvPr>
            <p:ph type="body" idx="1"/>
          </p:nvPr>
        </p:nvSpPr>
        <p:spPr>
          <a:xfrm>
            <a:off x="685800" y="1981200"/>
            <a:ext cx="7772400" cy="2057400"/>
          </a:xfrm>
        </p:spPr>
        <p:txBody>
          <a:bodyPr/>
          <a:lstStyle/>
          <a:p>
            <a:pPr eaLnBrk="1" hangingPunct="1"/>
            <a:r>
              <a:rPr lang="ja-JP" altLang="en-US">
                <a:latin typeface="Times New Roman" panose="02020603050405020304" pitchFamily="18" charset="0"/>
              </a:rPr>
              <a:t>レコード列</a:t>
            </a:r>
          </a:p>
          <a:p>
            <a:pPr lvl="1" eaLnBrk="1" hangingPunct="1"/>
            <a:r>
              <a:rPr lang="ja-JP" altLang="en-US">
                <a:latin typeface="Times New Roman" panose="02020603050405020304" pitchFamily="18" charset="0"/>
              </a:rPr>
              <a:t>ファイルは固定長のレコードの並びとして扱う</a:t>
            </a:r>
          </a:p>
          <a:p>
            <a:pPr lvl="1" eaLnBrk="1" hangingPunct="1"/>
            <a:r>
              <a:rPr lang="ja-JP" altLang="en-US">
                <a:latin typeface="Times New Roman" panose="02020603050405020304" pitchFamily="18" charset="0"/>
              </a:rPr>
              <a:t>レコード単位で読み書き可能</a:t>
            </a:r>
            <a:endParaRPr lang="en-US" altLang="ja-JP" dirty="0">
              <a:latin typeface="Times New Roman" panose="02020603050405020304" pitchFamily="18" charset="0"/>
            </a:endParaRPr>
          </a:p>
          <a:p>
            <a:pPr lvl="2" eaLnBrk="1" hangingPunct="1"/>
            <a:r>
              <a:rPr lang="ja-JP" altLang="en-US">
                <a:latin typeface="Times New Roman" panose="02020603050405020304" pitchFamily="18" charset="0"/>
              </a:rPr>
              <a:t>レコード：アプリケーションが指定する情報の単位</a:t>
            </a:r>
          </a:p>
        </p:txBody>
      </p:sp>
      <p:sp>
        <p:nvSpPr>
          <p:cNvPr id="15364" name="Rectangle 4"/>
          <p:cNvSpPr>
            <a:spLocks noChangeArrowheads="1"/>
          </p:cNvSpPr>
          <p:nvPr/>
        </p:nvSpPr>
        <p:spPr bwMode="auto">
          <a:xfrm>
            <a:off x="1143000" y="5029200"/>
            <a:ext cx="6858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5365" name="Rectangle 5"/>
          <p:cNvSpPr>
            <a:spLocks noChangeArrowheads="1"/>
          </p:cNvSpPr>
          <p:nvPr/>
        </p:nvSpPr>
        <p:spPr bwMode="auto">
          <a:xfrm>
            <a:off x="1143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a:t>
            </a:r>
          </a:p>
        </p:txBody>
      </p:sp>
      <p:sp>
        <p:nvSpPr>
          <p:cNvPr id="15366" name="Rectangle 28"/>
          <p:cNvSpPr>
            <a:spLocks noChangeArrowheads="1"/>
          </p:cNvSpPr>
          <p:nvPr/>
        </p:nvSpPr>
        <p:spPr bwMode="auto">
          <a:xfrm>
            <a:off x="2286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5367" name="Rectangle 29"/>
          <p:cNvSpPr>
            <a:spLocks noChangeArrowheads="1"/>
          </p:cNvSpPr>
          <p:nvPr/>
        </p:nvSpPr>
        <p:spPr bwMode="auto">
          <a:xfrm>
            <a:off x="3429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5368" name="Rectangle 30"/>
          <p:cNvSpPr>
            <a:spLocks noChangeArrowheads="1"/>
          </p:cNvSpPr>
          <p:nvPr/>
        </p:nvSpPr>
        <p:spPr bwMode="auto">
          <a:xfrm>
            <a:off x="4572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5369" name="Rectangle 31"/>
          <p:cNvSpPr>
            <a:spLocks noChangeArrowheads="1"/>
          </p:cNvSpPr>
          <p:nvPr/>
        </p:nvSpPr>
        <p:spPr bwMode="auto">
          <a:xfrm>
            <a:off x="5715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5370" name="Rectangle 32"/>
          <p:cNvSpPr>
            <a:spLocks noChangeArrowheads="1"/>
          </p:cNvSpPr>
          <p:nvPr/>
        </p:nvSpPr>
        <p:spPr bwMode="auto">
          <a:xfrm>
            <a:off x="6858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ファイル構造</a:t>
            </a:r>
            <a:br>
              <a:rPr lang="ja-JP" altLang="en-US">
                <a:latin typeface="Times New Roman" panose="02020603050405020304" pitchFamily="18" charset="0"/>
              </a:rPr>
            </a:br>
            <a:r>
              <a:rPr lang="ja-JP" altLang="en-US">
                <a:latin typeface="Times New Roman" panose="02020603050405020304" pitchFamily="18" charset="0"/>
              </a:rPr>
              <a:t>属性列</a:t>
            </a:r>
          </a:p>
        </p:txBody>
      </p:sp>
      <p:sp>
        <p:nvSpPr>
          <p:cNvPr id="16387" name="Rectangle 3"/>
          <p:cNvSpPr>
            <a:spLocks noGrp="1" noChangeArrowheads="1"/>
          </p:cNvSpPr>
          <p:nvPr>
            <p:ph type="body" idx="1"/>
          </p:nvPr>
        </p:nvSpPr>
        <p:spPr>
          <a:xfrm>
            <a:off x="685800" y="1981200"/>
            <a:ext cx="7772400" cy="3048000"/>
          </a:xfrm>
        </p:spPr>
        <p:txBody>
          <a:bodyPr/>
          <a:lstStyle/>
          <a:p>
            <a:pPr eaLnBrk="1" hangingPunct="1"/>
            <a:r>
              <a:rPr lang="ja-JP" altLang="en-US">
                <a:latin typeface="Times New Roman" panose="02020603050405020304" pitchFamily="18" charset="0"/>
              </a:rPr>
              <a:t>属性列</a:t>
            </a:r>
          </a:p>
          <a:p>
            <a:pPr lvl="1" eaLnBrk="1" hangingPunct="1"/>
            <a:r>
              <a:rPr lang="ja-JP" altLang="en-US">
                <a:latin typeface="Times New Roman" panose="02020603050405020304" pitchFamily="18" charset="0"/>
              </a:rPr>
              <a:t>ファイルはデータだけでなく様々な情報を持つ</a:t>
            </a:r>
          </a:p>
          <a:p>
            <a:pPr lvl="2" eaLnBrk="1" hangingPunct="1"/>
            <a:r>
              <a:rPr lang="ja-JP" altLang="en-US">
                <a:latin typeface="Times New Roman" panose="02020603050405020304" pitchFamily="18" charset="0"/>
              </a:rPr>
              <a:t>ファイルの大きさ, 所有者, グループ, アクセス時刻, </a:t>
            </a:r>
            <a:r>
              <a:rPr lang="en-US" altLang="ja-JP">
                <a:latin typeface="Times New Roman" panose="02020603050405020304" pitchFamily="18" charset="0"/>
              </a:rPr>
              <a:t>inode </a:t>
            </a:r>
            <a:r>
              <a:rPr lang="ja-JP" altLang="en-US">
                <a:latin typeface="Times New Roman" panose="02020603050405020304" pitchFamily="18" charset="0"/>
              </a:rPr>
              <a:t>番号等</a:t>
            </a:r>
          </a:p>
        </p:txBody>
      </p:sp>
      <p:sp>
        <p:nvSpPr>
          <p:cNvPr id="16388" name="Rectangle 4"/>
          <p:cNvSpPr>
            <a:spLocks noChangeArrowheads="1"/>
          </p:cNvSpPr>
          <p:nvPr/>
        </p:nvSpPr>
        <p:spPr bwMode="auto">
          <a:xfrm>
            <a:off x="1143000" y="5029200"/>
            <a:ext cx="6858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389" name="Rectangle 5"/>
          <p:cNvSpPr>
            <a:spLocks noChangeArrowheads="1"/>
          </p:cNvSpPr>
          <p:nvPr/>
        </p:nvSpPr>
        <p:spPr bwMode="auto">
          <a:xfrm>
            <a:off x="1143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属性</a:t>
            </a:r>
          </a:p>
        </p:txBody>
      </p:sp>
      <p:sp>
        <p:nvSpPr>
          <p:cNvPr id="16390" name="Rectangle 6"/>
          <p:cNvSpPr>
            <a:spLocks noChangeArrowheads="1"/>
          </p:cNvSpPr>
          <p:nvPr/>
        </p:nvSpPr>
        <p:spPr bwMode="auto">
          <a:xfrm>
            <a:off x="2286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6391" name="Rectangle 7"/>
          <p:cNvSpPr>
            <a:spLocks noChangeArrowheads="1"/>
          </p:cNvSpPr>
          <p:nvPr/>
        </p:nvSpPr>
        <p:spPr bwMode="auto">
          <a:xfrm>
            <a:off x="3429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6392" name="Rectangle 8"/>
          <p:cNvSpPr>
            <a:spLocks noChangeArrowheads="1"/>
          </p:cNvSpPr>
          <p:nvPr/>
        </p:nvSpPr>
        <p:spPr bwMode="auto">
          <a:xfrm>
            <a:off x="4572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6393" name="Rectangle 9"/>
          <p:cNvSpPr>
            <a:spLocks noChangeArrowheads="1"/>
          </p:cNvSpPr>
          <p:nvPr/>
        </p:nvSpPr>
        <p:spPr bwMode="auto">
          <a:xfrm>
            <a:off x="5715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6394" name="Rectangle 10"/>
          <p:cNvSpPr>
            <a:spLocks noChangeArrowheads="1"/>
          </p:cNvSpPr>
          <p:nvPr/>
        </p:nvSpPr>
        <p:spPr bwMode="auto">
          <a:xfrm>
            <a:off x="6858000" y="5029200"/>
            <a:ext cx="11430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000"/>
          </a:p>
        </p:txBody>
      </p:sp>
      <p:sp>
        <p:nvSpPr>
          <p:cNvPr id="16395" name="Text Box 11"/>
          <p:cNvSpPr txBox="1">
            <a:spLocks noChangeArrowheads="1"/>
          </p:cNvSpPr>
          <p:nvPr/>
        </p:nvSpPr>
        <p:spPr bwMode="auto">
          <a:xfrm>
            <a:off x="990600" y="6096000"/>
            <a:ext cx="7658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Windows, MAC OS : </a:t>
            </a:r>
            <a:r>
              <a:rPr lang="ja-JP" altLang="en-US"/>
              <a:t>全てのファイルは属性を持つ</a:t>
            </a:r>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685800" y="796925"/>
            <a:ext cx="7772400" cy="768350"/>
          </a:xfrm>
        </p:spPr>
        <p:txBody>
          <a:bodyPr/>
          <a:lstStyle/>
          <a:p>
            <a:pPr eaLnBrk="1" hangingPunct="1"/>
            <a:r>
              <a:rPr lang="ja-JP" altLang="en-US"/>
              <a:t>レコード</a:t>
            </a:r>
          </a:p>
        </p:txBody>
      </p:sp>
      <p:sp>
        <p:nvSpPr>
          <p:cNvPr id="17411" name="コンテンツ プレースホルダ 2"/>
          <p:cNvSpPr>
            <a:spLocks noGrp="1"/>
          </p:cNvSpPr>
          <p:nvPr>
            <p:ph idx="1"/>
          </p:nvPr>
        </p:nvSpPr>
        <p:spPr/>
        <p:txBody>
          <a:bodyPr/>
          <a:lstStyle/>
          <a:p>
            <a:pPr eaLnBrk="1" hangingPunct="1"/>
            <a:r>
              <a:rPr lang="ja-JP" altLang="en-US"/>
              <a:t>論理レコード</a:t>
            </a:r>
            <a:endParaRPr lang="en-US" altLang="ja-JP" dirty="0"/>
          </a:p>
          <a:p>
            <a:pPr lvl="1" eaLnBrk="1" hangingPunct="1"/>
            <a:r>
              <a:rPr lang="ja-JP" altLang="en-US"/>
              <a:t>ユーザが定めたデータの単位</a:t>
            </a:r>
            <a:endParaRPr lang="en-US" altLang="ja-JP" dirty="0"/>
          </a:p>
          <a:p>
            <a:pPr eaLnBrk="1" hangingPunct="1"/>
            <a:r>
              <a:rPr lang="ja-JP" altLang="en-US"/>
              <a:t>物理レコード，</a:t>
            </a:r>
            <a:r>
              <a:rPr lang="en-US" altLang="ja-JP" dirty="0"/>
              <a:t> </a:t>
            </a:r>
            <a:r>
              <a:rPr lang="ja-JP" altLang="en-US"/>
              <a:t>ブロック</a:t>
            </a:r>
            <a:endParaRPr lang="en-US" altLang="ja-JP" dirty="0"/>
          </a:p>
          <a:p>
            <a:pPr lvl="1" eaLnBrk="1" hangingPunct="1"/>
            <a:r>
              <a:rPr lang="ja-JP" altLang="en-US"/>
              <a:t>物理的に読み書きするデータの単位</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論理レコード</a:t>
            </a:r>
            <a:r>
              <a:rPr lang="ja-JP" altLang="en-US" sz="3600">
                <a:latin typeface="Times New Roman" panose="02020603050405020304" pitchFamily="18" charset="0"/>
              </a:rPr>
              <a:t>(</a:t>
            </a:r>
            <a:r>
              <a:rPr lang="en-US" altLang="ja-JP" sz="3600">
                <a:latin typeface="Times New Roman" panose="02020603050405020304" pitchFamily="18" charset="0"/>
              </a:rPr>
              <a:t>logical record)</a:t>
            </a:r>
          </a:p>
        </p:txBody>
      </p:sp>
      <p:sp>
        <p:nvSpPr>
          <p:cNvPr id="18435" name="Rectangle 3"/>
          <p:cNvSpPr>
            <a:spLocks noGrp="1" noChangeArrowheads="1"/>
          </p:cNvSpPr>
          <p:nvPr>
            <p:ph type="body" idx="1"/>
          </p:nvPr>
        </p:nvSpPr>
        <p:spPr>
          <a:xfrm>
            <a:off x="685800" y="1981200"/>
            <a:ext cx="7772400" cy="2438400"/>
          </a:xfrm>
        </p:spPr>
        <p:txBody>
          <a:bodyPr/>
          <a:lstStyle/>
          <a:p>
            <a:pPr eaLnBrk="1" hangingPunct="1"/>
            <a:r>
              <a:rPr lang="ja-JP" altLang="en-US">
                <a:latin typeface="Times New Roman" panose="02020603050405020304" pitchFamily="18" charset="0"/>
              </a:rPr>
              <a:t>論理レコード(</a:t>
            </a:r>
            <a:r>
              <a:rPr lang="en-US" altLang="ja-JP">
                <a:latin typeface="Times New Roman" panose="02020603050405020304" pitchFamily="18" charset="0"/>
              </a:rPr>
              <a:t>logical record)</a:t>
            </a:r>
          </a:p>
          <a:p>
            <a:pPr lvl="1" eaLnBrk="1" hangingPunct="1"/>
            <a:r>
              <a:rPr lang="ja-JP" altLang="en-US">
                <a:latin typeface="Times New Roman" panose="02020603050405020304" pitchFamily="18" charset="0"/>
              </a:rPr>
              <a:t>ユーザが1単位として扱うデータの集合</a:t>
            </a:r>
          </a:p>
          <a:p>
            <a:pPr lvl="2" eaLnBrk="1" hangingPunct="1"/>
            <a:r>
              <a:rPr lang="ja-JP" altLang="en-US">
                <a:latin typeface="Times New Roman" panose="02020603050405020304" pitchFamily="18" charset="0"/>
              </a:rPr>
              <a:t>例 : 住所録 : 名前, 郵便番号, 住所, 電話番号等</a:t>
            </a:r>
          </a:p>
          <a:p>
            <a:pPr lvl="2" eaLnBrk="1" hangingPunct="1"/>
            <a:r>
              <a:rPr lang="ja-JP" altLang="en-US">
                <a:latin typeface="Times New Roman" panose="02020603050405020304" pitchFamily="18" charset="0"/>
              </a:rPr>
              <a:t>例 : 学籍簿 : 名前, 学籍番号, 住所, 電話番号, 　　  　　　　　　　　各科目の成績, 所属研究室等</a:t>
            </a:r>
          </a:p>
        </p:txBody>
      </p:sp>
      <p:grpSp>
        <p:nvGrpSpPr>
          <p:cNvPr id="2" name="Group 28"/>
          <p:cNvGrpSpPr>
            <a:grpSpLocks/>
          </p:cNvGrpSpPr>
          <p:nvPr/>
        </p:nvGrpSpPr>
        <p:grpSpPr bwMode="auto">
          <a:xfrm>
            <a:off x="755650" y="4235450"/>
            <a:ext cx="6416675" cy="2622550"/>
            <a:chOff x="470" y="2524"/>
            <a:chExt cx="4042" cy="1652"/>
          </a:xfrm>
        </p:grpSpPr>
        <p:sp>
          <p:nvSpPr>
            <p:cNvPr id="18456" name="Text Box 5"/>
            <p:cNvSpPr txBox="1">
              <a:spLocks noChangeArrowheads="1"/>
            </p:cNvSpPr>
            <p:nvPr/>
          </p:nvSpPr>
          <p:spPr bwMode="auto">
            <a:xfrm>
              <a:off x="470" y="2524"/>
              <a:ext cx="87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sp>
          <p:nvSpPr>
            <p:cNvPr id="18457" name="AutoShape 6"/>
            <p:cNvSpPr>
              <a:spLocks noChangeArrowheads="1"/>
            </p:cNvSpPr>
            <p:nvPr/>
          </p:nvSpPr>
          <p:spPr bwMode="auto">
            <a:xfrm>
              <a:off x="768" y="2832"/>
              <a:ext cx="3744" cy="1344"/>
            </a:xfrm>
            <a:prstGeom prst="flowChartDocument">
              <a:avLst/>
            </a:prstGeom>
            <a:solidFill>
              <a:schemeClr val="accent5">
                <a:lumMod val="10000"/>
              </a:schemeClr>
            </a:solidFill>
            <a:ln w="19050">
              <a:solidFill>
                <a:schemeClr val="tx1"/>
              </a:solidFill>
              <a:miter lim="800000"/>
              <a:headEnd/>
              <a:tailEnd/>
            </a:ln>
          </p:spPr>
          <p:txBody>
            <a:bodyPr wrap="none" anchor="ctr"/>
            <a:lstStyle/>
            <a:p>
              <a:pPr>
                <a:defRPr/>
              </a:pPr>
              <a:endParaRPr lang="ja-JP" altLang="en-US">
                <a:latin typeface="Times New Roman" charset="0"/>
              </a:endParaRPr>
            </a:p>
          </p:txBody>
        </p:sp>
      </p:grpSp>
      <p:grpSp>
        <p:nvGrpSpPr>
          <p:cNvPr id="3" name="Group 27"/>
          <p:cNvGrpSpPr>
            <a:grpSpLocks/>
          </p:cNvGrpSpPr>
          <p:nvPr/>
        </p:nvGrpSpPr>
        <p:grpSpPr bwMode="auto">
          <a:xfrm>
            <a:off x="1457325" y="4876800"/>
            <a:ext cx="5334000" cy="1447800"/>
            <a:chOff x="912" y="2928"/>
            <a:chExt cx="3360" cy="912"/>
          </a:xfrm>
        </p:grpSpPr>
        <p:grpSp>
          <p:nvGrpSpPr>
            <p:cNvPr id="18441" name="Group 11"/>
            <p:cNvGrpSpPr>
              <a:grpSpLocks/>
            </p:cNvGrpSpPr>
            <p:nvPr/>
          </p:nvGrpSpPr>
          <p:grpSpPr bwMode="auto">
            <a:xfrm>
              <a:off x="912" y="2928"/>
              <a:ext cx="3360" cy="240"/>
              <a:chOff x="1296" y="3024"/>
              <a:chExt cx="3360" cy="240"/>
            </a:xfrm>
          </p:grpSpPr>
          <p:sp>
            <p:nvSpPr>
              <p:cNvPr id="18452" name="Rectangle 7"/>
              <p:cNvSpPr>
                <a:spLocks noChangeArrowheads="1"/>
              </p:cNvSpPr>
              <p:nvPr/>
            </p:nvSpPr>
            <p:spPr bwMode="auto">
              <a:xfrm>
                <a:off x="1296" y="3024"/>
                <a:ext cx="72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名前</a:t>
                </a:r>
              </a:p>
            </p:txBody>
          </p:sp>
          <p:sp>
            <p:nvSpPr>
              <p:cNvPr id="18453" name="Rectangle 8"/>
              <p:cNvSpPr>
                <a:spLocks noChangeArrowheads="1"/>
              </p:cNvSpPr>
              <p:nvPr/>
            </p:nvSpPr>
            <p:spPr bwMode="auto">
              <a:xfrm>
                <a:off x="2016" y="3024"/>
                <a:ext cx="72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〒番号</a:t>
                </a:r>
              </a:p>
            </p:txBody>
          </p:sp>
          <p:sp>
            <p:nvSpPr>
              <p:cNvPr id="18454" name="Rectangle 9"/>
              <p:cNvSpPr>
                <a:spLocks noChangeArrowheads="1"/>
              </p:cNvSpPr>
              <p:nvPr/>
            </p:nvSpPr>
            <p:spPr bwMode="auto">
              <a:xfrm>
                <a:off x="2736" y="3024"/>
                <a:ext cx="96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住所</a:t>
                </a:r>
              </a:p>
            </p:txBody>
          </p:sp>
          <p:sp>
            <p:nvSpPr>
              <p:cNvPr id="18455" name="Rectangle 10"/>
              <p:cNvSpPr>
                <a:spLocks noChangeArrowheads="1"/>
              </p:cNvSpPr>
              <p:nvPr/>
            </p:nvSpPr>
            <p:spPr bwMode="auto">
              <a:xfrm>
                <a:off x="3696" y="3024"/>
                <a:ext cx="96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Tel</a:t>
                </a:r>
                <a:r>
                  <a:rPr lang="ja-JP" altLang="en-US" sz="2400"/>
                  <a:t>番号</a:t>
                </a:r>
              </a:p>
            </p:txBody>
          </p:sp>
        </p:grpSp>
        <p:grpSp>
          <p:nvGrpSpPr>
            <p:cNvPr id="18442" name="Group 14"/>
            <p:cNvGrpSpPr>
              <a:grpSpLocks/>
            </p:cNvGrpSpPr>
            <p:nvPr/>
          </p:nvGrpSpPr>
          <p:grpSpPr bwMode="auto">
            <a:xfrm>
              <a:off x="912" y="3264"/>
              <a:ext cx="3360" cy="240"/>
              <a:chOff x="1296" y="3024"/>
              <a:chExt cx="3360" cy="240"/>
            </a:xfrm>
          </p:grpSpPr>
          <p:sp>
            <p:nvSpPr>
              <p:cNvPr id="18448" name="Rectangle 15"/>
              <p:cNvSpPr>
                <a:spLocks noChangeArrowheads="1"/>
              </p:cNvSpPr>
              <p:nvPr/>
            </p:nvSpPr>
            <p:spPr bwMode="auto">
              <a:xfrm>
                <a:off x="1296" y="3024"/>
                <a:ext cx="72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名前</a:t>
                </a:r>
              </a:p>
            </p:txBody>
          </p:sp>
          <p:sp>
            <p:nvSpPr>
              <p:cNvPr id="18449" name="Rectangle 16"/>
              <p:cNvSpPr>
                <a:spLocks noChangeArrowheads="1"/>
              </p:cNvSpPr>
              <p:nvPr/>
            </p:nvSpPr>
            <p:spPr bwMode="auto">
              <a:xfrm>
                <a:off x="2016" y="3024"/>
                <a:ext cx="72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〒番号</a:t>
                </a:r>
              </a:p>
            </p:txBody>
          </p:sp>
          <p:sp>
            <p:nvSpPr>
              <p:cNvPr id="18450" name="Rectangle 17"/>
              <p:cNvSpPr>
                <a:spLocks noChangeArrowheads="1"/>
              </p:cNvSpPr>
              <p:nvPr/>
            </p:nvSpPr>
            <p:spPr bwMode="auto">
              <a:xfrm>
                <a:off x="2736" y="3024"/>
                <a:ext cx="96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住所</a:t>
                </a:r>
              </a:p>
            </p:txBody>
          </p:sp>
          <p:sp>
            <p:nvSpPr>
              <p:cNvPr id="18451" name="Rectangle 18"/>
              <p:cNvSpPr>
                <a:spLocks noChangeArrowheads="1"/>
              </p:cNvSpPr>
              <p:nvPr/>
            </p:nvSpPr>
            <p:spPr bwMode="auto">
              <a:xfrm>
                <a:off x="3696" y="3024"/>
                <a:ext cx="96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Tel</a:t>
                </a:r>
                <a:r>
                  <a:rPr lang="ja-JP" altLang="en-US" sz="2400"/>
                  <a:t>番号</a:t>
                </a:r>
              </a:p>
            </p:txBody>
          </p:sp>
        </p:grpSp>
        <p:grpSp>
          <p:nvGrpSpPr>
            <p:cNvPr id="18443" name="Group 19"/>
            <p:cNvGrpSpPr>
              <a:grpSpLocks/>
            </p:cNvGrpSpPr>
            <p:nvPr/>
          </p:nvGrpSpPr>
          <p:grpSpPr bwMode="auto">
            <a:xfrm>
              <a:off x="912" y="3600"/>
              <a:ext cx="3360" cy="240"/>
              <a:chOff x="1296" y="3024"/>
              <a:chExt cx="3360" cy="240"/>
            </a:xfrm>
          </p:grpSpPr>
          <p:sp>
            <p:nvSpPr>
              <p:cNvPr id="18444" name="Rectangle 20"/>
              <p:cNvSpPr>
                <a:spLocks noChangeArrowheads="1"/>
              </p:cNvSpPr>
              <p:nvPr/>
            </p:nvSpPr>
            <p:spPr bwMode="auto">
              <a:xfrm>
                <a:off x="1296" y="3024"/>
                <a:ext cx="72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名前</a:t>
                </a:r>
              </a:p>
            </p:txBody>
          </p:sp>
          <p:sp>
            <p:nvSpPr>
              <p:cNvPr id="18445" name="Rectangle 21"/>
              <p:cNvSpPr>
                <a:spLocks noChangeArrowheads="1"/>
              </p:cNvSpPr>
              <p:nvPr/>
            </p:nvSpPr>
            <p:spPr bwMode="auto">
              <a:xfrm>
                <a:off x="2016" y="3024"/>
                <a:ext cx="72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〒番号</a:t>
                </a:r>
              </a:p>
            </p:txBody>
          </p:sp>
          <p:sp>
            <p:nvSpPr>
              <p:cNvPr id="18446" name="Rectangle 22"/>
              <p:cNvSpPr>
                <a:spLocks noChangeArrowheads="1"/>
              </p:cNvSpPr>
              <p:nvPr/>
            </p:nvSpPr>
            <p:spPr bwMode="auto">
              <a:xfrm>
                <a:off x="2736" y="3024"/>
                <a:ext cx="96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住所</a:t>
                </a:r>
              </a:p>
            </p:txBody>
          </p:sp>
          <p:sp>
            <p:nvSpPr>
              <p:cNvPr id="18447" name="Rectangle 23"/>
              <p:cNvSpPr>
                <a:spLocks noChangeArrowheads="1"/>
              </p:cNvSpPr>
              <p:nvPr/>
            </p:nvSpPr>
            <p:spPr bwMode="auto">
              <a:xfrm>
                <a:off x="3696" y="3024"/>
                <a:ext cx="96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400"/>
                  <a:t>Tel</a:t>
                </a:r>
                <a:r>
                  <a:rPr lang="ja-JP" altLang="en-US" sz="2400"/>
                  <a:t>番号</a:t>
                </a:r>
              </a:p>
            </p:txBody>
          </p:sp>
        </p:grpSp>
      </p:grpSp>
      <p:grpSp>
        <p:nvGrpSpPr>
          <p:cNvPr id="7" name="Group 26"/>
          <p:cNvGrpSpPr>
            <a:grpSpLocks/>
          </p:cNvGrpSpPr>
          <p:nvPr/>
        </p:nvGrpSpPr>
        <p:grpSpPr bwMode="auto">
          <a:xfrm>
            <a:off x="6791325" y="4800600"/>
            <a:ext cx="1897063" cy="946150"/>
            <a:chOff x="4272" y="2880"/>
            <a:chExt cx="1195" cy="596"/>
          </a:xfrm>
        </p:grpSpPr>
        <p:sp>
          <p:nvSpPr>
            <p:cNvPr id="18439" name="Text Box 24"/>
            <p:cNvSpPr txBox="1">
              <a:spLocks noChangeArrowheads="1"/>
            </p:cNvSpPr>
            <p:nvPr/>
          </p:nvSpPr>
          <p:spPr bwMode="auto">
            <a:xfrm>
              <a:off x="4608" y="2880"/>
              <a:ext cx="859"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論理</a:t>
              </a:r>
            </a:p>
            <a:p>
              <a:pPr eaLnBrk="1" hangingPunct="1"/>
              <a:r>
                <a:rPr lang="ja-JP" altLang="en-US"/>
                <a:t>レコード</a:t>
              </a:r>
            </a:p>
          </p:txBody>
        </p:sp>
        <p:sp>
          <p:nvSpPr>
            <p:cNvPr id="18440" name="Line 25"/>
            <p:cNvSpPr>
              <a:spLocks noChangeShapeType="1"/>
            </p:cNvSpPr>
            <p:nvPr/>
          </p:nvSpPr>
          <p:spPr bwMode="auto">
            <a:xfrm flipH="1">
              <a:off x="4272" y="3072"/>
              <a:ext cx="384"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519113"/>
            <a:ext cx="7772400" cy="1323975"/>
          </a:xfrm>
        </p:spPr>
        <p:txBody>
          <a:bodyPr/>
          <a:lstStyle/>
          <a:p>
            <a:pPr eaLnBrk="1" hangingPunct="1"/>
            <a:r>
              <a:rPr lang="ja-JP" altLang="en-US">
                <a:latin typeface="Times New Roman" panose="02020603050405020304" pitchFamily="18" charset="0"/>
              </a:rPr>
              <a:t>物理レコード</a:t>
            </a:r>
            <a:r>
              <a:rPr lang="ja-JP" altLang="en-US" sz="3600">
                <a:latin typeface="Times New Roman" panose="02020603050405020304" pitchFamily="18" charset="0"/>
              </a:rPr>
              <a:t>(</a:t>
            </a:r>
            <a:r>
              <a:rPr lang="en-US" altLang="ja-JP" sz="3600">
                <a:latin typeface="Times New Roman" panose="02020603050405020304" pitchFamily="18" charset="0"/>
              </a:rPr>
              <a:t>physical record)</a:t>
            </a:r>
            <a:br>
              <a:rPr lang="en-US" altLang="ja-JP" sz="3600">
                <a:latin typeface="Times New Roman" panose="02020603050405020304" pitchFamily="18" charset="0"/>
              </a:rPr>
            </a:br>
            <a:r>
              <a:rPr lang="ja-JP" altLang="en-US" sz="3600">
                <a:latin typeface="Times New Roman" panose="02020603050405020304" pitchFamily="18" charset="0"/>
              </a:rPr>
              <a:t>ブロック</a:t>
            </a:r>
            <a:r>
              <a:rPr lang="en-US" altLang="ja-JP" sz="3600">
                <a:latin typeface="Times New Roman" panose="02020603050405020304" pitchFamily="18" charset="0"/>
              </a:rPr>
              <a:t>(block)</a:t>
            </a:r>
          </a:p>
        </p:txBody>
      </p:sp>
      <p:sp>
        <p:nvSpPr>
          <p:cNvPr id="19459" name="Rectangle 3"/>
          <p:cNvSpPr>
            <a:spLocks noGrp="1" noChangeArrowheads="1"/>
          </p:cNvSpPr>
          <p:nvPr>
            <p:ph type="body" idx="1"/>
          </p:nvPr>
        </p:nvSpPr>
        <p:spPr>
          <a:xfrm>
            <a:off x="684213" y="1700213"/>
            <a:ext cx="7772400" cy="4114800"/>
          </a:xfrm>
        </p:spPr>
        <p:txBody>
          <a:bodyPr/>
          <a:lstStyle/>
          <a:p>
            <a:pPr eaLnBrk="1" hangingPunct="1"/>
            <a:r>
              <a:rPr lang="ja-JP" altLang="en-US">
                <a:latin typeface="Times New Roman" panose="02020603050405020304" pitchFamily="18" charset="0"/>
              </a:rPr>
              <a:t>物理レコード(</a:t>
            </a:r>
            <a:r>
              <a:rPr lang="en-US" altLang="ja-JP">
                <a:latin typeface="Times New Roman" panose="02020603050405020304" pitchFamily="18" charset="0"/>
              </a:rPr>
              <a:t>physical record)</a:t>
            </a:r>
          </a:p>
          <a:p>
            <a:pPr eaLnBrk="1" hangingPunct="1"/>
            <a:r>
              <a:rPr lang="ja-JP" altLang="en-US">
                <a:latin typeface="Times New Roman" panose="02020603050405020304" pitchFamily="18" charset="0"/>
              </a:rPr>
              <a:t>ブロック</a:t>
            </a:r>
            <a:r>
              <a:rPr lang="en-US" altLang="ja-JP">
                <a:latin typeface="Times New Roman" panose="02020603050405020304" pitchFamily="18" charset="0"/>
              </a:rPr>
              <a:t>(block)</a:t>
            </a:r>
          </a:p>
          <a:p>
            <a:pPr lvl="1" eaLnBrk="1" hangingPunct="1"/>
            <a:r>
              <a:rPr lang="ja-JP" altLang="en-US">
                <a:latin typeface="Times New Roman" panose="02020603050405020304" pitchFamily="18" charset="0"/>
              </a:rPr>
              <a:t>記憶装置に読み書きする情報の単位</a:t>
            </a:r>
          </a:p>
          <a:p>
            <a:pPr lvl="2" eaLnBrk="1" hangingPunct="1"/>
            <a:r>
              <a:rPr lang="ja-JP" altLang="en-US">
                <a:latin typeface="Times New Roman" panose="02020603050405020304" pitchFamily="18" charset="0"/>
              </a:rPr>
              <a:t>例 : パンチカード : 1レコード80文字</a:t>
            </a:r>
          </a:p>
          <a:p>
            <a:pPr lvl="2" eaLnBrk="1" hangingPunct="1"/>
            <a:r>
              <a:rPr lang="ja-JP" altLang="en-US">
                <a:latin typeface="Times New Roman" panose="02020603050405020304" pitchFamily="18" charset="0"/>
              </a:rPr>
              <a:t>例 : ラインプリンタ : 1レコード132文字</a:t>
            </a:r>
          </a:p>
        </p:txBody>
      </p:sp>
      <p:grpSp>
        <p:nvGrpSpPr>
          <p:cNvPr id="2" name="Group 4"/>
          <p:cNvGrpSpPr>
            <a:grpSpLocks/>
          </p:cNvGrpSpPr>
          <p:nvPr/>
        </p:nvGrpSpPr>
        <p:grpSpPr bwMode="auto">
          <a:xfrm>
            <a:off x="768350" y="4235450"/>
            <a:ext cx="6416675" cy="2622550"/>
            <a:chOff x="470" y="2524"/>
            <a:chExt cx="4042" cy="1652"/>
          </a:xfrm>
        </p:grpSpPr>
        <p:sp>
          <p:nvSpPr>
            <p:cNvPr id="19472" name="Text Box 5"/>
            <p:cNvSpPr txBox="1">
              <a:spLocks noChangeArrowheads="1"/>
            </p:cNvSpPr>
            <p:nvPr/>
          </p:nvSpPr>
          <p:spPr bwMode="auto">
            <a:xfrm>
              <a:off x="470" y="2524"/>
              <a:ext cx="87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sp>
          <p:nvSpPr>
            <p:cNvPr id="19473" name="AutoShape 6"/>
            <p:cNvSpPr>
              <a:spLocks noChangeArrowheads="1"/>
            </p:cNvSpPr>
            <p:nvPr/>
          </p:nvSpPr>
          <p:spPr bwMode="auto">
            <a:xfrm>
              <a:off x="768" y="2832"/>
              <a:ext cx="3744" cy="1344"/>
            </a:xfrm>
            <a:prstGeom prst="flowChartDocument">
              <a:avLst/>
            </a:prstGeom>
            <a:solidFill>
              <a:schemeClr val="accent5">
                <a:lumMod val="10000"/>
              </a:schemeClr>
            </a:solidFill>
            <a:ln w="19050">
              <a:solidFill>
                <a:schemeClr val="tx1"/>
              </a:solidFill>
              <a:miter lim="800000"/>
              <a:headEnd/>
              <a:tailEnd/>
            </a:ln>
          </p:spPr>
          <p:txBody>
            <a:bodyPr wrap="none" anchor="ctr"/>
            <a:lstStyle/>
            <a:p>
              <a:pPr>
                <a:defRPr/>
              </a:pPr>
              <a:endParaRPr lang="ja-JP" altLang="en-US">
                <a:latin typeface="Times New Roman" charset="0"/>
              </a:endParaRPr>
            </a:p>
          </p:txBody>
        </p:sp>
      </p:grpSp>
      <p:grpSp>
        <p:nvGrpSpPr>
          <p:cNvPr id="3" name="Group 11"/>
          <p:cNvGrpSpPr>
            <a:grpSpLocks/>
          </p:cNvGrpSpPr>
          <p:nvPr/>
        </p:nvGrpSpPr>
        <p:grpSpPr bwMode="auto">
          <a:xfrm>
            <a:off x="1241425" y="4724400"/>
            <a:ext cx="5943600" cy="2133600"/>
            <a:chOff x="768" y="2832"/>
            <a:chExt cx="3744" cy="1344"/>
          </a:xfrm>
        </p:grpSpPr>
        <p:sp>
          <p:nvSpPr>
            <p:cNvPr id="19468" name="Line 7"/>
            <p:cNvSpPr>
              <a:spLocks noChangeShapeType="1"/>
            </p:cNvSpPr>
            <p:nvPr/>
          </p:nvSpPr>
          <p:spPr bwMode="auto">
            <a:xfrm>
              <a:off x="768" y="3312"/>
              <a:ext cx="37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69" name="Line 8"/>
            <p:cNvSpPr>
              <a:spLocks noChangeShapeType="1"/>
            </p:cNvSpPr>
            <p:nvPr/>
          </p:nvSpPr>
          <p:spPr bwMode="auto">
            <a:xfrm>
              <a:off x="768" y="3792"/>
              <a:ext cx="37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0" name="Line 9"/>
            <p:cNvSpPr>
              <a:spLocks noChangeShapeType="1"/>
            </p:cNvSpPr>
            <p:nvPr/>
          </p:nvSpPr>
          <p:spPr bwMode="auto">
            <a:xfrm>
              <a:off x="2016" y="2832"/>
              <a:ext cx="0" cy="1344"/>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1" name="Line 10"/>
            <p:cNvSpPr>
              <a:spLocks noChangeShapeType="1"/>
            </p:cNvSpPr>
            <p:nvPr/>
          </p:nvSpPr>
          <p:spPr bwMode="auto">
            <a:xfrm>
              <a:off x="3312" y="2832"/>
              <a:ext cx="0" cy="115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12"/>
          <p:cNvGrpSpPr>
            <a:grpSpLocks/>
          </p:cNvGrpSpPr>
          <p:nvPr/>
        </p:nvGrpSpPr>
        <p:grpSpPr bwMode="auto">
          <a:xfrm>
            <a:off x="6804025" y="4800600"/>
            <a:ext cx="1898650" cy="523875"/>
            <a:chOff x="4272" y="2880"/>
            <a:chExt cx="1196" cy="330"/>
          </a:xfrm>
        </p:grpSpPr>
        <p:sp>
          <p:nvSpPr>
            <p:cNvPr id="19466" name="Text Box 13"/>
            <p:cNvSpPr txBox="1">
              <a:spLocks noChangeArrowheads="1"/>
            </p:cNvSpPr>
            <p:nvPr/>
          </p:nvSpPr>
          <p:spPr bwMode="auto">
            <a:xfrm>
              <a:off x="4608" y="2880"/>
              <a:ext cx="86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a:t>
              </a:r>
            </a:p>
          </p:txBody>
        </p:sp>
        <p:sp>
          <p:nvSpPr>
            <p:cNvPr id="19467" name="Line 14"/>
            <p:cNvSpPr>
              <a:spLocks noChangeShapeType="1"/>
            </p:cNvSpPr>
            <p:nvPr/>
          </p:nvSpPr>
          <p:spPr bwMode="auto">
            <a:xfrm flipH="1">
              <a:off x="4272" y="3072"/>
              <a:ext cx="384"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7"/>
          <p:cNvGrpSpPr>
            <a:grpSpLocks/>
          </p:cNvGrpSpPr>
          <p:nvPr/>
        </p:nvGrpSpPr>
        <p:grpSpPr bwMode="auto">
          <a:xfrm>
            <a:off x="5219700" y="4149725"/>
            <a:ext cx="1905000" cy="533400"/>
            <a:chOff x="3312" y="2448"/>
            <a:chExt cx="1200" cy="336"/>
          </a:xfrm>
        </p:grpSpPr>
        <p:sp>
          <p:nvSpPr>
            <p:cNvPr id="19464" name="Text Box 15"/>
            <p:cNvSpPr txBox="1">
              <a:spLocks noChangeArrowheads="1"/>
            </p:cNvSpPr>
            <p:nvPr/>
          </p:nvSpPr>
          <p:spPr bwMode="auto">
            <a:xfrm>
              <a:off x="3408" y="2448"/>
              <a:ext cx="10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一定サイズ</a:t>
              </a:r>
            </a:p>
          </p:txBody>
        </p:sp>
        <p:sp>
          <p:nvSpPr>
            <p:cNvPr id="19465" name="AutoShape 16"/>
            <p:cNvSpPr>
              <a:spLocks/>
            </p:cNvSpPr>
            <p:nvPr/>
          </p:nvSpPr>
          <p:spPr bwMode="auto">
            <a:xfrm rot="-5400000">
              <a:off x="3888" y="2160"/>
              <a:ext cx="48" cy="1200"/>
            </a:xfrm>
            <a:prstGeom prst="rightBrace">
              <a:avLst>
                <a:gd name="adj1" fmla="val 20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55650" y="527050"/>
            <a:ext cx="7772400" cy="769938"/>
          </a:xfrm>
        </p:spPr>
        <p:txBody>
          <a:bodyPr/>
          <a:lstStyle/>
          <a:p>
            <a:pPr eaLnBrk="1" hangingPunct="1"/>
            <a:r>
              <a:rPr lang="ja-JP" altLang="en-US">
                <a:latin typeface="Times New Roman" panose="02020603050405020304" pitchFamily="18" charset="0"/>
              </a:rPr>
              <a:t>物理レコード</a:t>
            </a:r>
            <a:r>
              <a:rPr lang="en-US" altLang="ja-JP">
                <a:latin typeface="Times New Roman" panose="02020603050405020304" pitchFamily="18" charset="0"/>
              </a:rPr>
              <a:t>,</a:t>
            </a:r>
            <a:r>
              <a:rPr lang="ja-JP" altLang="en-US">
                <a:latin typeface="Times New Roman" panose="02020603050405020304" pitchFamily="18" charset="0"/>
              </a:rPr>
              <a:t>ブロック</a:t>
            </a:r>
            <a:endParaRPr lang="en-US" altLang="ja-JP" sz="3600">
              <a:latin typeface="Times New Roman" panose="02020603050405020304" pitchFamily="18" charset="0"/>
            </a:endParaRPr>
          </a:p>
        </p:txBody>
      </p:sp>
      <p:sp>
        <p:nvSpPr>
          <p:cNvPr id="20483" name="Rectangle 3"/>
          <p:cNvSpPr>
            <a:spLocks noGrp="1" noChangeArrowheads="1"/>
          </p:cNvSpPr>
          <p:nvPr>
            <p:ph type="body" idx="1"/>
          </p:nvPr>
        </p:nvSpPr>
        <p:spPr>
          <a:xfrm>
            <a:off x="827088" y="1628775"/>
            <a:ext cx="7772400" cy="4114800"/>
          </a:xfrm>
        </p:spPr>
        <p:txBody>
          <a:bodyPr/>
          <a:lstStyle/>
          <a:p>
            <a:pPr eaLnBrk="1" hangingPunct="1"/>
            <a:r>
              <a:rPr lang="ja-JP" altLang="en-US">
                <a:latin typeface="Times New Roman" panose="02020603050405020304" pitchFamily="18" charset="0"/>
              </a:rPr>
              <a:t>物理レコード</a:t>
            </a:r>
            <a:endParaRPr lang="en-US" altLang="ja-JP">
              <a:latin typeface="Times New Roman" panose="02020603050405020304" pitchFamily="18" charset="0"/>
            </a:endParaRPr>
          </a:p>
          <a:p>
            <a:pPr eaLnBrk="1" hangingPunct="1"/>
            <a:r>
              <a:rPr lang="ja-JP" altLang="en-US">
                <a:latin typeface="Times New Roman" panose="02020603050405020304" pitchFamily="18" charset="0"/>
              </a:rPr>
              <a:t>ブロック</a:t>
            </a:r>
            <a:endParaRPr lang="en-US" altLang="ja-JP" sz="2800">
              <a:latin typeface="Times New Roman" panose="02020603050405020304" pitchFamily="18" charset="0"/>
            </a:endParaRPr>
          </a:p>
          <a:p>
            <a:pPr lvl="1" eaLnBrk="1" hangingPunct="1"/>
            <a:r>
              <a:rPr lang="ja-JP" altLang="en-US">
                <a:latin typeface="Times New Roman" panose="02020603050405020304" pitchFamily="18" charset="0"/>
              </a:rPr>
              <a:t>記憶装置上の記録の単位</a:t>
            </a:r>
          </a:p>
          <a:p>
            <a:pPr lvl="1" eaLnBrk="1" hangingPunct="1"/>
            <a:r>
              <a:rPr lang="en-US" altLang="ja-JP">
                <a:latin typeface="Times New Roman" panose="02020603050405020304" pitchFamily="18" charset="0"/>
              </a:rPr>
              <a:t>(</a:t>
            </a:r>
            <a:r>
              <a:rPr lang="ja-JP" altLang="en-US">
                <a:latin typeface="Times New Roman" panose="02020603050405020304" pitchFamily="18" charset="0"/>
              </a:rPr>
              <a:t>論理</a:t>
            </a:r>
            <a:r>
              <a:rPr lang="en-US" altLang="ja-JP">
                <a:latin typeface="Times New Roman" panose="02020603050405020304" pitchFamily="18" charset="0"/>
              </a:rPr>
              <a:t>)</a:t>
            </a:r>
            <a:r>
              <a:rPr lang="ja-JP" altLang="en-US">
                <a:latin typeface="Times New Roman" panose="02020603050405020304" pitchFamily="18" charset="0"/>
              </a:rPr>
              <a:t>レコードの集合体</a:t>
            </a:r>
          </a:p>
        </p:txBody>
      </p:sp>
      <p:grpSp>
        <p:nvGrpSpPr>
          <p:cNvPr id="2" name="Group 18"/>
          <p:cNvGrpSpPr>
            <a:grpSpLocks/>
          </p:cNvGrpSpPr>
          <p:nvPr/>
        </p:nvGrpSpPr>
        <p:grpSpPr bwMode="auto">
          <a:xfrm>
            <a:off x="3779838" y="3573463"/>
            <a:ext cx="3505200" cy="2133600"/>
            <a:chOff x="2400" y="2064"/>
            <a:chExt cx="2208" cy="1344"/>
          </a:xfrm>
        </p:grpSpPr>
        <p:sp>
          <p:nvSpPr>
            <p:cNvPr id="20508" name="AutoShape 6"/>
            <p:cNvSpPr>
              <a:spLocks noChangeArrowheads="1"/>
            </p:cNvSpPr>
            <p:nvPr/>
          </p:nvSpPr>
          <p:spPr bwMode="auto">
            <a:xfrm>
              <a:off x="2400" y="2400"/>
              <a:ext cx="2208" cy="1008"/>
            </a:xfrm>
            <a:prstGeom prst="can">
              <a:avLst>
                <a:gd name="adj" fmla="val 16556"/>
              </a:avLst>
            </a:prstGeom>
            <a:solidFill>
              <a:srgbClr val="800000"/>
            </a:solidFill>
            <a:ln w="19050">
              <a:solidFill>
                <a:schemeClr val="tx1"/>
              </a:solidFill>
              <a:round/>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9" name="Text Box 7"/>
            <p:cNvSpPr txBox="1">
              <a:spLocks noChangeArrowheads="1"/>
            </p:cNvSpPr>
            <p:nvPr/>
          </p:nvSpPr>
          <p:spPr bwMode="auto">
            <a:xfrm>
              <a:off x="2784" y="2064"/>
              <a:ext cx="145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ハードディスク</a:t>
              </a:r>
            </a:p>
          </p:txBody>
        </p:sp>
      </p:grpSp>
      <p:grpSp>
        <p:nvGrpSpPr>
          <p:cNvPr id="3" name="Group 17"/>
          <p:cNvGrpSpPr>
            <a:grpSpLocks/>
          </p:cNvGrpSpPr>
          <p:nvPr/>
        </p:nvGrpSpPr>
        <p:grpSpPr bwMode="auto">
          <a:xfrm>
            <a:off x="4008438" y="4411663"/>
            <a:ext cx="3048000" cy="1066800"/>
            <a:chOff x="2928" y="2544"/>
            <a:chExt cx="1920" cy="672"/>
          </a:xfrm>
        </p:grpSpPr>
        <p:sp>
          <p:nvSpPr>
            <p:cNvPr id="20499" name="Rectangle 8"/>
            <p:cNvSpPr>
              <a:spLocks noChangeArrowheads="1"/>
            </p:cNvSpPr>
            <p:nvPr/>
          </p:nvSpPr>
          <p:spPr bwMode="auto">
            <a:xfrm>
              <a:off x="2928" y="254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0" name="Rectangle 9"/>
            <p:cNvSpPr>
              <a:spLocks noChangeArrowheads="1"/>
            </p:cNvSpPr>
            <p:nvPr/>
          </p:nvSpPr>
          <p:spPr bwMode="auto">
            <a:xfrm>
              <a:off x="3600" y="254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1" name="Rectangle 10"/>
            <p:cNvSpPr>
              <a:spLocks noChangeArrowheads="1"/>
            </p:cNvSpPr>
            <p:nvPr/>
          </p:nvSpPr>
          <p:spPr bwMode="auto">
            <a:xfrm>
              <a:off x="4272" y="254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2" name="Rectangle 11"/>
            <p:cNvSpPr>
              <a:spLocks noChangeArrowheads="1"/>
            </p:cNvSpPr>
            <p:nvPr/>
          </p:nvSpPr>
          <p:spPr bwMode="auto">
            <a:xfrm>
              <a:off x="2928" y="278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3" name="Rectangle 12"/>
            <p:cNvSpPr>
              <a:spLocks noChangeArrowheads="1"/>
            </p:cNvSpPr>
            <p:nvPr/>
          </p:nvSpPr>
          <p:spPr bwMode="auto">
            <a:xfrm>
              <a:off x="3600" y="278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4" name="Rectangle 13"/>
            <p:cNvSpPr>
              <a:spLocks noChangeArrowheads="1"/>
            </p:cNvSpPr>
            <p:nvPr/>
          </p:nvSpPr>
          <p:spPr bwMode="auto">
            <a:xfrm>
              <a:off x="4272" y="278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5" name="Rectangle 14"/>
            <p:cNvSpPr>
              <a:spLocks noChangeArrowheads="1"/>
            </p:cNvSpPr>
            <p:nvPr/>
          </p:nvSpPr>
          <p:spPr bwMode="auto">
            <a:xfrm>
              <a:off x="2928" y="302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6" name="Rectangle 15"/>
            <p:cNvSpPr>
              <a:spLocks noChangeArrowheads="1"/>
            </p:cNvSpPr>
            <p:nvPr/>
          </p:nvSpPr>
          <p:spPr bwMode="auto">
            <a:xfrm>
              <a:off x="3600" y="302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7" name="Rectangle 16"/>
            <p:cNvSpPr>
              <a:spLocks noChangeArrowheads="1"/>
            </p:cNvSpPr>
            <p:nvPr/>
          </p:nvSpPr>
          <p:spPr bwMode="auto">
            <a:xfrm>
              <a:off x="4272" y="3024"/>
              <a:ext cx="576" cy="19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4" name="Group 19"/>
          <p:cNvGrpSpPr>
            <a:grpSpLocks/>
          </p:cNvGrpSpPr>
          <p:nvPr/>
        </p:nvGrpSpPr>
        <p:grpSpPr bwMode="auto">
          <a:xfrm>
            <a:off x="6827838" y="4259263"/>
            <a:ext cx="1885950" cy="519112"/>
            <a:chOff x="4272" y="2880"/>
            <a:chExt cx="1188" cy="327"/>
          </a:xfrm>
        </p:grpSpPr>
        <p:sp>
          <p:nvSpPr>
            <p:cNvPr id="20497" name="Text Box 20"/>
            <p:cNvSpPr txBox="1">
              <a:spLocks noChangeArrowheads="1"/>
            </p:cNvSpPr>
            <p:nvPr/>
          </p:nvSpPr>
          <p:spPr bwMode="auto">
            <a:xfrm>
              <a:off x="4608" y="2880"/>
              <a:ext cx="85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a:t>
              </a:r>
            </a:p>
          </p:txBody>
        </p:sp>
        <p:sp>
          <p:nvSpPr>
            <p:cNvPr id="20498" name="Line 21"/>
            <p:cNvSpPr>
              <a:spLocks noChangeShapeType="1"/>
            </p:cNvSpPr>
            <p:nvPr/>
          </p:nvSpPr>
          <p:spPr bwMode="auto">
            <a:xfrm flipH="1">
              <a:off x="4272" y="3072"/>
              <a:ext cx="384"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25"/>
          <p:cNvGrpSpPr>
            <a:grpSpLocks/>
          </p:cNvGrpSpPr>
          <p:nvPr/>
        </p:nvGrpSpPr>
        <p:grpSpPr bwMode="auto">
          <a:xfrm>
            <a:off x="731838" y="5478463"/>
            <a:ext cx="7620000" cy="1143000"/>
            <a:chOff x="480" y="3264"/>
            <a:chExt cx="4800" cy="720"/>
          </a:xfrm>
        </p:grpSpPr>
        <p:sp>
          <p:nvSpPr>
            <p:cNvPr id="20494" name="Rectangle 22"/>
            <p:cNvSpPr>
              <a:spLocks noChangeArrowheads="1"/>
            </p:cNvSpPr>
            <p:nvPr/>
          </p:nvSpPr>
          <p:spPr bwMode="auto">
            <a:xfrm>
              <a:off x="480" y="3648"/>
              <a:ext cx="4800"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495" name="Line 23"/>
            <p:cNvSpPr>
              <a:spLocks noChangeShapeType="1"/>
            </p:cNvSpPr>
            <p:nvPr/>
          </p:nvSpPr>
          <p:spPr bwMode="auto">
            <a:xfrm flipH="1">
              <a:off x="480" y="3264"/>
              <a:ext cx="2064"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0496" name="Line 24"/>
            <p:cNvSpPr>
              <a:spLocks noChangeShapeType="1"/>
            </p:cNvSpPr>
            <p:nvPr/>
          </p:nvSpPr>
          <p:spPr bwMode="auto">
            <a:xfrm>
              <a:off x="3120" y="3264"/>
              <a:ext cx="2160"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6" name="Group 32"/>
          <p:cNvGrpSpPr>
            <a:grpSpLocks/>
          </p:cNvGrpSpPr>
          <p:nvPr/>
        </p:nvGrpSpPr>
        <p:grpSpPr bwMode="auto">
          <a:xfrm>
            <a:off x="884238" y="6164263"/>
            <a:ext cx="7391400" cy="381000"/>
            <a:chOff x="576" y="3696"/>
            <a:chExt cx="4656" cy="240"/>
          </a:xfrm>
        </p:grpSpPr>
        <p:sp>
          <p:nvSpPr>
            <p:cNvPr id="20489" name="Rectangle 27"/>
            <p:cNvSpPr>
              <a:spLocks noChangeArrowheads="1"/>
            </p:cNvSpPr>
            <p:nvPr/>
          </p:nvSpPr>
          <p:spPr bwMode="auto">
            <a:xfrm>
              <a:off x="576" y="3696"/>
              <a:ext cx="864"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0490" name="Rectangle 28"/>
            <p:cNvSpPr>
              <a:spLocks noChangeArrowheads="1"/>
            </p:cNvSpPr>
            <p:nvPr/>
          </p:nvSpPr>
          <p:spPr bwMode="auto">
            <a:xfrm>
              <a:off x="1488" y="3696"/>
              <a:ext cx="864"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0491" name="Rectangle 29"/>
            <p:cNvSpPr>
              <a:spLocks noChangeArrowheads="1"/>
            </p:cNvSpPr>
            <p:nvPr/>
          </p:nvSpPr>
          <p:spPr bwMode="auto">
            <a:xfrm>
              <a:off x="2400" y="3696"/>
              <a:ext cx="864"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0492" name="Rectangle 30"/>
            <p:cNvSpPr>
              <a:spLocks noChangeArrowheads="1"/>
            </p:cNvSpPr>
            <p:nvPr/>
          </p:nvSpPr>
          <p:spPr bwMode="auto">
            <a:xfrm>
              <a:off x="4368" y="3696"/>
              <a:ext cx="864"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0493" name="Line 31"/>
            <p:cNvSpPr>
              <a:spLocks noChangeShapeType="1"/>
            </p:cNvSpPr>
            <p:nvPr/>
          </p:nvSpPr>
          <p:spPr bwMode="auto">
            <a:xfrm>
              <a:off x="3312" y="3792"/>
              <a:ext cx="1008"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ブロック/非ブロックレコード</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blocked</a:t>
            </a:r>
            <a:r>
              <a:rPr lang="ja-JP" altLang="en-US" sz="3600">
                <a:latin typeface="Times New Roman" panose="02020603050405020304" pitchFamily="18" charset="0"/>
              </a:rPr>
              <a:t> / </a:t>
            </a:r>
            <a:r>
              <a:rPr lang="en-US" altLang="ja-JP" sz="3600">
                <a:latin typeface="Times New Roman" panose="02020603050405020304" pitchFamily="18" charset="0"/>
              </a:rPr>
              <a:t>unblocked record)</a:t>
            </a:r>
          </a:p>
        </p:txBody>
      </p:sp>
      <p:sp>
        <p:nvSpPr>
          <p:cNvPr id="21507" name="Rectangle 3"/>
          <p:cNvSpPr>
            <a:spLocks noGrp="1" noChangeArrowheads="1"/>
          </p:cNvSpPr>
          <p:nvPr>
            <p:ph type="body" idx="1"/>
          </p:nvPr>
        </p:nvSpPr>
        <p:spPr>
          <a:xfrm>
            <a:off x="685800" y="1981200"/>
            <a:ext cx="7772400" cy="2362200"/>
          </a:xfrm>
        </p:spPr>
        <p:txBody>
          <a:bodyPr/>
          <a:lstStyle/>
          <a:p>
            <a:pPr eaLnBrk="1" hangingPunct="1"/>
            <a:r>
              <a:rPr lang="ja-JP" altLang="en-US">
                <a:latin typeface="Times New Roman" panose="02020603050405020304" pitchFamily="18" charset="0"/>
              </a:rPr>
              <a:t>ブロックレコード</a:t>
            </a:r>
            <a:r>
              <a:rPr lang="ja-JP" altLang="en-US" sz="2800">
                <a:latin typeface="Times New Roman" panose="02020603050405020304" pitchFamily="18" charset="0"/>
              </a:rPr>
              <a:t>(</a:t>
            </a:r>
            <a:r>
              <a:rPr lang="en-US" altLang="ja-JP" sz="2800">
                <a:latin typeface="Times New Roman" panose="02020603050405020304" pitchFamily="18" charset="0"/>
              </a:rPr>
              <a:t>blocked</a:t>
            </a:r>
            <a:r>
              <a:rPr lang="ja-JP" altLang="en-US" sz="2800">
                <a:latin typeface="Times New Roman" panose="02020603050405020304" pitchFamily="18" charset="0"/>
              </a:rPr>
              <a:t> </a:t>
            </a:r>
            <a:r>
              <a:rPr lang="en-US" altLang="ja-JP" sz="2800">
                <a:latin typeface="Times New Roman" panose="02020603050405020304" pitchFamily="18" charset="0"/>
              </a:rPr>
              <a:t>record)</a:t>
            </a:r>
          </a:p>
          <a:p>
            <a:pPr lvl="1" eaLnBrk="1" hangingPunct="1"/>
            <a:r>
              <a:rPr lang="ja-JP" altLang="en-US">
                <a:latin typeface="Times New Roman" panose="02020603050405020304" pitchFamily="18" charset="0"/>
              </a:rPr>
              <a:t>複数の論理レコードで構成された物理ブロック</a:t>
            </a:r>
          </a:p>
          <a:p>
            <a:pPr eaLnBrk="1" hangingPunct="1"/>
            <a:r>
              <a:rPr lang="ja-JP" altLang="en-US">
                <a:latin typeface="Times New Roman" panose="02020603050405020304" pitchFamily="18" charset="0"/>
              </a:rPr>
              <a:t>非ブロックレコード</a:t>
            </a:r>
            <a:r>
              <a:rPr lang="ja-JP" altLang="en-US" sz="2800">
                <a:latin typeface="Times New Roman" panose="02020603050405020304" pitchFamily="18" charset="0"/>
              </a:rPr>
              <a:t>(</a:t>
            </a:r>
            <a:r>
              <a:rPr lang="en-US" altLang="ja-JP" sz="2800">
                <a:latin typeface="Times New Roman" panose="02020603050405020304" pitchFamily="18" charset="0"/>
              </a:rPr>
              <a:t>unblocked record)</a:t>
            </a:r>
          </a:p>
          <a:p>
            <a:pPr lvl="1" eaLnBrk="1" hangingPunct="1"/>
            <a:r>
              <a:rPr lang="en-US" altLang="ja-JP">
                <a:latin typeface="Times New Roman" panose="02020603050405020304" pitchFamily="18" charset="0"/>
              </a:rPr>
              <a:t>1</a:t>
            </a:r>
            <a:r>
              <a:rPr lang="ja-JP" altLang="en-US">
                <a:latin typeface="Times New Roman" panose="02020603050405020304" pitchFamily="18" charset="0"/>
              </a:rPr>
              <a:t>つの論理レコードで構成された物理ブロック</a:t>
            </a:r>
          </a:p>
        </p:txBody>
      </p:sp>
      <p:sp>
        <p:nvSpPr>
          <p:cNvPr id="21508" name="Rectangle 4"/>
          <p:cNvSpPr>
            <a:spLocks noChangeArrowheads="1"/>
          </p:cNvSpPr>
          <p:nvPr/>
        </p:nvSpPr>
        <p:spPr bwMode="auto">
          <a:xfrm>
            <a:off x="990600" y="4800600"/>
            <a:ext cx="7543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2" name="Group 22"/>
          <p:cNvGrpSpPr>
            <a:grpSpLocks/>
          </p:cNvGrpSpPr>
          <p:nvPr/>
        </p:nvGrpSpPr>
        <p:grpSpPr bwMode="auto">
          <a:xfrm>
            <a:off x="1066800" y="4876800"/>
            <a:ext cx="7391400" cy="381000"/>
            <a:chOff x="672" y="3072"/>
            <a:chExt cx="4656" cy="240"/>
          </a:xfrm>
        </p:grpSpPr>
        <p:sp>
          <p:nvSpPr>
            <p:cNvPr id="21514" name="Rectangle 7"/>
            <p:cNvSpPr>
              <a:spLocks noChangeArrowheads="1"/>
            </p:cNvSpPr>
            <p:nvPr/>
          </p:nvSpPr>
          <p:spPr bwMode="auto">
            <a:xfrm>
              <a:off x="672" y="3072"/>
              <a:ext cx="864"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1515" name="Rectangle 8"/>
            <p:cNvSpPr>
              <a:spLocks noChangeArrowheads="1"/>
            </p:cNvSpPr>
            <p:nvPr/>
          </p:nvSpPr>
          <p:spPr bwMode="auto">
            <a:xfrm>
              <a:off x="1584" y="3072"/>
              <a:ext cx="864" cy="240"/>
            </a:xfrm>
            <a:prstGeom prst="rect">
              <a:avLst/>
            </a:prstGeom>
            <a:solidFill>
              <a:srgbClr val="FF99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1516" name="Rectangle 9"/>
            <p:cNvSpPr>
              <a:spLocks noChangeArrowheads="1"/>
            </p:cNvSpPr>
            <p:nvPr/>
          </p:nvSpPr>
          <p:spPr bwMode="auto">
            <a:xfrm>
              <a:off x="2496" y="3072"/>
              <a:ext cx="864" cy="240"/>
            </a:xfrm>
            <a:prstGeom prst="rect">
              <a:avLst/>
            </a:prstGeom>
            <a:solidFill>
              <a:srgbClr val="FFFF99"/>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1517" name="Rectangle 10"/>
            <p:cNvSpPr>
              <a:spLocks noChangeArrowheads="1"/>
            </p:cNvSpPr>
            <p:nvPr/>
          </p:nvSpPr>
          <p:spPr bwMode="auto">
            <a:xfrm>
              <a:off x="4464" y="3072"/>
              <a:ext cx="864" cy="240"/>
            </a:xfrm>
            <a:prstGeom prst="rect">
              <a:avLst/>
            </a:prstGeom>
            <a:solidFill>
              <a:srgbClr val="99CCFF"/>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1518" name="Line 11"/>
            <p:cNvSpPr>
              <a:spLocks noChangeShapeType="1"/>
            </p:cNvSpPr>
            <p:nvPr/>
          </p:nvSpPr>
          <p:spPr bwMode="auto">
            <a:xfrm>
              <a:off x="3408" y="3168"/>
              <a:ext cx="1008"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1510" name="Text Box 12"/>
          <p:cNvSpPr txBox="1">
            <a:spLocks noChangeArrowheads="1"/>
          </p:cNvSpPr>
          <p:nvPr/>
        </p:nvSpPr>
        <p:spPr bwMode="auto">
          <a:xfrm>
            <a:off x="838200" y="4267200"/>
            <a:ext cx="25320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ブロックレコード</a:t>
            </a:r>
          </a:p>
        </p:txBody>
      </p:sp>
      <p:sp>
        <p:nvSpPr>
          <p:cNvPr id="21511" name="Rectangle 13"/>
          <p:cNvSpPr>
            <a:spLocks noChangeArrowheads="1"/>
          </p:cNvSpPr>
          <p:nvPr/>
        </p:nvSpPr>
        <p:spPr bwMode="auto">
          <a:xfrm>
            <a:off x="990600" y="5943600"/>
            <a:ext cx="7543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9919" name="Rectangle 15"/>
          <p:cNvSpPr>
            <a:spLocks noChangeArrowheads="1"/>
          </p:cNvSpPr>
          <p:nvPr/>
        </p:nvSpPr>
        <p:spPr bwMode="auto">
          <a:xfrm>
            <a:off x="1066800" y="6019800"/>
            <a:ext cx="7391400" cy="38100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1513" name="Text Box 20"/>
          <p:cNvSpPr txBox="1">
            <a:spLocks noChangeArrowheads="1"/>
          </p:cNvSpPr>
          <p:nvPr/>
        </p:nvSpPr>
        <p:spPr bwMode="auto">
          <a:xfrm>
            <a:off x="838200" y="5410200"/>
            <a:ext cx="2887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非ブロックレコード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9919"/>
                                        </p:tgtEl>
                                        <p:attrNameLst>
                                          <p:attrName>style.visibility</p:attrName>
                                        </p:attrNameLst>
                                      </p:cBhvr>
                                      <p:to>
                                        <p:strVal val="visible"/>
                                      </p:to>
                                    </p:set>
                                    <p:animEffect transition="in" filter="checkerboard(across)">
                                      <p:cBhvr>
                                        <p:cTn id="12" dur="500"/>
                                        <p:tgtEl>
                                          <p:spTgt spid="3799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91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ファイルシステム(</a:t>
            </a:r>
            <a:r>
              <a:rPr lang="en-US" altLang="ja-JP">
                <a:latin typeface="Times New Roman" panose="02020603050405020304" pitchFamily="18" charset="0"/>
              </a:rPr>
              <a:t>file system)</a:t>
            </a:r>
          </a:p>
        </p:txBody>
      </p:sp>
      <p:grpSp>
        <p:nvGrpSpPr>
          <p:cNvPr id="4099" name="Group 3"/>
          <p:cNvGrpSpPr>
            <a:grpSpLocks/>
          </p:cNvGrpSpPr>
          <p:nvPr/>
        </p:nvGrpSpPr>
        <p:grpSpPr bwMode="auto">
          <a:xfrm>
            <a:off x="533400" y="6019800"/>
            <a:ext cx="7086600" cy="701675"/>
            <a:chOff x="624" y="3696"/>
            <a:chExt cx="4464" cy="442"/>
          </a:xfrm>
        </p:grpSpPr>
        <p:pic>
          <p:nvPicPr>
            <p:cNvPr id="4113" name="Picture 4" descr="C:\Documents and Settings\Takashi\My Documents\OS\image\icon-p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 y="3696"/>
              <a:ext cx="526"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4" name="Text Box 5"/>
            <p:cNvSpPr txBox="1">
              <a:spLocks noChangeArrowheads="1"/>
            </p:cNvSpPr>
            <p:nvPr/>
          </p:nvSpPr>
          <p:spPr bwMode="auto">
            <a:xfrm>
              <a:off x="1584" y="3744"/>
              <a:ext cx="112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ハードウェア</a:t>
              </a:r>
            </a:p>
          </p:txBody>
        </p:sp>
        <p:sp>
          <p:nvSpPr>
            <p:cNvPr id="4115" name="Rectangle 6"/>
            <p:cNvSpPr>
              <a:spLocks noChangeArrowheads="1"/>
            </p:cNvSpPr>
            <p:nvPr/>
          </p:nvSpPr>
          <p:spPr bwMode="auto">
            <a:xfrm>
              <a:off x="624" y="3696"/>
              <a:ext cx="4464" cy="43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16" name="Text Box 7"/>
            <p:cNvSpPr txBox="1">
              <a:spLocks noChangeArrowheads="1"/>
            </p:cNvSpPr>
            <p:nvPr/>
          </p:nvSpPr>
          <p:spPr bwMode="auto">
            <a:xfrm>
              <a:off x="3120" y="3696"/>
              <a:ext cx="158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機械語, 物理デバイス</a:t>
              </a:r>
            </a:p>
            <a:p>
              <a:pPr eaLnBrk="1" hangingPunct="1"/>
              <a:r>
                <a:rPr lang="ja-JP" altLang="en-US" sz="2000"/>
                <a:t>マイクロプログラム 等</a:t>
              </a:r>
            </a:p>
          </p:txBody>
        </p:sp>
      </p:grpSp>
      <p:sp>
        <p:nvSpPr>
          <p:cNvPr id="4100" name="Rectangle 9"/>
          <p:cNvSpPr>
            <a:spLocks noChangeArrowheads="1"/>
          </p:cNvSpPr>
          <p:nvPr/>
        </p:nvSpPr>
        <p:spPr bwMode="auto">
          <a:xfrm>
            <a:off x="533400" y="2438400"/>
            <a:ext cx="70866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400"/>
          </a:p>
        </p:txBody>
      </p:sp>
      <p:sp>
        <p:nvSpPr>
          <p:cNvPr id="4101" name="Text Box 10"/>
          <p:cNvSpPr txBox="1">
            <a:spLocks noChangeArrowheads="1"/>
          </p:cNvSpPr>
          <p:nvPr/>
        </p:nvSpPr>
        <p:spPr bwMode="auto">
          <a:xfrm>
            <a:off x="2514600" y="2590800"/>
            <a:ext cx="3629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アプリケーションプログラム</a:t>
            </a:r>
          </a:p>
        </p:txBody>
      </p:sp>
      <p:grpSp>
        <p:nvGrpSpPr>
          <p:cNvPr id="4102" name="Group 11"/>
          <p:cNvGrpSpPr>
            <a:grpSpLocks noChangeAspect="1"/>
          </p:cNvGrpSpPr>
          <p:nvPr/>
        </p:nvGrpSpPr>
        <p:grpSpPr bwMode="auto">
          <a:xfrm>
            <a:off x="990600" y="2438400"/>
            <a:ext cx="831850" cy="742950"/>
            <a:chOff x="2304" y="1584"/>
            <a:chExt cx="1740" cy="1554"/>
          </a:xfrm>
        </p:grpSpPr>
        <p:sp>
          <p:nvSpPr>
            <p:cNvPr id="4109" name="Film"/>
            <p:cNvSpPr>
              <a:spLocks noChangeAspect="1" noEditPoints="1" noChangeArrowheads="1"/>
            </p:cNvSpPr>
            <p:nvPr/>
          </p:nvSpPr>
          <p:spPr bwMode="auto">
            <a:xfrm>
              <a:off x="2304" y="1980"/>
              <a:ext cx="726" cy="1158"/>
            </a:xfrm>
            <a:custGeom>
              <a:avLst/>
              <a:gdLst>
                <a:gd name="T0" fmla="*/ 0 w 21600"/>
                <a:gd name="T1" fmla="*/ 0 h 21600"/>
                <a:gd name="T2" fmla="*/ 0 w 21600"/>
                <a:gd name="T3" fmla="*/ 0 h 21600"/>
                <a:gd name="T4" fmla="*/ 1 w 21600"/>
                <a:gd name="T5" fmla="*/ 0 h 21600"/>
                <a:gd name="T6" fmla="*/ 1 w 21600"/>
                <a:gd name="T7" fmla="*/ 2 h 21600"/>
                <a:gd name="T8" fmla="*/ 1 w 21600"/>
                <a:gd name="T9" fmla="*/ 3 h 21600"/>
                <a:gd name="T10" fmla="*/ 0 w 21600"/>
                <a:gd name="T11" fmla="*/ 3 h 21600"/>
                <a:gd name="T12" fmla="*/ 0 w 21600"/>
                <a:gd name="T13" fmla="*/ 3 h 21600"/>
                <a:gd name="T14" fmla="*/ 0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407565" name="Sound"/>
            <p:cNvSpPr>
              <a:spLocks noChangeAspect="1" noEditPoints="1" noChangeArrowheads="1"/>
            </p:cNvSpPr>
            <p:nvPr/>
          </p:nvSpPr>
          <p:spPr bwMode="auto">
            <a:xfrm>
              <a:off x="2722" y="1584"/>
              <a:ext cx="1009" cy="767"/>
            </a:xfrm>
            <a:custGeom>
              <a:avLst/>
              <a:gdLst>
                <a:gd name="T0" fmla="*/ 11164 w 21600"/>
                <a:gd name="T1" fmla="*/ 21159 h 21600"/>
                <a:gd name="T2" fmla="*/ 11164 w 21600"/>
                <a:gd name="T3" fmla="*/ 0 h 21600"/>
                <a:gd name="T4" fmla="*/ 0 w 21600"/>
                <a:gd name="T5" fmla="*/ 10800 h 21600"/>
                <a:gd name="T6" fmla="*/ 21600 w 21600"/>
                <a:gd name="T7" fmla="*/ 10800 h 21600"/>
                <a:gd name="T8" fmla="*/ 242 w 21600"/>
                <a:gd name="T9" fmla="*/ 7604 h 21600"/>
                <a:gd name="T10" fmla="*/ 10760 w 21600"/>
                <a:gd name="T11" fmla="*/ 13555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407566" name="Photo"/>
            <p:cNvSpPr>
              <a:spLocks noChangeAspect="1" noEditPoints="1" noChangeArrowheads="1"/>
            </p:cNvSpPr>
            <p:nvPr/>
          </p:nvSpPr>
          <p:spPr bwMode="auto">
            <a:xfrm>
              <a:off x="3108" y="2039"/>
              <a:ext cx="936" cy="697"/>
            </a:xfrm>
            <a:custGeom>
              <a:avLst/>
              <a:gdLst>
                <a:gd name="T0" fmla="*/ 0 w 21600"/>
                <a:gd name="T1" fmla="*/ 3085 h 21600"/>
                <a:gd name="T2" fmla="*/ 10800 w 21600"/>
                <a:gd name="T3" fmla="*/ 0 h 21600"/>
                <a:gd name="T4" fmla="*/ 21600 w 21600"/>
                <a:gd name="T5" fmla="*/ 3085 h 21600"/>
                <a:gd name="T6" fmla="*/ 21600 w 21600"/>
                <a:gd name="T7" fmla="*/ 10800 h 21600"/>
                <a:gd name="T8" fmla="*/ 21600 w 21600"/>
                <a:gd name="T9" fmla="*/ 21600 h 21600"/>
                <a:gd name="T10" fmla="*/ 10800 w 21600"/>
                <a:gd name="T11" fmla="*/ 21800 h 21600"/>
                <a:gd name="T12" fmla="*/ 0 w 21600"/>
                <a:gd name="T13" fmla="*/ 21600 h 21600"/>
                <a:gd name="T14" fmla="*/ 0 w 21600"/>
                <a:gd name="T15" fmla="*/ 10800 h 21600"/>
                <a:gd name="T16" fmla="*/ 7778 w 21600"/>
                <a:gd name="T17" fmla="*/ 8228 h 21600"/>
                <a:gd name="T18" fmla="*/ 13757 w 21600"/>
                <a:gd name="T19" fmla="*/ 1688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sp>
          <p:nvSpPr>
            <p:cNvPr id="407567" name="Music"/>
            <p:cNvSpPr>
              <a:spLocks noChangeAspect="1" noEditPoints="1" noChangeArrowheads="1"/>
            </p:cNvSpPr>
            <p:nvPr/>
          </p:nvSpPr>
          <p:spPr bwMode="auto">
            <a:xfrm>
              <a:off x="3217" y="2447"/>
              <a:ext cx="767" cy="674"/>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latin typeface="Times New Roman" charset="0"/>
              </a:endParaRPr>
            </a:p>
          </p:txBody>
        </p:sp>
      </p:grpSp>
      <p:sp>
        <p:nvSpPr>
          <p:cNvPr id="407603" name="AutoShape 51"/>
          <p:cNvSpPr>
            <a:spLocks noChangeArrowheads="1"/>
          </p:cNvSpPr>
          <p:nvPr/>
        </p:nvSpPr>
        <p:spPr bwMode="auto">
          <a:xfrm>
            <a:off x="1143000" y="3276600"/>
            <a:ext cx="838200" cy="2743200"/>
          </a:xfrm>
          <a:prstGeom prst="downArrow">
            <a:avLst>
              <a:gd name="adj1" fmla="val 50000"/>
              <a:gd name="adj2" fmla="val 81818"/>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制</a:t>
            </a:r>
          </a:p>
          <a:p>
            <a:pPr algn="ctr" eaLnBrk="1" hangingPunct="1"/>
            <a:r>
              <a:rPr lang="ja-JP" altLang="en-US"/>
              <a:t>御</a:t>
            </a:r>
          </a:p>
        </p:txBody>
      </p:sp>
      <p:sp>
        <p:nvSpPr>
          <p:cNvPr id="407604" name="Text Box 52"/>
          <p:cNvSpPr txBox="1">
            <a:spLocks noChangeArrowheads="1"/>
          </p:cNvSpPr>
          <p:nvPr/>
        </p:nvSpPr>
        <p:spPr bwMode="auto">
          <a:xfrm>
            <a:off x="2133600" y="3581400"/>
            <a:ext cx="5110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ハードウェアを論理的に扱いたい</a:t>
            </a:r>
          </a:p>
        </p:txBody>
      </p:sp>
      <p:grpSp>
        <p:nvGrpSpPr>
          <p:cNvPr id="4" name="Group 57"/>
          <p:cNvGrpSpPr>
            <a:grpSpLocks/>
          </p:cNvGrpSpPr>
          <p:nvPr/>
        </p:nvGrpSpPr>
        <p:grpSpPr bwMode="auto">
          <a:xfrm>
            <a:off x="2667000" y="4114800"/>
            <a:ext cx="3981450" cy="823913"/>
            <a:chOff x="1680" y="2592"/>
            <a:chExt cx="2508" cy="519"/>
          </a:xfrm>
        </p:grpSpPr>
        <p:sp>
          <p:nvSpPr>
            <p:cNvPr id="4107" name="Text Box 53"/>
            <p:cNvSpPr txBox="1">
              <a:spLocks noChangeArrowheads="1"/>
            </p:cNvSpPr>
            <p:nvPr/>
          </p:nvSpPr>
          <p:spPr bwMode="auto">
            <a:xfrm>
              <a:off x="1680" y="2784"/>
              <a:ext cx="25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データの共通規格が必要</a:t>
              </a:r>
            </a:p>
          </p:txBody>
        </p:sp>
        <p:sp>
          <p:nvSpPr>
            <p:cNvPr id="4108" name="AutoShape 54"/>
            <p:cNvSpPr>
              <a:spLocks noChangeArrowheads="1"/>
            </p:cNvSpPr>
            <p:nvPr/>
          </p:nvSpPr>
          <p:spPr bwMode="auto">
            <a:xfrm>
              <a:off x="2736" y="2592"/>
              <a:ext cx="336" cy="240"/>
            </a:xfrm>
            <a:prstGeom prst="downArrow">
              <a:avLst>
                <a:gd name="adj1" fmla="val 50000"/>
                <a:gd name="adj2" fmla="val 25000"/>
              </a:avLst>
            </a:prstGeom>
            <a:solidFill>
              <a:schemeClr val="accent1"/>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407608" name="Text Box 56"/>
          <p:cNvSpPr txBox="1">
            <a:spLocks noChangeArrowheads="1"/>
          </p:cNvSpPr>
          <p:nvPr/>
        </p:nvSpPr>
        <p:spPr bwMode="auto">
          <a:xfrm>
            <a:off x="2667000" y="5105400"/>
            <a:ext cx="4832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ファイルシステム</a:t>
            </a:r>
            <a:r>
              <a:rPr lang="en-US" altLang="ja-JP"/>
              <a:t>(file system)</a:t>
            </a: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7603"/>
                                        </p:tgtEl>
                                        <p:attrNameLst>
                                          <p:attrName>style.visibility</p:attrName>
                                        </p:attrNameLst>
                                      </p:cBhvr>
                                      <p:to>
                                        <p:strVal val="visible"/>
                                      </p:to>
                                    </p:set>
                                    <p:animEffect transition="in" filter="wipe(up)">
                                      <p:cBhvr>
                                        <p:cTn id="7" dur="500"/>
                                        <p:tgtEl>
                                          <p:spTgt spid="4076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7604"/>
                                        </p:tgtEl>
                                        <p:attrNameLst>
                                          <p:attrName>style.visibility</p:attrName>
                                        </p:attrNameLst>
                                      </p:cBhvr>
                                      <p:to>
                                        <p:strVal val="visible"/>
                                      </p:to>
                                    </p:set>
                                    <p:animEffect transition="in" filter="checkerboard(across)">
                                      <p:cBhvr>
                                        <p:cTn id="12" dur="500"/>
                                        <p:tgtEl>
                                          <p:spTgt spid="4076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07608"/>
                                        </p:tgtEl>
                                        <p:attrNameLst>
                                          <p:attrName>style.visibility</p:attrName>
                                        </p:attrNameLst>
                                      </p:cBhvr>
                                      <p:to>
                                        <p:strVal val="visible"/>
                                      </p:to>
                                    </p:set>
                                    <p:animEffect transition="in" filter="checkerboard(across)">
                                      <p:cBhvr>
                                        <p:cTn id="22" dur="500"/>
                                        <p:tgtEl>
                                          <p:spTgt spid="407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603" grpId="0" animBg="1" autoUpdateAnimBg="0"/>
      <p:bldP spid="407604" grpId="0" autoUpdateAnimBg="0"/>
      <p:bldP spid="40760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固定長/可変長レコード</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fixed / variable length record)</a:t>
            </a:r>
          </a:p>
        </p:txBody>
      </p:sp>
      <p:sp>
        <p:nvSpPr>
          <p:cNvPr id="22531" name="Rectangle 1027"/>
          <p:cNvSpPr>
            <a:spLocks noGrp="1" noChangeArrowheads="1"/>
          </p:cNvSpPr>
          <p:nvPr>
            <p:ph type="body" idx="1"/>
          </p:nvPr>
        </p:nvSpPr>
        <p:spPr>
          <a:xfrm>
            <a:off x="685800" y="1981200"/>
            <a:ext cx="7772400" cy="2362200"/>
          </a:xfrm>
        </p:spPr>
        <p:txBody>
          <a:bodyPr/>
          <a:lstStyle/>
          <a:p>
            <a:pPr eaLnBrk="1" hangingPunct="1"/>
            <a:r>
              <a:rPr lang="ja-JP" altLang="en-US">
                <a:latin typeface="Times New Roman" panose="02020603050405020304" pitchFamily="18" charset="0"/>
              </a:rPr>
              <a:t>固定長レコード</a:t>
            </a:r>
            <a:r>
              <a:rPr lang="ja-JP" altLang="en-US" sz="2800">
                <a:latin typeface="Times New Roman" panose="02020603050405020304" pitchFamily="18" charset="0"/>
              </a:rPr>
              <a:t>(</a:t>
            </a:r>
            <a:r>
              <a:rPr lang="en-US" altLang="ja-JP" sz="2800">
                <a:latin typeface="Times New Roman" panose="02020603050405020304" pitchFamily="18" charset="0"/>
              </a:rPr>
              <a:t>fixed length record</a:t>
            </a:r>
            <a:r>
              <a:rPr lang="en-US" altLang="ja-JP">
                <a:latin typeface="Times New Roman" panose="02020603050405020304" pitchFamily="18" charset="0"/>
              </a:rPr>
              <a:t>)</a:t>
            </a:r>
          </a:p>
          <a:p>
            <a:pPr lvl="1" eaLnBrk="1" hangingPunct="1"/>
            <a:r>
              <a:rPr lang="ja-JP" altLang="en-US">
                <a:latin typeface="Times New Roman" panose="02020603050405020304" pitchFamily="18" charset="0"/>
              </a:rPr>
              <a:t>ブロックサイズはレコード長の整数倍</a:t>
            </a:r>
            <a:endParaRPr lang="en-US" altLang="ja-JP">
              <a:latin typeface="Times New Roman" panose="02020603050405020304" pitchFamily="18" charset="0"/>
            </a:endParaRPr>
          </a:p>
          <a:p>
            <a:pPr eaLnBrk="1" hangingPunct="1"/>
            <a:r>
              <a:rPr lang="ja-JP" altLang="en-US">
                <a:latin typeface="Times New Roman" panose="02020603050405020304" pitchFamily="18" charset="0"/>
              </a:rPr>
              <a:t>可変長レコード</a:t>
            </a:r>
            <a:r>
              <a:rPr lang="ja-JP" altLang="en-US" sz="2800">
                <a:latin typeface="Times New Roman" panose="02020603050405020304" pitchFamily="18" charset="0"/>
              </a:rPr>
              <a:t>(</a:t>
            </a:r>
            <a:r>
              <a:rPr lang="en-US" altLang="ja-JP" sz="2800">
                <a:latin typeface="Times New Roman" panose="02020603050405020304" pitchFamily="18" charset="0"/>
              </a:rPr>
              <a:t>variable length record)</a:t>
            </a:r>
          </a:p>
          <a:p>
            <a:pPr lvl="1" eaLnBrk="1" hangingPunct="1"/>
            <a:r>
              <a:rPr lang="ja-JP" altLang="en-US">
                <a:latin typeface="Times New Roman" panose="02020603050405020304" pitchFamily="18" charset="0"/>
              </a:rPr>
              <a:t>レコード長はブロック内で可変</a:t>
            </a:r>
          </a:p>
        </p:txBody>
      </p:sp>
      <p:sp>
        <p:nvSpPr>
          <p:cNvPr id="22532" name="Rectangle 1028"/>
          <p:cNvSpPr>
            <a:spLocks noChangeArrowheads="1"/>
          </p:cNvSpPr>
          <p:nvPr/>
        </p:nvSpPr>
        <p:spPr bwMode="auto">
          <a:xfrm>
            <a:off x="990600" y="4800600"/>
            <a:ext cx="7315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533" name="Text Box 1035"/>
          <p:cNvSpPr txBox="1">
            <a:spLocks noChangeArrowheads="1"/>
          </p:cNvSpPr>
          <p:nvPr/>
        </p:nvSpPr>
        <p:spPr bwMode="auto">
          <a:xfrm>
            <a:off x="838200" y="4267200"/>
            <a:ext cx="2430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固定長レコード</a:t>
            </a:r>
          </a:p>
        </p:txBody>
      </p:sp>
      <p:sp>
        <p:nvSpPr>
          <p:cNvPr id="22534" name="Rectangle 1036"/>
          <p:cNvSpPr>
            <a:spLocks noChangeArrowheads="1"/>
          </p:cNvSpPr>
          <p:nvPr/>
        </p:nvSpPr>
        <p:spPr bwMode="auto">
          <a:xfrm>
            <a:off x="990600" y="5943600"/>
            <a:ext cx="7315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535" name="Text Box 1038"/>
          <p:cNvSpPr txBox="1">
            <a:spLocks noChangeArrowheads="1"/>
          </p:cNvSpPr>
          <p:nvPr/>
        </p:nvSpPr>
        <p:spPr bwMode="auto">
          <a:xfrm>
            <a:off x="838200" y="5410200"/>
            <a:ext cx="2430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可変長レコード</a:t>
            </a:r>
          </a:p>
        </p:txBody>
      </p:sp>
      <p:grpSp>
        <p:nvGrpSpPr>
          <p:cNvPr id="2" name="Group 1042"/>
          <p:cNvGrpSpPr>
            <a:grpSpLocks/>
          </p:cNvGrpSpPr>
          <p:nvPr/>
        </p:nvGrpSpPr>
        <p:grpSpPr bwMode="auto">
          <a:xfrm>
            <a:off x="1066800" y="4876800"/>
            <a:ext cx="7162800" cy="381000"/>
            <a:chOff x="672" y="3072"/>
            <a:chExt cx="4512" cy="240"/>
          </a:xfrm>
        </p:grpSpPr>
        <p:sp>
          <p:nvSpPr>
            <p:cNvPr id="22541" name="Rectangle 1030"/>
            <p:cNvSpPr>
              <a:spLocks noChangeArrowheads="1"/>
            </p:cNvSpPr>
            <p:nvPr/>
          </p:nvSpPr>
          <p:spPr bwMode="auto">
            <a:xfrm>
              <a:off x="672" y="3072"/>
              <a:ext cx="864"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2542" name="Rectangle 1031"/>
            <p:cNvSpPr>
              <a:spLocks noChangeArrowheads="1"/>
            </p:cNvSpPr>
            <p:nvPr/>
          </p:nvSpPr>
          <p:spPr bwMode="auto">
            <a:xfrm>
              <a:off x="1584" y="3072"/>
              <a:ext cx="864" cy="240"/>
            </a:xfrm>
            <a:prstGeom prst="rect">
              <a:avLst/>
            </a:prstGeom>
            <a:solidFill>
              <a:srgbClr val="FF99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2543" name="Rectangle 1032"/>
            <p:cNvSpPr>
              <a:spLocks noChangeArrowheads="1"/>
            </p:cNvSpPr>
            <p:nvPr/>
          </p:nvSpPr>
          <p:spPr bwMode="auto">
            <a:xfrm>
              <a:off x="2496" y="3072"/>
              <a:ext cx="864" cy="240"/>
            </a:xfrm>
            <a:prstGeom prst="rect">
              <a:avLst/>
            </a:prstGeom>
            <a:solidFill>
              <a:srgbClr val="FFFF99"/>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2544" name="Rectangle 1033"/>
            <p:cNvSpPr>
              <a:spLocks noChangeArrowheads="1"/>
            </p:cNvSpPr>
            <p:nvPr/>
          </p:nvSpPr>
          <p:spPr bwMode="auto">
            <a:xfrm>
              <a:off x="4320" y="3072"/>
              <a:ext cx="864" cy="240"/>
            </a:xfrm>
            <a:prstGeom prst="rect">
              <a:avLst/>
            </a:prstGeom>
            <a:solidFill>
              <a:srgbClr val="99CCFF"/>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2545" name="Rectangle 1039"/>
            <p:cNvSpPr>
              <a:spLocks noChangeArrowheads="1"/>
            </p:cNvSpPr>
            <p:nvPr/>
          </p:nvSpPr>
          <p:spPr bwMode="auto">
            <a:xfrm>
              <a:off x="3408" y="3072"/>
              <a:ext cx="864" cy="240"/>
            </a:xfrm>
            <a:prstGeom prst="rect">
              <a:avLst/>
            </a:prstGeom>
            <a:solidFill>
              <a:srgbClr val="CC99FF"/>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grpSp>
      <p:grpSp>
        <p:nvGrpSpPr>
          <p:cNvPr id="3" name="Group 1044"/>
          <p:cNvGrpSpPr>
            <a:grpSpLocks/>
          </p:cNvGrpSpPr>
          <p:nvPr/>
        </p:nvGrpSpPr>
        <p:grpSpPr bwMode="auto">
          <a:xfrm>
            <a:off x="1066800" y="6019800"/>
            <a:ext cx="6705600" cy="381000"/>
            <a:chOff x="672" y="3792"/>
            <a:chExt cx="4224" cy="240"/>
          </a:xfrm>
        </p:grpSpPr>
        <p:sp>
          <p:nvSpPr>
            <p:cNvPr id="22538" name="Rectangle 1037"/>
            <p:cNvSpPr>
              <a:spLocks noChangeArrowheads="1"/>
            </p:cNvSpPr>
            <p:nvPr/>
          </p:nvSpPr>
          <p:spPr bwMode="auto">
            <a:xfrm>
              <a:off x="672" y="3792"/>
              <a:ext cx="2256"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2539" name="Rectangle 1040"/>
            <p:cNvSpPr>
              <a:spLocks noChangeArrowheads="1"/>
            </p:cNvSpPr>
            <p:nvPr/>
          </p:nvSpPr>
          <p:spPr bwMode="auto">
            <a:xfrm>
              <a:off x="2976" y="3792"/>
              <a:ext cx="1152" cy="240"/>
            </a:xfrm>
            <a:prstGeom prst="rect">
              <a:avLst/>
            </a:prstGeom>
            <a:solidFill>
              <a:srgbClr val="FF99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22540" name="Rectangle 1041"/>
            <p:cNvSpPr>
              <a:spLocks noChangeArrowheads="1"/>
            </p:cNvSpPr>
            <p:nvPr/>
          </p:nvSpPr>
          <p:spPr bwMode="auto">
            <a:xfrm>
              <a:off x="4176" y="3792"/>
              <a:ext cx="720" cy="240"/>
            </a:xfrm>
            <a:prstGeom prst="rect">
              <a:avLst/>
            </a:prstGeom>
            <a:solidFill>
              <a:srgbClr val="FFFF99"/>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スパンドレコード</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spanned record)</a:t>
            </a:r>
          </a:p>
        </p:txBody>
      </p:sp>
      <p:sp>
        <p:nvSpPr>
          <p:cNvPr id="23555" name="Rectangle 3"/>
          <p:cNvSpPr>
            <a:spLocks noGrp="1" noChangeArrowheads="1"/>
          </p:cNvSpPr>
          <p:nvPr>
            <p:ph type="body" idx="1"/>
          </p:nvPr>
        </p:nvSpPr>
        <p:spPr>
          <a:xfrm>
            <a:off x="685800" y="1981200"/>
            <a:ext cx="7772400" cy="2286000"/>
          </a:xfrm>
        </p:spPr>
        <p:txBody>
          <a:bodyPr/>
          <a:lstStyle/>
          <a:p>
            <a:pPr eaLnBrk="1" hangingPunct="1"/>
            <a:r>
              <a:rPr lang="ja-JP" altLang="en-US">
                <a:latin typeface="Times New Roman" panose="02020603050405020304" pitchFamily="18" charset="0"/>
              </a:rPr>
              <a:t>スパンドレコード</a:t>
            </a:r>
            <a:r>
              <a:rPr lang="ja-JP" altLang="en-US" sz="2800">
                <a:latin typeface="Times New Roman" panose="02020603050405020304" pitchFamily="18" charset="0"/>
              </a:rPr>
              <a:t>(</a:t>
            </a:r>
            <a:r>
              <a:rPr lang="en-US" altLang="ja-JP" sz="2800">
                <a:latin typeface="Times New Roman" panose="02020603050405020304" pitchFamily="18" charset="0"/>
              </a:rPr>
              <a:t>spanned record)</a:t>
            </a:r>
          </a:p>
          <a:p>
            <a:pPr lvl="1" eaLnBrk="1" hangingPunct="1"/>
            <a:r>
              <a:rPr lang="ja-JP" altLang="en-US">
                <a:latin typeface="Times New Roman" panose="02020603050405020304" pitchFamily="18" charset="0"/>
              </a:rPr>
              <a:t>ブロック長よりも大きなレコード</a:t>
            </a:r>
          </a:p>
          <a:p>
            <a:pPr lvl="2" eaLnBrk="1" hangingPunct="1"/>
            <a:r>
              <a:rPr lang="ja-JP" altLang="en-US">
                <a:latin typeface="Times New Roman" panose="02020603050405020304" pitchFamily="18" charset="0"/>
              </a:rPr>
              <a:t>複数のブロックにまたがって格納される</a:t>
            </a:r>
          </a:p>
          <a:p>
            <a:pPr lvl="2" eaLnBrk="1" hangingPunct="1"/>
            <a:r>
              <a:rPr lang="ja-JP" altLang="en-US">
                <a:latin typeface="Times New Roman" panose="02020603050405020304" pitchFamily="18" charset="0"/>
              </a:rPr>
              <a:t>可変長レコードの特殊な形式</a:t>
            </a:r>
          </a:p>
        </p:txBody>
      </p:sp>
      <p:sp>
        <p:nvSpPr>
          <p:cNvPr id="23556" name="Rectangle 4"/>
          <p:cNvSpPr>
            <a:spLocks noChangeArrowheads="1"/>
          </p:cNvSpPr>
          <p:nvPr/>
        </p:nvSpPr>
        <p:spPr bwMode="auto">
          <a:xfrm>
            <a:off x="1143000" y="54864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57" name="Text Box 5"/>
          <p:cNvSpPr txBox="1">
            <a:spLocks noChangeArrowheads="1"/>
          </p:cNvSpPr>
          <p:nvPr/>
        </p:nvSpPr>
        <p:spPr bwMode="auto">
          <a:xfrm>
            <a:off x="1295400" y="6032500"/>
            <a:ext cx="1527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ブロック1</a:t>
            </a:r>
          </a:p>
        </p:txBody>
      </p:sp>
      <p:sp>
        <p:nvSpPr>
          <p:cNvPr id="23558" name="Rectangle 6"/>
          <p:cNvSpPr>
            <a:spLocks noChangeArrowheads="1"/>
          </p:cNvSpPr>
          <p:nvPr/>
        </p:nvSpPr>
        <p:spPr bwMode="auto">
          <a:xfrm>
            <a:off x="2971800" y="54864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59" name="Text Box 7"/>
          <p:cNvSpPr txBox="1">
            <a:spLocks noChangeArrowheads="1"/>
          </p:cNvSpPr>
          <p:nvPr/>
        </p:nvSpPr>
        <p:spPr bwMode="auto">
          <a:xfrm>
            <a:off x="3124200" y="6032500"/>
            <a:ext cx="1527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ブロック2</a:t>
            </a:r>
          </a:p>
        </p:txBody>
      </p:sp>
      <p:sp>
        <p:nvSpPr>
          <p:cNvPr id="23560" name="Rectangle 8"/>
          <p:cNvSpPr>
            <a:spLocks noChangeArrowheads="1"/>
          </p:cNvSpPr>
          <p:nvPr/>
        </p:nvSpPr>
        <p:spPr bwMode="auto">
          <a:xfrm>
            <a:off x="4800600" y="54864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61" name="Text Box 9"/>
          <p:cNvSpPr txBox="1">
            <a:spLocks noChangeArrowheads="1"/>
          </p:cNvSpPr>
          <p:nvPr/>
        </p:nvSpPr>
        <p:spPr bwMode="auto">
          <a:xfrm>
            <a:off x="4953000" y="6032500"/>
            <a:ext cx="1527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ブロック3</a:t>
            </a:r>
          </a:p>
        </p:txBody>
      </p:sp>
      <p:sp>
        <p:nvSpPr>
          <p:cNvPr id="23562" name="Rectangle 10"/>
          <p:cNvSpPr>
            <a:spLocks noChangeArrowheads="1"/>
          </p:cNvSpPr>
          <p:nvPr/>
        </p:nvSpPr>
        <p:spPr bwMode="auto">
          <a:xfrm>
            <a:off x="6629400" y="54864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63" name="Text Box 11"/>
          <p:cNvSpPr txBox="1">
            <a:spLocks noChangeArrowheads="1"/>
          </p:cNvSpPr>
          <p:nvPr/>
        </p:nvSpPr>
        <p:spPr bwMode="auto">
          <a:xfrm>
            <a:off x="6781800" y="6032500"/>
            <a:ext cx="1527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ブロック4</a:t>
            </a:r>
          </a:p>
        </p:txBody>
      </p:sp>
      <p:sp>
        <p:nvSpPr>
          <p:cNvPr id="23564" name="Rectangle 12"/>
          <p:cNvSpPr>
            <a:spLocks noChangeArrowheads="1"/>
          </p:cNvSpPr>
          <p:nvPr/>
        </p:nvSpPr>
        <p:spPr bwMode="auto">
          <a:xfrm>
            <a:off x="1143000" y="44958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65" name="Rectangle 13"/>
          <p:cNvSpPr>
            <a:spLocks noChangeArrowheads="1"/>
          </p:cNvSpPr>
          <p:nvPr/>
        </p:nvSpPr>
        <p:spPr bwMode="auto">
          <a:xfrm>
            <a:off x="2971800" y="44958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66" name="Rectangle 14"/>
          <p:cNvSpPr>
            <a:spLocks noChangeArrowheads="1"/>
          </p:cNvSpPr>
          <p:nvPr/>
        </p:nvSpPr>
        <p:spPr bwMode="auto">
          <a:xfrm>
            <a:off x="4800600" y="44958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67" name="Rectangle 15"/>
          <p:cNvSpPr>
            <a:spLocks noChangeArrowheads="1"/>
          </p:cNvSpPr>
          <p:nvPr/>
        </p:nvSpPr>
        <p:spPr bwMode="auto">
          <a:xfrm>
            <a:off x="6629400" y="44958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2" name="Group 33"/>
          <p:cNvGrpSpPr>
            <a:grpSpLocks/>
          </p:cNvGrpSpPr>
          <p:nvPr/>
        </p:nvGrpSpPr>
        <p:grpSpPr bwMode="auto">
          <a:xfrm>
            <a:off x="1219200" y="5562600"/>
            <a:ext cx="7010400" cy="381000"/>
            <a:chOff x="768" y="3504"/>
            <a:chExt cx="4416" cy="240"/>
          </a:xfrm>
        </p:grpSpPr>
        <p:sp>
          <p:nvSpPr>
            <p:cNvPr id="23578" name="Rectangle 16"/>
            <p:cNvSpPr>
              <a:spLocks noChangeArrowheads="1"/>
            </p:cNvSpPr>
            <p:nvPr/>
          </p:nvSpPr>
          <p:spPr bwMode="auto">
            <a:xfrm>
              <a:off x="768" y="3504"/>
              <a:ext cx="100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レコード1</a:t>
              </a:r>
            </a:p>
          </p:txBody>
        </p:sp>
        <p:sp>
          <p:nvSpPr>
            <p:cNvPr id="23579" name="Rectangle 21"/>
            <p:cNvSpPr>
              <a:spLocks noChangeArrowheads="1"/>
            </p:cNvSpPr>
            <p:nvPr/>
          </p:nvSpPr>
          <p:spPr bwMode="auto">
            <a:xfrm>
              <a:off x="1920" y="3504"/>
              <a:ext cx="100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レコード1</a:t>
              </a:r>
            </a:p>
          </p:txBody>
        </p:sp>
        <p:sp>
          <p:nvSpPr>
            <p:cNvPr id="23580" name="Rectangle 22"/>
            <p:cNvSpPr>
              <a:spLocks noChangeArrowheads="1"/>
            </p:cNvSpPr>
            <p:nvPr/>
          </p:nvSpPr>
          <p:spPr bwMode="auto">
            <a:xfrm>
              <a:off x="3072" y="3504"/>
              <a:ext cx="912"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レコード1</a:t>
              </a:r>
            </a:p>
          </p:txBody>
        </p:sp>
        <p:sp>
          <p:nvSpPr>
            <p:cNvPr id="23581" name="Rectangle 23"/>
            <p:cNvSpPr>
              <a:spLocks noChangeArrowheads="1"/>
            </p:cNvSpPr>
            <p:nvPr/>
          </p:nvSpPr>
          <p:spPr bwMode="auto">
            <a:xfrm>
              <a:off x="4224" y="3504"/>
              <a:ext cx="960" cy="24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レコード2</a:t>
              </a:r>
            </a:p>
          </p:txBody>
        </p:sp>
      </p:grpSp>
      <p:sp>
        <p:nvSpPr>
          <p:cNvPr id="23569" name="Text Box 24"/>
          <p:cNvSpPr txBox="1">
            <a:spLocks noChangeArrowheads="1"/>
          </p:cNvSpPr>
          <p:nvPr/>
        </p:nvSpPr>
        <p:spPr bwMode="auto">
          <a:xfrm>
            <a:off x="914400" y="4953000"/>
            <a:ext cx="41179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スパンド非ブロックレコード</a:t>
            </a:r>
          </a:p>
        </p:txBody>
      </p:sp>
      <p:sp>
        <p:nvSpPr>
          <p:cNvPr id="23570" name="Text Box 25"/>
          <p:cNvSpPr txBox="1">
            <a:spLocks noChangeArrowheads="1"/>
          </p:cNvSpPr>
          <p:nvPr/>
        </p:nvSpPr>
        <p:spPr bwMode="auto">
          <a:xfrm>
            <a:off x="914400" y="3962400"/>
            <a:ext cx="3762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スパンドブロックレコード</a:t>
            </a:r>
          </a:p>
        </p:txBody>
      </p:sp>
      <p:grpSp>
        <p:nvGrpSpPr>
          <p:cNvPr id="3" name="Group 32"/>
          <p:cNvGrpSpPr>
            <a:grpSpLocks/>
          </p:cNvGrpSpPr>
          <p:nvPr/>
        </p:nvGrpSpPr>
        <p:grpSpPr bwMode="auto">
          <a:xfrm>
            <a:off x="1219200" y="4572000"/>
            <a:ext cx="7086600" cy="381000"/>
            <a:chOff x="768" y="2880"/>
            <a:chExt cx="4464" cy="240"/>
          </a:xfrm>
        </p:grpSpPr>
        <p:sp>
          <p:nvSpPr>
            <p:cNvPr id="23572" name="Rectangle 26"/>
            <p:cNvSpPr>
              <a:spLocks noChangeArrowheads="1"/>
            </p:cNvSpPr>
            <p:nvPr/>
          </p:nvSpPr>
          <p:spPr bwMode="auto">
            <a:xfrm>
              <a:off x="768" y="2880"/>
              <a:ext cx="100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レコード1</a:t>
              </a:r>
            </a:p>
          </p:txBody>
        </p:sp>
        <p:sp>
          <p:nvSpPr>
            <p:cNvPr id="23573" name="Rectangle 27"/>
            <p:cNvSpPr>
              <a:spLocks noChangeArrowheads="1"/>
            </p:cNvSpPr>
            <p:nvPr/>
          </p:nvSpPr>
          <p:spPr bwMode="auto">
            <a:xfrm>
              <a:off x="1920" y="2880"/>
              <a:ext cx="672"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solidFill>
                  <a:srgbClr val="000000"/>
                </a:solidFill>
              </a:endParaRPr>
            </a:p>
          </p:txBody>
        </p:sp>
        <p:sp>
          <p:nvSpPr>
            <p:cNvPr id="23574" name="Rectangle 28"/>
            <p:cNvSpPr>
              <a:spLocks noChangeArrowheads="1"/>
            </p:cNvSpPr>
            <p:nvPr/>
          </p:nvSpPr>
          <p:spPr bwMode="auto">
            <a:xfrm>
              <a:off x="2640" y="2880"/>
              <a:ext cx="288" cy="24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solidFill>
                  <a:srgbClr val="000000"/>
                </a:solidFill>
              </a:endParaRPr>
            </a:p>
          </p:txBody>
        </p:sp>
        <p:sp>
          <p:nvSpPr>
            <p:cNvPr id="23575" name="Rectangle 29"/>
            <p:cNvSpPr>
              <a:spLocks noChangeArrowheads="1"/>
            </p:cNvSpPr>
            <p:nvPr/>
          </p:nvSpPr>
          <p:spPr bwMode="auto">
            <a:xfrm>
              <a:off x="3072" y="2880"/>
              <a:ext cx="1008" cy="24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レコード2</a:t>
              </a:r>
            </a:p>
          </p:txBody>
        </p:sp>
        <p:sp>
          <p:nvSpPr>
            <p:cNvPr id="23576" name="Rectangle 30"/>
            <p:cNvSpPr>
              <a:spLocks noChangeArrowheads="1"/>
            </p:cNvSpPr>
            <p:nvPr/>
          </p:nvSpPr>
          <p:spPr bwMode="auto">
            <a:xfrm>
              <a:off x="4320" y="2880"/>
              <a:ext cx="912" cy="240"/>
            </a:xfrm>
            <a:prstGeom prst="rect">
              <a:avLst/>
            </a:prstGeom>
            <a:solidFill>
              <a:srgbClr val="FF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レコード3</a:t>
              </a:r>
            </a:p>
          </p:txBody>
        </p:sp>
        <p:sp>
          <p:nvSpPr>
            <p:cNvPr id="23577" name="Rectangle 31"/>
            <p:cNvSpPr>
              <a:spLocks noChangeArrowheads="1"/>
            </p:cNvSpPr>
            <p:nvPr/>
          </p:nvSpPr>
          <p:spPr bwMode="auto">
            <a:xfrm>
              <a:off x="4224" y="2880"/>
              <a:ext cx="48" cy="24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solidFill>
                  <a:srgbClr val="00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81000"/>
            <a:ext cx="7772400" cy="762000"/>
          </a:xfrm>
        </p:spPr>
        <p:txBody>
          <a:bodyPr/>
          <a:lstStyle/>
          <a:p>
            <a:pPr eaLnBrk="1" hangingPunct="1"/>
            <a:r>
              <a:rPr lang="ja-JP" altLang="en-US">
                <a:latin typeface="Times New Roman" panose="02020603050405020304" pitchFamily="18" charset="0"/>
              </a:rPr>
              <a:t>レコード形式</a:t>
            </a:r>
            <a:endParaRPr lang="en-US" altLang="ja-JP">
              <a:latin typeface="Times New Roman" panose="02020603050405020304" pitchFamily="18" charset="0"/>
            </a:endParaRPr>
          </a:p>
        </p:txBody>
      </p:sp>
      <p:graphicFrame>
        <p:nvGraphicFramePr>
          <p:cNvPr id="382046" name="Group 94"/>
          <p:cNvGraphicFramePr>
            <a:graphicFrameLocks noGrp="1"/>
          </p:cNvGraphicFramePr>
          <p:nvPr>
            <p:extLst>
              <p:ext uri="{D42A27DB-BD31-4B8C-83A1-F6EECF244321}">
                <p14:modId xmlns:p14="http://schemas.microsoft.com/office/powerpoint/2010/main" val="1768539271"/>
              </p:ext>
            </p:extLst>
          </p:nvPr>
        </p:nvGraphicFramePr>
        <p:xfrm>
          <a:off x="152400" y="1219200"/>
          <a:ext cx="8763000" cy="5486401"/>
        </p:xfrm>
        <a:graphic>
          <a:graphicData uri="http://schemas.openxmlformats.org/drawingml/2006/table">
            <a:tbl>
              <a:tblPr/>
              <a:tblGrid>
                <a:gridCol w="2690813">
                  <a:extLst>
                    <a:ext uri="{9D8B030D-6E8A-4147-A177-3AD203B41FA5}">
                      <a16:colId xmlns:a16="http://schemas.microsoft.com/office/drawing/2014/main" val="20000"/>
                    </a:ext>
                  </a:extLst>
                </a:gridCol>
                <a:gridCol w="2898775">
                  <a:extLst>
                    <a:ext uri="{9D8B030D-6E8A-4147-A177-3AD203B41FA5}">
                      <a16:colId xmlns:a16="http://schemas.microsoft.com/office/drawing/2014/main" val="20001"/>
                    </a:ext>
                  </a:extLst>
                </a:gridCol>
                <a:gridCol w="3173412">
                  <a:extLst>
                    <a:ext uri="{9D8B030D-6E8A-4147-A177-3AD203B41FA5}">
                      <a16:colId xmlns:a16="http://schemas.microsoft.com/office/drawing/2014/main" val="20002"/>
                    </a:ext>
                  </a:extLst>
                </a:gridCol>
              </a:tblGrid>
              <a:tr h="107473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ブロックレコード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charset="0"/>
                          <a:ea typeface="ＭＳ Ｐゴシック" pitchFamily="50" charset="-128"/>
                        </a:rPr>
                        <a:t>(1ブロック複数レコード)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非ブロックレコード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charset="0"/>
                          <a:ea typeface="ＭＳ Ｐゴシック" pitchFamily="50" charset="-128"/>
                        </a:rPr>
                        <a:t>(1ブロック1レコード)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147002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固定長レコード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(レコード長固定,</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1800" b="0" i="0" u="none" strike="noStrike" cap="none" normalizeH="0" baseline="0" dirty="0">
                          <a:ln>
                            <a:noFill/>
                          </a:ln>
                          <a:solidFill>
                            <a:schemeClr val="tx1"/>
                          </a:solidFill>
                          <a:effectLst/>
                          <a:latin typeface="Times New Roman" charset="0"/>
                          <a:ea typeface="ＭＳ Ｐゴシック" pitchFamily="50" charset="-128"/>
                        </a:rPr>
                        <a:t>n*</a:t>
                      </a: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レコード長＝ブロック長)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固定長　　　　　　ブロックレコード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固定長　　　　　　　非ブロックレコード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7161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可変長レコード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(レコード長可変,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レコード長≦ブロック長)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可変長　　　　　　ブロックレコード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可変長　　　　　　　非ブロックレコード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7002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スパンドレコード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(レコード長可変,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レコード長&gt;ブロック長)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スパンド　　　　　ブロックレコード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スパンド　　　　　　　非ブロックレコード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4601" name="Line 22"/>
          <p:cNvSpPr>
            <a:spLocks noChangeShapeType="1"/>
          </p:cNvSpPr>
          <p:nvPr/>
        </p:nvSpPr>
        <p:spPr bwMode="auto">
          <a:xfrm flipH="1" flipV="1">
            <a:off x="152400" y="1219200"/>
            <a:ext cx="27432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4602" name="Rectangle 57"/>
          <p:cNvSpPr>
            <a:spLocks noChangeArrowheads="1"/>
          </p:cNvSpPr>
          <p:nvPr/>
        </p:nvSpPr>
        <p:spPr bwMode="auto">
          <a:xfrm>
            <a:off x="3124200" y="33528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3" name="Rectangle 58"/>
          <p:cNvSpPr>
            <a:spLocks noChangeArrowheads="1"/>
          </p:cNvSpPr>
          <p:nvPr/>
        </p:nvSpPr>
        <p:spPr bwMode="auto">
          <a:xfrm>
            <a:off x="3200400" y="3429000"/>
            <a:ext cx="4572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4" name="Rectangle 59"/>
          <p:cNvSpPr>
            <a:spLocks noChangeArrowheads="1"/>
          </p:cNvSpPr>
          <p:nvPr/>
        </p:nvSpPr>
        <p:spPr bwMode="auto">
          <a:xfrm>
            <a:off x="3733800" y="3429000"/>
            <a:ext cx="4572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5" name="Rectangle 60"/>
          <p:cNvSpPr>
            <a:spLocks noChangeArrowheads="1"/>
          </p:cNvSpPr>
          <p:nvPr/>
        </p:nvSpPr>
        <p:spPr bwMode="auto">
          <a:xfrm>
            <a:off x="4267200" y="3429000"/>
            <a:ext cx="457200" cy="152400"/>
          </a:xfrm>
          <a:prstGeom prst="rect">
            <a:avLst/>
          </a:prstGeom>
          <a:solidFill>
            <a:srgbClr val="FF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6" name="Rectangle 61"/>
          <p:cNvSpPr>
            <a:spLocks noChangeArrowheads="1"/>
          </p:cNvSpPr>
          <p:nvPr/>
        </p:nvSpPr>
        <p:spPr bwMode="auto">
          <a:xfrm>
            <a:off x="4800600" y="3429000"/>
            <a:ext cx="457200" cy="15240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7" name="Rectangle 62"/>
          <p:cNvSpPr>
            <a:spLocks noChangeArrowheads="1"/>
          </p:cNvSpPr>
          <p:nvPr/>
        </p:nvSpPr>
        <p:spPr bwMode="auto">
          <a:xfrm>
            <a:off x="6019800" y="33528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8" name="Rectangle 63"/>
          <p:cNvSpPr>
            <a:spLocks noChangeArrowheads="1"/>
          </p:cNvSpPr>
          <p:nvPr/>
        </p:nvSpPr>
        <p:spPr bwMode="auto">
          <a:xfrm>
            <a:off x="6096000" y="3429000"/>
            <a:ext cx="20574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9" name="Rectangle 64"/>
          <p:cNvSpPr>
            <a:spLocks noChangeArrowheads="1"/>
          </p:cNvSpPr>
          <p:nvPr/>
        </p:nvSpPr>
        <p:spPr bwMode="auto">
          <a:xfrm>
            <a:off x="3124200" y="48006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0" name="Rectangle 65"/>
          <p:cNvSpPr>
            <a:spLocks noChangeArrowheads="1"/>
          </p:cNvSpPr>
          <p:nvPr/>
        </p:nvSpPr>
        <p:spPr bwMode="auto">
          <a:xfrm>
            <a:off x="3200400" y="4876800"/>
            <a:ext cx="6096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1" name="Rectangle 66"/>
          <p:cNvSpPr>
            <a:spLocks noChangeArrowheads="1"/>
          </p:cNvSpPr>
          <p:nvPr/>
        </p:nvSpPr>
        <p:spPr bwMode="auto">
          <a:xfrm>
            <a:off x="3886200" y="4876800"/>
            <a:ext cx="9144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2" name="Rectangle 67"/>
          <p:cNvSpPr>
            <a:spLocks noChangeArrowheads="1"/>
          </p:cNvSpPr>
          <p:nvPr/>
        </p:nvSpPr>
        <p:spPr bwMode="auto">
          <a:xfrm>
            <a:off x="4876800" y="4876800"/>
            <a:ext cx="304800" cy="152400"/>
          </a:xfrm>
          <a:prstGeom prst="rect">
            <a:avLst/>
          </a:prstGeom>
          <a:solidFill>
            <a:srgbClr val="FF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3" name="Rectangle 69"/>
          <p:cNvSpPr>
            <a:spLocks noChangeArrowheads="1"/>
          </p:cNvSpPr>
          <p:nvPr/>
        </p:nvSpPr>
        <p:spPr bwMode="auto">
          <a:xfrm>
            <a:off x="6019800" y="48006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4" name="Rectangle 70"/>
          <p:cNvSpPr>
            <a:spLocks noChangeArrowheads="1"/>
          </p:cNvSpPr>
          <p:nvPr/>
        </p:nvSpPr>
        <p:spPr bwMode="auto">
          <a:xfrm>
            <a:off x="6096000" y="4876800"/>
            <a:ext cx="16002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5" name="Rectangle 71"/>
          <p:cNvSpPr>
            <a:spLocks noChangeArrowheads="1"/>
          </p:cNvSpPr>
          <p:nvPr/>
        </p:nvSpPr>
        <p:spPr bwMode="auto">
          <a:xfrm>
            <a:off x="31242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6" name="Rectangle 72"/>
          <p:cNvSpPr>
            <a:spLocks noChangeArrowheads="1"/>
          </p:cNvSpPr>
          <p:nvPr/>
        </p:nvSpPr>
        <p:spPr bwMode="auto">
          <a:xfrm>
            <a:off x="38862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7" name="Rectangle 73"/>
          <p:cNvSpPr>
            <a:spLocks noChangeArrowheads="1"/>
          </p:cNvSpPr>
          <p:nvPr/>
        </p:nvSpPr>
        <p:spPr bwMode="auto">
          <a:xfrm>
            <a:off x="46482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8" name="Rectangle 74"/>
          <p:cNvSpPr>
            <a:spLocks noChangeArrowheads="1"/>
          </p:cNvSpPr>
          <p:nvPr/>
        </p:nvSpPr>
        <p:spPr bwMode="auto">
          <a:xfrm>
            <a:off x="60198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9" name="Rectangle 75"/>
          <p:cNvSpPr>
            <a:spLocks noChangeArrowheads="1"/>
          </p:cNvSpPr>
          <p:nvPr/>
        </p:nvSpPr>
        <p:spPr bwMode="auto">
          <a:xfrm>
            <a:off x="67818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0" name="Rectangle 76"/>
          <p:cNvSpPr>
            <a:spLocks noChangeArrowheads="1"/>
          </p:cNvSpPr>
          <p:nvPr/>
        </p:nvSpPr>
        <p:spPr bwMode="auto">
          <a:xfrm>
            <a:off x="75438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1" name="Rectangle 77"/>
          <p:cNvSpPr>
            <a:spLocks noChangeArrowheads="1"/>
          </p:cNvSpPr>
          <p:nvPr/>
        </p:nvSpPr>
        <p:spPr bwMode="auto">
          <a:xfrm>
            <a:off x="6096000" y="6324600"/>
            <a:ext cx="5334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2" name="Rectangle 78"/>
          <p:cNvSpPr>
            <a:spLocks noChangeArrowheads="1"/>
          </p:cNvSpPr>
          <p:nvPr/>
        </p:nvSpPr>
        <p:spPr bwMode="auto">
          <a:xfrm>
            <a:off x="3962400" y="6324600"/>
            <a:ext cx="3810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3" name="Rectangle 79"/>
          <p:cNvSpPr>
            <a:spLocks noChangeArrowheads="1"/>
          </p:cNvSpPr>
          <p:nvPr/>
        </p:nvSpPr>
        <p:spPr bwMode="auto">
          <a:xfrm>
            <a:off x="4419600" y="6324600"/>
            <a:ext cx="762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4" name="Rectangle 80"/>
          <p:cNvSpPr>
            <a:spLocks noChangeArrowheads="1"/>
          </p:cNvSpPr>
          <p:nvPr/>
        </p:nvSpPr>
        <p:spPr bwMode="auto">
          <a:xfrm>
            <a:off x="4724400" y="6324600"/>
            <a:ext cx="3048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5" name="Rectangle 81"/>
          <p:cNvSpPr>
            <a:spLocks noChangeArrowheads="1"/>
          </p:cNvSpPr>
          <p:nvPr/>
        </p:nvSpPr>
        <p:spPr bwMode="auto">
          <a:xfrm>
            <a:off x="5105400" y="6324600"/>
            <a:ext cx="152400" cy="152400"/>
          </a:xfrm>
          <a:prstGeom prst="rect">
            <a:avLst/>
          </a:prstGeom>
          <a:solidFill>
            <a:srgbClr val="FF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6" name="Rectangle 82"/>
          <p:cNvSpPr>
            <a:spLocks noChangeArrowheads="1"/>
          </p:cNvSpPr>
          <p:nvPr/>
        </p:nvSpPr>
        <p:spPr bwMode="auto">
          <a:xfrm>
            <a:off x="3200400" y="6324600"/>
            <a:ext cx="5334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7" name="Rectangle 83"/>
          <p:cNvSpPr>
            <a:spLocks noChangeArrowheads="1"/>
          </p:cNvSpPr>
          <p:nvPr/>
        </p:nvSpPr>
        <p:spPr bwMode="auto">
          <a:xfrm>
            <a:off x="6858000" y="6324600"/>
            <a:ext cx="3810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8" name="Rectangle 84"/>
          <p:cNvSpPr>
            <a:spLocks noChangeArrowheads="1"/>
          </p:cNvSpPr>
          <p:nvPr/>
        </p:nvSpPr>
        <p:spPr bwMode="auto">
          <a:xfrm>
            <a:off x="7620000" y="6324600"/>
            <a:ext cx="4572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ファイルの型</a:t>
            </a:r>
          </a:p>
        </p:txBody>
      </p:sp>
      <p:sp>
        <p:nvSpPr>
          <p:cNvPr id="25603" name="Rectangle 5"/>
          <p:cNvSpPr>
            <a:spLocks noGrp="1" noChangeArrowheads="1"/>
          </p:cNvSpPr>
          <p:nvPr>
            <p:ph type="body" idx="1"/>
          </p:nvPr>
        </p:nvSpPr>
        <p:spPr/>
        <p:txBody>
          <a:bodyPr/>
          <a:lstStyle/>
          <a:p>
            <a:pPr eaLnBrk="1" hangingPunct="1"/>
            <a:r>
              <a:rPr lang="ja-JP" altLang="en-US">
                <a:latin typeface="Times New Roman" panose="02020603050405020304" pitchFamily="18" charset="0"/>
              </a:rPr>
              <a:t>通常ファイル(</a:t>
            </a:r>
            <a:r>
              <a:rPr lang="en-US" altLang="ja-JP">
                <a:latin typeface="Times New Roman" panose="02020603050405020304" pitchFamily="18" charset="0"/>
              </a:rPr>
              <a:t>regular file)</a:t>
            </a:r>
          </a:p>
          <a:p>
            <a:pPr lvl="1" eaLnBrk="1" hangingPunct="1"/>
            <a:r>
              <a:rPr lang="en-US" altLang="ja-JP">
                <a:latin typeface="Times New Roman" panose="02020603050405020304" pitchFamily="18" charset="0"/>
              </a:rPr>
              <a:t>ASCII</a:t>
            </a:r>
            <a:r>
              <a:rPr lang="ja-JP" altLang="en-US">
                <a:latin typeface="Times New Roman" panose="02020603050405020304" pitchFamily="18" charset="0"/>
              </a:rPr>
              <a:t>ファイルまたはバイナリファイル</a:t>
            </a:r>
          </a:p>
          <a:p>
            <a:pPr eaLnBrk="1" hangingPunct="1"/>
            <a:r>
              <a:rPr lang="ja-JP" altLang="en-US">
                <a:latin typeface="Times New Roman" panose="02020603050405020304" pitchFamily="18" charset="0"/>
              </a:rPr>
              <a:t>ディレクトリ(</a:t>
            </a:r>
            <a:r>
              <a:rPr lang="en-US" altLang="ja-JP">
                <a:latin typeface="Times New Roman" panose="02020603050405020304" pitchFamily="18" charset="0"/>
              </a:rPr>
              <a:t>directory)</a:t>
            </a:r>
          </a:p>
          <a:p>
            <a:pPr lvl="1" eaLnBrk="1" hangingPunct="1"/>
            <a:r>
              <a:rPr lang="ja-JP" altLang="en-US">
                <a:latin typeface="Times New Roman" panose="02020603050405020304" pitchFamily="18" charset="0"/>
              </a:rPr>
              <a:t>ファイルを管理するためのファイル</a:t>
            </a:r>
          </a:p>
          <a:p>
            <a:pPr eaLnBrk="1" hangingPunct="1"/>
            <a:r>
              <a:rPr lang="ja-JP" altLang="en-US">
                <a:latin typeface="Times New Roman" panose="02020603050405020304" pitchFamily="18" charset="0"/>
              </a:rPr>
              <a:t>デバイスファイル(</a:t>
            </a:r>
            <a:r>
              <a:rPr lang="en-US" altLang="ja-JP">
                <a:latin typeface="Times New Roman" panose="02020603050405020304" pitchFamily="18" charset="0"/>
              </a:rPr>
              <a:t>device file)　　　　　　　　</a:t>
            </a:r>
            <a:r>
              <a:rPr lang="ja-JP" altLang="en-US">
                <a:latin typeface="Times New Roman" panose="02020603050405020304" pitchFamily="18" charset="0"/>
              </a:rPr>
              <a:t>特殊ファイル(</a:t>
            </a:r>
            <a:r>
              <a:rPr lang="en-US" altLang="ja-JP">
                <a:latin typeface="Times New Roman" panose="02020603050405020304" pitchFamily="18" charset="0"/>
              </a:rPr>
              <a:t>special file)</a:t>
            </a:r>
          </a:p>
          <a:p>
            <a:pPr lvl="1" eaLnBrk="1" hangingPunct="1"/>
            <a:r>
              <a:rPr lang="ja-JP" altLang="en-US">
                <a:latin typeface="Times New Roman" panose="02020603050405020304" pitchFamily="18" charset="0"/>
              </a:rPr>
              <a:t>入出力関連のデバイスを示す</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ファイルの型</a:t>
            </a:r>
          </a:p>
        </p:txBody>
      </p:sp>
      <p:sp>
        <p:nvSpPr>
          <p:cNvPr id="26627" name="Rectangle 1027"/>
          <p:cNvSpPr>
            <a:spLocks noGrp="1" noChangeArrowheads="1"/>
          </p:cNvSpPr>
          <p:nvPr>
            <p:ph type="body" idx="1"/>
          </p:nvPr>
        </p:nvSpPr>
        <p:spPr>
          <a:xfrm>
            <a:off x="685800" y="1981200"/>
            <a:ext cx="8001000" cy="4572000"/>
          </a:xfrm>
        </p:spPr>
        <p:txBody>
          <a:bodyPr/>
          <a:lstStyle/>
          <a:p>
            <a:pPr eaLnBrk="1" hangingPunct="1"/>
            <a:r>
              <a:rPr lang="en-US" altLang="ja-JP">
                <a:latin typeface="Times New Roman" panose="02020603050405020304" pitchFamily="18" charset="0"/>
              </a:rPr>
              <a:t>ASCII</a:t>
            </a:r>
            <a:r>
              <a:rPr lang="ja-JP" altLang="en-US">
                <a:latin typeface="Times New Roman" panose="02020603050405020304" pitchFamily="18" charset="0"/>
              </a:rPr>
              <a:t>ファイル</a:t>
            </a:r>
          </a:p>
          <a:p>
            <a:pPr lvl="1" eaLnBrk="1" hangingPunct="1"/>
            <a:r>
              <a:rPr lang="ja-JP" altLang="en-US">
                <a:latin typeface="Times New Roman" panose="02020603050405020304" pitchFamily="18" charset="0"/>
              </a:rPr>
              <a:t>表示可能(人間が判読可能)</a:t>
            </a:r>
          </a:p>
          <a:p>
            <a:pPr lvl="1" eaLnBrk="1" hangingPunct="1"/>
            <a:r>
              <a:rPr lang="ja-JP" altLang="en-US">
                <a:latin typeface="Times New Roman" panose="02020603050405020304" pitchFamily="18" charset="0"/>
              </a:rPr>
              <a:t>エディタで編集可能</a:t>
            </a:r>
          </a:p>
          <a:p>
            <a:pPr lvl="1" eaLnBrk="1" hangingPunct="1"/>
            <a:r>
              <a:rPr lang="ja-JP" altLang="en-US">
                <a:latin typeface="Times New Roman" panose="02020603050405020304" pitchFamily="18" charset="0"/>
              </a:rPr>
              <a:t>複数行から成る</a:t>
            </a:r>
          </a:p>
          <a:p>
            <a:pPr lvl="1" eaLnBrk="1" hangingPunct="1"/>
            <a:r>
              <a:rPr lang="ja-JP" altLang="en-US">
                <a:latin typeface="Times New Roman" panose="02020603050405020304" pitchFamily="18" charset="0"/>
              </a:rPr>
              <a:t>改行コード(</a:t>
            </a:r>
            <a:r>
              <a:rPr lang="en-US" altLang="ja-JP">
                <a:latin typeface="Times New Roman" panose="02020603050405020304" pitchFamily="18" charset="0"/>
              </a:rPr>
              <a:t>CR, LF</a:t>
            </a:r>
            <a:r>
              <a:rPr lang="ja-JP" altLang="en-US">
                <a:latin typeface="Times New Roman" panose="02020603050405020304" pitchFamily="18" charset="0"/>
              </a:rPr>
              <a:t>等)はシステムにより異なる</a:t>
            </a:r>
          </a:p>
        </p:txBody>
      </p:sp>
      <p:sp>
        <p:nvSpPr>
          <p:cNvPr id="8" name="正方形/長方形 7"/>
          <p:cNvSpPr/>
          <p:nvPr/>
        </p:nvSpPr>
        <p:spPr bwMode="auto">
          <a:xfrm>
            <a:off x="1600200" y="4724400"/>
            <a:ext cx="5791200" cy="1905000"/>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a:lstStyle/>
          <a:p>
            <a:pPr>
              <a:defRPr/>
            </a:pPr>
            <a:r>
              <a:rPr lang="en-US" altLang="ja-JP" sz="2400">
                <a:latin typeface="Times New Roman" charset="0"/>
              </a:rPr>
              <a:t>public class Hello {</a:t>
            </a:r>
          </a:p>
          <a:p>
            <a:pPr>
              <a:defRPr/>
            </a:pPr>
            <a:r>
              <a:rPr lang="en-US" altLang="ja-JP" sz="2400">
                <a:latin typeface="Times New Roman" charset="0"/>
              </a:rPr>
              <a:t>    public static void main (String args[]) {</a:t>
            </a:r>
          </a:p>
          <a:p>
            <a:pPr>
              <a:defRPr/>
            </a:pPr>
            <a:r>
              <a:rPr lang="en-US" altLang="ja-JP" sz="2400">
                <a:latin typeface="Times New Roman" charset="0"/>
              </a:rPr>
              <a:t>        System.out.print(“Hello! World!\n”)</a:t>
            </a:r>
          </a:p>
          <a:p>
            <a:pPr>
              <a:defRPr/>
            </a:pPr>
            <a:r>
              <a:rPr lang="en-US" altLang="ja-JP" sz="2400">
                <a:latin typeface="Times New Roman" charset="0"/>
              </a:rPr>
              <a:t>    }</a:t>
            </a:r>
          </a:p>
          <a:p>
            <a:pPr>
              <a:defRPr/>
            </a:pPr>
            <a:r>
              <a:rPr lang="en-US" altLang="ja-JP" sz="2400">
                <a:latin typeface="Times New Roman" charset="0"/>
              </a:rPr>
              <a:t>}</a:t>
            </a:r>
            <a:endParaRPr lang="ja-JP" altLang="en-US" sz="2400" i="1">
              <a:effectLst>
                <a:outerShdw blurRad="38100" dist="38100" dir="2700000" algn="tl">
                  <a:srgbClr val="000044"/>
                </a:outerShdw>
              </a:effectLst>
              <a:latin typeface="Times New Roman"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ファイルの型</a:t>
            </a:r>
          </a:p>
        </p:txBody>
      </p:sp>
      <p:sp>
        <p:nvSpPr>
          <p:cNvPr id="27651" name="Rectangle 3"/>
          <p:cNvSpPr>
            <a:spLocks noGrp="1" noChangeArrowheads="1"/>
          </p:cNvSpPr>
          <p:nvPr>
            <p:ph type="body" idx="1"/>
          </p:nvPr>
        </p:nvSpPr>
        <p:spPr>
          <a:xfrm>
            <a:off x="685800" y="1981200"/>
            <a:ext cx="7772400" cy="4572000"/>
          </a:xfrm>
        </p:spPr>
        <p:txBody>
          <a:bodyPr/>
          <a:lstStyle/>
          <a:p>
            <a:pPr eaLnBrk="1" hangingPunct="1"/>
            <a:r>
              <a:rPr lang="ja-JP" altLang="en-US">
                <a:latin typeface="Times New Roman" panose="02020603050405020304" pitchFamily="18" charset="0"/>
              </a:rPr>
              <a:t>バイナリファイル</a:t>
            </a:r>
          </a:p>
          <a:p>
            <a:pPr lvl="1" eaLnBrk="1" hangingPunct="1"/>
            <a:r>
              <a:rPr lang="ja-JP" altLang="en-US">
                <a:latin typeface="Times New Roman" panose="02020603050405020304" pitchFamily="18" charset="0"/>
              </a:rPr>
              <a:t>表示不可能(人間には判読不可能)</a:t>
            </a:r>
          </a:p>
          <a:p>
            <a:pPr lvl="1" eaLnBrk="1" hangingPunct="1"/>
            <a:r>
              <a:rPr lang="ja-JP" altLang="en-US">
                <a:latin typeface="Times New Roman" panose="02020603050405020304" pitchFamily="18" charset="0"/>
              </a:rPr>
              <a:t>何らかの構造を持つ</a:t>
            </a:r>
          </a:p>
          <a:p>
            <a:pPr lvl="1" eaLnBrk="1" hangingPunct="1"/>
            <a:r>
              <a:rPr lang="ja-JP" altLang="en-US">
                <a:latin typeface="Times New Roman" panose="02020603050405020304" pitchFamily="18" charset="0"/>
              </a:rPr>
              <a:t>実行可能なバイナリファイルもある</a:t>
            </a:r>
          </a:p>
        </p:txBody>
      </p:sp>
      <p:sp>
        <p:nvSpPr>
          <p:cNvPr id="455687" name="Rectangle 7"/>
          <p:cNvSpPr>
            <a:spLocks noChangeArrowheads="1"/>
          </p:cNvSpPr>
          <p:nvPr/>
        </p:nvSpPr>
        <p:spPr bwMode="auto">
          <a:xfrm>
            <a:off x="1524000" y="4191000"/>
            <a:ext cx="5638800" cy="2235200"/>
          </a:xfrm>
          <a:prstGeom prst="rect">
            <a:avLst/>
          </a:prstGeom>
          <a:solidFill>
            <a:srgbClr val="000000"/>
          </a:solidFill>
          <a:ln w="9525">
            <a:solidFill>
              <a:schemeClr val="tx1"/>
            </a:solidFill>
            <a:miter lim="800000"/>
            <a:headEnd/>
            <a:tailEnd/>
          </a:ln>
        </p:spPr>
        <p:txBody>
          <a:bodyPr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000"/>
              <a:t>6D 6F 64 65 2E 0D 0D 0A 24 00 00 00 00 00 00 00 </a:t>
            </a:r>
          </a:p>
          <a:p>
            <a:pPr eaLnBrk="1" hangingPunct="1"/>
            <a:r>
              <a:rPr lang="en-US" altLang="ja-JP" sz="2000"/>
              <a:t>27 6A 4D 11 63 0B 23 42 63 0B 23 42 63 0B 23 42 </a:t>
            </a:r>
          </a:p>
          <a:p>
            <a:pPr eaLnBrk="1" hangingPunct="1"/>
            <a:r>
              <a:rPr lang="en-US" altLang="ja-JP" sz="2000"/>
              <a:t>A9 28 04 42 62 0B 23 42 99 2F 3E 42 6A 0B 23 42 </a:t>
            </a:r>
          </a:p>
          <a:p>
            <a:pPr eaLnBrk="1" hangingPunct="1"/>
            <a:r>
              <a:rPr lang="en-US" altLang="ja-JP" sz="2000"/>
              <a:t>99 2F 63 42 7A 0B 23 42 99 2F 3F 42 33 0B 23 42 </a:t>
            </a:r>
          </a:p>
          <a:p>
            <a:pPr eaLnBrk="1" hangingPunct="1"/>
            <a:r>
              <a:rPr lang="en-US" altLang="ja-JP" sz="2000"/>
              <a:t>B9 28 3E 42 62 0B 23 42 99 28 3A 42 67 0B 23 42 </a:t>
            </a:r>
          </a:p>
          <a:p>
            <a:pPr eaLnBrk="1" hangingPunct="1"/>
            <a:r>
              <a:rPr lang="en-US" altLang="ja-JP" sz="2000"/>
              <a:t>E0 03 7E 42 6E 0B 23 42 63 0B 22 42 C7 0B 23 42 </a:t>
            </a:r>
          </a:p>
          <a:p>
            <a:pPr eaLnBrk="1" hangingPunct="1"/>
            <a:r>
              <a:rPr lang="en-US" altLang="ja-JP" sz="2000"/>
              <a:t>63 0B 23 42 67 0B 23 42 99 2F 0F 42 0F 0B 23 42</a:t>
            </a:r>
            <a:endParaRPr lang="ja-JP"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5687"/>
                                        </p:tgtEl>
                                        <p:attrNameLst>
                                          <p:attrName>style.visibility</p:attrName>
                                        </p:attrNameLst>
                                      </p:cBhvr>
                                      <p:to>
                                        <p:strVal val="visible"/>
                                      </p:to>
                                    </p:set>
                                    <p:animEffect transition="in" filter="checkerboard(across)">
                                      <p:cBhvr>
                                        <p:cTn id="7" dur="500"/>
                                        <p:tgtEl>
                                          <p:spTgt spid="455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7"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ファイル操作</a:t>
            </a:r>
          </a:p>
        </p:txBody>
      </p:sp>
      <p:sp>
        <p:nvSpPr>
          <p:cNvPr id="28675" name="Rectangle 3"/>
          <p:cNvSpPr>
            <a:spLocks noGrp="1" noChangeArrowheads="1"/>
          </p:cNvSpPr>
          <p:nvPr>
            <p:ph type="body" idx="1"/>
          </p:nvPr>
        </p:nvSpPr>
        <p:spPr>
          <a:xfrm>
            <a:off x="685800" y="1981200"/>
            <a:ext cx="7772400" cy="2895600"/>
          </a:xfrm>
        </p:spPr>
        <p:txBody>
          <a:bodyPr/>
          <a:lstStyle/>
          <a:p>
            <a:pPr eaLnBrk="1" hangingPunct="1"/>
            <a:r>
              <a:rPr lang="ja-JP" altLang="en-US">
                <a:latin typeface="Times New Roman" panose="02020603050405020304" pitchFamily="18" charset="0"/>
              </a:rPr>
              <a:t>ファイル操作</a:t>
            </a:r>
          </a:p>
          <a:p>
            <a:pPr lvl="1" eaLnBrk="1" hangingPunct="1"/>
            <a:r>
              <a:rPr lang="ja-JP" altLang="en-US">
                <a:latin typeface="Times New Roman" panose="02020603050405020304" pitchFamily="18" charset="0"/>
              </a:rPr>
              <a:t>作成, 削除</a:t>
            </a:r>
          </a:p>
          <a:p>
            <a:pPr lvl="1" eaLnBrk="1" hangingPunct="1"/>
            <a:r>
              <a:rPr lang="ja-JP" altLang="en-US">
                <a:latin typeface="Times New Roman" panose="02020603050405020304" pitchFamily="18" charset="0"/>
              </a:rPr>
              <a:t>開く, 閉じる</a:t>
            </a:r>
          </a:p>
          <a:p>
            <a:pPr lvl="1" eaLnBrk="1" hangingPunct="1"/>
            <a:r>
              <a:rPr lang="ja-JP" altLang="en-US">
                <a:latin typeface="Times New Roman" panose="02020603050405020304" pitchFamily="18" charset="0"/>
              </a:rPr>
              <a:t>読み出し, 書き込み, 追加</a:t>
            </a:r>
          </a:p>
          <a:p>
            <a:pPr lvl="1" eaLnBrk="1" hangingPunct="1"/>
            <a:r>
              <a:rPr lang="ja-JP" altLang="en-US">
                <a:latin typeface="Times New Roman" panose="02020603050405020304" pitchFamily="18" charset="0"/>
              </a:rPr>
              <a:t>一覧リスト表示</a:t>
            </a:r>
          </a:p>
        </p:txBody>
      </p:sp>
      <p:sp>
        <p:nvSpPr>
          <p:cNvPr id="389124" name="Text Box 4"/>
          <p:cNvSpPr txBox="1">
            <a:spLocks noChangeArrowheads="1"/>
          </p:cNvSpPr>
          <p:nvPr/>
        </p:nvSpPr>
        <p:spPr bwMode="auto">
          <a:xfrm>
            <a:off x="1143000" y="4800600"/>
            <a:ext cx="71167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ファイル操作はシステムコールにより行う</a:t>
            </a:r>
          </a:p>
        </p:txBody>
      </p:sp>
      <p:sp>
        <p:nvSpPr>
          <p:cNvPr id="389125" name="Text Box 5"/>
          <p:cNvSpPr txBox="1">
            <a:spLocks noChangeArrowheads="1"/>
          </p:cNvSpPr>
          <p:nvPr/>
        </p:nvSpPr>
        <p:spPr bwMode="auto">
          <a:xfrm>
            <a:off x="1219200" y="5638800"/>
            <a:ext cx="69818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ファイル制御ブロック(</a:t>
            </a:r>
            <a:r>
              <a:rPr lang="en-US" altLang="ja-JP"/>
              <a:t>file control block)</a:t>
            </a:r>
            <a:r>
              <a:rPr lang="ja-JP" altLang="en-US"/>
              <a:t>で管理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24"/>
                                        </p:tgtEl>
                                        <p:attrNameLst>
                                          <p:attrName>style.visibility</p:attrName>
                                        </p:attrNameLst>
                                      </p:cBhvr>
                                      <p:to>
                                        <p:strVal val="visible"/>
                                      </p:to>
                                    </p:set>
                                    <p:anim calcmode="lin" valueType="num">
                                      <p:cBhvr additive="base">
                                        <p:cTn id="7" dur="500" fill="hold"/>
                                        <p:tgtEl>
                                          <p:spTgt spid="389124"/>
                                        </p:tgtEl>
                                        <p:attrNameLst>
                                          <p:attrName>ppt_x</p:attrName>
                                        </p:attrNameLst>
                                      </p:cBhvr>
                                      <p:tavLst>
                                        <p:tav tm="0">
                                          <p:val>
                                            <p:strVal val="#ppt_x"/>
                                          </p:val>
                                        </p:tav>
                                        <p:tav tm="100000">
                                          <p:val>
                                            <p:strVal val="#ppt_x"/>
                                          </p:val>
                                        </p:tav>
                                      </p:tavLst>
                                    </p:anim>
                                    <p:anim calcmode="lin" valueType="num">
                                      <p:cBhvr additive="base">
                                        <p:cTn id="8" dur="500" fill="hold"/>
                                        <p:tgtEl>
                                          <p:spTgt spid="38912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89125"/>
                                        </p:tgtEl>
                                        <p:attrNameLst>
                                          <p:attrName>style.visibility</p:attrName>
                                        </p:attrNameLst>
                                      </p:cBhvr>
                                      <p:to>
                                        <p:strVal val="visible"/>
                                      </p:to>
                                    </p:set>
                                    <p:animEffect transition="in" filter="checkerboard(across)">
                                      <p:cBhvr>
                                        <p:cTn id="13" dur="500"/>
                                        <p:tgtEl>
                                          <p:spTgt spid="389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24" grpId="0" autoUpdateAnimBg="0"/>
      <p:bldP spid="389125"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685800" y="228600"/>
            <a:ext cx="7772400" cy="1431925"/>
          </a:xfrm>
        </p:spPr>
        <p:txBody>
          <a:bodyPr/>
          <a:lstStyle/>
          <a:p>
            <a:pPr eaLnBrk="1" hangingPunct="1"/>
            <a:r>
              <a:rPr lang="ja-JP" altLang="en-US">
                <a:latin typeface="Times New Roman" panose="02020603050405020304" pitchFamily="18" charset="0"/>
              </a:rPr>
              <a:t>ファイル制御ブロック</a:t>
            </a:r>
            <a:br>
              <a:rPr lang="en-US" altLang="ja-JP">
                <a:latin typeface="Times New Roman" panose="02020603050405020304" pitchFamily="18" charset="0"/>
              </a:rPr>
            </a:br>
            <a:r>
              <a:rPr lang="en-US" altLang="ja-JP">
                <a:latin typeface="Times New Roman" panose="02020603050405020304" pitchFamily="18" charset="0"/>
              </a:rPr>
              <a:t>(file control block)</a:t>
            </a:r>
            <a:endParaRPr lang="ja-JP" altLang="en-US">
              <a:latin typeface="Times New Roman" panose="02020603050405020304" pitchFamily="18" charset="0"/>
            </a:endParaRPr>
          </a:p>
        </p:txBody>
      </p:sp>
      <p:sp>
        <p:nvSpPr>
          <p:cNvPr id="29699" name="Rectangle 1027"/>
          <p:cNvSpPr>
            <a:spLocks noGrp="1" noChangeArrowheads="1"/>
          </p:cNvSpPr>
          <p:nvPr>
            <p:ph type="body" idx="1"/>
          </p:nvPr>
        </p:nvSpPr>
        <p:spPr>
          <a:xfrm>
            <a:off x="685800" y="1600200"/>
            <a:ext cx="7772400" cy="1676400"/>
          </a:xfrm>
        </p:spPr>
        <p:txBody>
          <a:bodyPr/>
          <a:lstStyle/>
          <a:p>
            <a:pPr eaLnBrk="1" hangingPunct="1"/>
            <a:r>
              <a:rPr lang="ja-JP" altLang="en-US">
                <a:latin typeface="Times New Roman" panose="02020603050405020304" pitchFamily="18" charset="0"/>
              </a:rPr>
              <a:t>ファイル制御ブロック, </a:t>
            </a:r>
            <a:r>
              <a:rPr lang="en-US" altLang="ja-JP">
                <a:latin typeface="Times New Roman" panose="02020603050405020304" pitchFamily="18" charset="0"/>
              </a:rPr>
              <a:t>FCB</a:t>
            </a:r>
            <a:r>
              <a:rPr lang="en-US" altLang="ja-JP" sz="2800">
                <a:latin typeface="Times New Roman" panose="02020603050405020304" pitchFamily="18" charset="0"/>
              </a:rPr>
              <a:t>(file control block)</a:t>
            </a:r>
            <a:r>
              <a:rPr lang="ja-JP" altLang="en-US">
                <a:latin typeface="Times New Roman" panose="02020603050405020304" pitchFamily="18" charset="0"/>
              </a:rPr>
              <a:t>ファイル記述子(</a:t>
            </a:r>
            <a:r>
              <a:rPr lang="en-US" altLang="ja-JP">
                <a:latin typeface="Times New Roman" panose="02020603050405020304" pitchFamily="18" charset="0"/>
              </a:rPr>
              <a:t>file descriptor)</a:t>
            </a:r>
          </a:p>
          <a:p>
            <a:pPr lvl="1" eaLnBrk="1" hangingPunct="1"/>
            <a:r>
              <a:rPr lang="ja-JP" altLang="en-US">
                <a:latin typeface="Times New Roman" panose="02020603050405020304" pitchFamily="18" charset="0"/>
              </a:rPr>
              <a:t>ファイルの情報を格納</a:t>
            </a:r>
          </a:p>
        </p:txBody>
      </p:sp>
      <p:graphicFrame>
        <p:nvGraphicFramePr>
          <p:cNvPr id="395305" name="Group 1065"/>
          <p:cNvGraphicFramePr>
            <a:graphicFrameLocks noGrp="1"/>
          </p:cNvGraphicFramePr>
          <p:nvPr/>
        </p:nvGraphicFramePr>
        <p:xfrm>
          <a:off x="5486400" y="2741613"/>
          <a:ext cx="3429000" cy="4134168"/>
        </p:xfrm>
        <a:graphic>
          <a:graphicData uri="http://schemas.openxmlformats.org/drawingml/2006/table">
            <a:tbl>
              <a:tblPr/>
              <a:tblGrid>
                <a:gridCol w="3429000">
                  <a:extLst>
                    <a:ext uri="{9D8B030D-6E8A-4147-A177-3AD203B41FA5}">
                      <a16:colId xmlns:a16="http://schemas.microsoft.com/office/drawing/2014/main" val="20000"/>
                    </a:ext>
                  </a:extLst>
                </a:gridCol>
              </a:tblGrid>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ファイル名</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ファイルの型</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サイズ</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ファイル構造情報</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ファイル保護情報</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2次記憶上のアドレス</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作成日時</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最終変更日時</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読み出し/書き込み回数</a:t>
                      </a:r>
                    </a:p>
                  </a:txBody>
                  <a:tcPr marL="90000" marR="90000" marT="46796" marB="4679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9722" name="Text Box 1066"/>
          <p:cNvSpPr txBox="1">
            <a:spLocks noChangeArrowheads="1"/>
          </p:cNvSpPr>
          <p:nvPr/>
        </p:nvSpPr>
        <p:spPr bwMode="auto">
          <a:xfrm>
            <a:off x="6781800" y="2286000"/>
            <a:ext cx="852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FCB</a:t>
            </a:r>
          </a:p>
        </p:txBody>
      </p:sp>
      <p:sp>
        <p:nvSpPr>
          <p:cNvPr id="395308" name="Text Box 1068"/>
          <p:cNvSpPr txBox="1">
            <a:spLocks noChangeArrowheads="1"/>
          </p:cNvSpPr>
          <p:nvPr/>
        </p:nvSpPr>
        <p:spPr bwMode="auto">
          <a:xfrm>
            <a:off x="914400" y="4648200"/>
            <a:ext cx="4265613"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c.f. </a:t>
            </a:r>
            <a:r>
              <a:rPr lang="ja-JP" altLang="en-US"/>
              <a:t>プロセス制御ブロック</a:t>
            </a:r>
          </a:p>
          <a:p>
            <a:pPr eaLnBrk="1" hangingPunct="1"/>
            <a:r>
              <a:rPr lang="ja-JP" altLang="en-US"/>
              <a:t>      プロセス記述子</a:t>
            </a:r>
          </a:p>
          <a:p>
            <a:pPr lvl="1" eaLnBrk="1" hangingPunct="1">
              <a:buClr>
                <a:schemeClr val="tx2"/>
              </a:buClr>
              <a:buSzPct val="70000"/>
              <a:buFont typeface="Wingdings" panose="05000000000000000000" pitchFamily="2" charset="2"/>
              <a:buChar char="l"/>
            </a:pPr>
            <a:r>
              <a:rPr lang="ja-JP" altLang="en-US"/>
              <a:t> プロセスの情報を格納</a:t>
            </a:r>
          </a:p>
        </p:txBody>
      </p:sp>
      <p:sp>
        <p:nvSpPr>
          <p:cNvPr id="395309" name="Text Box 1069"/>
          <p:cNvSpPr txBox="1">
            <a:spLocks noChangeArrowheads="1"/>
          </p:cNvSpPr>
          <p:nvPr/>
        </p:nvSpPr>
        <p:spPr bwMode="auto">
          <a:xfrm>
            <a:off x="990600" y="3429000"/>
            <a:ext cx="39703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主記憶のカーネル領域に</a:t>
            </a:r>
          </a:p>
          <a:p>
            <a:pPr eaLnBrk="1" hangingPunct="1"/>
            <a:r>
              <a:rPr lang="ja-JP" altLang="en-US"/>
              <a:t>領域が確保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5309"/>
                                        </p:tgtEl>
                                        <p:attrNameLst>
                                          <p:attrName>style.visibility</p:attrName>
                                        </p:attrNameLst>
                                      </p:cBhvr>
                                      <p:to>
                                        <p:strVal val="visible"/>
                                      </p:to>
                                    </p:set>
                                    <p:animEffect transition="in" filter="checkerboard(across)">
                                      <p:cBhvr>
                                        <p:cTn id="7" dur="500"/>
                                        <p:tgtEl>
                                          <p:spTgt spid="3953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5308"/>
                                        </p:tgtEl>
                                        <p:attrNameLst>
                                          <p:attrName>style.visibility</p:attrName>
                                        </p:attrNameLst>
                                      </p:cBhvr>
                                      <p:to>
                                        <p:strVal val="visible"/>
                                      </p:to>
                                    </p:set>
                                    <p:animEffect transition="in" filter="checkerboard(across)">
                                      <p:cBhvr>
                                        <p:cTn id="12" dur="500"/>
                                        <p:tgtEl>
                                          <p:spTgt spid="395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308" grpId="0" autoUpdateAnimBg="0"/>
      <p:bldP spid="395309"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685800" y="381000"/>
            <a:ext cx="7772400" cy="762000"/>
          </a:xfrm>
        </p:spPr>
        <p:txBody>
          <a:bodyPr/>
          <a:lstStyle/>
          <a:p>
            <a:pPr eaLnBrk="1" hangingPunct="1"/>
            <a:r>
              <a:rPr lang="ja-JP" altLang="en-US">
                <a:latin typeface="Times New Roman" panose="02020603050405020304" pitchFamily="18" charset="0"/>
              </a:rPr>
              <a:t>ファイル制御ブロック</a:t>
            </a:r>
          </a:p>
        </p:txBody>
      </p:sp>
      <p:sp>
        <p:nvSpPr>
          <p:cNvPr id="30723" name="Rectangle 1027"/>
          <p:cNvSpPr>
            <a:spLocks noChangeArrowheads="1"/>
          </p:cNvSpPr>
          <p:nvPr/>
        </p:nvSpPr>
        <p:spPr bwMode="auto">
          <a:xfrm>
            <a:off x="228600" y="1676400"/>
            <a:ext cx="3581400" cy="2590800"/>
          </a:xfrm>
          <a:prstGeom prst="rect">
            <a:avLst/>
          </a:prstGeom>
          <a:solidFill>
            <a:schemeClr val="bg1">
              <a:lumMod val="50000"/>
            </a:schemeClr>
          </a:solidFill>
          <a:ln w="19050">
            <a:solidFill>
              <a:schemeClr val="tx1"/>
            </a:solidFill>
            <a:miter lim="800000"/>
            <a:headEnd/>
            <a:tailEnd/>
          </a:ln>
        </p:spPr>
        <p:txBody>
          <a:bodyPr wrap="none" lIns="90000" tIns="46800" rIns="90000" bIns="46800" anchor="ctr"/>
          <a:lstStyle/>
          <a:p>
            <a:pPr>
              <a:defRPr/>
            </a:pPr>
            <a:endParaRPr lang="ja-JP" altLang="en-US">
              <a:latin typeface="Times New Roman" charset="0"/>
            </a:endParaRPr>
          </a:p>
        </p:txBody>
      </p:sp>
      <p:sp>
        <p:nvSpPr>
          <p:cNvPr id="30724" name="Text Box 1028"/>
          <p:cNvSpPr txBox="1">
            <a:spLocks noChangeArrowheads="1"/>
          </p:cNvSpPr>
          <p:nvPr/>
        </p:nvSpPr>
        <p:spPr bwMode="auto">
          <a:xfrm>
            <a:off x="1371600" y="1143000"/>
            <a:ext cx="1247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0725" name="AutoShape 1030"/>
          <p:cNvSpPr>
            <a:spLocks noChangeArrowheads="1"/>
          </p:cNvSpPr>
          <p:nvPr/>
        </p:nvSpPr>
        <p:spPr bwMode="auto">
          <a:xfrm>
            <a:off x="5562600" y="1676400"/>
            <a:ext cx="2895600" cy="2743200"/>
          </a:xfrm>
          <a:prstGeom prst="can">
            <a:avLst>
              <a:gd name="adj" fmla="val 15056"/>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26" name="Text Box 1031"/>
          <p:cNvSpPr txBox="1">
            <a:spLocks noChangeArrowheads="1"/>
          </p:cNvSpPr>
          <p:nvPr/>
        </p:nvSpPr>
        <p:spPr bwMode="auto">
          <a:xfrm>
            <a:off x="6248400" y="11430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30727" name="AutoShape 1032"/>
          <p:cNvSpPr>
            <a:spLocks noChangeArrowheads="1"/>
          </p:cNvSpPr>
          <p:nvPr/>
        </p:nvSpPr>
        <p:spPr bwMode="auto">
          <a:xfrm>
            <a:off x="5791200" y="2514600"/>
            <a:ext cx="2362200" cy="1676400"/>
          </a:xfrm>
          <a:prstGeom prst="foldedCorner">
            <a:avLst>
              <a:gd name="adj" fmla="val 125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28" name="Text Box 1033"/>
          <p:cNvSpPr txBox="1">
            <a:spLocks noChangeArrowheads="1"/>
          </p:cNvSpPr>
          <p:nvPr/>
        </p:nvSpPr>
        <p:spPr bwMode="auto">
          <a:xfrm>
            <a:off x="6400800" y="20574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grpSp>
        <p:nvGrpSpPr>
          <p:cNvPr id="2" name="Group 1078"/>
          <p:cNvGrpSpPr>
            <a:grpSpLocks/>
          </p:cNvGrpSpPr>
          <p:nvPr/>
        </p:nvGrpSpPr>
        <p:grpSpPr bwMode="auto">
          <a:xfrm>
            <a:off x="5638800" y="2597150"/>
            <a:ext cx="1676400" cy="1446213"/>
            <a:chOff x="3072" y="1828"/>
            <a:chExt cx="1056" cy="911"/>
          </a:xfrm>
        </p:grpSpPr>
        <p:grpSp>
          <p:nvGrpSpPr>
            <p:cNvPr id="30754" name="Group 1053"/>
            <p:cNvGrpSpPr>
              <a:grpSpLocks/>
            </p:cNvGrpSpPr>
            <p:nvPr/>
          </p:nvGrpSpPr>
          <p:grpSpPr bwMode="auto">
            <a:xfrm>
              <a:off x="3312" y="2064"/>
              <a:ext cx="480" cy="675"/>
              <a:chOff x="1680" y="2112"/>
              <a:chExt cx="480" cy="675"/>
            </a:xfrm>
          </p:grpSpPr>
          <p:sp>
            <p:nvSpPr>
              <p:cNvPr id="30756" name="Line 1040"/>
              <p:cNvSpPr>
                <a:spLocks noChangeShapeType="1"/>
              </p:cNvSpPr>
              <p:nvPr/>
            </p:nvSpPr>
            <p:spPr bwMode="auto">
              <a:xfrm>
                <a:off x="1680" y="2112"/>
                <a:ext cx="480"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57" name="Line 1041"/>
              <p:cNvSpPr>
                <a:spLocks noChangeShapeType="1"/>
              </p:cNvSpPr>
              <p:nvPr/>
            </p:nvSpPr>
            <p:spPr bwMode="auto">
              <a:xfrm>
                <a:off x="1680" y="2247"/>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58" name="Line 1042"/>
              <p:cNvSpPr>
                <a:spLocks noChangeShapeType="1"/>
              </p:cNvSpPr>
              <p:nvPr/>
            </p:nvSpPr>
            <p:spPr bwMode="auto">
              <a:xfrm>
                <a:off x="1680" y="2382"/>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59" name="Line 1043"/>
              <p:cNvSpPr>
                <a:spLocks noChangeShapeType="1"/>
              </p:cNvSpPr>
              <p:nvPr/>
            </p:nvSpPr>
            <p:spPr bwMode="auto">
              <a:xfrm>
                <a:off x="1680" y="2517"/>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60" name="Line 1044"/>
              <p:cNvSpPr>
                <a:spLocks noChangeShapeType="1"/>
              </p:cNvSpPr>
              <p:nvPr/>
            </p:nvSpPr>
            <p:spPr bwMode="auto">
              <a:xfrm>
                <a:off x="1680" y="2652"/>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61" name="Line 1045"/>
              <p:cNvSpPr>
                <a:spLocks noChangeShapeType="1"/>
              </p:cNvSpPr>
              <p:nvPr/>
            </p:nvSpPr>
            <p:spPr bwMode="auto">
              <a:xfrm>
                <a:off x="1680" y="2787"/>
                <a:ext cx="480"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62" name="Line 1046"/>
              <p:cNvSpPr>
                <a:spLocks noChangeShapeType="1"/>
              </p:cNvSpPr>
              <p:nvPr/>
            </p:nvSpPr>
            <p:spPr bwMode="auto">
              <a:xfrm>
                <a:off x="1680" y="2112"/>
                <a:ext cx="0" cy="675"/>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63" name="Line 1047"/>
              <p:cNvSpPr>
                <a:spLocks noChangeShapeType="1"/>
              </p:cNvSpPr>
              <p:nvPr/>
            </p:nvSpPr>
            <p:spPr bwMode="auto">
              <a:xfrm>
                <a:off x="2160" y="2112"/>
                <a:ext cx="0" cy="675"/>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30755" name="Text Box 1055"/>
            <p:cNvSpPr txBox="1">
              <a:spLocks noChangeArrowheads="1"/>
            </p:cNvSpPr>
            <p:nvPr/>
          </p:nvSpPr>
          <p:spPr bwMode="auto">
            <a:xfrm>
              <a:off x="3072" y="1828"/>
              <a:ext cx="105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ファイル情報</a:t>
              </a:r>
            </a:p>
          </p:txBody>
        </p:sp>
      </p:grpSp>
      <p:grpSp>
        <p:nvGrpSpPr>
          <p:cNvPr id="4" name="Group 1069"/>
          <p:cNvGrpSpPr>
            <a:grpSpLocks/>
          </p:cNvGrpSpPr>
          <p:nvPr/>
        </p:nvGrpSpPr>
        <p:grpSpPr bwMode="auto">
          <a:xfrm>
            <a:off x="3200400" y="2590800"/>
            <a:ext cx="2590800" cy="990600"/>
            <a:chOff x="1536" y="1728"/>
            <a:chExt cx="1632" cy="624"/>
          </a:xfrm>
        </p:grpSpPr>
        <p:sp>
          <p:nvSpPr>
            <p:cNvPr id="30752" name="Line 1067"/>
            <p:cNvSpPr>
              <a:spLocks noChangeShapeType="1"/>
            </p:cNvSpPr>
            <p:nvPr/>
          </p:nvSpPr>
          <p:spPr bwMode="auto">
            <a:xfrm flipH="1" flipV="1">
              <a:off x="1536" y="1872"/>
              <a:ext cx="1632" cy="48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53" name="Text Box 1068"/>
            <p:cNvSpPr txBox="1">
              <a:spLocks noChangeArrowheads="1"/>
            </p:cNvSpPr>
            <p:nvPr/>
          </p:nvSpPr>
          <p:spPr bwMode="auto">
            <a:xfrm>
              <a:off x="2016" y="1728"/>
              <a:ext cx="7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OPEN</a:t>
              </a:r>
            </a:p>
          </p:txBody>
        </p:sp>
      </p:grpSp>
      <p:grpSp>
        <p:nvGrpSpPr>
          <p:cNvPr id="5" name="Group 1073"/>
          <p:cNvGrpSpPr>
            <a:grpSpLocks/>
          </p:cNvGrpSpPr>
          <p:nvPr/>
        </p:nvGrpSpPr>
        <p:grpSpPr bwMode="auto">
          <a:xfrm>
            <a:off x="3200400" y="3048000"/>
            <a:ext cx="2590800" cy="823913"/>
            <a:chOff x="1536" y="1968"/>
            <a:chExt cx="1632" cy="519"/>
          </a:xfrm>
        </p:grpSpPr>
        <p:sp>
          <p:nvSpPr>
            <p:cNvPr id="30750" name="Line 1070"/>
            <p:cNvSpPr>
              <a:spLocks noChangeShapeType="1"/>
            </p:cNvSpPr>
            <p:nvPr/>
          </p:nvSpPr>
          <p:spPr bwMode="auto">
            <a:xfrm>
              <a:off x="1536" y="1968"/>
              <a:ext cx="1632" cy="48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51" name="Text Box 1072"/>
            <p:cNvSpPr txBox="1">
              <a:spLocks noChangeArrowheads="1"/>
            </p:cNvSpPr>
            <p:nvPr/>
          </p:nvSpPr>
          <p:spPr bwMode="auto">
            <a:xfrm>
              <a:off x="1824" y="2160"/>
              <a:ext cx="82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CLOSE</a:t>
              </a:r>
            </a:p>
          </p:txBody>
        </p:sp>
      </p:grpSp>
      <p:sp>
        <p:nvSpPr>
          <p:cNvPr id="396338" name="Text Box 1074"/>
          <p:cNvSpPr txBox="1">
            <a:spLocks noChangeArrowheads="1"/>
          </p:cNvSpPr>
          <p:nvPr/>
        </p:nvSpPr>
        <p:spPr bwMode="auto">
          <a:xfrm>
            <a:off x="914400" y="4419600"/>
            <a:ext cx="777557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r>
              <a:rPr lang="en-US" altLang="ja-JP"/>
              <a:t>OPEN</a:t>
            </a:r>
            <a:r>
              <a:rPr lang="ja-JP" altLang="en-US"/>
              <a:t>時 :   </a:t>
            </a:r>
            <a:r>
              <a:rPr lang="en-US" altLang="ja-JP"/>
              <a:t>FCB</a:t>
            </a:r>
            <a:r>
              <a:rPr lang="ja-JP" altLang="en-US"/>
              <a:t>にファイル情報を読み込み</a:t>
            </a:r>
          </a:p>
          <a:p>
            <a:pPr eaLnBrk="1" hangingPunct="1"/>
            <a:r>
              <a:rPr lang="en-US" altLang="ja-JP"/>
              <a:t>                                 </a:t>
            </a:r>
            <a:r>
              <a:rPr lang="ja-JP" altLang="en-US"/>
              <a:t>作業領域を確保</a:t>
            </a:r>
          </a:p>
          <a:p>
            <a:pPr eaLnBrk="1" hangingPunct="1"/>
            <a:r>
              <a:rPr lang="ja-JP" altLang="en-US"/>
              <a:t>ファイル</a:t>
            </a:r>
            <a:r>
              <a:rPr lang="en-US" altLang="ja-JP"/>
              <a:t>CLOSE</a:t>
            </a:r>
            <a:r>
              <a:rPr lang="ja-JP" altLang="en-US"/>
              <a:t>時 : 2次記憶に</a:t>
            </a:r>
            <a:r>
              <a:rPr lang="en-US" altLang="ja-JP"/>
              <a:t>FCB</a:t>
            </a:r>
            <a:r>
              <a:rPr lang="ja-JP" altLang="en-US"/>
              <a:t>を書き出し</a:t>
            </a:r>
          </a:p>
          <a:p>
            <a:pPr eaLnBrk="1" hangingPunct="1"/>
            <a:r>
              <a:rPr lang="ja-JP" altLang="en-US"/>
              <a:t>                                 作業領域を開放</a:t>
            </a:r>
          </a:p>
        </p:txBody>
      </p:sp>
      <p:sp>
        <p:nvSpPr>
          <p:cNvPr id="396339" name="Text Box 1075"/>
          <p:cNvSpPr txBox="1">
            <a:spLocks noChangeArrowheads="1"/>
          </p:cNvSpPr>
          <p:nvPr/>
        </p:nvSpPr>
        <p:spPr bwMode="auto">
          <a:xfrm>
            <a:off x="1143000" y="6172200"/>
            <a:ext cx="6300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ファイルそのものは参照時にスワップイン</a:t>
            </a:r>
          </a:p>
        </p:txBody>
      </p:sp>
      <p:grpSp>
        <p:nvGrpSpPr>
          <p:cNvPr id="6" name="Group 1077"/>
          <p:cNvGrpSpPr>
            <a:grpSpLocks/>
          </p:cNvGrpSpPr>
          <p:nvPr/>
        </p:nvGrpSpPr>
        <p:grpSpPr bwMode="auto">
          <a:xfrm>
            <a:off x="2362200" y="2133600"/>
            <a:ext cx="852488" cy="1528763"/>
            <a:chOff x="1008" y="1296"/>
            <a:chExt cx="537" cy="963"/>
          </a:xfrm>
        </p:grpSpPr>
        <p:grpSp>
          <p:nvGrpSpPr>
            <p:cNvPr id="30740" name="Group 1056"/>
            <p:cNvGrpSpPr>
              <a:grpSpLocks/>
            </p:cNvGrpSpPr>
            <p:nvPr/>
          </p:nvGrpSpPr>
          <p:grpSpPr bwMode="auto">
            <a:xfrm>
              <a:off x="1056" y="1584"/>
              <a:ext cx="480" cy="675"/>
              <a:chOff x="1680" y="2112"/>
              <a:chExt cx="480" cy="675"/>
            </a:xfrm>
          </p:grpSpPr>
          <p:sp>
            <p:nvSpPr>
              <p:cNvPr id="30742" name="Line 1057"/>
              <p:cNvSpPr>
                <a:spLocks noChangeShapeType="1"/>
              </p:cNvSpPr>
              <p:nvPr/>
            </p:nvSpPr>
            <p:spPr bwMode="auto">
              <a:xfrm>
                <a:off x="1680" y="2112"/>
                <a:ext cx="480"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43" name="Line 1058"/>
              <p:cNvSpPr>
                <a:spLocks noChangeShapeType="1"/>
              </p:cNvSpPr>
              <p:nvPr/>
            </p:nvSpPr>
            <p:spPr bwMode="auto">
              <a:xfrm>
                <a:off x="1680" y="2247"/>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44" name="Line 1059"/>
              <p:cNvSpPr>
                <a:spLocks noChangeShapeType="1"/>
              </p:cNvSpPr>
              <p:nvPr/>
            </p:nvSpPr>
            <p:spPr bwMode="auto">
              <a:xfrm>
                <a:off x="1680" y="2382"/>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45" name="Line 1060"/>
              <p:cNvSpPr>
                <a:spLocks noChangeShapeType="1"/>
              </p:cNvSpPr>
              <p:nvPr/>
            </p:nvSpPr>
            <p:spPr bwMode="auto">
              <a:xfrm>
                <a:off x="1680" y="2517"/>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46" name="Line 1061"/>
              <p:cNvSpPr>
                <a:spLocks noChangeShapeType="1"/>
              </p:cNvSpPr>
              <p:nvPr/>
            </p:nvSpPr>
            <p:spPr bwMode="auto">
              <a:xfrm>
                <a:off x="1680" y="2652"/>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47" name="Line 1062"/>
              <p:cNvSpPr>
                <a:spLocks noChangeShapeType="1"/>
              </p:cNvSpPr>
              <p:nvPr/>
            </p:nvSpPr>
            <p:spPr bwMode="auto">
              <a:xfrm>
                <a:off x="1680" y="2787"/>
                <a:ext cx="480"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48" name="Line 1063"/>
              <p:cNvSpPr>
                <a:spLocks noChangeShapeType="1"/>
              </p:cNvSpPr>
              <p:nvPr/>
            </p:nvSpPr>
            <p:spPr bwMode="auto">
              <a:xfrm>
                <a:off x="1680" y="2112"/>
                <a:ext cx="0" cy="675"/>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0749" name="Line 1064"/>
              <p:cNvSpPr>
                <a:spLocks noChangeShapeType="1"/>
              </p:cNvSpPr>
              <p:nvPr/>
            </p:nvSpPr>
            <p:spPr bwMode="auto">
              <a:xfrm>
                <a:off x="2160" y="2112"/>
                <a:ext cx="0" cy="675"/>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30741" name="Text Box 1076"/>
            <p:cNvSpPr txBox="1">
              <a:spLocks noChangeArrowheads="1"/>
            </p:cNvSpPr>
            <p:nvPr/>
          </p:nvSpPr>
          <p:spPr bwMode="auto">
            <a:xfrm>
              <a:off x="1008" y="1296"/>
              <a:ext cx="53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FCB</a:t>
              </a:r>
            </a:p>
          </p:txBody>
        </p:sp>
      </p:grpSp>
      <p:sp>
        <p:nvSpPr>
          <p:cNvPr id="30735" name="Rectangle 1079"/>
          <p:cNvSpPr>
            <a:spLocks noChangeArrowheads="1"/>
          </p:cNvSpPr>
          <p:nvPr/>
        </p:nvSpPr>
        <p:spPr bwMode="auto">
          <a:xfrm>
            <a:off x="2133600" y="2133600"/>
            <a:ext cx="1524000" cy="1828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0736" name="Text Box 1080"/>
          <p:cNvSpPr txBox="1">
            <a:spLocks noChangeArrowheads="1"/>
          </p:cNvSpPr>
          <p:nvPr/>
        </p:nvSpPr>
        <p:spPr bwMode="auto">
          <a:xfrm>
            <a:off x="1905000" y="1676400"/>
            <a:ext cx="1924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カーネル領域</a:t>
            </a:r>
          </a:p>
        </p:txBody>
      </p:sp>
      <p:sp>
        <p:nvSpPr>
          <p:cNvPr id="30737" name="Text Box 1081"/>
          <p:cNvSpPr txBox="1">
            <a:spLocks noChangeArrowheads="1"/>
          </p:cNvSpPr>
          <p:nvPr/>
        </p:nvSpPr>
        <p:spPr bwMode="auto">
          <a:xfrm>
            <a:off x="228600" y="1676400"/>
            <a:ext cx="1682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ユーザ領域</a:t>
            </a:r>
          </a:p>
        </p:txBody>
      </p:sp>
      <p:sp>
        <p:nvSpPr>
          <p:cNvPr id="30738" name="Rectangle 1083"/>
          <p:cNvSpPr>
            <a:spLocks noChangeArrowheads="1"/>
          </p:cNvSpPr>
          <p:nvPr/>
        </p:nvSpPr>
        <p:spPr bwMode="auto">
          <a:xfrm>
            <a:off x="381000" y="2133600"/>
            <a:ext cx="1600200" cy="1828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6348" name="Rectangle 1084"/>
          <p:cNvSpPr>
            <a:spLocks noChangeArrowheads="1"/>
          </p:cNvSpPr>
          <p:nvPr/>
        </p:nvSpPr>
        <p:spPr bwMode="auto">
          <a:xfrm>
            <a:off x="457200" y="2667000"/>
            <a:ext cx="13716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t>作業領域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par>
                          <p:cTn id="13" fill="hold" nodeType="afterGroup">
                            <p:stCondLst>
                              <p:cond delay="500"/>
                            </p:stCondLst>
                            <p:childTnLst>
                              <p:par>
                                <p:cTn id="14" presetID="5" presetClass="entr" presetSubtype="1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heckerboard(across)">
                                      <p:cBhvr>
                                        <p:cTn id="16" dur="5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396348"/>
                                        </p:tgtEl>
                                        <p:attrNameLst>
                                          <p:attrName>style.visibility</p:attrName>
                                        </p:attrNameLst>
                                      </p:cBhvr>
                                      <p:to>
                                        <p:strVal val="visible"/>
                                      </p:to>
                                    </p:set>
                                    <p:animEffect transition="in" filter="checkerboard(across)">
                                      <p:cBhvr>
                                        <p:cTn id="21" dur="500"/>
                                        <p:tgtEl>
                                          <p:spTgt spid="39634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396338"/>
                                        </p:tgtEl>
                                        <p:attrNameLst>
                                          <p:attrName>style.visibility</p:attrName>
                                        </p:attrNameLst>
                                      </p:cBhvr>
                                      <p:to>
                                        <p:strVal val="visible"/>
                                      </p:to>
                                    </p:set>
                                    <p:animEffect transition="in" filter="checkerboard(across)">
                                      <p:cBhvr>
                                        <p:cTn id="31" dur="500"/>
                                        <p:tgtEl>
                                          <p:spTgt spid="39633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96339"/>
                                        </p:tgtEl>
                                        <p:attrNameLst>
                                          <p:attrName>style.visibility</p:attrName>
                                        </p:attrNameLst>
                                      </p:cBhvr>
                                      <p:to>
                                        <p:strVal val="visible"/>
                                      </p:to>
                                    </p:set>
                                    <p:anim calcmode="lin" valueType="num">
                                      <p:cBhvr additive="base">
                                        <p:cTn id="36" dur="500" fill="hold"/>
                                        <p:tgtEl>
                                          <p:spTgt spid="396339"/>
                                        </p:tgtEl>
                                        <p:attrNameLst>
                                          <p:attrName>ppt_x</p:attrName>
                                        </p:attrNameLst>
                                      </p:cBhvr>
                                      <p:tavLst>
                                        <p:tav tm="0">
                                          <p:val>
                                            <p:strVal val="#ppt_x"/>
                                          </p:val>
                                        </p:tav>
                                        <p:tav tm="100000">
                                          <p:val>
                                            <p:strVal val="#ppt_x"/>
                                          </p:val>
                                        </p:tav>
                                      </p:tavLst>
                                    </p:anim>
                                    <p:anim calcmode="lin" valueType="num">
                                      <p:cBhvr additive="base">
                                        <p:cTn id="37" dur="500" fill="hold"/>
                                        <p:tgtEl>
                                          <p:spTgt spid="3963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38" grpId="0" autoUpdateAnimBg="0"/>
      <p:bldP spid="396339" grpId="0" autoUpdateAnimBg="0"/>
      <p:bldP spid="396348"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228600"/>
            <a:ext cx="7772400" cy="762000"/>
          </a:xfrm>
        </p:spPr>
        <p:txBody>
          <a:bodyPr/>
          <a:lstStyle/>
          <a:p>
            <a:pPr eaLnBrk="1" hangingPunct="1"/>
            <a:r>
              <a:rPr lang="ja-JP" altLang="en-US">
                <a:latin typeface="Times New Roman" panose="02020603050405020304" pitchFamily="18" charset="0"/>
              </a:rPr>
              <a:t>ファイル操作</a:t>
            </a:r>
          </a:p>
        </p:txBody>
      </p:sp>
      <p:graphicFrame>
        <p:nvGraphicFramePr>
          <p:cNvPr id="390206" name="Group 62"/>
          <p:cNvGraphicFramePr>
            <a:graphicFrameLocks noGrp="1"/>
          </p:cNvGraphicFramePr>
          <p:nvPr/>
        </p:nvGraphicFramePr>
        <p:xfrm>
          <a:off x="228600" y="1143000"/>
          <a:ext cx="8686800" cy="5512224"/>
        </p:xfrm>
        <a:graphic>
          <a:graphicData uri="http://schemas.openxmlformats.org/drawingml/2006/table">
            <a:tbl>
              <a:tblPr/>
              <a:tblGrid>
                <a:gridCol w="2667000">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システムコール</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操作内容</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CREATE</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空のファイルを作成する</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DELETE</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ファイルを削除する</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OPEN</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ファイルを開く</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CLOSE</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ファイルを閉じる</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READ</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ファイルからメモリにデータを読み込む</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WRITE</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メモリからファイルにデータを書き込む</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APPEND</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メモリからファイルの末尾にデータを書き込む</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SEEK</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直接アクセスをする</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GET ATTRIBUTE</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ファイルの属性を読み取る</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SET ATTRIBUTE</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ファイルの属性を設定する</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59317">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pitchFamily="50" charset="-128"/>
                        </a:rPr>
                        <a:t>RENAME</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pitchFamily="50" charset="-128"/>
                        </a:rPr>
                        <a:t>ファイル名を変更する</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a:t>
            </a:r>
            <a:r>
              <a:rPr lang="en-US" altLang="ja-JP">
                <a:latin typeface="Times New Roman" panose="02020603050405020304" pitchFamily="18" charset="0"/>
              </a:rPr>
              <a:t>file)</a:t>
            </a:r>
          </a:p>
        </p:txBody>
      </p:sp>
      <p:sp>
        <p:nvSpPr>
          <p:cNvPr id="5123" name="Rectangle 3"/>
          <p:cNvSpPr>
            <a:spLocks noGrp="1" noChangeArrowheads="1"/>
          </p:cNvSpPr>
          <p:nvPr>
            <p:ph type="body" idx="1"/>
          </p:nvPr>
        </p:nvSpPr>
        <p:spPr/>
        <p:txBody>
          <a:bodyPr/>
          <a:lstStyle/>
          <a:p>
            <a:pPr eaLnBrk="1" hangingPunct="1">
              <a:lnSpc>
                <a:spcPct val="90000"/>
              </a:lnSpc>
            </a:pPr>
            <a:r>
              <a:rPr lang="ja-JP" altLang="en-US">
                <a:latin typeface="Times New Roman" panose="02020603050405020304" pitchFamily="18" charset="0"/>
              </a:rPr>
              <a:t>ファイル(</a:t>
            </a:r>
            <a:r>
              <a:rPr lang="en-US" altLang="ja-JP" dirty="0">
                <a:latin typeface="Times New Roman" panose="02020603050405020304" pitchFamily="18" charset="0"/>
              </a:rPr>
              <a:t>file)</a:t>
            </a:r>
          </a:p>
          <a:p>
            <a:pPr lvl="1" eaLnBrk="1" hangingPunct="1">
              <a:lnSpc>
                <a:spcPct val="90000"/>
              </a:lnSpc>
            </a:pPr>
            <a:r>
              <a:rPr lang="ja-JP" altLang="en-US">
                <a:latin typeface="Times New Roman" panose="02020603050405020304" pitchFamily="18" charset="0"/>
              </a:rPr>
              <a:t>データ, プログラムの集合体</a:t>
            </a:r>
          </a:p>
          <a:p>
            <a:pPr lvl="1" eaLnBrk="1" hangingPunct="1">
              <a:lnSpc>
                <a:spcPct val="90000"/>
              </a:lnSpc>
            </a:pPr>
            <a:r>
              <a:rPr lang="ja-JP" altLang="en-US">
                <a:latin typeface="Times New Roman" panose="02020603050405020304" pitchFamily="18" charset="0"/>
              </a:rPr>
              <a:t>データ, プログラムを格納するための論理単位</a:t>
            </a:r>
          </a:p>
          <a:p>
            <a:pPr lvl="1" eaLnBrk="1" hangingPunct="1">
              <a:lnSpc>
                <a:spcPct val="90000"/>
              </a:lnSpc>
            </a:pPr>
            <a:r>
              <a:rPr lang="ja-JP" altLang="en-US">
                <a:latin typeface="Times New Roman" panose="02020603050405020304" pitchFamily="18" charset="0"/>
              </a:rPr>
              <a:t>格納された情報は永続性(</a:t>
            </a:r>
            <a:r>
              <a:rPr lang="en-US" altLang="ja-JP" dirty="0">
                <a:latin typeface="Times New Roman" panose="02020603050405020304" pitchFamily="18" charset="0"/>
              </a:rPr>
              <a:t>persistent)</a:t>
            </a:r>
            <a:r>
              <a:rPr lang="ja-JP" altLang="en-US">
                <a:latin typeface="Times New Roman" panose="02020603050405020304" pitchFamily="18" charset="0"/>
              </a:rPr>
              <a:t>がある</a:t>
            </a:r>
          </a:p>
          <a:p>
            <a:pPr lvl="1" eaLnBrk="1" hangingPunct="1">
              <a:lnSpc>
                <a:spcPct val="90000"/>
              </a:lnSpc>
            </a:pPr>
            <a:r>
              <a:rPr lang="ja-JP" altLang="en-US">
                <a:latin typeface="Times New Roman" panose="02020603050405020304" pitchFamily="18" charset="0"/>
              </a:rPr>
              <a:t>任意の時点で作成可能</a:t>
            </a:r>
          </a:p>
          <a:p>
            <a:pPr lvl="1" eaLnBrk="1" hangingPunct="1">
              <a:lnSpc>
                <a:spcPct val="90000"/>
              </a:lnSpc>
            </a:pPr>
            <a:r>
              <a:rPr lang="ja-JP" altLang="en-US">
                <a:latin typeface="Times New Roman" panose="02020603050405020304" pitchFamily="18" charset="0"/>
              </a:rPr>
              <a:t>大きさを拡大・縮小可能</a:t>
            </a:r>
          </a:p>
          <a:p>
            <a:pPr lvl="1" eaLnBrk="1" hangingPunct="1">
              <a:lnSpc>
                <a:spcPct val="90000"/>
              </a:lnSpc>
            </a:pPr>
            <a:r>
              <a:rPr lang="ja-JP" altLang="en-US">
                <a:latin typeface="Times New Roman" panose="02020603050405020304" pitchFamily="18" charset="0"/>
              </a:rPr>
              <a:t>大きさに制限無し</a:t>
            </a:r>
            <a:endParaRPr lang="en-US" altLang="ja-JP" dirty="0">
              <a:latin typeface="Times New Roman" panose="02020603050405020304" pitchFamily="18" charset="0"/>
            </a:endParaRPr>
          </a:p>
          <a:p>
            <a:pPr lvl="1" eaLnBrk="1" hangingPunct="1">
              <a:lnSpc>
                <a:spcPct val="90000"/>
              </a:lnSpc>
            </a:pPr>
            <a:r>
              <a:rPr lang="ja-JP" altLang="en-US">
                <a:latin typeface="Times New Roman" panose="02020603050405020304" pitchFamily="18" charset="0"/>
              </a:rPr>
              <a:t>プロセス間で共有可能</a:t>
            </a:r>
          </a:p>
          <a:p>
            <a:pPr marL="457200" lvl="1" indent="0" eaLnBrk="1" hangingPunct="1">
              <a:lnSpc>
                <a:spcPct val="90000"/>
              </a:lnSpc>
              <a:buNone/>
            </a:pPr>
            <a:endParaRPr lang="ja-JP" altLang="en-US">
              <a:latin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ファイル操作</a:t>
            </a:r>
          </a:p>
        </p:txBody>
      </p:sp>
      <p:sp>
        <p:nvSpPr>
          <p:cNvPr id="32771" name="Rectangle 3"/>
          <p:cNvSpPr>
            <a:spLocks noGrp="1" noChangeArrowheads="1"/>
          </p:cNvSpPr>
          <p:nvPr>
            <p:ph type="body" idx="1"/>
          </p:nvPr>
        </p:nvSpPr>
        <p:spPr>
          <a:xfrm>
            <a:off x="685800" y="1752600"/>
            <a:ext cx="7772400" cy="2819400"/>
          </a:xfrm>
        </p:spPr>
        <p:txBody>
          <a:bodyPr/>
          <a:lstStyle/>
          <a:p>
            <a:pPr eaLnBrk="1" hangingPunct="1"/>
            <a:r>
              <a:rPr lang="en-US" altLang="ja-JP" sz="2800" dirty="0">
                <a:latin typeface="Times New Roman" panose="02020603050405020304" pitchFamily="18" charset="0"/>
              </a:rPr>
              <a:t>OPEN</a:t>
            </a:r>
          </a:p>
          <a:p>
            <a:pPr lvl="1" eaLnBrk="1" hangingPunct="1"/>
            <a:r>
              <a:rPr lang="ja-JP" altLang="en-US" sz="2400">
                <a:latin typeface="Times New Roman" panose="02020603050405020304" pitchFamily="18" charset="0"/>
              </a:rPr>
              <a:t>ファイルの属性等を二次記憶から</a:t>
            </a:r>
            <a:r>
              <a:rPr lang="en-US" altLang="ja-JP" sz="2400" dirty="0">
                <a:latin typeface="Times New Roman" panose="02020603050405020304" pitchFamily="18" charset="0"/>
              </a:rPr>
              <a:t>FCB</a:t>
            </a:r>
            <a:r>
              <a:rPr lang="ja-JP" altLang="en-US" sz="2400">
                <a:latin typeface="Times New Roman" panose="02020603050405020304" pitchFamily="18" charset="0"/>
              </a:rPr>
              <a:t>に読み込む</a:t>
            </a:r>
            <a:endParaRPr lang="en-US" altLang="ja-JP" sz="2400" dirty="0">
              <a:latin typeface="Times New Roman" panose="02020603050405020304" pitchFamily="18" charset="0"/>
            </a:endParaRPr>
          </a:p>
          <a:p>
            <a:pPr lvl="1" eaLnBrk="1" hangingPunct="1"/>
            <a:r>
              <a:rPr lang="ja-JP" altLang="en-US" sz="2400">
                <a:latin typeface="Times New Roman" panose="02020603050405020304" pitchFamily="18" charset="0"/>
              </a:rPr>
              <a:t>作業領域の確保</a:t>
            </a:r>
          </a:p>
          <a:p>
            <a:pPr eaLnBrk="1" hangingPunct="1"/>
            <a:r>
              <a:rPr lang="en-US" altLang="ja-JP" sz="2800" dirty="0">
                <a:latin typeface="Times New Roman" panose="02020603050405020304" pitchFamily="18" charset="0"/>
              </a:rPr>
              <a:t>CLOSE</a:t>
            </a:r>
          </a:p>
          <a:p>
            <a:pPr lvl="1" eaLnBrk="1" hangingPunct="1"/>
            <a:r>
              <a:rPr lang="en-US" altLang="ja-JP" sz="2400" dirty="0">
                <a:latin typeface="Times New Roman" panose="02020603050405020304" pitchFamily="18" charset="0"/>
              </a:rPr>
              <a:t>FCB</a:t>
            </a:r>
            <a:r>
              <a:rPr lang="ja-JP" altLang="en-US" sz="2400">
                <a:latin typeface="Times New Roman" panose="02020603050405020304" pitchFamily="18" charset="0"/>
              </a:rPr>
              <a:t>の情報を二次記憶に書き出す</a:t>
            </a:r>
            <a:endParaRPr lang="en-US" altLang="ja-JP" sz="2400" dirty="0">
              <a:latin typeface="Times New Roman" panose="02020603050405020304" pitchFamily="18" charset="0"/>
            </a:endParaRPr>
          </a:p>
          <a:p>
            <a:pPr lvl="1" eaLnBrk="1" hangingPunct="1"/>
            <a:r>
              <a:rPr lang="ja-JP" altLang="en-US" sz="2400">
                <a:latin typeface="Times New Roman" panose="02020603050405020304" pitchFamily="18" charset="0"/>
              </a:rPr>
              <a:t>作業領域の解放</a:t>
            </a:r>
          </a:p>
        </p:txBody>
      </p:sp>
      <p:sp>
        <p:nvSpPr>
          <p:cNvPr id="393220" name="Text Box 4"/>
          <p:cNvSpPr txBox="1">
            <a:spLocks noChangeArrowheads="1"/>
          </p:cNvSpPr>
          <p:nvPr/>
        </p:nvSpPr>
        <p:spPr bwMode="auto">
          <a:xfrm>
            <a:off x="1219200" y="4572000"/>
            <a:ext cx="56546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多数のファイルを同時に</a:t>
            </a:r>
            <a:r>
              <a:rPr lang="en-US" altLang="ja-JP" dirty="0"/>
              <a:t>OPEN</a:t>
            </a:r>
            <a:r>
              <a:rPr lang="ja-JP" altLang="en-US"/>
              <a:t>すると</a:t>
            </a:r>
          </a:p>
          <a:p>
            <a:pPr eaLnBrk="1" hangingPunct="1"/>
            <a:r>
              <a:rPr lang="ja-JP" altLang="en-US"/>
              <a:t>大量の作業領域が必要になる</a:t>
            </a:r>
          </a:p>
        </p:txBody>
      </p:sp>
      <p:grpSp>
        <p:nvGrpSpPr>
          <p:cNvPr id="2" name="Group 8"/>
          <p:cNvGrpSpPr>
            <a:grpSpLocks/>
          </p:cNvGrpSpPr>
          <p:nvPr/>
        </p:nvGrpSpPr>
        <p:grpSpPr bwMode="auto">
          <a:xfrm>
            <a:off x="1295400" y="5562600"/>
            <a:ext cx="6015038" cy="976313"/>
            <a:chOff x="816" y="3504"/>
            <a:chExt cx="3789" cy="615"/>
          </a:xfrm>
        </p:grpSpPr>
        <p:sp>
          <p:nvSpPr>
            <p:cNvPr id="32774" name="Text Box 6"/>
            <p:cNvSpPr txBox="1">
              <a:spLocks noChangeArrowheads="1"/>
            </p:cNvSpPr>
            <p:nvPr/>
          </p:nvSpPr>
          <p:spPr bwMode="auto">
            <a:xfrm>
              <a:off x="816" y="3792"/>
              <a:ext cx="378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必要なファイルのみ</a:t>
              </a:r>
              <a:r>
                <a:rPr lang="en-US" altLang="ja-JP" dirty="0"/>
                <a:t>OPEN</a:t>
              </a:r>
              <a:r>
                <a:rPr lang="ja-JP" altLang="en-US"/>
                <a:t>した方がよい</a:t>
              </a:r>
            </a:p>
          </p:txBody>
        </p:sp>
        <p:sp>
          <p:nvSpPr>
            <p:cNvPr id="32775" name="AutoShape 7"/>
            <p:cNvSpPr>
              <a:spLocks noChangeArrowheads="1"/>
            </p:cNvSpPr>
            <p:nvPr/>
          </p:nvSpPr>
          <p:spPr bwMode="auto">
            <a:xfrm>
              <a:off x="2496" y="3504"/>
              <a:ext cx="384" cy="336"/>
            </a:xfrm>
            <a:prstGeom prst="downArrow">
              <a:avLst>
                <a:gd name="adj1" fmla="val 50000"/>
                <a:gd name="adj2" fmla="val 25000"/>
              </a:avLst>
            </a:prstGeom>
            <a:solidFill>
              <a:schemeClr val="accent1"/>
            </a:solidFill>
            <a:ln w="19050">
              <a:solidFill>
                <a:schemeClr val="accent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3220"/>
                                        </p:tgtEl>
                                        <p:attrNameLst>
                                          <p:attrName>style.visibility</p:attrName>
                                        </p:attrNameLst>
                                      </p:cBhvr>
                                      <p:to>
                                        <p:strVal val="visible"/>
                                      </p:to>
                                    </p:set>
                                    <p:animEffect transition="in" filter="checkerboard(across)">
                                      <p:cBhvr>
                                        <p:cTn id="7" dur="500"/>
                                        <p:tgtEl>
                                          <p:spTgt spid="393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20"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ファイル操作</a:t>
            </a:r>
          </a:p>
        </p:txBody>
      </p:sp>
      <p:sp>
        <p:nvSpPr>
          <p:cNvPr id="33795" name="Rectangle 3"/>
          <p:cNvSpPr>
            <a:spLocks noGrp="1" noChangeArrowheads="1"/>
          </p:cNvSpPr>
          <p:nvPr>
            <p:ph type="body" idx="1"/>
          </p:nvPr>
        </p:nvSpPr>
        <p:spPr>
          <a:xfrm>
            <a:off x="685800" y="1524000"/>
            <a:ext cx="7772400" cy="5105400"/>
          </a:xfrm>
        </p:spPr>
        <p:txBody>
          <a:bodyPr/>
          <a:lstStyle/>
          <a:p>
            <a:pPr eaLnBrk="1" hangingPunct="1"/>
            <a:r>
              <a:rPr lang="en-US" altLang="ja-JP" sz="2800" dirty="0">
                <a:latin typeface="Times New Roman" panose="02020603050405020304" pitchFamily="18" charset="0"/>
              </a:rPr>
              <a:t>READ</a:t>
            </a:r>
          </a:p>
          <a:p>
            <a:pPr lvl="1" eaLnBrk="1" hangingPunct="1"/>
            <a:r>
              <a:rPr lang="ja-JP" altLang="en-US" sz="2400">
                <a:latin typeface="Times New Roman" panose="02020603050405020304" pitchFamily="18" charset="0"/>
              </a:rPr>
              <a:t>現在位置から指定されたバイト数読み込む</a:t>
            </a:r>
          </a:p>
          <a:p>
            <a:pPr lvl="1" eaLnBrk="1" hangingPunct="1"/>
            <a:r>
              <a:rPr lang="ja-JP" altLang="en-US" sz="2400">
                <a:latin typeface="Times New Roman" panose="02020603050405020304" pitchFamily="18" charset="0"/>
              </a:rPr>
              <a:t>現在位置を指定されたバイト数進める</a:t>
            </a:r>
          </a:p>
          <a:p>
            <a:pPr eaLnBrk="1" hangingPunct="1"/>
            <a:r>
              <a:rPr lang="en-US" altLang="ja-JP" sz="2800" dirty="0">
                <a:latin typeface="Times New Roman" panose="02020603050405020304" pitchFamily="18" charset="0"/>
              </a:rPr>
              <a:t>WRITE</a:t>
            </a:r>
          </a:p>
          <a:p>
            <a:pPr lvl="1" eaLnBrk="1" hangingPunct="1"/>
            <a:r>
              <a:rPr lang="ja-JP" altLang="en-US" sz="2400">
                <a:latin typeface="Times New Roman" panose="02020603050405020304" pitchFamily="18" charset="0"/>
              </a:rPr>
              <a:t>現在の位置に指定されたデータを書き出す</a:t>
            </a:r>
          </a:p>
          <a:p>
            <a:pPr lvl="1" eaLnBrk="1" hangingPunct="1"/>
            <a:r>
              <a:rPr lang="ja-JP" altLang="en-US" sz="2400">
                <a:latin typeface="Times New Roman" panose="02020603050405020304" pitchFamily="18" charset="0"/>
              </a:rPr>
              <a:t>現在位置がファイル末ならばファイルは成長</a:t>
            </a:r>
          </a:p>
          <a:p>
            <a:pPr eaLnBrk="1" hangingPunct="1"/>
            <a:r>
              <a:rPr lang="en-US" altLang="ja-JP" sz="2800" dirty="0">
                <a:latin typeface="Times New Roman" panose="02020603050405020304" pitchFamily="18" charset="0"/>
              </a:rPr>
              <a:t>APPEND</a:t>
            </a:r>
          </a:p>
          <a:p>
            <a:pPr lvl="1" eaLnBrk="1" hangingPunct="1"/>
            <a:r>
              <a:rPr lang="ja-JP" altLang="en-US" sz="2400">
                <a:latin typeface="Times New Roman" panose="02020603050405020304" pitchFamily="18" charset="0"/>
              </a:rPr>
              <a:t>ファイル末に指定されたデータを書き出す</a:t>
            </a:r>
            <a:endParaRPr lang="en-US" altLang="ja-JP" sz="2400" dirty="0">
              <a:latin typeface="Times New Roman" panose="02020603050405020304" pitchFamily="18" charset="0"/>
            </a:endParaRPr>
          </a:p>
          <a:p>
            <a:pPr lvl="1" eaLnBrk="1" hangingPunct="1"/>
            <a:r>
              <a:rPr lang="ja-JP" altLang="en-US" sz="2400">
                <a:latin typeface="Times New Roman" panose="02020603050405020304" pitchFamily="18" charset="0"/>
              </a:rPr>
              <a:t>現在位置をファイル末に移動</a:t>
            </a:r>
          </a:p>
          <a:p>
            <a:pPr eaLnBrk="1" hangingPunct="1"/>
            <a:r>
              <a:rPr lang="en-US" altLang="ja-JP" sz="2800" dirty="0">
                <a:latin typeface="Times New Roman" panose="02020603050405020304" pitchFamily="18" charset="0"/>
              </a:rPr>
              <a:t>SEEK</a:t>
            </a:r>
          </a:p>
          <a:p>
            <a:pPr lvl="1" eaLnBrk="1" hangingPunct="1"/>
            <a:r>
              <a:rPr lang="ja-JP" altLang="en-US" sz="2400">
                <a:latin typeface="Times New Roman" panose="02020603050405020304" pitchFamily="18" charset="0"/>
              </a:rPr>
              <a:t>指定された位置に移動する</a:t>
            </a:r>
          </a:p>
        </p:txBody>
      </p:sp>
      <p:sp>
        <p:nvSpPr>
          <p:cNvPr id="33796" name="AutoShape 8"/>
          <p:cNvSpPr>
            <a:spLocks noChangeArrowheads="1"/>
          </p:cNvSpPr>
          <p:nvPr/>
        </p:nvSpPr>
        <p:spPr bwMode="auto">
          <a:xfrm>
            <a:off x="7239000" y="2590800"/>
            <a:ext cx="1676400" cy="2362200"/>
          </a:xfrm>
          <a:prstGeom prst="foldedCorner">
            <a:avLst>
              <a:gd name="adj" fmla="val 12500"/>
            </a:avLst>
          </a:prstGeom>
          <a:solidFill>
            <a:srgbClr val="FFFFFF"/>
          </a:solidFill>
          <a:ln w="9525">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4249" name="Oval 9"/>
          <p:cNvSpPr>
            <a:spLocks noChangeArrowheads="1"/>
          </p:cNvSpPr>
          <p:nvPr/>
        </p:nvSpPr>
        <p:spPr bwMode="auto">
          <a:xfrm>
            <a:off x="7315200" y="3048000"/>
            <a:ext cx="152400" cy="152400"/>
          </a:xfrm>
          <a:prstGeom prst="ellipse">
            <a:avLst/>
          </a:prstGeom>
          <a:solidFill>
            <a:srgbClr val="FF00FF"/>
          </a:solidFill>
          <a:ln w="9525">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394252" name="AutoShape 12"/>
          <p:cNvSpPr>
            <a:spLocks noChangeArrowheads="1"/>
          </p:cNvSpPr>
          <p:nvPr/>
        </p:nvSpPr>
        <p:spPr bwMode="auto">
          <a:xfrm>
            <a:off x="6629400" y="1135856"/>
            <a:ext cx="1905000" cy="685800"/>
          </a:xfrm>
          <a:prstGeom prst="wedgeRoundRectCallout">
            <a:avLst>
              <a:gd name="adj1" fmla="val -7231"/>
              <a:gd name="adj2" fmla="val 217244"/>
              <a:gd name="adj3" fmla="val 16667"/>
            </a:avLst>
          </a:prstGeom>
          <a:ln w="19050">
            <a:solidFill>
              <a:schemeClr val="tx1"/>
            </a:solidFill>
            <a:miter lim="800000"/>
            <a:headEnd/>
            <a:tailEnd/>
          </a:ln>
        </p:spPr>
        <p:txBody>
          <a:bodyPr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現在位置</a:t>
            </a:r>
          </a:p>
        </p:txBody>
      </p:sp>
      <p:grpSp>
        <p:nvGrpSpPr>
          <p:cNvPr id="2" name="Group 14"/>
          <p:cNvGrpSpPr>
            <a:grpSpLocks/>
          </p:cNvGrpSpPr>
          <p:nvPr/>
        </p:nvGrpSpPr>
        <p:grpSpPr bwMode="auto">
          <a:xfrm>
            <a:off x="7391400" y="3048000"/>
            <a:ext cx="1676400" cy="595313"/>
            <a:chOff x="4656" y="1920"/>
            <a:chExt cx="1056" cy="375"/>
          </a:xfrm>
        </p:grpSpPr>
        <p:sp>
          <p:nvSpPr>
            <p:cNvPr id="33800" name="Line 10"/>
            <p:cNvSpPr>
              <a:spLocks noChangeShapeType="1"/>
            </p:cNvSpPr>
            <p:nvPr/>
          </p:nvSpPr>
          <p:spPr bwMode="auto">
            <a:xfrm>
              <a:off x="4752" y="1968"/>
              <a:ext cx="576" cy="0"/>
            </a:xfrm>
            <a:prstGeom prst="line">
              <a:avLst/>
            </a:prstGeom>
            <a:noFill/>
            <a:ln w="28575">
              <a:solidFill>
                <a:srgbClr val="FF00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3801" name="Oval 11"/>
            <p:cNvSpPr>
              <a:spLocks noChangeArrowheads="1"/>
            </p:cNvSpPr>
            <p:nvPr/>
          </p:nvSpPr>
          <p:spPr bwMode="auto">
            <a:xfrm>
              <a:off x="5376" y="1920"/>
              <a:ext cx="96" cy="96"/>
            </a:xfrm>
            <a:prstGeom prst="ellipse">
              <a:avLst/>
            </a:prstGeom>
            <a:solidFill>
              <a:srgbClr val="FF00FF"/>
            </a:solidFill>
            <a:ln w="9525">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802" name="Text Box 13"/>
            <p:cNvSpPr txBox="1">
              <a:spLocks noChangeArrowheads="1"/>
            </p:cNvSpPr>
            <p:nvPr/>
          </p:nvSpPr>
          <p:spPr bwMode="auto">
            <a:xfrm>
              <a:off x="4656" y="1968"/>
              <a:ext cx="105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solidFill>
                    <a:srgbClr val="000000"/>
                  </a:solidFill>
                </a:rPr>
                <a:t>読み/書き</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4249"/>
                                        </p:tgtEl>
                                        <p:attrNameLst>
                                          <p:attrName>style.visibility</p:attrName>
                                        </p:attrNameLst>
                                      </p:cBhvr>
                                      <p:to>
                                        <p:strVal val="visible"/>
                                      </p:to>
                                    </p:set>
                                    <p:animEffect transition="in" filter="checkerboard(across)">
                                      <p:cBhvr>
                                        <p:cTn id="7" dur="500"/>
                                        <p:tgtEl>
                                          <p:spTgt spid="3942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4252"/>
                                        </p:tgtEl>
                                        <p:attrNameLst>
                                          <p:attrName>style.visibility</p:attrName>
                                        </p:attrNameLst>
                                      </p:cBhvr>
                                      <p:to>
                                        <p:strVal val="visible"/>
                                      </p:to>
                                    </p:set>
                                    <p:animEffect transition="in" filter="checkerboard(across)">
                                      <p:cBhvr>
                                        <p:cTn id="12" dur="500"/>
                                        <p:tgtEl>
                                          <p:spTgt spid="3942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9" grpId="0" animBg="1"/>
      <p:bldP spid="394252"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a:xfrm>
            <a:off x="685800" y="503238"/>
            <a:ext cx="7772400" cy="762000"/>
          </a:xfrm>
        </p:spPr>
        <p:txBody>
          <a:bodyPr/>
          <a:lstStyle/>
          <a:p>
            <a:pPr eaLnBrk="1" hangingPunct="1"/>
            <a:r>
              <a:rPr lang="ja-JP" altLang="en-US">
                <a:latin typeface="Times New Roman" panose="02020603050405020304" pitchFamily="18" charset="0"/>
              </a:rPr>
              <a:t>バッファリング</a:t>
            </a:r>
            <a:r>
              <a:rPr lang="ja-JP" altLang="en-US" sz="4000">
                <a:latin typeface="Times New Roman" panose="02020603050405020304" pitchFamily="18" charset="0"/>
              </a:rPr>
              <a:t>(</a:t>
            </a:r>
            <a:r>
              <a:rPr lang="en-US" altLang="ja-JP" sz="4000">
                <a:latin typeface="Times New Roman" panose="02020603050405020304" pitchFamily="18" charset="0"/>
              </a:rPr>
              <a:t>buffering)</a:t>
            </a:r>
          </a:p>
        </p:txBody>
      </p:sp>
      <p:sp>
        <p:nvSpPr>
          <p:cNvPr id="34819" name="Rectangle 1027"/>
          <p:cNvSpPr>
            <a:spLocks noGrp="1" noChangeArrowheads="1"/>
          </p:cNvSpPr>
          <p:nvPr>
            <p:ph type="body" idx="1"/>
          </p:nvPr>
        </p:nvSpPr>
        <p:spPr>
          <a:xfrm>
            <a:off x="685800" y="1447800"/>
            <a:ext cx="7772400" cy="2133600"/>
          </a:xfrm>
        </p:spPr>
        <p:txBody>
          <a:bodyPr/>
          <a:lstStyle/>
          <a:p>
            <a:pPr eaLnBrk="1" hangingPunct="1"/>
            <a:r>
              <a:rPr lang="ja-JP" altLang="en-US" dirty="0">
                <a:latin typeface="Times New Roman" panose="02020603050405020304" pitchFamily="18" charset="0"/>
              </a:rPr>
              <a:t>バッファリング</a:t>
            </a:r>
            <a:r>
              <a:rPr lang="ja-JP" altLang="en-US" sz="2800" dirty="0">
                <a:latin typeface="Times New Roman" panose="02020603050405020304" pitchFamily="18" charset="0"/>
              </a:rPr>
              <a:t>(</a:t>
            </a:r>
            <a:r>
              <a:rPr lang="en-US" altLang="ja-JP" sz="2800" dirty="0">
                <a:latin typeface="Times New Roman" panose="02020603050405020304" pitchFamily="18" charset="0"/>
              </a:rPr>
              <a:t>buffering)</a:t>
            </a:r>
          </a:p>
          <a:p>
            <a:pPr lvl="1" eaLnBrk="1" hangingPunct="1"/>
            <a:r>
              <a:rPr lang="ja-JP" altLang="en-US" dirty="0">
                <a:latin typeface="Times New Roman" panose="02020603050405020304" pitchFamily="18" charset="0"/>
              </a:rPr>
              <a:t>参照時にファイルを一旦バッファに入れる</a:t>
            </a:r>
          </a:p>
          <a:p>
            <a:pPr lvl="2" eaLnBrk="1" hangingPunct="1"/>
            <a:r>
              <a:rPr lang="en-US" altLang="ja-JP" sz="2800" dirty="0">
                <a:latin typeface="Times New Roman" panose="02020603050405020304" pitchFamily="18" charset="0"/>
              </a:rPr>
              <a:t>CPU</a:t>
            </a:r>
            <a:r>
              <a:rPr lang="ja-JP" altLang="en-US" sz="2800" dirty="0">
                <a:latin typeface="Times New Roman" panose="02020603050405020304" pitchFamily="18" charset="0"/>
              </a:rPr>
              <a:t>処理と入出力処理のオーバラップ</a:t>
            </a:r>
          </a:p>
          <a:p>
            <a:pPr lvl="2" eaLnBrk="1" hangingPunct="1">
              <a:buFont typeface="Wingdings" panose="05000000000000000000" pitchFamily="2" charset="2"/>
              <a:buNone/>
            </a:pPr>
            <a:r>
              <a:rPr lang="ja-JP" altLang="en-US" sz="2800" dirty="0">
                <a:latin typeface="Times New Roman" panose="02020603050405020304" pitchFamily="18" charset="0"/>
              </a:rPr>
              <a:t>⇒ </a:t>
            </a:r>
            <a:r>
              <a:rPr lang="en-US" altLang="ja-JP" sz="2800" dirty="0">
                <a:latin typeface="Times New Roman" panose="02020603050405020304" pitchFamily="18" charset="0"/>
              </a:rPr>
              <a:t>CPU</a:t>
            </a:r>
            <a:r>
              <a:rPr lang="ja-JP" altLang="en-US" sz="2800" dirty="0">
                <a:latin typeface="Times New Roman" panose="02020603050405020304" pitchFamily="18" charset="0"/>
              </a:rPr>
              <a:t>利用率が向上</a:t>
            </a:r>
          </a:p>
        </p:txBody>
      </p:sp>
      <p:sp>
        <p:nvSpPr>
          <p:cNvPr id="34820" name="Text Box 1028"/>
          <p:cNvSpPr txBox="1">
            <a:spLocks noChangeArrowheads="1"/>
          </p:cNvSpPr>
          <p:nvPr/>
        </p:nvSpPr>
        <p:spPr bwMode="auto">
          <a:xfrm>
            <a:off x="228600" y="4419600"/>
            <a:ext cx="1603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作業領域</a:t>
            </a:r>
          </a:p>
        </p:txBody>
      </p:sp>
      <p:sp>
        <p:nvSpPr>
          <p:cNvPr id="34821" name="Rectangle 1029"/>
          <p:cNvSpPr>
            <a:spLocks noChangeArrowheads="1"/>
          </p:cNvSpPr>
          <p:nvPr/>
        </p:nvSpPr>
        <p:spPr bwMode="auto">
          <a:xfrm>
            <a:off x="304800" y="4953000"/>
            <a:ext cx="14478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22" name="Rectangle 1030"/>
          <p:cNvSpPr>
            <a:spLocks noChangeArrowheads="1"/>
          </p:cNvSpPr>
          <p:nvPr/>
        </p:nvSpPr>
        <p:spPr bwMode="auto">
          <a:xfrm>
            <a:off x="2819400" y="4876800"/>
            <a:ext cx="2819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23" name="Text Box 1031"/>
          <p:cNvSpPr txBox="1">
            <a:spLocks noChangeArrowheads="1"/>
          </p:cNvSpPr>
          <p:nvPr/>
        </p:nvSpPr>
        <p:spPr bwMode="auto">
          <a:xfrm>
            <a:off x="3200400" y="4343400"/>
            <a:ext cx="20653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入力バッファ</a:t>
            </a:r>
          </a:p>
        </p:txBody>
      </p:sp>
      <p:sp>
        <p:nvSpPr>
          <p:cNvPr id="34824" name="AutoShape 1032"/>
          <p:cNvSpPr>
            <a:spLocks noChangeArrowheads="1"/>
          </p:cNvSpPr>
          <p:nvPr/>
        </p:nvSpPr>
        <p:spPr bwMode="auto">
          <a:xfrm>
            <a:off x="6796088" y="4222750"/>
            <a:ext cx="1981200" cy="2362200"/>
          </a:xfrm>
          <a:prstGeom prst="foldedCorner">
            <a:avLst>
              <a:gd name="adj" fmla="val 125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25" name="Text Box 1033"/>
          <p:cNvSpPr txBox="1">
            <a:spLocks noChangeArrowheads="1"/>
          </p:cNvSpPr>
          <p:nvPr/>
        </p:nvSpPr>
        <p:spPr bwMode="auto">
          <a:xfrm>
            <a:off x="7086600" y="36576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grpSp>
        <p:nvGrpSpPr>
          <p:cNvPr id="2" name="Group 1047"/>
          <p:cNvGrpSpPr>
            <a:grpSpLocks/>
          </p:cNvGrpSpPr>
          <p:nvPr/>
        </p:nvGrpSpPr>
        <p:grpSpPr bwMode="auto">
          <a:xfrm>
            <a:off x="6872288" y="4375150"/>
            <a:ext cx="1828800" cy="2057400"/>
            <a:chOff x="4032" y="2784"/>
            <a:chExt cx="1152" cy="1296"/>
          </a:xfrm>
        </p:grpSpPr>
        <p:sp>
          <p:nvSpPr>
            <p:cNvPr id="34845" name="Rectangle 1034"/>
            <p:cNvSpPr>
              <a:spLocks noChangeArrowheads="1"/>
            </p:cNvSpPr>
            <p:nvPr/>
          </p:nvSpPr>
          <p:spPr bwMode="auto">
            <a:xfrm>
              <a:off x="4032" y="2784"/>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ブロック1</a:t>
              </a:r>
            </a:p>
          </p:txBody>
        </p:sp>
        <p:sp>
          <p:nvSpPr>
            <p:cNvPr id="34846" name="Rectangle 1044"/>
            <p:cNvSpPr>
              <a:spLocks noChangeArrowheads="1"/>
            </p:cNvSpPr>
            <p:nvPr/>
          </p:nvSpPr>
          <p:spPr bwMode="auto">
            <a:xfrm>
              <a:off x="4032" y="3120"/>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ブロック2</a:t>
              </a:r>
            </a:p>
          </p:txBody>
        </p:sp>
        <p:sp>
          <p:nvSpPr>
            <p:cNvPr id="34847" name="Rectangle 1045"/>
            <p:cNvSpPr>
              <a:spLocks noChangeArrowheads="1"/>
            </p:cNvSpPr>
            <p:nvPr/>
          </p:nvSpPr>
          <p:spPr bwMode="auto">
            <a:xfrm>
              <a:off x="4032" y="3456"/>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ブロック3</a:t>
              </a:r>
            </a:p>
          </p:txBody>
        </p:sp>
        <p:sp>
          <p:nvSpPr>
            <p:cNvPr id="34848" name="Rectangle 1046"/>
            <p:cNvSpPr>
              <a:spLocks noChangeArrowheads="1"/>
            </p:cNvSpPr>
            <p:nvPr/>
          </p:nvSpPr>
          <p:spPr bwMode="auto">
            <a:xfrm>
              <a:off x="4032" y="3792"/>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ブロック4</a:t>
              </a:r>
            </a:p>
          </p:txBody>
        </p:sp>
      </p:grpSp>
      <p:sp>
        <p:nvSpPr>
          <p:cNvPr id="397336" name="Rectangle 1048"/>
          <p:cNvSpPr>
            <a:spLocks noChangeArrowheads="1"/>
          </p:cNvSpPr>
          <p:nvPr/>
        </p:nvSpPr>
        <p:spPr bwMode="auto">
          <a:xfrm>
            <a:off x="2895600" y="4953000"/>
            <a:ext cx="2667000" cy="609600"/>
          </a:xfrm>
          <a:prstGeom prst="rect">
            <a:avLst/>
          </a:prstGeom>
          <a:solidFill>
            <a:srgbClr val="CCFFFF"/>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7337" name="Line 1049"/>
          <p:cNvSpPr>
            <a:spLocks noChangeShapeType="1"/>
          </p:cNvSpPr>
          <p:nvPr/>
        </p:nvSpPr>
        <p:spPr bwMode="auto">
          <a:xfrm flipH="1">
            <a:off x="5562600" y="5105400"/>
            <a:ext cx="1295400" cy="152400"/>
          </a:xfrm>
          <a:prstGeom prst="line">
            <a:avLst/>
          </a:prstGeom>
          <a:noFill/>
          <a:ln w="38100">
            <a:solidFill>
              <a:srgbClr val="CC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3" name="Group 1052"/>
          <p:cNvGrpSpPr>
            <a:grpSpLocks/>
          </p:cNvGrpSpPr>
          <p:nvPr/>
        </p:nvGrpSpPr>
        <p:grpSpPr bwMode="auto">
          <a:xfrm>
            <a:off x="2971800" y="5029200"/>
            <a:ext cx="2514600" cy="457200"/>
            <a:chOff x="1872" y="3312"/>
            <a:chExt cx="1584" cy="288"/>
          </a:xfrm>
        </p:grpSpPr>
        <p:sp>
          <p:nvSpPr>
            <p:cNvPr id="34843" name="Rectangle 1050"/>
            <p:cNvSpPr>
              <a:spLocks noChangeArrowheads="1"/>
            </p:cNvSpPr>
            <p:nvPr/>
          </p:nvSpPr>
          <p:spPr bwMode="auto">
            <a:xfrm>
              <a:off x="1872" y="3312"/>
              <a:ext cx="768" cy="288"/>
            </a:xfrm>
            <a:prstGeom prst="rect">
              <a:avLst/>
            </a:prstGeom>
            <a:solidFill>
              <a:srgbClr val="FF99CC"/>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レコード1</a:t>
              </a:r>
            </a:p>
          </p:txBody>
        </p:sp>
        <p:sp>
          <p:nvSpPr>
            <p:cNvPr id="34844" name="Rectangle 1051"/>
            <p:cNvSpPr>
              <a:spLocks noChangeArrowheads="1"/>
            </p:cNvSpPr>
            <p:nvPr/>
          </p:nvSpPr>
          <p:spPr bwMode="auto">
            <a:xfrm>
              <a:off x="2688" y="3312"/>
              <a:ext cx="768" cy="288"/>
            </a:xfrm>
            <a:prstGeom prst="rect">
              <a:avLst/>
            </a:prstGeom>
            <a:solidFill>
              <a:srgbClr val="FF99CC"/>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レコード2</a:t>
              </a:r>
            </a:p>
          </p:txBody>
        </p:sp>
      </p:grpSp>
      <p:sp>
        <p:nvSpPr>
          <p:cNvPr id="397341" name="Line 1053"/>
          <p:cNvSpPr>
            <a:spLocks noChangeShapeType="1"/>
          </p:cNvSpPr>
          <p:nvPr/>
        </p:nvSpPr>
        <p:spPr bwMode="auto">
          <a:xfrm flipH="1">
            <a:off x="1676400" y="5257800"/>
            <a:ext cx="12954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7342" name="Rectangle 1054"/>
          <p:cNvSpPr>
            <a:spLocks noChangeArrowheads="1"/>
          </p:cNvSpPr>
          <p:nvPr/>
        </p:nvSpPr>
        <p:spPr bwMode="auto">
          <a:xfrm>
            <a:off x="381000" y="5029200"/>
            <a:ext cx="1295400" cy="4572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7343" name="AutoShape 1055"/>
          <p:cNvSpPr>
            <a:spLocks noChangeArrowheads="1"/>
          </p:cNvSpPr>
          <p:nvPr/>
        </p:nvSpPr>
        <p:spPr bwMode="auto">
          <a:xfrm>
            <a:off x="4191000" y="3657600"/>
            <a:ext cx="2590800" cy="914400"/>
          </a:xfrm>
          <a:prstGeom prst="wedgeRoundRectCallout">
            <a:avLst>
              <a:gd name="adj1" fmla="val 26778"/>
              <a:gd name="adj2" fmla="val 119968"/>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ブロック単位で転送</a:t>
            </a:r>
          </a:p>
        </p:txBody>
      </p:sp>
      <p:sp>
        <p:nvSpPr>
          <p:cNvPr id="397344" name="AutoShape 1056"/>
          <p:cNvSpPr>
            <a:spLocks noChangeArrowheads="1"/>
          </p:cNvSpPr>
          <p:nvPr/>
        </p:nvSpPr>
        <p:spPr bwMode="auto">
          <a:xfrm>
            <a:off x="990600" y="3657600"/>
            <a:ext cx="2590800" cy="914400"/>
          </a:xfrm>
          <a:prstGeom prst="wedgeRoundRectCallout">
            <a:avLst>
              <a:gd name="adj1" fmla="val -2574"/>
              <a:gd name="adj2" fmla="val 113194"/>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レコード単位で転送</a:t>
            </a:r>
          </a:p>
        </p:txBody>
      </p:sp>
      <p:sp>
        <p:nvSpPr>
          <p:cNvPr id="397345" name="Rectangle 1057"/>
          <p:cNvSpPr>
            <a:spLocks noChangeArrowheads="1"/>
          </p:cNvSpPr>
          <p:nvPr/>
        </p:nvSpPr>
        <p:spPr bwMode="auto">
          <a:xfrm>
            <a:off x="381000" y="5562600"/>
            <a:ext cx="1295400" cy="4572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35" name="Rectangle 1058"/>
          <p:cNvSpPr>
            <a:spLocks noChangeArrowheads="1"/>
          </p:cNvSpPr>
          <p:nvPr/>
        </p:nvSpPr>
        <p:spPr bwMode="auto">
          <a:xfrm>
            <a:off x="2819400" y="6094413"/>
            <a:ext cx="2819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36" name="Text Box 1059"/>
          <p:cNvSpPr txBox="1">
            <a:spLocks noChangeArrowheads="1"/>
          </p:cNvSpPr>
          <p:nvPr/>
        </p:nvSpPr>
        <p:spPr bwMode="auto">
          <a:xfrm>
            <a:off x="3200400" y="5561013"/>
            <a:ext cx="20653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出力バッファ</a:t>
            </a:r>
          </a:p>
        </p:txBody>
      </p:sp>
      <p:sp>
        <p:nvSpPr>
          <p:cNvPr id="397348" name="Rectangle 1060"/>
          <p:cNvSpPr>
            <a:spLocks noChangeArrowheads="1"/>
          </p:cNvSpPr>
          <p:nvPr/>
        </p:nvSpPr>
        <p:spPr bwMode="auto">
          <a:xfrm>
            <a:off x="2895600" y="6170613"/>
            <a:ext cx="2667000" cy="609600"/>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4" name="Group 1061"/>
          <p:cNvGrpSpPr>
            <a:grpSpLocks/>
          </p:cNvGrpSpPr>
          <p:nvPr/>
        </p:nvGrpSpPr>
        <p:grpSpPr bwMode="auto">
          <a:xfrm>
            <a:off x="2971800" y="6246813"/>
            <a:ext cx="2514600" cy="457200"/>
            <a:chOff x="1872" y="3312"/>
            <a:chExt cx="1584" cy="288"/>
          </a:xfrm>
        </p:grpSpPr>
        <p:sp>
          <p:nvSpPr>
            <p:cNvPr id="34841" name="Rectangle 1062"/>
            <p:cNvSpPr>
              <a:spLocks noChangeArrowheads="1"/>
            </p:cNvSpPr>
            <p:nvPr/>
          </p:nvSpPr>
          <p:spPr bwMode="auto">
            <a:xfrm>
              <a:off x="1872" y="3312"/>
              <a:ext cx="768" cy="288"/>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レコード1</a:t>
              </a:r>
            </a:p>
          </p:txBody>
        </p:sp>
        <p:sp>
          <p:nvSpPr>
            <p:cNvPr id="34842" name="Rectangle 1063"/>
            <p:cNvSpPr>
              <a:spLocks noChangeArrowheads="1"/>
            </p:cNvSpPr>
            <p:nvPr/>
          </p:nvSpPr>
          <p:spPr bwMode="auto">
            <a:xfrm>
              <a:off x="2688" y="3312"/>
              <a:ext cx="768" cy="288"/>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レコード2</a:t>
              </a:r>
            </a:p>
          </p:txBody>
        </p:sp>
      </p:grpSp>
      <p:sp>
        <p:nvSpPr>
          <p:cNvPr id="397352" name="Line 1064"/>
          <p:cNvSpPr>
            <a:spLocks noChangeShapeType="1"/>
          </p:cNvSpPr>
          <p:nvPr/>
        </p:nvSpPr>
        <p:spPr bwMode="auto">
          <a:xfrm>
            <a:off x="1676400" y="5791200"/>
            <a:ext cx="1295400" cy="6858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7353" name="Line 1065"/>
          <p:cNvSpPr>
            <a:spLocks noChangeShapeType="1"/>
          </p:cNvSpPr>
          <p:nvPr/>
        </p:nvSpPr>
        <p:spPr bwMode="auto">
          <a:xfrm flipV="1">
            <a:off x="5562600" y="6172200"/>
            <a:ext cx="1295400" cy="304800"/>
          </a:xfrm>
          <a:prstGeom prst="line">
            <a:avLst/>
          </a:prstGeom>
          <a:noFill/>
          <a:ln w="28575">
            <a:solidFill>
              <a:srgbClr val="CC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97337"/>
                                        </p:tgtEl>
                                        <p:attrNameLst>
                                          <p:attrName>style.visibility</p:attrName>
                                        </p:attrNameLst>
                                      </p:cBhvr>
                                      <p:to>
                                        <p:strVal val="visible"/>
                                      </p:to>
                                    </p:set>
                                    <p:animEffect transition="in" filter="wipe(right)">
                                      <p:cBhvr>
                                        <p:cTn id="12" dur="500"/>
                                        <p:tgtEl>
                                          <p:spTgt spid="3973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97336"/>
                                        </p:tgtEl>
                                        <p:attrNameLst>
                                          <p:attrName>style.visibility</p:attrName>
                                        </p:attrNameLst>
                                      </p:cBhvr>
                                      <p:to>
                                        <p:strVal val="visible"/>
                                      </p:to>
                                    </p:set>
                                    <p:animEffect transition="in" filter="checkerboard(across)">
                                      <p:cBhvr>
                                        <p:cTn id="17" dur="500"/>
                                        <p:tgtEl>
                                          <p:spTgt spid="3973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97343"/>
                                        </p:tgtEl>
                                        <p:attrNameLst>
                                          <p:attrName>style.visibility</p:attrName>
                                        </p:attrNameLst>
                                      </p:cBhvr>
                                      <p:to>
                                        <p:strVal val="visible"/>
                                      </p:to>
                                    </p:set>
                                    <p:animEffect transition="in" filter="checkerboard(across)">
                                      <p:cBhvr>
                                        <p:cTn id="22" dur="500"/>
                                        <p:tgtEl>
                                          <p:spTgt spid="39734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97341"/>
                                        </p:tgtEl>
                                        <p:attrNameLst>
                                          <p:attrName>style.visibility</p:attrName>
                                        </p:attrNameLst>
                                      </p:cBhvr>
                                      <p:to>
                                        <p:strVal val="visible"/>
                                      </p:to>
                                    </p:set>
                                    <p:animEffect transition="in" filter="wipe(right)">
                                      <p:cBhvr>
                                        <p:cTn id="32" dur="500"/>
                                        <p:tgtEl>
                                          <p:spTgt spid="39734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97342"/>
                                        </p:tgtEl>
                                        <p:attrNameLst>
                                          <p:attrName>style.visibility</p:attrName>
                                        </p:attrNameLst>
                                      </p:cBhvr>
                                      <p:to>
                                        <p:strVal val="visible"/>
                                      </p:to>
                                    </p:set>
                                    <p:animEffect transition="in" filter="checkerboard(across)">
                                      <p:cBhvr>
                                        <p:cTn id="37" dur="500"/>
                                        <p:tgtEl>
                                          <p:spTgt spid="39734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97344"/>
                                        </p:tgtEl>
                                        <p:attrNameLst>
                                          <p:attrName>style.visibility</p:attrName>
                                        </p:attrNameLst>
                                      </p:cBhvr>
                                      <p:to>
                                        <p:strVal val="visible"/>
                                      </p:to>
                                    </p:set>
                                    <p:animEffect transition="in" filter="checkerboard(across)">
                                      <p:cBhvr>
                                        <p:cTn id="42" dur="500"/>
                                        <p:tgtEl>
                                          <p:spTgt spid="39734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97345"/>
                                        </p:tgtEl>
                                        <p:attrNameLst>
                                          <p:attrName>style.visibility</p:attrName>
                                        </p:attrNameLst>
                                      </p:cBhvr>
                                      <p:to>
                                        <p:strVal val="visible"/>
                                      </p:to>
                                    </p:set>
                                    <p:animEffect transition="in" filter="checkerboard(across)">
                                      <p:cBhvr>
                                        <p:cTn id="47" dur="500"/>
                                        <p:tgtEl>
                                          <p:spTgt spid="3973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97352"/>
                                        </p:tgtEl>
                                        <p:attrNameLst>
                                          <p:attrName>style.visibility</p:attrName>
                                        </p:attrNameLst>
                                      </p:cBhvr>
                                      <p:to>
                                        <p:strVal val="visible"/>
                                      </p:to>
                                    </p:set>
                                    <p:animEffect transition="in" filter="wipe(left)">
                                      <p:cBhvr>
                                        <p:cTn id="52" dur="500"/>
                                        <p:tgtEl>
                                          <p:spTgt spid="397352"/>
                                        </p:tgtEl>
                                      </p:cBhvr>
                                    </p:animEffect>
                                  </p:childTnLst>
                                </p:cTn>
                              </p:par>
                            </p:childTnLst>
                          </p:cTn>
                        </p:par>
                        <p:par>
                          <p:cTn id="53" fill="hold" nodeType="afterGroup">
                            <p:stCondLst>
                              <p:cond delay="500"/>
                            </p:stCondLst>
                            <p:childTnLst>
                              <p:par>
                                <p:cTn id="54" presetID="5" presetClass="entr" presetSubtype="10" fill="hold" nodeType="after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checkerboard(across)">
                                      <p:cBhvr>
                                        <p:cTn id="56" dur="500"/>
                                        <p:tgtEl>
                                          <p:spTgt spid="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397348"/>
                                        </p:tgtEl>
                                        <p:attrNameLst>
                                          <p:attrName>style.visibility</p:attrName>
                                        </p:attrNameLst>
                                      </p:cBhvr>
                                      <p:to>
                                        <p:strVal val="visible"/>
                                      </p:to>
                                    </p:set>
                                    <p:animEffect transition="in" filter="checkerboard(across)">
                                      <p:cBhvr>
                                        <p:cTn id="61" dur="500"/>
                                        <p:tgtEl>
                                          <p:spTgt spid="397348"/>
                                        </p:tgtEl>
                                      </p:cBhvr>
                                    </p:animEffect>
                                  </p:childTnLst>
                                </p:cTn>
                              </p:par>
                            </p:childTnLst>
                          </p:cTn>
                        </p:par>
                        <p:par>
                          <p:cTn id="62" fill="hold" nodeType="afterGroup">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397353"/>
                                        </p:tgtEl>
                                        <p:attrNameLst>
                                          <p:attrName>style.visibility</p:attrName>
                                        </p:attrNameLst>
                                      </p:cBhvr>
                                      <p:to>
                                        <p:strVal val="visible"/>
                                      </p:to>
                                    </p:set>
                                    <p:animEffect transition="in" filter="wipe(left)">
                                      <p:cBhvr>
                                        <p:cTn id="65" dur="500"/>
                                        <p:tgtEl>
                                          <p:spTgt spid="397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36" grpId="0" animBg="1"/>
      <p:bldP spid="397337" grpId="0" animBg="1"/>
      <p:bldP spid="397341" grpId="0" animBg="1"/>
      <p:bldP spid="397342" grpId="0" animBg="1"/>
      <p:bldP spid="397343" grpId="0" animBg="1" autoUpdateAnimBg="0"/>
      <p:bldP spid="397344" grpId="0" animBg="1" autoUpdateAnimBg="0"/>
      <p:bldP spid="397345" grpId="0" animBg="1"/>
      <p:bldP spid="397348" grpId="0" animBg="1"/>
      <p:bldP spid="397352" grpId="0" animBg="1"/>
      <p:bldP spid="39735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26"/>
          <p:cNvSpPr>
            <a:spLocks noGrp="1" noChangeArrowheads="1"/>
          </p:cNvSpPr>
          <p:nvPr>
            <p:ph type="title"/>
          </p:nvPr>
        </p:nvSpPr>
        <p:spPr>
          <a:xfrm>
            <a:off x="609600" y="228600"/>
            <a:ext cx="7772400" cy="1431925"/>
          </a:xfrm>
        </p:spPr>
        <p:txBody>
          <a:bodyPr/>
          <a:lstStyle/>
          <a:p>
            <a:pPr eaLnBrk="1" hangingPunct="1"/>
            <a:r>
              <a:rPr lang="ja-JP" altLang="en-US">
                <a:latin typeface="Times New Roman" panose="02020603050405020304" pitchFamily="18" charset="0"/>
              </a:rPr>
              <a:t>ブロッキング, デブロッキング</a:t>
            </a:r>
            <a:br>
              <a:rPr lang="ja-JP" altLang="en-US">
                <a:latin typeface="Times New Roman" panose="02020603050405020304" pitchFamily="18" charset="0"/>
              </a:rPr>
            </a:br>
            <a:r>
              <a:rPr lang="ja-JP" altLang="en-US">
                <a:latin typeface="Times New Roman" panose="02020603050405020304" pitchFamily="18" charset="0"/>
              </a:rPr>
              <a:t>(</a:t>
            </a:r>
            <a:r>
              <a:rPr lang="en-US" altLang="ja-JP">
                <a:latin typeface="Times New Roman" panose="02020603050405020304" pitchFamily="18" charset="0"/>
              </a:rPr>
              <a:t>blocking, deblocking)</a:t>
            </a:r>
          </a:p>
        </p:txBody>
      </p:sp>
      <p:sp>
        <p:nvSpPr>
          <p:cNvPr id="35843" name="Rectangle 1027"/>
          <p:cNvSpPr>
            <a:spLocks noGrp="1" noChangeArrowheads="1"/>
          </p:cNvSpPr>
          <p:nvPr>
            <p:ph type="body" idx="1"/>
          </p:nvPr>
        </p:nvSpPr>
        <p:spPr>
          <a:xfrm>
            <a:off x="685800" y="1676400"/>
            <a:ext cx="7772400" cy="3352800"/>
          </a:xfrm>
        </p:spPr>
        <p:txBody>
          <a:bodyPr/>
          <a:lstStyle/>
          <a:p>
            <a:pPr eaLnBrk="1" hangingPunct="1"/>
            <a:r>
              <a:rPr lang="ja-JP" altLang="en-US">
                <a:latin typeface="Times New Roman" panose="02020603050405020304" pitchFamily="18" charset="0"/>
              </a:rPr>
              <a:t>ブロッキング(</a:t>
            </a:r>
            <a:r>
              <a:rPr lang="en-US" altLang="ja-JP">
                <a:latin typeface="Times New Roman" panose="02020603050405020304" pitchFamily="18" charset="0"/>
              </a:rPr>
              <a:t>blocking)</a:t>
            </a:r>
          </a:p>
          <a:p>
            <a:pPr lvl="1" eaLnBrk="1" hangingPunct="1"/>
            <a:r>
              <a:rPr lang="ja-JP" altLang="en-US">
                <a:latin typeface="Times New Roman" panose="02020603050405020304" pitchFamily="18" charset="0"/>
              </a:rPr>
              <a:t>複数のレコードをブロックにまとめる</a:t>
            </a:r>
          </a:p>
          <a:p>
            <a:pPr lvl="1" eaLnBrk="1" hangingPunct="1"/>
            <a:r>
              <a:rPr lang="ja-JP" altLang="en-US">
                <a:latin typeface="Times New Roman" panose="02020603050405020304" pitchFamily="18" charset="0"/>
              </a:rPr>
              <a:t>ファイルへの書き込み時</a:t>
            </a:r>
          </a:p>
          <a:p>
            <a:pPr eaLnBrk="1" hangingPunct="1"/>
            <a:r>
              <a:rPr lang="ja-JP" altLang="en-US">
                <a:latin typeface="Times New Roman" panose="02020603050405020304" pitchFamily="18" charset="0"/>
              </a:rPr>
              <a:t>デブロッキング(</a:t>
            </a:r>
            <a:r>
              <a:rPr lang="en-US" altLang="ja-JP">
                <a:latin typeface="Times New Roman" panose="02020603050405020304" pitchFamily="18" charset="0"/>
              </a:rPr>
              <a:t>deblocking)</a:t>
            </a:r>
          </a:p>
          <a:p>
            <a:pPr lvl="1" eaLnBrk="1" hangingPunct="1"/>
            <a:r>
              <a:rPr lang="ja-JP" altLang="en-US">
                <a:latin typeface="Times New Roman" panose="02020603050405020304" pitchFamily="18" charset="0"/>
              </a:rPr>
              <a:t>ブロックを複数のレコードに分割</a:t>
            </a:r>
          </a:p>
          <a:p>
            <a:pPr lvl="1" eaLnBrk="1" hangingPunct="1"/>
            <a:r>
              <a:rPr lang="ja-JP" altLang="en-US">
                <a:latin typeface="Times New Roman" panose="02020603050405020304" pitchFamily="18" charset="0"/>
              </a:rPr>
              <a:t>作業領域への読み込み時</a:t>
            </a:r>
          </a:p>
        </p:txBody>
      </p:sp>
      <p:sp>
        <p:nvSpPr>
          <p:cNvPr id="35844" name="Text Box 1028"/>
          <p:cNvSpPr txBox="1">
            <a:spLocks noChangeArrowheads="1"/>
          </p:cNvSpPr>
          <p:nvPr/>
        </p:nvSpPr>
        <p:spPr bwMode="auto">
          <a:xfrm>
            <a:off x="228600" y="4800600"/>
            <a:ext cx="1603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作業領域</a:t>
            </a:r>
          </a:p>
        </p:txBody>
      </p:sp>
      <p:sp>
        <p:nvSpPr>
          <p:cNvPr id="35845" name="Rectangle 1029"/>
          <p:cNvSpPr>
            <a:spLocks noChangeArrowheads="1"/>
          </p:cNvSpPr>
          <p:nvPr/>
        </p:nvSpPr>
        <p:spPr bwMode="auto">
          <a:xfrm>
            <a:off x="304800" y="5334000"/>
            <a:ext cx="14478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46" name="Rectangle 1030"/>
          <p:cNvSpPr>
            <a:spLocks noChangeArrowheads="1"/>
          </p:cNvSpPr>
          <p:nvPr/>
        </p:nvSpPr>
        <p:spPr bwMode="auto">
          <a:xfrm>
            <a:off x="2819400" y="5334000"/>
            <a:ext cx="28194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47" name="Text Box 1031"/>
          <p:cNvSpPr txBox="1">
            <a:spLocks noChangeArrowheads="1"/>
          </p:cNvSpPr>
          <p:nvPr/>
        </p:nvSpPr>
        <p:spPr bwMode="auto">
          <a:xfrm>
            <a:off x="3581400" y="4800600"/>
            <a:ext cx="1354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バッファ</a:t>
            </a:r>
          </a:p>
        </p:txBody>
      </p:sp>
      <p:sp>
        <p:nvSpPr>
          <p:cNvPr id="35848" name="AutoShape 1032"/>
          <p:cNvSpPr>
            <a:spLocks noChangeArrowheads="1"/>
          </p:cNvSpPr>
          <p:nvPr/>
        </p:nvSpPr>
        <p:spPr bwMode="auto">
          <a:xfrm>
            <a:off x="6796088" y="4876800"/>
            <a:ext cx="1981200" cy="1708150"/>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49" name="Text Box 1033"/>
          <p:cNvSpPr txBox="1">
            <a:spLocks noChangeArrowheads="1"/>
          </p:cNvSpPr>
          <p:nvPr/>
        </p:nvSpPr>
        <p:spPr bwMode="auto">
          <a:xfrm>
            <a:off x="7086600" y="42672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sp>
        <p:nvSpPr>
          <p:cNvPr id="35850" name="Rectangle 1035"/>
          <p:cNvSpPr>
            <a:spLocks noChangeArrowheads="1"/>
          </p:cNvSpPr>
          <p:nvPr/>
        </p:nvSpPr>
        <p:spPr bwMode="auto">
          <a:xfrm>
            <a:off x="6858000" y="4953000"/>
            <a:ext cx="1828800" cy="457200"/>
          </a:xfrm>
          <a:prstGeom prst="rect">
            <a:avLst/>
          </a:prstGeom>
          <a:solidFill>
            <a:srgbClr val="CCFFFF"/>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ブロック1</a:t>
            </a:r>
          </a:p>
        </p:txBody>
      </p:sp>
      <p:sp>
        <p:nvSpPr>
          <p:cNvPr id="35851" name="Rectangle 1036"/>
          <p:cNvSpPr>
            <a:spLocks noChangeArrowheads="1"/>
          </p:cNvSpPr>
          <p:nvPr/>
        </p:nvSpPr>
        <p:spPr bwMode="auto">
          <a:xfrm>
            <a:off x="6858000" y="5486400"/>
            <a:ext cx="1828800" cy="457200"/>
          </a:xfrm>
          <a:prstGeom prst="rect">
            <a:avLst/>
          </a:prstGeom>
          <a:solidFill>
            <a:srgbClr val="CCFFFF"/>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ブロック2</a:t>
            </a:r>
          </a:p>
        </p:txBody>
      </p:sp>
      <p:sp>
        <p:nvSpPr>
          <p:cNvPr id="35852" name="Rectangle 1037"/>
          <p:cNvSpPr>
            <a:spLocks noChangeArrowheads="1"/>
          </p:cNvSpPr>
          <p:nvPr/>
        </p:nvSpPr>
        <p:spPr bwMode="auto">
          <a:xfrm>
            <a:off x="6858000" y="6019800"/>
            <a:ext cx="1828800" cy="457200"/>
          </a:xfrm>
          <a:prstGeom prst="rect">
            <a:avLst/>
          </a:prstGeom>
          <a:solidFill>
            <a:srgbClr val="CCFFFF"/>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ブロック3</a:t>
            </a:r>
          </a:p>
        </p:txBody>
      </p:sp>
      <p:sp>
        <p:nvSpPr>
          <p:cNvPr id="35853" name="Rectangle 1039"/>
          <p:cNvSpPr>
            <a:spLocks noChangeArrowheads="1"/>
          </p:cNvSpPr>
          <p:nvPr/>
        </p:nvSpPr>
        <p:spPr bwMode="auto">
          <a:xfrm>
            <a:off x="2895600" y="5410200"/>
            <a:ext cx="2667000" cy="609600"/>
          </a:xfrm>
          <a:prstGeom prst="rect">
            <a:avLst/>
          </a:prstGeom>
          <a:solidFill>
            <a:srgbClr val="CCFFFF"/>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54" name="Line 1040"/>
          <p:cNvSpPr>
            <a:spLocks noChangeShapeType="1"/>
          </p:cNvSpPr>
          <p:nvPr/>
        </p:nvSpPr>
        <p:spPr bwMode="auto">
          <a:xfrm flipH="1">
            <a:off x="5638800" y="5715000"/>
            <a:ext cx="1219200" cy="0"/>
          </a:xfrm>
          <a:prstGeom prst="line">
            <a:avLst/>
          </a:prstGeom>
          <a:noFill/>
          <a:ln w="38100">
            <a:solidFill>
              <a:srgbClr val="CCFFFF"/>
            </a:solidFill>
            <a:round/>
            <a:headEnd type="triangle" w="med" len="me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35855" name="Group 1041"/>
          <p:cNvGrpSpPr>
            <a:grpSpLocks/>
          </p:cNvGrpSpPr>
          <p:nvPr/>
        </p:nvGrpSpPr>
        <p:grpSpPr bwMode="auto">
          <a:xfrm>
            <a:off x="2971800" y="5486400"/>
            <a:ext cx="2514600" cy="457200"/>
            <a:chOff x="1872" y="3312"/>
            <a:chExt cx="1584" cy="288"/>
          </a:xfrm>
        </p:grpSpPr>
        <p:sp>
          <p:nvSpPr>
            <p:cNvPr id="35858" name="Rectangle 1042"/>
            <p:cNvSpPr>
              <a:spLocks noChangeArrowheads="1"/>
            </p:cNvSpPr>
            <p:nvPr/>
          </p:nvSpPr>
          <p:spPr bwMode="auto">
            <a:xfrm>
              <a:off x="1872" y="3312"/>
              <a:ext cx="768" cy="288"/>
            </a:xfrm>
            <a:prstGeom prst="rect">
              <a:avLst/>
            </a:prstGeom>
            <a:solidFill>
              <a:srgbClr val="FF99CC"/>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レコード1</a:t>
              </a:r>
            </a:p>
          </p:txBody>
        </p:sp>
        <p:sp>
          <p:nvSpPr>
            <p:cNvPr id="35859" name="Rectangle 1043"/>
            <p:cNvSpPr>
              <a:spLocks noChangeArrowheads="1"/>
            </p:cNvSpPr>
            <p:nvPr/>
          </p:nvSpPr>
          <p:spPr bwMode="auto">
            <a:xfrm>
              <a:off x="2688" y="3312"/>
              <a:ext cx="768" cy="288"/>
            </a:xfrm>
            <a:prstGeom prst="rect">
              <a:avLst/>
            </a:prstGeom>
            <a:solidFill>
              <a:srgbClr val="FF99CC"/>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レコード2</a:t>
              </a:r>
            </a:p>
          </p:txBody>
        </p:sp>
      </p:grpSp>
      <p:sp>
        <p:nvSpPr>
          <p:cNvPr id="35856" name="Line 1044"/>
          <p:cNvSpPr>
            <a:spLocks noChangeShapeType="1"/>
          </p:cNvSpPr>
          <p:nvPr/>
        </p:nvSpPr>
        <p:spPr bwMode="auto">
          <a:xfrm flipH="1" flipV="1">
            <a:off x="1676400" y="5715000"/>
            <a:ext cx="129540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5857" name="Rectangle 1045"/>
          <p:cNvSpPr>
            <a:spLocks noChangeArrowheads="1"/>
          </p:cNvSpPr>
          <p:nvPr/>
        </p:nvSpPr>
        <p:spPr bwMode="auto">
          <a:xfrm>
            <a:off x="381000" y="5486400"/>
            <a:ext cx="1295400" cy="4572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p:txBody>
          <a:bodyPr/>
          <a:lstStyle/>
          <a:p>
            <a:pPr eaLnBrk="1" hangingPunct="1"/>
            <a:r>
              <a:rPr lang="ja-JP" altLang="en-US">
                <a:latin typeface="Times New Roman" panose="02020603050405020304" pitchFamily="18" charset="0"/>
              </a:rPr>
              <a:t>ダブルバッファリング</a:t>
            </a:r>
            <a:br>
              <a:rPr lang="ja-JP" altLang="en-US">
                <a:latin typeface="Times New Roman" panose="02020603050405020304" pitchFamily="18" charset="0"/>
              </a:rPr>
            </a:br>
            <a:r>
              <a:rPr lang="ja-JP" altLang="en-US">
                <a:latin typeface="Times New Roman" panose="02020603050405020304" pitchFamily="18" charset="0"/>
              </a:rPr>
              <a:t>(</a:t>
            </a:r>
            <a:r>
              <a:rPr lang="en-US" altLang="ja-JP">
                <a:latin typeface="Times New Roman" panose="02020603050405020304" pitchFamily="18" charset="0"/>
              </a:rPr>
              <a:t>double buffering)</a:t>
            </a:r>
          </a:p>
        </p:txBody>
      </p:sp>
      <p:sp>
        <p:nvSpPr>
          <p:cNvPr id="36867" name="Rectangle 1027"/>
          <p:cNvSpPr>
            <a:spLocks noGrp="1" noChangeArrowheads="1"/>
          </p:cNvSpPr>
          <p:nvPr>
            <p:ph type="body" idx="1"/>
          </p:nvPr>
        </p:nvSpPr>
        <p:spPr>
          <a:xfrm>
            <a:off x="685800" y="1981200"/>
            <a:ext cx="7772400" cy="1219200"/>
          </a:xfrm>
        </p:spPr>
        <p:txBody>
          <a:bodyPr/>
          <a:lstStyle/>
          <a:p>
            <a:pPr eaLnBrk="1" hangingPunct="1"/>
            <a:r>
              <a:rPr lang="ja-JP" altLang="en-US" dirty="0">
                <a:latin typeface="Times New Roman" panose="02020603050405020304" pitchFamily="18" charset="0"/>
              </a:rPr>
              <a:t>ダブルバッファリング(</a:t>
            </a:r>
            <a:r>
              <a:rPr lang="en-US" altLang="ja-JP" dirty="0">
                <a:latin typeface="Times New Roman" panose="02020603050405020304" pitchFamily="18" charset="0"/>
              </a:rPr>
              <a:t>double buffering)</a:t>
            </a:r>
          </a:p>
          <a:p>
            <a:pPr lvl="1" eaLnBrk="1" hangingPunct="1"/>
            <a:r>
              <a:rPr lang="en-US" altLang="ja-JP" dirty="0">
                <a:latin typeface="Times New Roman" panose="02020603050405020304" pitchFamily="18" charset="0"/>
              </a:rPr>
              <a:t>2</a:t>
            </a:r>
            <a:r>
              <a:rPr lang="ja-JP" altLang="en-US" dirty="0">
                <a:latin typeface="Times New Roman" panose="02020603050405020304" pitchFamily="18" charset="0"/>
              </a:rPr>
              <a:t>つのバッファを用意して交互に使用する</a:t>
            </a:r>
          </a:p>
        </p:txBody>
      </p:sp>
      <p:sp>
        <p:nvSpPr>
          <p:cNvPr id="36868" name="Text Box 1028"/>
          <p:cNvSpPr txBox="1">
            <a:spLocks noChangeArrowheads="1"/>
          </p:cNvSpPr>
          <p:nvPr/>
        </p:nvSpPr>
        <p:spPr bwMode="auto">
          <a:xfrm>
            <a:off x="228600" y="3962400"/>
            <a:ext cx="1603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作業領域</a:t>
            </a:r>
          </a:p>
        </p:txBody>
      </p:sp>
      <p:sp>
        <p:nvSpPr>
          <p:cNvPr id="36869" name="Rectangle 1029"/>
          <p:cNvSpPr>
            <a:spLocks noChangeArrowheads="1"/>
          </p:cNvSpPr>
          <p:nvPr/>
        </p:nvSpPr>
        <p:spPr bwMode="auto">
          <a:xfrm>
            <a:off x="304800" y="4495800"/>
            <a:ext cx="14478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70" name="Rectangle 1030"/>
          <p:cNvSpPr>
            <a:spLocks noChangeArrowheads="1"/>
          </p:cNvSpPr>
          <p:nvPr/>
        </p:nvSpPr>
        <p:spPr bwMode="auto">
          <a:xfrm>
            <a:off x="2667000" y="3711575"/>
            <a:ext cx="2819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71" name="Text Box 1031"/>
          <p:cNvSpPr txBox="1">
            <a:spLocks noChangeArrowheads="1"/>
          </p:cNvSpPr>
          <p:nvPr/>
        </p:nvSpPr>
        <p:spPr bwMode="auto">
          <a:xfrm>
            <a:off x="2971800" y="3124200"/>
            <a:ext cx="2243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入力バッファ1</a:t>
            </a:r>
          </a:p>
        </p:txBody>
      </p:sp>
      <p:sp>
        <p:nvSpPr>
          <p:cNvPr id="36872" name="AutoShape 1032"/>
          <p:cNvSpPr>
            <a:spLocks noChangeArrowheads="1"/>
          </p:cNvSpPr>
          <p:nvPr/>
        </p:nvSpPr>
        <p:spPr bwMode="auto">
          <a:xfrm>
            <a:off x="6796088" y="3613150"/>
            <a:ext cx="1981200" cy="2362200"/>
          </a:xfrm>
          <a:prstGeom prst="foldedCorner">
            <a:avLst>
              <a:gd name="adj" fmla="val 125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73" name="Text Box 1033"/>
          <p:cNvSpPr txBox="1">
            <a:spLocks noChangeArrowheads="1"/>
          </p:cNvSpPr>
          <p:nvPr/>
        </p:nvSpPr>
        <p:spPr bwMode="auto">
          <a:xfrm>
            <a:off x="7086600" y="30480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grpSp>
        <p:nvGrpSpPr>
          <p:cNvPr id="36874" name="Group 1034"/>
          <p:cNvGrpSpPr>
            <a:grpSpLocks/>
          </p:cNvGrpSpPr>
          <p:nvPr/>
        </p:nvGrpSpPr>
        <p:grpSpPr bwMode="auto">
          <a:xfrm>
            <a:off x="6872288" y="3765550"/>
            <a:ext cx="1828800" cy="2057400"/>
            <a:chOff x="4032" y="2784"/>
            <a:chExt cx="1152" cy="1296"/>
          </a:xfrm>
        </p:grpSpPr>
        <p:sp>
          <p:nvSpPr>
            <p:cNvPr id="36890" name="Rectangle 1035"/>
            <p:cNvSpPr>
              <a:spLocks noChangeArrowheads="1"/>
            </p:cNvSpPr>
            <p:nvPr/>
          </p:nvSpPr>
          <p:spPr bwMode="auto">
            <a:xfrm>
              <a:off x="4032" y="2784"/>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ブロック1</a:t>
              </a:r>
            </a:p>
          </p:txBody>
        </p:sp>
        <p:sp>
          <p:nvSpPr>
            <p:cNvPr id="36891" name="Rectangle 1036"/>
            <p:cNvSpPr>
              <a:spLocks noChangeArrowheads="1"/>
            </p:cNvSpPr>
            <p:nvPr/>
          </p:nvSpPr>
          <p:spPr bwMode="auto">
            <a:xfrm>
              <a:off x="4032" y="3120"/>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ブロック2</a:t>
              </a:r>
            </a:p>
          </p:txBody>
        </p:sp>
        <p:sp>
          <p:nvSpPr>
            <p:cNvPr id="36892" name="Rectangle 1037"/>
            <p:cNvSpPr>
              <a:spLocks noChangeArrowheads="1"/>
            </p:cNvSpPr>
            <p:nvPr/>
          </p:nvSpPr>
          <p:spPr bwMode="auto">
            <a:xfrm>
              <a:off x="4032" y="3456"/>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ブロック3</a:t>
              </a:r>
            </a:p>
          </p:txBody>
        </p:sp>
        <p:sp>
          <p:nvSpPr>
            <p:cNvPr id="36893" name="Rectangle 1038"/>
            <p:cNvSpPr>
              <a:spLocks noChangeArrowheads="1"/>
            </p:cNvSpPr>
            <p:nvPr/>
          </p:nvSpPr>
          <p:spPr bwMode="auto">
            <a:xfrm>
              <a:off x="4032" y="3792"/>
              <a:ext cx="1152" cy="288"/>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ブロック4</a:t>
              </a:r>
            </a:p>
          </p:txBody>
        </p:sp>
      </p:grpSp>
      <p:sp>
        <p:nvSpPr>
          <p:cNvPr id="399375" name="Rectangle 1039"/>
          <p:cNvSpPr>
            <a:spLocks noChangeArrowheads="1"/>
          </p:cNvSpPr>
          <p:nvPr/>
        </p:nvSpPr>
        <p:spPr bwMode="auto">
          <a:xfrm>
            <a:off x="2743200" y="3787775"/>
            <a:ext cx="2667000" cy="609600"/>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376" name="Line 1040"/>
          <p:cNvSpPr>
            <a:spLocks noChangeShapeType="1"/>
          </p:cNvSpPr>
          <p:nvPr/>
        </p:nvSpPr>
        <p:spPr bwMode="auto">
          <a:xfrm flipH="1">
            <a:off x="5410200" y="3962400"/>
            <a:ext cx="1447800" cy="152400"/>
          </a:xfrm>
          <a:prstGeom prst="line">
            <a:avLst/>
          </a:prstGeom>
          <a:noFill/>
          <a:ln w="38100">
            <a:solidFill>
              <a:srgbClr val="CC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3" name="Group 1041"/>
          <p:cNvGrpSpPr>
            <a:grpSpLocks/>
          </p:cNvGrpSpPr>
          <p:nvPr/>
        </p:nvGrpSpPr>
        <p:grpSpPr bwMode="auto">
          <a:xfrm>
            <a:off x="2819400" y="3863975"/>
            <a:ext cx="2514600" cy="457200"/>
            <a:chOff x="1872" y="3312"/>
            <a:chExt cx="1584" cy="288"/>
          </a:xfrm>
        </p:grpSpPr>
        <p:sp>
          <p:nvSpPr>
            <p:cNvPr id="36888" name="Rectangle 1042"/>
            <p:cNvSpPr>
              <a:spLocks noChangeArrowheads="1"/>
            </p:cNvSpPr>
            <p:nvPr/>
          </p:nvSpPr>
          <p:spPr bwMode="auto">
            <a:xfrm>
              <a:off x="1872" y="3312"/>
              <a:ext cx="768" cy="288"/>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レコード1</a:t>
              </a:r>
            </a:p>
          </p:txBody>
        </p:sp>
        <p:sp>
          <p:nvSpPr>
            <p:cNvPr id="36889" name="Rectangle 1043"/>
            <p:cNvSpPr>
              <a:spLocks noChangeArrowheads="1"/>
            </p:cNvSpPr>
            <p:nvPr/>
          </p:nvSpPr>
          <p:spPr bwMode="auto">
            <a:xfrm>
              <a:off x="2688" y="3312"/>
              <a:ext cx="768" cy="288"/>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レコード2</a:t>
              </a:r>
            </a:p>
          </p:txBody>
        </p:sp>
      </p:grpSp>
      <p:sp>
        <p:nvSpPr>
          <p:cNvPr id="399380" name="Line 1044"/>
          <p:cNvSpPr>
            <a:spLocks noChangeShapeType="1"/>
          </p:cNvSpPr>
          <p:nvPr/>
        </p:nvSpPr>
        <p:spPr bwMode="auto">
          <a:xfrm flipH="1">
            <a:off x="1752600" y="4114800"/>
            <a:ext cx="1143000" cy="6096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381" name="Rectangle 1045"/>
          <p:cNvSpPr>
            <a:spLocks noChangeArrowheads="1"/>
          </p:cNvSpPr>
          <p:nvPr/>
        </p:nvSpPr>
        <p:spPr bwMode="auto">
          <a:xfrm>
            <a:off x="381000" y="4572000"/>
            <a:ext cx="1295400" cy="4572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80" name="Rectangle 1048"/>
          <p:cNvSpPr>
            <a:spLocks noChangeArrowheads="1"/>
          </p:cNvSpPr>
          <p:nvPr/>
        </p:nvSpPr>
        <p:spPr bwMode="auto">
          <a:xfrm>
            <a:off x="2667000" y="5006975"/>
            <a:ext cx="2819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81" name="Text Box 1049"/>
          <p:cNvSpPr txBox="1">
            <a:spLocks noChangeArrowheads="1"/>
          </p:cNvSpPr>
          <p:nvPr/>
        </p:nvSpPr>
        <p:spPr bwMode="auto">
          <a:xfrm>
            <a:off x="2971800" y="4419600"/>
            <a:ext cx="2243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入力バッファ2</a:t>
            </a:r>
          </a:p>
        </p:txBody>
      </p:sp>
      <p:sp>
        <p:nvSpPr>
          <p:cNvPr id="399386" name="Rectangle 1050"/>
          <p:cNvSpPr>
            <a:spLocks noChangeArrowheads="1"/>
          </p:cNvSpPr>
          <p:nvPr/>
        </p:nvSpPr>
        <p:spPr bwMode="auto">
          <a:xfrm>
            <a:off x="2743200" y="5083175"/>
            <a:ext cx="2667000" cy="609600"/>
          </a:xfrm>
          <a:prstGeom prst="rect">
            <a:avLst/>
          </a:prstGeom>
          <a:solidFill>
            <a:srgbClr val="CCFFFF"/>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390" name="Line 1054"/>
          <p:cNvSpPr>
            <a:spLocks noChangeShapeType="1"/>
          </p:cNvSpPr>
          <p:nvPr/>
        </p:nvSpPr>
        <p:spPr bwMode="auto">
          <a:xfrm flipH="1">
            <a:off x="5410200" y="4572000"/>
            <a:ext cx="1447800" cy="838200"/>
          </a:xfrm>
          <a:prstGeom prst="line">
            <a:avLst/>
          </a:prstGeom>
          <a:noFill/>
          <a:ln w="38100">
            <a:solidFill>
              <a:srgbClr val="CCFFFF"/>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4" name="Group 1058"/>
          <p:cNvGrpSpPr>
            <a:grpSpLocks/>
          </p:cNvGrpSpPr>
          <p:nvPr/>
        </p:nvGrpSpPr>
        <p:grpSpPr bwMode="auto">
          <a:xfrm>
            <a:off x="914400" y="5910263"/>
            <a:ext cx="6913563" cy="946150"/>
            <a:chOff x="432" y="3723"/>
            <a:chExt cx="4355" cy="596"/>
          </a:xfrm>
        </p:grpSpPr>
        <p:sp useBgFill="1">
          <p:nvSpPr>
            <p:cNvPr id="36885" name="Text Box 1055"/>
            <p:cNvSpPr txBox="1">
              <a:spLocks noChangeArrowheads="1"/>
            </p:cNvSpPr>
            <p:nvPr/>
          </p:nvSpPr>
          <p:spPr bwMode="auto">
            <a:xfrm>
              <a:off x="432" y="3723"/>
              <a:ext cx="2813" cy="596"/>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ファイル→バッファ2 の転送</a:t>
              </a:r>
            </a:p>
            <a:p>
              <a:pPr eaLnBrk="1" hangingPunct="1"/>
              <a:r>
                <a:rPr lang="ja-JP" altLang="en-US"/>
                <a:t>バッファ1→作業領域 の転送</a:t>
              </a:r>
            </a:p>
          </p:txBody>
        </p:sp>
        <p:sp>
          <p:nvSpPr>
            <p:cNvPr id="36886" name="AutoShape 1056"/>
            <p:cNvSpPr>
              <a:spLocks/>
            </p:cNvSpPr>
            <p:nvPr/>
          </p:nvSpPr>
          <p:spPr bwMode="auto">
            <a:xfrm>
              <a:off x="3264" y="3744"/>
              <a:ext cx="96" cy="575"/>
            </a:xfrm>
            <a:prstGeom prst="rightBrace">
              <a:avLst>
                <a:gd name="adj1" fmla="val 4991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36887" name="Text Box 1057"/>
            <p:cNvSpPr txBox="1">
              <a:spLocks noChangeArrowheads="1"/>
            </p:cNvSpPr>
            <p:nvPr/>
          </p:nvSpPr>
          <p:spPr bwMode="auto">
            <a:xfrm>
              <a:off x="3408" y="3807"/>
              <a:ext cx="1379" cy="36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同時に可能</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99376"/>
                                        </p:tgtEl>
                                        <p:attrNameLst>
                                          <p:attrName>style.visibility</p:attrName>
                                        </p:attrNameLst>
                                      </p:cBhvr>
                                      <p:to>
                                        <p:strVal val="visible"/>
                                      </p:to>
                                    </p:set>
                                    <p:animEffect transition="in" filter="wipe(right)">
                                      <p:cBhvr>
                                        <p:cTn id="7" dur="500"/>
                                        <p:tgtEl>
                                          <p:spTgt spid="399376"/>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99375"/>
                                        </p:tgtEl>
                                        <p:attrNameLst>
                                          <p:attrName>style.visibility</p:attrName>
                                        </p:attrNameLst>
                                      </p:cBhvr>
                                      <p:to>
                                        <p:strVal val="visible"/>
                                      </p:to>
                                    </p:set>
                                    <p:animEffect transition="in" filter="checkerboard(across)">
                                      <p:cBhvr>
                                        <p:cTn id="11" dur="500"/>
                                        <p:tgtEl>
                                          <p:spTgt spid="39937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checkerboard(across)">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399380"/>
                                        </p:tgtEl>
                                        <p:attrNameLst>
                                          <p:attrName>style.visibility</p:attrName>
                                        </p:attrNameLst>
                                      </p:cBhvr>
                                      <p:to>
                                        <p:strVal val="visible"/>
                                      </p:to>
                                    </p:set>
                                    <p:animEffect transition="in" filter="wipe(right)">
                                      <p:cBhvr>
                                        <p:cTn id="21" dur="500"/>
                                        <p:tgtEl>
                                          <p:spTgt spid="399380"/>
                                        </p:tgtEl>
                                      </p:cBhvr>
                                    </p:animEffect>
                                  </p:childTnLst>
                                </p:cTn>
                              </p:par>
                            </p:childTnLst>
                          </p:cTn>
                        </p:par>
                        <p:par>
                          <p:cTn id="22" fill="hold" nodeType="afterGroup">
                            <p:stCondLst>
                              <p:cond delay="500"/>
                            </p:stCondLst>
                            <p:childTnLst>
                              <p:par>
                                <p:cTn id="23" presetID="5" presetClass="entr" presetSubtype="10" fill="hold" grpId="0" nodeType="afterEffect">
                                  <p:stCondLst>
                                    <p:cond delay="0"/>
                                  </p:stCondLst>
                                  <p:childTnLst>
                                    <p:set>
                                      <p:cBhvr>
                                        <p:cTn id="24" dur="1" fill="hold">
                                          <p:stCondLst>
                                            <p:cond delay="0"/>
                                          </p:stCondLst>
                                        </p:cTn>
                                        <p:tgtEl>
                                          <p:spTgt spid="399381"/>
                                        </p:tgtEl>
                                        <p:attrNameLst>
                                          <p:attrName>style.visibility</p:attrName>
                                        </p:attrNameLst>
                                      </p:cBhvr>
                                      <p:to>
                                        <p:strVal val="visible"/>
                                      </p:to>
                                    </p:set>
                                    <p:animEffect transition="in" filter="checkerboard(across)">
                                      <p:cBhvr>
                                        <p:cTn id="25" dur="500"/>
                                        <p:tgtEl>
                                          <p:spTgt spid="39938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399390"/>
                                        </p:tgtEl>
                                        <p:attrNameLst>
                                          <p:attrName>style.visibility</p:attrName>
                                        </p:attrNameLst>
                                      </p:cBhvr>
                                      <p:to>
                                        <p:strVal val="visible"/>
                                      </p:to>
                                    </p:set>
                                    <p:animEffect transition="in" filter="wipe(right)">
                                      <p:cBhvr>
                                        <p:cTn id="30" dur="500"/>
                                        <p:tgtEl>
                                          <p:spTgt spid="399390"/>
                                        </p:tgtEl>
                                      </p:cBhvr>
                                    </p:animEffect>
                                  </p:childTnLst>
                                </p:cTn>
                              </p:par>
                            </p:childTnLst>
                          </p:cTn>
                        </p:par>
                        <p:par>
                          <p:cTn id="31" fill="hold" nodeType="afterGroup">
                            <p:stCondLst>
                              <p:cond delay="500"/>
                            </p:stCondLst>
                            <p:childTnLst>
                              <p:par>
                                <p:cTn id="32" presetID="5" presetClass="entr" presetSubtype="10" fill="hold" grpId="0" nodeType="afterEffect">
                                  <p:stCondLst>
                                    <p:cond delay="0"/>
                                  </p:stCondLst>
                                  <p:childTnLst>
                                    <p:set>
                                      <p:cBhvr>
                                        <p:cTn id="33" dur="1" fill="hold">
                                          <p:stCondLst>
                                            <p:cond delay="0"/>
                                          </p:stCondLst>
                                        </p:cTn>
                                        <p:tgtEl>
                                          <p:spTgt spid="399386"/>
                                        </p:tgtEl>
                                        <p:attrNameLst>
                                          <p:attrName>style.visibility</p:attrName>
                                        </p:attrNameLst>
                                      </p:cBhvr>
                                      <p:to>
                                        <p:strVal val="visible"/>
                                      </p:to>
                                    </p:set>
                                    <p:animEffect transition="in" filter="checkerboard(across)">
                                      <p:cBhvr>
                                        <p:cTn id="34" dur="500"/>
                                        <p:tgtEl>
                                          <p:spTgt spid="399386"/>
                                        </p:tgtEl>
                                      </p:cBhvr>
                                    </p:animEffect>
                                  </p:childTnLst>
                                </p:cTn>
                              </p:par>
                            </p:childTnLst>
                          </p:cTn>
                        </p:par>
                        <p:par>
                          <p:cTn id="35" fill="hold" nodeType="afterGroup">
                            <p:stCondLst>
                              <p:cond delay="1000"/>
                            </p:stCondLst>
                            <p:childTnLst>
                              <p:par>
                                <p:cTn id="36" presetID="5" presetClass="entr" presetSubtype="10"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checkerboard(across)">
                                      <p:cBhvr>
                                        <p:cTn id="3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5" grpId="0" animBg="1"/>
      <p:bldP spid="399376" grpId="0" animBg="1"/>
      <p:bldP spid="399380" grpId="0" animBg="1"/>
      <p:bldP spid="399381" grpId="0" animBg="1"/>
      <p:bldP spid="399386" grpId="0" animBg="1"/>
      <p:bldP spid="39939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記憶へのアクセス方式</a:t>
            </a:r>
          </a:p>
        </p:txBody>
      </p:sp>
      <p:sp>
        <p:nvSpPr>
          <p:cNvPr id="3789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主記憶</a:t>
            </a:r>
          </a:p>
          <a:p>
            <a:pPr lvl="1" eaLnBrk="1" hangingPunct="1"/>
            <a:r>
              <a:rPr lang="ja-JP" altLang="en-US">
                <a:latin typeface="Times New Roman" panose="02020603050405020304" pitchFamily="18" charset="0"/>
              </a:rPr>
              <a:t>アドレス(実アドレス, 仮想アドレス)</a:t>
            </a:r>
          </a:p>
          <a:p>
            <a:pPr eaLnBrk="1" hangingPunct="1"/>
            <a:r>
              <a:rPr lang="ja-JP" altLang="en-US">
                <a:latin typeface="Times New Roman" panose="02020603050405020304" pitchFamily="18" charset="0"/>
              </a:rPr>
              <a:t>2次記憶</a:t>
            </a:r>
          </a:p>
          <a:p>
            <a:pPr lvl="1" eaLnBrk="1" hangingPunct="1"/>
            <a:r>
              <a:rPr lang="ja-JP" altLang="en-US">
                <a:latin typeface="Times New Roman" panose="02020603050405020304" pitchFamily="18" charset="0"/>
              </a:rPr>
              <a:t>管理すべき領域が膨大</a:t>
            </a:r>
          </a:p>
        </p:txBody>
      </p:sp>
      <p:grpSp>
        <p:nvGrpSpPr>
          <p:cNvPr id="2" name="Group 8"/>
          <p:cNvGrpSpPr>
            <a:grpSpLocks/>
          </p:cNvGrpSpPr>
          <p:nvPr/>
        </p:nvGrpSpPr>
        <p:grpSpPr bwMode="auto">
          <a:xfrm>
            <a:off x="1295400" y="4267200"/>
            <a:ext cx="4581525" cy="747713"/>
            <a:chOff x="816" y="2688"/>
            <a:chExt cx="2886" cy="471"/>
          </a:xfrm>
        </p:grpSpPr>
        <p:sp>
          <p:nvSpPr>
            <p:cNvPr id="37896" name="Text Box 4"/>
            <p:cNvSpPr txBox="1">
              <a:spLocks noChangeArrowheads="1"/>
            </p:cNvSpPr>
            <p:nvPr/>
          </p:nvSpPr>
          <p:spPr bwMode="auto">
            <a:xfrm>
              <a:off x="816" y="2832"/>
              <a:ext cx="288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アドレスだけでは管理しにくい</a:t>
              </a:r>
            </a:p>
          </p:txBody>
        </p:sp>
        <p:sp>
          <p:nvSpPr>
            <p:cNvPr id="37897" name="AutoShape 6"/>
            <p:cNvSpPr>
              <a:spLocks noChangeArrowheads="1"/>
            </p:cNvSpPr>
            <p:nvPr/>
          </p:nvSpPr>
          <p:spPr bwMode="auto">
            <a:xfrm>
              <a:off x="2016" y="2688"/>
              <a:ext cx="336" cy="192"/>
            </a:xfrm>
            <a:prstGeom prst="downArrow">
              <a:avLst>
                <a:gd name="adj1" fmla="val 50000"/>
                <a:gd name="adj2" fmla="val 25000"/>
              </a:avLst>
            </a:prstGeom>
            <a:solidFill>
              <a:schemeClr val="accent1"/>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 name="Group 14"/>
          <p:cNvGrpSpPr>
            <a:grpSpLocks/>
          </p:cNvGrpSpPr>
          <p:nvPr/>
        </p:nvGrpSpPr>
        <p:grpSpPr bwMode="auto">
          <a:xfrm>
            <a:off x="1676400" y="5181600"/>
            <a:ext cx="3632200" cy="823913"/>
            <a:chOff x="1056" y="3264"/>
            <a:chExt cx="2288" cy="519"/>
          </a:xfrm>
        </p:grpSpPr>
        <p:sp>
          <p:nvSpPr>
            <p:cNvPr id="37894" name="AutoShape 12"/>
            <p:cNvSpPr>
              <a:spLocks noChangeArrowheads="1"/>
            </p:cNvSpPr>
            <p:nvPr/>
          </p:nvSpPr>
          <p:spPr bwMode="auto">
            <a:xfrm>
              <a:off x="1968" y="3264"/>
              <a:ext cx="432" cy="240"/>
            </a:xfrm>
            <a:prstGeom prst="downArrow">
              <a:avLst>
                <a:gd name="adj1" fmla="val 50000"/>
                <a:gd name="adj2" fmla="val 25000"/>
              </a:avLst>
            </a:prstGeom>
            <a:solidFill>
              <a:schemeClr val="accent1"/>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895" name="Text Box 13"/>
            <p:cNvSpPr txBox="1">
              <a:spLocks noChangeArrowheads="1"/>
            </p:cNvSpPr>
            <p:nvPr/>
          </p:nvSpPr>
          <p:spPr bwMode="auto">
            <a:xfrm>
              <a:off x="1056" y="3456"/>
              <a:ext cx="228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ブロック単位でアクセス</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ブロック番号</a:t>
            </a:r>
            <a:r>
              <a:rPr lang="ja-JP" altLang="en-US" sz="4000">
                <a:latin typeface="Times New Roman" panose="02020603050405020304" pitchFamily="18" charset="0"/>
              </a:rPr>
              <a:t>(</a:t>
            </a:r>
            <a:r>
              <a:rPr lang="en-US" altLang="ja-JP" sz="4000">
                <a:latin typeface="Times New Roman" panose="02020603050405020304" pitchFamily="18" charset="0"/>
              </a:rPr>
              <a:t>block address)</a:t>
            </a:r>
          </a:p>
        </p:txBody>
      </p:sp>
      <p:sp>
        <p:nvSpPr>
          <p:cNvPr id="38915" name="AutoShape 3"/>
          <p:cNvSpPr>
            <a:spLocks noChangeArrowheads="1"/>
          </p:cNvSpPr>
          <p:nvPr/>
        </p:nvSpPr>
        <p:spPr bwMode="auto">
          <a:xfrm>
            <a:off x="1752600" y="2209800"/>
            <a:ext cx="4724400" cy="3581400"/>
          </a:xfrm>
          <a:prstGeom prst="can">
            <a:avLst>
              <a:gd name="adj" fmla="val 11241"/>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461828" name="Group 4"/>
          <p:cNvGraphicFramePr>
            <a:graphicFrameLocks noGrp="1"/>
          </p:cNvGraphicFramePr>
          <p:nvPr/>
        </p:nvGraphicFramePr>
        <p:xfrm>
          <a:off x="1828800" y="2667000"/>
          <a:ext cx="4572000" cy="2971801"/>
        </p:xfrm>
        <a:graphic>
          <a:graphicData uri="http://schemas.openxmlformats.org/drawingml/2006/table">
            <a:tbl>
              <a:tblPr/>
              <a:tblGrid>
                <a:gridCol w="4572000">
                  <a:extLst>
                    <a:ext uri="{9D8B030D-6E8A-4147-A177-3AD203B41FA5}">
                      <a16:colId xmlns:a16="http://schemas.microsoft.com/office/drawing/2014/main" val="20000"/>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07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Arial"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643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dirty="0">
                        <a:ln>
                          <a:noFill/>
                        </a:ln>
                        <a:solidFill>
                          <a:schemeClr val="tx1"/>
                        </a:solidFill>
                        <a:effectLst/>
                        <a:latin typeface="Arial"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7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dirty="0">
                        <a:ln>
                          <a:noFill/>
                        </a:ln>
                        <a:solidFill>
                          <a:schemeClr val="tx1"/>
                        </a:solidFill>
                        <a:effectLst/>
                        <a:latin typeface="Arial"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326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dirty="0">
                        <a:ln>
                          <a:noFill/>
                        </a:ln>
                        <a:solidFill>
                          <a:schemeClr val="tx1"/>
                        </a:solidFill>
                        <a:effectLst/>
                        <a:latin typeface="Arial" charset="0"/>
                        <a:ea typeface="ＭＳ Ｐゴシック" pitchFamily="50" charset="-128"/>
                      </a:endParaRPr>
                    </a:p>
                  </a:txBody>
                  <a:tcPr marL="90000" marR="90000" marT="46800" marB="468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8930" name="Text Box 18"/>
          <p:cNvSpPr txBox="1">
            <a:spLocks noChangeArrowheads="1"/>
          </p:cNvSpPr>
          <p:nvPr/>
        </p:nvSpPr>
        <p:spPr bwMode="auto">
          <a:xfrm>
            <a:off x="304800" y="2667000"/>
            <a:ext cx="1423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トラック0</a:t>
            </a:r>
          </a:p>
        </p:txBody>
      </p:sp>
      <p:sp>
        <p:nvSpPr>
          <p:cNvPr id="38931" name="Text Box 19"/>
          <p:cNvSpPr txBox="1">
            <a:spLocks noChangeArrowheads="1"/>
          </p:cNvSpPr>
          <p:nvPr/>
        </p:nvSpPr>
        <p:spPr bwMode="auto">
          <a:xfrm>
            <a:off x="304800" y="3200400"/>
            <a:ext cx="1423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トラック1</a:t>
            </a:r>
          </a:p>
        </p:txBody>
      </p:sp>
      <p:sp>
        <p:nvSpPr>
          <p:cNvPr id="38932" name="Text Box 20"/>
          <p:cNvSpPr txBox="1">
            <a:spLocks noChangeArrowheads="1"/>
          </p:cNvSpPr>
          <p:nvPr/>
        </p:nvSpPr>
        <p:spPr bwMode="auto">
          <a:xfrm>
            <a:off x="304800" y="4419600"/>
            <a:ext cx="1423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トラック</a:t>
            </a:r>
            <a:r>
              <a:rPr lang="en-US" altLang="ja-JP" i="1"/>
              <a:t>n</a:t>
            </a:r>
          </a:p>
        </p:txBody>
      </p:sp>
      <p:grpSp>
        <p:nvGrpSpPr>
          <p:cNvPr id="38933" name="Group 21"/>
          <p:cNvGrpSpPr>
            <a:grpSpLocks/>
          </p:cNvGrpSpPr>
          <p:nvPr/>
        </p:nvGrpSpPr>
        <p:grpSpPr bwMode="auto">
          <a:xfrm>
            <a:off x="1905000" y="2743200"/>
            <a:ext cx="4419600" cy="381000"/>
            <a:chOff x="1200" y="1872"/>
            <a:chExt cx="2784" cy="240"/>
          </a:xfrm>
        </p:grpSpPr>
        <p:sp>
          <p:nvSpPr>
            <p:cNvPr id="38950" name="Rectangle 22"/>
            <p:cNvSpPr>
              <a:spLocks noChangeArrowheads="1"/>
            </p:cNvSpPr>
            <p:nvPr/>
          </p:nvSpPr>
          <p:spPr bwMode="auto">
            <a:xfrm>
              <a:off x="1200"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
          <p:nvSpPr>
            <p:cNvPr id="38951" name="Rectangle 23"/>
            <p:cNvSpPr>
              <a:spLocks noChangeArrowheads="1"/>
            </p:cNvSpPr>
            <p:nvPr/>
          </p:nvSpPr>
          <p:spPr bwMode="auto">
            <a:xfrm>
              <a:off x="2016"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1</a:t>
              </a:r>
            </a:p>
          </p:txBody>
        </p:sp>
        <p:sp>
          <p:nvSpPr>
            <p:cNvPr id="38952" name="Rectangle 24"/>
            <p:cNvSpPr>
              <a:spLocks noChangeArrowheads="1"/>
            </p:cNvSpPr>
            <p:nvPr/>
          </p:nvSpPr>
          <p:spPr bwMode="auto">
            <a:xfrm>
              <a:off x="3216"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en-US" altLang="ja-JP" i="1">
                  <a:solidFill>
                    <a:srgbClr val="000000"/>
                  </a:solidFill>
                </a:rPr>
                <a:t>m</a:t>
              </a:r>
            </a:p>
          </p:txBody>
        </p:sp>
        <p:sp>
          <p:nvSpPr>
            <p:cNvPr id="38953" name="Line 25"/>
            <p:cNvSpPr>
              <a:spLocks noChangeShapeType="1"/>
            </p:cNvSpPr>
            <p:nvPr/>
          </p:nvSpPr>
          <p:spPr bwMode="auto">
            <a:xfrm>
              <a:off x="2784" y="1968"/>
              <a:ext cx="432"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38934" name="Group 26"/>
          <p:cNvGrpSpPr>
            <a:grpSpLocks/>
          </p:cNvGrpSpPr>
          <p:nvPr/>
        </p:nvGrpSpPr>
        <p:grpSpPr bwMode="auto">
          <a:xfrm>
            <a:off x="1905000" y="3276600"/>
            <a:ext cx="4419600" cy="381000"/>
            <a:chOff x="1200" y="1872"/>
            <a:chExt cx="2784" cy="240"/>
          </a:xfrm>
        </p:grpSpPr>
        <p:sp>
          <p:nvSpPr>
            <p:cNvPr id="38946" name="Rectangle 27"/>
            <p:cNvSpPr>
              <a:spLocks noChangeArrowheads="1"/>
            </p:cNvSpPr>
            <p:nvPr/>
          </p:nvSpPr>
          <p:spPr bwMode="auto">
            <a:xfrm>
              <a:off x="1200" y="1872"/>
              <a:ext cx="768" cy="240"/>
            </a:xfrm>
            <a:prstGeom prst="rect">
              <a:avLst/>
            </a:prstGeom>
            <a:solidFill>
              <a:srgbClr val="CCFFCC"/>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
          <p:nvSpPr>
            <p:cNvPr id="38947" name="Rectangle 28"/>
            <p:cNvSpPr>
              <a:spLocks noChangeArrowheads="1"/>
            </p:cNvSpPr>
            <p:nvPr/>
          </p:nvSpPr>
          <p:spPr bwMode="auto">
            <a:xfrm>
              <a:off x="2016"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1</a:t>
              </a:r>
            </a:p>
          </p:txBody>
        </p:sp>
        <p:sp>
          <p:nvSpPr>
            <p:cNvPr id="38948" name="Rectangle 29"/>
            <p:cNvSpPr>
              <a:spLocks noChangeArrowheads="1"/>
            </p:cNvSpPr>
            <p:nvPr/>
          </p:nvSpPr>
          <p:spPr bwMode="auto">
            <a:xfrm>
              <a:off x="3216"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en-US" altLang="ja-JP" i="1">
                  <a:solidFill>
                    <a:srgbClr val="000000"/>
                  </a:solidFill>
                </a:rPr>
                <a:t>m</a:t>
              </a:r>
            </a:p>
          </p:txBody>
        </p:sp>
        <p:sp>
          <p:nvSpPr>
            <p:cNvPr id="38949" name="Line 30"/>
            <p:cNvSpPr>
              <a:spLocks noChangeShapeType="1"/>
            </p:cNvSpPr>
            <p:nvPr/>
          </p:nvSpPr>
          <p:spPr bwMode="auto">
            <a:xfrm>
              <a:off x="2784" y="1968"/>
              <a:ext cx="432"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38935" name="Group 31"/>
          <p:cNvGrpSpPr>
            <a:grpSpLocks/>
          </p:cNvGrpSpPr>
          <p:nvPr/>
        </p:nvGrpSpPr>
        <p:grpSpPr bwMode="auto">
          <a:xfrm>
            <a:off x="1905000" y="4495800"/>
            <a:ext cx="4419600" cy="381000"/>
            <a:chOff x="1200" y="1872"/>
            <a:chExt cx="2784" cy="240"/>
          </a:xfrm>
        </p:grpSpPr>
        <p:sp>
          <p:nvSpPr>
            <p:cNvPr id="38942" name="Rectangle 32"/>
            <p:cNvSpPr>
              <a:spLocks noChangeArrowheads="1"/>
            </p:cNvSpPr>
            <p:nvPr/>
          </p:nvSpPr>
          <p:spPr bwMode="auto">
            <a:xfrm>
              <a:off x="1200"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
          <p:nvSpPr>
            <p:cNvPr id="38943" name="Rectangle 33"/>
            <p:cNvSpPr>
              <a:spLocks noChangeArrowheads="1"/>
            </p:cNvSpPr>
            <p:nvPr/>
          </p:nvSpPr>
          <p:spPr bwMode="auto">
            <a:xfrm>
              <a:off x="2016"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1</a:t>
              </a:r>
            </a:p>
          </p:txBody>
        </p:sp>
        <p:sp>
          <p:nvSpPr>
            <p:cNvPr id="38944" name="Rectangle 34"/>
            <p:cNvSpPr>
              <a:spLocks noChangeArrowheads="1"/>
            </p:cNvSpPr>
            <p:nvPr/>
          </p:nvSpPr>
          <p:spPr bwMode="auto">
            <a:xfrm>
              <a:off x="3216" y="1872"/>
              <a:ext cx="768" cy="24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en-US" altLang="ja-JP" i="1">
                  <a:solidFill>
                    <a:srgbClr val="000000"/>
                  </a:solidFill>
                </a:rPr>
                <a:t>m</a:t>
              </a:r>
            </a:p>
          </p:txBody>
        </p:sp>
        <p:sp>
          <p:nvSpPr>
            <p:cNvPr id="38945" name="Line 35"/>
            <p:cNvSpPr>
              <a:spLocks noChangeShapeType="1"/>
            </p:cNvSpPr>
            <p:nvPr/>
          </p:nvSpPr>
          <p:spPr bwMode="auto">
            <a:xfrm>
              <a:off x="2784" y="1968"/>
              <a:ext cx="432"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
        <p:nvSpPr>
          <p:cNvPr id="38936" name="Line 36"/>
          <p:cNvSpPr>
            <a:spLocks noChangeShapeType="1"/>
          </p:cNvSpPr>
          <p:nvPr/>
        </p:nvSpPr>
        <p:spPr bwMode="auto">
          <a:xfrm>
            <a:off x="4038600" y="3810000"/>
            <a:ext cx="0" cy="53340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8937" name="Line 37"/>
          <p:cNvSpPr>
            <a:spLocks noChangeShapeType="1"/>
          </p:cNvSpPr>
          <p:nvPr/>
        </p:nvSpPr>
        <p:spPr bwMode="auto">
          <a:xfrm>
            <a:off x="4038600" y="5029200"/>
            <a:ext cx="0" cy="53340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8938" name="Text Box 38"/>
          <p:cNvSpPr txBox="1">
            <a:spLocks noChangeArrowheads="1"/>
          </p:cNvSpPr>
          <p:nvPr/>
        </p:nvSpPr>
        <p:spPr bwMode="auto">
          <a:xfrm>
            <a:off x="304800" y="1600200"/>
            <a:ext cx="7602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ファイルへのアクセス時はブロック番号を指定する</a:t>
            </a:r>
          </a:p>
        </p:txBody>
      </p:sp>
      <p:sp>
        <p:nvSpPr>
          <p:cNvPr id="461863" name="Text Box 39"/>
          <p:cNvSpPr txBox="1">
            <a:spLocks noChangeArrowheads="1"/>
          </p:cNvSpPr>
          <p:nvPr/>
        </p:nvSpPr>
        <p:spPr bwMode="auto">
          <a:xfrm>
            <a:off x="533400" y="5715000"/>
            <a:ext cx="82137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ファイルの先頭からの位置を表す</a:t>
            </a:r>
          </a:p>
          <a:p>
            <a:pPr eaLnBrk="1" hangingPunct="1"/>
            <a:r>
              <a:rPr lang="ja-JP" altLang="en-US"/>
              <a:t>相対ブロック番号</a:t>
            </a:r>
            <a:r>
              <a:rPr lang="ja-JP" altLang="en-US" sz="2400"/>
              <a:t>(</a:t>
            </a:r>
            <a:r>
              <a:rPr lang="en-US" altLang="ja-JP" sz="2400"/>
              <a:t>relative block number)</a:t>
            </a:r>
            <a:r>
              <a:rPr lang="ja-JP" altLang="en-US"/>
              <a:t>でもアクセス可能</a:t>
            </a:r>
          </a:p>
        </p:txBody>
      </p:sp>
      <p:sp>
        <p:nvSpPr>
          <p:cNvPr id="461864" name="Text Box 40"/>
          <p:cNvSpPr txBox="1">
            <a:spLocks noChangeArrowheads="1"/>
          </p:cNvSpPr>
          <p:nvPr/>
        </p:nvSpPr>
        <p:spPr bwMode="auto">
          <a:xfrm>
            <a:off x="6391275" y="2895600"/>
            <a:ext cx="275272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ブロック(1, 0)</a:t>
            </a:r>
          </a:p>
          <a:p>
            <a:pPr eaLnBrk="1" hangingPunct="1"/>
            <a:r>
              <a:rPr lang="ja-JP" altLang="en-US" sz="2400"/>
              <a:t>(トラック, ブロック</a:t>
            </a:r>
            <a:r>
              <a:rPr lang="en-US" altLang="ja-JP" sz="2400"/>
              <a:t>)</a:t>
            </a:r>
          </a:p>
        </p:txBody>
      </p:sp>
      <p:sp>
        <p:nvSpPr>
          <p:cNvPr id="461865" name="Rectangle 41"/>
          <p:cNvSpPr>
            <a:spLocks noChangeArrowheads="1"/>
          </p:cNvSpPr>
          <p:nvPr/>
        </p:nvSpPr>
        <p:spPr bwMode="auto">
          <a:xfrm>
            <a:off x="1905000" y="3276600"/>
            <a:ext cx="1219200" cy="3810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ブロック</a:t>
            </a:r>
            <a:r>
              <a:rPr lang="ja-JP" altLang="en-US">
                <a:solidFill>
                  <a:srgbClr val="000000"/>
                </a:solidFill>
              </a:rPr>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61864"/>
                                        </p:tgtEl>
                                        <p:attrNameLst>
                                          <p:attrName>style.visibility</p:attrName>
                                        </p:attrNameLst>
                                      </p:cBhvr>
                                      <p:to>
                                        <p:strVal val="visible"/>
                                      </p:to>
                                    </p:set>
                                    <p:animEffect transition="in" filter="checkerboard(across)">
                                      <p:cBhvr>
                                        <p:cTn id="7" dur="500"/>
                                        <p:tgtEl>
                                          <p:spTgt spid="4618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61865"/>
                                        </p:tgtEl>
                                        <p:attrNameLst>
                                          <p:attrName>style.visibility</p:attrName>
                                        </p:attrNameLst>
                                      </p:cBhvr>
                                      <p:to>
                                        <p:strVal val="visible"/>
                                      </p:to>
                                    </p:set>
                                    <p:animEffect transition="in" filter="checkerboard(across)">
                                      <p:cBhvr>
                                        <p:cTn id="12" dur="500"/>
                                        <p:tgtEl>
                                          <p:spTgt spid="4618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61863"/>
                                        </p:tgtEl>
                                        <p:attrNameLst>
                                          <p:attrName>style.visibility</p:attrName>
                                        </p:attrNameLst>
                                      </p:cBhvr>
                                      <p:to>
                                        <p:strVal val="visible"/>
                                      </p:to>
                                    </p:set>
                                    <p:anim calcmode="lin" valueType="num">
                                      <p:cBhvr additive="base">
                                        <p:cTn id="17" dur="500" fill="hold"/>
                                        <p:tgtEl>
                                          <p:spTgt spid="461863"/>
                                        </p:tgtEl>
                                        <p:attrNameLst>
                                          <p:attrName>ppt_x</p:attrName>
                                        </p:attrNameLst>
                                      </p:cBhvr>
                                      <p:tavLst>
                                        <p:tav tm="0">
                                          <p:val>
                                            <p:strVal val="#ppt_x"/>
                                          </p:val>
                                        </p:tav>
                                        <p:tav tm="100000">
                                          <p:val>
                                            <p:strVal val="#ppt_x"/>
                                          </p:val>
                                        </p:tav>
                                      </p:tavLst>
                                    </p:anim>
                                    <p:anim calcmode="lin" valueType="num">
                                      <p:cBhvr additive="base">
                                        <p:cTn id="18" dur="500" fill="hold"/>
                                        <p:tgtEl>
                                          <p:spTgt spid="4618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63" grpId="0" autoUpdateAnimBg="0"/>
      <p:bldP spid="461864" grpId="0" autoUpdateAnimBg="0"/>
      <p:bldP spid="461865"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ja-JP" altLang="en-US"/>
              <a:t>相対ブロック番号</a:t>
            </a:r>
          </a:p>
        </p:txBody>
      </p:sp>
      <p:sp>
        <p:nvSpPr>
          <p:cNvPr id="39939" name="Rectangle 3"/>
          <p:cNvSpPr>
            <a:spLocks noGrp="1" noChangeArrowheads="1"/>
          </p:cNvSpPr>
          <p:nvPr>
            <p:ph type="body" idx="1"/>
          </p:nvPr>
        </p:nvSpPr>
        <p:spPr>
          <a:xfrm>
            <a:off x="685800" y="1676400"/>
            <a:ext cx="7696200" cy="1219200"/>
          </a:xfrm>
        </p:spPr>
        <p:txBody>
          <a:bodyPr/>
          <a:lstStyle/>
          <a:p>
            <a:pPr eaLnBrk="1" hangingPunct="1"/>
            <a:r>
              <a:rPr lang="ja-JP" altLang="en-US"/>
              <a:t>相対ブロック番号</a:t>
            </a:r>
            <a:r>
              <a:rPr lang="ja-JP" altLang="en-US" sz="2800">
                <a:latin typeface="Times New Roman" panose="02020603050405020304" pitchFamily="18" charset="0"/>
              </a:rPr>
              <a:t>(</a:t>
            </a:r>
            <a:r>
              <a:rPr lang="en-US" altLang="ja-JP" sz="2800">
                <a:latin typeface="Times New Roman" panose="02020603050405020304" pitchFamily="18" charset="0"/>
              </a:rPr>
              <a:t>relative block number)</a:t>
            </a:r>
            <a:endParaRPr lang="ja-JP" altLang="en-US" sz="2800"/>
          </a:p>
          <a:p>
            <a:pPr lvl="1" eaLnBrk="1" hangingPunct="1"/>
            <a:r>
              <a:rPr lang="ja-JP" altLang="en-US"/>
              <a:t>ファイルの先頭からの相対位置</a:t>
            </a:r>
            <a:endParaRPr lang="en-US" altLang="ja-JP"/>
          </a:p>
        </p:txBody>
      </p:sp>
      <p:sp>
        <p:nvSpPr>
          <p:cNvPr id="39940" name="AutoShape 4"/>
          <p:cNvSpPr>
            <a:spLocks noChangeArrowheads="1"/>
          </p:cNvSpPr>
          <p:nvPr/>
        </p:nvSpPr>
        <p:spPr bwMode="auto">
          <a:xfrm>
            <a:off x="1219200" y="3048000"/>
            <a:ext cx="7162800" cy="3352800"/>
          </a:xfrm>
          <a:prstGeom prst="can">
            <a:avLst>
              <a:gd name="adj" fmla="val 12981"/>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41" name="Rectangle 5"/>
          <p:cNvSpPr>
            <a:spLocks noChangeArrowheads="1"/>
          </p:cNvSpPr>
          <p:nvPr/>
        </p:nvSpPr>
        <p:spPr bwMode="auto">
          <a:xfrm>
            <a:off x="14478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0,0</a:t>
            </a:r>
          </a:p>
        </p:txBody>
      </p:sp>
      <p:sp>
        <p:nvSpPr>
          <p:cNvPr id="39942" name="Rectangle 6"/>
          <p:cNvSpPr>
            <a:spLocks noChangeArrowheads="1"/>
          </p:cNvSpPr>
          <p:nvPr/>
        </p:nvSpPr>
        <p:spPr bwMode="auto">
          <a:xfrm>
            <a:off x="28194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0,1</a:t>
            </a:r>
          </a:p>
        </p:txBody>
      </p:sp>
      <p:sp>
        <p:nvSpPr>
          <p:cNvPr id="39943" name="Rectangle 7"/>
          <p:cNvSpPr>
            <a:spLocks noChangeArrowheads="1"/>
          </p:cNvSpPr>
          <p:nvPr/>
        </p:nvSpPr>
        <p:spPr bwMode="auto">
          <a:xfrm>
            <a:off x="41910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0,2</a:t>
            </a:r>
          </a:p>
        </p:txBody>
      </p:sp>
      <p:sp>
        <p:nvSpPr>
          <p:cNvPr id="39944" name="Rectangle 8"/>
          <p:cNvSpPr>
            <a:spLocks noChangeArrowheads="1"/>
          </p:cNvSpPr>
          <p:nvPr/>
        </p:nvSpPr>
        <p:spPr bwMode="auto">
          <a:xfrm>
            <a:off x="55626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0,3</a:t>
            </a:r>
          </a:p>
        </p:txBody>
      </p:sp>
      <p:sp>
        <p:nvSpPr>
          <p:cNvPr id="39945" name="Rectangle 9"/>
          <p:cNvSpPr>
            <a:spLocks noChangeArrowheads="1"/>
          </p:cNvSpPr>
          <p:nvPr/>
        </p:nvSpPr>
        <p:spPr bwMode="auto">
          <a:xfrm>
            <a:off x="6934200" y="37338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0,4</a:t>
            </a:r>
          </a:p>
        </p:txBody>
      </p:sp>
      <p:sp>
        <p:nvSpPr>
          <p:cNvPr id="39946" name="Rectangle 10"/>
          <p:cNvSpPr>
            <a:spLocks noChangeArrowheads="1"/>
          </p:cNvSpPr>
          <p:nvPr/>
        </p:nvSpPr>
        <p:spPr bwMode="auto">
          <a:xfrm>
            <a:off x="14478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39947" name="Rectangle 11"/>
          <p:cNvSpPr>
            <a:spLocks noChangeArrowheads="1"/>
          </p:cNvSpPr>
          <p:nvPr/>
        </p:nvSpPr>
        <p:spPr bwMode="auto">
          <a:xfrm>
            <a:off x="28194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39948" name="Rectangle 12"/>
          <p:cNvSpPr>
            <a:spLocks noChangeArrowheads="1"/>
          </p:cNvSpPr>
          <p:nvPr/>
        </p:nvSpPr>
        <p:spPr bwMode="auto">
          <a:xfrm>
            <a:off x="41910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39949" name="Rectangle 13"/>
          <p:cNvSpPr>
            <a:spLocks noChangeArrowheads="1"/>
          </p:cNvSpPr>
          <p:nvPr/>
        </p:nvSpPr>
        <p:spPr bwMode="auto">
          <a:xfrm>
            <a:off x="55626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39950" name="Rectangle 14"/>
          <p:cNvSpPr>
            <a:spLocks noChangeArrowheads="1"/>
          </p:cNvSpPr>
          <p:nvPr/>
        </p:nvSpPr>
        <p:spPr bwMode="auto">
          <a:xfrm>
            <a:off x="6934200" y="45720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39951" name="Rectangle 15"/>
          <p:cNvSpPr>
            <a:spLocks noChangeArrowheads="1"/>
          </p:cNvSpPr>
          <p:nvPr/>
        </p:nvSpPr>
        <p:spPr bwMode="auto">
          <a:xfrm>
            <a:off x="14478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p>
        </p:txBody>
      </p:sp>
      <p:sp>
        <p:nvSpPr>
          <p:cNvPr id="39952" name="Rectangle 16"/>
          <p:cNvSpPr>
            <a:spLocks noChangeArrowheads="1"/>
          </p:cNvSpPr>
          <p:nvPr/>
        </p:nvSpPr>
        <p:spPr bwMode="auto">
          <a:xfrm>
            <a:off x="28194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2,1</a:t>
            </a:r>
          </a:p>
        </p:txBody>
      </p:sp>
      <p:sp>
        <p:nvSpPr>
          <p:cNvPr id="39953" name="Rectangle 17"/>
          <p:cNvSpPr>
            <a:spLocks noChangeArrowheads="1"/>
          </p:cNvSpPr>
          <p:nvPr/>
        </p:nvSpPr>
        <p:spPr bwMode="auto">
          <a:xfrm>
            <a:off x="41910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2,2</a:t>
            </a:r>
          </a:p>
        </p:txBody>
      </p:sp>
      <p:sp>
        <p:nvSpPr>
          <p:cNvPr id="39954" name="Rectangle 18"/>
          <p:cNvSpPr>
            <a:spLocks noChangeArrowheads="1"/>
          </p:cNvSpPr>
          <p:nvPr/>
        </p:nvSpPr>
        <p:spPr bwMode="auto">
          <a:xfrm>
            <a:off x="55626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2,3</a:t>
            </a:r>
          </a:p>
        </p:txBody>
      </p:sp>
      <p:sp>
        <p:nvSpPr>
          <p:cNvPr id="39955" name="Rectangle 19"/>
          <p:cNvSpPr>
            <a:spLocks noChangeArrowheads="1"/>
          </p:cNvSpPr>
          <p:nvPr/>
        </p:nvSpPr>
        <p:spPr bwMode="auto">
          <a:xfrm>
            <a:off x="6934200" y="5410200"/>
            <a:ext cx="12192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2,4</a:t>
            </a:r>
          </a:p>
        </p:txBody>
      </p:sp>
      <p:sp>
        <p:nvSpPr>
          <p:cNvPr id="463901" name="AutoShape 29"/>
          <p:cNvSpPr>
            <a:spLocks noChangeArrowheads="1"/>
          </p:cNvSpPr>
          <p:nvPr/>
        </p:nvSpPr>
        <p:spPr bwMode="auto">
          <a:xfrm>
            <a:off x="6324600" y="2362200"/>
            <a:ext cx="2438400" cy="457200"/>
          </a:xfrm>
          <a:prstGeom prst="wedgeRoundRectCallout">
            <a:avLst>
              <a:gd name="adj1" fmla="val -41407"/>
              <a:gd name="adj2" fmla="val 229167"/>
              <a:gd name="adj3" fmla="val 16667"/>
            </a:avLst>
          </a:prstGeom>
          <a:solidFill>
            <a:schemeClr val="accent5">
              <a:lumMod val="10000"/>
            </a:schemeClr>
          </a:solidFill>
          <a:ln w="19050">
            <a:solidFill>
              <a:schemeClr val="tx1"/>
            </a:solidFill>
            <a:miter lim="800000"/>
            <a:headEnd/>
            <a:tailEnd/>
          </a:ln>
        </p:spPr>
        <p:txBody>
          <a:bodyPr lIns="90000" tIns="46800" rIns="90000" bIns="46800" anchor="ctr"/>
          <a:lstStyle/>
          <a:p>
            <a:pPr algn="ctr">
              <a:defRPr/>
            </a:pPr>
            <a:r>
              <a:rPr lang="ja-JP" altLang="en-US" sz="2400">
                <a:latin typeface="Times New Roman" charset="0"/>
              </a:rPr>
              <a:t>ファイルの先頭</a:t>
            </a:r>
          </a:p>
        </p:txBody>
      </p:sp>
      <p:grpSp>
        <p:nvGrpSpPr>
          <p:cNvPr id="2" name="Group 48"/>
          <p:cNvGrpSpPr>
            <a:grpSpLocks/>
          </p:cNvGrpSpPr>
          <p:nvPr/>
        </p:nvGrpSpPr>
        <p:grpSpPr bwMode="auto">
          <a:xfrm>
            <a:off x="1371600" y="3657600"/>
            <a:ext cx="6858000" cy="2514600"/>
            <a:chOff x="864" y="2304"/>
            <a:chExt cx="4320" cy="1584"/>
          </a:xfrm>
        </p:grpSpPr>
        <p:grpSp>
          <p:nvGrpSpPr>
            <p:cNvPr id="39967" name="Group 49"/>
            <p:cNvGrpSpPr>
              <a:grpSpLocks/>
            </p:cNvGrpSpPr>
            <p:nvPr/>
          </p:nvGrpSpPr>
          <p:grpSpPr bwMode="auto">
            <a:xfrm>
              <a:off x="912" y="2352"/>
              <a:ext cx="4224" cy="1344"/>
              <a:chOff x="912" y="2352"/>
              <a:chExt cx="4224" cy="1344"/>
            </a:xfrm>
          </p:grpSpPr>
          <p:sp>
            <p:nvSpPr>
              <p:cNvPr id="39976" name="Rectangle 50"/>
              <p:cNvSpPr>
                <a:spLocks noChangeArrowheads="1"/>
              </p:cNvSpPr>
              <p:nvPr/>
            </p:nvSpPr>
            <p:spPr bwMode="auto">
              <a:xfrm>
                <a:off x="3504" y="2352"/>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0,3</a:t>
                </a:r>
              </a:p>
            </p:txBody>
          </p:sp>
          <p:sp>
            <p:nvSpPr>
              <p:cNvPr id="39977" name="Rectangle 51"/>
              <p:cNvSpPr>
                <a:spLocks noChangeArrowheads="1"/>
              </p:cNvSpPr>
              <p:nvPr/>
            </p:nvSpPr>
            <p:spPr bwMode="auto">
              <a:xfrm>
                <a:off x="4368" y="2352"/>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0,4</a:t>
                </a:r>
              </a:p>
            </p:txBody>
          </p:sp>
          <p:sp>
            <p:nvSpPr>
              <p:cNvPr id="39978" name="Rectangle 52"/>
              <p:cNvSpPr>
                <a:spLocks noChangeArrowheads="1"/>
              </p:cNvSpPr>
              <p:nvPr/>
            </p:nvSpPr>
            <p:spPr bwMode="auto">
              <a:xfrm>
                <a:off x="912"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p>
            </p:txBody>
          </p:sp>
          <p:sp>
            <p:nvSpPr>
              <p:cNvPr id="39979" name="Rectangle 53"/>
              <p:cNvSpPr>
                <a:spLocks noChangeArrowheads="1"/>
              </p:cNvSpPr>
              <p:nvPr/>
            </p:nvSpPr>
            <p:spPr bwMode="auto">
              <a:xfrm>
                <a:off x="1776"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1,1</a:t>
                </a:r>
              </a:p>
            </p:txBody>
          </p:sp>
          <p:sp>
            <p:nvSpPr>
              <p:cNvPr id="39980" name="Rectangle 54"/>
              <p:cNvSpPr>
                <a:spLocks noChangeArrowheads="1"/>
              </p:cNvSpPr>
              <p:nvPr/>
            </p:nvSpPr>
            <p:spPr bwMode="auto">
              <a:xfrm>
                <a:off x="2640"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1,2</a:t>
                </a:r>
              </a:p>
            </p:txBody>
          </p:sp>
          <p:sp>
            <p:nvSpPr>
              <p:cNvPr id="39981" name="Rectangle 55"/>
              <p:cNvSpPr>
                <a:spLocks noChangeArrowheads="1"/>
              </p:cNvSpPr>
              <p:nvPr/>
            </p:nvSpPr>
            <p:spPr bwMode="auto">
              <a:xfrm>
                <a:off x="3504"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1,3</a:t>
                </a:r>
              </a:p>
            </p:txBody>
          </p:sp>
          <p:sp>
            <p:nvSpPr>
              <p:cNvPr id="39982" name="Rectangle 56"/>
              <p:cNvSpPr>
                <a:spLocks noChangeArrowheads="1"/>
              </p:cNvSpPr>
              <p:nvPr/>
            </p:nvSpPr>
            <p:spPr bwMode="auto">
              <a:xfrm>
                <a:off x="4368" y="2880"/>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1,4</a:t>
                </a:r>
              </a:p>
            </p:txBody>
          </p:sp>
          <p:sp>
            <p:nvSpPr>
              <p:cNvPr id="39983" name="Rectangle 57"/>
              <p:cNvSpPr>
                <a:spLocks noChangeArrowheads="1"/>
              </p:cNvSpPr>
              <p:nvPr/>
            </p:nvSpPr>
            <p:spPr bwMode="auto">
              <a:xfrm>
                <a:off x="912" y="3408"/>
                <a:ext cx="768" cy="288"/>
              </a:xfrm>
              <a:prstGeom prst="rect">
                <a:avLst/>
              </a:prstGeom>
              <a:solidFill>
                <a:srgbClr val="003300"/>
              </a:solidFill>
              <a:ln w="9525">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p>
            </p:txBody>
          </p:sp>
        </p:grpSp>
        <p:sp>
          <p:nvSpPr>
            <p:cNvPr id="39968" name="Line 58"/>
            <p:cNvSpPr>
              <a:spLocks noChangeShapeType="1"/>
            </p:cNvSpPr>
            <p:nvPr/>
          </p:nvSpPr>
          <p:spPr bwMode="auto">
            <a:xfrm flipV="1">
              <a:off x="3456" y="2304"/>
              <a:ext cx="0" cy="528"/>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69" name="Line 59"/>
            <p:cNvSpPr>
              <a:spLocks noChangeShapeType="1"/>
            </p:cNvSpPr>
            <p:nvPr/>
          </p:nvSpPr>
          <p:spPr bwMode="auto">
            <a:xfrm>
              <a:off x="3456" y="2304"/>
              <a:ext cx="1728"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70" name="Line 60"/>
            <p:cNvSpPr>
              <a:spLocks noChangeShapeType="1"/>
            </p:cNvSpPr>
            <p:nvPr/>
          </p:nvSpPr>
          <p:spPr bwMode="auto">
            <a:xfrm>
              <a:off x="864" y="2832"/>
              <a:ext cx="2592"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71" name="Line 61"/>
            <p:cNvSpPr>
              <a:spLocks noChangeShapeType="1"/>
            </p:cNvSpPr>
            <p:nvPr/>
          </p:nvSpPr>
          <p:spPr bwMode="auto">
            <a:xfrm>
              <a:off x="864" y="2832"/>
              <a:ext cx="0" cy="1056"/>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72" name="Line 62"/>
            <p:cNvSpPr>
              <a:spLocks noChangeShapeType="1"/>
            </p:cNvSpPr>
            <p:nvPr/>
          </p:nvSpPr>
          <p:spPr bwMode="auto">
            <a:xfrm>
              <a:off x="864" y="3888"/>
              <a:ext cx="864"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73" name="Line 63"/>
            <p:cNvSpPr>
              <a:spLocks noChangeShapeType="1"/>
            </p:cNvSpPr>
            <p:nvPr/>
          </p:nvSpPr>
          <p:spPr bwMode="auto">
            <a:xfrm>
              <a:off x="1728" y="3360"/>
              <a:ext cx="0" cy="528"/>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74" name="Line 64"/>
            <p:cNvSpPr>
              <a:spLocks noChangeShapeType="1"/>
            </p:cNvSpPr>
            <p:nvPr/>
          </p:nvSpPr>
          <p:spPr bwMode="auto">
            <a:xfrm>
              <a:off x="1728" y="3360"/>
              <a:ext cx="3456" cy="0"/>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9975" name="Line 65"/>
            <p:cNvSpPr>
              <a:spLocks noChangeShapeType="1"/>
            </p:cNvSpPr>
            <p:nvPr/>
          </p:nvSpPr>
          <p:spPr bwMode="auto">
            <a:xfrm>
              <a:off x="5184" y="2304"/>
              <a:ext cx="0" cy="1056"/>
            </a:xfrm>
            <a:prstGeom prst="line">
              <a:avLst/>
            </a:prstGeom>
            <a:noFill/>
            <a:ln w="28575">
              <a:solidFill>
                <a:srgbClr val="FF99CC"/>
              </a:solidFill>
              <a:prstDash val="dash"/>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grpSp>
        <p:nvGrpSpPr>
          <p:cNvPr id="4" name="Group 75"/>
          <p:cNvGrpSpPr>
            <a:grpSpLocks/>
          </p:cNvGrpSpPr>
          <p:nvPr/>
        </p:nvGrpSpPr>
        <p:grpSpPr bwMode="auto">
          <a:xfrm>
            <a:off x="1828800" y="4114800"/>
            <a:ext cx="5921375" cy="2195513"/>
            <a:chOff x="1152" y="2592"/>
            <a:chExt cx="3730" cy="1383"/>
          </a:xfrm>
        </p:grpSpPr>
        <p:sp>
          <p:nvSpPr>
            <p:cNvPr id="39959" name="Text Box 76"/>
            <p:cNvSpPr txBox="1">
              <a:spLocks noChangeArrowheads="1"/>
            </p:cNvSpPr>
            <p:nvPr/>
          </p:nvSpPr>
          <p:spPr bwMode="auto">
            <a:xfrm>
              <a:off x="3792" y="2592"/>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p>
          </p:txBody>
        </p:sp>
        <p:sp>
          <p:nvSpPr>
            <p:cNvPr id="39960" name="Text Box 77"/>
            <p:cNvSpPr txBox="1">
              <a:spLocks noChangeArrowheads="1"/>
            </p:cNvSpPr>
            <p:nvPr/>
          </p:nvSpPr>
          <p:spPr bwMode="auto">
            <a:xfrm>
              <a:off x="4656" y="2592"/>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a:t>
              </a:r>
            </a:p>
          </p:txBody>
        </p:sp>
        <p:sp>
          <p:nvSpPr>
            <p:cNvPr id="39961" name="Text Box 78"/>
            <p:cNvSpPr txBox="1">
              <a:spLocks noChangeArrowheads="1"/>
            </p:cNvSpPr>
            <p:nvPr/>
          </p:nvSpPr>
          <p:spPr bwMode="auto">
            <a:xfrm>
              <a:off x="1152"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a:t>
              </a:r>
            </a:p>
          </p:txBody>
        </p:sp>
        <p:sp>
          <p:nvSpPr>
            <p:cNvPr id="39962" name="Text Box 79"/>
            <p:cNvSpPr txBox="1">
              <a:spLocks noChangeArrowheads="1"/>
            </p:cNvSpPr>
            <p:nvPr/>
          </p:nvSpPr>
          <p:spPr bwMode="auto">
            <a:xfrm>
              <a:off x="2016"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a:t>
              </a:r>
            </a:p>
          </p:txBody>
        </p:sp>
        <p:sp>
          <p:nvSpPr>
            <p:cNvPr id="39963" name="Text Box 80"/>
            <p:cNvSpPr txBox="1">
              <a:spLocks noChangeArrowheads="1"/>
            </p:cNvSpPr>
            <p:nvPr/>
          </p:nvSpPr>
          <p:spPr bwMode="auto">
            <a:xfrm>
              <a:off x="2880"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a:t>
              </a:r>
            </a:p>
          </p:txBody>
        </p:sp>
        <p:sp>
          <p:nvSpPr>
            <p:cNvPr id="39964" name="Text Box 81"/>
            <p:cNvSpPr txBox="1">
              <a:spLocks noChangeArrowheads="1"/>
            </p:cNvSpPr>
            <p:nvPr/>
          </p:nvSpPr>
          <p:spPr bwMode="auto">
            <a:xfrm>
              <a:off x="3792"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5</a:t>
              </a:r>
            </a:p>
          </p:txBody>
        </p:sp>
        <p:sp>
          <p:nvSpPr>
            <p:cNvPr id="39965" name="Text Box 82"/>
            <p:cNvSpPr txBox="1">
              <a:spLocks noChangeArrowheads="1"/>
            </p:cNvSpPr>
            <p:nvPr/>
          </p:nvSpPr>
          <p:spPr bwMode="auto">
            <a:xfrm>
              <a:off x="4656" y="3120"/>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a:t>
              </a:r>
            </a:p>
          </p:txBody>
        </p:sp>
        <p:sp>
          <p:nvSpPr>
            <p:cNvPr id="39966" name="Text Box 83"/>
            <p:cNvSpPr txBox="1">
              <a:spLocks noChangeArrowheads="1"/>
            </p:cNvSpPr>
            <p:nvPr/>
          </p:nvSpPr>
          <p:spPr bwMode="auto">
            <a:xfrm>
              <a:off x="1152" y="3648"/>
              <a:ext cx="22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7</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63901"/>
                                        </p:tgtEl>
                                        <p:attrNameLst>
                                          <p:attrName>style.visibility</p:attrName>
                                        </p:attrNameLst>
                                      </p:cBhvr>
                                      <p:to>
                                        <p:strVal val="visible"/>
                                      </p:to>
                                    </p:set>
                                    <p:animEffect transition="in" filter="checkerboard(across)">
                                      <p:cBhvr>
                                        <p:cTn id="12" dur="500"/>
                                        <p:tgtEl>
                                          <p:spTgt spid="4639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901"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アクセス法</a:t>
            </a:r>
            <a:r>
              <a:rPr lang="ja-JP" altLang="en-US" sz="3600">
                <a:latin typeface="Times New Roman" panose="02020603050405020304" pitchFamily="18" charset="0"/>
              </a:rPr>
              <a:t>(</a:t>
            </a:r>
            <a:r>
              <a:rPr lang="en-US" altLang="ja-JP" sz="3600">
                <a:latin typeface="Times New Roman" panose="02020603050405020304" pitchFamily="18" charset="0"/>
              </a:rPr>
              <a:t>access method)</a:t>
            </a:r>
          </a:p>
        </p:txBody>
      </p:sp>
      <p:sp>
        <p:nvSpPr>
          <p:cNvPr id="40963" name="Rectangle 3"/>
          <p:cNvSpPr>
            <a:spLocks noGrp="1" noChangeArrowheads="1"/>
          </p:cNvSpPr>
          <p:nvPr>
            <p:ph type="body" idx="1"/>
          </p:nvPr>
        </p:nvSpPr>
        <p:spPr>
          <a:xfrm>
            <a:off x="685800" y="1981200"/>
            <a:ext cx="7772400" cy="1295400"/>
          </a:xfrm>
        </p:spPr>
        <p:txBody>
          <a:bodyPr/>
          <a:lstStyle/>
          <a:p>
            <a:pPr eaLnBrk="1" hangingPunct="1"/>
            <a:r>
              <a:rPr lang="ja-JP" altLang="en-US">
                <a:latin typeface="Times New Roman" panose="02020603050405020304" pitchFamily="18" charset="0"/>
              </a:rPr>
              <a:t>アクセス法(</a:t>
            </a:r>
            <a:r>
              <a:rPr lang="en-US" altLang="ja-JP">
                <a:latin typeface="Times New Roman" panose="02020603050405020304" pitchFamily="18" charset="0"/>
              </a:rPr>
              <a:t>access method)</a:t>
            </a:r>
          </a:p>
          <a:p>
            <a:pPr lvl="1" eaLnBrk="1" hangingPunct="1"/>
            <a:r>
              <a:rPr lang="ja-JP" altLang="en-US">
                <a:latin typeface="Times New Roman" panose="02020603050405020304" pitchFamily="18" charset="0"/>
              </a:rPr>
              <a:t>ファイルの論理構造と物理構造の間の変換</a:t>
            </a:r>
            <a:endParaRPr lang="en-US" altLang="ja-JP">
              <a:latin typeface="Times New Roman" panose="02020603050405020304" pitchFamily="18" charset="0"/>
            </a:endParaRPr>
          </a:p>
        </p:txBody>
      </p:sp>
      <p:sp>
        <p:nvSpPr>
          <p:cNvPr id="40964" name="AutoShape 4"/>
          <p:cNvSpPr>
            <a:spLocks noChangeArrowheads="1"/>
          </p:cNvSpPr>
          <p:nvPr/>
        </p:nvSpPr>
        <p:spPr bwMode="auto">
          <a:xfrm>
            <a:off x="5334000" y="4038600"/>
            <a:ext cx="3276600" cy="2057400"/>
          </a:xfrm>
          <a:prstGeom prst="can">
            <a:avLst>
              <a:gd name="adj" fmla="val 15333"/>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65" name="Text Box 5"/>
          <p:cNvSpPr txBox="1">
            <a:spLocks noChangeArrowheads="1"/>
          </p:cNvSpPr>
          <p:nvPr/>
        </p:nvSpPr>
        <p:spPr bwMode="auto">
          <a:xfrm>
            <a:off x="6324600" y="3429000"/>
            <a:ext cx="1618048" cy="52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物理構造</a:t>
            </a:r>
          </a:p>
        </p:txBody>
      </p:sp>
      <p:sp>
        <p:nvSpPr>
          <p:cNvPr id="40966" name="Rectangle 6"/>
          <p:cNvSpPr>
            <a:spLocks noChangeArrowheads="1"/>
          </p:cNvSpPr>
          <p:nvPr/>
        </p:nvSpPr>
        <p:spPr bwMode="auto">
          <a:xfrm>
            <a:off x="700088" y="4146550"/>
            <a:ext cx="1295400" cy="1981200"/>
          </a:xfrm>
          <a:prstGeom prst="rect">
            <a:avLst/>
          </a:prstGeom>
          <a:solidFill>
            <a:schemeClr val="bg1">
              <a:lumMod val="50000"/>
            </a:schemeClr>
          </a:solidFill>
          <a:ln w="19050">
            <a:solidFill>
              <a:schemeClr val="tx1"/>
            </a:solidFill>
            <a:miter lim="800000"/>
            <a:headEnd/>
            <a:tailEnd/>
          </a:ln>
        </p:spPr>
        <p:txBody>
          <a:bodyPr wrap="none" lIns="90000" tIns="46800" rIns="90000" bIns="46800" anchor="ctr"/>
          <a:lstStyle/>
          <a:p>
            <a:pPr>
              <a:defRPr/>
            </a:pPr>
            <a:endParaRPr lang="ja-JP" altLang="en-US">
              <a:latin typeface="Times New Roman" charset="0"/>
            </a:endParaRPr>
          </a:p>
        </p:txBody>
      </p:sp>
      <p:sp>
        <p:nvSpPr>
          <p:cNvPr id="40967" name="Text Box 7"/>
          <p:cNvSpPr txBox="1">
            <a:spLocks noChangeArrowheads="1"/>
          </p:cNvSpPr>
          <p:nvPr/>
        </p:nvSpPr>
        <p:spPr bwMode="auto">
          <a:xfrm>
            <a:off x="538764" y="3429000"/>
            <a:ext cx="1618048" cy="52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論理構造</a:t>
            </a:r>
          </a:p>
        </p:txBody>
      </p:sp>
      <p:sp>
        <p:nvSpPr>
          <p:cNvPr id="40968" name="AutoShape 8"/>
          <p:cNvSpPr>
            <a:spLocks noChangeArrowheads="1"/>
          </p:cNvSpPr>
          <p:nvPr/>
        </p:nvSpPr>
        <p:spPr bwMode="auto">
          <a:xfrm>
            <a:off x="928688" y="4298950"/>
            <a:ext cx="838200" cy="1295400"/>
          </a:xfrm>
          <a:prstGeom prst="foldedCorner">
            <a:avLst>
              <a:gd name="adj" fmla="val 125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ファイル</a:t>
            </a:r>
          </a:p>
        </p:txBody>
      </p:sp>
      <p:sp>
        <p:nvSpPr>
          <p:cNvPr id="40969" name="Rectangle 9"/>
          <p:cNvSpPr>
            <a:spLocks noChangeArrowheads="1"/>
          </p:cNvSpPr>
          <p:nvPr/>
        </p:nvSpPr>
        <p:spPr bwMode="auto">
          <a:xfrm>
            <a:off x="5562600" y="4495800"/>
            <a:ext cx="13716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a:t>
            </a:r>
          </a:p>
        </p:txBody>
      </p:sp>
      <p:sp>
        <p:nvSpPr>
          <p:cNvPr id="40970" name="Rectangle 10"/>
          <p:cNvSpPr>
            <a:spLocks noChangeArrowheads="1"/>
          </p:cNvSpPr>
          <p:nvPr/>
        </p:nvSpPr>
        <p:spPr bwMode="auto">
          <a:xfrm>
            <a:off x="5562600" y="5029200"/>
            <a:ext cx="13716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40971" name="Rectangle 11"/>
          <p:cNvSpPr>
            <a:spLocks noChangeArrowheads="1"/>
          </p:cNvSpPr>
          <p:nvPr/>
        </p:nvSpPr>
        <p:spPr bwMode="auto">
          <a:xfrm>
            <a:off x="5562600" y="5562600"/>
            <a:ext cx="13716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40972" name="Rectangle 12"/>
          <p:cNvSpPr>
            <a:spLocks noChangeArrowheads="1"/>
          </p:cNvSpPr>
          <p:nvPr/>
        </p:nvSpPr>
        <p:spPr bwMode="auto">
          <a:xfrm>
            <a:off x="7010400" y="4495800"/>
            <a:ext cx="13716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a:t>
            </a:r>
          </a:p>
        </p:txBody>
      </p:sp>
      <p:sp>
        <p:nvSpPr>
          <p:cNvPr id="40973" name="Rectangle 13"/>
          <p:cNvSpPr>
            <a:spLocks noChangeArrowheads="1"/>
          </p:cNvSpPr>
          <p:nvPr/>
        </p:nvSpPr>
        <p:spPr bwMode="auto">
          <a:xfrm>
            <a:off x="7010400" y="5029200"/>
            <a:ext cx="13716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40974" name="Rectangle 14"/>
          <p:cNvSpPr>
            <a:spLocks noChangeArrowheads="1"/>
          </p:cNvSpPr>
          <p:nvPr/>
        </p:nvSpPr>
        <p:spPr bwMode="auto">
          <a:xfrm>
            <a:off x="7010400" y="5562600"/>
            <a:ext cx="13716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grpSp>
        <p:nvGrpSpPr>
          <p:cNvPr id="2" name="Group 20"/>
          <p:cNvGrpSpPr>
            <a:grpSpLocks/>
          </p:cNvGrpSpPr>
          <p:nvPr/>
        </p:nvGrpSpPr>
        <p:grpSpPr bwMode="auto">
          <a:xfrm>
            <a:off x="1828800" y="4038600"/>
            <a:ext cx="3733800" cy="609600"/>
            <a:chOff x="1152" y="2544"/>
            <a:chExt cx="2352" cy="384"/>
          </a:xfrm>
        </p:grpSpPr>
        <p:sp>
          <p:nvSpPr>
            <p:cNvPr id="40979" name="Line 16"/>
            <p:cNvSpPr>
              <a:spLocks noChangeShapeType="1"/>
            </p:cNvSpPr>
            <p:nvPr/>
          </p:nvSpPr>
          <p:spPr bwMode="auto">
            <a:xfrm flipH="1">
              <a:off x="1152" y="2928"/>
              <a:ext cx="2352"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0980" name="Text Box 17"/>
            <p:cNvSpPr txBox="1">
              <a:spLocks noChangeArrowheads="1"/>
            </p:cNvSpPr>
            <p:nvPr/>
          </p:nvSpPr>
          <p:spPr bwMode="auto">
            <a:xfrm>
              <a:off x="1248" y="2544"/>
              <a:ext cx="213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論理構造←物理構造</a:t>
              </a:r>
            </a:p>
          </p:txBody>
        </p:sp>
      </p:grpSp>
      <p:grpSp>
        <p:nvGrpSpPr>
          <p:cNvPr id="3" name="Group 21"/>
          <p:cNvGrpSpPr>
            <a:grpSpLocks/>
          </p:cNvGrpSpPr>
          <p:nvPr/>
        </p:nvGrpSpPr>
        <p:grpSpPr bwMode="auto">
          <a:xfrm>
            <a:off x="1828800" y="4876800"/>
            <a:ext cx="3733800" cy="533400"/>
            <a:chOff x="1152" y="3072"/>
            <a:chExt cx="2352" cy="336"/>
          </a:xfrm>
        </p:grpSpPr>
        <p:sp>
          <p:nvSpPr>
            <p:cNvPr id="40977" name="Line 18"/>
            <p:cNvSpPr>
              <a:spLocks noChangeShapeType="1"/>
            </p:cNvSpPr>
            <p:nvPr/>
          </p:nvSpPr>
          <p:spPr bwMode="auto">
            <a:xfrm>
              <a:off x="1152" y="3408"/>
              <a:ext cx="2352"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0978" name="Text Box 19"/>
            <p:cNvSpPr txBox="1">
              <a:spLocks noChangeArrowheads="1"/>
            </p:cNvSpPr>
            <p:nvPr/>
          </p:nvSpPr>
          <p:spPr bwMode="auto">
            <a:xfrm>
              <a:off x="1248" y="3072"/>
              <a:ext cx="213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論理構造→物理構造</a:t>
              </a:r>
            </a:p>
          </p:txBody>
        </p:sp>
      </p:grpSp>
      <p:sp>
        <p:nvSpPr>
          <p:cNvPr id="5" name="テキスト ボックス 4">
            <a:extLst>
              <a:ext uri="{FF2B5EF4-FFF2-40B4-BE49-F238E27FC236}">
                <a16:creationId xmlns:a16="http://schemas.microsoft.com/office/drawing/2014/main" id="{83FE8A2D-A1F2-47A9-8713-7BB3A6A840A5}"/>
              </a:ext>
            </a:extLst>
          </p:cNvPr>
          <p:cNvSpPr txBox="1"/>
          <p:nvPr/>
        </p:nvSpPr>
        <p:spPr>
          <a:xfrm>
            <a:off x="1766888" y="6525344"/>
            <a:ext cx="537327" cy="523220"/>
          </a:xfrm>
          <a:prstGeom prst="rect">
            <a:avLst/>
          </a:prstGeom>
          <a:noFill/>
        </p:spPr>
        <p:txBody>
          <a:bodyPr wrap="none" rtlCol="0">
            <a:spAutoFit/>
          </a:bodyPr>
          <a:lstStyle/>
          <a:p>
            <a:r>
              <a:rPr kumimoji="1" lang="ja-JP" altLang="en-US" dirty="0"/>
              <a:t>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685800"/>
            <a:ext cx="7772400" cy="762000"/>
          </a:xfrm>
        </p:spPr>
        <p:txBody>
          <a:bodyPr/>
          <a:lstStyle/>
          <a:p>
            <a:pPr eaLnBrk="1" hangingPunct="1"/>
            <a:r>
              <a:rPr lang="ja-JP" altLang="en-US">
                <a:latin typeface="Times New Roman" panose="02020603050405020304" pitchFamily="18" charset="0"/>
              </a:rPr>
              <a:t>アクセス法</a:t>
            </a:r>
          </a:p>
        </p:txBody>
      </p:sp>
      <p:sp>
        <p:nvSpPr>
          <p:cNvPr id="41987" name="Rectangle 3"/>
          <p:cNvSpPr>
            <a:spLocks noGrp="1" noChangeArrowheads="1"/>
          </p:cNvSpPr>
          <p:nvPr>
            <p:ph type="body" idx="1"/>
          </p:nvPr>
        </p:nvSpPr>
        <p:spPr>
          <a:xfrm>
            <a:off x="685800" y="1371600"/>
            <a:ext cx="7772400" cy="3048000"/>
          </a:xfrm>
        </p:spPr>
        <p:txBody>
          <a:bodyPr/>
          <a:lstStyle/>
          <a:p>
            <a:pPr eaLnBrk="1" hangingPunct="1"/>
            <a:r>
              <a:rPr lang="ja-JP" altLang="en-US">
                <a:latin typeface="Times New Roman" panose="02020603050405020304" pitchFamily="18" charset="0"/>
              </a:rPr>
              <a:t>逐次アクセス(</a:t>
            </a:r>
            <a:r>
              <a:rPr lang="en-US" altLang="ja-JP">
                <a:latin typeface="Times New Roman" panose="02020603050405020304" pitchFamily="18" charset="0"/>
              </a:rPr>
              <a:t>sequential access)</a:t>
            </a:r>
          </a:p>
          <a:p>
            <a:pPr lvl="1" eaLnBrk="1" hangingPunct="1"/>
            <a:r>
              <a:rPr lang="ja-JP" altLang="en-US">
                <a:latin typeface="Times New Roman" panose="02020603050405020304" pitchFamily="18" charset="0"/>
              </a:rPr>
              <a:t>ファイルの先頭から順にアクセス</a:t>
            </a:r>
          </a:p>
          <a:p>
            <a:pPr eaLnBrk="1" hangingPunct="1"/>
            <a:r>
              <a:rPr lang="ja-JP" altLang="en-US">
                <a:latin typeface="Times New Roman" panose="02020603050405020304" pitchFamily="18" charset="0"/>
              </a:rPr>
              <a:t>直接アクセス(</a:t>
            </a:r>
            <a:r>
              <a:rPr lang="en-US" altLang="ja-JP">
                <a:latin typeface="Times New Roman" panose="02020603050405020304" pitchFamily="18" charset="0"/>
              </a:rPr>
              <a:t>direct access)</a:t>
            </a:r>
          </a:p>
          <a:p>
            <a:pPr eaLnBrk="1" hangingPunct="1">
              <a:buFontTx/>
              <a:buNone/>
            </a:pPr>
            <a:r>
              <a:rPr lang="ja-JP" altLang="en-US">
                <a:latin typeface="Times New Roman" panose="02020603050405020304" pitchFamily="18" charset="0"/>
              </a:rPr>
              <a:t>    ランダムアクセス(</a:t>
            </a:r>
            <a:r>
              <a:rPr lang="en-US" altLang="ja-JP">
                <a:latin typeface="Times New Roman" panose="02020603050405020304" pitchFamily="18" charset="0"/>
              </a:rPr>
              <a:t>random access)</a:t>
            </a:r>
          </a:p>
          <a:p>
            <a:pPr lvl="1" eaLnBrk="1" hangingPunct="1"/>
            <a:r>
              <a:rPr lang="ja-JP" altLang="en-US">
                <a:latin typeface="Times New Roman" panose="02020603050405020304" pitchFamily="18" charset="0"/>
              </a:rPr>
              <a:t>任意の場所をアクセス可能</a:t>
            </a:r>
          </a:p>
        </p:txBody>
      </p:sp>
      <p:sp>
        <p:nvSpPr>
          <p:cNvPr id="41988" name="Rectangle 4"/>
          <p:cNvSpPr>
            <a:spLocks noChangeArrowheads="1"/>
          </p:cNvSpPr>
          <p:nvPr/>
        </p:nvSpPr>
        <p:spPr bwMode="auto">
          <a:xfrm>
            <a:off x="1981200" y="4343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レコード1</a:t>
            </a:r>
          </a:p>
        </p:txBody>
      </p:sp>
      <p:sp>
        <p:nvSpPr>
          <p:cNvPr id="41989" name="Rectangle 5"/>
          <p:cNvSpPr>
            <a:spLocks noChangeArrowheads="1"/>
          </p:cNvSpPr>
          <p:nvPr/>
        </p:nvSpPr>
        <p:spPr bwMode="auto">
          <a:xfrm>
            <a:off x="3200400" y="4343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レコード2</a:t>
            </a:r>
          </a:p>
        </p:txBody>
      </p:sp>
      <p:sp>
        <p:nvSpPr>
          <p:cNvPr id="41990" name="Rectangle 6"/>
          <p:cNvSpPr>
            <a:spLocks noChangeArrowheads="1"/>
          </p:cNvSpPr>
          <p:nvPr/>
        </p:nvSpPr>
        <p:spPr bwMode="auto">
          <a:xfrm>
            <a:off x="4419600" y="4343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レコード3</a:t>
            </a:r>
          </a:p>
        </p:txBody>
      </p:sp>
      <p:sp>
        <p:nvSpPr>
          <p:cNvPr id="41991" name="Rectangle 7"/>
          <p:cNvSpPr>
            <a:spLocks noChangeArrowheads="1"/>
          </p:cNvSpPr>
          <p:nvPr/>
        </p:nvSpPr>
        <p:spPr bwMode="auto">
          <a:xfrm>
            <a:off x="5638800" y="4343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レコード4</a:t>
            </a:r>
          </a:p>
        </p:txBody>
      </p:sp>
      <p:sp>
        <p:nvSpPr>
          <p:cNvPr id="41992" name="Rectangle 8"/>
          <p:cNvSpPr>
            <a:spLocks noChangeArrowheads="1"/>
          </p:cNvSpPr>
          <p:nvPr/>
        </p:nvSpPr>
        <p:spPr bwMode="auto">
          <a:xfrm>
            <a:off x="2819400" y="5638800"/>
            <a:ext cx="17526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アドレス</a:t>
            </a:r>
          </a:p>
        </p:txBody>
      </p:sp>
      <p:sp>
        <p:nvSpPr>
          <p:cNvPr id="41993" name="Rectangle 9"/>
          <p:cNvSpPr>
            <a:spLocks noChangeArrowheads="1"/>
          </p:cNvSpPr>
          <p:nvPr/>
        </p:nvSpPr>
        <p:spPr bwMode="auto">
          <a:xfrm>
            <a:off x="5105400" y="5105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レコード1</a:t>
            </a:r>
          </a:p>
        </p:txBody>
      </p:sp>
      <p:sp>
        <p:nvSpPr>
          <p:cNvPr id="41994" name="Rectangle 10"/>
          <p:cNvSpPr>
            <a:spLocks noChangeArrowheads="1"/>
          </p:cNvSpPr>
          <p:nvPr/>
        </p:nvSpPr>
        <p:spPr bwMode="auto">
          <a:xfrm>
            <a:off x="5105400" y="5486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レコード2</a:t>
            </a:r>
          </a:p>
        </p:txBody>
      </p:sp>
      <p:sp>
        <p:nvSpPr>
          <p:cNvPr id="41995" name="Rectangle 11"/>
          <p:cNvSpPr>
            <a:spLocks noChangeArrowheads="1"/>
          </p:cNvSpPr>
          <p:nvPr/>
        </p:nvSpPr>
        <p:spPr bwMode="auto">
          <a:xfrm>
            <a:off x="5105400" y="5867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レコード3</a:t>
            </a:r>
          </a:p>
        </p:txBody>
      </p:sp>
      <p:sp>
        <p:nvSpPr>
          <p:cNvPr id="41996" name="Rectangle 12"/>
          <p:cNvSpPr>
            <a:spLocks noChangeArrowheads="1"/>
          </p:cNvSpPr>
          <p:nvPr/>
        </p:nvSpPr>
        <p:spPr bwMode="auto">
          <a:xfrm>
            <a:off x="5105400" y="62484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レコード4</a:t>
            </a:r>
          </a:p>
        </p:txBody>
      </p:sp>
      <p:grpSp>
        <p:nvGrpSpPr>
          <p:cNvPr id="2" name="Group 26"/>
          <p:cNvGrpSpPr>
            <a:grpSpLocks/>
          </p:cNvGrpSpPr>
          <p:nvPr/>
        </p:nvGrpSpPr>
        <p:grpSpPr bwMode="auto">
          <a:xfrm>
            <a:off x="1676400" y="4724400"/>
            <a:ext cx="990600" cy="228600"/>
            <a:chOff x="1056" y="2976"/>
            <a:chExt cx="624" cy="144"/>
          </a:xfrm>
        </p:grpSpPr>
        <p:sp>
          <p:nvSpPr>
            <p:cNvPr id="42009" name="Line 13"/>
            <p:cNvSpPr>
              <a:spLocks noChangeShapeType="1"/>
            </p:cNvSpPr>
            <p:nvPr/>
          </p:nvSpPr>
          <p:spPr bwMode="auto">
            <a:xfrm>
              <a:off x="1056" y="3120"/>
              <a:ext cx="288" cy="0"/>
            </a:xfrm>
            <a:prstGeom prst="line">
              <a:avLst/>
            </a:prstGeom>
            <a:noFill/>
            <a:ln w="38100">
              <a:solidFill>
                <a:srgbClr val="FF99CC"/>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2010" name="Arc 14"/>
            <p:cNvSpPr>
              <a:spLocks/>
            </p:cNvSpPr>
            <p:nvPr/>
          </p:nvSpPr>
          <p:spPr bwMode="auto">
            <a:xfrm flipV="1">
              <a:off x="1344" y="2976"/>
              <a:ext cx="336"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3" name="Group 17"/>
          <p:cNvGrpSpPr>
            <a:grpSpLocks/>
          </p:cNvGrpSpPr>
          <p:nvPr/>
        </p:nvGrpSpPr>
        <p:grpSpPr bwMode="auto">
          <a:xfrm>
            <a:off x="2743200" y="4724400"/>
            <a:ext cx="1066800" cy="228600"/>
            <a:chOff x="1296" y="2976"/>
            <a:chExt cx="672" cy="144"/>
          </a:xfrm>
        </p:grpSpPr>
        <p:sp>
          <p:nvSpPr>
            <p:cNvPr id="42007" name="Arc 15"/>
            <p:cNvSpPr>
              <a:spLocks/>
            </p:cNvSpPr>
            <p:nvPr/>
          </p:nvSpPr>
          <p:spPr bwMode="auto">
            <a:xfrm flipV="1">
              <a:off x="1632" y="2976"/>
              <a:ext cx="336"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42008" name="Arc 16"/>
            <p:cNvSpPr>
              <a:spLocks/>
            </p:cNvSpPr>
            <p:nvPr/>
          </p:nvSpPr>
          <p:spPr bwMode="auto">
            <a:xfrm flipH="1" flipV="1">
              <a:off x="1296" y="2976"/>
              <a:ext cx="336"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4" name="Group 18"/>
          <p:cNvGrpSpPr>
            <a:grpSpLocks/>
          </p:cNvGrpSpPr>
          <p:nvPr/>
        </p:nvGrpSpPr>
        <p:grpSpPr bwMode="auto">
          <a:xfrm>
            <a:off x="3962400" y="4724400"/>
            <a:ext cx="1066800" cy="228600"/>
            <a:chOff x="1296" y="2976"/>
            <a:chExt cx="672" cy="144"/>
          </a:xfrm>
        </p:grpSpPr>
        <p:sp>
          <p:nvSpPr>
            <p:cNvPr id="42005" name="Arc 19"/>
            <p:cNvSpPr>
              <a:spLocks/>
            </p:cNvSpPr>
            <p:nvPr/>
          </p:nvSpPr>
          <p:spPr bwMode="auto">
            <a:xfrm flipV="1">
              <a:off x="1632" y="2976"/>
              <a:ext cx="336"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42006" name="Arc 20"/>
            <p:cNvSpPr>
              <a:spLocks/>
            </p:cNvSpPr>
            <p:nvPr/>
          </p:nvSpPr>
          <p:spPr bwMode="auto">
            <a:xfrm flipH="1" flipV="1">
              <a:off x="1296" y="2976"/>
              <a:ext cx="336"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5" name="Group 21"/>
          <p:cNvGrpSpPr>
            <a:grpSpLocks/>
          </p:cNvGrpSpPr>
          <p:nvPr/>
        </p:nvGrpSpPr>
        <p:grpSpPr bwMode="auto">
          <a:xfrm>
            <a:off x="5181600" y="4724400"/>
            <a:ext cx="1066800" cy="228600"/>
            <a:chOff x="1296" y="2976"/>
            <a:chExt cx="672" cy="144"/>
          </a:xfrm>
        </p:grpSpPr>
        <p:sp>
          <p:nvSpPr>
            <p:cNvPr id="42003" name="Arc 22"/>
            <p:cNvSpPr>
              <a:spLocks/>
            </p:cNvSpPr>
            <p:nvPr/>
          </p:nvSpPr>
          <p:spPr bwMode="auto">
            <a:xfrm flipV="1">
              <a:off x="1632" y="2976"/>
              <a:ext cx="336"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42004" name="Arc 23"/>
            <p:cNvSpPr>
              <a:spLocks/>
            </p:cNvSpPr>
            <p:nvPr/>
          </p:nvSpPr>
          <p:spPr bwMode="auto">
            <a:xfrm flipH="1" flipV="1">
              <a:off x="1296" y="2976"/>
              <a:ext cx="336"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402456" name="Line 24"/>
          <p:cNvSpPr>
            <a:spLocks noChangeShapeType="1"/>
          </p:cNvSpPr>
          <p:nvPr/>
        </p:nvSpPr>
        <p:spPr bwMode="auto">
          <a:xfrm flipV="1">
            <a:off x="1676400" y="5867400"/>
            <a:ext cx="1143000" cy="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02457" name="Line 25"/>
          <p:cNvSpPr>
            <a:spLocks noChangeShapeType="1"/>
          </p:cNvSpPr>
          <p:nvPr/>
        </p:nvSpPr>
        <p:spPr bwMode="auto">
          <a:xfrm>
            <a:off x="4572000" y="5867400"/>
            <a:ext cx="533400" cy="2286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2456"/>
                                        </p:tgtEl>
                                        <p:attrNameLst>
                                          <p:attrName>style.visibility</p:attrName>
                                        </p:attrNameLst>
                                      </p:cBhvr>
                                      <p:to>
                                        <p:strVal val="visible"/>
                                      </p:to>
                                    </p:set>
                                    <p:animEffect transition="in" filter="wipe(left)">
                                      <p:cBhvr>
                                        <p:cTn id="27" dur="500"/>
                                        <p:tgtEl>
                                          <p:spTgt spid="4024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2457"/>
                                        </p:tgtEl>
                                        <p:attrNameLst>
                                          <p:attrName>style.visibility</p:attrName>
                                        </p:attrNameLst>
                                      </p:cBhvr>
                                      <p:to>
                                        <p:strVal val="visible"/>
                                      </p:to>
                                    </p:set>
                                    <p:animEffect transition="in" filter="wipe(left)">
                                      <p:cBhvr>
                                        <p:cTn id="32" dur="500"/>
                                        <p:tgtEl>
                                          <p:spTgt spid="402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56" grpId="0" animBg="1"/>
      <p:bldP spid="40245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ファイルシステム(</a:t>
            </a:r>
            <a:r>
              <a:rPr lang="en-US" altLang="ja-JP">
                <a:latin typeface="Times New Roman" panose="02020603050405020304" pitchFamily="18" charset="0"/>
              </a:rPr>
              <a:t>file system)</a:t>
            </a:r>
          </a:p>
        </p:txBody>
      </p:sp>
      <p:sp>
        <p:nvSpPr>
          <p:cNvPr id="614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ファイルシステム(</a:t>
            </a:r>
            <a:r>
              <a:rPr lang="en-US" altLang="ja-JP">
                <a:latin typeface="Times New Roman" panose="02020603050405020304" pitchFamily="18" charset="0"/>
              </a:rPr>
              <a:t>file system)</a:t>
            </a:r>
          </a:p>
          <a:p>
            <a:pPr lvl="1" eaLnBrk="1" hangingPunct="1"/>
            <a:r>
              <a:rPr lang="ja-JP" altLang="en-US">
                <a:latin typeface="Times New Roman" panose="02020603050405020304" pitchFamily="18" charset="0"/>
              </a:rPr>
              <a:t>ファイル操作の統一的な方法を提供</a:t>
            </a:r>
          </a:p>
          <a:p>
            <a:pPr lvl="1" eaLnBrk="1" hangingPunct="1"/>
            <a:r>
              <a:rPr lang="en-US" altLang="ja-JP">
                <a:latin typeface="Times New Roman" panose="02020603050405020304" pitchFamily="18" charset="0"/>
              </a:rPr>
              <a:t>DOS (disk operation system)</a:t>
            </a:r>
            <a:r>
              <a:rPr lang="ja-JP" altLang="en-US">
                <a:latin typeface="Times New Roman" panose="02020603050405020304" pitchFamily="18" charset="0"/>
              </a:rPr>
              <a:t>によりディレクトリとファイルを構成するシステム</a:t>
            </a:r>
          </a:p>
          <a:p>
            <a:pPr lvl="2" eaLnBrk="1" hangingPunct="1"/>
            <a:r>
              <a:rPr lang="ja-JP" altLang="en-US">
                <a:latin typeface="Times New Roman" panose="02020603050405020304" pitchFamily="18" charset="0"/>
              </a:rPr>
              <a:t>膨大な量の情報を格納可能</a:t>
            </a:r>
          </a:p>
          <a:p>
            <a:pPr lvl="1" eaLnBrk="1" hangingPunct="1"/>
            <a:r>
              <a:rPr lang="ja-JP" altLang="en-US">
                <a:latin typeface="Times New Roman" panose="02020603050405020304" pitchFamily="18" charset="0"/>
              </a:rPr>
              <a:t>プロセスが終了しても残存</a:t>
            </a:r>
          </a:p>
          <a:p>
            <a:pPr lvl="2" eaLnBrk="1" hangingPunct="1"/>
            <a:r>
              <a:rPr lang="ja-JP" altLang="en-US">
                <a:latin typeface="Times New Roman" panose="02020603050405020304" pitchFamily="18" charset="0"/>
              </a:rPr>
              <a:t>複数のプロセスが同時に情報を共有可能</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ファイルアクセス</a:t>
            </a:r>
          </a:p>
        </p:txBody>
      </p:sp>
      <p:sp>
        <p:nvSpPr>
          <p:cNvPr id="43011" name="Rectangle 3"/>
          <p:cNvSpPr>
            <a:spLocks noGrp="1" noChangeArrowheads="1"/>
          </p:cNvSpPr>
          <p:nvPr>
            <p:ph type="body" idx="1"/>
          </p:nvPr>
        </p:nvSpPr>
        <p:spPr>
          <a:xfrm>
            <a:off x="685800" y="1676400"/>
            <a:ext cx="7924800" cy="4724400"/>
          </a:xfrm>
        </p:spPr>
        <p:txBody>
          <a:bodyPr/>
          <a:lstStyle/>
          <a:p>
            <a:pPr eaLnBrk="1" hangingPunct="1"/>
            <a:r>
              <a:rPr lang="ja-JP" altLang="en-US">
                <a:latin typeface="Times New Roman" panose="02020603050405020304" pitchFamily="18" charset="0"/>
              </a:rPr>
              <a:t>逐次アクセスファイル</a:t>
            </a:r>
            <a:r>
              <a:rPr lang="ja-JP" altLang="en-US" sz="2800">
                <a:latin typeface="Times New Roman" panose="02020603050405020304" pitchFamily="18" charset="0"/>
              </a:rPr>
              <a:t>(</a:t>
            </a:r>
            <a:r>
              <a:rPr lang="en-US" altLang="ja-JP" sz="2800">
                <a:latin typeface="Times New Roman" panose="02020603050405020304" pitchFamily="18" charset="0"/>
              </a:rPr>
              <a:t>sequential access file)</a:t>
            </a:r>
          </a:p>
          <a:p>
            <a:pPr lvl="1" eaLnBrk="1" hangingPunct="1"/>
            <a:r>
              <a:rPr lang="ja-JP" altLang="en-US" sz="2400">
                <a:latin typeface="Times New Roman" panose="02020603050405020304" pitchFamily="18" charset="0"/>
              </a:rPr>
              <a:t>ファイルの先頭のレコードから順にアクセス</a:t>
            </a:r>
          </a:p>
          <a:p>
            <a:pPr eaLnBrk="1" hangingPunct="1"/>
            <a:r>
              <a:rPr lang="ja-JP" altLang="en-US">
                <a:latin typeface="Times New Roman" panose="02020603050405020304" pitchFamily="18" charset="0"/>
              </a:rPr>
              <a:t>直接アクセスファイル</a:t>
            </a:r>
            <a:r>
              <a:rPr lang="ja-JP" altLang="en-US" sz="2800">
                <a:latin typeface="Times New Roman" panose="02020603050405020304" pitchFamily="18" charset="0"/>
              </a:rPr>
              <a:t>(</a:t>
            </a:r>
            <a:r>
              <a:rPr lang="en-US" altLang="ja-JP" sz="2800">
                <a:latin typeface="Times New Roman" panose="02020603050405020304" pitchFamily="18" charset="0"/>
              </a:rPr>
              <a:t>direct access file)           </a:t>
            </a:r>
            <a:r>
              <a:rPr lang="ja-JP" altLang="en-US">
                <a:latin typeface="Times New Roman" panose="02020603050405020304" pitchFamily="18" charset="0"/>
              </a:rPr>
              <a:t>ランダムアクセスファイル</a:t>
            </a:r>
            <a:r>
              <a:rPr lang="ja-JP" altLang="en-US" sz="2800">
                <a:latin typeface="Times New Roman" panose="02020603050405020304" pitchFamily="18" charset="0"/>
              </a:rPr>
              <a:t>(</a:t>
            </a:r>
            <a:r>
              <a:rPr lang="en-US" altLang="ja-JP" sz="2800">
                <a:latin typeface="Times New Roman" panose="02020603050405020304" pitchFamily="18" charset="0"/>
              </a:rPr>
              <a:t>random access file)</a:t>
            </a:r>
          </a:p>
          <a:p>
            <a:pPr lvl="1" eaLnBrk="1" hangingPunct="1"/>
            <a:r>
              <a:rPr lang="ja-JP" altLang="en-US" sz="2400">
                <a:latin typeface="Times New Roman" panose="02020603050405020304" pitchFamily="18" charset="0"/>
              </a:rPr>
              <a:t>任意のレコードにアクセス可能</a:t>
            </a:r>
          </a:p>
          <a:p>
            <a:pPr eaLnBrk="1" hangingPunct="1"/>
            <a:r>
              <a:rPr lang="ja-JP" altLang="en-US">
                <a:latin typeface="Times New Roman" panose="02020603050405020304" pitchFamily="18" charset="0"/>
              </a:rPr>
              <a:t>参照付きファイル</a:t>
            </a:r>
            <a:r>
              <a:rPr lang="ja-JP" altLang="en-US" sz="2800">
                <a:latin typeface="Times New Roman" panose="02020603050405020304" pitchFamily="18" charset="0"/>
              </a:rPr>
              <a:t>(</a:t>
            </a:r>
            <a:r>
              <a:rPr lang="en-US" altLang="ja-JP" sz="2800">
                <a:latin typeface="Times New Roman" panose="02020603050405020304" pitchFamily="18" charset="0"/>
              </a:rPr>
              <a:t>indexed file)</a:t>
            </a:r>
          </a:p>
          <a:p>
            <a:pPr lvl="1" eaLnBrk="1" hangingPunct="1"/>
            <a:r>
              <a:rPr lang="ja-JP" altLang="en-US" sz="2400">
                <a:latin typeface="Times New Roman" panose="02020603050405020304" pitchFamily="18" charset="0"/>
              </a:rPr>
              <a:t>各レコードが参照用のキーを持つ</a:t>
            </a:r>
          </a:p>
          <a:p>
            <a:pPr eaLnBrk="1" hangingPunct="1"/>
            <a:r>
              <a:rPr lang="ja-JP" altLang="en-US">
                <a:latin typeface="Times New Roman" panose="02020603050405020304" pitchFamily="18" charset="0"/>
              </a:rPr>
              <a:t>区分編成ファイル</a:t>
            </a:r>
            <a:r>
              <a:rPr lang="ja-JP" altLang="en-US" sz="2800">
                <a:latin typeface="Times New Roman" panose="02020603050405020304" pitchFamily="18" charset="0"/>
              </a:rPr>
              <a:t>(</a:t>
            </a:r>
            <a:r>
              <a:rPr lang="en-US" altLang="ja-JP" sz="2800">
                <a:latin typeface="Times New Roman" panose="02020603050405020304" pitchFamily="18" charset="0"/>
              </a:rPr>
              <a:t>partitioned file)</a:t>
            </a:r>
          </a:p>
          <a:p>
            <a:pPr lvl="1" eaLnBrk="1" hangingPunct="1"/>
            <a:r>
              <a:rPr lang="ja-JP" altLang="en-US" sz="2400">
                <a:latin typeface="Times New Roman" panose="02020603050405020304" pitchFamily="18" charset="0"/>
              </a:rPr>
              <a:t>サブファイルから成るファイル</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逐次アクセスファイル</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sequential access file)</a:t>
            </a:r>
          </a:p>
        </p:txBody>
      </p:sp>
      <p:sp>
        <p:nvSpPr>
          <p:cNvPr id="44035" name="Rectangle 3"/>
          <p:cNvSpPr>
            <a:spLocks noGrp="1" noChangeArrowheads="1"/>
          </p:cNvSpPr>
          <p:nvPr>
            <p:ph type="body" idx="1"/>
          </p:nvPr>
        </p:nvSpPr>
        <p:spPr>
          <a:xfrm>
            <a:off x="685800" y="1981200"/>
            <a:ext cx="7772400" cy="2286000"/>
          </a:xfrm>
        </p:spPr>
        <p:txBody>
          <a:bodyPr/>
          <a:lstStyle/>
          <a:p>
            <a:pPr eaLnBrk="1" hangingPunct="1"/>
            <a:r>
              <a:rPr lang="ja-JP" altLang="en-US">
                <a:latin typeface="Times New Roman" panose="02020603050405020304" pitchFamily="18" charset="0"/>
              </a:rPr>
              <a:t>逐次アクセスファイル</a:t>
            </a:r>
            <a:r>
              <a:rPr lang="ja-JP" altLang="en-US" sz="2800">
                <a:latin typeface="Times New Roman" panose="02020603050405020304" pitchFamily="18" charset="0"/>
              </a:rPr>
              <a:t>(</a:t>
            </a:r>
            <a:r>
              <a:rPr lang="en-US" altLang="ja-JP" sz="2800">
                <a:latin typeface="Times New Roman" panose="02020603050405020304" pitchFamily="18" charset="0"/>
              </a:rPr>
              <a:t>sequential access file)</a:t>
            </a:r>
          </a:p>
          <a:p>
            <a:pPr lvl="1" eaLnBrk="1" hangingPunct="1"/>
            <a:r>
              <a:rPr lang="ja-JP" altLang="en-US">
                <a:latin typeface="Times New Roman" panose="02020603050405020304" pitchFamily="18" charset="0"/>
              </a:rPr>
              <a:t>読み書きは先頭から順番にしかできない</a:t>
            </a:r>
          </a:p>
          <a:p>
            <a:pPr lvl="1" eaLnBrk="1" hangingPunct="1"/>
            <a:r>
              <a:rPr lang="ja-JP" altLang="en-US">
                <a:latin typeface="Times New Roman" panose="02020603050405020304" pitchFamily="18" charset="0"/>
              </a:rPr>
              <a:t>スキップしたり順番を外れたアクセスは不可</a:t>
            </a:r>
          </a:p>
          <a:p>
            <a:pPr lvl="1" eaLnBrk="1" hangingPunct="1"/>
            <a:r>
              <a:rPr lang="ja-JP" altLang="en-US">
                <a:latin typeface="Times New Roman" panose="02020603050405020304" pitchFamily="18" charset="0"/>
              </a:rPr>
              <a:t>巻き戻しはできる場合もある</a:t>
            </a:r>
          </a:p>
        </p:txBody>
      </p:sp>
      <p:sp>
        <p:nvSpPr>
          <p:cNvPr id="44036" name="Rectangle 4"/>
          <p:cNvSpPr>
            <a:spLocks noChangeArrowheads="1"/>
          </p:cNvSpPr>
          <p:nvPr/>
        </p:nvSpPr>
        <p:spPr bwMode="auto">
          <a:xfrm>
            <a:off x="1066800" y="4648200"/>
            <a:ext cx="7162800" cy="533400"/>
          </a:xfrm>
          <a:prstGeom prst="rect">
            <a:avLst/>
          </a:prstGeom>
          <a:solidFill>
            <a:srgbClr val="800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4037" name="Rectangle 5"/>
          <p:cNvSpPr>
            <a:spLocks noChangeArrowheads="1"/>
          </p:cNvSpPr>
          <p:nvPr/>
        </p:nvSpPr>
        <p:spPr bwMode="auto">
          <a:xfrm>
            <a:off x="1143000" y="4724400"/>
            <a:ext cx="1219200" cy="38100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レコード0</a:t>
            </a:r>
          </a:p>
        </p:txBody>
      </p:sp>
      <p:sp>
        <p:nvSpPr>
          <p:cNvPr id="44038" name="Rectangle 6"/>
          <p:cNvSpPr>
            <a:spLocks noChangeArrowheads="1"/>
          </p:cNvSpPr>
          <p:nvPr/>
        </p:nvSpPr>
        <p:spPr bwMode="auto">
          <a:xfrm>
            <a:off x="2438400" y="4724400"/>
            <a:ext cx="1219200" cy="38100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レコード1</a:t>
            </a:r>
          </a:p>
        </p:txBody>
      </p:sp>
      <p:sp>
        <p:nvSpPr>
          <p:cNvPr id="44039" name="Rectangle 7"/>
          <p:cNvSpPr>
            <a:spLocks noChangeArrowheads="1"/>
          </p:cNvSpPr>
          <p:nvPr/>
        </p:nvSpPr>
        <p:spPr bwMode="auto">
          <a:xfrm>
            <a:off x="3733800" y="4724400"/>
            <a:ext cx="1219200" cy="38100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レコード2</a:t>
            </a:r>
          </a:p>
        </p:txBody>
      </p:sp>
      <p:sp>
        <p:nvSpPr>
          <p:cNvPr id="44040" name="Rectangle 8"/>
          <p:cNvSpPr>
            <a:spLocks noChangeArrowheads="1"/>
          </p:cNvSpPr>
          <p:nvPr/>
        </p:nvSpPr>
        <p:spPr bwMode="auto">
          <a:xfrm>
            <a:off x="5029200" y="4724400"/>
            <a:ext cx="1219200" cy="38100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レコード3</a:t>
            </a:r>
          </a:p>
        </p:txBody>
      </p:sp>
      <p:sp>
        <p:nvSpPr>
          <p:cNvPr id="44041" name="Rectangle 9"/>
          <p:cNvSpPr>
            <a:spLocks noChangeArrowheads="1"/>
          </p:cNvSpPr>
          <p:nvPr/>
        </p:nvSpPr>
        <p:spPr bwMode="auto">
          <a:xfrm>
            <a:off x="6324600" y="4724400"/>
            <a:ext cx="1219200" cy="38100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レコード4</a:t>
            </a:r>
          </a:p>
        </p:txBody>
      </p:sp>
      <p:sp>
        <p:nvSpPr>
          <p:cNvPr id="44042" name="Line 10"/>
          <p:cNvSpPr>
            <a:spLocks noChangeShapeType="1"/>
          </p:cNvSpPr>
          <p:nvPr/>
        </p:nvSpPr>
        <p:spPr bwMode="auto">
          <a:xfrm>
            <a:off x="7543800" y="4876800"/>
            <a:ext cx="609600"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nvGrpSpPr>
          <p:cNvPr id="2" name="Group 27"/>
          <p:cNvGrpSpPr>
            <a:grpSpLocks/>
          </p:cNvGrpSpPr>
          <p:nvPr/>
        </p:nvGrpSpPr>
        <p:grpSpPr bwMode="auto">
          <a:xfrm>
            <a:off x="1066800" y="5181600"/>
            <a:ext cx="6477000" cy="304800"/>
            <a:chOff x="672" y="3264"/>
            <a:chExt cx="4080" cy="192"/>
          </a:xfrm>
        </p:grpSpPr>
        <p:grpSp>
          <p:nvGrpSpPr>
            <p:cNvPr id="44044" name="Group 14"/>
            <p:cNvGrpSpPr>
              <a:grpSpLocks/>
            </p:cNvGrpSpPr>
            <p:nvPr/>
          </p:nvGrpSpPr>
          <p:grpSpPr bwMode="auto">
            <a:xfrm>
              <a:off x="1104" y="3264"/>
              <a:ext cx="768" cy="192"/>
              <a:chOff x="816" y="3456"/>
              <a:chExt cx="768" cy="192"/>
            </a:xfrm>
          </p:grpSpPr>
          <p:sp>
            <p:nvSpPr>
              <p:cNvPr id="44056" name="Arc 11"/>
              <p:cNvSpPr>
                <a:spLocks/>
              </p:cNvSpPr>
              <p:nvPr/>
            </p:nvSpPr>
            <p:spPr bwMode="auto">
              <a:xfrm flipV="1">
                <a:off x="1200"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44057" name="Arc 12"/>
              <p:cNvSpPr>
                <a:spLocks/>
              </p:cNvSpPr>
              <p:nvPr/>
            </p:nvSpPr>
            <p:spPr bwMode="auto">
              <a:xfrm flipH="1" flipV="1">
                <a:off x="816"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44045" name="Arc 13"/>
            <p:cNvSpPr>
              <a:spLocks/>
            </p:cNvSpPr>
            <p:nvPr/>
          </p:nvSpPr>
          <p:spPr bwMode="auto">
            <a:xfrm flipV="1">
              <a:off x="672" y="3264"/>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nvGrpSpPr>
            <p:cNvPr id="44046" name="Group 15"/>
            <p:cNvGrpSpPr>
              <a:grpSpLocks/>
            </p:cNvGrpSpPr>
            <p:nvPr/>
          </p:nvGrpSpPr>
          <p:grpSpPr bwMode="auto">
            <a:xfrm>
              <a:off x="1920" y="3264"/>
              <a:ext cx="768" cy="192"/>
              <a:chOff x="816" y="3456"/>
              <a:chExt cx="768" cy="192"/>
            </a:xfrm>
          </p:grpSpPr>
          <p:sp>
            <p:nvSpPr>
              <p:cNvPr id="44054" name="Arc 16"/>
              <p:cNvSpPr>
                <a:spLocks/>
              </p:cNvSpPr>
              <p:nvPr/>
            </p:nvSpPr>
            <p:spPr bwMode="auto">
              <a:xfrm flipV="1">
                <a:off x="1200"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44055" name="Arc 17"/>
              <p:cNvSpPr>
                <a:spLocks/>
              </p:cNvSpPr>
              <p:nvPr/>
            </p:nvSpPr>
            <p:spPr bwMode="auto">
              <a:xfrm flipH="1" flipV="1">
                <a:off x="816"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44047" name="Group 18"/>
            <p:cNvGrpSpPr>
              <a:grpSpLocks/>
            </p:cNvGrpSpPr>
            <p:nvPr/>
          </p:nvGrpSpPr>
          <p:grpSpPr bwMode="auto">
            <a:xfrm>
              <a:off x="2736" y="3264"/>
              <a:ext cx="768" cy="192"/>
              <a:chOff x="816" y="3456"/>
              <a:chExt cx="768" cy="192"/>
            </a:xfrm>
          </p:grpSpPr>
          <p:sp>
            <p:nvSpPr>
              <p:cNvPr id="44052" name="Arc 19"/>
              <p:cNvSpPr>
                <a:spLocks/>
              </p:cNvSpPr>
              <p:nvPr/>
            </p:nvSpPr>
            <p:spPr bwMode="auto">
              <a:xfrm flipV="1">
                <a:off x="1200"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44053" name="Arc 20"/>
              <p:cNvSpPr>
                <a:spLocks/>
              </p:cNvSpPr>
              <p:nvPr/>
            </p:nvSpPr>
            <p:spPr bwMode="auto">
              <a:xfrm flipH="1" flipV="1">
                <a:off x="816"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grpSp>
          <p:nvGrpSpPr>
            <p:cNvPr id="44048" name="Group 21"/>
            <p:cNvGrpSpPr>
              <a:grpSpLocks/>
            </p:cNvGrpSpPr>
            <p:nvPr/>
          </p:nvGrpSpPr>
          <p:grpSpPr bwMode="auto">
            <a:xfrm>
              <a:off x="3552" y="3264"/>
              <a:ext cx="768" cy="192"/>
              <a:chOff x="816" y="3456"/>
              <a:chExt cx="768" cy="192"/>
            </a:xfrm>
          </p:grpSpPr>
          <p:sp>
            <p:nvSpPr>
              <p:cNvPr id="44050" name="Arc 22"/>
              <p:cNvSpPr>
                <a:spLocks/>
              </p:cNvSpPr>
              <p:nvPr/>
            </p:nvSpPr>
            <p:spPr bwMode="auto">
              <a:xfrm flipV="1">
                <a:off x="1200"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44051" name="Arc 23"/>
              <p:cNvSpPr>
                <a:spLocks/>
              </p:cNvSpPr>
              <p:nvPr/>
            </p:nvSpPr>
            <p:spPr bwMode="auto">
              <a:xfrm flipH="1" flipV="1">
                <a:off x="816" y="3456"/>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44049" name="Arc 26"/>
            <p:cNvSpPr>
              <a:spLocks/>
            </p:cNvSpPr>
            <p:nvPr/>
          </p:nvSpPr>
          <p:spPr bwMode="auto">
            <a:xfrm flipH="1" flipV="1">
              <a:off x="4368" y="3264"/>
              <a:ext cx="384"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逐次アクセス</a:t>
            </a:r>
            <a:r>
              <a:rPr lang="ja-JP" altLang="en-US" sz="3600">
                <a:latin typeface="Times New Roman" panose="02020603050405020304" pitchFamily="18" charset="0"/>
              </a:rPr>
              <a:t>(</a:t>
            </a:r>
            <a:r>
              <a:rPr lang="en-US" altLang="ja-JP" sz="3600">
                <a:latin typeface="Times New Roman" panose="02020603050405020304" pitchFamily="18" charset="0"/>
              </a:rPr>
              <a:t>sequential access)</a:t>
            </a:r>
          </a:p>
        </p:txBody>
      </p:sp>
      <p:graphicFrame>
        <p:nvGraphicFramePr>
          <p:cNvPr id="403487" name="Group 31"/>
          <p:cNvGraphicFramePr>
            <a:graphicFrameLocks noGrp="1"/>
          </p:cNvGraphicFramePr>
          <p:nvPr/>
        </p:nvGraphicFramePr>
        <p:xfrm>
          <a:off x="533400" y="1905000"/>
          <a:ext cx="8305800" cy="4064000"/>
        </p:xfrm>
        <a:graphic>
          <a:graphicData uri="http://schemas.openxmlformats.org/drawingml/2006/table">
            <a:tbl>
              <a:tblPr/>
              <a:tblGrid>
                <a:gridCol w="18288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命令</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操作内容</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READ</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現在位置のレコードを読み次に移動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WRITE</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現在位置のレコードに書き次に移動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SKIP</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現在位置を前後のレコードに移動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REWIND</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現在位置を先頭のレコードに移動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03" name="Rectangle 27"/>
          <p:cNvSpPr>
            <a:spLocks noChangeArrowheads="1"/>
          </p:cNvSpPr>
          <p:nvPr/>
        </p:nvSpPr>
        <p:spPr bwMode="auto">
          <a:xfrm>
            <a:off x="609600" y="1752600"/>
            <a:ext cx="4114800" cy="2819400"/>
          </a:xfrm>
          <a:prstGeom prst="rect">
            <a:avLst/>
          </a:prstGeom>
          <a:solidFill>
            <a:schemeClr val="bg1">
              <a:lumMod val="50000"/>
            </a:schemeClr>
          </a:solidFill>
          <a:ln w="9525">
            <a:solidFill>
              <a:schemeClr val="tx1"/>
            </a:solidFill>
            <a:miter lim="800000"/>
            <a:headEnd/>
            <a:tailEnd/>
          </a:ln>
        </p:spPr>
        <p:txBody>
          <a:bodyPr wrap="none" lIns="90000" tIns="46800" rIns="90000" bIns="46800" anchor="ctr"/>
          <a:lstStyle/>
          <a:p>
            <a:pPr>
              <a:defRPr/>
            </a:pPr>
            <a:endParaRPr lang="ja-JP" altLang="en-US">
              <a:latin typeface="Times New Roman" charset="0"/>
            </a:endParaRPr>
          </a:p>
        </p:txBody>
      </p:sp>
      <p:sp>
        <p:nvSpPr>
          <p:cNvPr id="46083" name="Rectangle 2"/>
          <p:cNvSpPr>
            <a:spLocks noGrp="1" noChangeArrowheads="1"/>
          </p:cNvSpPr>
          <p:nvPr>
            <p:ph type="title"/>
          </p:nvPr>
        </p:nvSpPr>
        <p:spPr>
          <a:xfrm>
            <a:off x="685800" y="304800"/>
            <a:ext cx="7772400" cy="762000"/>
          </a:xfrm>
        </p:spPr>
        <p:txBody>
          <a:bodyPr/>
          <a:lstStyle/>
          <a:p>
            <a:pPr eaLnBrk="1" hangingPunct="1"/>
            <a:r>
              <a:rPr lang="ja-JP" altLang="en-US"/>
              <a:t>逐次アクセス</a:t>
            </a:r>
          </a:p>
        </p:txBody>
      </p:sp>
      <p:sp>
        <p:nvSpPr>
          <p:cNvPr id="46084" name="AutoShape 3"/>
          <p:cNvSpPr>
            <a:spLocks noChangeArrowheads="1"/>
          </p:cNvSpPr>
          <p:nvPr/>
        </p:nvSpPr>
        <p:spPr bwMode="auto">
          <a:xfrm>
            <a:off x="5029200" y="1752600"/>
            <a:ext cx="3657600" cy="2819400"/>
          </a:xfrm>
          <a:prstGeom prst="can">
            <a:avLst>
              <a:gd name="adj" fmla="val 14583"/>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6085" name="Rectangle 4"/>
          <p:cNvSpPr>
            <a:spLocks noChangeArrowheads="1"/>
          </p:cNvSpPr>
          <p:nvPr/>
        </p:nvSpPr>
        <p:spPr bwMode="auto">
          <a:xfrm>
            <a:off x="5105400" y="23622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6086" name="Rectangle 5"/>
          <p:cNvSpPr>
            <a:spLocks noChangeArrowheads="1"/>
          </p:cNvSpPr>
          <p:nvPr/>
        </p:nvSpPr>
        <p:spPr bwMode="auto">
          <a:xfrm>
            <a:off x="5181600" y="24384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レコード0</a:t>
            </a:r>
          </a:p>
        </p:txBody>
      </p:sp>
      <p:sp>
        <p:nvSpPr>
          <p:cNvPr id="46087" name="Rectangle 6"/>
          <p:cNvSpPr>
            <a:spLocks noChangeArrowheads="1"/>
          </p:cNvSpPr>
          <p:nvPr/>
        </p:nvSpPr>
        <p:spPr bwMode="auto">
          <a:xfrm>
            <a:off x="6324600" y="24384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レコード1</a:t>
            </a:r>
          </a:p>
        </p:txBody>
      </p:sp>
      <p:sp>
        <p:nvSpPr>
          <p:cNvPr id="46088" name="Rectangle 7"/>
          <p:cNvSpPr>
            <a:spLocks noChangeArrowheads="1"/>
          </p:cNvSpPr>
          <p:nvPr/>
        </p:nvSpPr>
        <p:spPr bwMode="auto">
          <a:xfrm>
            <a:off x="7467600" y="24384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レコード2</a:t>
            </a:r>
          </a:p>
        </p:txBody>
      </p:sp>
      <p:sp>
        <p:nvSpPr>
          <p:cNvPr id="46089" name="Rectangle 8"/>
          <p:cNvSpPr>
            <a:spLocks noChangeArrowheads="1"/>
          </p:cNvSpPr>
          <p:nvPr/>
        </p:nvSpPr>
        <p:spPr bwMode="auto">
          <a:xfrm>
            <a:off x="5105400" y="29718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6090" name="Rectangle 9"/>
          <p:cNvSpPr>
            <a:spLocks noChangeArrowheads="1"/>
          </p:cNvSpPr>
          <p:nvPr/>
        </p:nvSpPr>
        <p:spPr bwMode="auto">
          <a:xfrm>
            <a:off x="5181600" y="30480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レコード3</a:t>
            </a:r>
          </a:p>
        </p:txBody>
      </p:sp>
      <p:sp>
        <p:nvSpPr>
          <p:cNvPr id="46091" name="Rectangle 10"/>
          <p:cNvSpPr>
            <a:spLocks noChangeArrowheads="1"/>
          </p:cNvSpPr>
          <p:nvPr/>
        </p:nvSpPr>
        <p:spPr bwMode="auto">
          <a:xfrm>
            <a:off x="6324600" y="30480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レコード4</a:t>
            </a:r>
          </a:p>
        </p:txBody>
      </p:sp>
      <p:sp>
        <p:nvSpPr>
          <p:cNvPr id="46092" name="Rectangle 11"/>
          <p:cNvSpPr>
            <a:spLocks noChangeArrowheads="1"/>
          </p:cNvSpPr>
          <p:nvPr/>
        </p:nvSpPr>
        <p:spPr bwMode="auto">
          <a:xfrm>
            <a:off x="7467600" y="30480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レコード5</a:t>
            </a:r>
          </a:p>
        </p:txBody>
      </p:sp>
      <p:sp>
        <p:nvSpPr>
          <p:cNvPr id="46093" name="Rectangle 12"/>
          <p:cNvSpPr>
            <a:spLocks noChangeArrowheads="1"/>
          </p:cNvSpPr>
          <p:nvPr/>
        </p:nvSpPr>
        <p:spPr bwMode="auto">
          <a:xfrm>
            <a:off x="5105400" y="35814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6094" name="Rectangle 13"/>
          <p:cNvSpPr>
            <a:spLocks noChangeArrowheads="1"/>
          </p:cNvSpPr>
          <p:nvPr/>
        </p:nvSpPr>
        <p:spPr bwMode="auto">
          <a:xfrm>
            <a:off x="5181600" y="3657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レコード6</a:t>
            </a:r>
          </a:p>
        </p:txBody>
      </p:sp>
      <p:sp>
        <p:nvSpPr>
          <p:cNvPr id="46095" name="Rectangle 14"/>
          <p:cNvSpPr>
            <a:spLocks noChangeArrowheads="1"/>
          </p:cNvSpPr>
          <p:nvPr/>
        </p:nvSpPr>
        <p:spPr bwMode="auto">
          <a:xfrm>
            <a:off x="6324600" y="3657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レコード7</a:t>
            </a:r>
          </a:p>
        </p:txBody>
      </p:sp>
      <p:sp>
        <p:nvSpPr>
          <p:cNvPr id="46096" name="Rectangle 15"/>
          <p:cNvSpPr>
            <a:spLocks noChangeArrowheads="1"/>
          </p:cNvSpPr>
          <p:nvPr/>
        </p:nvSpPr>
        <p:spPr bwMode="auto">
          <a:xfrm>
            <a:off x="7467600" y="3657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レコード8</a:t>
            </a:r>
          </a:p>
        </p:txBody>
      </p:sp>
      <p:sp>
        <p:nvSpPr>
          <p:cNvPr id="46097" name="Rectangle 16"/>
          <p:cNvSpPr>
            <a:spLocks noChangeArrowheads="1"/>
          </p:cNvSpPr>
          <p:nvPr/>
        </p:nvSpPr>
        <p:spPr bwMode="auto">
          <a:xfrm>
            <a:off x="838200" y="2438400"/>
            <a:ext cx="16764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6098" name="Text Box 17"/>
          <p:cNvSpPr txBox="1">
            <a:spLocks noChangeArrowheads="1"/>
          </p:cNvSpPr>
          <p:nvPr/>
        </p:nvSpPr>
        <p:spPr bwMode="auto">
          <a:xfrm>
            <a:off x="838200" y="1828800"/>
            <a:ext cx="1603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作業領域</a:t>
            </a:r>
          </a:p>
        </p:txBody>
      </p:sp>
      <p:sp>
        <p:nvSpPr>
          <p:cNvPr id="46099" name="Rectangle 18"/>
          <p:cNvSpPr>
            <a:spLocks noChangeArrowheads="1"/>
          </p:cNvSpPr>
          <p:nvPr/>
        </p:nvSpPr>
        <p:spPr bwMode="auto">
          <a:xfrm>
            <a:off x="838200" y="3733800"/>
            <a:ext cx="36576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6100" name="Text Box 19"/>
          <p:cNvSpPr txBox="1">
            <a:spLocks noChangeArrowheads="1"/>
          </p:cNvSpPr>
          <p:nvPr/>
        </p:nvSpPr>
        <p:spPr bwMode="auto">
          <a:xfrm>
            <a:off x="990600" y="3200400"/>
            <a:ext cx="1354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バッファ</a:t>
            </a:r>
          </a:p>
        </p:txBody>
      </p:sp>
      <p:grpSp>
        <p:nvGrpSpPr>
          <p:cNvPr id="2" name="Group 31"/>
          <p:cNvGrpSpPr>
            <a:grpSpLocks/>
          </p:cNvGrpSpPr>
          <p:nvPr/>
        </p:nvGrpSpPr>
        <p:grpSpPr bwMode="auto">
          <a:xfrm>
            <a:off x="914400" y="3810000"/>
            <a:ext cx="3505200" cy="533400"/>
            <a:chOff x="624" y="2784"/>
            <a:chExt cx="2208" cy="336"/>
          </a:xfrm>
        </p:grpSpPr>
        <p:sp>
          <p:nvSpPr>
            <p:cNvPr id="46111" name="Rectangle 20"/>
            <p:cNvSpPr>
              <a:spLocks noChangeArrowheads="1"/>
            </p:cNvSpPr>
            <p:nvPr/>
          </p:nvSpPr>
          <p:spPr bwMode="auto">
            <a:xfrm>
              <a:off x="624" y="2784"/>
              <a:ext cx="2208" cy="336"/>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46112" name="Group 25"/>
            <p:cNvGrpSpPr>
              <a:grpSpLocks/>
            </p:cNvGrpSpPr>
            <p:nvPr/>
          </p:nvGrpSpPr>
          <p:grpSpPr bwMode="auto">
            <a:xfrm>
              <a:off x="672" y="2832"/>
              <a:ext cx="2112" cy="240"/>
              <a:chOff x="672" y="2784"/>
              <a:chExt cx="2112" cy="240"/>
            </a:xfrm>
          </p:grpSpPr>
          <p:sp>
            <p:nvSpPr>
              <p:cNvPr id="46113" name="Rectangle 21"/>
              <p:cNvSpPr>
                <a:spLocks noChangeArrowheads="1"/>
              </p:cNvSpPr>
              <p:nvPr/>
            </p:nvSpPr>
            <p:spPr bwMode="auto">
              <a:xfrm>
                <a:off x="67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レコード0</a:t>
                </a:r>
              </a:p>
            </p:txBody>
          </p:sp>
          <p:sp>
            <p:nvSpPr>
              <p:cNvPr id="46114" name="Rectangle 22"/>
              <p:cNvSpPr>
                <a:spLocks noChangeArrowheads="1"/>
              </p:cNvSpPr>
              <p:nvPr/>
            </p:nvSpPr>
            <p:spPr bwMode="auto">
              <a:xfrm>
                <a:off x="139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レコード1</a:t>
                </a:r>
              </a:p>
            </p:txBody>
          </p:sp>
          <p:sp>
            <p:nvSpPr>
              <p:cNvPr id="46115" name="Rectangle 23"/>
              <p:cNvSpPr>
                <a:spLocks noChangeArrowheads="1"/>
              </p:cNvSpPr>
              <p:nvPr/>
            </p:nvSpPr>
            <p:spPr bwMode="auto">
              <a:xfrm>
                <a:off x="211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レコード2</a:t>
                </a:r>
              </a:p>
            </p:txBody>
          </p:sp>
        </p:grpSp>
      </p:grpSp>
      <p:sp>
        <p:nvSpPr>
          <p:cNvPr id="456728" name="Rectangle 24"/>
          <p:cNvSpPr>
            <a:spLocks noChangeArrowheads="1"/>
          </p:cNvSpPr>
          <p:nvPr/>
        </p:nvSpPr>
        <p:spPr bwMode="auto">
          <a:xfrm>
            <a:off x="1143000" y="25908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レコード0</a:t>
            </a:r>
          </a:p>
        </p:txBody>
      </p:sp>
      <p:sp>
        <p:nvSpPr>
          <p:cNvPr id="3" name="Text Box 26"/>
          <p:cNvSpPr txBox="1">
            <a:spLocks noChangeArrowheads="1"/>
          </p:cNvSpPr>
          <p:nvPr/>
        </p:nvSpPr>
        <p:spPr bwMode="auto">
          <a:xfrm>
            <a:off x="6248400" y="11430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46104" name="Text Box 28"/>
          <p:cNvSpPr txBox="1">
            <a:spLocks noChangeArrowheads="1"/>
          </p:cNvSpPr>
          <p:nvPr/>
        </p:nvSpPr>
        <p:spPr bwMode="auto">
          <a:xfrm>
            <a:off x="2133600" y="1143000"/>
            <a:ext cx="1247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456733" name="Line 29"/>
          <p:cNvSpPr>
            <a:spLocks noChangeShapeType="1"/>
          </p:cNvSpPr>
          <p:nvPr/>
        </p:nvSpPr>
        <p:spPr bwMode="auto">
          <a:xfrm flipH="1">
            <a:off x="4343400" y="2667000"/>
            <a:ext cx="762000" cy="13716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56734" name="Line 30"/>
          <p:cNvSpPr>
            <a:spLocks noChangeShapeType="1"/>
          </p:cNvSpPr>
          <p:nvPr/>
        </p:nvSpPr>
        <p:spPr bwMode="auto">
          <a:xfrm flipV="1">
            <a:off x="1524000" y="2971800"/>
            <a:ext cx="0" cy="9144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56736" name="AutoShape 32"/>
          <p:cNvSpPr>
            <a:spLocks noChangeArrowheads="1"/>
          </p:cNvSpPr>
          <p:nvPr/>
        </p:nvSpPr>
        <p:spPr bwMode="auto">
          <a:xfrm>
            <a:off x="533400" y="4724400"/>
            <a:ext cx="4572000" cy="914400"/>
          </a:xfrm>
          <a:prstGeom prst="wedgeRoundRectCallout">
            <a:avLst>
              <a:gd name="adj1" fmla="val -935"/>
              <a:gd name="adj2" fmla="val -99306"/>
              <a:gd name="adj3" fmla="val 16667"/>
            </a:avLst>
          </a:prstGeom>
          <a:solidFill>
            <a:schemeClr val="accent5">
              <a:lumMod val="10000"/>
            </a:schemeClr>
          </a:solidFill>
          <a:ln w="19050">
            <a:solidFill>
              <a:schemeClr val="tx1"/>
            </a:solidFill>
            <a:miter lim="800000"/>
            <a:headEnd/>
            <a:tailEnd/>
          </a:ln>
        </p:spPr>
        <p:txBody>
          <a:bodyPr lIns="90000" tIns="46800" rIns="90000" bIns="46800" anchor="ctr"/>
          <a:lstStyle/>
          <a:p>
            <a:pPr algn="ctr">
              <a:defRPr/>
            </a:pPr>
            <a:r>
              <a:rPr lang="ja-JP" altLang="en-US" sz="2400">
                <a:latin typeface="Times New Roman" charset="0"/>
              </a:rPr>
              <a:t>次のレコード(レコード</a:t>
            </a:r>
            <a:r>
              <a:rPr lang="en-US" altLang="ja-JP" sz="2400" dirty="0">
                <a:latin typeface="Times New Roman" charset="0"/>
              </a:rPr>
              <a:t>1</a:t>
            </a:r>
            <a:r>
              <a:rPr lang="ja-JP" altLang="en-US" sz="2400">
                <a:latin typeface="Times New Roman" charset="0"/>
              </a:rPr>
              <a:t>,</a:t>
            </a:r>
            <a:r>
              <a:rPr lang="en-US" altLang="ja-JP" sz="2400" dirty="0">
                <a:latin typeface="Times New Roman" charset="0"/>
              </a:rPr>
              <a:t>2</a:t>
            </a:r>
            <a:r>
              <a:rPr lang="ja-JP" altLang="en-US" sz="2400">
                <a:latin typeface="Times New Roman" charset="0"/>
              </a:rPr>
              <a:t>)は</a:t>
            </a:r>
          </a:p>
          <a:p>
            <a:pPr algn="ctr">
              <a:defRPr/>
            </a:pPr>
            <a:r>
              <a:rPr lang="ja-JP" altLang="en-US" sz="2400">
                <a:latin typeface="Times New Roman" charset="0"/>
              </a:rPr>
              <a:t>すでに主記憶上にある</a:t>
            </a:r>
          </a:p>
        </p:txBody>
      </p:sp>
      <p:sp useBgFill="1">
        <p:nvSpPr>
          <p:cNvPr id="456737" name="Text Box 33"/>
          <p:cNvSpPr txBox="1">
            <a:spLocks noChangeArrowheads="1"/>
          </p:cNvSpPr>
          <p:nvPr/>
        </p:nvSpPr>
        <p:spPr bwMode="auto">
          <a:xfrm>
            <a:off x="1143000" y="5791200"/>
            <a:ext cx="2916238" cy="82232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レコード順なら高速に</a:t>
            </a:r>
          </a:p>
          <a:p>
            <a:pPr eaLnBrk="1" hangingPunct="1"/>
            <a:r>
              <a:rPr lang="ja-JP" altLang="en-US" sz="2400"/>
              <a:t>アクセス可能</a:t>
            </a:r>
          </a:p>
        </p:txBody>
      </p:sp>
      <p:sp>
        <p:nvSpPr>
          <p:cNvPr id="456739" name="AutoShape 35"/>
          <p:cNvSpPr>
            <a:spLocks noChangeArrowheads="1"/>
          </p:cNvSpPr>
          <p:nvPr/>
        </p:nvSpPr>
        <p:spPr bwMode="auto">
          <a:xfrm>
            <a:off x="5410200" y="4724400"/>
            <a:ext cx="3049588" cy="914400"/>
          </a:xfrm>
          <a:prstGeom prst="wedgeRoundRectCallout">
            <a:avLst>
              <a:gd name="adj1" fmla="val -21370"/>
              <a:gd name="adj2" fmla="val -179514"/>
              <a:gd name="adj3" fmla="val 16667"/>
            </a:avLst>
          </a:prstGeom>
          <a:solidFill>
            <a:schemeClr val="accent5">
              <a:lumMod val="10000"/>
            </a:schemeClr>
          </a:solidFill>
          <a:ln w="19050">
            <a:solidFill>
              <a:schemeClr val="tx1"/>
            </a:solidFill>
            <a:miter lim="800000"/>
            <a:headEnd/>
            <a:tailEnd/>
          </a:ln>
        </p:spPr>
        <p:txBody>
          <a:bodyPr lIns="90000" tIns="46800" rIns="90000" bIns="46800" anchor="ctr"/>
          <a:lstStyle/>
          <a:p>
            <a:pPr algn="ctr">
              <a:defRPr/>
            </a:pPr>
            <a:r>
              <a:rPr lang="ja-JP" altLang="en-US" sz="2400">
                <a:latin typeface="Times New Roman" charset="0"/>
              </a:rPr>
              <a:t>次のレコードがある</a:t>
            </a:r>
          </a:p>
          <a:p>
            <a:pPr algn="ctr">
              <a:defRPr/>
            </a:pPr>
            <a:r>
              <a:rPr lang="ja-JP" altLang="en-US" sz="2400">
                <a:latin typeface="Times New Roman" charset="0"/>
              </a:rPr>
              <a:t>ブロック</a:t>
            </a:r>
          </a:p>
        </p:txBody>
      </p:sp>
      <p:sp useBgFill="1">
        <p:nvSpPr>
          <p:cNvPr id="456740" name="Text Box 36"/>
          <p:cNvSpPr txBox="1">
            <a:spLocks noChangeArrowheads="1"/>
          </p:cNvSpPr>
          <p:nvPr/>
        </p:nvSpPr>
        <p:spPr bwMode="auto">
          <a:xfrm>
            <a:off x="4800600" y="5791200"/>
            <a:ext cx="4133850" cy="82232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予め次のブロックを読み込める</a:t>
            </a:r>
          </a:p>
          <a:p>
            <a:pPr eaLnBrk="1" hangingPunct="1"/>
            <a:r>
              <a:rPr lang="ja-JP" altLang="en-US" sz="2400"/>
              <a:t>(プリフェッチ)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6733"/>
                                        </p:tgtEl>
                                        <p:attrNameLst>
                                          <p:attrName>style.visibility</p:attrName>
                                        </p:attrNameLst>
                                      </p:cBhvr>
                                      <p:to>
                                        <p:strVal val="visible"/>
                                      </p:to>
                                    </p:set>
                                    <p:animEffect transition="in" filter="wipe(up)">
                                      <p:cBhvr>
                                        <p:cTn id="7" dur="500"/>
                                        <p:tgtEl>
                                          <p:spTgt spid="456733"/>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56734"/>
                                        </p:tgtEl>
                                        <p:attrNameLst>
                                          <p:attrName>style.visibility</p:attrName>
                                        </p:attrNameLst>
                                      </p:cBhvr>
                                      <p:to>
                                        <p:strVal val="visible"/>
                                      </p:to>
                                    </p:set>
                                    <p:animEffect transition="in" filter="wipe(down)">
                                      <p:cBhvr>
                                        <p:cTn id="16" dur="500"/>
                                        <p:tgtEl>
                                          <p:spTgt spid="456734"/>
                                        </p:tgtEl>
                                      </p:cBhvr>
                                    </p:animEffect>
                                  </p:childTnLst>
                                </p:cTn>
                              </p:par>
                            </p:childTnLst>
                          </p:cTn>
                        </p:par>
                        <p:par>
                          <p:cTn id="17" fill="hold" nodeType="afterGroup">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456728"/>
                                        </p:tgtEl>
                                        <p:attrNameLst>
                                          <p:attrName>style.visibility</p:attrName>
                                        </p:attrNameLst>
                                      </p:cBhvr>
                                      <p:to>
                                        <p:strVal val="visible"/>
                                      </p:to>
                                    </p:set>
                                    <p:animEffect transition="in" filter="wipe(down)">
                                      <p:cBhvr>
                                        <p:cTn id="20" dur="500"/>
                                        <p:tgtEl>
                                          <p:spTgt spid="45672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456736"/>
                                        </p:tgtEl>
                                        <p:attrNameLst>
                                          <p:attrName>style.visibility</p:attrName>
                                        </p:attrNameLst>
                                      </p:cBhvr>
                                      <p:to>
                                        <p:strVal val="visible"/>
                                      </p:to>
                                    </p:set>
                                    <p:animEffect transition="in" filter="checkerboard(across)">
                                      <p:cBhvr>
                                        <p:cTn id="25" dur="500"/>
                                        <p:tgtEl>
                                          <p:spTgt spid="4567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56737"/>
                                        </p:tgtEl>
                                        <p:attrNameLst>
                                          <p:attrName>style.visibility</p:attrName>
                                        </p:attrNameLst>
                                      </p:cBhvr>
                                      <p:to>
                                        <p:strVal val="visible"/>
                                      </p:to>
                                    </p:set>
                                    <p:animEffect transition="in" filter="checkerboard(across)">
                                      <p:cBhvr>
                                        <p:cTn id="30" dur="500"/>
                                        <p:tgtEl>
                                          <p:spTgt spid="45673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456739"/>
                                        </p:tgtEl>
                                        <p:attrNameLst>
                                          <p:attrName>style.visibility</p:attrName>
                                        </p:attrNameLst>
                                      </p:cBhvr>
                                      <p:to>
                                        <p:strVal val="visible"/>
                                      </p:to>
                                    </p:set>
                                    <p:animEffect transition="in" filter="checkerboard(across)">
                                      <p:cBhvr>
                                        <p:cTn id="35" dur="500"/>
                                        <p:tgtEl>
                                          <p:spTgt spid="45673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456740"/>
                                        </p:tgtEl>
                                        <p:attrNameLst>
                                          <p:attrName>style.visibility</p:attrName>
                                        </p:attrNameLst>
                                      </p:cBhvr>
                                      <p:to>
                                        <p:strVal val="visible"/>
                                      </p:to>
                                    </p:set>
                                    <p:animEffect transition="in" filter="checkerboard(across)">
                                      <p:cBhvr>
                                        <p:cTn id="40" dur="500"/>
                                        <p:tgtEl>
                                          <p:spTgt spid="456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28" grpId="0" animBg="1" autoUpdateAnimBg="0"/>
      <p:bldP spid="456733" grpId="0" animBg="1"/>
      <p:bldP spid="456734" grpId="0" animBg="1"/>
      <p:bldP spid="456736" grpId="0" animBg="1" autoUpdateAnimBg="0"/>
      <p:bldP spid="456737" grpId="0" animBg="1" autoUpdateAnimBg="0"/>
      <p:bldP spid="456739" grpId="0" animBg="1" autoUpdateAnimBg="0"/>
      <p:bldP spid="456740"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逐次アクセスの利点と欠点</a:t>
            </a:r>
          </a:p>
        </p:txBody>
      </p:sp>
      <p:sp>
        <p:nvSpPr>
          <p:cNvPr id="4710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逐次アクセスの利点</a:t>
            </a:r>
          </a:p>
          <a:p>
            <a:pPr lvl="1" eaLnBrk="1" hangingPunct="1"/>
            <a:r>
              <a:rPr lang="ja-JP" altLang="en-US">
                <a:latin typeface="Times New Roman" panose="02020603050405020304" pitchFamily="18" charset="0"/>
              </a:rPr>
              <a:t>連続したブロックを効率良く読み書き可能</a:t>
            </a:r>
          </a:p>
          <a:p>
            <a:pPr eaLnBrk="1" hangingPunct="1"/>
            <a:r>
              <a:rPr lang="ja-JP" altLang="en-US">
                <a:latin typeface="Times New Roman" panose="02020603050405020304" pitchFamily="18" charset="0"/>
              </a:rPr>
              <a:t>逐次アクセスの欠点</a:t>
            </a:r>
          </a:p>
          <a:p>
            <a:pPr lvl="1" eaLnBrk="1" hangingPunct="1"/>
            <a:r>
              <a:rPr lang="ja-JP" altLang="en-US">
                <a:latin typeface="Times New Roman" panose="02020603050405020304" pitchFamily="18" charset="0"/>
              </a:rPr>
              <a:t>途中のブロックの読み書き, 挿入, 削除が困難</a:t>
            </a:r>
          </a:p>
          <a:p>
            <a:pPr lvl="1" eaLnBrk="1" hangingPunct="1"/>
            <a:r>
              <a:rPr lang="ja-JP" altLang="en-US">
                <a:latin typeface="Times New Roman" panose="02020603050405020304" pitchFamily="18" charset="0"/>
              </a:rPr>
              <a:t>ファイルサイズが大きいとアクセス時間増大</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直接アクセスファイル</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direct access file)</a:t>
            </a:r>
          </a:p>
        </p:txBody>
      </p:sp>
      <p:sp>
        <p:nvSpPr>
          <p:cNvPr id="4813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直接アクセスファイル</a:t>
            </a:r>
            <a:r>
              <a:rPr lang="ja-JP" altLang="en-US" sz="2800">
                <a:latin typeface="Times New Roman" panose="02020603050405020304" pitchFamily="18" charset="0"/>
              </a:rPr>
              <a:t>(</a:t>
            </a:r>
            <a:r>
              <a:rPr lang="en-US" altLang="ja-JP" sz="2800">
                <a:latin typeface="Times New Roman" panose="02020603050405020304" pitchFamily="18" charset="0"/>
              </a:rPr>
              <a:t>direct access file)</a:t>
            </a:r>
            <a:r>
              <a:rPr lang="en-US" altLang="ja-JP">
                <a:latin typeface="Times New Roman" panose="02020603050405020304" pitchFamily="18" charset="0"/>
              </a:rPr>
              <a:t>         </a:t>
            </a:r>
            <a:r>
              <a:rPr lang="ja-JP" altLang="en-US">
                <a:latin typeface="Times New Roman" panose="02020603050405020304" pitchFamily="18" charset="0"/>
              </a:rPr>
              <a:t>ランダムアクセスファイル</a:t>
            </a:r>
            <a:r>
              <a:rPr lang="ja-JP" altLang="en-US" sz="2800">
                <a:latin typeface="Times New Roman" panose="02020603050405020304" pitchFamily="18" charset="0"/>
              </a:rPr>
              <a:t>(</a:t>
            </a:r>
            <a:r>
              <a:rPr lang="en-US" altLang="ja-JP" sz="2800">
                <a:latin typeface="Times New Roman" panose="02020603050405020304" pitchFamily="18" charset="0"/>
              </a:rPr>
              <a:t>random access file)</a:t>
            </a:r>
          </a:p>
          <a:p>
            <a:pPr lvl="1" eaLnBrk="1" hangingPunct="1"/>
            <a:r>
              <a:rPr lang="ja-JP" altLang="en-US">
                <a:latin typeface="Times New Roman" panose="02020603050405020304" pitchFamily="18" charset="0"/>
              </a:rPr>
              <a:t>任意の位置を読み書き可能</a:t>
            </a:r>
          </a:p>
        </p:txBody>
      </p:sp>
      <p:sp>
        <p:nvSpPr>
          <p:cNvPr id="48132" name="AutoShape 4"/>
          <p:cNvSpPr>
            <a:spLocks noChangeArrowheads="1"/>
          </p:cNvSpPr>
          <p:nvPr/>
        </p:nvSpPr>
        <p:spPr bwMode="auto">
          <a:xfrm>
            <a:off x="2819400" y="3886200"/>
            <a:ext cx="3352800" cy="2970213"/>
          </a:xfrm>
          <a:prstGeom prst="can">
            <a:avLst>
              <a:gd name="adj" fmla="val 9435"/>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421925" name="Group 37"/>
          <p:cNvGraphicFramePr>
            <a:graphicFrameLocks noGrp="1"/>
          </p:cNvGraphicFramePr>
          <p:nvPr/>
        </p:nvGraphicFramePr>
        <p:xfrm>
          <a:off x="2971800" y="4267200"/>
          <a:ext cx="3048000" cy="2296800"/>
        </p:xfrm>
        <a:graphic>
          <a:graphicData uri="http://schemas.openxmlformats.org/drawingml/2006/table">
            <a:tbl>
              <a:tblPr/>
              <a:tblGrid>
                <a:gridCol w="12954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tblGrid>
              <a:tr h="3095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アドレス</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レコード</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111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レコード0</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1"/>
                  </a:ext>
                </a:extLst>
              </a:tr>
              <a:tr h="3095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レコード1</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2"/>
                  </a:ext>
                </a:extLst>
              </a:tr>
              <a:tr h="3111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2</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レコード2</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3"/>
                  </a:ext>
                </a:extLst>
              </a:tr>
              <a:tr h="3095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3</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レコード3</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4"/>
                  </a:ext>
                </a:extLst>
              </a:tr>
            </a:tbl>
          </a:graphicData>
        </a:graphic>
      </p:graphicFrame>
      <p:sp>
        <p:nvSpPr>
          <p:cNvPr id="48153" name="Text Box 38"/>
          <p:cNvSpPr txBox="1">
            <a:spLocks noChangeArrowheads="1"/>
          </p:cNvSpPr>
          <p:nvPr/>
        </p:nvSpPr>
        <p:spPr bwMode="auto">
          <a:xfrm>
            <a:off x="990600" y="4648200"/>
            <a:ext cx="1374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a:t>
            </a:r>
          </a:p>
        </p:txBody>
      </p:sp>
      <p:sp>
        <p:nvSpPr>
          <p:cNvPr id="48154" name="Rectangle 40"/>
          <p:cNvSpPr>
            <a:spLocks noChangeArrowheads="1"/>
          </p:cNvSpPr>
          <p:nvPr/>
        </p:nvSpPr>
        <p:spPr bwMode="auto">
          <a:xfrm>
            <a:off x="1371600" y="5181600"/>
            <a:ext cx="533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21929" name="Rectangle 41"/>
          <p:cNvSpPr>
            <a:spLocks noChangeArrowheads="1"/>
          </p:cNvSpPr>
          <p:nvPr/>
        </p:nvSpPr>
        <p:spPr bwMode="auto">
          <a:xfrm>
            <a:off x="1371600" y="5181600"/>
            <a:ext cx="533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421930" name="Line 42"/>
          <p:cNvSpPr>
            <a:spLocks noChangeShapeType="1"/>
          </p:cNvSpPr>
          <p:nvPr/>
        </p:nvSpPr>
        <p:spPr bwMode="auto">
          <a:xfrm flipV="1">
            <a:off x="1905000" y="5410200"/>
            <a:ext cx="1066800" cy="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1929"/>
                                        </p:tgtEl>
                                        <p:attrNameLst>
                                          <p:attrName>style.visibility</p:attrName>
                                        </p:attrNameLst>
                                      </p:cBhvr>
                                      <p:to>
                                        <p:strVal val="visible"/>
                                      </p:to>
                                    </p:set>
                                    <p:animEffect transition="in" filter="checkerboard(across)">
                                      <p:cBhvr>
                                        <p:cTn id="7" dur="500"/>
                                        <p:tgtEl>
                                          <p:spTgt spid="4219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21930"/>
                                        </p:tgtEl>
                                        <p:attrNameLst>
                                          <p:attrName>style.visibility</p:attrName>
                                        </p:attrNameLst>
                                      </p:cBhvr>
                                      <p:to>
                                        <p:strVal val="visible"/>
                                      </p:to>
                                    </p:set>
                                    <p:animEffect transition="in" filter="wipe(left)">
                                      <p:cBhvr>
                                        <p:cTn id="12" dur="500"/>
                                        <p:tgtEl>
                                          <p:spTgt spid="421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929" grpId="0" animBg="1" autoUpdateAnimBg="0"/>
      <p:bldP spid="421930"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直接アクセス</a:t>
            </a:r>
            <a:r>
              <a:rPr lang="ja-JP" altLang="en-US" sz="3600">
                <a:latin typeface="Times New Roman" panose="02020603050405020304" pitchFamily="18" charset="0"/>
              </a:rPr>
              <a:t>(</a:t>
            </a:r>
            <a:r>
              <a:rPr lang="en-US" altLang="ja-JP" sz="3600">
                <a:latin typeface="Times New Roman" panose="02020603050405020304" pitchFamily="18" charset="0"/>
              </a:rPr>
              <a:t>direct access)</a:t>
            </a:r>
          </a:p>
        </p:txBody>
      </p:sp>
      <p:graphicFrame>
        <p:nvGraphicFramePr>
          <p:cNvPr id="405540" name="Group 36"/>
          <p:cNvGraphicFramePr>
            <a:graphicFrameLocks noGrp="1"/>
          </p:cNvGraphicFramePr>
          <p:nvPr/>
        </p:nvGraphicFramePr>
        <p:xfrm>
          <a:off x="304800" y="1752600"/>
          <a:ext cx="8534400" cy="4876800"/>
        </p:xfrm>
        <a:graphic>
          <a:graphicData uri="http://schemas.openxmlformats.org/drawingml/2006/table">
            <a:tbl>
              <a:tblPr/>
              <a:tblGrid>
                <a:gridCol w="1879600">
                  <a:extLst>
                    <a:ext uri="{9D8B030D-6E8A-4147-A177-3AD203B41FA5}">
                      <a16:colId xmlns:a16="http://schemas.microsoft.com/office/drawing/2014/main" val="20000"/>
                    </a:ext>
                  </a:extLst>
                </a:gridCol>
                <a:gridCol w="6654800">
                  <a:extLst>
                    <a:ext uri="{9D8B030D-6E8A-4147-A177-3AD203B41FA5}">
                      <a16:colId xmlns:a16="http://schemas.microsoft.com/office/drawing/2014/main" val="20001"/>
                    </a:ext>
                  </a:extLst>
                </a:gridCol>
              </a:tblGrid>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命令</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操作内容</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READ</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現在位置のレコードを読み次に移動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WRITE</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現在位置のレコードに書き次に移動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SEEK </a:t>
                      </a:r>
                      <a:r>
                        <a:rPr kumimoji="1" lang="en-US" altLang="ja-JP" sz="2800" b="0" i="1" u="none" strike="noStrike" cap="none" normalizeH="0" baseline="0">
                          <a:ln>
                            <a:noFill/>
                          </a:ln>
                          <a:solidFill>
                            <a:schemeClr val="tx1"/>
                          </a:solidFill>
                          <a:effectLst/>
                          <a:latin typeface="Times New Roman" charset="0"/>
                          <a:ea typeface="ＭＳ Ｐゴシック" pitchFamily="50" charset="-128"/>
                        </a:rPr>
                        <a:t>l</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現在位置を </a:t>
                      </a:r>
                      <a:r>
                        <a:rPr kumimoji="1" lang="en-US" altLang="ja-JP" sz="2800" b="0" i="1" u="none" strike="noStrike" cap="none" normalizeH="0" baseline="0">
                          <a:ln>
                            <a:noFill/>
                          </a:ln>
                          <a:solidFill>
                            <a:schemeClr val="tx1"/>
                          </a:solidFill>
                          <a:effectLst/>
                          <a:latin typeface="Times New Roman" charset="0"/>
                          <a:ea typeface="ＭＳ Ｐゴシック" pitchFamily="50" charset="-128"/>
                        </a:rPr>
                        <a:t>l</a:t>
                      </a:r>
                      <a:r>
                        <a:rPr kumimoji="1" lang="en-US" altLang="ja-JP" sz="2800" b="0" i="0" u="none" strike="noStrike" cap="none" normalizeH="0" baseline="0">
                          <a:ln>
                            <a:noFill/>
                          </a:ln>
                          <a:solidFill>
                            <a:schemeClr val="tx1"/>
                          </a:solidFill>
                          <a:effectLst/>
                          <a:latin typeface="Times New Roman" charset="0"/>
                          <a:ea typeface="ＭＳ Ｐゴシック" pitchFamily="50" charset="-128"/>
                        </a:rPr>
                        <a:t> </a:t>
                      </a: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番地のレコード移動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READ </a:t>
                      </a:r>
                      <a:r>
                        <a:rPr kumimoji="1" lang="en-US" altLang="ja-JP" sz="2800" b="0" i="1" u="none" strike="noStrike" cap="none" normalizeH="0" baseline="0">
                          <a:ln>
                            <a:noFill/>
                          </a:ln>
                          <a:solidFill>
                            <a:schemeClr val="tx1"/>
                          </a:solidFill>
                          <a:effectLst/>
                          <a:latin typeface="Times New Roman" charset="0"/>
                          <a:ea typeface="ＭＳ Ｐゴシック"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charset="0"/>
                          <a:ea typeface="ＭＳ Ｐゴシック" pitchFamily="50" charset="-128"/>
                        </a:rPr>
                        <a:t>n</a:t>
                      </a:r>
                      <a:r>
                        <a:rPr kumimoji="1" lang="en-US" altLang="ja-JP" sz="2800" b="0" i="0" u="none" strike="noStrike" cap="none" normalizeH="0" baseline="0">
                          <a:ln>
                            <a:noFill/>
                          </a:ln>
                          <a:solidFill>
                            <a:schemeClr val="tx1"/>
                          </a:solidFill>
                          <a:effectLst/>
                          <a:latin typeface="Times New Roman" charset="0"/>
                          <a:ea typeface="ＭＳ Ｐゴシック" pitchFamily="50" charset="-128"/>
                        </a:rPr>
                        <a:t> </a:t>
                      </a: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番地のレコードを読み </a:t>
                      </a:r>
                      <a:r>
                        <a:rPr kumimoji="1" lang="en-US" altLang="ja-JP" sz="2800" b="0" i="1" u="none" strike="noStrike" cap="none" normalizeH="0" baseline="0">
                          <a:ln>
                            <a:noFill/>
                          </a:ln>
                          <a:solidFill>
                            <a:schemeClr val="tx1"/>
                          </a:solidFill>
                          <a:effectLst/>
                          <a:latin typeface="Times New Roman" charset="0"/>
                          <a:ea typeface="ＭＳ Ｐゴシック" pitchFamily="50" charset="-128"/>
                        </a:rPr>
                        <a:t>n</a:t>
                      </a:r>
                      <a:r>
                        <a:rPr kumimoji="1" lang="en-US" altLang="ja-JP" sz="2800" b="0" i="0" u="none" strike="noStrike" cap="none" normalizeH="0" baseline="0">
                          <a:ln>
                            <a:noFill/>
                          </a:ln>
                          <a:solidFill>
                            <a:schemeClr val="tx1"/>
                          </a:solidFill>
                          <a:effectLst/>
                          <a:latin typeface="Times New Roman" charset="0"/>
                          <a:ea typeface="ＭＳ Ｐゴシック" pitchFamily="50" charset="-128"/>
                        </a:rPr>
                        <a:t>+1 </a:t>
                      </a: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番地に移動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128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charset="0"/>
                          <a:ea typeface="ＭＳ Ｐゴシック" pitchFamily="50" charset="-128"/>
                        </a:rPr>
                        <a:t>WRITE </a:t>
                      </a:r>
                      <a:r>
                        <a:rPr kumimoji="1" lang="en-US" altLang="ja-JP" sz="2800" b="0" i="1" u="none" strike="noStrike" cap="none" normalizeH="0" baseline="0">
                          <a:ln>
                            <a:noFill/>
                          </a:ln>
                          <a:solidFill>
                            <a:schemeClr val="tx1"/>
                          </a:solidFill>
                          <a:effectLst/>
                          <a:latin typeface="Times New Roman" charset="0"/>
                          <a:ea typeface="ＭＳ Ｐゴシック" pitchFamily="50" charset="-128"/>
                        </a:rPr>
                        <a:t>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charset="0"/>
                          <a:ea typeface="ＭＳ Ｐゴシック" pitchFamily="50" charset="-128"/>
                        </a:rPr>
                        <a:t>n</a:t>
                      </a:r>
                      <a:r>
                        <a:rPr kumimoji="1" lang="en-US" altLang="ja-JP" sz="2800" b="0" i="0" u="none" strike="noStrike" cap="none" normalizeH="0" baseline="0">
                          <a:ln>
                            <a:noFill/>
                          </a:ln>
                          <a:solidFill>
                            <a:schemeClr val="tx1"/>
                          </a:solidFill>
                          <a:effectLst/>
                          <a:latin typeface="Times New Roman" charset="0"/>
                          <a:ea typeface="ＭＳ Ｐゴシック" pitchFamily="50" charset="-128"/>
                        </a:rPr>
                        <a:t> </a:t>
                      </a: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番地のレコードに書き </a:t>
                      </a:r>
                      <a:r>
                        <a:rPr kumimoji="1" lang="en-US" altLang="ja-JP" sz="2800" b="0" i="1" u="none" strike="noStrike" cap="none" normalizeH="0" baseline="0">
                          <a:ln>
                            <a:noFill/>
                          </a:ln>
                          <a:solidFill>
                            <a:schemeClr val="tx1"/>
                          </a:solidFill>
                          <a:effectLst/>
                          <a:latin typeface="Times New Roman" charset="0"/>
                          <a:ea typeface="ＭＳ Ｐゴシック" pitchFamily="50" charset="-128"/>
                        </a:rPr>
                        <a:t>n</a:t>
                      </a:r>
                      <a:r>
                        <a:rPr kumimoji="1" lang="en-US" altLang="ja-JP" sz="2800" b="0" i="0" u="none" strike="noStrike" cap="none" normalizeH="0" baseline="0">
                          <a:ln>
                            <a:noFill/>
                          </a:ln>
                          <a:solidFill>
                            <a:schemeClr val="tx1"/>
                          </a:solidFill>
                          <a:effectLst/>
                          <a:latin typeface="Times New Roman" charset="0"/>
                          <a:ea typeface="ＭＳ Ｐゴシック" pitchFamily="50" charset="-128"/>
                        </a:rPr>
                        <a:t>+1 </a:t>
                      </a:r>
                      <a:r>
                        <a:rPr kumimoji="1" lang="ja-JP" altLang="en-US" sz="2800" b="0" i="0" u="none" strike="noStrike" cap="none" normalizeH="0" baseline="0">
                          <a:ln>
                            <a:noFill/>
                          </a:ln>
                          <a:solidFill>
                            <a:schemeClr val="tx1"/>
                          </a:solidFill>
                          <a:effectLst/>
                          <a:latin typeface="Times New Roman" charset="0"/>
                          <a:ea typeface="ＭＳ Ｐゴシック" pitchFamily="50" charset="-128"/>
                        </a:rPr>
                        <a:t>番地に移動</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99" name="Rectangle 28"/>
          <p:cNvSpPr>
            <a:spLocks noChangeArrowheads="1"/>
          </p:cNvSpPr>
          <p:nvPr/>
        </p:nvSpPr>
        <p:spPr bwMode="auto">
          <a:xfrm>
            <a:off x="609600" y="2209800"/>
            <a:ext cx="4114800" cy="2819400"/>
          </a:xfrm>
          <a:prstGeom prst="rect">
            <a:avLst/>
          </a:prstGeom>
          <a:solidFill>
            <a:schemeClr val="bg1">
              <a:lumMod val="50000"/>
            </a:schemeClr>
          </a:solidFill>
          <a:ln w="19050">
            <a:solidFill>
              <a:schemeClr val="tx1"/>
            </a:solidFill>
            <a:miter lim="800000"/>
            <a:headEnd/>
            <a:tailEnd/>
          </a:ln>
        </p:spPr>
        <p:txBody>
          <a:bodyPr wrap="none" lIns="90000" tIns="46800" rIns="90000" bIns="46800" anchor="ctr"/>
          <a:lstStyle/>
          <a:p>
            <a:pPr>
              <a:defRPr/>
            </a:pPr>
            <a:endParaRPr lang="ja-JP" altLang="en-US">
              <a:latin typeface="Times New Roman" charset="0"/>
            </a:endParaRPr>
          </a:p>
        </p:txBody>
      </p:sp>
      <p:sp>
        <p:nvSpPr>
          <p:cNvPr id="50179" name="Rectangle 2"/>
          <p:cNvSpPr>
            <a:spLocks noGrp="1" noChangeArrowheads="1"/>
          </p:cNvSpPr>
          <p:nvPr>
            <p:ph type="title"/>
          </p:nvPr>
        </p:nvSpPr>
        <p:spPr>
          <a:xfrm>
            <a:off x="685800" y="304800"/>
            <a:ext cx="7772400" cy="762000"/>
          </a:xfrm>
        </p:spPr>
        <p:txBody>
          <a:bodyPr/>
          <a:lstStyle/>
          <a:p>
            <a:pPr eaLnBrk="1" hangingPunct="1"/>
            <a:r>
              <a:rPr lang="ja-JP" altLang="en-US"/>
              <a:t>直接アクセス</a:t>
            </a:r>
          </a:p>
        </p:txBody>
      </p:sp>
      <p:sp>
        <p:nvSpPr>
          <p:cNvPr id="50180" name="AutoShape 3"/>
          <p:cNvSpPr>
            <a:spLocks noChangeArrowheads="1"/>
          </p:cNvSpPr>
          <p:nvPr/>
        </p:nvSpPr>
        <p:spPr bwMode="auto">
          <a:xfrm>
            <a:off x="5029200" y="2209800"/>
            <a:ext cx="3657600" cy="2819400"/>
          </a:xfrm>
          <a:prstGeom prst="can">
            <a:avLst>
              <a:gd name="adj" fmla="val 14583"/>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0181" name="Rectangle 4"/>
          <p:cNvSpPr>
            <a:spLocks noChangeArrowheads="1"/>
          </p:cNvSpPr>
          <p:nvPr/>
        </p:nvSpPr>
        <p:spPr bwMode="auto">
          <a:xfrm>
            <a:off x="5105400" y="28194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0182" name="Rectangle 5"/>
          <p:cNvSpPr>
            <a:spLocks noChangeArrowheads="1"/>
          </p:cNvSpPr>
          <p:nvPr/>
        </p:nvSpPr>
        <p:spPr bwMode="auto">
          <a:xfrm>
            <a:off x="5181600" y="2895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レコード0</a:t>
            </a:r>
          </a:p>
        </p:txBody>
      </p:sp>
      <p:sp>
        <p:nvSpPr>
          <p:cNvPr id="50183" name="Rectangle 6"/>
          <p:cNvSpPr>
            <a:spLocks noChangeArrowheads="1"/>
          </p:cNvSpPr>
          <p:nvPr/>
        </p:nvSpPr>
        <p:spPr bwMode="auto">
          <a:xfrm>
            <a:off x="6324600" y="2895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レコード1</a:t>
            </a:r>
          </a:p>
        </p:txBody>
      </p:sp>
      <p:sp>
        <p:nvSpPr>
          <p:cNvPr id="50184" name="Rectangle 7"/>
          <p:cNvSpPr>
            <a:spLocks noChangeArrowheads="1"/>
          </p:cNvSpPr>
          <p:nvPr/>
        </p:nvSpPr>
        <p:spPr bwMode="auto">
          <a:xfrm>
            <a:off x="7467600" y="2895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レコード2</a:t>
            </a:r>
          </a:p>
        </p:txBody>
      </p:sp>
      <p:sp>
        <p:nvSpPr>
          <p:cNvPr id="50185" name="Rectangle 8"/>
          <p:cNvSpPr>
            <a:spLocks noChangeArrowheads="1"/>
          </p:cNvSpPr>
          <p:nvPr/>
        </p:nvSpPr>
        <p:spPr bwMode="auto">
          <a:xfrm>
            <a:off x="5105400" y="34290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0186" name="Rectangle 9"/>
          <p:cNvSpPr>
            <a:spLocks noChangeArrowheads="1"/>
          </p:cNvSpPr>
          <p:nvPr/>
        </p:nvSpPr>
        <p:spPr bwMode="auto">
          <a:xfrm>
            <a:off x="5181600" y="35052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レコード3</a:t>
            </a:r>
          </a:p>
        </p:txBody>
      </p:sp>
      <p:sp>
        <p:nvSpPr>
          <p:cNvPr id="50187" name="Rectangle 10"/>
          <p:cNvSpPr>
            <a:spLocks noChangeArrowheads="1"/>
          </p:cNvSpPr>
          <p:nvPr/>
        </p:nvSpPr>
        <p:spPr bwMode="auto">
          <a:xfrm>
            <a:off x="6324600" y="35052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レコード4</a:t>
            </a:r>
          </a:p>
        </p:txBody>
      </p:sp>
      <p:sp>
        <p:nvSpPr>
          <p:cNvPr id="50188" name="Rectangle 11"/>
          <p:cNvSpPr>
            <a:spLocks noChangeArrowheads="1"/>
          </p:cNvSpPr>
          <p:nvPr/>
        </p:nvSpPr>
        <p:spPr bwMode="auto">
          <a:xfrm>
            <a:off x="7467600" y="35052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レコード5</a:t>
            </a:r>
          </a:p>
        </p:txBody>
      </p:sp>
      <p:sp>
        <p:nvSpPr>
          <p:cNvPr id="50189" name="Rectangle 12"/>
          <p:cNvSpPr>
            <a:spLocks noChangeArrowheads="1"/>
          </p:cNvSpPr>
          <p:nvPr/>
        </p:nvSpPr>
        <p:spPr bwMode="auto">
          <a:xfrm>
            <a:off x="5105400" y="40386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0190" name="Rectangle 13"/>
          <p:cNvSpPr>
            <a:spLocks noChangeArrowheads="1"/>
          </p:cNvSpPr>
          <p:nvPr/>
        </p:nvSpPr>
        <p:spPr bwMode="auto">
          <a:xfrm>
            <a:off x="5181600" y="41148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レコード6</a:t>
            </a:r>
          </a:p>
        </p:txBody>
      </p:sp>
      <p:sp>
        <p:nvSpPr>
          <p:cNvPr id="50191" name="Rectangle 14"/>
          <p:cNvSpPr>
            <a:spLocks noChangeArrowheads="1"/>
          </p:cNvSpPr>
          <p:nvPr/>
        </p:nvSpPr>
        <p:spPr bwMode="auto">
          <a:xfrm>
            <a:off x="6324600" y="41148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レコード7</a:t>
            </a:r>
          </a:p>
        </p:txBody>
      </p:sp>
      <p:sp>
        <p:nvSpPr>
          <p:cNvPr id="50192" name="Rectangle 15"/>
          <p:cNvSpPr>
            <a:spLocks noChangeArrowheads="1"/>
          </p:cNvSpPr>
          <p:nvPr/>
        </p:nvSpPr>
        <p:spPr bwMode="auto">
          <a:xfrm>
            <a:off x="7467600" y="41148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レコード8</a:t>
            </a:r>
          </a:p>
        </p:txBody>
      </p:sp>
      <p:sp>
        <p:nvSpPr>
          <p:cNvPr id="50193" name="Rectangle 16"/>
          <p:cNvSpPr>
            <a:spLocks noChangeArrowheads="1"/>
          </p:cNvSpPr>
          <p:nvPr/>
        </p:nvSpPr>
        <p:spPr bwMode="auto">
          <a:xfrm>
            <a:off x="838200" y="2895600"/>
            <a:ext cx="16764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0194" name="Text Box 17"/>
          <p:cNvSpPr txBox="1">
            <a:spLocks noChangeArrowheads="1"/>
          </p:cNvSpPr>
          <p:nvPr/>
        </p:nvSpPr>
        <p:spPr bwMode="auto">
          <a:xfrm>
            <a:off x="838200" y="2286000"/>
            <a:ext cx="1603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作業領域</a:t>
            </a:r>
          </a:p>
        </p:txBody>
      </p:sp>
      <p:sp>
        <p:nvSpPr>
          <p:cNvPr id="50195" name="Rectangle 18"/>
          <p:cNvSpPr>
            <a:spLocks noChangeArrowheads="1"/>
          </p:cNvSpPr>
          <p:nvPr/>
        </p:nvSpPr>
        <p:spPr bwMode="auto">
          <a:xfrm>
            <a:off x="838200" y="4191000"/>
            <a:ext cx="36576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0196" name="Text Box 19"/>
          <p:cNvSpPr txBox="1">
            <a:spLocks noChangeArrowheads="1"/>
          </p:cNvSpPr>
          <p:nvPr/>
        </p:nvSpPr>
        <p:spPr bwMode="auto">
          <a:xfrm>
            <a:off x="990600" y="3657600"/>
            <a:ext cx="1354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バッファ</a:t>
            </a:r>
          </a:p>
        </p:txBody>
      </p:sp>
      <p:grpSp>
        <p:nvGrpSpPr>
          <p:cNvPr id="2" name="Group 20"/>
          <p:cNvGrpSpPr>
            <a:grpSpLocks/>
          </p:cNvGrpSpPr>
          <p:nvPr/>
        </p:nvGrpSpPr>
        <p:grpSpPr bwMode="auto">
          <a:xfrm>
            <a:off x="914400" y="4267200"/>
            <a:ext cx="3505200" cy="533400"/>
            <a:chOff x="624" y="2784"/>
            <a:chExt cx="2208" cy="336"/>
          </a:xfrm>
        </p:grpSpPr>
        <p:sp>
          <p:nvSpPr>
            <p:cNvPr id="50208" name="Rectangle 21"/>
            <p:cNvSpPr>
              <a:spLocks noChangeArrowheads="1"/>
            </p:cNvSpPr>
            <p:nvPr/>
          </p:nvSpPr>
          <p:spPr bwMode="auto">
            <a:xfrm>
              <a:off x="624" y="2784"/>
              <a:ext cx="2208" cy="336"/>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50209" name="Group 22"/>
            <p:cNvGrpSpPr>
              <a:grpSpLocks/>
            </p:cNvGrpSpPr>
            <p:nvPr/>
          </p:nvGrpSpPr>
          <p:grpSpPr bwMode="auto">
            <a:xfrm>
              <a:off x="672" y="2832"/>
              <a:ext cx="2112" cy="240"/>
              <a:chOff x="672" y="2784"/>
              <a:chExt cx="2112" cy="240"/>
            </a:xfrm>
          </p:grpSpPr>
          <p:sp>
            <p:nvSpPr>
              <p:cNvPr id="50210" name="Rectangle 23"/>
              <p:cNvSpPr>
                <a:spLocks noChangeArrowheads="1"/>
              </p:cNvSpPr>
              <p:nvPr/>
            </p:nvSpPr>
            <p:spPr bwMode="auto">
              <a:xfrm>
                <a:off x="67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レコード3</a:t>
                </a:r>
              </a:p>
            </p:txBody>
          </p:sp>
          <p:sp>
            <p:nvSpPr>
              <p:cNvPr id="50211" name="Rectangle 24"/>
              <p:cNvSpPr>
                <a:spLocks noChangeArrowheads="1"/>
              </p:cNvSpPr>
              <p:nvPr/>
            </p:nvSpPr>
            <p:spPr bwMode="auto">
              <a:xfrm>
                <a:off x="139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レコード4</a:t>
                </a:r>
              </a:p>
            </p:txBody>
          </p:sp>
          <p:sp>
            <p:nvSpPr>
              <p:cNvPr id="50212" name="Rectangle 25"/>
              <p:cNvSpPr>
                <a:spLocks noChangeArrowheads="1"/>
              </p:cNvSpPr>
              <p:nvPr/>
            </p:nvSpPr>
            <p:spPr bwMode="auto">
              <a:xfrm>
                <a:off x="211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レコード5</a:t>
                </a:r>
              </a:p>
            </p:txBody>
          </p:sp>
        </p:grpSp>
      </p:grpSp>
      <p:sp>
        <p:nvSpPr>
          <p:cNvPr id="457754" name="Rectangle 26"/>
          <p:cNvSpPr>
            <a:spLocks noChangeArrowheads="1"/>
          </p:cNvSpPr>
          <p:nvPr/>
        </p:nvSpPr>
        <p:spPr bwMode="auto">
          <a:xfrm>
            <a:off x="1143000" y="30480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レコード4</a:t>
            </a:r>
          </a:p>
        </p:txBody>
      </p:sp>
      <p:sp>
        <p:nvSpPr>
          <p:cNvPr id="3" name="Text Box 27"/>
          <p:cNvSpPr txBox="1">
            <a:spLocks noChangeArrowheads="1"/>
          </p:cNvSpPr>
          <p:nvPr/>
        </p:nvSpPr>
        <p:spPr bwMode="auto">
          <a:xfrm>
            <a:off x="6248400" y="16002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50200" name="Text Box 29"/>
          <p:cNvSpPr txBox="1">
            <a:spLocks noChangeArrowheads="1"/>
          </p:cNvSpPr>
          <p:nvPr/>
        </p:nvSpPr>
        <p:spPr bwMode="auto">
          <a:xfrm>
            <a:off x="2133600" y="1600200"/>
            <a:ext cx="1247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457758" name="Line 30"/>
          <p:cNvSpPr>
            <a:spLocks noChangeShapeType="1"/>
          </p:cNvSpPr>
          <p:nvPr/>
        </p:nvSpPr>
        <p:spPr bwMode="auto">
          <a:xfrm flipH="1">
            <a:off x="4343400" y="3733800"/>
            <a:ext cx="685800" cy="7620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57759" name="Line 31"/>
          <p:cNvSpPr>
            <a:spLocks noChangeShapeType="1"/>
          </p:cNvSpPr>
          <p:nvPr/>
        </p:nvSpPr>
        <p:spPr bwMode="auto">
          <a:xfrm flipH="1" flipV="1">
            <a:off x="1828800" y="3505200"/>
            <a:ext cx="762000" cy="8382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0203" name="Text Box 36"/>
          <p:cNvSpPr txBox="1">
            <a:spLocks noChangeArrowheads="1"/>
          </p:cNvSpPr>
          <p:nvPr/>
        </p:nvSpPr>
        <p:spPr bwMode="auto">
          <a:xfrm>
            <a:off x="533400" y="1143000"/>
            <a:ext cx="3124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レコード4にアクセス</a:t>
            </a:r>
          </a:p>
        </p:txBody>
      </p:sp>
      <p:sp>
        <p:nvSpPr>
          <p:cNvPr id="457765" name="Text Box 37"/>
          <p:cNvSpPr txBox="1">
            <a:spLocks noChangeArrowheads="1"/>
          </p:cNvSpPr>
          <p:nvPr/>
        </p:nvSpPr>
        <p:spPr bwMode="auto">
          <a:xfrm>
            <a:off x="1295400" y="5203825"/>
            <a:ext cx="6897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次に使用するレコード/ブロックが予測しにくい</a:t>
            </a:r>
          </a:p>
        </p:txBody>
      </p:sp>
      <p:grpSp>
        <p:nvGrpSpPr>
          <p:cNvPr id="4" name="Group 40"/>
          <p:cNvGrpSpPr>
            <a:grpSpLocks/>
          </p:cNvGrpSpPr>
          <p:nvPr/>
        </p:nvGrpSpPr>
        <p:grpSpPr bwMode="auto">
          <a:xfrm>
            <a:off x="2514600" y="5715000"/>
            <a:ext cx="3216275" cy="900113"/>
            <a:chOff x="1584" y="3600"/>
            <a:chExt cx="2026" cy="567"/>
          </a:xfrm>
        </p:grpSpPr>
        <p:sp useBgFill="1">
          <p:nvSpPr>
            <p:cNvPr id="50206" name="Text Box 38"/>
            <p:cNvSpPr txBox="1">
              <a:spLocks noChangeArrowheads="1"/>
            </p:cNvSpPr>
            <p:nvPr/>
          </p:nvSpPr>
          <p:spPr bwMode="auto">
            <a:xfrm>
              <a:off x="1584" y="3840"/>
              <a:ext cx="2026" cy="327"/>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プリフェッチが難しい</a:t>
              </a:r>
            </a:p>
          </p:txBody>
        </p:sp>
        <p:sp>
          <p:nvSpPr>
            <p:cNvPr id="50207" name="AutoShape 39"/>
            <p:cNvSpPr>
              <a:spLocks noChangeArrowheads="1"/>
            </p:cNvSpPr>
            <p:nvPr/>
          </p:nvSpPr>
          <p:spPr bwMode="auto">
            <a:xfrm>
              <a:off x="2352" y="3600"/>
              <a:ext cx="336" cy="240"/>
            </a:xfrm>
            <a:prstGeom prst="downArrow">
              <a:avLst>
                <a:gd name="adj1" fmla="val 50000"/>
                <a:gd name="adj2" fmla="val 25000"/>
              </a:avLst>
            </a:prstGeom>
            <a:solidFill>
              <a:schemeClr val="accent1"/>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7758"/>
                                        </p:tgtEl>
                                        <p:attrNameLst>
                                          <p:attrName>style.visibility</p:attrName>
                                        </p:attrNameLst>
                                      </p:cBhvr>
                                      <p:to>
                                        <p:strVal val="visible"/>
                                      </p:to>
                                    </p:set>
                                    <p:animEffect transition="in" filter="wipe(up)">
                                      <p:cBhvr>
                                        <p:cTn id="7" dur="500"/>
                                        <p:tgtEl>
                                          <p:spTgt spid="457758"/>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57759"/>
                                        </p:tgtEl>
                                        <p:attrNameLst>
                                          <p:attrName>style.visibility</p:attrName>
                                        </p:attrNameLst>
                                      </p:cBhvr>
                                      <p:to>
                                        <p:strVal val="visible"/>
                                      </p:to>
                                    </p:set>
                                    <p:animEffect transition="in" filter="wipe(down)">
                                      <p:cBhvr>
                                        <p:cTn id="16" dur="500"/>
                                        <p:tgtEl>
                                          <p:spTgt spid="457759"/>
                                        </p:tgtEl>
                                      </p:cBhvr>
                                    </p:animEffect>
                                  </p:childTnLst>
                                </p:cTn>
                              </p:par>
                            </p:childTnLst>
                          </p:cTn>
                        </p:par>
                        <p:par>
                          <p:cTn id="17" fill="hold" nodeType="afterGroup">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457754"/>
                                        </p:tgtEl>
                                        <p:attrNameLst>
                                          <p:attrName>style.visibility</p:attrName>
                                        </p:attrNameLst>
                                      </p:cBhvr>
                                      <p:to>
                                        <p:strVal val="visible"/>
                                      </p:to>
                                    </p:set>
                                    <p:animEffect transition="in" filter="wipe(down)">
                                      <p:cBhvr>
                                        <p:cTn id="20" dur="500"/>
                                        <p:tgtEl>
                                          <p:spTgt spid="45775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457765"/>
                                        </p:tgtEl>
                                        <p:attrNameLst>
                                          <p:attrName>style.visibility</p:attrName>
                                        </p:attrNameLst>
                                      </p:cBhvr>
                                      <p:to>
                                        <p:strVal val="visible"/>
                                      </p:to>
                                    </p:set>
                                    <p:animEffect transition="in" filter="checkerboard(across)">
                                      <p:cBhvr>
                                        <p:cTn id="25" dur="500"/>
                                        <p:tgtEl>
                                          <p:spTgt spid="45776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up)">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54" grpId="0" animBg="1" autoUpdateAnimBg="0"/>
      <p:bldP spid="457758" grpId="0" animBg="1"/>
      <p:bldP spid="457759" grpId="0" animBg="1"/>
      <p:bldP spid="457765"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直接アクセスの利点と欠点</a:t>
            </a:r>
          </a:p>
        </p:txBody>
      </p:sp>
      <p:sp>
        <p:nvSpPr>
          <p:cNvPr id="5120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直接アクセスの利点</a:t>
            </a:r>
          </a:p>
          <a:p>
            <a:pPr lvl="1" eaLnBrk="1" hangingPunct="1"/>
            <a:r>
              <a:rPr lang="ja-JP" altLang="en-US">
                <a:latin typeface="Times New Roman" panose="02020603050405020304" pitchFamily="18" charset="0"/>
              </a:rPr>
              <a:t>ファイルの必要な部分だけアクセス可能</a:t>
            </a:r>
          </a:p>
          <a:p>
            <a:pPr lvl="1" eaLnBrk="1" hangingPunct="1"/>
            <a:r>
              <a:rPr lang="ja-JP" altLang="en-US">
                <a:latin typeface="Times New Roman" panose="02020603050405020304" pitchFamily="18" charset="0"/>
              </a:rPr>
              <a:t>ファイルサイズが大きくてもアクセス時間は変わらない</a:t>
            </a:r>
          </a:p>
          <a:p>
            <a:pPr eaLnBrk="1" hangingPunct="1"/>
            <a:r>
              <a:rPr lang="ja-JP" altLang="en-US">
                <a:latin typeface="Times New Roman" panose="02020603050405020304" pitchFamily="18" charset="0"/>
              </a:rPr>
              <a:t>直接アクセスの欠点</a:t>
            </a:r>
          </a:p>
          <a:p>
            <a:pPr lvl="1" eaLnBrk="1" hangingPunct="1"/>
            <a:r>
              <a:rPr lang="ja-JP" altLang="en-US">
                <a:latin typeface="Times New Roman" panose="02020603050405020304" pitchFamily="18" charset="0"/>
              </a:rPr>
              <a:t>アドレスの管理が必要</a:t>
            </a:r>
          </a:p>
          <a:p>
            <a:pPr lvl="1" eaLnBrk="1" hangingPunct="1"/>
            <a:r>
              <a:rPr lang="ja-JP" altLang="en-US">
                <a:latin typeface="Times New Roman" panose="02020603050405020304" pitchFamily="18" charset="0"/>
              </a:rPr>
              <a:t>2次記憶からの読み込み時間が長い</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索引付きファイル</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indexed file)</a:t>
            </a:r>
          </a:p>
        </p:txBody>
      </p:sp>
      <p:sp>
        <p:nvSpPr>
          <p:cNvPr id="5222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索引付きファイル(</a:t>
            </a:r>
            <a:r>
              <a:rPr lang="en-US" altLang="ja-JP">
                <a:latin typeface="Times New Roman" panose="02020603050405020304" pitchFamily="18" charset="0"/>
              </a:rPr>
              <a:t>indexed file)</a:t>
            </a:r>
          </a:p>
          <a:p>
            <a:pPr lvl="1" eaLnBrk="1" hangingPunct="1"/>
            <a:r>
              <a:rPr lang="ja-JP" altLang="en-US">
                <a:latin typeface="Times New Roman" panose="02020603050405020304" pitchFamily="18" charset="0"/>
              </a:rPr>
              <a:t>索引(</a:t>
            </a:r>
            <a:r>
              <a:rPr lang="en-US" altLang="ja-JP">
                <a:latin typeface="Times New Roman" panose="02020603050405020304" pitchFamily="18" charset="0"/>
              </a:rPr>
              <a:t>index)</a:t>
            </a:r>
            <a:r>
              <a:rPr lang="ja-JP" altLang="en-US">
                <a:latin typeface="Times New Roman" panose="02020603050405020304" pitchFamily="18" charset="0"/>
              </a:rPr>
              <a:t>と論理的な順序を表すキー(</a:t>
            </a:r>
            <a:r>
              <a:rPr lang="en-US" altLang="ja-JP">
                <a:latin typeface="Times New Roman" panose="02020603050405020304" pitchFamily="18" charset="0"/>
              </a:rPr>
              <a:t>key)</a:t>
            </a:r>
            <a:r>
              <a:rPr lang="ja-JP" altLang="en-US">
                <a:latin typeface="Times New Roman" panose="02020603050405020304" pitchFamily="18" charset="0"/>
              </a:rPr>
              <a:t>の付けられたファイルに対するアクセス</a:t>
            </a:r>
          </a:p>
        </p:txBody>
      </p:sp>
      <p:sp>
        <p:nvSpPr>
          <p:cNvPr id="52248" name="AutoShape 29"/>
          <p:cNvSpPr>
            <a:spLocks noChangeArrowheads="1"/>
          </p:cNvSpPr>
          <p:nvPr/>
        </p:nvSpPr>
        <p:spPr bwMode="auto">
          <a:xfrm>
            <a:off x="4788024" y="3810000"/>
            <a:ext cx="3898776" cy="2677796"/>
          </a:xfrm>
          <a:prstGeom prst="can">
            <a:avLst>
              <a:gd name="adj" fmla="val 10532"/>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22963" name="Line 51"/>
          <p:cNvSpPr>
            <a:spLocks noChangeShapeType="1"/>
          </p:cNvSpPr>
          <p:nvPr/>
        </p:nvSpPr>
        <p:spPr bwMode="auto">
          <a:xfrm>
            <a:off x="3429000" y="4653136"/>
            <a:ext cx="1575048" cy="588134"/>
          </a:xfrm>
          <a:prstGeom prst="line">
            <a:avLst/>
          </a:prstGeom>
          <a:noFill/>
          <a:ln w="34925">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3" name="Rectangle 4">
            <a:extLst>
              <a:ext uri="{FF2B5EF4-FFF2-40B4-BE49-F238E27FC236}">
                <a16:creationId xmlns:a16="http://schemas.microsoft.com/office/drawing/2014/main" id="{463CDE81-D89E-4724-A14E-E6E597864D23}"/>
              </a:ext>
            </a:extLst>
          </p:cNvPr>
          <p:cNvSpPr>
            <a:spLocks noChangeArrowheads="1"/>
          </p:cNvSpPr>
          <p:nvPr/>
        </p:nvSpPr>
        <p:spPr bwMode="auto">
          <a:xfrm>
            <a:off x="4991100" y="4378633"/>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 name="Rectangle 5">
            <a:extLst>
              <a:ext uri="{FF2B5EF4-FFF2-40B4-BE49-F238E27FC236}">
                <a16:creationId xmlns:a16="http://schemas.microsoft.com/office/drawing/2014/main" id="{1747DE60-27F2-49E1-895B-956DD51149B1}"/>
              </a:ext>
            </a:extLst>
          </p:cNvPr>
          <p:cNvSpPr>
            <a:spLocks noChangeArrowheads="1"/>
          </p:cNvSpPr>
          <p:nvPr/>
        </p:nvSpPr>
        <p:spPr bwMode="auto">
          <a:xfrm>
            <a:off x="5067300" y="44548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dirty="0">
                <a:solidFill>
                  <a:srgbClr val="000000"/>
                </a:solidFill>
              </a:rPr>
              <a:t>レコード0</a:t>
            </a:r>
          </a:p>
        </p:txBody>
      </p:sp>
      <p:sp>
        <p:nvSpPr>
          <p:cNvPr id="5" name="Rectangle 6">
            <a:extLst>
              <a:ext uri="{FF2B5EF4-FFF2-40B4-BE49-F238E27FC236}">
                <a16:creationId xmlns:a16="http://schemas.microsoft.com/office/drawing/2014/main" id="{7DD48D8F-7A26-4344-AD49-6B781C88A406}"/>
              </a:ext>
            </a:extLst>
          </p:cNvPr>
          <p:cNvSpPr>
            <a:spLocks noChangeArrowheads="1"/>
          </p:cNvSpPr>
          <p:nvPr/>
        </p:nvSpPr>
        <p:spPr bwMode="auto">
          <a:xfrm>
            <a:off x="6210300" y="44548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レコード1</a:t>
            </a:r>
          </a:p>
        </p:txBody>
      </p:sp>
      <p:sp>
        <p:nvSpPr>
          <p:cNvPr id="6" name="Rectangle 7">
            <a:extLst>
              <a:ext uri="{FF2B5EF4-FFF2-40B4-BE49-F238E27FC236}">
                <a16:creationId xmlns:a16="http://schemas.microsoft.com/office/drawing/2014/main" id="{B1B82588-80EB-42D8-ABCE-B0435BC32C2A}"/>
              </a:ext>
            </a:extLst>
          </p:cNvPr>
          <p:cNvSpPr>
            <a:spLocks noChangeArrowheads="1"/>
          </p:cNvSpPr>
          <p:nvPr/>
        </p:nvSpPr>
        <p:spPr bwMode="auto">
          <a:xfrm>
            <a:off x="7353300" y="44548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レコード2</a:t>
            </a:r>
          </a:p>
        </p:txBody>
      </p:sp>
      <p:sp>
        <p:nvSpPr>
          <p:cNvPr id="7" name="Rectangle 8">
            <a:extLst>
              <a:ext uri="{FF2B5EF4-FFF2-40B4-BE49-F238E27FC236}">
                <a16:creationId xmlns:a16="http://schemas.microsoft.com/office/drawing/2014/main" id="{9517AA9A-F767-4D55-AB36-3243553817DC}"/>
              </a:ext>
            </a:extLst>
          </p:cNvPr>
          <p:cNvSpPr>
            <a:spLocks noChangeArrowheads="1"/>
          </p:cNvSpPr>
          <p:nvPr/>
        </p:nvSpPr>
        <p:spPr bwMode="auto">
          <a:xfrm>
            <a:off x="4991100" y="4988233"/>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 name="Rectangle 9">
            <a:extLst>
              <a:ext uri="{FF2B5EF4-FFF2-40B4-BE49-F238E27FC236}">
                <a16:creationId xmlns:a16="http://schemas.microsoft.com/office/drawing/2014/main" id="{3A85519C-80C2-4864-B1D2-B6305BCD2EFE}"/>
              </a:ext>
            </a:extLst>
          </p:cNvPr>
          <p:cNvSpPr>
            <a:spLocks noChangeArrowheads="1"/>
          </p:cNvSpPr>
          <p:nvPr/>
        </p:nvSpPr>
        <p:spPr bwMode="auto">
          <a:xfrm>
            <a:off x="5067300" y="50644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レコード3</a:t>
            </a:r>
          </a:p>
        </p:txBody>
      </p:sp>
      <p:sp>
        <p:nvSpPr>
          <p:cNvPr id="9" name="Rectangle 10">
            <a:extLst>
              <a:ext uri="{FF2B5EF4-FFF2-40B4-BE49-F238E27FC236}">
                <a16:creationId xmlns:a16="http://schemas.microsoft.com/office/drawing/2014/main" id="{552B8E36-CC0C-4695-A463-8491C4148119}"/>
              </a:ext>
            </a:extLst>
          </p:cNvPr>
          <p:cNvSpPr>
            <a:spLocks noChangeArrowheads="1"/>
          </p:cNvSpPr>
          <p:nvPr/>
        </p:nvSpPr>
        <p:spPr bwMode="auto">
          <a:xfrm>
            <a:off x="6210300" y="50644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レコード4</a:t>
            </a:r>
          </a:p>
        </p:txBody>
      </p:sp>
      <p:sp>
        <p:nvSpPr>
          <p:cNvPr id="10" name="Rectangle 11">
            <a:extLst>
              <a:ext uri="{FF2B5EF4-FFF2-40B4-BE49-F238E27FC236}">
                <a16:creationId xmlns:a16="http://schemas.microsoft.com/office/drawing/2014/main" id="{68657A3B-D094-42DC-8814-0F0C9501AD9C}"/>
              </a:ext>
            </a:extLst>
          </p:cNvPr>
          <p:cNvSpPr>
            <a:spLocks noChangeArrowheads="1"/>
          </p:cNvSpPr>
          <p:nvPr/>
        </p:nvSpPr>
        <p:spPr bwMode="auto">
          <a:xfrm>
            <a:off x="7353300" y="50644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レコード5</a:t>
            </a:r>
          </a:p>
        </p:txBody>
      </p:sp>
      <p:sp>
        <p:nvSpPr>
          <p:cNvPr id="11" name="Rectangle 12">
            <a:extLst>
              <a:ext uri="{FF2B5EF4-FFF2-40B4-BE49-F238E27FC236}">
                <a16:creationId xmlns:a16="http://schemas.microsoft.com/office/drawing/2014/main" id="{5027022C-CC9C-44E5-B6A6-155E072715C9}"/>
              </a:ext>
            </a:extLst>
          </p:cNvPr>
          <p:cNvSpPr>
            <a:spLocks noChangeArrowheads="1"/>
          </p:cNvSpPr>
          <p:nvPr/>
        </p:nvSpPr>
        <p:spPr bwMode="auto">
          <a:xfrm>
            <a:off x="4991100" y="5597833"/>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2" name="Rectangle 13">
            <a:extLst>
              <a:ext uri="{FF2B5EF4-FFF2-40B4-BE49-F238E27FC236}">
                <a16:creationId xmlns:a16="http://schemas.microsoft.com/office/drawing/2014/main" id="{7FC82D12-D24A-44BB-868D-3E75C4CC362A}"/>
              </a:ext>
            </a:extLst>
          </p:cNvPr>
          <p:cNvSpPr>
            <a:spLocks noChangeArrowheads="1"/>
          </p:cNvSpPr>
          <p:nvPr/>
        </p:nvSpPr>
        <p:spPr bwMode="auto">
          <a:xfrm>
            <a:off x="5067300" y="56740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レコード6</a:t>
            </a:r>
          </a:p>
        </p:txBody>
      </p:sp>
      <p:sp>
        <p:nvSpPr>
          <p:cNvPr id="13" name="Rectangle 14">
            <a:extLst>
              <a:ext uri="{FF2B5EF4-FFF2-40B4-BE49-F238E27FC236}">
                <a16:creationId xmlns:a16="http://schemas.microsoft.com/office/drawing/2014/main" id="{F1B424B4-41F4-4B49-8DF2-D2E6A986726D}"/>
              </a:ext>
            </a:extLst>
          </p:cNvPr>
          <p:cNvSpPr>
            <a:spLocks noChangeArrowheads="1"/>
          </p:cNvSpPr>
          <p:nvPr/>
        </p:nvSpPr>
        <p:spPr bwMode="auto">
          <a:xfrm>
            <a:off x="6210300" y="56740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レコード7</a:t>
            </a:r>
          </a:p>
        </p:txBody>
      </p:sp>
      <p:sp>
        <p:nvSpPr>
          <p:cNvPr id="14" name="Rectangle 15">
            <a:extLst>
              <a:ext uri="{FF2B5EF4-FFF2-40B4-BE49-F238E27FC236}">
                <a16:creationId xmlns:a16="http://schemas.microsoft.com/office/drawing/2014/main" id="{59327D1C-29DA-4920-88CD-FFD5A85E93CB}"/>
              </a:ext>
            </a:extLst>
          </p:cNvPr>
          <p:cNvSpPr>
            <a:spLocks noChangeArrowheads="1"/>
          </p:cNvSpPr>
          <p:nvPr/>
        </p:nvSpPr>
        <p:spPr bwMode="auto">
          <a:xfrm>
            <a:off x="7353300" y="5674033"/>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レコード8</a:t>
            </a:r>
          </a:p>
        </p:txBody>
      </p:sp>
      <p:graphicFrame>
        <p:nvGraphicFramePr>
          <p:cNvPr id="15" name="Group 57">
            <a:extLst>
              <a:ext uri="{FF2B5EF4-FFF2-40B4-BE49-F238E27FC236}">
                <a16:creationId xmlns:a16="http://schemas.microsoft.com/office/drawing/2014/main" id="{0D82BA50-0EE7-4E00-ABCF-A0D3D6466FF3}"/>
              </a:ext>
            </a:extLst>
          </p:cNvPr>
          <p:cNvGraphicFramePr>
            <a:graphicFrameLocks noGrp="1"/>
          </p:cNvGraphicFramePr>
          <p:nvPr>
            <p:extLst>
              <p:ext uri="{D42A27DB-BD31-4B8C-83A1-F6EECF244321}">
                <p14:modId xmlns:p14="http://schemas.microsoft.com/office/powerpoint/2010/main" val="2013531909"/>
              </p:ext>
            </p:extLst>
          </p:nvPr>
        </p:nvGraphicFramePr>
        <p:xfrm>
          <a:off x="533400" y="3810000"/>
          <a:ext cx="2895600" cy="2830200"/>
        </p:xfrm>
        <a:graphic>
          <a:graphicData uri="http://schemas.openxmlformats.org/drawingml/2006/table">
            <a:tbl>
              <a:tblPr/>
              <a:tblGrid>
                <a:gridCol w="1184564">
                  <a:extLst>
                    <a:ext uri="{9D8B030D-6E8A-4147-A177-3AD203B41FA5}">
                      <a16:colId xmlns:a16="http://schemas.microsoft.com/office/drawing/2014/main" val="20000"/>
                    </a:ext>
                  </a:extLst>
                </a:gridCol>
                <a:gridCol w="1711036">
                  <a:extLst>
                    <a:ext uri="{9D8B030D-6E8A-4147-A177-3AD203B41FA5}">
                      <a16:colId xmlns:a16="http://schemas.microsoft.com/office/drawing/2014/main" val="20001"/>
                    </a:ext>
                  </a:extLst>
                </a:gridCol>
              </a:tblGrid>
              <a:tr h="56604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キー</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レコード</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604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04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604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604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6" name="Group 57">
            <a:extLst>
              <a:ext uri="{FF2B5EF4-FFF2-40B4-BE49-F238E27FC236}">
                <a16:creationId xmlns:a16="http://schemas.microsoft.com/office/drawing/2014/main" id="{D3006374-0977-48E6-B029-BF6824E0C45B}"/>
              </a:ext>
            </a:extLst>
          </p:cNvPr>
          <p:cNvGraphicFramePr>
            <a:graphicFrameLocks noGrp="1"/>
          </p:cNvGraphicFramePr>
          <p:nvPr>
            <p:extLst>
              <p:ext uri="{D42A27DB-BD31-4B8C-83A1-F6EECF244321}">
                <p14:modId xmlns:p14="http://schemas.microsoft.com/office/powerpoint/2010/main" val="3399825540"/>
              </p:ext>
            </p:extLst>
          </p:nvPr>
        </p:nvGraphicFramePr>
        <p:xfrm>
          <a:off x="533400" y="4370116"/>
          <a:ext cx="2895600" cy="566040"/>
        </p:xfrm>
        <a:graphic>
          <a:graphicData uri="http://schemas.openxmlformats.org/drawingml/2006/table">
            <a:tbl>
              <a:tblPr/>
              <a:tblGrid>
                <a:gridCol w="1184564">
                  <a:extLst>
                    <a:ext uri="{9D8B030D-6E8A-4147-A177-3AD203B41FA5}">
                      <a16:colId xmlns:a16="http://schemas.microsoft.com/office/drawing/2014/main" val="20000"/>
                    </a:ext>
                  </a:extLst>
                </a:gridCol>
                <a:gridCol w="1711036">
                  <a:extLst>
                    <a:ext uri="{9D8B030D-6E8A-4147-A177-3AD203B41FA5}">
                      <a16:colId xmlns:a16="http://schemas.microsoft.com/office/drawing/2014/main" val="20001"/>
                    </a:ext>
                  </a:extLst>
                </a:gridCol>
              </a:tblGrid>
              <a:tr h="56604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50" charset="-128"/>
                        </a:rPr>
                        <a:t>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50" charset="-128"/>
                        </a:rPr>
                        <a:t>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8973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22963"/>
                                        </p:tgtEl>
                                        <p:attrNameLst>
                                          <p:attrName>style.visibility</p:attrName>
                                        </p:attrNameLst>
                                      </p:cBhvr>
                                      <p:to>
                                        <p:strVal val="visible"/>
                                      </p:to>
                                    </p:set>
                                    <p:animEffect transition="in" filter="wipe(left)">
                                      <p:cBhvr>
                                        <p:cTn id="12" dur="500"/>
                                        <p:tgtEl>
                                          <p:spTgt spid="422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96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ファイルシステムの目的</a:t>
            </a:r>
          </a:p>
        </p:txBody>
      </p:sp>
      <p:sp>
        <p:nvSpPr>
          <p:cNvPr id="7171" name="Rectangle 3"/>
          <p:cNvSpPr>
            <a:spLocks noGrp="1" noChangeArrowheads="1"/>
          </p:cNvSpPr>
          <p:nvPr>
            <p:ph type="body" idx="1"/>
          </p:nvPr>
        </p:nvSpPr>
        <p:spPr>
          <a:xfrm>
            <a:off x="685800" y="1981200"/>
            <a:ext cx="7772400" cy="2514600"/>
          </a:xfrm>
        </p:spPr>
        <p:txBody>
          <a:bodyPr/>
          <a:lstStyle/>
          <a:p>
            <a:pPr eaLnBrk="1" hangingPunct="1"/>
            <a:r>
              <a:rPr lang="ja-JP" altLang="en-US">
                <a:latin typeface="Times New Roman" panose="02020603050405020304" pitchFamily="18" charset="0"/>
              </a:rPr>
              <a:t>データの信頼性を保証する</a:t>
            </a:r>
            <a:endParaRPr lang="en-US" altLang="ja-JP" dirty="0">
              <a:latin typeface="Times New Roman" panose="02020603050405020304" pitchFamily="18" charset="0"/>
            </a:endParaRPr>
          </a:p>
          <a:p>
            <a:pPr eaLnBrk="1" hangingPunct="1"/>
            <a:r>
              <a:rPr lang="ja-JP" altLang="en-US">
                <a:latin typeface="Times New Roman" panose="02020603050405020304" pitchFamily="18" charset="0"/>
              </a:rPr>
              <a:t>ハードウェアの性能を引き出す</a:t>
            </a:r>
          </a:p>
          <a:p>
            <a:pPr eaLnBrk="1" hangingPunct="1"/>
            <a:r>
              <a:rPr lang="ja-JP" altLang="en-US">
                <a:latin typeface="Times New Roman" panose="02020603050405020304" pitchFamily="18" charset="0"/>
              </a:rPr>
              <a:t>ハードウェアを使い易くする</a:t>
            </a:r>
          </a:p>
          <a:p>
            <a:pPr lvl="1" eaLnBrk="1" hangingPunct="1"/>
            <a:r>
              <a:rPr lang="ja-JP" altLang="en-US">
                <a:latin typeface="Times New Roman" panose="02020603050405020304" pitchFamily="18" charset="0"/>
              </a:rPr>
              <a:t>ファイルはハードウェアに依存しない</a:t>
            </a:r>
          </a:p>
        </p:txBody>
      </p:sp>
      <p:grpSp>
        <p:nvGrpSpPr>
          <p:cNvPr id="2" name="Group 6"/>
          <p:cNvGrpSpPr>
            <a:grpSpLocks/>
          </p:cNvGrpSpPr>
          <p:nvPr/>
        </p:nvGrpSpPr>
        <p:grpSpPr bwMode="auto">
          <a:xfrm>
            <a:off x="1752600" y="4343400"/>
            <a:ext cx="5040313" cy="1700213"/>
            <a:chOff x="1104" y="2736"/>
            <a:chExt cx="3175" cy="1071"/>
          </a:xfrm>
        </p:grpSpPr>
        <p:sp>
          <p:nvSpPr>
            <p:cNvPr id="7174" name="AutoShape 4"/>
            <p:cNvSpPr>
              <a:spLocks noChangeArrowheads="1"/>
            </p:cNvSpPr>
            <p:nvPr/>
          </p:nvSpPr>
          <p:spPr bwMode="auto">
            <a:xfrm>
              <a:off x="2352" y="2736"/>
              <a:ext cx="528" cy="336"/>
            </a:xfrm>
            <a:prstGeom prst="downArrow">
              <a:avLst>
                <a:gd name="adj1" fmla="val 50000"/>
                <a:gd name="adj2" fmla="val 25000"/>
              </a:avLst>
            </a:prstGeom>
            <a:solidFill>
              <a:schemeClr val="accent1"/>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175" name="Text Box 5"/>
            <p:cNvSpPr txBox="1">
              <a:spLocks noChangeArrowheads="1"/>
            </p:cNvSpPr>
            <p:nvPr/>
          </p:nvSpPr>
          <p:spPr bwMode="auto">
            <a:xfrm>
              <a:off x="1104" y="3135"/>
              <a:ext cx="317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異なるハードウェアに同一の</a:t>
              </a:r>
            </a:p>
            <a:p>
              <a:pPr eaLnBrk="1" hangingPunct="1"/>
              <a:r>
                <a:rPr lang="ja-JP" altLang="en-US" sz="3200"/>
                <a:t>プログラムを使用可能</a:t>
              </a:r>
            </a:p>
          </p:txBody>
        </p:sp>
      </p:grpSp>
      <p:sp useBgFill="1">
        <p:nvSpPr>
          <p:cNvPr id="408583" name="Text Box 7"/>
          <p:cNvSpPr txBox="1">
            <a:spLocks noChangeArrowheads="1"/>
          </p:cNvSpPr>
          <p:nvPr/>
        </p:nvSpPr>
        <p:spPr bwMode="auto">
          <a:xfrm>
            <a:off x="2667000" y="6096000"/>
            <a:ext cx="5211981" cy="525401"/>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装置独立性(</a:t>
            </a:r>
            <a:r>
              <a:rPr lang="en-US" altLang="ja-JP" dirty="0"/>
              <a:t>device independence)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8583"/>
                                        </p:tgtEl>
                                        <p:attrNameLst>
                                          <p:attrName>style.visibility</p:attrName>
                                        </p:attrNameLst>
                                      </p:cBhvr>
                                      <p:to>
                                        <p:strVal val="visible"/>
                                      </p:to>
                                    </p:set>
                                    <p:animEffect transition="in" filter="checkerboard(across)">
                                      <p:cBhvr>
                                        <p:cTn id="12" dur="500"/>
                                        <p:tgtEl>
                                          <p:spTgt spid="408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583" grpId="0"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5" name="Rectangle 28"/>
          <p:cNvSpPr>
            <a:spLocks noChangeArrowheads="1"/>
          </p:cNvSpPr>
          <p:nvPr/>
        </p:nvSpPr>
        <p:spPr bwMode="auto">
          <a:xfrm>
            <a:off x="609600" y="1371600"/>
            <a:ext cx="4114800" cy="2819400"/>
          </a:xfrm>
          <a:prstGeom prst="rect">
            <a:avLst/>
          </a:prstGeom>
          <a:solidFill>
            <a:schemeClr val="bg1">
              <a:lumMod val="50000"/>
            </a:schemeClr>
          </a:solidFill>
          <a:ln w="19050">
            <a:solidFill>
              <a:schemeClr val="tx1"/>
            </a:solidFill>
            <a:miter lim="800000"/>
            <a:headEnd/>
            <a:tailEnd/>
          </a:ln>
        </p:spPr>
        <p:txBody>
          <a:bodyPr wrap="none" lIns="90000" tIns="46800" rIns="90000" bIns="46800" anchor="ctr"/>
          <a:lstStyle/>
          <a:p>
            <a:pPr>
              <a:defRPr/>
            </a:pPr>
            <a:endParaRPr lang="ja-JP" altLang="en-US">
              <a:latin typeface="Times New Roman" charset="0"/>
            </a:endParaRPr>
          </a:p>
        </p:txBody>
      </p:sp>
      <p:sp>
        <p:nvSpPr>
          <p:cNvPr id="54275" name="Rectangle 2"/>
          <p:cNvSpPr>
            <a:spLocks noGrp="1" noChangeArrowheads="1"/>
          </p:cNvSpPr>
          <p:nvPr>
            <p:ph type="title"/>
          </p:nvPr>
        </p:nvSpPr>
        <p:spPr>
          <a:xfrm>
            <a:off x="685800" y="152400"/>
            <a:ext cx="7772400" cy="762000"/>
          </a:xfrm>
        </p:spPr>
        <p:txBody>
          <a:bodyPr/>
          <a:lstStyle/>
          <a:p>
            <a:pPr eaLnBrk="1" hangingPunct="1"/>
            <a:r>
              <a:rPr lang="ja-JP" altLang="en-US"/>
              <a:t>索引付アクセス</a:t>
            </a:r>
          </a:p>
        </p:txBody>
      </p:sp>
      <p:sp>
        <p:nvSpPr>
          <p:cNvPr id="54276" name="AutoShape 3"/>
          <p:cNvSpPr>
            <a:spLocks noChangeArrowheads="1"/>
          </p:cNvSpPr>
          <p:nvPr/>
        </p:nvSpPr>
        <p:spPr bwMode="auto">
          <a:xfrm>
            <a:off x="5029200" y="1371600"/>
            <a:ext cx="3657600" cy="2819400"/>
          </a:xfrm>
          <a:prstGeom prst="can">
            <a:avLst>
              <a:gd name="adj" fmla="val 14583"/>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4277" name="Rectangle 4"/>
          <p:cNvSpPr>
            <a:spLocks noChangeArrowheads="1"/>
          </p:cNvSpPr>
          <p:nvPr/>
        </p:nvSpPr>
        <p:spPr bwMode="auto">
          <a:xfrm>
            <a:off x="5105400" y="19812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4278" name="Rectangle 5"/>
          <p:cNvSpPr>
            <a:spLocks noChangeArrowheads="1"/>
          </p:cNvSpPr>
          <p:nvPr/>
        </p:nvSpPr>
        <p:spPr bwMode="auto">
          <a:xfrm>
            <a:off x="5181600" y="20574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dirty="0">
                <a:solidFill>
                  <a:srgbClr val="000000"/>
                </a:solidFill>
              </a:rPr>
              <a:t>レコード0</a:t>
            </a:r>
          </a:p>
        </p:txBody>
      </p:sp>
      <p:sp>
        <p:nvSpPr>
          <p:cNvPr id="54279" name="Rectangle 6"/>
          <p:cNvSpPr>
            <a:spLocks noChangeArrowheads="1"/>
          </p:cNvSpPr>
          <p:nvPr/>
        </p:nvSpPr>
        <p:spPr bwMode="auto">
          <a:xfrm>
            <a:off x="6324600" y="20574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レコード1</a:t>
            </a:r>
          </a:p>
        </p:txBody>
      </p:sp>
      <p:sp>
        <p:nvSpPr>
          <p:cNvPr id="54280" name="Rectangle 7"/>
          <p:cNvSpPr>
            <a:spLocks noChangeArrowheads="1"/>
          </p:cNvSpPr>
          <p:nvPr/>
        </p:nvSpPr>
        <p:spPr bwMode="auto">
          <a:xfrm>
            <a:off x="7467600" y="20574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レコード2</a:t>
            </a:r>
          </a:p>
        </p:txBody>
      </p:sp>
      <p:sp>
        <p:nvSpPr>
          <p:cNvPr id="54281" name="Rectangle 8"/>
          <p:cNvSpPr>
            <a:spLocks noChangeArrowheads="1"/>
          </p:cNvSpPr>
          <p:nvPr/>
        </p:nvSpPr>
        <p:spPr bwMode="auto">
          <a:xfrm>
            <a:off x="5105400" y="25908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4282" name="Rectangle 9"/>
          <p:cNvSpPr>
            <a:spLocks noChangeArrowheads="1"/>
          </p:cNvSpPr>
          <p:nvPr/>
        </p:nvSpPr>
        <p:spPr bwMode="auto">
          <a:xfrm>
            <a:off x="5181600" y="26670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レコード3</a:t>
            </a:r>
          </a:p>
        </p:txBody>
      </p:sp>
      <p:sp>
        <p:nvSpPr>
          <p:cNvPr id="54283" name="Rectangle 10"/>
          <p:cNvSpPr>
            <a:spLocks noChangeArrowheads="1"/>
          </p:cNvSpPr>
          <p:nvPr/>
        </p:nvSpPr>
        <p:spPr bwMode="auto">
          <a:xfrm>
            <a:off x="6324600" y="26670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レコード4</a:t>
            </a:r>
          </a:p>
        </p:txBody>
      </p:sp>
      <p:sp>
        <p:nvSpPr>
          <p:cNvPr id="54284" name="Rectangle 11"/>
          <p:cNvSpPr>
            <a:spLocks noChangeArrowheads="1"/>
          </p:cNvSpPr>
          <p:nvPr/>
        </p:nvSpPr>
        <p:spPr bwMode="auto">
          <a:xfrm>
            <a:off x="7467600" y="26670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レコード5</a:t>
            </a:r>
          </a:p>
        </p:txBody>
      </p:sp>
      <p:sp>
        <p:nvSpPr>
          <p:cNvPr id="54285" name="Rectangle 12"/>
          <p:cNvSpPr>
            <a:spLocks noChangeArrowheads="1"/>
          </p:cNvSpPr>
          <p:nvPr/>
        </p:nvSpPr>
        <p:spPr bwMode="auto">
          <a:xfrm>
            <a:off x="5105400" y="3200400"/>
            <a:ext cx="3505200" cy="533400"/>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4286" name="Rectangle 13"/>
          <p:cNvSpPr>
            <a:spLocks noChangeArrowheads="1"/>
          </p:cNvSpPr>
          <p:nvPr/>
        </p:nvSpPr>
        <p:spPr bwMode="auto">
          <a:xfrm>
            <a:off x="5181600" y="3276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レコード6</a:t>
            </a:r>
          </a:p>
        </p:txBody>
      </p:sp>
      <p:sp>
        <p:nvSpPr>
          <p:cNvPr id="54287" name="Rectangle 14"/>
          <p:cNvSpPr>
            <a:spLocks noChangeArrowheads="1"/>
          </p:cNvSpPr>
          <p:nvPr/>
        </p:nvSpPr>
        <p:spPr bwMode="auto">
          <a:xfrm>
            <a:off x="6324600" y="3276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レコード7</a:t>
            </a:r>
          </a:p>
        </p:txBody>
      </p:sp>
      <p:sp>
        <p:nvSpPr>
          <p:cNvPr id="54288" name="Rectangle 15"/>
          <p:cNvSpPr>
            <a:spLocks noChangeArrowheads="1"/>
          </p:cNvSpPr>
          <p:nvPr/>
        </p:nvSpPr>
        <p:spPr bwMode="auto">
          <a:xfrm>
            <a:off x="7467600" y="32766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レコード8</a:t>
            </a:r>
          </a:p>
        </p:txBody>
      </p:sp>
      <p:sp>
        <p:nvSpPr>
          <p:cNvPr id="54289" name="Rectangle 16"/>
          <p:cNvSpPr>
            <a:spLocks noChangeArrowheads="1"/>
          </p:cNvSpPr>
          <p:nvPr/>
        </p:nvSpPr>
        <p:spPr bwMode="auto">
          <a:xfrm>
            <a:off x="838200" y="2057400"/>
            <a:ext cx="16764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4290" name="Text Box 17"/>
          <p:cNvSpPr txBox="1">
            <a:spLocks noChangeArrowheads="1"/>
          </p:cNvSpPr>
          <p:nvPr/>
        </p:nvSpPr>
        <p:spPr bwMode="auto">
          <a:xfrm>
            <a:off x="838200" y="1447800"/>
            <a:ext cx="1603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作業領域</a:t>
            </a:r>
          </a:p>
        </p:txBody>
      </p:sp>
      <p:sp>
        <p:nvSpPr>
          <p:cNvPr id="54291" name="Rectangle 18"/>
          <p:cNvSpPr>
            <a:spLocks noChangeArrowheads="1"/>
          </p:cNvSpPr>
          <p:nvPr/>
        </p:nvSpPr>
        <p:spPr bwMode="auto">
          <a:xfrm>
            <a:off x="838200" y="3352800"/>
            <a:ext cx="36576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4292" name="Text Box 19"/>
          <p:cNvSpPr txBox="1">
            <a:spLocks noChangeArrowheads="1"/>
          </p:cNvSpPr>
          <p:nvPr/>
        </p:nvSpPr>
        <p:spPr bwMode="auto">
          <a:xfrm>
            <a:off x="990600" y="2819400"/>
            <a:ext cx="1354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バッファ</a:t>
            </a:r>
          </a:p>
        </p:txBody>
      </p:sp>
      <p:grpSp>
        <p:nvGrpSpPr>
          <p:cNvPr id="2" name="Group 20"/>
          <p:cNvGrpSpPr>
            <a:grpSpLocks/>
          </p:cNvGrpSpPr>
          <p:nvPr/>
        </p:nvGrpSpPr>
        <p:grpSpPr bwMode="auto">
          <a:xfrm>
            <a:off x="914400" y="3429000"/>
            <a:ext cx="3505200" cy="533400"/>
            <a:chOff x="624" y="2784"/>
            <a:chExt cx="2208" cy="336"/>
          </a:xfrm>
        </p:grpSpPr>
        <p:sp>
          <p:nvSpPr>
            <p:cNvPr id="54322" name="Rectangle 21"/>
            <p:cNvSpPr>
              <a:spLocks noChangeArrowheads="1"/>
            </p:cNvSpPr>
            <p:nvPr/>
          </p:nvSpPr>
          <p:spPr bwMode="auto">
            <a:xfrm>
              <a:off x="624" y="2784"/>
              <a:ext cx="2208" cy="336"/>
            </a:xfrm>
            <a:prstGeom prst="rect">
              <a:avLst/>
            </a:prstGeom>
            <a:solidFill>
              <a:srgbClr val="008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54323" name="Group 22"/>
            <p:cNvGrpSpPr>
              <a:grpSpLocks/>
            </p:cNvGrpSpPr>
            <p:nvPr/>
          </p:nvGrpSpPr>
          <p:grpSpPr bwMode="auto">
            <a:xfrm>
              <a:off x="672" y="2832"/>
              <a:ext cx="2112" cy="240"/>
              <a:chOff x="672" y="2784"/>
              <a:chExt cx="2112" cy="240"/>
            </a:xfrm>
          </p:grpSpPr>
          <p:sp>
            <p:nvSpPr>
              <p:cNvPr id="54324" name="Rectangle 23"/>
              <p:cNvSpPr>
                <a:spLocks noChangeArrowheads="1"/>
              </p:cNvSpPr>
              <p:nvPr/>
            </p:nvSpPr>
            <p:spPr bwMode="auto">
              <a:xfrm>
                <a:off x="67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レコード3</a:t>
                </a:r>
              </a:p>
            </p:txBody>
          </p:sp>
          <p:sp>
            <p:nvSpPr>
              <p:cNvPr id="54325" name="Rectangle 24"/>
              <p:cNvSpPr>
                <a:spLocks noChangeArrowheads="1"/>
              </p:cNvSpPr>
              <p:nvPr/>
            </p:nvSpPr>
            <p:spPr bwMode="auto">
              <a:xfrm>
                <a:off x="139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レコード4</a:t>
                </a:r>
              </a:p>
            </p:txBody>
          </p:sp>
          <p:sp>
            <p:nvSpPr>
              <p:cNvPr id="54326" name="Rectangle 25"/>
              <p:cNvSpPr>
                <a:spLocks noChangeArrowheads="1"/>
              </p:cNvSpPr>
              <p:nvPr/>
            </p:nvSpPr>
            <p:spPr bwMode="auto">
              <a:xfrm>
                <a:off x="2112" y="2784"/>
                <a:ext cx="672" cy="24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レコード5</a:t>
                </a:r>
              </a:p>
            </p:txBody>
          </p:sp>
        </p:grpSp>
      </p:grpSp>
      <p:sp>
        <p:nvSpPr>
          <p:cNvPr id="458778" name="Rectangle 26"/>
          <p:cNvSpPr>
            <a:spLocks noChangeArrowheads="1"/>
          </p:cNvSpPr>
          <p:nvPr/>
        </p:nvSpPr>
        <p:spPr bwMode="auto">
          <a:xfrm>
            <a:off x="1143000" y="2209800"/>
            <a:ext cx="1066800" cy="3810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レコード3</a:t>
            </a:r>
          </a:p>
        </p:txBody>
      </p:sp>
      <p:sp>
        <p:nvSpPr>
          <p:cNvPr id="3" name="Text Box 27"/>
          <p:cNvSpPr txBox="1">
            <a:spLocks noChangeArrowheads="1"/>
          </p:cNvSpPr>
          <p:nvPr/>
        </p:nvSpPr>
        <p:spPr bwMode="auto">
          <a:xfrm>
            <a:off x="6248400" y="762000"/>
            <a:ext cx="1425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54296" name="Text Box 29"/>
          <p:cNvSpPr txBox="1">
            <a:spLocks noChangeArrowheads="1"/>
          </p:cNvSpPr>
          <p:nvPr/>
        </p:nvSpPr>
        <p:spPr bwMode="auto">
          <a:xfrm>
            <a:off x="2133600" y="762000"/>
            <a:ext cx="1247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458782" name="Line 30"/>
          <p:cNvSpPr>
            <a:spLocks noChangeShapeType="1"/>
          </p:cNvSpPr>
          <p:nvPr/>
        </p:nvSpPr>
        <p:spPr bwMode="auto">
          <a:xfrm flipH="1">
            <a:off x="4343400" y="2895600"/>
            <a:ext cx="685800" cy="7620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58783" name="Line 31"/>
          <p:cNvSpPr>
            <a:spLocks noChangeShapeType="1"/>
          </p:cNvSpPr>
          <p:nvPr/>
        </p:nvSpPr>
        <p:spPr bwMode="auto">
          <a:xfrm flipH="1" flipV="1">
            <a:off x="1828800" y="2667000"/>
            <a:ext cx="0" cy="8382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458785" name="Text Box 33"/>
          <p:cNvSpPr txBox="1">
            <a:spLocks noChangeArrowheads="1"/>
          </p:cNvSpPr>
          <p:nvPr/>
        </p:nvSpPr>
        <p:spPr bwMode="auto">
          <a:xfrm>
            <a:off x="3962400" y="5181600"/>
            <a:ext cx="46513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キーの順でアクセスするなら</a:t>
            </a:r>
          </a:p>
          <a:p>
            <a:pPr eaLnBrk="1" hangingPunct="1"/>
            <a:r>
              <a:rPr lang="ja-JP" altLang="en-US"/>
              <a:t>次に使うレコードが予測できる</a:t>
            </a:r>
          </a:p>
        </p:txBody>
      </p:sp>
      <p:graphicFrame>
        <p:nvGraphicFramePr>
          <p:cNvPr id="458809" name="Group 57"/>
          <p:cNvGraphicFramePr>
            <a:graphicFrameLocks noGrp="1"/>
          </p:cNvGraphicFramePr>
          <p:nvPr/>
        </p:nvGraphicFramePr>
        <p:xfrm>
          <a:off x="533400" y="4343400"/>
          <a:ext cx="2514600" cy="2296800"/>
        </p:xfrm>
        <a:graphic>
          <a:graphicData uri="http://schemas.openxmlformats.org/drawingml/2006/table">
            <a:tbl>
              <a:tblPr/>
              <a:tblGrid>
                <a:gridCol w="1028700">
                  <a:extLst>
                    <a:ext uri="{9D8B030D-6E8A-4147-A177-3AD203B41FA5}">
                      <a16:colId xmlns:a16="http://schemas.microsoft.com/office/drawing/2014/main" val="20000"/>
                    </a:ext>
                  </a:extLst>
                </a:gridCol>
                <a:gridCol w="1485900">
                  <a:extLst>
                    <a:ext uri="{9D8B030D-6E8A-4147-A177-3AD203B41FA5}">
                      <a16:colId xmlns:a16="http://schemas.microsoft.com/office/drawing/2014/main" val="20001"/>
                    </a:ext>
                  </a:extLst>
                </a:gridCol>
              </a:tblGrid>
              <a:tr h="4365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キー</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レコード</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65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81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65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65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58810" name="AutoShape 58"/>
          <p:cNvSpPr>
            <a:spLocks noChangeArrowheads="1"/>
          </p:cNvSpPr>
          <p:nvPr/>
        </p:nvSpPr>
        <p:spPr bwMode="auto">
          <a:xfrm>
            <a:off x="4953000" y="4267200"/>
            <a:ext cx="3049588" cy="914400"/>
          </a:xfrm>
          <a:prstGeom prst="wedgeRoundRectCallout">
            <a:avLst>
              <a:gd name="adj1" fmla="val -22046"/>
              <a:gd name="adj2" fmla="val -116843"/>
              <a:gd name="adj3" fmla="val 16667"/>
            </a:avLst>
          </a:prstGeom>
          <a:solidFill>
            <a:schemeClr val="accent5">
              <a:lumMod val="10000"/>
            </a:schemeClr>
          </a:solidFill>
          <a:ln w="19050">
            <a:solidFill>
              <a:schemeClr val="tx1"/>
            </a:solidFill>
            <a:miter lim="800000"/>
            <a:headEnd/>
            <a:tailEnd/>
          </a:ln>
        </p:spPr>
        <p:txBody>
          <a:bodyPr lIns="90000" tIns="46800" rIns="90000" bIns="46800" anchor="ctr"/>
          <a:lstStyle/>
          <a:p>
            <a:pPr algn="ctr">
              <a:defRPr/>
            </a:pPr>
            <a:r>
              <a:rPr lang="ja-JP" altLang="en-US" sz="2400">
                <a:latin typeface="Times New Roman" charset="0"/>
              </a:rPr>
              <a:t>次のレコードがある</a:t>
            </a:r>
          </a:p>
          <a:p>
            <a:pPr algn="ctr">
              <a:defRPr/>
            </a:pPr>
            <a:r>
              <a:rPr lang="ja-JP" altLang="en-US" sz="2400">
                <a:latin typeface="Times New Roman" charset="0"/>
              </a:rPr>
              <a:t>ブロック</a:t>
            </a:r>
          </a:p>
        </p:txBody>
      </p:sp>
      <p:sp useBgFill="1">
        <p:nvSpPr>
          <p:cNvPr id="458811" name="Text Box 59"/>
          <p:cNvSpPr txBox="1">
            <a:spLocks noChangeArrowheads="1"/>
          </p:cNvSpPr>
          <p:nvPr/>
        </p:nvSpPr>
        <p:spPr bwMode="auto">
          <a:xfrm>
            <a:off x="4495800" y="6172200"/>
            <a:ext cx="2962275"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⇒プリフェッチ可能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8782"/>
                                        </p:tgtEl>
                                        <p:attrNameLst>
                                          <p:attrName>style.visibility</p:attrName>
                                        </p:attrNameLst>
                                      </p:cBhvr>
                                      <p:to>
                                        <p:strVal val="visible"/>
                                      </p:to>
                                    </p:set>
                                    <p:animEffect transition="in" filter="wipe(up)">
                                      <p:cBhvr>
                                        <p:cTn id="7" dur="500"/>
                                        <p:tgtEl>
                                          <p:spTgt spid="458782"/>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58783"/>
                                        </p:tgtEl>
                                        <p:attrNameLst>
                                          <p:attrName>style.visibility</p:attrName>
                                        </p:attrNameLst>
                                      </p:cBhvr>
                                      <p:to>
                                        <p:strVal val="visible"/>
                                      </p:to>
                                    </p:set>
                                    <p:animEffect transition="in" filter="wipe(down)">
                                      <p:cBhvr>
                                        <p:cTn id="16" dur="500"/>
                                        <p:tgtEl>
                                          <p:spTgt spid="458783"/>
                                        </p:tgtEl>
                                      </p:cBhvr>
                                    </p:animEffect>
                                  </p:childTnLst>
                                </p:cTn>
                              </p:par>
                            </p:childTnLst>
                          </p:cTn>
                        </p:par>
                        <p:par>
                          <p:cTn id="17" fill="hold" nodeType="afterGroup">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458778"/>
                                        </p:tgtEl>
                                        <p:attrNameLst>
                                          <p:attrName>style.visibility</p:attrName>
                                        </p:attrNameLst>
                                      </p:cBhvr>
                                      <p:to>
                                        <p:strVal val="visible"/>
                                      </p:to>
                                    </p:set>
                                    <p:animEffect transition="in" filter="wipe(down)">
                                      <p:cBhvr>
                                        <p:cTn id="20" dur="500"/>
                                        <p:tgtEl>
                                          <p:spTgt spid="45877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458810"/>
                                        </p:tgtEl>
                                        <p:attrNameLst>
                                          <p:attrName>style.visibility</p:attrName>
                                        </p:attrNameLst>
                                      </p:cBhvr>
                                      <p:to>
                                        <p:strVal val="visible"/>
                                      </p:to>
                                    </p:set>
                                    <p:animEffect transition="in" filter="checkerboard(across)">
                                      <p:cBhvr>
                                        <p:cTn id="25" dur="500"/>
                                        <p:tgtEl>
                                          <p:spTgt spid="4588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58785"/>
                                        </p:tgtEl>
                                        <p:attrNameLst>
                                          <p:attrName>style.visibility</p:attrName>
                                        </p:attrNameLst>
                                      </p:cBhvr>
                                      <p:to>
                                        <p:strVal val="visible"/>
                                      </p:to>
                                    </p:set>
                                    <p:animEffect transition="in" filter="checkerboard(across)">
                                      <p:cBhvr>
                                        <p:cTn id="30" dur="500"/>
                                        <p:tgtEl>
                                          <p:spTgt spid="45878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458811"/>
                                        </p:tgtEl>
                                        <p:attrNameLst>
                                          <p:attrName>style.visibility</p:attrName>
                                        </p:attrNameLst>
                                      </p:cBhvr>
                                      <p:to>
                                        <p:strVal val="visible"/>
                                      </p:to>
                                    </p:set>
                                    <p:animEffect transition="in" filter="checkerboard(across)">
                                      <p:cBhvr>
                                        <p:cTn id="35" dur="500"/>
                                        <p:tgtEl>
                                          <p:spTgt spid="458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78" grpId="0" animBg="1" autoUpdateAnimBg="0"/>
      <p:bldP spid="458782" grpId="0" animBg="1"/>
      <p:bldP spid="458783" grpId="0" animBg="1"/>
      <p:bldP spid="458785" grpId="0" autoUpdateAnimBg="0"/>
      <p:bldP spid="458810" grpId="0" animBg="1" autoUpdateAnimBg="0"/>
      <p:bldP spid="458811"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索引付きファイルの利点と欠点</a:t>
            </a:r>
          </a:p>
        </p:txBody>
      </p:sp>
      <p:sp>
        <p:nvSpPr>
          <p:cNvPr id="55299" name="Rectangle 3"/>
          <p:cNvSpPr>
            <a:spLocks noGrp="1" noChangeArrowheads="1"/>
          </p:cNvSpPr>
          <p:nvPr>
            <p:ph type="body" idx="1"/>
          </p:nvPr>
        </p:nvSpPr>
        <p:spPr>
          <a:xfrm>
            <a:off x="685800" y="1981200"/>
            <a:ext cx="8458200" cy="4114800"/>
          </a:xfrm>
        </p:spPr>
        <p:txBody>
          <a:bodyPr/>
          <a:lstStyle/>
          <a:p>
            <a:pPr eaLnBrk="1" hangingPunct="1"/>
            <a:r>
              <a:rPr lang="ja-JP" altLang="en-US" dirty="0">
                <a:latin typeface="Times New Roman" panose="02020603050405020304" pitchFamily="18" charset="0"/>
              </a:rPr>
              <a:t>索引付きファイルの利点</a:t>
            </a:r>
          </a:p>
          <a:p>
            <a:pPr lvl="1" eaLnBrk="1" hangingPunct="1"/>
            <a:r>
              <a:rPr lang="ja-JP" altLang="en-US" dirty="0">
                <a:latin typeface="Times New Roman" panose="02020603050405020304" pitchFamily="18" charset="0"/>
              </a:rPr>
              <a:t>キーを介して直接アクセス可能</a:t>
            </a:r>
          </a:p>
          <a:p>
            <a:pPr lvl="1" eaLnBrk="1" hangingPunct="1"/>
            <a:r>
              <a:rPr lang="ja-JP" altLang="en-US" dirty="0">
                <a:latin typeface="Times New Roman" panose="02020603050405020304" pitchFamily="18" charset="0"/>
              </a:rPr>
              <a:t>キーの順序で逐次アクセス可能</a:t>
            </a:r>
            <a:endParaRPr lang="en-US" altLang="ja-JP" dirty="0">
              <a:latin typeface="Times New Roman" panose="02020603050405020304" pitchFamily="18" charset="0"/>
            </a:endParaRPr>
          </a:p>
          <a:p>
            <a:pPr lvl="2" eaLnBrk="1" hangingPunct="1"/>
            <a:r>
              <a:rPr lang="ja-JP" altLang="en-US" dirty="0">
                <a:latin typeface="Times New Roman" panose="02020603050405020304" pitchFamily="18" charset="0"/>
              </a:rPr>
              <a:t>逐次アクセスはプリフェッチにより高速にアクセス可能</a:t>
            </a:r>
          </a:p>
          <a:p>
            <a:pPr eaLnBrk="1" hangingPunct="1"/>
            <a:r>
              <a:rPr lang="ja-JP" altLang="en-US" dirty="0">
                <a:latin typeface="Times New Roman" panose="02020603050405020304" pitchFamily="18" charset="0"/>
              </a:rPr>
              <a:t>索引付きファイルの欠点</a:t>
            </a:r>
          </a:p>
          <a:p>
            <a:pPr lvl="1" eaLnBrk="1" hangingPunct="1"/>
            <a:r>
              <a:rPr lang="ja-JP" altLang="en-US" dirty="0">
                <a:latin typeface="Times New Roman" panose="02020603050405020304" pitchFamily="18" charset="0"/>
              </a:rPr>
              <a:t>索引の維持にコストが掛かる</a:t>
            </a:r>
          </a:p>
          <a:p>
            <a:pPr lvl="1" eaLnBrk="1" hangingPunct="1"/>
            <a:r>
              <a:rPr lang="ja-JP" altLang="en-US" dirty="0">
                <a:latin typeface="Times New Roman" panose="02020603050405020304" pitchFamily="18" charset="0"/>
              </a:rPr>
              <a:t>索引の効率の良い検索ができねばならない</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区分編成ファイル</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partitioned file)</a:t>
            </a:r>
          </a:p>
        </p:txBody>
      </p:sp>
      <p:sp>
        <p:nvSpPr>
          <p:cNvPr id="56323" name="Rectangle 3"/>
          <p:cNvSpPr>
            <a:spLocks noGrp="1" noChangeArrowheads="1"/>
          </p:cNvSpPr>
          <p:nvPr>
            <p:ph type="body" idx="1"/>
          </p:nvPr>
        </p:nvSpPr>
        <p:spPr>
          <a:xfrm>
            <a:off x="685800" y="1981200"/>
            <a:ext cx="7772400" cy="2286000"/>
          </a:xfrm>
        </p:spPr>
        <p:txBody>
          <a:bodyPr/>
          <a:lstStyle/>
          <a:p>
            <a:pPr eaLnBrk="1" hangingPunct="1"/>
            <a:r>
              <a:rPr lang="ja-JP" altLang="en-US" sz="2800">
                <a:latin typeface="Times New Roman" panose="02020603050405020304" pitchFamily="18" charset="0"/>
              </a:rPr>
              <a:t>区分編成ファイル(</a:t>
            </a:r>
            <a:r>
              <a:rPr lang="en-US" altLang="ja-JP" sz="2800">
                <a:latin typeface="Times New Roman" panose="02020603050405020304" pitchFamily="18" charset="0"/>
              </a:rPr>
              <a:t>partitioned file)</a:t>
            </a:r>
          </a:p>
          <a:p>
            <a:pPr lvl="1" eaLnBrk="1" hangingPunct="1"/>
            <a:r>
              <a:rPr lang="ja-JP" altLang="en-US" sz="2400">
                <a:latin typeface="Times New Roman" panose="02020603050405020304" pitchFamily="18" charset="0"/>
              </a:rPr>
              <a:t>サブファイル(メンバ,</a:t>
            </a:r>
            <a:r>
              <a:rPr lang="en-US" altLang="ja-JP" sz="2400">
                <a:latin typeface="Times New Roman" panose="02020603050405020304" pitchFamily="18" charset="0"/>
              </a:rPr>
              <a:t>member)</a:t>
            </a:r>
            <a:r>
              <a:rPr lang="ja-JP" altLang="en-US" sz="2400">
                <a:latin typeface="Times New Roman" panose="02020603050405020304" pitchFamily="18" charset="0"/>
              </a:rPr>
              <a:t>で構成されたファイル</a:t>
            </a:r>
          </a:p>
          <a:p>
            <a:pPr lvl="2" eaLnBrk="1" hangingPunct="1"/>
            <a:r>
              <a:rPr lang="ja-JP" altLang="en-US">
                <a:latin typeface="Times New Roman" panose="02020603050405020304" pitchFamily="18" charset="0"/>
              </a:rPr>
              <a:t>各メンバの先頭へは直接アクセス可能</a:t>
            </a:r>
          </a:p>
          <a:p>
            <a:pPr lvl="2" eaLnBrk="1" hangingPunct="1"/>
            <a:r>
              <a:rPr lang="ja-JP" altLang="en-US">
                <a:latin typeface="Times New Roman" panose="02020603050405020304" pitchFamily="18" charset="0"/>
              </a:rPr>
              <a:t>各メンバの中身へは逐次アクセス</a:t>
            </a:r>
          </a:p>
        </p:txBody>
      </p:sp>
      <p:sp>
        <p:nvSpPr>
          <p:cNvPr id="56324" name="Rectangle 69"/>
          <p:cNvSpPr>
            <a:spLocks noChangeArrowheads="1"/>
          </p:cNvSpPr>
          <p:nvPr/>
        </p:nvSpPr>
        <p:spPr bwMode="auto">
          <a:xfrm>
            <a:off x="609600" y="4724400"/>
            <a:ext cx="80772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6325" name="Text Box 70"/>
          <p:cNvSpPr txBox="1">
            <a:spLocks noChangeArrowheads="1"/>
          </p:cNvSpPr>
          <p:nvPr/>
        </p:nvSpPr>
        <p:spPr bwMode="auto">
          <a:xfrm>
            <a:off x="457200" y="4114800"/>
            <a:ext cx="138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ファイル</a:t>
            </a:r>
          </a:p>
        </p:txBody>
      </p:sp>
      <p:sp>
        <p:nvSpPr>
          <p:cNvPr id="56326" name="Rectangle 71"/>
          <p:cNvSpPr>
            <a:spLocks noChangeArrowheads="1"/>
          </p:cNvSpPr>
          <p:nvPr/>
        </p:nvSpPr>
        <p:spPr bwMode="auto">
          <a:xfrm>
            <a:off x="1905000" y="4876800"/>
            <a:ext cx="2057400" cy="4572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メンバ0</a:t>
            </a:r>
          </a:p>
        </p:txBody>
      </p:sp>
      <p:sp>
        <p:nvSpPr>
          <p:cNvPr id="56327" name="Rectangle 72"/>
          <p:cNvSpPr>
            <a:spLocks noChangeArrowheads="1"/>
          </p:cNvSpPr>
          <p:nvPr/>
        </p:nvSpPr>
        <p:spPr bwMode="auto">
          <a:xfrm>
            <a:off x="4038600" y="4876800"/>
            <a:ext cx="2819400" cy="4572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メンバ1</a:t>
            </a:r>
          </a:p>
        </p:txBody>
      </p:sp>
      <p:sp>
        <p:nvSpPr>
          <p:cNvPr id="56328" name="Rectangle 73"/>
          <p:cNvSpPr>
            <a:spLocks noChangeArrowheads="1"/>
          </p:cNvSpPr>
          <p:nvPr/>
        </p:nvSpPr>
        <p:spPr bwMode="auto">
          <a:xfrm>
            <a:off x="6934200" y="4876800"/>
            <a:ext cx="1600200" cy="457200"/>
          </a:xfrm>
          <a:prstGeom prst="rect">
            <a:avLst/>
          </a:prstGeom>
          <a:solidFill>
            <a:srgbClr val="CC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400">
                <a:solidFill>
                  <a:srgbClr val="000000"/>
                </a:solidFill>
              </a:rPr>
              <a:t>メンバ2</a:t>
            </a:r>
          </a:p>
        </p:txBody>
      </p:sp>
      <p:sp>
        <p:nvSpPr>
          <p:cNvPr id="56329" name="Rectangle 74"/>
          <p:cNvSpPr>
            <a:spLocks noChangeArrowheads="1"/>
          </p:cNvSpPr>
          <p:nvPr/>
        </p:nvSpPr>
        <p:spPr bwMode="auto">
          <a:xfrm>
            <a:off x="685800" y="4876800"/>
            <a:ext cx="3810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0</a:t>
            </a:r>
          </a:p>
        </p:txBody>
      </p:sp>
      <p:sp>
        <p:nvSpPr>
          <p:cNvPr id="56330" name="Rectangle 75"/>
          <p:cNvSpPr>
            <a:spLocks noChangeArrowheads="1"/>
          </p:cNvSpPr>
          <p:nvPr/>
        </p:nvSpPr>
        <p:spPr bwMode="auto">
          <a:xfrm>
            <a:off x="1066800" y="4876800"/>
            <a:ext cx="3810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a:t>
            </a:r>
          </a:p>
        </p:txBody>
      </p:sp>
      <p:sp>
        <p:nvSpPr>
          <p:cNvPr id="56331" name="Rectangle 76"/>
          <p:cNvSpPr>
            <a:spLocks noChangeArrowheads="1"/>
          </p:cNvSpPr>
          <p:nvPr/>
        </p:nvSpPr>
        <p:spPr bwMode="auto">
          <a:xfrm>
            <a:off x="1447800" y="4876800"/>
            <a:ext cx="3810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a:t>
            </a:r>
          </a:p>
        </p:txBody>
      </p:sp>
      <p:sp>
        <p:nvSpPr>
          <p:cNvPr id="427086" name="AutoShape 78"/>
          <p:cNvSpPr>
            <a:spLocks noChangeArrowheads="1"/>
          </p:cNvSpPr>
          <p:nvPr/>
        </p:nvSpPr>
        <p:spPr bwMode="auto">
          <a:xfrm>
            <a:off x="1828800" y="4038600"/>
            <a:ext cx="3810000" cy="609600"/>
          </a:xfrm>
          <a:prstGeom prst="wedgeRoundRectCallout">
            <a:avLst>
              <a:gd name="adj1" fmla="val -51000"/>
              <a:gd name="adj2" fmla="val 88542"/>
              <a:gd name="adj3" fmla="val 16667"/>
            </a:avLst>
          </a:prstGeom>
          <a:solidFill>
            <a:schemeClr val="accent5">
              <a:lumMod val="10000"/>
            </a:schemeClr>
          </a:solidFill>
          <a:ln w="19050">
            <a:solidFill>
              <a:schemeClr val="tx1"/>
            </a:solidFill>
            <a:miter lim="800000"/>
            <a:headEnd/>
            <a:tailEnd/>
          </a:ln>
        </p:spPr>
        <p:txBody>
          <a:bodyPr lIns="90000" tIns="46800" rIns="90000" bIns="46800" anchor="ctr"/>
          <a:lstStyle/>
          <a:p>
            <a:pPr algn="ctr">
              <a:defRPr/>
            </a:pPr>
            <a:r>
              <a:rPr lang="ja-JP" altLang="en-US" sz="2400">
                <a:latin typeface="Times New Roman" charset="0"/>
              </a:rPr>
              <a:t>メンバの先頭へのポインタ</a:t>
            </a:r>
          </a:p>
        </p:txBody>
      </p:sp>
      <p:grpSp>
        <p:nvGrpSpPr>
          <p:cNvPr id="2" name="Group 83"/>
          <p:cNvGrpSpPr>
            <a:grpSpLocks/>
          </p:cNvGrpSpPr>
          <p:nvPr/>
        </p:nvGrpSpPr>
        <p:grpSpPr bwMode="auto">
          <a:xfrm>
            <a:off x="1295400" y="5334000"/>
            <a:ext cx="2667000" cy="838200"/>
            <a:chOff x="816" y="3312"/>
            <a:chExt cx="1680" cy="528"/>
          </a:xfrm>
        </p:grpSpPr>
        <p:grpSp>
          <p:nvGrpSpPr>
            <p:cNvPr id="56337" name="Group 81"/>
            <p:cNvGrpSpPr>
              <a:grpSpLocks/>
            </p:cNvGrpSpPr>
            <p:nvPr/>
          </p:nvGrpSpPr>
          <p:grpSpPr bwMode="auto">
            <a:xfrm>
              <a:off x="816" y="3312"/>
              <a:ext cx="1680" cy="240"/>
              <a:chOff x="1056" y="3312"/>
              <a:chExt cx="1440" cy="240"/>
            </a:xfrm>
          </p:grpSpPr>
          <p:sp>
            <p:nvSpPr>
              <p:cNvPr id="56339" name="Arc 79"/>
              <p:cNvSpPr>
                <a:spLocks/>
              </p:cNvSpPr>
              <p:nvPr/>
            </p:nvSpPr>
            <p:spPr bwMode="auto">
              <a:xfrm flipV="1">
                <a:off x="1776" y="3312"/>
                <a:ext cx="720" cy="240"/>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sp>
            <p:nvSpPr>
              <p:cNvPr id="56340" name="Arc 80"/>
              <p:cNvSpPr>
                <a:spLocks/>
              </p:cNvSpPr>
              <p:nvPr/>
            </p:nvSpPr>
            <p:spPr bwMode="auto">
              <a:xfrm flipH="1" flipV="1">
                <a:off x="1056" y="3312"/>
                <a:ext cx="720" cy="240"/>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ja-JP" altLang="en-US"/>
              </a:p>
            </p:txBody>
          </p:sp>
        </p:grpSp>
        <p:sp>
          <p:nvSpPr>
            <p:cNvPr id="56338" name="Text Box 82"/>
            <p:cNvSpPr txBox="1">
              <a:spLocks noChangeArrowheads="1"/>
            </p:cNvSpPr>
            <p:nvPr/>
          </p:nvSpPr>
          <p:spPr bwMode="auto">
            <a:xfrm>
              <a:off x="1104" y="3552"/>
              <a:ext cx="11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直接アクセス</a:t>
              </a:r>
            </a:p>
          </p:txBody>
        </p:sp>
      </p:grpSp>
      <p:grpSp>
        <p:nvGrpSpPr>
          <p:cNvPr id="4" name="Group 86"/>
          <p:cNvGrpSpPr>
            <a:grpSpLocks/>
          </p:cNvGrpSpPr>
          <p:nvPr/>
        </p:nvGrpSpPr>
        <p:grpSpPr bwMode="auto">
          <a:xfrm>
            <a:off x="4038600" y="5410200"/>
            <a:ext cx="2819400" cy="533400"/>
            <a:chOff x="2544" y="3360"/>
            <a:chExt cx="1776" cy="336"/>
          </a:xfrm>
        </p:grpSpPr>
        <p:sp>
          <p:nvSpPr>
            <p:cNvPr id="56335" name="Line 84"/>
            <p:cNvSpPr>
              <a:spLocks noChangeShapeType="1"/>
            </p:cNvSpPr>
            <p:nvPr/>
          </p:nvSpPr>
          <p:spPr bwMode="auto">
            <a:xfrm>
              <a:off x="2544" y="3360"/>
              <a:ext cx="1776" cy="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6336" name="Text Box 85"/>
            <p:cNvSpPr txBox="1">
              <a:spLocks noChangeArrowheads="1"/>
            </p:cNvSpPr>
            <p:nvPr/>
          </p:nvSpPr>
          <p:spPr bwMode="auto">
            <a:xfrm>
              <a:off x="2880" y="3408"/>
              <a:ext cx="11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逐次アクセス</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27086"/>
                                        </p:tgtEl>
                                        <p:attrNameLst>
                                          <p:attrName>style.visibility</p:attrName>
                                        </p:attrNameLst>
                                      </p:cBhvr>
                                      <p:to>
                                        <p:strVal val="visible"/>
                                      </p:to>
                                    </p:set>
                                    <p:animEffect transition="in" filter="checkerboard(across)">
                                      <p:cBhvr>
                                        <p:cTn id="7" dur="500"/>
                                        <p:tgtEl>
                                          <p:spTgt spid="4270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86"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区分編成ファイルの利点と欠点</a:t>
            </a:r>
          </a:p>
        </p:txBody>
      </p:sp>
      <p:sp>
        <p:nvSpPr>
          <p:cNvPr id="5734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区分編成ファイルの利点</a:t>
            </a:r>
          </a:p>
          <a:p>
            <a:pPr lvl="1" eaLnBrk="1" hangingPunct="1"/>
            <a:r>
              <a:rPr lang="ja-JP" altLang="en-US">
                <a:latin typeface="Times New Roman" panose="02020603050405020304" pitchFamily="18" charset="0"/>
              </a:rPr>
              <a:t>それぞれは逐次処理を行うファイルが大量にあるときに効率良く処理できる</a:t>
            </a:r>
          </a:p>
          <a:p>
            <a:pPr eaLnBrk="1" hangingPunct="1"/>
            <a:r>
              <a:rPr lang="ja-JP" altLang="en-US">
                <a:latin typeface="Times New Roman" panose="02020603050405020304" pitchFamily="18" charset="0"/>
              </a:rPr>
              <a:t>区分編成ファイルの欠点</a:t>
            </a:r>
          </a:p>
          <a:p>
            <a:pPr lvl="1" eaLnBrk="1" hangingPunct="1"/>
            <a:r>
              <a:rPr lang="ja-JP" altLang="en-US">
                <a:latin typeface="Times New Roman" panose="02020603050405020304" pitchFamily="18" charset="0"/>
              </a:rPr>
              <a:t>メンバの削除・挿入が難しい</a:t>
            </a:r>
          </a:p>
          <a:p>
            <a:pPr eaLnBrk="1" hangingPunct="1"/>
            <a:r>
              <a:rPr lang="ja-JP" altLang="en-US">
                <a:latin typeface="Times New Roman" panose="02020603050405020304" pitchFamily="18" charset="0"/>
              </a:rPr>
              <a:t>区分編成ファイルの用途</a:t>
            </a:r>
          </a:p>
          <a:p>
            <a:pPr lvl="1" eaLnBrk="1" hangingPunct="1"/>
            <a:r>
              <a:rPr lang="ja-JP" altLang="en-US">
                <a:latin typeface="Times New Roman" panose="02020603050405020304" pitchFamily="18" charset="0"/>
              </a:rPr>
              <a:t>プログラムライブラリ, マイクロライブラリ等</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まとめ </a:t>
            </a:r>
            <a:r>
              <a:rPr lang="en-US" altLang="ja-JP" dirty="0">
                <a:latin typeface="Times New Roman" panose="02020603050405020304" pitchFamily="18" charset="0"/>
              </a:rPr>
              <a:t>: </a:t>
            </a:r>
            <a:r>
              <a:rPr lang="ja-JP" altLang="en-US" dirty="0">
                <a:latin typeface="Times New Roman" panose="02020603050405020304" pitchFamily="18" charset="0"/>
              </a:rPr>
              <a:t>ファイルシステム</a:t>
            </a:r>
          </a:p>
        </p:txBody>
      </p:sp>
      <p:sp>
        <p:nvSpPr>
          <p:cNvPr id="58371" name="Rectangle 3"/>
          <p:cNvSpPr>
            <a:spLocks noGrp="1" noChangeArrowheads="1"/>
          </p:cNvSpPr>
          <p:nvPr>
            <p:ph type="body" idx="1"/>
          </p:nvPr>
        </p:nvSpPr>
        <p:spPr>
          <a:xfrm>
            <a:off x="685800" y="1772816"/>
            <a:ext cx="7990656" cy="4896544"/>
          </a:xfrm>
        </p:spPr>
        <p:txBody>
          <a:bodyPr/>
          <a:lstStyle/>
          <a:p>
            <a:pPr eaLnBrk="1" hangingPunct="1"/>
            <a:r>
              <a:rPr lang="ja-JP" altLang="en-US" dirty="0">
                <a:latin typeface="Times New Roman" panose="02020603050405020304" pitchFamily="18" charset="0"/>
              </a:rPr>
              <a:t>ファイルシステム</a:t>
            </a:r>
          </a:p>
          <a:p>
            <a:pPr lvl="1" eaLnBrk="1" hangingPunct="1"/>
            <a:r>
              <a:rPr lang="ja-JP" altLang="en-US" dirty="0">
                <a:latin typeface="Times New Roman" panose="02020603050405020304" pitchFamily="18" charset="0"/>
              </a:rPr>
              <a:t>ファイル操作の統一的な方法を提供</a:t>
            </a:r>
          </a:p>
          <a:p>
            <a:pPr eaLnBrk="1" hangingPunct="1"/>
            <a:r>
              <a:rPr lang="ja-JP" altLang="en-US" dirty="0">
                <a:latin typeface="Times New Roman" panose="02020603050405020304" pitchFamily="18" charset="0"/>
              </a:rPr>
              <a:t>ファイル</a:t>
            </a:r>
          </a:p>
          <a:p>
            <a:pPr lvl="1" eaLnBrk="1" hangingPunct="1"/>
            <a:r>
              <a:rPr lang="ja-JP" altLang="en-US" dirty="0">
                <a:latin typeface="Times New Roman" panose="02020603050405020304" pitchFamily="18" charset="0"/>
              </a:rPr>
              <a:t>永続性</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大きさは任意</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プロセス間共有可能</a:t>
            </a:r>
            <a:endParaRPr lang="en-US" altLang="ja-JP" dirty="0">
              <a:latin typeface="Times New Roman" panose="02020603050405020304" pitchFamily="18" charset="0"/>
            </a:endParaRPr>
          </a:p>
          <a:p>
            <a:pPr eaLnBrk="1" hangingPunct="1"/>
            <a:r>
              <a:rPr lang="ja-JP" altLang="en-US" dirty="0">
                <a:latin typeface="Times New Roman" panose="02020603050405020304" pitchFamily="18" charset="0"/>
              </a:rPr>
              <a:t>ファイル制御ブロック </a:t>
            </a:r>
            <a:r>
              <a:rPr lang="en-US" altLang="ja-JP" dirty="0">
                <a:latin typeface="Times New Roman" panose="02020603050405020304" pitchFamily="18" charset="0"/>
              </a:rPr>
              <a:t>(FCB)</a:t>
            </a:r>
          </a:p>
          <a:p>
            <a:pPr lvl="1" eaLnBrk="1" hangingPunct="1"/>
            <a:r>
              <a:rPr lang="ja-JP" altLang="en-US" dirty="0">
                <a:latin typeface="Times New Roman" panose="02020603050405020304" pitchFamily="18" charset="0"/>
              </a:rPr>
              <a:t>ファイル情報を保持</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カーネル領域に作られる</a:t>
            </a:r>
            <a:endParaRPr lang="en-US" altLang="ja-JP" dirty="0">
              <a:latin typeface="Times New Roman" panose="02020603050405020304" pitchFamily="18" charset="0"/>
            </a:endParaRPr>
          </a:p>
        </p:txBody>
      </p:sp>
    </p:spTree>
    <p:extLst>
      <p:ext uri="{BB962C8B-B14F-4D97-AF65-F5344CB8AC3E}">
        <p14:creationId xmlns:p14="http://schemas.microsoft.com/office/powerpoint/2010/main" val="9234558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まとめ </a:t>
            </a:r>
            <a:r>
              <a:rPr lang="en-US" altLang="ja-JP" dirty="0">
                <a:latin typeface="Times New Roman" panose="02020603050405020304" pitchFamily="18" charset="0"/>
              </a:rPr>
              <a:t>: </a:t>
            </a:r>
            <a:r>
              <a:rPr lang="ja-JP" altLang="en-US" dirty="0">
                <a:latin typeface="Times New Roman" panose="02020603050405020304" pitchFamily="18" charset="0"/>
              </a:rPr>
              <a:t>ファイル構造</a:t>
            </a:r>
          </a:p>
        </p:txBody>
      </p:sp>
      <p:sp>
        <p:nvSpPr>
          <p:cNvPr id="59395"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ファイル構造</a:t>
            </a:r>
          </a:p>
          <a:p>
            <a:pPr lvl="1" eaLnBrk="1" hangingPunct="1"/>
            <a:r>
              <a:rPr lang="en-US" altLang="ja-JP" dirty="0">
                <a:latin typeface="Times New Roman" panose="02020603050405020304" pitchFamily="18" charset="0"/>
              </a:rPr>
              <a:t>(</a:t>
            </a:r>
            <a:r>
              <a:rPr lang="ja-JP" altLang="en-US" dirty="0">
                <a:latin typeface="Times New Roman" panose="02020603050405020304" pitchFamily="18" charset="0"/>
              </a:rPr>
              <a:t>論理</a:t>
            </a:r>
            <a:r>
              <a:rPr lang="en-US" altLang="ja-JP" dirty="0">
                <a:latin typeface="Times New Roman" panose="02020603050405020304" pitchFamily="18" charset="0"/>
              </a:rPr>
              <a:t>)</a:t>
            </a:r>
            <a:r>
              <a:rPr lang="ja-JP" altLang="en-US" dirty="0">
                <a:latin typeface="Times New Roman" panose="02020603050405020304" pitchFamily="18" charset="0"/>
              </a:rPr>
              <a:t>レコード</a:t>
            </a:r>
          </a:p>
          <a:p>
            <a:pPr lvl="2" eaLnBrk="1" hangingPunct="1"/>
            <a:r>
              <a:rPr lang="ja-JP" altLang="en-US" dirty="0">
                <a:latin typeface="Times New Roman" panose="02020603050405020304" pitchFamily="18" charset="0"/>
              </a:rPr>
              <a:t>関連した項目をまとめたもの</a:t>
            </a:r>
          </a:p>
          <a:p>
            <a:pPr lvl="1" eaLnBrk="1" hangingPunct="1"/>
            <a:r>
              <a:rPr lang="ja-JP" altLang="en-US" dirty="0">
                <a:latin typeface="Times New Roman" panose="02020603050405020304" pitchFamily="18" charset="0"/>
              </a:rPr>
              <a:t>ブロック </a:t>
            </a:r>
            <a:r>
              <a:rPr lang="en-US" altLang="ja-JP" dirty="0">
                <a:latin typeface="Times New Roman" panose="02020603050405020304" pitchFamily="18" charset="0"/>
              </a:rPr>
              <a:t>(</a:t>
            </a:r>
            <a:r>
              <a:rPr lang="ja-JP" altLang="en-US" dirty="0">
                <a:latin typeface="Times New Roman" panose="02020603050405020304" pitchFamily="18" charset="0"/>
              </a:rPr>
              <a:t>物理レコード</a:t>
            </a:r>
            <a:r>
              <a:rPr lang="en-US" altLang="ja-JP" dirty="0">
                <a:latin typeface="Times New Roman" panose="02020603050405020304" pitchFamily="18" charset="0"/>
              </a:rPr>
              <a:t>)</a:t>
            </a:r>
            <a:endParaRPr lang="ja-JP" altLang="en-US" dirty="0">
              <a:latin typeface="Times New Roman" panose="02020603050405020304" pitchFamily="18" charset="0"/>
            </a:endParaRPr>
          </a:p>
          <a:p>
            <a:pPr lvl="2" eaLnBrk="1" hangingPunct="1"/>
            <a:r>
              <a:rPr lang="ja-JP" altLang="en-US" dirty="0">
                <a:latin typeface="Times New Roman" panose="02020603050405020304" pitchFamily="18" charset="0"/>
              </a:rPr>
              <a:t>2次記憶上での記憶単位</a:t>
            </a:r>
          </a:p>
          <a:p>
            <a:pPr lvl="2" eaLnBrk="1" hangingPunct="1"/>
            <a:r>
              <a:rPr lang="ja-JP" altLang="en-US" dirty="0">
                <a:latin typeface="Times New Roman" panose="02020603050405020304" pitchFamily="18" charset="0"/>
              </a:rPr>
              <a:t>レコードの集合体</a:t>
            </a:r>
          </a:p>
        </p:txBody>
      </p:sp>
      <p:sp>
        <p:nvSpPr>
          <p:cNvPr id="4" name="Rectangle 4">
            <a:extLst>
              <a:ext uri="{FF2B5EF4-FFF2-40B4-BE49-F238E27FC236}">
                <a16:creationId xmlns:a16="http://schemas.microsoft.com/office/drawing/2014/main" id="{217B0A4E-4871-4B93-9330-342371508168}"/>
              </a:ext>
            </a:extLst>
          </p:cNvPr>
          <p:cNvSpPr>
            <a:spLocks noChangeArrowheads="1"/>
          </p:cNvSpPr>
          <p:nvPr/>
        </p:nvSpPr>
        <p:spPr bwMode="auto">
          <a:xfrm>
            <a:off x="888132" y="5791200"/>
            <a:ext cx="7543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5" name="Group 22">
            <a:extLst>
              <a:ext uri="{FF2B5EF4-FFF2-40B4-BE49-F238E27FC236}">
                <a16:creationId xmlns:a16="http://schemas.microsoft.com/office/drawing/2014/main" id="{E8114BCF-F98B-4DDC-989E-D741313DD611}"/>
              </a:ext>
            </a:extLst>
          </p:cNvPr>
          <p:cNvGrpSpPr>
            <a:grpSpLocks/>
          </p:cNvGrpSpPr>
          <p:nvPr/>
        </p:nvGrpSpPr>
        <p:grpSpPr bwMode="auto">
          <a:xfrm>
            <a:off x="964332" y="5867400"/>
            <a:ext cx="7391400" cy="381000"/>
            <a:chOff x="672" y="3072"/>
            <a:chExt cx="4656" cy="240"/>
          </a:xfrm>
        </p:grpSpPr>
        <p:sp>
          <p:nvSpPr>
            <p:cNvPr id="6" name="Rectangle 7">
              <a:extLst>
                <a:ext uri="{FF2B5EF4-FFF2-40B4-BE49-F238E27FC236}">
                  <a16:creationId xmlns:a16="http://schemas.microsoft.com/office/drawing/2014/main" id="{6B7C4468-8741-499F-B30B-C3765C6024B2}"/>
                </a:ext>
              </a:extLst>
            </p:cNvPr>
            <p:cNvSpPr>
              <a:spLocks noChangeArrowheads="1"/>
            </p:cNvSpPr>
            <p:nvPr/>
          </p:nvSpPr>
          <p:spPr bwMode="auto">
            <a:xfrm>
              <a:off x="672" y="3072"/>
              <a:ext cx="864" cy="240"/>
            </a:xfrm>
            <a:prstGeom prst="rect">
              <a:avLst/>
            </a:prstGeom>
            <a:solidFill>
              <a:srgbClr val="CCFF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7" name="Rectangle 8">
              <a:extLst>
                <a:ext uri="{FF2B5EF4-FFF2-40B4-BE49-F238E27FC236}">
                  <a16:creationId xmlns:a16="http://schemas.microsoft.com/office/drawing/2014/main" id="{F4942D9C-8087-400D-9552-C30B4D085014}"/>
                </a:ext>
              </a:extLst>
            </p:cNvPr>
            <p:cNvSpPr>
              <a:spLocks noChangeArrowheads="1"/>
            </p:cNvSpPr>
            <p:nvPr/>
          </p:nvSpPr>
          <p:spPr bwMode="auto">
            <a:xfrm>
              <a:off x="1584" y="3072"/>
              <a:ext cx="864" cy="240"/>
            </a:xfrm>
            <a:prstGeom prst="rect">
              <a:avLst/>
            </a:prstGeom>
            <a:solidFill>
              <a:srgbClr val="FF99CC"/>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8" name="Rectangle 9">
              <a:extLst>
                <a:ext uri="{FF2B5EF4-FFF2-40B4-BE49-F238E27FC236}">
                  <a16:creationId xmlns:a16="http://schemas.microsoft.com/office/drawing/2014/main" id="{976A1172-6734-44A4-9384-1DA2E190528E}"/>
                </a:ext>
              </a:extLst>
            </p:cNvPr>
            <p:cNvSpPr>
              <a:spLocks noChangeArrowheads="1"/>
            </p:cNvSpPr>
            <p:nvPr/>
          </p:nvSpPr>
          <p:spPr bwMode="auto">
            <a:xfrm>
              <a:off x="2496" y="3072"/>
              <a:ext cx="864" cy="240"/>
            </a:xfrm>
            <a:prstGeom prst="rect">
              <a:avLst/>
            </a:prstGeom>
            <a:solidFill>
              <a:srgbClr val="FFFF99"/>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9" name="Rectangle 10">
              <a:extLst>
                <a:ext uri="{FF2B5EF4-FFF2-40B4-BE49-F238E27FC236}">
                  <a16:creationId xmlns:a16="http://schemas.microsoft.com/office/drawing/2014/main" id="{ACD745AF-6A42-4D03-8A38-FF4F19898E91}"/>
                </a:ext>
              </a:extLst>
            </p:cNvPr>
            <p:cNvSpPr>
              <a:spLocks noChangeArrowheads="1"/>
            </p:cNvSpPr>
            <p:nvPr/>
          </p:nvSpPr>
          <p:spPr bwMode="auto">
            <a:xfrm>
              <a:off x="4464" y="3072"/>
              <a:ext cx="864" cy="240"/>
            </a:xfrm>
            <a:prstGeom prst="rect">
              <a:avLst/>
            </a:prstGeom>
            <a:solidFill>
              <a:srgbClr val="99CCFF"/>
            </a:solidFill>
            <a:ln w="19050">
              <a:solidFill>
                <a:schemeClr val="tx1"/>
              </a:solidFill>
              <a:miter lim="800000"/>
              <a:headEnd/>
              <a:tailEnd/>
            </a:ln>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レコード</a:t>
              </a:r>
            </a:p>
          </p:txBody>
        </p:sp>
        <p:sp>
          <p:nvSpPr>
            <p:cNvPr id="10" name="Line 11">
              <a:extLst>
                <a:ext uri="{FF2B5EF4-FFF2-40B4-BE49-F238E27FC236}">
                  <a16:creationId xmlns:a16="http://schemas.microsoft.com/office/drawing/2014/main" id="{E0E7723C-F07D-4927-900F-A5B9348641CD}"/>
                </a:ext>
              </a:extLst>
            </p:cNvPr>
            <p:cNvSpPr>
              <a:spLocks noChangeShapeType="1"/>
            </p:cNvSpPr>
            <p:nvPr/>
          </p:nvSpPr>
          <p:spPr bwMode="auto">
            <a:xfrm>
              <a:off x="3408" y="3168"/>
              <a:ext cx="1008" cy="0"/>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 name="テキスト ボックス 1">
            <a:extLst>
              <a:ext uri="{FF2B5EF4-FFF2-40B4-BE49-F238E27FC236}">
                <a16:creationId xmlns:a16="http://schemas.microsoft.com/office/drawing/2014/main" id="{19F7D39E-E694-4FFB-AFF9-1AAED60AC29E}"/>
              </a:ext>
            </a:extLst>
          </p:cNvPr>
          <p:cNvSpPr txBox="1"/>
          <p:nvPr/>
        </p:nvSpPr>
        <p:spPr>
          <a:xfrm>
            <a:off x="685800" y="5229880"/>
            <a:ext cx="1364476" cy="523220"/>
          </a:xfrm>
          <a:prstGeom prst="rect">
            <a:avLst/>
          </a:prstGeom>
          <a:noFill/>
        </p:spPr>
        <p:txBody>
          <a:bodyPr wrap="none" rtlCol="0">
            <a:spAutoFit/>
          </a:bodyPr>
          <a:lstStyle/>
          <a:p>
            <a:r>
              <a:rPr kumimoji="1" lang="ja-JP" altLang="en-US" dirty="0"/>
              <a:t>ブロック</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81000"/>
            <a:ext cx="7772400" cy="762000"/>
          </a:xfrm>
        </p:spPr>
        <p:txBody>
          <a:bodyPr/>
          <a:lstStyle/>
          <a:p>
            <a:pPr eaLnBrk="1" hangingPunct="1"/>
            <a:r>
              <a:rPr lang="ja-JP" altLang="en-US" dirty="0">
                <a:latin typeface="Times New Roman" panose="02020603050405020304" pitchFamily="18" charset="0"/>
              </a:rPr>
              <a:t>まとめ：レコード形式</a:t>
            </a:r>
            <a:endParaRPr lang="en-US" altLang="ja-JP" dirty="0">
              <a:latin typeface="Times New Roman" panose="02020603050405020304" pitchFamily="18" charset="0"/>
            </a:endParaRPr>
          </a:p>
        </p:txBody>
      </p:sp>
      <p:graphicFrame>
        <p:nvGraphicFramePr>
          <p:cNvPr id="382046" name="Group 94"/>
          <p:cNvGraphicFramePr>
            <a:graphicFrameLocks noGrp="1"/>
          </p:cNvGraphicFramePr>
          <p:nvPr/>
        </p:nvGraphicFramePr>
        <p:xfrm>
          <a:off x="152400" y="1219200"/>
          <a:ext cx="8763000" cy="5486401"/>
        </p:xfrm>
        <a:graphic>
          <a:graphicData uri="http://schemas.openxmlformats.org/drawingml/2006/table">
            <a:tbl>
              <a:tblPr/>
              <a:tblGrid>
                <a:gridCol w="2690813">
                  <a:extLst>
                    <a:ext uri="{9D8B030D-6E8A-4147-A177-3AD203B41FA5}">
                      <a16:colId xmlns:a16="http://schemas.microsoft.com/office/drawing/2014/main" val="20000"/>
                    </a:ext>
                  </a:extLst>
                </a:gridCol>
                <a:gridCol w="2898775">
                  <a:extLst>
                    <a:ext uri="{9D8B030D-6E8A-4147-A177-3AD203B41FA5}">
                      <a16:colId xmlns:a16="http://schemas.microsoft.com/office/drawing/2014/main" val="20001"/>
                    </a:ext>
                  </a:extLst>
                </a:gridCol>
                <a:gridCol w="3173412">
                  <a:extLst>
                    <a:ext uri="{9D8B030D-6E8A-4147-A177-3AD203B41FA5}">
                      <a16:colId xmlns:a16="http://schemas.microsoft.com/office/drawing/2014/main" val="20002"/>
                    </a:ext>
                  </a:extLst>
                </a:gridCol>
              </a:tblGrid>
              <a:tr h="107473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ブロックレコード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charset="0"/>
                          <a:ea typeface="ＭＳ Ｐゴシック" pitchFamily="50" charset="-128"/>
                        </a:rPr>
                        <a:t>(1ブロック複数レコード)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非ブロックレコード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charset="0"/>
                          <a:ea typeface="ＭＳ Ｐゴシック" pitchFamily="50" charset="-128"/>
                        </a:rPr>
                        <a:t>(1ブロック1レコード)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147002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固定長レコード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(レコード長固定,</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1800" b="0" i="0" u="none" strike="noStrike" cap="none" normalizeH="0" baseline="0" dirty="0">
                          <a:ln>
                            <a:noFill/>
                          </a:ln>
                          <a:solidFill>
                            <a:schemeClr val="tx1"/>
                          </a:solidFill>
                          <a:effectLst/>
                          <a:latin typeface="Times New Roman" charset="0"/>
                          <a:ea typeface="ＭＳ Ｐゴシック" pitchFamily="50" charset="-128"/>
                        </a:rPr>
                        <a:t>n*</a:t>
                      </a: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レコード長＝ブロック長)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固定長　　　　　　ブロックレコード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固定長　　　　　　　非ブロックレコード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71613">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可変長レコード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(レコード長可変,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レコード長≦ブロック長)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可変長　　　　　　ブロックレコード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可変長　　　　　　　非ブロックレコード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7002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charset="0"/>
                          <a:ea typeface="ＭＳ Ｐゴシック" pitchFamily="50" charset="-128"/>
                        </a:rPr>
                        <a:t>スパンドレコード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(レコード長可変,</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charset="0"/>
                          <a:ea typeface="ＭＳ Ｐゴシック" pitchFamily="50" charset="-128"/>
                        </a:rPr>
                        <a:t>レコード長&gt;ブロック長)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charset="0"/>
                          <a:ea typeface="ＭＳ Ｐゴシック" pitchFamily="50" charset="-128"/>
                        </a:rPr>
                        <a:t>スパンド　　　　　ブロックレコード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charset="0"/>
                          <a:ea typeface="ＭＳ Ｐゴシック" pitchFamily="50" charset="-128"/>
                        </a:rPr>
                        <a:t>スパンド　　　　　　　非ブロックレコード</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4601" name="Line 22"/>
          <p:cNvSpPr>
            <a:spLocks noChangeShapeType="1"/>
          </p:cNvSpPr>
          <p:nvPr/>
        </p:nvSpPr>
        <p:spPr bwMode="auto">
          <a:xfrm flipH="1" flipV="1">
            <a:off x="152400" y="1219200"/>
            <a:ext cx="27432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4602" name="Rectangle 57"/>
          <p:cNvSpPr>
            <a:spLocks noChangeArrowheads="1"/>
          </p:cNvSpPr>
          <p:nvPr/>
        </p:nvSpPr>
        <p:spPr bwMode="auto">
          <a:xfrm>
            <a:off x="3124200" y="33528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3" name="Rectangle 58"/>
          <p:cNvSpPr>
            <a:spLocks noChangeArrowheads="1"/>
          </p:cNvSpPr>
          <p:nvPr/>
        </p:nvSpPr>
        <p:spPr bwMode="auto">
          <a:xfrm>
            <a:off x="3200400" y="3429000"/>
            <a:ext cx="4572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4" name="Rectangle 59"/>
          <p:cNvSpPr>
            <a:spLocks noChangeArrowheads="1"/>
          </p:cNvSpPr>
          <p:nvPr/>
        </p:nvSpPr>
        <p:spPr bwMode="auto">
          <a:xfrm>
            <a:off x="3733800" y="3429000"/>
            <a:ext cx="4572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5" name="Rectangle 60"/>
          <p:cNvSpPr>
            <a:spLocks noChangeArrowheads="1"/>
          </p:cNvSpPr>
          <p:nvPr/>
        </p:nvSpPr>
        <p:spPr bwMode="auto">
          <a:xfrm>
            <a:off x="4267200" y="3429000"/>
            <a:ext cx="457200" cy="152400"/>
          </a:xfrm>
          <a:prstGeom prst="rect">
            <a:avLst/>
          </a:prstGeom>
          <a:solidFill>
            <a:srgbClr val="FF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6" name="Rectangle 61"/>
          <p:cNvSpPr>
            <a:spLocks noChangeArrowheads="1"/>
          </p:cNvSpPr>
          <p:nvPr/>
        </p:nvSpPr>
        <p:spPr bwMode="auto">
          <a:xfrm>
            <a:off x="4800600" y="3429000"/>
            <a:ext cx="457200" cy="152400"/>
          </a:xfrm>
          <a:prstGeom prst="rect">
            <a:avLst/>
          </a:prstGeom>
          <a:solidFill>
            <a:srgbClr val="CCFF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7" name="Rectangle 62"/>
          <p:cNvSpPr>
            <a:spLocks noChangeArrowheads="1"/>
          </p:cNvSpPr>
          <p:nvPr/>
        </p:nvSpPr>
        <p:spPr bwMode="auto">
          <a:xfrm>
            <a:off x="6019800" y="33528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8" name="Rectangle 63"/>
          <p:cNvSpPr>
            <a:spLocks noChangeArrowheads="1"/>
          </p:cNvSpPr>
          <p:nvPr/>
        </p:nvSpPr>
        <p:spPr bwMode="auto">
          <a:xfrm>
            <a:off x="6096000" y="3429000"/>
            <a:ext cx="20574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09" name="Rectangle 64"/>
          <p:cNvSpPr>
            <a:spLocks noChangeArrowheads="1"/>
          </p:cNvSpPr>
          <p:nvPr/>
        </p:nvSpPr>
        <p:spPr bwMode="auto">
          <a:xfrm>
            <a:off x="3124200" y="48006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0" name="Rectangle 65"/>
          <p:cNvSpPr>
            <a:spLocks noChangeArrowheads="1"/>
          </p:cNvSpPr>
          <p:nvPr/>
        </p:nvSpPr>
        <p:spPr bwMode="auto">
          <a:xfrm>
            <a:off x="3200400" y="4876800"/>
            <a:ext cx="6096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1" name="Rectangle 66"/>
          <p:cNvSpPr>
            <a:spLocks noChangeArrowheads="1"/>
          </p:cNvSpPr>
          <p:nvPr/>
        </p:nvSpPr>
        <p:spPr bwMode="auto">
          <a:xfrm>
            <a:off x="3886200" y="4876800"/>
            <a:ext cx="9144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2" name="Rectangle 67"/>
          <p:cNvSpPr>
            <a:spLocks noChangeArrowheads="1"/>
          </p:cNvSpPr>
          <p:nvPr/>
        </p:nvSpPr>
        <p:spPr bwMode="auto">
          <a:xfrm>
            <a:off x="4876800" y="4876800"/>
            <a:ext cx="304800" cy="152400"/>
          </a:xfrm>
          <a:prstGeom prst="rect">
            <a:avLst/>
          </a:prstGeom>
          <a:solidFill>
            <a:srgbClr val="FF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3" name="Rectangle 69"/>
          <p:cNvSpPr>
            <a:spLocks noChangeArrowheads="1"/>
          </p:cNvSpPr>
          <p:nvPr/>
        </p:nvSpPr>
        <p:spPr bwMode="auto">
          <a:xfrm>
            <a:off x="6019800" y="4800600"/>
            <a:ext cx="2209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4" name="Rectangle 70"/>
          <p:cNvSpPr>
            <a:spLocks noChangeArrowheads="1"/>
          </p:cNvSpPr>
          <p:nvPr/>
        </p:nvSpPr>
        <p:spPr bwMode="auto">
          <a:xfrm>
            <a:off x="6096000" y="4876800"/>
            <a:ext cx="16002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5" name="Rectangle 71"/>
          <p:cNvSpPr>
            <a:spLocks noChangeArrowheads="1"/>
          </p:cNvSpPr>
          <p:nvPr/>
        </p:nvSpPr>
        <p:spPr bwMode="auto">
          <a:xfrm>
            <a:off x="31242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6" name="Rectangle 72"/>
          <p:cNvSpPr>
            <a:spLocks noChangeArrowheads="1"/>
          </p:cNvSpPr>
          <p:nvPr/>
        </p:nvSpPr>
        <p:spPr bwMode="auto">
          <a:xfrm>
            <a:off x="38862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7" name="Rectangle 73"/>
          <p:cNvSpPr>
            <a:spLocks noChangeArrowheads="1"/>
          </p:cNvSpPr>
          <p:nvPr/>
        </p:nvSpPr>
        <p:spPr bwMode="auto">
          <a:xfrm>
            <a:off x="46482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8" name="Rectangle 74"/>
          <p:cNvSpPr>
            <a:spLocks noChangeArrowheads="1"/>
          </p:cNvSpPr>
          <p:nvPr/>
        </p:nvSpPr>
        <p:spPr bwMode="auto">
          <a:xfrm>
            <a:off x="60198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19" name="Rectangle 75"/>
          <p:cNvSpPr>
            <a:spLocks noChangeArrowheads="1"/>
          </p:cNvSpPr>
          <p:nvPr/>
        </p:nvSpPr>
        <p:spPr bwMode="auto">
          <a:xfrm>
            <a:off x="67818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0" name="Rectangle 76"/>
          <p:cNvSpPr>
            <a:spLocks noChangeArrowheads="1"/>
          </p:cNvSpPr>
          <p:nvPr/>
        </p:nvSpPr>
        <p:spPr bwMode="auto">
          <a:xfrm>
            <a:off x="7543800" y="6248400"/>
            <a:ext cx="685800" cy="30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1" name="Rectangle 77"/>
          <p:cNvSpPr>
            <a:spLocks noChangeArrowheads="1"/>
          </p:cNvSpPr>
          <p:nvPr/>
        </p:nvSpPr>
        <p:spPr bwMode="auto">
          <a:xfrm>
            <a:off x="6096000" y="6324600"/>
            <a:ext cx="5334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2" name="Rectangle 78"/>
          <p:cNvSpPr>
            <a:spLocks noChangeArrowheads="1"/>
          </p:cNvSpPr>
          <p:nvPr/>
        </p:nvSpPr>
        <p:spPr bwMode="auto">
          <a:xfrm>
            <a:off x="3962400" y="6324600"/>
            <a:ext cx="3810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3" name="Rectangle 79"/>
          <p:cNvSpPr>
            <a:spLocks noChangeArrowheads="1"/>
          </p:cNvSpPr>
          <p:nvPr/>
        </p:nvSpPr>
        <p:spPr bwMode="auto">
          <a:xfrm>
            <a:off x="4419600" y="6324600"/>
            <a:ext cx="762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4" name="Rectangle 80"/>
          <p:cNvSpPr>
            <a:spLocks noChangeArrowheads="1"/>
          </p:cNvSpPr>
          <p:nvPr/>
        </p:nvSpPr>
        <p:spPr bwMode="auto">
          <a:xfrm>
            <a:off x="4724400" y="6324600"/>
            <a:ext cx="3048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5" name="Rectangle 81"/>
          <p:cNvSpPr>
            <a:spLocks noChangeArrowheads="1"/>
          </p:cNvSpPr>
          <p:nvPr/>
        </p:nvSpPr>
        <p:spPr bwMode="auto">
          <a:xfrm>
            <a:off x="5105400" y="6324600"/>
            <a:ext cx="152400" cy="152400"/>
          </a:xfrm>
          <a:prstGeom prst="rect">
            <a:avLst/>
          </a:prstGeom>
          <a:solidFill>
            <a:srgbClr val="FFFF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6" name="Rectangle 82"/>
          <p:cNvSpPr>
            <a:spLocks noChangeArrowheads="1"/>
          </p:cNvSpPr>
          <p:nvPr/>
        </p:nvSpPr>
        <p:spPr bwMode="auto">
          <a:xfrm>
            <a:off x="3200400" y="6324600"/>
            <a:ext cx="5334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7" name="Rectangle 83"/>
          <p:cNvSpPr>
            <a:spLocks noChangeArrowheads="1"/>
          </p:cNvSpPr>
          <p:nvPr/>
        </p:nvSpPr>
        <p:spPr bwMode="auto">
          <a:xfrm>
            <a:off x="6858000" y="6324600"/>
            <a:ext cx="381000" cy="152400"/>
          </a:xfrm>
          <a:prstGeom prst="rect">
            <a:avLst/>
          </a:prstGeom>
          <a:solidFill>
            <a:srgbClr val="FF99CC"/>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628" name="Rectangle 84"/>
          <p:cNvSpPr>
            <a:spLocks noChangeArrowheads="1"/>
          </p:cNvSpPr>
          <p:nvPr/>
        </p:nvSpPr>
        <p:spPr bwMode="auto">
          <a:xfrm>
            <a:off x="7620000" y="6324600"/>
            <a:ext cx="457200" cy="152400"/>
          </a:xfrm>
          <a:prstGeom prst="rect">
            <a:avLst/>
          </a:prstGeom>
          <a:solidFill>
            <a:srgbClr val="FFCC99"/>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extLst>
      <p:ext uri="{BB962C8B-B14F-4D97-AF65-F5344CB8AC3E}">
        <p14:creationId xmlns:p14="http://schemas.microsoft.com/office/powerpoint/2010/main" val="25696573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まとめ </a:t>
            </a:r>
            <a:r>
              <a:rPr lang="en-US" altLang="ja-JP" dirty="0">
                <a:latin typeface="Times New Roman" panose="02020603050405020304" pitchFamily="18" charset="0"/>
              </a:rPr>
              <a:t>: </a:t>
            </a:r>
            <a:r>
              <a:rPr lang="ja-JP" altLang="en-US" dirty="0">
                <a:latin typeface="Times New Roman" panose="02020603050405020304" pitchFamily="18" charset="0"/>
              </a:rPr>
              <a:t>ファイル転送</a:t>
            </a:r>
          </a:p>
        </p:txBody>
      </p:sp>
      <p:sp>
        <p:nvSpPr>
          <p:cNvPr id="58371" name="Rectangle 3"/>
          <p:cNvSpPr>
            <a:spLocks noGrp="1" noChangeArrowheads="1"/>
          </p:cNvSpPr>
          <p:nvPr>
            <p:ph type="body" idx="1"/>
          </p:nvPr>
        </p:nvSpPr>
        <p:spPr>
          <a:xfrm>
            <a:off x="685800" y="1981200"/>
            <a:ext cx="8782744" cy="4114800"/>
          </a:xfrm>
        </p:spPr>
        <p:txBody>
          <a:bodyPr/>
          <a:lstStyle/>
          <a:p>
            <a:pPr eaLnBrk="1" hangingPunct="1"/>
            <a:r>
              <a:rPr lang="ja-JP" altLang="en-US" dirty="0">
                <a:latin typeface="Times New Roman" panose="02020603050405020304" pitchFamily="18" charset="0"/>
              </a:rPr>
              <a:t>ファイル転送</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ブロッキング</a:t>
            </a:r>
            <a:endParaRPr lang="en-US" altLang="ja-JP" dirty="0">
              <a:latin typeface="Times New Roman" panose="02020603050405020304" pitchFamily="18" charset="0"/>
            </a:endParaRPr>
          </a:p>
          <a:p>
            <a:pPr lvl="2" eaLnBrk="1" hangingPunct="1"/>
            <a:r>
              <a:rPr lang="ja-JP" altLang="en-US" dirty="0">
                <a:latin typeface="Times New Roman" panose="02020603050405020304" pitchFamily="18" charset="0"/>
              </a:rPr>
              <a:t>書き出し時　：　レコード⇒ブロック</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デブロッキング</a:t>
            </a:r>
            <a:endParaRPr lang="en-US" altLang="ja-JP" dirty="0">
              <a:latin typeface="Times New Roman" panose="02020603050405020304" pitchFamily="18" charset="0"/>
            </a:endParaRPr>
          </a:p>
          <a:p>
            <a:pPr lvl="2" eaLnBrk="1" hangingPunct="1"/>
            <a:r>
              <a:rPr lang="ja-JP" altLang="en-US" dirty="0">
                <a:latin typeface="Times New Roman" panose="02020603050405020304" pitchFamily="18" charset="0"/>
              </a:rPr>
              <a:t>読み込み時　：　ブロック⇒レコード</a:t>
            </a:r>
            <a:endParaRPr lang="en-US" altLang="ja-JP" dirty="0">
              <a:latin typeface="Times New Roman" panose="02020603050405020304" pitchFamily="18" charset="0"/>
            </a:endParaRPr>
          </a:p>
          <a:p>
            <a:pPr eaLnBrk="1" hangingPunct="1"/>
            <a:r>
              <a:rPr lang="ja-JP" altLang="en-US" dirty="0">
                <a:latin typeface="Times New Roman" panose="02020603050405020304" pitchFamily="18" charset="0"/>
              </a:rPr>
              <a:t>バッファリング</a:t>
            </a:r>
            <a:endParaRPr lang="en-US" altLang="ja-JP" dirty="0">
              <a:latin typeface="Times New Roman" panose="02020603050405020304" pitchFamily="18" charset="0"/>
            </a:endParaRPr>
          </a:p>
          <a:p>
            <a:pPr lvl="1" eaLnBrk="1" hangingPunct="1"/>
            <a:r>
              <a:rPr lang="en-US" altLang="ja-JP" dirty="0">
                <a:latin typeface="Times New Roman" panose="02020603050405020304" pitchFamily="18" charset="0"/>
              </a:rPr>
              <a:t>CPU</a:t>
            </a:r>
            <a:r>
              <a:rPr lang="ja-JP" altLang="en-US" dirty="0">
                <a:latin typeface="Times New Roman" panose="02020603050405020304" pitchFamily="18" charset="0"/>
              </a:rPr>
              <a:t>処理と二次記憶からの転送をオーバラップ</a:t>
            </a:r>
            <a:endParaRPr lang="en-US" altLang="ja-JP" dirty="0">
              <a:latin typeface="Times New Roman" panose="02020603050405020304" pitchFamily="18" charset="0"/>
            </a:endParaRPr>
          </a:p>
          <a:p>
            <a:pPr eaLnBrk="1" hangingPunct="1"/>
            <a:r>
              <a:rPr lang="ja-JP" altLang="en-US" dirty="0">
                <a:latin typeface="Times New Roman" panose="02020603050405020304" pitchFamily="18" charset="0"/>
              </a:rPr>
              <a:t>ダブルバッファリング</a:t>
            </a:r>
            <a:endParaRPr lang="en-US" altLang="ja-JP" dirty="0">
              <a:latin typeface="Times New Roman" panose="02020603050405020304" pitchFamily="18" charset="0"/>
            </a:endParaRPr>
          </a:p>
          <a:p>
            <a:pPr lvl="1" eaLnBrk="1" hangingPunct="1"/>
            <a:r>
              <a:rPr lang="ja-JP" altLang="en-US" dirty="0">
                <a:latin typeface="Times New Roman" panose="02020603050405020304" pitchFamily="18" charset="0"/>
              </a:rPr>
              <a:t>転送処理同士をオーバラップ</a:t>
            </a:r>
          </a:p>
          <a:p>
            <a:pPr marL="0" indent="0" eaLnBrk="1" hangingPunct="1">
              <a:buNone/>
            </a:pPr>
            <a:endParaRPr lang="ja-JP" altLang="en-US" dirty="0">
              <a:latin typeface="Times New Roman" panose="02020603050405020304"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まとめ </a:t>
            </a:r>
            <a:r>
              <a:rPr lang="en-US" altLang="ja-JP" dirty="0">
                <a:latin typeface="Times New Roman" panose="02020603050405020304" pitchFamily="18" charset="0"/>
              </a:rPr>
              <a:t>: </a:t>
            </a:r>
            <a:r>
              <a:rPr lang="ja-JP" altLang="en-US" dirty="0">
                <a:latin typeface="Times New Roman" panose="02020603050405020304" pitchFamily="18" charset="0"/>
              </a:rPr>
              <a:t>ファイルアクセス</a:t>
            </a:r>
          </a:p>
        </p:txBody>
      </p:sp>
      <p:sp>
        <p:nvSpPr>
          <p:cNvPr id="43011" name="Rectangle 3"/>
          <p:cNvSpPr>
            <a:spLocks noGrp="1" noChangeArrowheads="1"/>
          </p:cNvSpPr>
          <p:nvPr>
            <p:ph type="body" idx="1"/>
          </p:nvPr>
        </p:nvSpPr>
        <p:spPr>
          <a:xfrm>
            <a:off x="685800" y="1676400"/>
            <a:ext cx="7924800" cy="4724400"/>
          </a:xfrm>
        </p:spPr>
        <p:txBody>
          <a:bodyPr/>
          <a:lstStyle/>
          <a:p>
            <a:pPr eaLnBrk="1" hangingPunct="1"/>
            <a:r>
              <a:rPr lang="ja-JP" altLang="en-US" dirty="0">
                <a:latin typeface="Times New Roman" panose="02020603050405020304" pitchFamily="18" charset="0"/>
              </a:rPr>
              <a:t>逐次アクセスファイル</a:t>
            </a:r>
            <a:r>
              <a:rPr lang="ja-JP" altLang="en-US" sz="2800" dirty="0">
                <a:latin typeface="Times New Roman" panose="02020603050405020304" pitchFamily="18" charset="0"/>
              </a:rPr>
              <a:t>(</a:t>
            </a:r>
            <a:r>
              <a:rPr lang="en-US" altLang="ja-JP" sz="2800" dirty="0">
                <a:latin typeface="Times New Roman" panose="02020603050405020304" pitchFamily="18" charset="0"/>
              </a:rPr>
              <a:t>sequential access file)</a:t>
            </a:r>
          </a:p>
          <a:p>
            <a:pPr lvl="1" eaLnBrk="1" hangingPunct="1"/>
            <a:r>
              <a:rPr lang="ja-JP" altLang="en-US" sz="2400" dirty="0">
                <a:latin typeface="Times New Roman" panose="02020603050405020304" pitchFamily="18" charset="0"/>
              </a:rPr>
              <a:t>ファイルの先頭のレコードから順にアクセス</a:t>
            </a:r>
          </a:p>
          <a:p>
            <a:pPr eaLnBrk="1" hangingPunct="1"/>
            <a:r>
              <a:rPr lang="ja-JP" altLang="en-US" dirty="0">
                <a:latin typeface="Times New Roman" panose="02020603050405020304" pitchFamily="18" charset="0"/>
              </a:rPr>
              <a:t>直接アクセスファイル</a:t>
            </a:r>
            <a:r>
              <a:rPr lang="ja-JP" altLang="en-US" sz="2800" dirty="0">
                <a:latin typeface="Times New Roman" panose="02020603050405020304" pitchFamily="18" charset="0"/>
              </a:rPr>
              <a:t>(</a:t>
            </a:r>
            <a:r>
              <a:rPr lang="en-US" altLang="ja-JP" sz="2800" dirty="0">
                <a:latin typeface="Times New Roman" panose="02020603050405020304" pitchFamily="18" charset="0"/>
              </a:rPr>
              <a:t>direct access file)           </a:t>
            </a:r>
            <a:r>
              <a:rPr lang="ja-JP" altLang="en-US" dirty="0">
                <a:latin typeface="Times New Roman" panose="02020603050405020304" pitchFamily="18" charset="0"/>
              </a:rPr>
              <a:t>ランダムアクセスファイル</a:t>
            </a:r>
            <a:r>
              <a:rPr lang="ja-JP" altLang="en-US" sz="2800" dirty="0">
                <a:latin typeface="Times New Roman" panose="02020603050405020304" pitchFamily="18" charset="0"/>
              </a:rPr>
              <a:t>(</a:t>
            </a:r>
            <a:r>
              <a:rPr lang="en-US" altLang="ja-JP" sz="2800" dirty="0">
                <a:latin typeface="Times New Roman" panose="02020603050405020304" pitchFamily="18" charset="0"/>
              </a:rPr>
              <a:t>random access file)</a:t>
            </a:r>
          </a:p>
          <a:p>
            <a:pPr lvl="1" eaLnBrk="1" hangingPunct="1"/>
            <a:r>
              <a:rPr lang="ja-JP" altLang="en-US" sz="2400" dirty="0">
                <a:latin typeface="Times New Roman" panose="02020603050405020304" pitchFamily="18" charset="0"/>
              </a:rPr>
              <a:t>任意のレコードにアクセス可能</a:t>
            </a:r>
          </a:p>
          <a:p>
            <a:pPr eaLnBrk="1" hangingPunct="1"/>
            <a:r>
              <a:rPr lang="ja-JP" altLang="en-US" dirty="0">
                <a:latin typeface="Times New Roman" panose="02020603050405020304" pitchFamily="18" charset="0"/>
              </a:rPr>
              <a:t>参照付きファイル</a:t>
            </a:r>
            <a:r>
              <a:rPr lang="ja-JP" altLang="en-US" sz="2800" dirty="0">
                <a:latin typeface="Times New Roman" panose="02020603050405020304" pitchFamily="18" charset="0"/>
              </a:rPr>
              <a:t>(</a:t>
            </a:r>
            <a:r>
              <a:rPr lang="en-US" altLang="ja-JP" sz="2800" dirty="0">
                <a:latin typeface="Times New Roman" panose="02020603050405020304" pitchFamily="18" charset="0"/>
              </a:rPr>
              <a:t>indexed file)</a:t>
            </a:r>
          </a:p>
          <a:p>
            <a:pPr lvl="1" eaLnBrk="1" hangingPunct="1"/>
            <a:r>
              <a:rPr lang="ja-JP" altLang="en-US" sz="2400" dirty="0">
                <a:latin typeface="Times New Roman" panose="02020603050405020304" pitchFamily="18" charset="0"/>
              </a:rPr>
              <a:t>各レコードが参照用のキーを持つ</a:t>
            </a:r>
          </a:p>
          <a:p>
            <a:pPr eaLnBrk="1" hangingPunct="1"/>
            <a:r>
              <a:rPr lang="ja-JP" altLang="en-US" dirty="0">
                <a:latin typeface="Times New Roman" panose="02020603050405020304" pitchFamily="18" charset="0"/>
              </a:rPr>
              <a:t>区分編成ファイル</a:t>
            </a:r>
            <a:r>
              <a:rPr lang="ja-JP" altLang="en-US" sz="2800" dirty="0">
                <a:latin typeface="Times New Roman" panose="02020603050405020304" pitchFamily="18" charset="0"/>
              </a:rPr>
              <a:t>(</a:t>
            </a:r>
            <a:r>
              <a:rPr lang="en-US" altLang="ja-JP" sz="2800" dirty="0">
                <a:latin typeface="Times New Roman" panose="02020603050405020304" pitchFamily="18" charset="0"/>
              </a:rPr>
              <a:t>partitioned file)</a:t>
            </a:r>
          </a:p>
          <a:p>
            <a:pPr lvl="1" eaLnBrk="1" hangingPunct="1"/>
            <a:r>
              <a:rPr lang="ja-JP" altLang="en-US" sz="2400" dirty="0">
                <a:latin typeface="Times New Roman" panose="02020603050405020304" pitchFamily="18" charset="0"/>
              </a:rPr>
              <a:t>メンバ</a:t>
            </a:r>
            <a:r>
              <a:rPr lang="en-US" altLang="ja-JP" sz="2400" dirty="0">
                <a:latin typeface="Times New Roman" panose="02020603050405020304" pitchFamily="18" charset="0"/>
              </a:rPr>
              <a:t>(</a:t>
            </a:r>
            <a:r>
              <a:rPr lang="ja-JP" altLang="en-US" sz="2400" dirty="0">
                <a:latin typeface="Times New Roman" panose="02020603050405020304" pitchFamily="18" charset="0"/>
              </a:rPr>
              <a:t>サブファイル</a:t>
            </a:r>
            <a:r>
              <a:rPr lang="en-US" altLang="ja-JP" sz="2400" dirty="0">
                <a:latin typeface="Times New Roman" panose="02020603050405020304" pitchFamily="18" charset="0"/>
              </a:rPr>
              <a:t>)</a:t>
            </a:r>
            <a:r>
              <a:rPr lang="ja-JP" altLang="en-US" sz="2400" dirty="0">
                <a:latin typeface="Times New Roman" panose="02020603050405020304" pitchFamily="18" charset="0"/>
              </a:rPr>
              <a:t>から成るファイル</a:t>
            </a:r>
          </a:p>
        </p:txBody>
      </p:sp>
    </p:spTree>
    <p:extLst>
      <p:ext uri="{BB962C8B-B14F-4D97-AF65-F5344CB8AC3E}">
        <p14:creationId xmlns:p14="http://schemas.microsoft.com/office/powerpoint/2010/main" val="32132075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685800" y="796380"/>
            <a:ext cx="7772400" cy="769441"/>
          </a:xfrm>
        </p:spPr>
        <p:txBody>
          <a:bodyPr/>
          <a:lstStyle/>
          <a:p>
            <a:pPr eaLnBrk="1" hangingPunct="1">
              <a:defRPr/>
            </a:pPr>
            <a:r>
              <a:rPr lang="ja-JP" altLang="en-US">
                <a:latin typeface="Times New Roman" panose="02020603050405020304" pitchFamily="18" charset="0"/>
              </a:rPr>
              <a:t>期末テスト</a:t>
            </a:r>
            <a:endParaRPr lang="ja-JP" altLang="en-US" dirty="0">
              <a:latin typeface="Times New Roman" panose="02020603050405020304" pitchFamily="18" charset="0"/>
            </a:endParaRPr>
          </a:p>
        </p:txBody>
      </p:sp>
      <p:sp>
        <p:nvSpPr>
          <p:cNvPr id="260099" name="Rectangle 3"/>
          <p:cNvSpPr>
            <a:spLocks noGrp="1" noChangeArrowheads="1"/>
          </p:cNvSpPr>
          <p:nvPr>
            <p:ph idx="1"/>
          </p:nvPr>
        </p:nvSpPr>
        <p:spPr/>
        <p:txBody>
          <a:bodyPr/>
          <a:lstStyle/>
          <a:p>
            <a:pPr eaLnBrk="1" hangingPunct="1">
              <a:defRPr/>
            </a:pPr>
            <a:r>
              <a:rPr lang="ja-JP" altLang="en-US" dirty="0">
                <a:latin typeface="Times New Roman" panose="02020603050405020304" pitchFamily="18" charset="0"/>
              </a:rPr>
              <a:t>試験日 </a:t>
            </a:r>
            <a:r>
              <a:rPr lang="en-US" altLang="ja-JP" dirty="0">
                <a:latin typeface="Times New Roman" panose="02020603050405020304" pitchFamily="18" charset="0"/>
              </a:rPr>
              <a:t>: </a:t>
            </a:r>
            <a:r>
              <a:rPr lang="en-US" altLang="ja-JP">
                <a:latin typeface="Times New Roman" panose="02020603050405020304" pitchFamily="18" charset="0"/>
              </a:rPr>
              <a:t>1</a:t>
            </a:r>
            <a:r>
              <a:rPr lang="ja-JP" altLang="en-US">
                <a:latin typeface="Times New Roman" panose="02020603050405020304" pitchFamily="18" charset="0"/>
              </a:rPr>
              <a:t>月</a:t>
            </a:r>
            <a:r>
              <a:rPr lang="en-US" altLang="ja-JP">
                <a:latin typeface="Times New Roman" panose="02020603050405020304" pitchFamily="18" charset="0"/>
              </a:rPr>
              <a:t>23</a:t>
            </a:r>
            <a:r>
              <a:rPr lang="ja-JP" altLang="en-US">
                <a:latin typeface="Times New Roman" panose="02020603050405020304" pitchFamily="18" charset="0"/>
              </a:rPr>
              <a:t>日</a:t>
            </a:r>
            <a:r>
              <a:rPr lang="en-US" altLang="ja-JP" dirty="0">
                <a:latin typeface="Times New Roman" panose="02020603050405020304" pitchFamily="18" charset="0"/>
              </a:rPr>
              <a:t>(</a:t>
            </a:r>
            <a:r>
              <a:rPr lang="ja-JP" altLang="en-US" dirty="0">
                <a:latin typeface="Times New Roman" panose="02020603050405020304" pitchFamily="18" charset="0"/>
              </a:rPr>
              <a:t>月</a:t>
            </a:r>
            <a:r>
              <a:rPr lang="en-US" altLang="ja-JP" dirty="0">
                <a:latin typeface="Times New Roman" panose="02020603050405020304" pitchFamily="18" charset="0"/>
              </a:rPr>
              <a:t>)</a:t>
            </a:r>
          </a:p>
          <a:p>
            <a:pPr eaLnBrk="1" hangingPunct="1">
              <a:defRPr/>
            </a:pPr>
            <a:r>
              <a:rPr lang="ja-JP" altLang="en-US" dirty="0">
                <a:latin typeface="Times New Roman" panose="02020603050405020304" pitchFamily="18" charset="0"/>
              </a:rPr>
              <a:t>試験時間 </a:t>
            </a:r>
            <a:r>
              <a:rPr lang="en-US" altLang="ja-JP" dirty="0">
                <a:latin typeface="Times New Roman" panose="02020603050405020304" pitchFamily="18" charset="0"/>
              </a:rPr>
              <a:t>: 60</a:t>
            </a:r>
            <a:r>
              <a:rPr lang="ja-JP" altLang="en-US" dirty="0">
                <a:latin typeface="Times New Roman" panose="02020603050405020304" pitchFamily="18" charset="0"/>
              </a:rPr>
              <a:t>分</a:t>
            </a:r>
          </a:p>
          <a:p>
            <a:pPr eaLnBrk="1" hangingPunct="1">
              <a:defRPr/>
            </a:pPr>
            <a:r>
              <a:rPr lang="ja-JP" altLang="en-US" dirty="0">
                <a:latin typeface="Times New Roman" panose="02020603050405020304" pitchFamily="18" charset="0"/>
              </a:rPr>
              <a:t>試験範囲 </a:t>
            </a:r>
            <a:r>
              <a:rPr lang="en-US" altLang="ja-JP" dirty="0">
                <a:latin typeface="Times New Roman" panose="02020603050405020304" pitchFamily="18" charset="0"/>
              </a:rPr>
              <a:t>: </a:t>
            </a:r>
            <a:r>
              <a:rPr lang="ja-JP" altLang="en-US" dirty="0">
                <a:latin typeface="Times New Roman" panose="02020603050405020304" pitchFamily="18" charset="0"/>
              </a:rPr>
              <a:t>第</a:t>
            </a:r>
            <a:r>
              <a:rPr lang="en-US" altLang="ja-JP" dirty="0">
                <a:latin typeface="Times New Roman" panose="02020603050405020304" pitchFamily="18" charset="0"/>
              </a:rPr>
              <a:t>1</a:t>
            </a:r>
            <a:r>
              <a:rPr lang="ja-JP" altLang="en-US" dirty="0">
                <a:latin typeface="Times New Roman" panose="02020603050405020304" pitchFamily="18" charset="0"/>
              </a:rPr>
              <a:t>～</a:t>
            </a:r>
            <a:r>
              <a:rPr lang="en-US" altLang="ja-JP" dirty="0">
                <a:latin typeface="Times New Roman" panose="02020603050405020304" pitchFamily="18" charset="0"/>
              </a:rPr>
              <a:t>14</a:t>
            </a:r>
            <a:r>
              <a:rPr lang="ja-JP" altLang="en-US" dirty="0">
                <a:latin typeface="Times New Roman" panose="02020603050405020304" pitchFamily="18" charset="0"/>
              </a:rPr>
              <a:t>回</a:t>
            </a:r>
          </a:p>
          <a:p>
            <a:pPr eaLnBrk="1" hangingPunct="1">
              <a:defRPr/>
            </a:pPr>
            <a:r>
              <a:rPr lang="ja-JP" altLang="en-US" dirty="0">
                <a:latin typeface="Times New Roman" panose="02020603050405020304" pitchFamily="18" charset="0"/>
              </a:rPr>
              <a:t>配点 </a:t>
            </a:r>
            <a:r>
              <a:rPr lang="en-US" altLang="ja-JP" dirty="0">
                <a:latin typeface="Times New Roman" panose="02020603050405020304" pitchFamily="18" charset="0"/>
              </a:rPr>
              <a:t>: 70</a:t>
            </a:r>
            <a:r>
              <a:rPr lang="ja-JP" altLang="en-US">
                <a:latin typeface="Times New Roman" panose="02020603050405020304" pitchFamily="18" charset="0"/>
              </a:rPr>
              <a:t>点満点</a:t>
            </a:r>
            <a:endParaRPr lang="en-US" altLang="ja-JP">
              <a:latin typeface="Times New Roman" panose="02020603050405020304" pitchFamily="18" charset="0"/>
            </a:endParaRPr>
          </a:p>
          <a:p>
            <a:pPr eaLnBrk="1" hangingPunct="1">
              <a:defRPr/>
            </a:pPr>
            <a:r>
              <a:rPr lang="en-US" altLang="ja-JP">
                <a:latin typeface="Times New Roman" panose="02020603050405020304" pitchFamily="18" charset="0"/>
              </a:rPr>
              <a:t>GoogleClassroom </a:t>
            </a:r>
            <a:r>
              <a:rPr lang="ja-JP" altLang="en-US">
                <a:latin typeface="Times New Roman" panose="02020603050405020304" pitchFamily="18" charset="0"/>
              </a:rPr>
              <a:t>上で行う</a:t>
            </a:r>
            <a:endParaRPr lang="ja-JP" altLang="en-US" dirty="0">
              <a:latin typeface="Times New Roman" panose="02020603050405020304" pitchFamily="18" charset="0"/>
            </a:endParaRPr>
          </a:p>
        </p:txBody>
      </p:sp>
    </p:spTree>
    <p:extLst>
      <p:ext uri="{BB962C8B-B14F-4D97-AF65-F5344CB8AC3E}">
        <p14:creationId xmlns:p14="http://schemas.microsoft.com/office/powerpoint/2010/main" val="4023136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762000"/>
          </a:xfrm>
        </p:spPr>
        <p:txBody>
          <a:bodyPr/>
          <a:lstStyle/>
          <a:p>
            <a:pPr eaLnBrk="1" hangingPunct="1"/>
            <a:r>
              <a:rPr lang="ja-JP" altLang="en-US">
                <a:latin typeface="Times New Roman" panose="02020603050405020304" pitchFamily="18" charset="0"/>
              </a:rPr>
              <a:t>ファイルシステムの目的</a:t>
            </a:r>
          </a:p>
        </p:txBody>
      </p:sp>
      <p:sp>
        <p:nvSpPr>
          <p:cNvPr id="8195" name="Rectangle 3"/>
          <p:cNvSpPr>
            <a:spLocks noChangeArrowheads="1"/>
          </p:cNvSpPr>
          <p:nvPr/>
        </p:nvSpPr>
        <p:spPr bwMode="auto">
          <a:xfrm>
            <a:off x="381000" y="1905000"/>
            <a:ext cx="6629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2400"/>
          </a:p>
        </p:txBody>
      </p:sp>
      <p:sp>
        <p:nvSpPr>
          <p:cNvPr id="8196" name="Text Box 4"/>
          <p:cNvSpPr txBox="1">
            <a:spLocks noChangeArrowheads="1"/>
          </p:cNvSpPr>
          <p:nvPr/>
        </p:nvSpPr>
        <p:spPr bwMode="auto">
          <a:xfrm>
            <a:off x="609600" y="2057400"/>
            <a:ext cx="6073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a:t>コピープログラム (アプリケーションプログラム)</a:t>
            </a:r>
          </a:p>
        </p:txBody>
      </p:sp>
      <p:sp>
        <p:nvSpPr>
          <p:cNvPr id="8197" name="Text Box 10"/>
          <p:cNvSpPr txBox="1">
            <a:spLocks noChangeArrowheads="1"/>
          </p:cNvSpPr>
          <p:nvPr/>
        </p:nvSpPr>
        <p:spPr bwMode="auto">
          <a:xfrm>
            <a:off x="533400" y="1143000"/>
            <a:ext cx="30559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データのコピー</a:t>
            </a:r>
          </a:p>
        </p:txBody>
      </p:sp>
      <p:sp>
        <p:nvSpPr>
          <p:cNvPr id="409611" name="Rectangle 11"/>
          <p:cNvSpPr>
            <a:spLocks noChangeArrowheads="1"/>
          </p:cNvSpPr>
          <p:nvPr/>
        </p:nvSpPr>
        <p:spPr bwMode="auto">
          <a:xfrm>
            <a:off x="1600200" y="3124200"/>
            <a:ext cx="40386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ファイルシステム</a:t>
            </a:r>
          </a:p>
        </p:txBody>
      </p:sp>
      <p:sp>
        <p:nvSpPr>
          <p:cNvPr id="409612" name="Rectangle 12"/>
          <p:cNvSpPr>
            <a:spLocks noChangeArrowheads="1"/>
          </p:cNvSpPr>
          <p:nvPr/>
        </p:nvSpPr>
        <p:spPr bwMode="auto">
          <a:xfrm>
            <a:off x="1066800" y="4267200"/>
            <a:ext cx="5334000" cy="685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入出力デバイス</a:t>
            </a:r>
          </a:p>
        </p:txBody>
      </p:sp>
      <p:sp>
        <p:nvSpPr>
          <p:cNvPr id="8200" name="AutoShape 13"/>
          <p:cNvSpPr>
            <a:spLocks noChangeArrowheads="1"/>
          </p:cNvSpPr>
          <p:nvPr/>
        </p:nvSpPr>
        <p:spPr bwMode="auto">
          <a:xfrm>
            <a:off x="457200" y="5562600"/>
            <a:ext cx="2057400" cy="838200"/>
          </a:xfrm>
          <a:prstGeom prst="can">
            <a:avLst>
              <a:gd name="adj" fmla="val 25000"/>
            </a:avLst>
          </a:prstGeom>
          <a:solidFill>
            <a:srgbClr val="800000"/>
          </a:solidFill>
          <a:ln w="19050">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ハードディスク</a:t>
            </a:r>
          </a:p>
        </p:txBody>
      </p:sp>
      <p:grpSp>
        <p:nvGrpSpPr>
          <p:cNvPr id="8201" name="Group 18"/>
          <p:cNvGrpSpPr>
            <a:grpSpLocks/>
          </p:cNvGrpSpPr>
          <p:nvPr/>
        </p:nvGrpSpPr>
        <p:grpSpPr bwMode="auto">
          <a:xfrm>
            <a:off x="2743200" y="5408613"/>
            <a:ext cx="1219200" cy="1219200"/>
            <a:chOff x="2208" y="3551"/>
            <a:chExt cx="768" cy="768"/>
          </a:xfrm>
        </p:grpSpPr>
        <p:sp>
          <p:nvSpPr>
            <p:cNvPr id="8219" name="Oval 15"/>
            <p:cNvSpPr>
              <a:spLocks noChangeArrowheads="1"/>
            </p:cNvSpPr>
            <p:nvPr/>
          </p:nvSpPr>
          <p:spPr bwMode="auto">
            <a:xfrm>
              <a:off x="2208" y="3551"/>
              <a:ext cx="768" cy="768"/>
            </a:xfrm>
            <a:prstGeom prst="ellipse">
              <a:avLst/>
            </a:prstGeom>
            <a:gradFill rotWithShape="0">
              <a:gsLst>
                <a:gs pos="0">
                  <a:srgbClr val="CCFFFF"/>
                </a:gs>
                <a:gs pos="50000">
                  <a:srgbClr val="5E7676"/>
                </a:gs>
                <a:gs pos="100000">
                  <a:srgbClr val="CCFFFF"/>
                </a:gs>
              </a:gsLst>
              <a:lin ang="2700000" scaled="1"/>
            </a:gradFill>
            <a:ln w="9525">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8220" name="Oval 16"/>
            <p:cNvSpPr>
              <a:spLocks noChangeArrowheads="1"/>
            </p:cNvSpPr>
            <p:nvPr/>
          </p:nvSpPr>
          <p:spPr bwMode="auto">
            <a:xfrm>
              <a:off x="2496" y="3840"/>
              <a:ext cx="192" cy="192"/>
            </a:xfrm>
            <a:prstGeom prst="ellipse">
              <a:avLst/>
            </a:prstGeom>
            <a:ln w="9525">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21" name="Text Box 17"/>
            <p:cNvSpPr txBox="1">
              <a:spLocks noChangeArrowheads="1"/>
            </p:cNvSpPr>
            <p:nvPr/>
          </p:nvSpPr>
          <p:spPr bwMode="auto">
            <a:xfrm>
              <a:off x="2256" y="3552"/>
              <a:ext cx="64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CD-R</a:t>
              </a:r>
            </a:p>
          </p:txBody>
        </p:sp>
      </p:grpSp>
      <p:grpSp>
        <p:nvGrpSpPr>
          <p:cNvPr id="8202" name="Group 23"/>
          <p:cNvGrpSpPr>
            <a:grpSpLocks/>
          </p:cNvGrpSpPr>
          <p:nvPr/>
        </p:nvGrpSpPr>
        <p:grpSpPr bwMode="auto">
          <a:xfrm>
            <a:off x="4191000" y="5410200"/>
            <a:ext cx="1308100" cy="1219200"/>
            <a:chOff x="3120" y="3552"/>
            <a:chExt cx="824" cy="768"/>
          </a:xfrm>
        </p:grpSpPr>
        <p:sp>
          <p:nvSpPr>
            <p:cNvPr id="8216" name="Oval 20"/>
            <p:cNvSpPr>
              <a:spLocks noChangeArrowheads="1"/>
            </p:cNvSpPr>
            <p:nvPr/>
          </p:nvSpPr>
          <p:spPr bwMode="auto">
            <a:xfrm>
              <a:off x="3120" y="3552"/>
              <a:ext cx="768" cy="768"/>
            </a:xfrm>
            <a:prstGeom prst="ellipse">
              <a:avLst/>
            </a:prstGeom>
            <a:gradFill rotWithShape="0">
              <a:gsLst>
                <a:gs pos="0">
                  <a:srgbClr val="CCFFCC"/>
                </a:gs>
                <a:gs pos="50000">
                  <a:srgbClr val="5E765E"/>
                </a:gs>
                <a:gs pos="100000">
                  <a:srgbClr val="CCFFCC"/>
                </a:gs>
              </a:gsLst>
              <a:lin ang="2700000" scaled="1"/>
            </a:gradFill>
            <a:ln w="9525">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8217" name="Oval 21"/>
            <p:cNvSpPr>
              <a:spLocks noChangeArrowheads="1"/>
            </p:cNvSpPr>
            <p:nvPr/>
          </p:nvSpPr>
          <p:spPr bwMode="auto">
            <a:xfrm>
              <a:off x="3408" y="3841"/>
              <a:ext cx="192" cy="192"/>
            </a:xfrm>
            <a:prstGeom prst="ellipse">
              <a:avLst/>
            </a:prstGeom>
            <a:ln w="9525">
              <a:solidFill>
                <a:schemeClr val="tx1"/>
              </a:solidFill>
              <a:round/>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18" name="Text Box 22"/>
            <p:cNvSpPr txBox="1">
              <a:spLocks noChangeArrowheads="1"/>
            </p:cNvSpPr>
            <p:nvPr/>
          </p:nvSpPr>
          <p:spPr bwMode="auto">
            <a:xfrm>
              <a:off x="3120" y="3552"/>
              <a:ext cx="82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DVD-R</a:t>
              </a:r>
            </a:p>
          </p:txBody>
        </p:sp>
      </p:grpSp>
      <p:grpSp>
        <p:nvGrpSpPr>
          <p:cNvPr id="8203" name="Group 28"/>
          <p:cNvGrpSpPr>
            <a:grpSpLocks/>
          </p:cNvGrpSpPr>
          <p:nvPr/>
        </p:nvGrpSpPr>
        <p:grpSpPr bwMode="auto">
          <a:xfrm>
            <a:off x="5638800" y="5410200"/>
            <a:ext cx="1020763" cy="1022350"/>
            <a:chOff x="4272" y="3552"/>
            <a:chExt cx="643" cy="644"/>
          </a:xfrm>
        </p:grpSpPr>
        <p:sp>
          <p:nvSpPr>
            <p:cNvPr id="8213" name="Rectangle 24"/>
            <p:cNvSpPr>
              <a:spLocks noChangeArrowheads="1"/>
            </p:cNvSpPr>
            <p:nvPr/>
          </p:nvSpPr>
          <p:spPr bwMode="auto">
            <a:xfrm>
              <a:off x="4464" y="3648"/>
              <a:ext cx="240" cy="528"/>
            </a:xfrm>
            <a:prstGeom prst="rect">
              <a:avLst/>
            </a:prstGeom>
            <a:solidFill>
              <a:srgbClr val="00000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14" name="Rectangle 25"/>
            <p:cNvSpPr>
              <a:spLocks noChangeArrowheads="1"/>
            </p:cNvSpPr>
            <p:nvPr/>
          </p:nvSpPr>
          <p:spPr bwMode="auto">
            <a:xfrm>
              <a:off x="4512" y="3552"/>
              <a:ext cx="144" cy="96"/>
            </a:xfrm>
            <a:prstGeom prst="rect">
              <a:avLst/>
            </a:prstGeom>
            <a:solidFill>
              <a:srgbClr val="C0C0C0"/>
            </a:solidFill>
            <a:ln w="19050">
              <a:solidFill>
                <a:schemeClr val="tx1"/>
              </a:solidFill>
              <a:miter lim="800000"/>
              <a:headEnd/>
              <a:tailEnd/>
            </a:ln>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15" name="Text Box 27"/>
            <p:cNvSpPr txBox="1">
              <a:spLocks noChangeArrowheads="1"/>
            </p:cNvSpPr>
            <p:nvPr/>
          </p:nvSpPr>
          <p:spPr bwMode="auto">
            <a:xfrm>
              <a:off x="4272" y="3600"/>
              <a:ext cx="643"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USB</a:t>
              </a:r>
            </a:p>
            <a:p>
              <a:pPr algn="ctr" eaLnBrk="1" hangingPunct="1"/>
              <a:r>
                <a:rPr lang="ja-JP" altLang="en-US"/>
                <a:t>メモリ</a:t>
              </a:r>
            </a:p>
          </p:txBody>
        </p:sp>
      </p:grpSp>
      <p:sp>
        <p:nvSpPr>
          <p:cNvPr id="409630" name="AutoShape 30"/>
          <p:cNvSpPr>
            <a:spLocks noChangeArrowheads="1"/>
          </p:cNvSpPr>
          <p:nvPr/>
        </p:nvSpPr>
        <p:spPr bwMode="auto">
          <a:xfrm>
            <a:off x="3352800" y="2667000"/>
            <a:ext cx="533400" cy="457200"/>
          </a:xfrm>
          <a:prstGeom prst="upDownArrow">
            <a:avLst>
              <a:gd name="adj1" fmla="val 50000"/>
              <a:gd name="adj2" fmla="val 2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09631" name="AutoShape 31"/>
          <p:cNvSpPr>
            <a:spLocks noChangeArrowheads="1"/>
          </p:cNvSpPr>
          <p:nvPr/>
        </p:nvSpPr>
        <p:spPr bwMode="auto">
          <a:xfrm>
            <a:off x="3352800" y="3810000"/>
            <a:ext cx="533400" cy="457200"/>
          </a:xfrm>
          <a:prstGeom prst="upDownArrow">
            <a:avLst>
              <a:gd name="adj1" fmla="val 50000"/>
              <a:gd name="adj2" fmla="val 2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5" name="Group 36"/>
          <p:cNvGrpSpPr>
            <a:grpSpLocks/>
          </p:cNvGrpSpPr>
          <p:nvPr/>
        </p:nvGrpSpPr>
        <p:grpSpPr bwMode="auto">
          <a:xfrm>
            <a:off x="1219200" y="4953000"/>
            <a:ext cx="5181600" cy="381000"/>
            <a:chOff x="864" y="3120"/>
            <a:chExt cx="3264" cy="240"/>
          </a:xfrm>
        </p:grpSpPr>
        <p:sp>
          <p:nvSpPr>
            <p:cNvPr id="8209" name="AutoShape 32"/>
            <p:cNvSpPr>
              <a:spLocks noChangeArrowheads="1"/>
            </p:cNvSpPr>
            <p:nvPr/>
          </p:nvSpPr>
          <p:spPr bwMode="auto">
            <a:xfrm>
              <a:off x="864" y="3120"/>
              <a:ext cx="336" cy="240"/>
            </a:xfrm>
            <a:prstGeom prst="upDownArrow">
              <a:avLst>
                <a:gd name="adj1" fmla="val 50000"/>
                <a:gd name="adj2" fmla="val 2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10" name="AutoShape 33"/>
            <p:cNvSpPr>
              <a:spLocks noChangeArrowheads="1"/>
            </p:cNvSpPr>
            <p:nvPr/>
          </p:nvSpPr>
          <p:spPr bwMode="auto">
            <a:xfrm>
              <a:off x="2016" y="3120"/>
              <a:ext cx="336" cy="240"/>
            </a:xfrm>
            <a:prstGeom prst="upDownArrow">
              <a:avLst>
                <a:gd name="adj1" fmla="val 50000"/>
                <a:gd name="adj2" fmla="val 2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11" name="AutoShape 34"/>
            <p:cNvSpPr>
              <a:spLocks noChangeArrowheads="1"/>
            </p:cNvSpPr>
            <p:nvPr/>
          </p:nvSpPr>
          <p:spPr bwMode="auto">
            <a:xfrm>
              <a:off x="2928" y="3120"/>
              <a:ext cx="336" cy="240"/>
            </a:xfrm>
            <a:prstGeom prst="upDownArrow">
              <a:avLst>
                <a:gd name="adj1" fmla="val 50000"/>
                <a:gd name="adj2" fmla="val 2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8212" name="AutoShape 35"/>
            <p:cNvSpPr>
              <a:spLocks noChangeArrowheads="1"/>
            </p:cNvSpPr>
            <p:nvPr/>
          </p:nvSpPr>
          <p:spPr bwMode="auto">
            <a:xfrm>
              <a:off x="3792" y="3120"/>
              <a:ext cx="336" cy="240"/>
            </a:xfrm>
            <a:prstGeom prst="upDownArrow">
              <a:avLst>
                <a:gd name="adj1" fmla="val 50000"/>
                <a:gd name="adj2" fmla="val 2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409639" name="AutoShape 39"/>
          <p:cNvSpPr>
            <a:spLocks noChangeArrowheads="1"/>
          </p:cNvSpPr>
          <p:nvPr/>
        </p:nvSpPr>
        <p:spPr bwMode="auto">
          <a:xfrm>
            <a:off x="6781800" y="5029200"/>
            <a:ext cx="2208213" cy="1371600"/>
          </a:xfrm>
          <a:prstGeom prst="wedgeRoundRectCallout">
            <a:avLst>
              <a:gd name="adj1" fmla="val -54097"/>
              <a:gd name="adj2" fmla="val 7755"/>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それぞれ</a:t>
            </a:r>
          </a:p>
          <a:p>
            <a:pPr algn="ctr" eaLnBrk="1" hangingPunct="1"/>
            <a:r>
              <a:rPr lang="ja-JP" altLang="en-US"/>
              <a:t>物理特性が</a:t>
            </a:r>
          </a:p>
          <a:p>
            <a:pPr algn="ctr" eaLnBrk="1" hangingPunct="1"/>
            <a:r>
              <a:rPr lang="ja-JP" altLang="en-US"/>
              <a:t>異なる</a:t>
            </a:r>
          </a:p>
        </p:txBody>
      </p:sp>
      <p:sp>
        <p:nvSpPr>
          <p:cNvPr id="409640" name="AutoShape 40"/>
          <p:cNvSpPr>
            <a:spLocks noChangeArrowheads="1"/>
          </p:cNvSpPr>
          <p:nvPr/>
        </p:nvSpPr>
        <p:spPr bwMode="auto">
          <a:xfrm>
            <a:off x="5867400" y="2819400"/>
            <a:ext cx="3122613" cy="1066800"/>
          </a:xfrm>
          <a:prstGeom prst="wedgeRoundRectCallout">
            <a:avLst>
              <a:gd name="adj1" fmla="val -59657"/>
              <a:gd name="adj2" fmla="val -61458"/>
              <a:gd name="adj3" fmla="val 1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物理特性を</a:t>
            </a:r>
          </a:p>
          <a:p>
            <a:pPr algn="ctr" eaLnBrk="1" hangingPunct="1"/>
            <a:r>
              <a:rPr lang="ja-JP" altLang="en-US"/>
              <a:t>気にしなくて良い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9639"/>
                                        </p:tgtEl>
                                        <p:attrNameLst>
                                          <p:attrName>style.visibility</p:attrName>
                                        </p:attrNameLst>
                                      </p:cBhvr>
                                      <p:to>
                                        <p:strVal val="visible"/>
                                      </p:to>
                                    </p:set>
                                    <p:animEffect transition="in" filter="checkerboard(across)">
                                      <p:cBhvr>
                                        <p:cTn id="7" dur="500"/>
                                        <p:tgtEl>
                                          <p:spTgt spid="4096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9611"/>
                                        </p:tgtEl>
                                        <p:attrNameLst>
                                          <p:attrName>style.visibility</p:attrName>
                                        </p:attrNameLst>
                                      </p:cBhvr>
                                      <p:to>
                                        <p:strVal val="visible"/>
                                      </p:to>
                                    </p:set>
                                    <p:animEffect transition="in" filter="checkerboard(across)">
                                      <p:cBhvr>
                                        <p:cTn id="12" dur="500"/>
                                        <p:tgtEl>
                                          <p:spTgt spid="4096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9612"/>
                                        </p:tgtEl>
                                        <p:attrNameLst>
                                          <p:attrName>style.visibility</p:attrName>
                                        </p:attrNameLst>
                                      </p:cBhvr>
                                      <p:to>
                                        <p:strVal val="visible"/>
                                      </p:to>
                                    </p:set>
                                    <p:animEffect transition="in" filter="checkerboard(across)">
                                      <p:cBhvr>
                                        <p:cTn id="17" dur="500"/>
                                        <p:tgtEl>
                                          <p:spTgt spid="4096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409630"/>
                                        </p:tgtEl>
                                        <p:attrNameLst>
                                          <p:attrName>style.visibility</p:attrName>
                                        </p:attrNameLst>
                                      </p:cBhvr>
                                      <p:to>
                                        <p:strVal val="visible"/>
                                      </p:to>
                                    </p:set>
                                    <p:animEffect transition="in" filter="barn(outHorizontal)">
                                      <p:cBhvr>
                                        <p:cTn id="22" dur="500"/>
                                        <p:tgtEl>
                                          <p:spTgt spid="409630"/>
                                        </p:tgtEl>
                                      </p:cBhvr>
                                    </p:animEffect>
                                  </p:childTnLst>
                                </p:cTn>
                              </p:par>
                            </p:childTnLst>
                          </p:cTn>
                        </p:par>
                        <p:par>
                          <p:cTn id="23" fill="hold" nodeType="afterGroup">
                            <p:stCondLst>
                              <p:cond delay="500"/>
                            </p:stCondLst>
                            <p:childTnLst>
                              <p:par>
                                <p:cTn id="24" presetID="16" presetClass="entr" presetSubtype="42" fill="hold" grpId="0" nodeType="afterEffect">
                                  <p:stCondLst>
                                    <p:cond delay="0"/>
                                  </p:stCondLst>
                                  <p:childTnLst>
                                    <p:set>
                                      <p:cBhvr>
                                        <p:cTn id="25" dur="1" fill="hold">
                                          <p:stCondLst>
                                            <p:cond delay="0"/>
                                          </p:stCondLst>
                                        </p:cTn>
                                        <p:tgtEl>
                                          <p:spTgt spid="409631"/>
                                        </p:tgtEl>
                                        <p:attrNameLst>
                                          <p:attrName>style.visibility</p:attrName>
                                        </p:attrNameLst>
                                      </p:cBhvr>
                                      <p:to>
                                        <p:strVal val="visible"/>
                                      </p:to>
                                    </p:set>
                                    <p:animEffect transition="in" filter="barn(outHorizontal)">
                                      <p:cBhvr>
                                        <p:cTn id="26" dur="500"/>
                                        <p:tgtEl>
                                          <p:spTgt spid="409631"/>
                                        </p:tgtEl>
                                      </p:cBhvr>
                                    </p:animEffect>
                                  </p:childTnLst>
                                </p:cTn>
                              </p:par>
                            </p:childTnLst>
                          </p:cTn>
                        </p:par>
                        <p:par>
                          <p:cTn id="27" fill="hold" nodeType="afterGroup">
                            <p:stCondLst>
                              <p:cond delay="1000"/>
                            </p:stCondLst>
                            <p:childTnLst>
                              <p:par>
                                <p:cTn id="28" presetID="16" presetClass="entr" presetSubtype="42"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arn(outHorizontal)">
                                      <p:cBhvr>
                                        <p:cTn id="30" dur="500"/>
                                        <p:tgtEl>
                                          <p:spTgt spid="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409640"/>
                                        </p:tgtEl>
                                        <p:attrNameLst>
                                          <p:attrName>style.visibility</p:attrName>
                                        </p:attrNameLst>
                                      </p:cBhvr>
                                      <p:to>
                                        <p:strVal val="visible"/>
                                      </p:to>
                                    </p:set>
                                    <p:animEffect transition="in" filter="checkerboard(across)">
                                      <p:cBhvr>
                                        <p:cTn id="35" dur="500"/>
                                        <p:tgtEl>
                                          <p:spTgt spid="409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1" grpId="0" animBg="1" autoUpdateAnimBg="0"/>
      <p:bldP spid="409612" grpId="0" animBg="1" autoUpdateAnimBg="0"/>
      <p:bldP spid="409630" grpId="0" animBg="1"/>
      <p:bldP spid="409631" grpId="0" animBg="1"/>
      <p:bldP spid="409639" grpId="0" animBg="1" autoUpdateAnimBg="0"/>
      <p:bldP spid="409640"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ファイルの種類</a:t>
            </a:r>
          </a:p>
        </p:txBody>
      </p:sp>
      <p:sp>
        <p:nvSpPr>
          <p:cNvPr id="9219" name="Rectangle 3"/>
          <p:cNvSpPr>
            <a:spLocks noGrp="1" noChangeArrowheads="1"/>
          </p:cNvSpPr>
          <p:nvPr>
            <p:ph type="body" idx="1"/>
          </p:nvPr>
        </p:nvSpPr>
        <p:spPr>
          <a:xfrm>
            <a:off x="685800" y="1981200"/>
            <a:ext cx="7772400" cy="4495800"/>
          </a:xfrm>
        </p:spPr>
        <p:txBody>
          <a:bodyPr/>
          <a:lstStyle/>
          <a:p>
            <a:pPr eaLnBrk="1" hangingPunct="1"/>
            <a:r>
              <a:rPr lang="ja-JP" altLang="en-US">
                <a:latin typeface="Times New Roman" panose="02020603050405020304" pitchFamily="18" charset="0"/>
              </a:rPr>
              <a:t>ファイルの種類</a:t>
            </a:r>
          </a:p>
          <a:p>
            <a:pPr lvl="1" eaLnBrk="1" hangingPunct="1"/>
            <a:r>
              <a:rPr lang="ja-JP" altLang="en-US">
                <a:latin typeface="Times New Roman" panose="02020603050405020304" pitchFamily="18" charset="0"/>
              </a:rPr>
              <a:t>ソースプログラム</a:t>
            </a:r>
            <a:r>
              <a:rPr lang="ja-JP" altLang="en-US" sz="2400">
                <a:latin typeface="Times New Roman" panose="02020603050405020304" pitchFamily="18" charset="0"/>
              </a:rPr>
              <a:t>(</a:t>
            </a:r>
            <a:r>
              <a:rPr lang="en-US" altLang="ja-JP" sz="2400">
                <a:latin typeface="Times New Roman" panose="02020603050405020304" pitchFamily="18" charset="0"/>
              </a:rPr>
              <a:t>source program)</a:t>
            </a:r>
          </a:p>
          <a:p>
            <a:pPr lvl="1" eaLnBrk="1" hangingPunct="1"/>
            <a:r>
              <a:rPr lang="ja-JP" altLang="en-US">
                <a:latin typeface="Times New Roman" panose="02020603050405020304" pitchFamily="18" charset="0"/>
              </a:rPr>
              <a:t>オブジェクトプログラム</a:t>
            </a:r>
            <a:r>
              <a:rPr lang="ja-JP" altLang="en-US" sz="2400">
                <a:latin typeface="Times New Roman" panose="02020603050405020304" pitchFamily="18" charset="0"/>
              </a:rPr>
              <a:t>(</a:t>
            </a:r>
            <a:r>
              <a:rPr lang="en-US" altLang="ja-JP" sz="2400">
                <a:latin typeface="Times New Roman" panose="02020603050405020304" pitchFamily="18" charset="0"/>
              </a:rPr>
              <a:t>object program)</a:t>
            </a:r>
          </a:p>
          <a:p>
            <a:pPr lvl="1" eaLnBrk="1" hangingPunct="1"/>
            <a:r>
              <a:rPr lang="ja-JP" altLang="en-US">
                <a:latin typeface="Times New Roman" panose="02020603050405020304" pitchFamily="18" charset="0"/>
              </a:rPr>
              <a:t>バイナリプログラム</a:t>
            </a:r>
            <a:r>
              <a:rPr lang="ja-JP" altLang="en-US" sz="2400">
                <a:latin typeface="Times New Roman" panose="02020603050405020304" pitchFamily="18" charset="0"/>
              </a:rPr>
              <a:t>(</a:t>
            </a:r>
            <a:r>
              <a:rPr lang="en-US" altLang="ja-JP" sz="2400">
                <a:latin typeface="Times New Roman" panose="02020603050405020304" pitchFamily="18" charset="0"/>
              </a:rPr>
              <a:t>binary program)</a:t>
            </a:r>
          </a:p>
          <a:p>
            <a:pPr lvl="1" eaLnBrk="1" hangingPunct="1"/>
            <a:r>
              <a:rPr lang="ja-JP" altLang="en-US">
                <a:latin typeface="Times New Roman" panose="02020603050405020304" pitchFamily="18" charset="0"/>
              </a:rPr>
              <a:t>バイナリデータ</a:t>
            </a:r>
            <a:r>
              <a:rPr lang="ja-JP" altLang="en-US" sz="2400">
                <a:latin typeface="Times New Roman" panose="02020603050405020304" pitchFamily="18" charset="0"/>
              </a:rPr>
              <a:t>(</a:t>
            </a:r>
            <a:r>
              <a:rPr lang="en-US" altLang="ja-JP" sz="2400">
                <a:latin typeface="Times New Roman" panose="02020603050405020304" pitchFamily="18" charset="0"/>
              </a:rPr>
              <a:t>binary data)</a:t>
            </a:r>
          </a:p>
          <a:p>
            <a:pPr lvl="1" eaLnBrk="1" hangingPunct="1"/>
            <a:r>
              <a:rPr lang="ja-JP" altLang="en-US">
                <a:latin typeface="Times New Roman" panose="02020603050405020304" pitchFamily="18" charset="0"/>
              </a:rPr>
              <a:t>テキストデータ</a:t>
            </a:r>
            <a:r>
              <a:rPr lang="ja-JP" altLang="en-US" sz="2400">
                <a:latin typeface="Times New Roman" panose="02020603050405020304" pitchFamily="18" charset="0"/>
              </a:rPr>
              <a:t>(</a:t>
            </a:r>
            <a:r>
              <a:rPr lang="en-US" altLang="ja-JP" sz="2400">
                <a:latin typeface="Times New Roman" panose="02020603050405020304" pitchFamily="18" charset="0"/>
              </a:rPr>
              <a:t>text data)</a:t>
            </a:r>
          </a:p>
          <a:p>
            <a:pPr lvl="1" eaLnBrk="1" hangingPunct="1"/>
            <a:r>
              <a:rPr lang="ja-JP" altLang="en-US">
                <a:latin typeface="Times New Roman" panose="02020603050405020304" pitchFamily="18" charset="0"/>
              </a:rPr>
              <a:t>画像データ</a:t>
            </a:r>
            <a:r>
              <a:rPr lang="ja-JP" altLang="en-US" sz="2400">
                <a:latin typeface="Times New Roman" panose="02020603050405020304" pitchFamily="18" charset="0"/>
              </a:rPr>
              <a:t>(</a:t>
            </a:r>
            <a:r>
              <a:rPr lang="en-US" altLang="ja-JP" sz="2400">
                <a:latin typeface="Times New Roman" panose="02020603050405020304" pitchFamily="18" charset="0"/>
              </a:rPr>
              <a:t>image data)</a:t>
            </a:r>
          </a:p>
          <a:p>
            <a:pPr lvl="1" eaLnBrk="1" hangingPunct="1">
              <a:buFont typeface="Wingdings" panose="05000000000000000000" pitchFamily="2" charset="2"/>
              <a:buNone/>
            </a:pPr>
            <a:r>
              <a:rPr lang="ja-JP" altLang="en-US">
                <a:latin typeface="Times New Roman" panose="02020603050405020304" pitchFamily="18" charset="0"/>
              </a:rPr>
              <a:t>       :</a:t>
            </a:r>
          </a:p>
        </p:txBody>
      </p:sp>
      <p:sp>
        <p:nvSpPr>
          <p:cNvPr id="353284" name="Text Box 4"/>
          <p:cNvSpPr txBox="1">
            <a:spLocks noChangeArrowheads="1"/>
          </p:cNvSpPr>
          <p:nvPr/>
        </p:nvSpPr>
        <p:spPr bwMode="auto">
          <a:xfrm>
            <a:off x="3733800" y="5638800"/>
            <a:ext cx="4959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種類毎に適した構造/アクセス法</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3284"/>
                                        </p:tgtEl>
                                        <p:attrNameLst>
                                          <p:attrName>style.visibility</p:attrName>
                                        </p:attrNameLst>
                                      </p:cBhvr>
                                      <p:to>
                                        <p:strVal val="visible"/>
                                      </p:to>
                                    </p:set>
                                    <p:animEffect transition="in" filter="checkerboard(across)">
                                      <p:cBhvr>
                                        <p:cTn id="7" dur="500"/>
                                        <p:tgtEl>
                                          <p:spTgt spid="353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ファイル名</a:t>
            </a:r>
          </a:p>
        </p:txBody>
      </p:sp>
      <p:sp>
        <p:nvSpPr>
          <p:cNvPr id="1024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ファイル名</a:t>
            </a:r>
          </a:p>
          <a:p>
            <a:pPr lvl="1" eaLnBrk="1" hangingPunct="1"/>
            <a:r>
              <a:rPr lang="ja-JP" altLang="en-US">
                <a:latin typeface="Times New Roman" panose="02020603050405020304" pitchFamily="18" charset="0"/>
              </a:rPr>
              <a:t>自由に設定可能</a:t>
            </a:r>
          </a:p>
          <a:p>
            <a:pPr lvl="1" eaLnBrk="1" hangingPunct="1"/>
            <a:r>
              <a:rPr lang="ja-JP" altLang="en-US">
                <a:latin typeface="Times New Roman" panose="02020603050405020304" pitchFamily="18" charset="0"/>
              </a:rPr>
              <a:t>同一ファイルを複数の名前で参照</a:t>
            </a:r>
          </a:p>
          <a:p>
            <a:pPr lvl="1" eaLnBrk="1" hangingPunct="1"/>
            <a:r>
              <a:rPr lang="ja-JP" altLang="en-US">
                <a:latin typeface="Times New Roman" panose="02020603050405020304" pitchFamily="18" charset="0"/>
              </a:rPr>
              <a:t>ピリオドで区切られた名前が多用される</a:t>
            </a:r>
          </a:p>
          <a:p>
            <a:pPr lvl="2" eaLnBrk="1" hangingPunct="1"/>
            <a:r>
              <a:rPr lang="ja-JP" altLang="en-US">
                <a:latin typeface="Times New Roman" panose="02020603050405020304" pitchFamily="18" charset="0"/>
              </a:rPr>
              <a:t>例 : </a:t>
            </a:r>
            <a:r>
              <a:rPr lang="en-US" altLang="ja-JP">
                <a:latin typeface="Times New Roman" panose="02020603050405020304" pitchFamily="18" charset="0"/>
              </a:rPr>
              <a:t>hello.c, sum.java, report.txt, picture.bmp </a:t>
            </a:r>
            <a:r>
              <a:rPr lang="ja-JP" altLang="en-US">
                <a:latin typeface="Times New Roman" panose="02020603050405020304" pitchFamily="18" charset="0"/>
              </a:rPr>
              <a:t>等</a:t>
            </a:r>
          </a:p>
        </p:txBody>
      </p:sp>
      <p:grpSp>
        <p:nvGrpSpPr>
          <p:cNvPr id="2" name="Group 12"/>
          <p:cNvGrpSpPr>
            <a:grpSpLocks/>
          </p:cNvGrpSpPr>
          <p:nvPr/>
        </p:nvGrpSpPr>
        <p:grpSpPr bwMode="auto">
          <a:xfrm>
            <a:off x="3048000" y="4495800"/>
            <a:ext cx="4543425" cy="960438"/>
            <a:chOff x="1920" y="2832"/>
            <a:chExt cx="2862" cy="605"/>
          </a:xfrm>
        </p:grpSpPr>
        <p:sp>
          <p:nvSpPr>
            <p:cNvPr id="10246" name="Line 7"/>
            <p:cNvSpPr>
              <a:spLocks noChangeShapeType="1"/>
            </p:cNvSpPr>
            <p:nvPr/>
          </p:nvSpPr>
          <p:spPr bwMode="auto">
            <a:xfrm>
              <a:off x="1920" y="2832"/>
              <a:ext cx="192"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0247" name="Line 8"/>
            <p:cNvSpPr>
              <a:spLocks noChangeShapeType="1"/>
            </p:cNvSpPr>
            <p:nvPr/>
          </p:nvSpPr>
          <p:spPr bwMode="auto">
            <a:xfrm>
              <a:off x="2496" y="2832"/>
              <a:ext cx="384"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0248" name="Line 9"/>
            <p:cNvSpPr>
              <a:spLocks noChangeShapeType="1"/>
            </p:cNvSpPr>
            <p:nvPr/>
          </p:nvSpPr>
          <p:spPr bwMode="auto">
            <a:xfrm>
              <a:off x="3408" y="2832"/>
              <a:ext cx="288"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0249" name="Line 10"/>
            <p:cNvSpPr>
              <a:spLocks noChangeShapeType="1"/>
            </p:cNvSpPr>
            <p:nvPr/>
          </p:nvSpPr>
          <p:spPr bwMode="auto">
            <a:xfrm>
              <a:off x="4320" y="2832"/>
              <a:ext cx="336"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0250" name="Text Box 11"/>
            <p:cNvSpPr txBox="1">
              <a:spLocks noChangeArrowheads="1"/>
            </p:cNvSpPr>
            <p:nvPr/>
          </p:nvSpPr>
          <p:spPr bwMode="auto">
            <a:xfrm>
              <a:off x="1968" y="2880"/>
              <a:ext cx="2814" cy="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拡張子</a:t>
              </a:r>
            </a:p>
            <a:p>
              <a:pPr eaLnBrk="1" hangingPunct="1"/>
              <a:r>
                <a:rPr lang="ja-JP" altLang="en-US" sz="2400"/>
                <a:t>ファイルの種類を示すために使用</a:t>
              </a:r>
            </a:p>
          </p:txBody>
        </p:sp>
      </p:grpSp>
      <p:sp>
        <p:nvSpPr>
          <p:cNvPr id="356365" name="Text Box 13"/>
          <p:cNvSpPr txBox="1">
            <a:spLocks noChangeArrowheads="1"/>
          </p:cNvSpPr>
          <p:nvPr/>
        </p:nvSpPr>
        <p:spPr bwMode="auto">
          <a:xfrm>
            <a:off x="1524000" y="5486400"/>
            <a:ext cx="5739072"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複数の拡張子が使われる場合もある</a:t>
            </a:r>
          </a:p>
          <a:p>
            <a:pPr eaLnBrk="1" hangingPunct="1">
              <a:buClr>
                <a:schemeClr val="hlink"/>
              </a:buClr>
              <a:buSzPct val="70000"/>
              <a:buFont typeface="Wingdings" panose="05000000000000000000" pitchFamily="2" charset="2"/>
              <a:buChar char="l"/>
            </a:pPr>
            <a:r>
              <a:rPr lang="ja-JP" altLang="en-US" sz="2400"/>
              <a:t> 例 : </a:t>
            </a:r>
            <a:r>
              <a:rPr lang="en-US" altLang="ja-JP" sz="2400" dirty="0" err="1"/>
              <a:t>hello.c.gz</a:t>
            </a:r>
            <a:r>
              <a:rPr lang="en-US" altLang="ja-JP" sz="2400" dirty="0"/>
              <a:t> </a:t>
            </a:r>
            <a:r>
              <a:rPr lang="ja-JP" altLang="en-US" sz="2400"/>
              <a:t>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56365"/>
                                        </p:tgtEl>
                                        <p:attrNameLst>
                                          <p:attrName>style.visibility</p:attrName>
                                        </p:attrNameLst>
                                      </p:cBhvr>
                                      <p:to>
                                        <p:strVal val="visible"/>
                                      </p:to>
                                    </p:set>
                                    <p:animEffect transition="in" filter="checkerboard(across)">
                                      <p:cBhvr>
                                        <p:cTn id="12" dur="500"/>
                                        <p:tgtEl>
                                          <p:spTgt spid="356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6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4800"/>
            <a:ext cx="7772400" cy="762000"/>
          </a:xfrm>
        </p:spPr>
        <p:txBody>
          <a:bodyPr/>
          <a:lstStyle/>
          <a:p>
            <a:pPr eaLnBrk="1" hangingPunct="1"/>
            <a:r>
              <a:rPr lang="ja-JP" altLang="en-US">
                <a:latin typeface="Times New Roman" panose="02020603050405020304" pitchFamily="18" charset="0"/>
              </a:rPr>
              <a:t>ファイル名</a:t>
            </a:r>
          </a:p>
        </p:txBody>
      </p:sp>
      <p:graphicFrame>
        <p:nvGraphicFramePr>
          <p:cNvPr id="360453" name="Group 5"/>
          <p:cNvGraphicFramePr>
            <a:graphicFrameLocks noGrp="1"/>
          </p:cNvGraphicFramePr>
          <p:nvPr/>
        </p:nvGraphicFramePr>
        <p:xfrm>
          <a:off x="304800" y="1676400"/>
          <a:ext cx="8610600" cy="5000752"/>
        </p:xfrm>
        <a:graphic>
          <a:graphicData uri="http://schemas.openxmlformats.org/drawingml/2006/table">
            <a:tbl>
              <a:tblPr/>
              <a:tblGrid>
                <a:gridCol w="1600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tblGrid>
              <a:tr h="8128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OS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文字数制限</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使用不可文字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大文字小文字</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8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MS-DOS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8.3形式 (ファイル名</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文字, 拡張子3文字まで)</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\/:*?"&lt;&gt;|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区別無し</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28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Windows 95 </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以降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ロングファイル名</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(255文字まで, 空白可)</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\/:*?"&lt;&gt;|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区別無し</a:t>
                      </a: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28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UNIX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255文字まで, 空白可</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区別有り</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28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MAC OS  9 </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以前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31文字まで</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区別無し</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128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MAC OS X </a:t>
                      </a: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以降</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255文字まで</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区別無し</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304" name="Text Box 42"/>
          <p:cNvSpPr txBox="1">
            <a:spLocks noChangeArrowheads="1"/>
          </p:cNvSpPr>
          <p:nvPr/>
        </p:nvSpPr>
        <p:spPr bwMode="auto">
          <a:xfrm>
            <a:off x="228600" y="1038225"/>
            <a:ext cx="43037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kumimoji="1" sz="28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8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8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命名規則は</a:t>
            </a:r>
            <a:r>
              <a:rPr lang="en-US" altLang="ja-JP"/>
              <a:t>OS</a:t>
            </a:r>
            <a:r>
              <a:rPr lang="ja-JP" altLang="en-US"/>
              <a:t>により異なる</a:t>
            </a:r>
          </a:p>
        </p:txBody>
      </p:sp>
    </p:spTree>
  </p:cSld>
  <p:clrMapOvr>
    <a:masterClrMapping/>
  </p:clrMapOvr>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8970</TotalTime>
  <Words>8258</Words>
  <Application>Microsoft Office PowerPoint</Application>
  <PresentationFormat>画面に合わせる (4:3)</PresentationFormat>
  <Paragraphs>1221</Paragraphs>
  <Slides>59</Slides>
  <Notes>59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59</vt:i4>
      </vt:variant>
    </vt:vector>
  </HeadingPairs>
  <TitlesOfParts>
    <vt:vector size="64" baseType="lpstr">
      <vt:lpstr>Arial</vt:lpstr>
      <vt:lpstr>Arial Black</vt:lpstr>
      <vt:lpstr>Times New Roman</vt:lpstr>
      <vt:lpstr>Wingdings</vt:lpstr>
      <vt:lpstr>Network Blitz</vt:lpstr>
      <vt:lpstr>オペレーティングシステム</vt:lpstr>
      <vt:lpstr>ファイルシステム(file system)</vt:lpstr>
      <vt:lpstr>ファイル(file)</vt:lpstr>
      <vt:lpstr>ファイルシステム(file system)</vt:lpstr>
      <vt:lpstr>ファイルシステムの目的</vt:lpstr>
      <vt:lpstr>ファイルシステムの目的</vt:lpstr>
      <vt:lpstr>ファイルの種類</vt:lpstr>
      <vt:lpstr>ファイル名</vt:lpstr>
      <vt:lpstr>ファイル名</vt:lpstr>
      <vt:lpstr>ファイル構造(file structure)</vt:lpstr>
      <vt:lpstr>ファイル構造</vt:lpstr>
      <vt:lpstr>ファイル構造 バイト列</vt:lpstr>
      <vt:lpstr>ファイル構造 レコード列</vt:lpstr>
      <vt:lpstr>ファイル構造 属性列</vt:lpstr>
      <vt:lpstr>レコード</vt:lpstr>
      <vt:lpstr>論理レコード(logical record)</vt:lpstr>
      <vt:lpstr>物理レコード(physical record) ブロック(block)</vt:lpstr>
      <vt:lpstr>物理レコード,ブロック</vt:lpstr>
      <vt:lpstr>ブロック/非ブロックレコード (blocked / unblocked record)</vt:lpstr>
      <vt:lpstr>固定長/可変長レコード (fixed / variable length record)</vt:lpstr>
      <vt:lpstr>スパンドレコード (spanned record)</vt:lpstr>
      <vt:lpstr>レコード形式</vt:lpstr>
      <vt:lpstr>ファイルの型</vt:lpstr>
      <vt:lpstr>ファイルの型</vt:lpstr>
      <vt:lpstr>ファイルの型</vt:lpstr>
      <vt:lpstr>ファイル操作</vt:lpstr>
      <vt:lpstr>ファイル制御ブロック (file control block)</vt:lpstr>
      <vt:lpstr>ファイル制御ブロック</vt:lpstr>
      <vt:lpstr>ファイル操作</vt:lpstr>
      <vt:lpstr>ファイル操作</vt:lpstr>
      <vt:lpstr>ファイル操作</vt:lpstr>
      <vt:lpstr>バッファリング(buffering)</vt:lpstr>
      <vt:lpstr>ブロッキング, デブロッキング (blocking, deblocking)</vt:lpstr>
      <vt:lpstr>ダブルバッファリング (double buffering)</vt:lpstr>
      <vt:lpstr>記憶へのアクセス方式</vt:lpstr>
      <vt:lpstr>ブロック番号(block address)</vt:lpstr>
      <vt:lpstr>相対ブロック番号</vt:lpstr>
      <vt:lpstr>アクセス法(access method)</vt:lpstr>
      <vt:lpstr>アクセス法</vt:lpstr>
      <vt:lpstr>ファイルアクセス</vt:lpstr>
      <vt:lpstr>逐次アクセスファイル (sequential access file)</vt:lpstr>
      <vt:lpstr>逐次アクセス(sequential access)</vt:lpstr>
      <vt:lpstr>逐次アクセス</vt:lpstr>
      <vt:lpstr>逐次アクセスの利点と欠点</vt:lpstr>
      <vt:lpstr>直接アクセスファイル (direct access file)</vt:lpstr>
      <vt:lpstr>直接アクセス(direct access)</vt:lpstr>
      <vt:lpstr>直接アクセス</vt:lpstr>
      <vt:lpstr>直接アクセスの利点と欠点</vt:lpstr>
      <vt:lpstr>索引付きファイル (indexed file)</vt:lpstr>
      <vt:lpstr>索引付アクセス</vt:lpstr>
      <vt:lpstr>索引付きファイルの利点と欠点</vt:lpstr>
      <vt:lpstr>区分編成ファイル (partitioned file)</vt:lpstr>
      <vt:lpstr>区分編成ファイルの利点と欠点</vt:lpstr>
      <vt:lpstr>まとめ : ファイルシステム</vt:lpstr>
      <vt:lpstr>まとめ : ファイル構造</vt:lpstr>
      <vt:lpstr>まとめ：レコード形式</vt:lpstr>
      <vt:lpstr>まとめ : ファイル転送</vt:lpstr>
      <vt:lpstr>まとめ : ファイルアクセス</vt:lpstr>
      <vt:lpstr>期末テスト</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13th</dc:subject>
  <dc:creator>T.Ishimizu</dc:creator>
  <cp:lastModifiedBy>石水隆</cp:lastModifiedBy>
  <cp:revision>365</cp:revision>
  <cp:lastPrinted>2020-11-27T09:01:37Z</cp:lastPrinted>
  <dcterms:created xsi:type="dcterms:W3CDTF">1601-01-01T00:00:00Z</dcterms:created>
  <dcterms:modified xsi:type="dcterms:W3CDTF">2022-11-17T00:17:54Z</dcterms:modified>
</cp:coreProperties>
</file>