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80"/>
  </p:notesMasterIdLst>
  <p:handoutMasterIdLst>
    <p:handoutMasterId r:id="rId81"/>
  </p:handoutMasterIdLst>
  <p:sldIdLst>
    <p:sldId id="256" r:id="rId2"/>
    <p:sldId id="326" r:id="rId3"/>
    <p:sldId id="430" r:id="rId4"/>
    <p:sldId id="431" r:id="rId5"/>
    <p:sldId id="264" r:id="rId6"/>
    <p:sldId id="432" r:id="rId7"/>
    <p:sldId id="327" r:id="rId8"/>
    <p:sldId id="329" r:id="rId9"/>
    <p:sldId id="383" r:id="rId10"/>
    <p:sldId id="333" r:id="rId11"/>
    <p:sldId id="336" r:id="rId12"/>
    <p:sldId id="334" r:id="rId13"/>
    <p:sldId id="337" r:id="rId14"/>
    <p:sldId id="338" r:id="rId15"/>
    <p:sldId id="339" r:id="rId16"/>
    <p:sldId id="405" r:id="rId17"/>
    <p:sldId id="353" r:id="rId18"/>
    <p:sldId id="357" r:id="rId19"/>
    <p:sldId id="358" r:id="rId20"/>
    <p:sldId id="365" r:id="rId21"/>
    <p:sldId id="366" r:id="rId22"/>
    <p:sldId id="451" r:id="rId23"/>
    <p:sldId id="367" r:id="rId24"/>
    <p:sldId id="368" r:id="rId25"/>
    <p:sldId id="381" r:id="rId26"/>
    <p:sldId id="372" r:id="rId27"/>
    <p:sldId id="341" r:id="rId28"/>
    <p:sldId id="359" r:id="rId29"/>
    <p:sldId id="360" r:id="rId30"/>
    <p:sldId id="361" r:id="rId31"/>
    <p:sldId id="374" r:id="rId32"/>
    <p:sldId id="377" r:id="rId33"/>
    <p:sldId id="373" r:id="rId34"/>
    <p:sldId id="382" r:id="rId35"/>
    <p:sldId id="378" r:id="rId36"/>
    <p:sldId id="379" r:id="rId37"/>
    <p:sldId id="380" r:id="rId38"/>
    <p:sldId id="342" r:id="rId39"/>
    <p:sldId id="362" r:id="rId40"/>
    <p:sldId id="363" r:id="rId41"/>
    <p:sldId id="364" r:id="rId42"/>
    <p:sldId id="384" r:id="rId43"/>
    <p:sldId id="398" r:id="rId44"/>
    <p:sldId id="389" r:id="rId45"/>
    <p:sldId id="385" r:id="rId46"/>
    <p:sldId id="390" r:id="rId47"/>
    <p:sldId id="391" r:id="rId48"/>
    <p:sldId id="393" r:id="rId49"/>
    <p:sldId id="394" r:id="rId50"/>
    <p:sldId id="396" r:id="rId51"/>
    <p:sldId id="397" r:id="rId52"/>
    <p:sldId id="399" r:id="rId53"/>
    <p:sldId id="401" r:id="rId54"/>
    <p:sldId id="452" r:id="rId55"/>
    <p:sldId id="402" r:id="rId56"/>
    <p:sldId id="407" r:id="rId57"/>
    <p:sldId id="409" r:id="rId58"/>
    <p:sldId id="410" r:id="rId59"/>
    <p:sldId id="411" r:id="rId60"/>
    <p:sldId id="408" r:id="rId61"/>
    <p:sldId id="404" r:id="rId62"/>
    <p:sldId id="403" r:id="rId63"/>
    <p:sldId id="412" r:id="rId64"/>
    <p:sldId id="413" r:id="rId65"/>
    <p:sldId id="414" r:id="rId66"/>
    <p:sldId id="415" r:id="rId67"/>
    <p:sldId id="416" r:id="rId68"/>
    <p:sldId id="417" r:id="rId69"/>
    <p:sldId id="418" r:id="rId70"/>
    <p:sldId id="424" r:id="rId71"/>
    <p:sldId id="419" r:id="rId72"/>
    <p:sldId id="421" r:id="rId73"/>
    <p:sldId id="422" r:id="rId74"/>
    <p:sldId id="423" r:id="rId75"/>
    <p:sldId id="425" r:id="rId76"/>
    <p:sldId id="427" r:id="rId77"/>
    <p:sldId id="429" r:id="rId78"/>
    <p:sldId id="428" r:id="rId79"/>
  </p:sldIdLst>
  <p:sldSz cx="9144000" cy="6858000" type="screen4x3"/>
  <p:notesSz cx="7099300" cy="10234613"/>
  <p:defaultTextStyle>
    <a:defPPr>
      <a:defRPr lang="en-US"/>
    </a:defPPr>
    <a:lvl1pPr algn="l" rtl="0" fontAlgn="base">
      <a:spcBef>
        <a:spcPct val="0"/>
      </a:spcBef>
      <a:spcAft>
        <a:spcPct val="0"/>
      </a:spcAft>
      <a:defRPr kumimoji="1" sz="28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28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28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28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28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28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28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28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28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4319">
          <p15:clr>
            <a:srgbClr val="A4A3A4"/>
          </p15:clr>
        </p15:guide>
        <p15:guide id="2" pos="575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99CC"/>
    <a:srgbClr val="003300"/>
    <a:srgbClr val="CCECFF"/>
    <a:srgbClr val="000000"/>
    <a:srgbClr val="000066"/>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519" autoAdjust="0"/>
    <p:restoredTop sz="62734" autoAdjust="0"/>
  </p:normalViewPr>
  <p:slideViewPr>
    <p:cSldViewPr>
      <p:cViewPr varScale="1">
        <p:scale>
          <a:sx n="48" d="100"/>
          <a:sy n="48" d="100"/>
        </p:scale>
        <p:origin x="2280" y="48"/>
      </p:cViewPr>
      <p:guideLst>
        <p:guide orient="horz" pos="4319"/>
        <p:guide pos="5759"/>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hdr" sz="quarter"/>
          </p:nvPr>
        </p:nvSpPr>
        <p:spPr bwMode="auto">
          <a:xfrm>
            <a:off x="0" y="0"/>
            <a:ext cx="3048000" cy="53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ja-JP" altLang="en-US"/>
          </a:p>
        </p:txBody>
      </p:sp>
      <p:sp>
        <p:nvSpPr>
          <p:cNvPr id="150531" name="Rectangle 3"/>
          <p:cNvSpPr>
            <a:spLocks noGrp="1" noChangeArrowheads="1"/>
          </p:cNvSpPr>
          <p:nvPr>
            <p:ph type="dt" sz="quarter" idx="1"/>
          </p:nvPr>
        </p:nvSpPr>
        <p:spPr bwMode="auto">
          <a:xfrm>
            <a:off x="4038600" y="0"/>
            <a:ext cx="3048000" cy="53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ja-JP" altLang="en-US"/>
          </a:p>
        </p:txBody>
      </p:sp>
      <p:sp>
        <p:nvSpPr>
          <p:cNvPr id="150532" name="Rectangle 4"/>
          <p:cNvSpPr>
            <a:spLocks noGrp="1" noChangeArrowheads="1"/>
          </p:cNvSpPr>
          <p:nvPr>
            <p:ph type="ftr" sz="quarter" idx="2"/>
          </p:nvPr>
        </p:nvSpPr>
        <p:spPr bwMode="auto">
          <a:xfrm>
            <a:off x="0" y="9753600"/>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ja-JP" altLang="en-US"/>
          </a:p>
        </p:txBody>
      </p:sp>
      <p:sp>
        <p:nvSpPr>
          <p:cNvPr id="150533" name="Rectangle 5"/>
          <p:cNvSpPr>
            <a:spLocks noGrp="1" noChangeArrowheads="1"/>
          </p:cNvSpPr>
          <p:nvPr>
            <p:ph type="sldNum" sz="quarter" idx="3"/>
          </p:nvPr>
        </p:nvSpPr>
        <p:spPr bwMode="auto">
          <a:xfrm>
            <a:off x="4038600" y="9753600"/>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22893B8-5048-4F60-AC26-CDD736DDBAFF}" type="slidenum">
              <a:rPr lang="ja-JP" altLang="en-US"/>
              <a:pPr>
                <a:defRPr/>
              </a:pPr>
              <a:t>‹#›</a:t>
            </a:fld>
            <a:endParaRPr lang="ja-JP" altLang="en-US"/>
          </a:p>
        </p:txBody>
      </p:sp>
    </p:spTree>
    <p:extLst>
      <p:ext uri="{BB962C8B-B14F-4D97-AF65-F5344CB8AC3E}">
        <p14:creationId xmlns:p14="http://schemas.microsoft.com/office/powerpoint/2010/main" val="2061395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a:defRPr sz="1300"/>
            </a:lvl1pPr>
          </a:lstStyle>
          <a:p>
            <a:pPr>
              <a:defRPr/>
            </a:pPr>
            <a:endParaRPr lang="en-US" altLang="ja-JP"/>
          </a:p>
        </p:txBody>
      </p:sp>
      <p:sp>
        <p:nvSpPr>
          <p:cNvPr id="27651" name="Rectangle 3"/>
          <p:cNvSpPr>
            <a:spLocks noGrp="1" noChangeArrowheads="1"/>
          </p:cNvSpPr>
          <p:nvPr>
            <p:ph type="dt" idx="1"/>
          </p:nvPr>
        </p:nvSpPr>
        <p:spPr bwMode="auto">
          <a:xfrm>
            <a:off x="4022725"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a:defRPr sz="1300"/>
            </a:lvl1pPr>
          </a:lstStyle>
          <a:p>
            <a:pPr>
              <a:defRPr/>
            </a:pPr>
            <a:endParaRPr lang="en-US" altLang="ja-JP"/>
          </a:p>
        </p:txBody>
      </p:sp>
      <p:sp>
        <p:nvSpPr>
          <p:cNvPr id="80900"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p:spPr>
      </p:sp>
      <p:sp>
        <p:nvSpPr>
          <p:cNvPr id="27653" name="Rectangle 5"/>
          <p:cNvSpPr>
            <a:spLocks noGrp="1" noChangeArrowheads="1"/>
          </p:cNvSpPr>
          <p:nvPr>
            <p:ph type="body" sz="quarter" idx="3"/>
          </p:nvPr>
        </p:nvSpPr>
        <p:spPr bwMode="auto">
          <a:xfrm>
            <a:off x="946150" y="4860925"/>
            <a:ext cx="5207000" cy="4605338"/>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ja-JP" altLang="en-US" noProof="0"/>
              <a:t>マスタ テキストの書式設定</a:t>
            </a:r>
          </a:p>
          <a:p>
            <a:pPr lvl="1"/>
            <a:r>
              <a:rPr lang="ja-JP" altLang="en-US" noProof="0"/>
              <a:t>第 2 レベル</a:t>
            </a:r>
          </a:p>
          <a:p>
            <a:pPr lvl="2"/>
            <a:r>
              <a:rPr lang="ja-JP" altLang="en-US" noProof="0"/>
              <a:t>第 3 レベル</a:t>
            </a:r>
          </a:p>
          <a:p>
            <a:pPr lvl="3"/>
            <a:r>
              <a:rPr lang="ja-JP" altLang="en-US" noProof="0"/>
              <a:t>第 4 レベル</a:t>
            </a:r>
          </a:p>
          <a:p>
            <a:pPr lvl="4"/>
            <a:r>
              <a:rPr lang="ja-JP" altLang="en-US" noProof="0"/>
              <a:t>第 5 レベル</a:t>
            </a:r>
          </a:p>
        </p:txBody>
      </p:sp>
      <p:sp>
        <p:nvSpPr>
          <p:cNvPr id="27654" name="Rectangle 6"/>
          <p:cNvSpPr>
            <a:spLocks noGrp="1" noChangeArrowheads="1"/>
          </p:cNvSpPr>
          <p:nvPr>
            <p:ph type="ftr" sz="quarter" idx="4"/>
          </p:nvPr>
        </p:nvSpPr>
        <p:spPr bwMode="auto">
          <a:xfrm>
            <a:off x="0" y="9723438"/>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a:defRPr sz="1300"/>
            </a:lvl1pPr>
          </a:lstStyle>
          <a:p>
            <a:pPr>
              <a:defRPr/>
            </a:pPr>
            <a:endParaRPr lang="en-US" altLang="ja-JP"/>
          </a:p>
        </p:txBody>
      </p:sp>
      <p:sp>
        <p:nvSpPr>
          <p:cNvPr id="27655" name="Rectangle 7"/>
          <p:cNvSpPr>
            <a:spLocks noGrp="1" noChangeArrowheads="1"/>
          </p:cNvSpPr>
          <p:nvPr>
            <p:ph type="sldNum" sz="quarter" idx="5"/>
          </p:nvPr>
        </p:nvSpPr>
        <p:spPr bwMode="auto">
          <a:xfrm>
            <a:off x="4022725" y="9723438"/>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a:defRPr sz="1300"/>
            </a:lvl1pPr>
          </a:lstStyle>
          <a:p>
            <a:pPr>
              <a:defRPr/>
            </a:pPr>
            <a:fld id="{F9A18063-4DA4-449B-A9C4-A2EC4BAC9A1C}" type="slidenum">
              <a:rPr lang="ja-JP" altLang="en-US"/>
              <a:pPr>
                <a:defRPr/>
              </a:pPr>
              <a:t>‹#›</a:t>
            </a:fld>
            <a:endParaRPr lang="en-US" altLang="ja-JP"/>
          </a:p>
        </p:txBody>
      </p:sp>
    </p:spTree>
    <p:extLst>
      <p:ext uri="{BB962C8B-B14F-4D97-AF65-F5344CB8AC3E}">
        <p14:creationId xmlns:p14="http://schemas.microsoft.com/office/powerpoint/2010/main" val="5345618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こんにちは。</a:t>
            </a:r>
            <a:endParaRPr kumimoji="1" lang="en-US" altLang="ja-JP" dirty="0"/>
          </a:p>
          <a:p>
            <a:r>
              <a:rPr kumimoji="1" lang="ja-JP" altLang="en-US" dirty="0"/>
              <a:t>これからオペレーティングシステムの第</a:t>
            </a:r>
            <a:r>
              <a:rPr kumimoji="1" lang="en-US" altLang="ja-JP" dirty="0"/>
              <a:t>11</a:t>
            </a:r>
            <a:r>
              <a:rPr kumimoji="1" lang="ja-JP" altLang="en-US" dirty="0"/>
              <a:t>回の授業を始めます。</a:t>
            </a:r>
            <a:endParaRPr kumimoji="1" lang="en-US" altLang="ja-JP" dirty="0"/>
          </a:p>
          <a:p>
            <a:r>
              <a:rPr kumimoji="1" lang="ja-JP" altLang="en-US" dirty="0"/>
              <a:t>よろしくお願いします。</a:t>
            </a:r>
            <a:endParaRPr kumimoji="1" lang="en-US" altLang="ja-JP" dirty="0"/>
          </a:p>
          <a:p>
            <a:r>
              <a:rPr kumimoji="1" lang="ja-JP" altLang="en-US" dirty="0"/>
              <a:t>まずいつものように </a:t>
            </a:r>
            <a:r>
              <a:rPr kumimoji="1" lang="en-US" altLang="ja-JP" dirty="0" err="1"/>
              <a:t>GoogleClassroom</a:t>
            </a:r>
            <a:r>
              <a:rPr kumimoji="1" lang="en-US" altLang="ja-JP" dirty="0"/>
              <a:t> </a:t>
            </a:r>
            <a:r>
              <a:rPr kumimoji="1" lang="ja-JP" altLang="en-US" dirty="0"/>
              <a:t>から出席カードを提出してください。</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1</a:t>
            </a:fld>
            <a:endParaRPr lang="en-US" altLang="ja-JP"/>
          </a:p>
        </p:txBody>
      </p:sp>
    </p:spTree>
    <p:extLst>
      <p:ext uri="{BB962C8B-B14F-4D97-AF65-F5344CB8AC3E}">
        <p14:creationId xmlns:p14="http://schemas.microsoft.com/office/powerpoint/2010/main" val="37899860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ここで、ページングの動作を考えてみましょう。</a:t>
            </a:r>
            <a:endParaRPr kumimoji="1" lang="en-US" altLang="ja-JP" dirty="0"/>
          </a:p>
          <a:p>
            <a:r>
              <a:rPr kumimoji="1" lang="ja-JP" altLang="en-US" dirty="0"/>
              <a:t>今、仮想アドレス </a:t>
            </a:r>
            <a:r>
              <a:rPr kumimoji="1" lang="en-US" altLang="ja-JP" dirty="0"/>
              <a:t>02 123 </a:t>
            </a:r>
            <a:r>
              <a:rPr kumimoji="1" lang="ja-JP" altLang="en-US" dirty="0"/>
              <a:t>番地にアクセスしたいとします。</a:t>
            </a:r>
            <a:endParaRPr kumimoji="1" lang="en-US" altLang="ja-JP" dirty="0"/>
          </a:p>
          <a:p>
            <a:r>
              <a:rPr kumimoji="1" lang="ja-JP" altLang="en-US" dirty="0"/>
              <a:t>ページテーブルを見ると、ページ </a:t>
            </a:r>
            <a:r>
              <a:rPr kumimoji="1" lang="en-US" altLang="ja-JP" dirty="0"/>
              <a:t>02 </a:t>
            </a:r>
            <a:r>
              <a:rPr kumimoji="1" lang="ja-JP" altLang="en-US" dirty="0"/>
              <a:t>の </a:t>
            </a:r>
            <a:r>
              <a:rPr kumimoji="1" lang="en-US" altLang="ja-JP" dirty="0"/>
              <a:t>V </a:t>
            </a:r>
            <a:r>
              <a:rPr kumimoji="1" lang="ja-JP" altLang="en-US" dirty="0"/>
              <a:t>フラグは </a:t>
            </a:r>
            <a:r>
              <a:rPr kumimoji="1" lang="en-US" altLang="ja-JP" dirty="0"/>
              <a:t>0 </a:t>
            </a:r>
            <a:r>
              <a:rPr kumimoji="1" lang="ja-JP" altLang="en-US" dirty="0"/>
              <a:t>ですので、主記憶上にありません。</a:t>
            </a:r>
            <a:endParaRPr kumimoji="1" lang="en-US" altLang="ja-JP" dirty="0"/>
          </a:p>
          <a:p>
            <a:r>
              <a:rPr kumimoji="1" lang="ja-JP" altLang="en-US" dirty="0"/>
              <a:t>つまりページフォルトが発生しました。</a:t>
            </a:r>
            <a:endParaRPr kumimoji="1" lang="en-US" altLang="ja-JP" dirty="0"/>
          </a:p>
          <a:p>
            <a:r>
              <a:rPr kumimoji="1" lang="ja-JP" altLang="en-US" dirty="0"/>
              <a:t>ページフォルトが起きましたので、ページ </a:t>
            </a:r>
            <a:r>
              <a:rPr kumimoji="1" lang="en-US" altLang="ja-JP" dirty="0"/>
              <a:t>02 </a:t>
            </a:r>
            <a:r>
              <a:rPr kumimoji="1" lang="ja-JP" altLang="en-US" dirty="0"/>
              <a:t>を主記憶にページインしなければなりません。</a:t>
            </a:r>
            <a:endParaRPr kumimoji="1" lang="en-US" altLang="ja-JP" dirty="0"/>
          </a:p>
          <a:p>
            <a:r>
              <a:rPr kumimoji="1" lang="ja-JP" altLang="en-US" dirty="0"/>
              <a:t>しかし、現在主記憶のページ枠に空きはありません。</a:t>
            </a:r>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10</a:t>
            </a:fld>
            <a:endParaRPr lang="en-US" altLang="ja-JP"/>
          </a:p>
        </p:txBody>
      </p:sp>
    </p:spTree>
    <p:extLst>
      <p:ext uri="{BB962C8B-B14F-4D97-AF65-F5344CB8AC3E}">
        <p14:creationId xmlns:p14="http://schemas.microsoft.com/office/powerpoint/2010/main" val="620147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ページ枠を開けるためにどれかのページをページアウトします。</a:t>
            </a:r>
            <a:endParaRPr kumimoji="1" lang="en-US" altLang="ja-JP" dirty="0"/>
          </a:p>
          <a:p>
            <a:r>
              <a:rPr kumimoji="1" lang="ja-JP" altLang="en-US" dirty="0"/>
              <a:t>今回は、ページ枠</a:t>
            </a:r>
            <a:r>
              <a:rPr kumimoji="1" lang="en-US" altLang="ja-JP" dirty="0"/>
              <a:t>1</a:t>
            </a:r>
            <a:r>
              <a:rPr kumimoji="1" lang="ja-JP" altLang="en-US" dirty="0"/>
              <a:t>にあるページ </a:t>
            </a:r>
            <a:r>
              <a:rPr kumimoji="1" lang="en-US" altLang="ja-JP" dirty="0"/>
              <a:t>03 </a:t>
            </a:r>
            <a:r>
              <a:rPr kumimoji="1" lang="ja-JP" altLang="en-US" dirty="0"/>
              <a:t>をページアウトするとしましょう。</a:t>
            </a:r>
            <a:endParaRPr kumimoji="1" lang="en-US" altLang="ja-JP" dirty="0"/>
          </a:p>
          <a:p>
            <a:r>
              <a:rPr kumimoji="1" lang="ja-JP" altLang="en-US" dirty="0"/>
              <a:t>ページ</a:t>
            </a:r>
            <a:r>
              <a:rPr kumimoji="1" lang="en-US" altLang="ja-JP" dirty="0"/>
              <a:t>03</a:t>
            </a:r>
            <a:r>
              <a:rPr kumimoji="1" lang="ja-JP" altLang="en-US" dirty="0"/>
              <a:t>の </a:t>
            </a:r>
            <a:r>
              <a:rPr kumimoji="1" lang="en-US" altLang="ja-JP" dirty="0"/>
              <a:t>C </a:t>
            </a:r>
            <a:r>
              <a:rPr kumimoji="1" lang="ja-JP" altLang="en-US" dirty="0"/>
              <a:t>フラグは </a:t>
            </a:r>
            <a:r>
              <a:rPr kumimoji="1" lang="en-US" altLang="ja-JP" dirty="0"/>
              <a:t>1 </a:t>
            </a:r>
            <a:r>
              <a:rPr kumimoji="1" lang="ja-JP" altLang="en-US" dirty="0"/>
              <a:t>ですので、</a:t>
            </a:r>
            <a:endParaRPr kumimoji="1" lang="en-US" altLang="ja-JP" dirty="0"/>
          </a:p>
          <a:p>
            <a:r>
              <a:rPr kumimoji="1" lang="ja-JP" altLang="en-US" dirty="0"/>
              <a:t>まずページ</a:t>
            </a:r>
            <a:r>
              <a:rPr kumimoji="1" lang="en-US" altLang="ja-JP" dirty="0"/>
              <a:t>03</a:t>
            </a:r>
            <a:r>
              <a:rPr kumimoji="1" lang="ja-JP" altLang="en-US" dirty="0"/>
              <a:t>を</a:t>
            </a:r>
            <a:r>
              <a:rPr kumimoji="1" lang="en-US" altLang="ja-JP" dirty="0"/>
              <a:t>2</a:t>
            </a:r>
            <a:r>
              <a:rPr kumimoji="1" lang="ja-JP" altLang="en-US" dirty="0"/>
              <a:t>次記憶に書きだします。</a:t>
            </a:r>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11</a:t>
            </a:fld>
            <a:endParaRPr lang="en-US" altLang="ja-JP"/>
          </a:p>
        </p:txBody>
      </p:sp>
    </p:spTree>
    <p:extLst>
      <p:ext uri="{BB962C8B-B14F-4D97-AF65-F5344CB8AC3E}">
        <p14:creationId xmlns:p14="http://schemas.microsoft.com/office/powerpoint/2010/main" val="42675619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ページ枠</a:t>
            </a:r>
            <a:r>
              <a:rPr kumimoji="1" lang="en-US" altLang="ja-JP" dirty="0"/>
              <a:t>1</a:t>
            </a:r>
            <a:r>
              <a:rPr kumimoji="1" lang="ja-JP" altLang="en-US" dirty="0"/>
              <a:t>が空きましたので、ページ</a:t>
            </a:r>
            <a:r>
              <a:rPr kumimoji="1" lang="en-US" altLang="ja-JP" dirty="0"/>
              <a:t>02</a:t>
            </a:r>
            <a:r>
              <a:rPr kumimoji="1" lang="ja-JP" altLang="en-US" dirty="0"/>
              <a:t>をページインします。</a:t>
            </a:r>
            <a:endParaRPr kumimoji="1" lang="en-US" altLang="ja-JP" dirty="0"/>
          </a:p>
          <a:p>
            <a:r>
              <a:rPr kumimoji="1" lang="ja-JP" altLang="en-US" dirty="0"/>
              <a:t>すると、</a:t>
            </a:r>
            <a:r>
              <a:rPr kumimoji="1" lang="en-US" altLang="ja-JP" dirty="0"/>
              <a:t>02 123 </a:t>
            </a:r>
            <a:r>
              <a:rPr kumimoji="1" lang="ja-JP" altLang="en-US" dirty="0"/>
              <a:t>番地は、</a:t>
            </a:r>
            <a:r>
              <a:rPr kumimoji="1" lang="en-US" altLang="ja-JP" dirty="0"/>
              <a:t>1 123 </a:t>
            </a:r>
            <a:r>
              <a:rPr kumimoji="1" lang="ja-JP" altLang="en-US" dirty="0"/>
              <a:t>番地としてアクセスできます。</a:t>
            </a:r>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12</a:t>
            </a:fld>
            <a:endParaRPr lang="en-US" altLang="ja-JP"/>
          </a:p>
        </p:txBody>
      </p:sp>
    </p:spTree>
    <p:extLst>
      <p:ext uri="{BB962C8B-B14F-4D97-AF65-F5344CB8AC3E}">
        <p14:creationId xmlns:p14="http://schemas.microsoft.com/office/powerpoint/2010/main" val="8103692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次は、</a:t>
            </a:r>
            <a:r>
              <a:rPr kumimoji="1" lang="en-US" altLang="ja-JP" dirty="0"/>
              <a:t>03 999 </a:t>
            </a:r>
            <a:r>
              <a:rPr kumimoji="1" lang="ja-JP" altLang="en-US" dirty="0"/>
              <a:t>番地にアクセスするとしましょう。</a:t>
            </a:r>
            <a:endParaRPr kumimoji="1" lang="en-US" altLang="ja-JP" dirty="0"/>
          </a:p>
          <a:p>
            <a:r>
              <a:rPr kumimoji="1" lang="ja-JP" altLang="en-US" dirty="0"/>
              <a:t>ページテーブルを見ると、</a:t>
            </a:r>
            <a:r>
              <a:rPr kumimoji="1" lang="en-US" altLang="ja-JP" dirty="0"/>
              <a:t>03</a:t>
            </a:r>
            <a:r>
              <a:rPr kumimoji="1" lang="ja-JP" altLang="en-US" dirty="0"/>
              <a:t>ページは主記憶上にありませんので、ページフォルトが発生します。</a:t>
            </a:r>
            <a:endParaRPr kumimoji="1" lang="en-US" altLang="ja-JP" dirty="0"/>
          </a:p>
          <a:p>
            <a:r>
              <a:rPr kumimoji="1" lang="ja-JP" altLang="en-US" dirty="0"/>
              <a:t>さて、</a:t>
            </a:r>
            <a:r>
              <a:rPr kumimoji="1" lang="en-US" altLang="ja-JP" dirty="0"/>
              <a:t>03</a:t>
            </a:r>
            <a:r>
              <a:rPr kumimoji="1" lang="ja-JP" altLang="en-US" dirty="0"/>
              <a:t>ページは、先ほどページアウトしたばかりのページです。</a:t>
            </a:r>
            <a:endParaRPr kumimoji="1" lang="en-US" altLang="ja-JP" dirty="0"/>
          </a:p>
          <a:p>
            <a:r>
              <a:rPr kumimoji="1" lang="ja-JP" altLang="en-US" dirty="0"/>
              <a:t>もし、前回ページアウトするページが</a:t>
            </a:r>
            <a:r>
              <a:rPr kumimoji="1" lang="en-US" altLang="ja-JP" dirty="0"/>
              <a:t>03</a:t>
            </a:r>
            <a:r>
              <a:rPr kumimoji="1" lang="ja-JP" altLang="en-US" dirty="0"/>
              <a:t>以外のページ、</a:t>
            </a:r>
            <a:endParaRPr kumimoji="1" lang="en-US" altLang="ja-JP" dirty="0"/>
          </a:p>
          <a:p>
            <a:r>
              <a:rPr kumimoji="1" lang="en-US" altLang="ja-JP" dirty="0"/>
              <a:t>01, 06, 07 </a:t>
            </a:r>
            <a:r>
              <a:rPr kumimoji="1" lang="ja-JP" altLang="en-US" dirty="0"/>
              <a:t>のどれかであれば、ページフォルトは起きていませんでした。</a:t>
            </a:r>
            <a:endParaRPr kumimoji="1" lang="en-US" altLang="ja-JP" dirty="0"/>
          </a:p>
          <a:p>
            <a:r>
              <a:rPr kumimoji="1" lang="ja-JP" altLang="en-US" dirty="0"/>
              <a:t>作業机がいっぱいになったので、ある資料を倉庫に片づけましたが、</a:t>
            </a:r>
            <a:endParaRPr kumimoji="1" lang="en-US" altLang="ja-JP" dirty="0"/>
          </a:p>
          <a:p>
            <a:r>
              <a:rPr kumimoji="1" lang="ja-JP" altLang="en-US" dirty="0"/>
              <a:t>その直後にその資料がまた必要になったわけです。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13</a:t>
            </a:fld>
            <a:endParaRPr lang="en-US" altLang="ja-JP"/>
          </a:p>
        </p:txBody>
      </p:sp>
    </p:spTree>
    <p:extLst>
      <p:ext uri="{BB962C8B-B14F-4D97-AF65-F5344CB8AC3E}">
        <p14:creationId xmlns:p14="http://schemas.microsoft.com/office/powerpoint/2010/main" val="15807691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あるページをページアウトしたときに、</a:t>
            </a:r>
            <a:endParaRPr kumimoji="1" lang="en-US" altLang="ja-JP" dirty="0"/>
          </a:p>
          <a:p>
            <a:r>
              <a:rPr kumimoji="1" lang="ja-JP" altLang="en-US" dirty="0"/>
              <a:t>そのページが再度参照されると、ページフォルトが起きてしまします。</a:t>
            </a:r>
            <a:endParaRPr kumimoji="1" lang="en-US" altLang="ja-JP" dirty="0"/>
          </a:p>
          <a:p>
            <a:r>
              <a:rPr kumimoji="1" lang="ja-JP" altLang="en-US" dirty="0"/>
              <a:t>ですから、ページアウトするページは、</a:t>
            </a:r>
            <a:endParaRPr kumimoji="1" lang="en-US" altLang="ja-JP" dirty="0"/>
          </a:p>
          <a:p>
            <a:r>
              <a:rPr kumimoji="1" lang="ja-JP" altLang="en-US" dirty="0"/>
              <a:t>できれば近い将来に参照されないページがいいわけです。</a:t>
            </a:r>
            <a:endParaRPr kumimoji="1" lang="en-US" altLang="ja-JP" dirty="0"/>
          </a:p>
          <a:p>
            <a:r>
              <a:rPr kumimoji="1" lang="ja-JP" altLang="en-US" dirty="0"/>
              <a:t>それでは、近い将来に参照されない、というのはどのページでしょうか。</a:t>
            </a:r>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14</a:t>
            </a:fld>
            <a:endParaRPr lang="en-US" altLang="ja-JP"/>
          </a:p>
        </p:txBody>
      </p:sp>
    </p:spTree>
    <p:extLst>
      <p:ext uri="{BB962C8B-B14F-4D97-AF65-F5344CB8AC3E}">
        <p14:creationId xmlns:p14="http://schemas.microsoft.com/office/powerpoint/2010/main" val="11287733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主記憶から</a:t>
            </a:r>
            <a:r>
              <a:rPr kumimoji="1" lang="en-US" altLang="ja-JP" dirty="0"/>
              <a:t>2</a:t>
            </a:r>
            <a:r>
              <a:rPr kumimoji="1" lang="ja-JP" altLang="en-US" dirty="0"/>
              <a:t>次記憶に追い出すページを決定するのが置き換えアルゴリズムです。</a:t>
            </a:r>
            <a:endParaRPr kumimoji="1" lang="en-US" altLang="ja-JP" dirty="0"/>
          </a:p>
          <a:p>
            <a:r>
              <a:rPr kumimoji="1" lang="ja-JP" altLang="en-US" dirty="0"/>
              <a:t>今回は、置き換えアルゴリズムとして、</a:t>
            </a:r>
            <a:r>
              <a:rPr kumimoji="1" lang="en-US" altLang="ja-JP" dirty="0"/>
              <a:t>OPT, FIFO, LRU, LFU</a:t>
            </a:r>
            <a:r>
              <a:rPr kumimoji="1" lang="ja-JP" altLang="en-US" dirty="0"/>
              <a:t>の</a:t>
            </a:r>
            <a:r>
              <a:rPr kumimoji="1" lang="en-US" altLang="ja-JP" dirty="0"/>
              <a:t>4</a:t>
            </a:r>
            <a:r>
              <a:rPr kumimoji="1" lang="ja-JP" altLang="en-US" dirty="0"/>
              <a:t>つを紹介します。</a:t>
            </a:r>
            <a:endParaRPr kumimoji="1" lang="en-US" altLang="ja-JP" dirty="0"/>
          </a:p>
          <a:p>
            <a:r>
              <a:rPr kumimoji="1" lang="en-US" altLang="ja-JP" dirty="0"/>
              <a:t>OPT Optimal </a:t>
            </a:r>
            <a:r>
              <a:rPr kumimoji="1" lang="ja-JP" altLang="en-US" dirty="0"/>
              <a:t>は、今後最も長い間使用されないページを選択します。</a:t>
            </a:r>
            <a:endParaRPr kumimoji="1" lang="en-US" altLang="ja-JP" dirty="0"/>
          </a:p>
          <a:p>
            <a:r>
              <a:rPr kumimoji="1" lang="en-US" altLang="ja-JP" dirty="0"/>
              <a:t>FIFO First in first out </a:t>
            </a:r>
            <a:r>
              <a:rPr kumimoji="1" lang="ja-JP" altLang="en-US" dirty="0"/>
              <a:t>は、最も早い時期に主記憶に読み込んだページを選択します。</a:t>
            </a:r>
            <a:endParaRPr kumimoji="1" lang="en-US" altLang="ja-JP" dirty="0"/>
          </a:p>
          <a:p>
            <a:r>
              <a:rPr kumimoji="1" lang="en-US" altLang="ja-JP" dirty="0"/>
              <a:t>LRU</a:t>
            </a:r>
            <a:r>
              <a:rPr kumimoji="1" lang="ja-JP" altLang="en-US" dirty="0"/>
              <a:t> </a:t>
            </a:r>
            <a:r>
              <a:rPr kumimoji="1" lang="en-US" altLang="ja-JP" dirty="0"/>
              <a:t>least</a:t>
            </a:r>
            <a:r>
              <a:rPr kumimoji="1" lang="ja-JP" altLang="en-US" dirty="0"/>
              <a:t> </a:t>
            </a:r>
            <a:r>
              <a:rPr kumimoji="1" lang="en-US" altLang="ja-JP" dirty="0"/>
              <a:t>recently</a:t>
            </a:r>
            <a:r>
              <a:rPr kumimoji="1" lang="ja-JP" altLang="en-US" dirty="0"/>
              <a:t> </a:t>
            </a:r>
            <a:r>
              <a:rPr kumimoji="1" lang="en-US" altLang="ja-JP" dirty="0"/>
              <a:t>used</a:t>
            </a:r>
            <a:r>
              <a:rPr kumimoji="1" lang="ja-JP" altLang="en-US" dirty="0"/>
              <a:t> は、最も長い期間使用されていないページを選択します。</a:t>
            </a:r>
            <a:endParaRPr kumimoji="1" lang="en-US" altLang="ja-JP" dirty="0"/>
          </a:p>
          <a:p>
            <a:r>
              <a:rPr kumimoji="1" lang="en-US" altLang="ja-JP" dirty="0"/>
              <a:t>LFU least frequently used </a:t>
            </a:r>
            <a:r>
              <a:rPr kumimoji="1" lang="ja-JP" altLang="en-US" dirty="0"/>
              <a:t>は、最も参照回数の少ないページを選択します。</a:t>
            </a:r>
            <a:endParaRPr kumimoji="1" lang="en-US" altLang="ja-JP" dirty="0"/>
          </a:p>
          <a:p>
            <a:r>
              <a:rPr kumimoji="1" lang="ja-JP" altLang="en-US" dirty="0"/>
              <a:t>それでは、各アルゴリズムを詳しく見ていきましょう。</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15</a:t>
            </a:fld>
            <a:endParaRPr lang="en-US" altLang="ja-JP"/>
          </a:p>
        </p:txBody>
      </p:sp>
    </p:spTree>
    <p:extLst>
      <p:ext uri="{BB962C8B-B14F-4D97-AF65-F5344CB8AC3E}">
        <p14:creationId xmlns:p14="http://schemas.microsoft.com/office/powerpoint/2010/main" val="2454065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OPT</a:t>
            </a:r>
            <a:r>
              <a:rPr kumimoji="1" lang="ja-JP" altLang="en-US" dirty="0"/>
              <a:t> </a:t>
            </a:r>
            <a:r>
              <a:rPr kumimoji="1" lang="en-US" altLang="ja-JP" dirty="0"/>
              <a:t>Optimal </a:t>
            </a:r>
            <a:r>
              <a:rPr kumimoji="1" lang="ja-JP" altLang="en-US" dirty="0"/>
              <a:t>は、</a:t>
            </a:r>
            <a:endParaRPr kumimoji="1" lang="en-US" altLang="ja-JP" dirty="0"/>
          </a:p>
          <a:p>
            <a:r>
              <a:rPr kumimoji="1" lang="ja-JP" altLang="en-US" dirty="0"/>
              <a:t>今後最も長い期間使用されないページを選択します。</a:t>
            </a:r>
            <a:endParaRPr kumimoji="1" lang="en-US" altLang="ja-JP" dirty="0"/>
          </a:p>
          <a:p>
            <a:r>
              <a:rPr kumimoji="1" lang="ja-JP" altLang="en-US" dirty="0"/>
              <a:t>今、</a:t>
            </a:r>
            <a:r>
              <a:rPr kumimoji="1" lang="en-US" altLang="ja-JP" dirty="0"/>
              <a:t>4</a:t>
            </a:r>
            <a:r>
              <a:rPr kumimoji="1" lang="ja-JP" altLang="en-US" dirty="0"/>
              <a:t>つのページ枠があるとします。</a:t>
            </a:r>
            <a:endParaRPr kumimoji="1" lang="en-US" altLang="ja-JP" dirty="0"/>
          </a:p>
          <a:p>
            <a:r>
              <a:rPr kumimoji="1" lang="ja-JP" altLang="en-US" dirty="0"/>
              <a:t>各ページは、いつ主記憶に読まれたか、前回いつ参照されたか、今まで何回参照されたか、次はいつ参照されるか、が</a:t>
            </a:r>
            <a:endParaRPr kumimoji="1" lang="en-US" altLang="ja-JP" dirty="0"/>
          </a:p>
          <a:p>
            <a:r>
              <a:rPr kumimoji="1" lang="ja-JP" altLang="en-US" dirty="0"/>
              <a:t>下表の通りであるとします。</a:t>
            </a:r>
            <a:endParaRPr kumimoji="1" lang="en-US" altLang="ja-JP" dirty="0"/>
          </a:p>
          <a:p>
            <a:r>
              <a:rPr kumimoji="1" lang="en-US" altLang="ja-JP" dirty="0"/>
              <a:t>OPT </a:t>
            </a:r>
            <a:r>
              <a:rPr kumimoji="1" lang="ja-JP" altLang="en-US" dirty="0"/>
              <a:t>は、次回いつ参照されるかを見ます。</a:t>
            </a:r>
            <a:endParaRPr kumimoji="1" lang="en-US" altLang="ja-JP" dirty="0"/>
          </a:p>
          <a:p>
            <a:r>
              <a:rPr kumimoji="1" lang="ja-JP" altLang="en-US" dirty="0"/>
              <a:t>ページ</a:t>
            </a:r>
            <a:r>
              <a:rPr kumimoji="1" lang="en-US" altLang="ja-JP" dirty="0"/>
              <a:t>01</a:t>
            </a:r>
            <a:r>
              <a:rPr kumimoji="1" lang="ja-JP" altLang="en-US" dirty="0"/>
              <a:t>が</a:t>
            </a:r>
            <a:r>
              <a:rPr kumimoji="1" lang="en-US" altLang="ja-JP" dirty="0"/>
              <a:t>2</a:t>
            </a:r>
            <a:r>
              <a:rPr kumimoji="1" lang="ja-JP" altLang="en-US" dirty="0"/>
              <a:t>回後、ページ</a:t>
            </a:r>
            <a:r>
              <a:rPr kumimoji="1" lang="en-US" altLang="ja-JP" dirty="0"/>
              <a:t>03</a:t>
            </a:r>
            <a:r>
              <a:rPr kumimoji="1" lang="ja-JP" altLang="en-US" dirty="0"/>
              <a:t>が</a:t>
            </a:r>
            <a:r>
              <a:rPr kumimoji="1" lang="en-US" altLang="ja-JP" dirty="0"/>
              <a:t>5</a:t>
            </a:r>
            <a:r>
              <a:rPr kumimoji="1" lang="ja-JP" altLang="en-US" dirty="0"/>
              <a:t>回後、ページ</a:t>
            </a:r>
            <a:r>
              <a:rPr kumimoji="1" lang="en-US" altLang="ja-JP" dirty="0"/>
              <a:t>07</a:t>
            </a:r>
            <a:r>
              <a:rPr kumimoji="1" lang="ja-JP" altLang="en-US" dirty="0"/>
              <a:t>が</a:t>
            </a:r>
            <a:r>
              <a:rPr kumimoji="1" lang="en-US" altLang="ja-JP" dirty="0"/>
              <a:t>7</a:t>
            </a:r>
            <a:r>
              <a:rPr kumimoji="1" lang="ja-JP" altLang="en-US" dirty="0"/>
              <a:t>回後、ページ</a:t>
            </a:r>
            <a:r>
              <a:rPr kumimoji="1" lang="en-US" altLang="ja-JP" dirty="0"/>
              <a:t>06</a:t>
            </a:r>
            <a:r>
              <a:rPr kumimoji="1" lang="ja-JP" altLang="en-US" dirty="0"/>
              <a:t>が</a:t>
            </a:r>
            <a:r>
              <a:rPr kumimoji="1" lang="en-US" altLang="ja-JP" dirty="0"/>
              <a:t>1</a:t>
            </a:r>
            <a:r>
              <a:rPr kumimoji="1" lang="ja-JP" altLang="en-US" dirty="0"/>
              <a:t>回後ですので、</a:t>
            </a:r>
            <a:endParaRPr kumimoji="1" lang="en-US" altLang="ja-JP" dirty="0"/>
          </a:p>
          <a:p>
            <a:r>
              <a:rPr kumimoji="1" lang="ja-JP" altLang="en-US" dirty="0"/>
              <a:t>次回使用されるまでの期間が最も長いのはページ</a:t>
            </a:r>
            <a:r>
              <a:rPr kumimoji="1" lang="en-US" altLang="ja-JP" dirty="0"/>
              <a:t>07</a:t>
            </a:r>
            <a:r>
              <a:rPr kumimoji="1" lang="ja-JP" altLang="en-US" dirty="0"/>
              <a:t>です。</a:t>
            </a:r>
            <a:endParaRPr kumimoji="1" lang="en-US" altLang="ja-JP" dirty="0"/>
          </a:p>
          <a:p>
            <a:r>
              <a:rPr kumimoji="1" lang="ja-JP" altLang="en-US" dirty="0"/>
              <a:t>よって、ページ</a:t>
            </a:r>
            <a:r>
              <a:rPr kumimoji="1" lang="en-US" altLang="ja-JP" dirty="0"/>
              <a:t>07</a:t>
            </a:r>
            <a:r>
              <a:rPr kumimoji="1" lang="ja-JP" altLang="en-US" dirty="0"/>
              <a:t>をページアウトします。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16</a:t>
            </a:fld>
            <a:endParaRPr lang="en-US" altLang="ja-JP"/>
          </a:p>
        </p:txBody>
      </p:sp>
    </p:spTree>
    <p:extLst>
      <p:ext uri="{BB962C8B-B14F-4D97-AF65-F5344CB8AC3E}">
        <p14:creationId xmlns:p14="http://schemas.microsoft.com/office/powerpoint/2010/main" val="1254824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OPT </a:t>
            </a:r>
            <a:r>
              <a:rPr kumimoji="1" lang="ja-JP" altLang="en-US" dirty="0"/>
              <a:t>を使った例を見てみましょう。</a:t>
            </a:r>
            <a:endParaRPr kumimoji="1" lang="en-US" altLang="ja-JP" dirty="0"/>
          </a:p>
          <a:p>
            <a:r>
              <a:rPr kumimoji="1" lang="ja-JP" altLang="en-US" dirty="0"/>
              <a:t>こちらの例では、ページ枠数が</a:t>
            </a:r>
            <a:r>
              <a:rPr kumimoji="1" lang="en-US" altLang="ja-JP" dirty="0"/>
              <a:t>3</a:t>
            </a:r>
            <a:r>
              <a:rPr kumimoji="1" lang="ja-JP" altLang="en-US" dirty="0"/>
              <a:t>に対して、ページが </a:t>
            </a:r>
            <a:r>
              <a:rPr kumimoji="1" lang="en-US" altLang="ja-JP" dirty="0"/>
              <a:t>0 1 2 0 4 3 4 0 1 4 2 4 </a:t>
            </a:r>
            <a:r>
              <a:rPr kumimoji="1" lang="ja-JP" altLang="en-US" dirty="0"/>
              <a:t>の順番で参照されるとします。</a:t>
            </a:r>
            <a:endParaRPr kumimoji="1" lang="en-US" altLang="ja-JP" dirty="0"/>
          </a:p>
          <a:p>
            <a:r>
              <a:rPr kumimoji="1" lang="ja-JP" altLang="en-US" dirty="0"/>
              <a:t>まず、ページ</a:t>
            </a:r>
            <a:r>
              <a:rPr kumimoji="1" lang="en-US" altLang="ja-JP" dirty="0"/>
              <a:t>0, </a:t>
            </a:r>
            <a:r>
              <a:rPr kumimoji="1" lang="ja-JP" altLang="en-US" dirty="0"/>
              <a:t>ページ</a:t>
            </a:r>
            <a:r>
              <a:rPr kumimoji="1" lang="en-US" altLang="ja-JP" dirty="0"/>
              <a:t>1, </a:t>
            </a:r>
            <a:r>
              <a:rPr kumimoji="1" lang="ja-JP" altLang="en-US" dirty="0"/>
              <a:t>ページ</a:t>
            </a:r>
            <a:r>
              <a:rPr kumimoji="1" lang="en-US" altLang="ja-JP" dirty="0"/>
              <a:t>2 </a:t>
            </a:r>
            <a:r>
              <a:rPr kumimoji="1" lang="ja-JP" altLang="en-US" dirty="0"/>
              <a:t>を読み込みます。</a:t>
            </a:r>
            <a:endParaRPr kumimoji="1" lang="en-US" altLang="ja-JP" dirty="0"/>
          </a:p>
          <a:p>
            <a:r>
              <a:rPr kumimoji="1" lang="ja-JP" altLang="en-US" dirty="0"/>
              <a:t>次の ページ </a:t>
            </a:r>
            <a:r>
              <a:rPr kumimoji="1" lang="en-US" altLang="ja-JP" dirty="0"/>
              <a:t>0 </a:t>
            </a:r>
            <a:r>
              <a:rPr kumimoji="1" lang="ja-JP" altLang="en-US" dirty="0"/>
              <a:t>はページ枠にありますのでそのままアクセスできます。</a:t>
            </a:r>
            <a:endParaRPr kumimoji="1" lang="en-US" altLang="ja-JP" dirty="0"/>
          </a:p>
          <a:p>
            <a:r>
              <a:rPr kumimoji="1" lang="ja-JP" altLang="en-US" dirty="0"/>
              <a:t>次の ページ </a:t>
            </a:r>
            <a:r>
              <a:rPr kumimoji="1" lang="en-US" altLang="ja-JP" dirty="0"/>
              <a:t>4 </a:t>
            </a:r>
            <a:r>
              <a:rPr kumimoji="1" lang="ja-JP" altLang="en-US" dirty="0"/>
              <a:t>はページ枠にありませんので、ページフォルトが発生しました。</a:t>
            </a:r>
            <a:endParaRPr kumimoji="1" lang="en-US" altLang="ja-JP" dirty="0"/>
          </a:p>
          <a:p>
            <a:r>
              <a:rPr kumimoji="1" lang="ja-JP" altLang="en-US" dirty="0"/>
              <a:t>ページ </a:t>
            </a:r>
            <a:r>
              <a:rPr kumimoji="1" lang="en-US" altLang="ja-JP" dirty="0"/>
              <a:t>4 </a:t>
            </a:r>
            <a:r>
              <a:rPr kumimoji="1" lang="ja-JP" altLang="en-US" dirty="0"/>
              <a:t>をページインするためには、ページ枠にあるページのどれかをページアウトしなければなりません。</a:t>
            </a:r>
            <a:endParaRPr kumimoji="1" lang="en-US" altLang="ja-JP" dirty="0"/>
          </a:p>
          <a:p>
            <a:r>
              <a:rPr kumimoji="1" lang="en-US" altLang="ja-JP" dirty="0"/>
              <a:t>OPT </a:t>
            </a:r>
            <a:r>
              <a:rPr kumimoji="1" lang="ja-JP" altLang="en-US" dirty="0"/>
              <a:t>では、各ページが次にいつ参照されるかを見ます。</a:t>
            </a:r>
            <a:endParaRPr kumimoji="1" lang="en-US" altLang="ja-JP" dirty="0"/>
          </a:p>
          <a:p>
            <a:r>
              <a:rPr kumimoji="1" lang="ja-JP" altLang="en-US" dirty="0"/>
              <a:t>今後の参照を確認すると、ページ </a:t>
            </a:r>
            <a:r>
              <a:rPr kumimoji="1" lang="en-US" altLang="ja-JP" dirty="0"/>
              <a:t>0 </a:t>
            </a:r>
            <a:r>
              <a:rPr kumimoji="1" lang="ja-JP" altLang="en-US" dirty="0"/>
              <a:t>が</a:t>
            </a:r>
            <a:r>
              <a:rPr kumimoji="1" lang="en-US" altLang="ja-JP" dirty="0"/>
              <a:t>3</a:t>
            </a:r>
            <a:r>
              <a:rPr kumimoji="1" lang="ja-JP" altLang="en-US" dirty="0"/>
              <a:t>つ先、ページ </a:t>
            </a:r>
            <a:r>
              <a:rPr kumimoji="1" lang="en-US" altLang="ja-JP" dirty="0"/>
              <a:t>1 </a:t>
            </a:r>
            <a:r>
              <a:rPr kumimoji="1" lang="ja-JP" altLang="en-US" dirty="0"/>
              <a:t>が</a:t>
            </a:r>
            <a:r>
              <a:rPr kumimoji="1" lang="en-US" altLang="ja-JP" dirty="0"/>
              <a:t>4</a:t>
            </a:r>
            <a:r>
              <a:rPr kumimoji="1" lang="ja-JP" altLang="en-US" dirty="0"/>
              <a:t>つ先、ページ</a:t>
            </a:r>
            <a:r>
              <a:rPr kumimoji="1" lang="en-US" altLang="ja-JP" dirty="0"/>
              <a:t>2</a:t>
            </a:r>
            <a:r>
              <a:rPr kumimoji="1" lang="ja-JP" altLang="en-US" dirty="0"/>
              <a:t>が</a:t>
            </a:r>
            <a:r>
              <a:rPr kumimoji="1" lang="en-US" altLang="ja-JP" dirty="0"/>
              <a:t>6</a:t>
            </a:r>
            <a:r>
              <a:rPr kumimoji="1" lang="ja-JP" altLang="en-US" dirty="0"/>
              <a:t>つ先ですので、</a:t>
            </a:r>
            <a:endParaRPr kumimoji="1" lang="en-US" altLang="ja-JP" dirty="0"/>
          </a:p>
          <a:p>
            <a:r>
              <a:rPr kumimoji="1" lang="ja-JP" altLang="en-US" dirty="0"/>
              <a:t>最も遠いページ</a:t>
            </a:r>
            <a:r>
              <a:rPr kumimoji="1" lang="en-US" altLang="ja-JP" dirty="0"/>
              <a:t>2</a:t>
            </a:r>
            <a:r>
              <a:rPr kumimoji="1" lang="ja-JP" altLang="en-US" dirty="0"/>
              <a:t>をページアウトします。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17</a:t>
            </a:fld>
            <a:endParaRPr lang="en-US" altLang="ja-JP"/>
          </a:p>
        </p:txBody>
      </p:sp>
    </p:spTree>
    <p:extLst>
      <p:ext uri="{BB962C8B-B14F-4D97-AF65-F5344CB8AC3E}">
        <p14:creationId xmlns:p14="http://schemas.microsoft.com/office/powerpoint/2010/main" val="16040668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次はページ</a:t>
            </a:r>
            <a:r>
              <a:rPr kumimoji="1" lang="en-US" altLang="ja-JP" dirty="0"/>
              <a:t>3</a:t>
            </a:r>
            <a:r>
              <a:rPr kumimoji="1" lang="ja-JP" altLang="en-US" dirty="0"/>
              <a:t>です。</a:t>
            </a:r>
            <a:endParaRPr kumimoji="1" lang="en-US" altLang="ja-JP" dirty="0"/>
          </a:p>
          <a:p>
            <a:r>
              <a:rPr kumimoji="1" lang="ja-JP" altLang="en-US" dirty="0"/>
              <a:t>ページフォルトが起きましたので、ページアウトするページを決めます。</a:t>
            </a:r>
            <a:endParaRPr kumimoji="1" lang="en-US" altLang="ja-JP" dirty="0"/>
          </a:p>
          <a:p>
            <a:r>
              <a:rPr kumimoji="1" lang="ja-JP" altLang="en-US" dirty="0"/>
              <a:t>ページ </a:t>
            </a:r>
            <a:r>
              <a:rPr kumimoji="1" lang="en-US" altLang="ja-JP" dirty="0"/>
              <a:t>4</a:t>
            </a:r>
            <a:r>
              <a:rPr kumimoji="1" lang="ja-JP" altLang="en-US" dirty="0"/>
              <a:t>が</a:t>
            </a:r>
            <a:r>
              <a:rPr kumimoji="1" lang="en-US" altLang="ja-JP" dirty="0"/>
              <a:t>1</a:t>
            </a:r>
            <a:r>
              <a:rPr kumimoji="1" lang="ja-JP" altLang="en-US" dirty="0"/>
              <a:t>つ先、ページ</a:t>
            </a:r>
            <a:r>
              <a:rPr kumimoji="1" lang="en-US" altLang="ja-JP" dirty="0"/>
              <a:t>0</a:t>
            </a:r>
            <a:r>
              <a:rPr kumimoji="1" lang="ja-JP" altLang="en-US" dirty="0"/>
              <a:t>が</a:t>
            </a:r>
            <a:r>
              <a:rPr kumimoji="1" lang="en-US" altLang="ja-JP" dirty="0"/>
              <a:t>2</a:t>
            </a:r>
            <a:r>
              <a:rPr kumimoji="1" lang="ja-JP" altLang="en-US" dirty="0"/>
              <a:t>つ先、ページ</a:t>
            </a:r>
            <a:r>
              <a:rPr kumimoji="1" lang="en-US" altLang="ja-JP" dirty="0"/>
              <a:t>1</a:t>
            </a:r>
            <a:r>
              <a:rPr kumimoji="1" lang="ja-JP" altLang="en-US" dirty="0"/>
              <a:t>が</a:t>
            </a:r>
            <a:r>
              <a:rPr kumimoji="1" lang="en-US" altLang="ja-JP" dirty="0"/>
              <a:t>3</a:t>
            </a:r>
            <a:r>
              <a:rPr kumimoji="1" lang="ja-JP" altLang="en-US" dirty="0"/>
              <a:t>つ先ですので、</a:t>
            </a:r>
            <a:endParaRPr kumimoji="1" lang="en-US" altLang="ja-JP" dirty="0"/>
          </a:p>
          <a:p>
            <a:r>
              <a:rPr kumimoji="1" lang="ja-JP" altLang="en-US" dirty="0"/>
              <a:t>ページ </a:t>
            </a:r>
            <a:r>
              <a:rPr kumimoji="1" lang="en-US" altLang="ja-JP" dirty="0"/>
              <a:t>1 </a:t>
            </a:r>
            <a:r>
              <a:rPr kumimoji="1" lang="ja-JP" altLang="en-US" dirty="0"/>
              <a:t>をページアウトします。</a:t>
            </a:r>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18</a:t>
            </a:fld>
            <a:endParaRPr lang="en-US" altLang="ja-JP"/>
          </a:p>
        </p:txBody>
      </p:sp>
    </p:spTree>
    <p:extLst>
      <p:ext uri="{BB962C8B-B14F-4D97-AF65-F5344CB8AC3E}">
        <p14:creationId xmlns:p14="http://schemas.microsoft.com/office/powerpoint/2010/main" val="21662174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続いて、ページ</a:t>
            </a:r>
            <a:r>
              <a:rPr kumimoji="1" lang="en-US" altLang="ja-JP" dirty="0"/>
              <a:t>4</a:t>
            </a:r>
            <a:r>
              <a:rPr kumimoji="1" lang="ja-JP" altLang="en-US" dirty="0"/>
              <a:t>、ページ</a:t>
            </a:r>
            <a:r>
              <a:rPr kumimoji="1" lang="en-US" altLang="ja-JP" dirty="0"/>
              <a:t>0</a:t>
            </a:r>
            <a:r>
              <a:rPr kumimoji="1" lang="ja-JP" altLang="en-US" dirty="0"/>
              <a:t>ときて、</a:t>
            </a:r>
            <a:endParaRPr kumimoji="1" lang="en-US" altLang="ja-JP" dirty="0"/>
          </a:p>
          <a:p>
            <a:r>
              <a:rPr kumimoji="1" lang="ja-JP" altLang="en-US" dirty="0"/>
              <a:t>ページ</a:t>
            </a:r>
            <a:r>
              <a:rPr kumimoji="1" lang="en-US" altLang="ja-JP" dirty="0"/>
              <a:t>1</a:t>
            </a:r>
            <a:r>
              <a:rPr kumimoji="1" lang="ja-JP" altLang="en-US" dirty="0"/>
              <a:t>でページフォルトが起きますので、ページ</a:t>
            </a:r>
            <a:r>
              <a:rPr kumimoji="1" lang="en-US" altLang="ja-JP" dirty="0"/>
              <a:t>0</a:t>
            </a:r>
            <a:r>
              <a:rPr kumimoji="1" lang="ja-JP" altLang="en-US" dirty="0"/>
              <a:t>をページアウトします。</a:t>
            </a:r>
            <a:endParaRPr kumimoji="1" lang="en-US" altLang="ja-JP" dirty="0"/>
          </a:p>
          <a:p>
            <a:r>
              <a:rPr kumimoji="1" lang="ja-JP" altLang="en-US" dirty="0"/>
              <a:t>ページ</a:t>
            </a:r>
            <a:r>
              <a:rPr kumimoji="1" lang="en-US" altLang="ja-JP" dirty="0"/>
              <a:t>4</a:t>
            </a:r>
            <a:r>
              <a:rPr kumimoji="1" lang="ja-JP" altLang="en-US" dirty="0"/>
              <a:t>、ページ</a:t>
            </a:r>
            <a:r>
              <a:rPr kumimoji="1" lang="en-US" altLang="ja-JP" dirty="0"/>
              <a:t>2</a:t>
            </a:r>
            <a:r>
              <a:rPr kumimoji="1" lang="ja-JP" altLang="en-US" dirty="0"/>
              <a:t>でページフォルトが起きますので、ページ</a:t>
            </a:r>
            <a:r>
              <a:rPr kumimoji="1" lang="en-US" altLang="ja-JP" dirty="0"/>
              <a:t>3</a:t>
            </a:r>
            <a:r>
              <a:rPr kumimoji="1" lang="ja-JP" altLang="en-US" dirty="0"/>
              <a:t>をページアウトします。</a:t>
            </a:r>
            <a:endParaRPr kumimoji="1" lang="en-US" altLang="ja-JP" dirty="0"/>
          </a:p>
          <a:p>
            <a:r>
              <a:rPr kumimoji="1" lang="ja-JP" altLang="en-US" dirty="0"/>
              <a:t>最後にページ</a:t>
            </a:r>
            <a:r>
              <a:rPr kumimoji="1" lang="en-US" altLang="ja-JP" dirty="0"/>
              <a:t>4</a:t>
            </a:r>
            <a:r>
              <a:rPr kumimoji="1" lang="ja-JP" altLang="en-US" dirty="0"/>
              <a:t>が来ます。</a:t>
            </a:r>
            <a:endParaRPr kumimoji="1" lang="en-US" altLang="ja-JP" dirty="0"/>
          </a:p>
          <a:p>
            <a:r>
              <a:rPr kumimoji="1" lang="ja-JP" altLang="en-US" dirty="0"/>
              <a:t>ここまでで、計</a:t>
            </a:r>
            <a:r>
              <a:rPr kumimoji="1" lang="en-US" altLang="ja-JP" dirty="0"/>
              <a:t>7</a:t>
            </a:r>
            <a:r>
              <a:rPr kumimoji="1" lang="ja-JP" altLang="en-US" dirty="0"/>
              <a:t>回のページフォルトが起きました。</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19</a:t>
            </a:fld>
            <a:endParaRPr lang="en-US" altLang="ja-JP"/>
          </a:p>
        </p:txBody>
      </p:sp>
    </p:spTree>
    <p:extLst>
      <p:ext uri="{BB962C8B-B14F-4D97-AF65-F5344CB8AC3E}">
        <p14:creationId xmlns:p14="http://schemas.microsoft.com/office/powerpoint/2010/main" val="205589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ここ</a:t>
            </a:r>
            <a:r>
              <a:rPr kumimoji="1" lang="en-US" altLang="ja-JP" dirty="0"/>
              <a:t>3</a:t>
            </a:r>
            <a:r>
              <a:rPr kumimoji="1" lang="ja-JP" altLang="en-US" dirty="0"/>
              <a:t>週間ほどは、メモリに付いて学んできました。</a:t>
            </a:r>
            <a:endParaRPr kumimoji="1" lang="en-US" altLang="ja-JP" dirty="0"/>
          </a:p>
          <a:p>
            <a:r>
              <a:rPr kumimoji="1" lang="ja-JP" altLang="en-US" dirty="0"/>
              <a:t>まずは軽くおさらいしましょう。</a:t>
            </a:r>
            <a:endParaRPr kumimoji="1" lang="en-US" altLang="ja-JP" dirty="0"/>
          </a:p>
          <a:p>
            <a:r>
              <a:rPr kumimoji="1" lang="ja-JP" altLang="en-US" dirty="0"/>
              <a:t>プログラムやデータは、</a:t>
            </a:r>
            <a:endParaRPr kumimoji="1" lang="en-US" altLang="ja-JP" dirty="0"/>
          </a:p>
          <a:p>
            <a:r>
              <a:rPr kumimoji="1" lang="ja-JP" altLang="en-US" dirty="0"/>
              <a:t>計算機の頭脳であるプロセッサが処理します。</a:t>
            </a:r>
            <a:endParaRPr kumimoji="1" lang="en-US" altLang="ja-JP" dirty="0"/>
          </a:p>
          <a:p>
            <a:r>
              <a:rPr kumimoji="1" lang="ja-JP" altLang="en-US" dirty="0"/>
              <a:t>まず、大前提として、プロセッサは、</a:t>
            </a:r>
            <a:r>
              <a:rPr kumimoji="1" lang="en-US" altLang="ja-JP" dirty="0"/>
              <a:t>2</a:t>
            </a:r>
            <a:r>
              <a:rPr kumimoji="1" lang="ja-JP" altLang="en-US" dirty="0"/>
              <a:t>次記憶にあるプログラムやデータを直接読むことはできません。</a:t>
            </a:r>
            <a:endParaRPr kumimoji="1" lang="en-US" altLang="ja-JP" dirty="0"/>
          </a:p>
          <a:p>
            <a:r>
              <a:rPr kumimoji="1" lang="en-US" altLang="ja-JP" dirty="0"/>
              <a:t>2</a:t>
            </a:r>
            <a:r>
              <a:rPr kumimoji="1" lang="ja-JP" altLang="en-US" dirty="0"/>
              <a:t>次記憶にあるプログラムやデータが必要な場合は、一旦主記憶にコピーする必要があります。</a:t>
            </a:r>
            <a:endParaRPr kumimoji="1" lang="en-US" altLang="ja-JP" dirty="0"/>
          </a:p>
          <a:p>
            <a:r>
              <a:rPr kumimoji="1" lang="ja-JP" altLang="en-US" dirty="0"/>
              <a:t>倉庫に置いてある本は、倉庫内で読むことはできず、一旦自室まで持ってこなければいけないわけです。</a:t>
            </a:r>
            <a:endParaRPr kumimoji="1" lang="en-US" altLang="ja-JP" dirty="0"/>
          </a:p>
          <a:p>
            <a:r>
              <a:rPr kumimoji="1" lang="ja-JP" altLang="en-US" dirty="0"/>
              <a:t>このコピーに時間がかかります。</a:t>
            </a:r>
            <a:endParaRPr kumimoji="1" lang="en-US" altLang="ja-JP" dirty="0"/>
          </a:p>
          <a:p>
            <a:r>
              <a:rPr kumimoji="1" lang="ja-JP" altLang="en-US" dirty="0"/>
              <a:t>主記憶へのアクセス時間は</a:t>
            </a:r>
            <a:r>
              <a:rPr kumimoji="1" lang="en-US" altLang="ja-JP" dirty="0"/>
              <a:t>100</a:t>
            </a:r>
            <a:r>
              <a:rPr kumimoji="1" lang="ja-JP" altLang="en-US" dirty="0"/>
              <a:t>ナノ秒、</a:t>
            </a:r>
            <a:r>
              <a:rPr kumimoji="1" lang="en-US" altLang="ja-JP" dirty="0"/>
              <a:t>2</a:t>
            </a:r>
            <a:r>
              <a:rPr kumimoji="1" lang="ja-JP" altLang="en-US" dirty="0"/>
              <a:t>次記憶へのアクセス時間は</a:t>
            </a:r>
            <a:r>
              <a:rPr kumimoji="1" lang="en-US" altLang="ja-JP" dirty="0"/>
              <a:t>1</a:t>
            </a:r>
            <a:r>
              <a:rPr kumimoji="1" lang="ja-JP" altLang="en-US" dirty="0"/>
              <a:t>ミリ秒ですので、</a:t>
            </a:r>
            <a:endParaRPr kumimoji="1" lang="en-US" altLang="ja-JP" dirty="0"/>
          </a:p>
          <a:p>
            <a:r>
              <a:rPr kumimoji="1" lang="ja-JP" altLang="en-US" dirty="0"/>
              <a:t>アクセス時間にはおよそ</a:t>
            </a:r>
            <a:r>
              <a:rPr kumimoji="1" lang="en-US" altLang="ja-JP" dirty="0"/>
              <a:t>10000</a:t>
            </a:r>
            <a:r>
              <a:rPr kumimoji="1" lang="ja-JP" altLang="en-US" dirty="0"/>
              <a:t>倍の差があります。</a:t>
            </a:r>
            <a:endParaRPr kumimoji="1" lang="en-US" altLang="ja-JP" dirty="0"/>
          </a:p>
          <a:p>
            <a:r>
              <a:rPr kumimoji="1" lang="en-US" altLang="ja-JP" dirty="0"/>
              <a:t>2</a:t>
            </a:r>
            <a:r>
              <a:rPr kumimoji="1" lang="ja-JP" altLang="en-US" dirty="0"/>
              <a:t>次記憶へアクセスするには非常に時間がかかるわけです。</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2</a:t>
            </a:fld>
            <a:endParaRPr lang="en-US" altLang="ja-JP"/>
          </a:p>
        </p:txBody>
      </p:sp>
    </p:spTree>
    <p:extLst>
      <p:ext uri="{BB962C8B-B14F-4D97-AF65-F5344CB8AC3E}">
        <p14:creationId xmlns:p14="http://schemas.microsoft.com/office/powerpoint/2010/main" val="10838833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OPT</a:t>
            </a:r>
            <a:r>
              <a:rPr kumimoji="1" lang="ja-JP" altLang="en-US" dirty="0"/>
              <a:t> </a:t>
            </a:r>
            <a:r>
              <a:rPr kumimoji="1" lang="en-US" altLang="ja-JP" dirty="0"/>
              <a:t>Optimal </a:t>
            </a:r>
            <a:r>
              <a:rPr kumimoji="1" lang="ja-JP" altLang="en-US" dirty="0"/>
              <a:t>とは、最適、という意味です。</a:t>
            </a:r>
            <a:endParaRPr kumimoji="1" lang="en-US" altLang="ja-JP" dirty="0"/>
          </a:p>
          <a:p>
            <a:r>
              <a:rPr kumimoji="1" lang="en-US" altLang="ja-JP" dirty="0"/>
              <a:t>OPT</a:t>
            </a:r>
            <a:r>
              <a:rPr kumimoji="1" lang="ja-JP" altLang="en-US" dirty="0"/>
              <a:t>は、最適なアルゴリズムです。</a:t>
            </a:r>
            <a:endParaRPr kumimoji="1" lang="en-US" altLang="ja-JP" dirty="0"/>
          </a:p>
          <a:p>
            <a:r>
              <a:rPr kumimoji="1" lang="ja-JP" altLang="en-US" dirty="0"/>
              <a:t>ページフォルト率は、</a:t>
            </a:r>
            <a:r>
              <a:rPr kumimoji="1" lang="en-US" altLang="ja-JP" dirty="0"/>
              <a:t>OPT</a:t>
            </a:r>
            <a:r>
              <a:rPr kumimoji="1" lang="ja-JP" altLang="en-US" dirty="0"/>
              <a:t> を使えば常に最低になります。</a:t>
            </a:r>
            <a:endParaRPr kumimoji="1" lang="en-US" altLang="ja-JP" dirty="0"/>
          </a:p>
          <a:p>
            <a:r>
              <a:rPr kumimoji="1" lang="ja-JP" altLang="en-US" dirty="0"/>
              <a:t>一方、</a:t>
            </a:r>
            <a:r>
              <a:rPr kumimoji="1" lang="en-US" altLang="ja-JP" dirty="0"/>
              <a:t>OPT </a:t>
            </a:r>
            <a:r>
              <a:rPr kumimoji="1" lang="ja-JP" altLang="en-US" dirty="0"/>
              <a:t>の短所は、将来のページ参照、つまり未来が分かる必要があります。</a:t>
            </a:r>
            <a:endParaRPr kumimoji="1" lang="en-US" altLang="ja-JP" dirty="0"/>
          </a:p>
          <a:p>
            <a:r>
              <a:rPr kumimoji="1" lang="ja-JP" altLang="en-US" dirty="0"/>
              <a:t>しかし、普通未来のことなどわかりません。</a:t>
            </a:r>
            <a:endParaRPr kumimoji="1" lang="en-US" altLang="ja-JP" dirty="0"/>
          </a:p>
          <a:p>
            <a:r>
              <a:rPr kumimoji="1" lang="ja-JP" altLang="en-US" dirty="0"/>
              <a:t>よって、</a:t>
            </a:r>
            <a:r>
              <a:rPr kumimoji="1" lang="en-US" altLang="ja-JP" dirty="0"/>
              <a:t>OPT </a:t>
            </a:r>
            <a:r>
              <a:rPr kumimoji="1" lang="ja-JP" altLang="en-US" dirty="0"/>
              <a:t>は、理論上は最適ですが、実用性は全くありません。</a:t>
            </a:r>
            <a:endParaRPr kumimoji="1" lang="en-US" altLang="ja-JP" dirty="0"/>
          </a:p>
          <a:p>
            <a:r>
              <a:rPr kumimoji="1" lang="ja-JP" altLang="en-US" dirty="0"/>
              <a:t>実際に、</a:t>
            </a:r>
            <a:r>
              <a:rPr kumimoji="1" lang="en-US" altLang="ja-JP" dirty="0"/>
              <a:t>OPT</a:t>
            </a:r>
            <a:r>
              <a:rPr kumimoji="1" lang="ja-JP" altLang="en-US" dirty="0"/>
              <a:t>を採用している </a:t>
            </a:r>
            <a:r>
              <a:rPr kumimoji="1" lang="en-US" altLang="ja-JP" dirty="0"/>
              <a:t>OS </a:t>
            </a:r>
            <a:r>
              <a:rPr kumimoji="1" lang="ja-JP" altLang="en-US" dirty="0"/>
              <a:t>は存在しません。</a:t>
            </a:r>
            <a:endParaRPr kumimoji="1" lang="en-US" altLang="ja-JP" dirty="0"/>
          </a:p>
          <a:p>
            <a:r>
              <a:rPr kumimoji="1" lang="ja-JP" altLang="en-US" dirty="0"/>
              <a:t>それでは、</a:t>
            </a:r>
            <a:r>
              <a:rPr kumimoji="1" lang="en-US" altLang="ja-JP" dirty="0"/>
              <a:t>OPT </a:t>
            </a:r>
            <a:r>
              <a:rPr kumimoji="1" lang="ja-JP" altLang="en-US" dirty="0"/>
              <a:t>は何に使うのか、というと、他のアルゴリズムとの比較に使います。</a:t>
            </a:r>
            <a:endParaRPr kumimoji="1" lang="en-US" altLang="ja-JP" dirty="0"/>
          </a:p>
          <a:p>
            <a:r>
              <a:rPr kumimoji="1" lang="en-US" altLang="ja-JP" dirty="0"/>
              <a:t>OPT </a:t>
            </a:r>
            <a:r>
              <a:rPr kumimoji="1" lang="ja-JP" altLang="en-US" dirty="0"/>
              <a:t>は最適ですので、他のアルゴリズムは、どこまで </a:t>
            </a:r>
            <a:r>
              <a:rPr kumimoji="1" lang="en-US" altLang="ja-JP" dirty="0"/>
              <a:t>OPT </a:t>
            </a:r>
            <a:r>
              <a:rPr kumimoji="1" lang="ja-JP" altLang="en-US" dirty="0"/>
              <a:t>に近づけるかという指標として使います。</a:t>
            </a:r>
            <a:endParaRPr kumimoji="1" lang="en-US" altLang="ja-JP" dirty="0"/>
          </a:p>
          <a:p>
            <a:r>
              <a:rPr kumimoji="1" lang="ja-JP" altLang="en-US" dirty="0"/>
              <a:t>それでは、未来のことなど分からないのに、どうやって </a:t>
            </a:r>
            <a:r>
              <a:rPr kumimoji="1" lang="en-US" altLang="ja-JP" dirty="0"/>
              <a:t>OPT </a:t>
            </a:r>
            <a:r>
              <a:rPr kumimoji="1" lang="ja-JP" altLang="en-US" dirty="0"/>
              <a:t>に近づくのでしょうか。</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20</a:t>
            </a:fld>
            <a:endParaRPr lang="en-US" altLang="ja-JP"/>
          </a:p>
        </p:txBody>
      </p:sp>
    </p:spTree>
    <p:extLst>
      <p:ext uri="{BB962C8B-B14F-4D97-AF65-F5344CB8AC3E}">
        <p14:creationId xmlns:p14="http://schemas.microsoft.com/office/powerpoint/2010/main" val="41484349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今後参照されるページを予測するのに使われるのが参照の局所性</a:t>
            </a:r>
            <a:endParaRPr kumimoji="1" lang="en-US" altLang="ja-JP" dirty="0"/>
          </a:p>
          <a:p>
            <a:r>
              <a:rPr kumimoji="1" lang="en-US" altLang="ja-JP" dirty="0"/>
              <a:t>locality of reference </a:t>
            </a:r>
            <a:r>
              <a:rPr kumimoji="1" lang="ja-JP" altLang="en-US" dirty="0"/>
              <a:t>です。</a:t>
            </a:r>
            <a:endParaRPr kumimoji="1" lang="en-US" altLang="ja-JP" dirty="0"/>
          </a:p>
          <a:p>
            <a:r>
              <a:rPr kumimoji="1" lang="ja-JP" altLang="en-US" dirty="0"/>
              <a:t>多くのプログラムでは、主記憶へのアクセスは、一部のアドレスに集中する可能性が高い、</a:t>
            </a:r>
            <a:endParaRPr kumimoji="1" lang="en-US" altLang="ja-JP" dirty="0"/>
          </a:p>
          <a:p>
            <a:r>
              <a:rPr kumimoji="1" lang="ja-JP" altLang="en-US" dirty="0"/>
              <a:t>というのが参照の局所性です。</a:t>
            </a:r>
            <a:endParaRPr kumimoji="1" lang="en-US" altLang="ja-JP" dirty="0"/>
          </a:p>
          <a:p>
            <a:r>
              <a:rPr kumimoji="1" lang="ja-JP" altLang="en-US" dirty="0"/>
              <a:t>参照の局所性には、時間局所性と空間局所性があります。</a:t>
            </a:r>
            <a:endParaRPr kumimoji="1" lang="en-US" altLang="ja-JP" dirty="0"/>
          </a:p>
          <a:p>
            <a:r>
              <a:rPr kumimoji="1" lang="ja-JP" altLang="en-US" dirty="0"/>
              <a:t>最近参照されたページは、近い将来に再度参照される可能性が高い、というのが時間局所性です。</a:t>
            </a:r>
            <a:endParaRPr kumimoji="1" lang="en-US" altLang="ja-JP" dirty="0"/>
          </a:p>
          <a:p>
            <a:r>
              <a:rPr kumimoji="1" lang="ja-JP" altLang="en-US" dirty="0"/>
              <a:t>あるページが参照されたときに、その近くのページも参照される可能性が高い、というのが空間局所性です。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21</a:t>
            </a:fld>
            <a:endParaRPr lang="en-US" altLang="ja-JP"/>
          </a:p>
        </p:txBody>
      </p:sp>
    </p:spTree>
    <p:extLst>
      <p:ext uri="{BB962C8B-B14F-4D97-AF65-F5344CB8AC3E}">
        <p14:creationId xmlns:p14="http://schemas.microsoft.com/office/powerpoint/2010/main" val="472682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ある図書館に、利用者が本を借りに来る場合を考えてみます。</a:t>
            </a:r>
            <a:endParaRPr kumimoji="1" lang="en-US" altLang="ja-JP" dirty="0"/>
          </a:p>
          <a:p>
            <a:r>
              <a:rPr kumimoji="1" lang="ja-JP" altLang="en-US" dirty="0"/>
              <a:t>図書館では、利用者が借りるであろう本を購入しておきます。</a:t>
            </a:r>
            <a:endParaRPr kumimoji="1" lang="en-US" altLang="ja-JP" dirty="0"/>
          </a:p>
          <a:p>
            <a:r>
              <a:rPr kumimoji="1" lang="ja-JP" altLang="en-US" dirty="0"/>
              <a:t>ある人が本</a:t>
            </a:r>
            <a:r>
              <a:rPr kumimoji="1" lang="en-US" altLang="ja-JP" dirty="0"/>
              <a:t>A</a:t>
            </a:r>
            <a:r>
              <a:rPr kumimoji="1" lang="ja-JP" altLang="en-US" dirty="0"/>
              <a:t>を借りていきました。</a:t>
            </a:r>
            <a:endParaRPr kumimoji="1" lang="en-US" altLang="ja-JP" dirty="0"/>
          </a:p>
          <a:p>
            <a:r>
              <a:rPr kumimoji="1" lang="ja-JP" altLang="en-US" dirty="0"/>
              <a:t>借りられた本は、人気がある本でしょうから、</a:t>
            </a:r>
            <a:endParaRPr kumimoji="1" lang="en-US" altLang="ja-JP" dirty="0"/>
          </a:p>
          <a:p>
            <a:r>
              <a:rPr kumimoji="1" lang="ja-JP" altLang="en-US" dirty="0"/>
              <a:t>別の人が同じ本を借りに来る可能性が高くなります。</a:t>
            </a:r>
            <a:endParaRPr kumimoji="1" lang="en-US" altLang="ja-JP" dirty="0"/>
          </a:p>
          <a:p>
            <a:r>
              <a:rPr kumimoji="1" lang="ja-JP" altLang="en-US" dirty="0"/>
              <a:t>よって、本</a:t>
            </a:r>
            <a:r>
              <a:rPr kumimoji="1" lang="en-US" altLang="ja-JP" dirty="0"/>
              <a:t>A</a:t>
            </a:r>
            <a:r>
              <a:rPr kumimoji="1" lang="ja-JP" altLang="en-US" dirty="0"/>
              <a:t>は複数購入しておくといい、と判断できます。</a:t>
            </a:r>
            <a:endParaRPr kumimoji="1" lang="en-US" altLang="ja-JP" dirty="0"/>
          </a:p>
          <a:p>
            <a:r>
              <a:rPr kumimoji="1" lang="ja-JP" altLang="en-US" dirty="0"/>
              <a:t>また、ある人が、本</a:t>
            </a:r>
            <a:r>
              <a:rPr kumimoji="1" lang="en-US" altLang="ja-JP" dirty="0"/>
              <a:t>B</a:t>
            </a:r>
            <a:r>
              <a:rPr kumimoji="1" lang="ja-JP" altLang="en-US" dirty="0"/>
              <a:t>の第１巻を借りたとします。</a:t>
            </a:r>
            <a:endParaRPr kumimoji="1" lang="en-US" altLang="ja-JP" dirty="0"/>
          </a:p>
          <a:p>
            <a:r>
              <a:rPr kumimoji="1" lang="ja-JP" altLang="en-US" dirty="0"/>
              <a:t>おそらく、この人は、今後本</a:t>
            </a:r>
            <a:r>
              <a:rPr kumimoji="1" lang="en-US" altLang="ja-JP" dirty="0"/>
              <a:t>B</a:t>
            </a:r>
            <a:r>
              <a:rPr kumimoji="1" lang="ja-JP" altLang="en-US" dirty="0"/>
              <a:t>の第２巻、第３巻を借りに来る可能性が高いでしょう。</a:t>
            </a:r>
            <a:endParaRPr kumimoji="1" lang="en-US" altLang="ja-JP" dirty="0"/>
          </a:p>
          <a:p>
            <a:r>
              <a:rPr kumimoji="1" lang="ja-JP" altLang="en-US" dirty="0"/>
              <a:t>よって、本</a:t>
            </a:r>
            <a:r>
              <a:rPr kumimoji="1" lang="en-US" altLang="ja-JP" dirty="0"/>
              <a:t>B</a:t>
            </a:r>
            <a:r>
              <a:rPr kumimoji="1" lang="ja-JP" altLang="en-US" dirty="0"/>
              <a:t>の第２巻、第３巻も購入しておくといい、と判断できます。</a:t>
            </a:r>
            <a:endParaRPr kumimoji="1" lang="en-US" altLang="ja-JP" dirty="0"/>
          </a:p>
        </p:txBody>
      </p:sp>
      <p:sp>
        <p:nvSpPr>
          <p:cNvPr id="4" name="スライド番号プレースホルダー 3"/>
          <p:cNvSpPr>
            <a:spLocks noGrp="1"/>
          </p:cNvSpPr>
          <p:nvPr>
            <p:ph type="sldNum" sz="quarter" idx="5"/>
          </p:nvPr>
        </p:nvSpPr>
        <p:spPr/>
        <p:txBody>
          <a:bodyPr/>
          <a:lstStyle/>
          <a:p>
            <a:fld id="{82DB8D50-75DE-45B5-9669-6DDF13DD3508}" type="slidenum">
              <a:rPr lang="ja-JP" altLang="en-US" smtClean="0"/>
              <a:pPr/>
              <a:t>22</a:t>
            </a:fld>
            <a:endParaRPr lang="en-US" altLang="ja-JP"/>
          </a:p>
        </p:txBody>
      </p:sp>
    </p:spTree>
    <p:extLst>
      <p:ext uri="{BB962C8B-B14F-4D97-AF65-F5344CB8AC3E}">
        <p14:creationId xmlns:p14="http://schemas.microsoft.com/office/powerpoint/2010/main" val="36557213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時間局所性は、最近参照されたページは近い将来に</a:t>
            </a:r>
            <a:endParaRPr kumimoji="1" lang="en-US" altLang="ja-JP" dirty="0"/>
          </a:p>
          <a:p>
            <a:r>
              <a:rPr kumimoji="1" lang="ja-JP" altLang="en-US" dirty="0"/>
              <a:t>再度参照される可能性が高い、というものです。</a:t>
            </a:r>
            <a:endParaRPr kumimoji="1" lang="en-US" altLang="ja-JP" dirty="0"/>
          </a:p>
          <a:p>
            <a:r>
              <a:rPr kumimoji="1" lang="ja-JP" altLang="en-US" dirty="0"/>
              <a:t>これは、多くのプログラムでループが使われるために起こります。</a:t>
            </a:r>
            <a:endParaRPr kumimoji="1" lang="en-US" altLang="ja-JP" dirty="0"/>
          </a:p>
          <a:p>
            <a:r>
              <a:rPr kumimoji="1" lang="ja-JP" altLang="en-US" dirty="0"/>
              <a:t>例えば、下のような </a:t>
            </a:r>
            <a:r>
              <a:rPr kumimoji="1" lang="en-US" altLang="ja-JP" dirty="0"/>
              <a:t>for </a:t>
            </a:r>
            <a:r>
              <a:rPr kumimoji="1" lang="ja-JP" altLang="en-US" dirty="0"/>
              <a:t>文があったとします。</a:t>
            </a:r>
            <a:endParaRPr kumimoji="1" lang="en-US" altLang="ja-JP" dirty="0"/>
          </a:p>
          <a:p>
            <a:r>
              <a:rPr kumimoji="1" lang="ja-JP" altLang="en-US" dirty="0"/>
              <a:t>この </a:t>
            </a:r>
            <a:r>
              <a:rPr kumimoji="1" lang="en-US" altLang="ja-JP" dirty="0"/>
              <a:t>for </a:t>
            </a:r>
            <a:r>
              <a:rPr kumimoji="1" lang="ja-JP" altLang="en-US" dirty="0"/>
              <a:t>ループ内では、変数 </a:t>
            </a:r>
            <a:r>
              <a:rPr kumimoji="1" lang="en-US" altLang="ja-JP" dirty="0" err="1"/>
              <a:t>i</a:t>
            </a:r>
            <a:r>
              <a:rPr kumimoji="1" lang="en-US" altLang="ja-JP" dirty="0"/>
              <a:t> , sum </a:t>
            </a:r>
            <a:r>
              <a:rPr kumimoji="1" lang="ja-JP" altLang="en-US" dirty="0"/>
              <a:t>が繰り返し参照されます。</a:t>
            </a:r>
            <a:endParaRPr kumimoji="1" lang="en-US" altLang="ja-JP" dirty="0"/>
          </a:p>
          <a:p>
            <a:r>
              <a:rPr kumimoji="1" lang="ja-JP" altLang="en-US" dirty="0"/>
              <a:t>つまり、同じ番地が何度も参照されるわけです。</a:t>
            </a:r>
            <a:endParaRPr kumimoji="1" lang="en-US" altLang="ja-JP" dirty="0"/>
          </a:p>
          <a:p>
            <a:r>
              <a:rPr kumimoji="1" lang="ja-JP" altLang="en-US" dirty="0"/>
              <a:t>よって、ある変数がアクセスされた場合、その変数はまたアクセスされる可能性が高くなります。</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23</a:t>
            </a:fld>
            <a:endParaRPr lang="en-US" altLang="ja-JP"/>
          </a:p>
        </p:txBody>
      </p:sp>
    </p:spTree>
    <p:extLst>
      <p:ext uri="{BB962C8B-B14F-4D97-AF65-F5344CB8AC3E}">
        <p14:creationId xmlns:p14="http://schemas.microsoft.com/office/powerpoint/2010/main" val="9292293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空間局所性は、あるページが参照されると、近くのページも</a:t>
            </a:r>
            <a:endParaRPr kumimoji="1" lang="en-US" altLang="ja-JP" dirty="0"/>
          </a:p>
          <a:p>
            <a:r>
              <a:rPr kumimoji="1" lang="ja-JP" altLang="en-US" dirty="0"/>
              <a:t>近い将来参照される可能性が高い、というものです。</a:t>
            </a:r>
            <a:endParaRPr kumimoji="1" lang="en-US" altLang="ja-JP" dirty="0"/>
          </a:p>
          <a:p>
            <a:r>
              <a:rPr kumimoji="1" lang="ja-JP" altLang="en-US" dirty="0"/>
              <a:t>先ほどの </a:t>
            </a:r>
            <a:r>
              <a:rPr kumimoji="1" lang="en-US" altLang="ja-JP" dirty="0"/>
              <a:t>for </a:t>
            </a:r>
            <a:r>
              <a:rPr kumimoji="1" lang="ja-JP" altLang="en-US" dirty="0"/>
              <a:t>文では、</a:t>
            </a:r>
            <a:r>
              <a:rPr kumimoji="1" lang="en-US" altLang="ja-JP" dirty="0"/>
              <a:t>for </a:t>
            </a:r>
            <a:r>
              <a:rPr kumimoji="1" lang="ja-JP" altLang="en-US" dirty="0"/>
              <a:t>ループ内では、</a:t>
            </a:r>
            <a:endParaRPr kumimoji="1" lang="en-US" altLang="ja-JP" dirty="0"/>
          </a:p>
          <a:p>
            <a:r>
              <a:rPr kumimoji="1" lang="ja-JP" altLang="en-US" dirty="0"/>
              <a:t>配列 </a:t>
            </a:r>
            <a:r>
              <a:rPr kumimoji="1" lang="en-US" altLang="ja-JP" dirty="0"/>
              <a:t>a[</a:t>
            </a:r>
            <a:r>
              <a:rPr kumimoji="1" lang="en-US" altLang="ja-JP" dirty="0" err="1"/>
              <a:t>i</a:t>
            </a:r>
            <a:r>
              <a:rPr kumimoji="1" lang="en-US" altLang="ja-JP" dirty="0"/>
              <a:t>] </a:t>
            </a:r>
            <a:r>
              <a:rPr kumimoji="1" lang="ja-JP" altLang="en-US" dirty="0"/>
              <a:t>にアクセスしています。</a:t>
            </a:r>
            <a:endParaRPr kumimoji="1" lang="en-US" altLang="ja-JP" dirty="0"/>
          </a:p>
          <a:p>
            <a:r>
              <a:rPr kumimoji="1" lang="ja-JP" altLang="en-US" dirty="0"/>
              <a:t>添え字 </a:t>
            </a:r>
            <a:r>
              <a:rPr kumimoji="1" lang="en-US" altLang="ja-JP" dirty="0" err="1"/>
              <a:t>i</a:t>
            </a:r>
            <a:r>
              <a:rPr kumimoji="1" lang="en-US" altLang="ja-JP" dirty="0"/>
              <a:t> </a:t>
            </a:r>
            <a:r>
              <a:rPr kumimoji="1" lang="ja-JP" altLang="en-US" dirty="0"/>
              <a:t>は</a:t>
            </a:r>
            <a:r>
              <a:rPr kumimoji="1" lang="en-US" altLang="ja-JP" dirty="0"/>
              <a:t>0 </a:t>
            </a:r>
            <a:r>
              <a:rPr kumimoji="1" lang="ja-JP" altLang="en-US" dirty="0"/>
              <a:t>から </a:t>
            </a:r>
            <a:r>
              <a:rPr kumimoji="1" lang="en-US" altLang="ja-JP" dirty="0"/>
              <a:t>1</a:t>
            </a:r>
            <a:r>
              <a:rPr kumimoji="1" lang="ja-JP" altLang="en-US" dirty="0"/>
              <a:t>ずつ増えていきますので、</a:t>
            </a:r>
            <a:endParaRPr kumimoji="1" lang="en-US" altLang="ja-JP" dirty="0"/>
          </a:p>
          <a:p>
            <a:r>
              <a:rPr kumimoji="1" lang="en-US" altLang="ja-JP" dirty="0"/>
              <a:t>a[0], a[1], a[2] </a:t>
            </a:r>
            <a:r>
              <a:rPr kumimoji="1" lang="ja-JP" altLang="en-US" dirty="0"/>
              <a:t>が順番にアクセスされます。</a:t>
            </a:r>
            <a:endParaRPr kumimoji="1" lang="en-US" altLang="ja-JP" dirty="0"/>
          </a:p>
          <a:p>
            <a:r>
              <a:rPr kumimoji="1" lang="ja-JP" altLang="en-US" dirty="0"/>
              <a:t>つまり、変数 </a:t>
            </a:r>
            <a:r>
              <a:rPr kumimoji="1" lang="en-US" altLang="ja-JP" dirty="0"/>
              <a:t>a[0] </a:t>
            </a:r>
            <a:r>
              <a:rPr kumimoji="1" lang="ja-JP" altLang="en-US" dirty="0"/>
              <a:t>がアクセスされた場合、</a:t>
            </a:r>
            <a:r>
              <a:rPr kumimoji="1" lang="en-US" altLang="ja-JP" dirty="0"/>
              <a:t>a[1], a[2]</a:t>
            </a:r>
            <a:r>
              <a:rPr kumimoji="1" lang="ja-JP" altLang="en-US" dirty="0"/>
              <a:t>もアクセスされる可能性が高いわけです。</a:t>
            </a:r>
            <a:endParaRPr kumimoji="1" lang="en-US" altLang="ja-JP" dirty="0"/>
          </a:p>
          <a:p>
            <a:r>
              <a:rPr kumimoji="1" lang="ja-JP" altLang="en-US" dirty="0"/>
              <a:t>本の第</a:t>
            </a:r>
            <a:r>
              <a:rPr kumimoji="1" lang="en-US" altLang="ja-JP" dirty="0"/>
              <a:t>1</a:t>
            </a:r>
            <a:r>
              <a:rPr kumimoji="1" lang="ja-JP" altLang="en-US" dirty="0"/>
              <a:t>巻が借りられたら、第</a:t>
            </a:r>
            <a:r>
              <a:rPr kumimoji="1" lang="en-US" altLang="ja-JP" dirty="0"/>
              <a:t>2</a:t>
            </a:r>
            <a:r>
              <a:rPr kumimoji="1" lang="ja-JP" altLang="en-US" dirty="0"/>
              <a:t>巻、第</a:t>
            </a:r>
            <a:r>
              <a:rPr kumimoji="1" lang="en-US" altLang="ja-JP" dirty="0"/>
              <a:t>3</a:t>
            </a:r>
            <a:r>
              <a:rPr kumimoji="1" lang="ja-JP" altLang="en-US" dirty="0"/>
              <a:t>巻も借りられる可能性が高い、ということです。</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24</a:t>
            </a:fld>
            <a:endParaRPr lang="en-US" altLang="ja-JP"/>
          </a:p>
        </p:txBody>
      </p:sp>
    </p:spTree>
    <p:extLst>
      <p:ext uri="{BB962C8B-B14F-4D97-AF65-F5344CB8AC3E}">
        <p14:creationId xmlns:p14="http://schemas.microsoft.com/office/powerpoint/2010/main" val="1847789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こちらのグラフは、あるページが、参照されてから経過した時間と、</a:t>
            </a:r>
            <a:endParaRPr kumimoji="1" lang="en-US" altLang="ja-JP" dirty="0"/>
          </a:p>
          <a:p>
            <a:r>
              <a:rPr kumimoji="1" lang="ja-JP" altLang="en-US" dirty="0"/>
              <a:t>今後そのページが参照される確率の関係を表したものです、</a:t>
            </a:r>
            <a:endParaRPr kumimoji="1" lang="en-US" altLang="ja-JP" dirty="0"/>
          </a:p>
          <a:p>
            <a:r>
              <a:rPr kumimoji="1" lang="ja-JP" altLang="en-US" dirty="0"/>
              <a:t>参照されてから、時間が経つに従って、今後参照される確率は下がっていきます。</a:t>
            </a:r>
            <a:endParaRPr kumimoji="1" lang="en-US" altLang="ja-JP" dirty="0"/>
          </a:p>
          <a:p>
            <a:r>
              <a:rPr kumimoji="1" lang="ja-JP" altLang="en-US" dirty="0"/>
              <a:t>今後の参照は、未来のことですからわかりません。</a:t>
            </a:r>
            <a:endParaRPr kumimoji="1" lang="en-US" altLang="ja-JP" dirty="0"/>
          </a:p>
          <a:p>
            <a:r>
              <a:rPr kumimoji="1" lang="ja-JP" altLang="en-US" dirty="0"/>
              <a:t>しかし、過去の参照を見れば、今後参照される確率は予測できます。</a:t>
            </a:r>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25</a:t>
            </a:fld>
            <a:endParaRPr lang="en-US" altLang="ja-JP"/>
          </a:p>
        </p:txBody>
      </p:sp>
    </p:spTree>
    <p:extLst>
      <p:ext uri="{BB962C8B-B14F-4D97-AF65-F5344CB8AC3E}">
        <p14:creationId xmlns:p14="http://schemas.microsoft.com/office/powerpoint/2010/main" val="374496764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多くのプログラムには時間局所性がありますので、</a:t>
            </a:r>
            <a:endParaRPr kumimoji="1" lang="en-US" altLang="ja-JP" dirty="0"/>
          </a:p>
          <a:p>
            <a:r>
              <a:rPr kumimoji="1" lang="ja-JP" altLang="en-US" dirty="0"/>
              <a:t>最近参照されたページは、近い将来再度参照される可能性が高くなります。</a:t>
            </a:r>
            <a:endParaRPr kumimoji="1" lang="en-US" altLang="ja-JP" dirty="0"/>
          </a:p>
          <a:p>
            <a:r>
              <a:rPr kumimoji="1" lang="ja-JP" altLang="en-US" dirty="0"/>
              <a:t>逆に、最近参照されていないページは、今後参照される可能性は低い、ということになります。</a:t>
            </a:r>
            <a:endParaRPr kumimoji="1" lang="en-US" altLang="ja-JP" dirty="0"/>
          </a:p>
          <a:p>
            <a:r>
              <a:rPr kumimoji="1" lang="ja-JP" altLang="en-US" dirty="0"/>
              <a:t>よって、あまり参照されていないページをページアウトすればいいわけです。</a:t>
            </a:r>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26</a:t>
            </a:fld>
            <a:endParaRPr lang="en-US" altLang="ja-JP"/>
          </a:p>
        </p:txBody>
      </p:sp>
    </p:spTree>
    <p:extLst>
      <p:ext uri="{BB962C8B-B14F-4D97-AF65-F5344CB8AC3E}">
        <p14:creationId xmlns:p14="http://schemas.microsoft.com/office/powerpoint/2010/main" val="20092588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FIFO</a:t>
            </a:r>
            <a:r>
              <a:rPr kumimoji="1" lang="ja-JP" altLang="en-US" dirty="0"/>
              <a:t> </a:t>
            </a:r>
            <a:r>
              <a:rPr kumimoji="1" lang="en-US" altLang="ja-JP" dirty="0"/>
              <a:t>First in first out</a:t>
            </a:r>
            <a:r>
              <a:rPr kumimoji="1" lang="ja-JP" altLang="en-US" dirty="0"/>
              <a:t> は、最も早い時期に主記憶に読み込んだページを参照します。</a:t>
            </a:r>
            <a:endParaRPr kumimoji="1" lang="en-US" altLang="ja-JP" dirty="0"/>
          </a:p>
          <a:p>
            <a:r>
              <a:rPr kumimoji="1" lang="ja-JP" altLang="en-US" dirty="0"/>
              <a:t>下の表はさきほどと同じものです。</a:t>
            </a:r>
            <a:endParaRPr kumimoji="1" lang="en-US" altLang="ja-JP" dirty="0"/>
          </a:p>
          <a:p>
            <a:r>
              <a:rPr kumimoji="1" lang="en-US" altLang="ja-JP" dirty="0"/>
              <a:t>FIFO </a:t>
            </a:r>
            <a:r>
              <a:rPr kumimoji="1" lang="ja-JP" altLang="en-US" dirty="0"/>
              <a:t>では、主記憶に読み込んだ時期を見ます。</a:t>
            </a:r>
            <a:endParaRPr kumimoji="1" lang="en-US" altLang="ja-JP" dirty="0"/>
          </a:p>
          <a:p>
            <a:r>
              <a:rPr kumimoji="1" lang="ja-JP" altLang="en-US"/>
              <a:t>ページ</a:t>
            </a:r>
            <a:r>
              <a:rPr kumimoji="1" lang="en-US" altLang="ja-JP" dirty="0"/>
              <a:t>01 </a:t>
            </a:r>
            <a:r>
              <a:rPr kumimoji="1" lang="ja-JP" altLang="en-US"/>
              <a:t>が</a:t>
            </a:r>
            <a:r>
              <a:rPr kumimoji="1" lang="en-US" altLang="ja-JP" dirty="0"/>
              <a:t>10</a:t>
            </a:r>
            <a:r>
              <a:rPr kumimoji="1" lang="ja-JP" altLang="en-US"/>
              <a:t>回前、</a:t>
            </a:r>
            <a:r>
              <a:rPr kumimoji="1" lang="en-US" altLang="ja-JP" dirty="0"/>
              <a:t>03</a:t>
            </a:r>
            <a:r>
              <a:rPr kumimoji="1" lang="ja-JP" altLang="en-US"/>
              <a:t>が</a:t>
            </a:r>
            <a:r>
              <a:rPr kumimoji="1" lang="en-US" altLang="ja-JP" dirty="0"/>
              <a:t>7</a:t>
            </a:r>
            <a:r>
              <a:rPr kumimoji="1" lang="ja-JP" altLang="en-US"/>
              <a:t>回前、</a:t>
            </a:r>
            <a:r>
              <a:rPr kumimoji="1" lang="en-US" altLang="ja-JP" dirty="0"/>
              <a:t>07</a:t>
            </a:r>
            <a:r>
              <a:rPr kumimoji="1" lang="ja-JP" altLang="en-US"/>
              <a:t>が</a:t>
            </a:r>
            <a:r>
              <a:rPr kumimoji="1" lang="en-US" altLang="ja-JP" dirty="0"/>
              <a:t>4</a:t>
            </a:r>
            <a:r>
              <a:rPr kumimoji="1" lang="ja-JP" altLang="en-US"/>
              <a:t>回前、</a:t>
            </a:r>
            <a:r>
              <a:rPr kumimoji="1" lang="en-US" altLang="ja-JP" dirty="0"/>
              <a:t>06</a:t>
            </a:r>
            <a:r>
              <a:rPr kumimoji="1" lang="ja-JP" altLang="en-US"/>
              <a:t>が</a:t>
            </a:r>
            <a:r>
              <a:rPr kumimoji="1" lang="en-US" altLang="ja-JP" dirty="0"/>
              <a:t>2</a:t>
            </a:r>
            <a:r>
              <a:rPr kumimoji="1" lang="ja-JP" altLang="en-US"/>
              <a:t>回前に読み込んでいますので、</a:t>
            </a:r>
            <a:endParaRPr kumimoji="1" lang="en-US" altLang="ja-JP" dirty="0"/>
          </a:p>
          <a:p>
            <a:r>
              <a:rPr kumimoji="1" lang="ja-JP" altLang="en-US"/>
              <a:t>最も早く読み込んだページ</a:t>
            </a:r>
            <a:r>
              <a:rPr kumimoji="1" lang="en-US" altLang="ja-JP" dirty="0"/>
              <a:t>01</a:t>
            </a:r>
            <a:r>
              <a:rPr kumimoji="1" lang="ja-JP" altLang="en-US"/>
              <a:t>を選択します。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27</a:t>
            </a:fld>
            <a:endParaRPr lang="en-US" altLang="ja-JP"/>
          </a:p>
        </p:txBody>
      </p:sp>
    </p:spTree>
    <p:extLst>
      <p:ext uri="{BB962C8B-B14F-4D97-AF65-F5344CB8AC3E}">
        <p14:creationId xmlns:p14="http://schemas.microsoft.com/office/powerpoint/2010/main" val="25747612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先ほどと同じく、ページ枠数が</a:t>
            </a:r>
            <a:r>
              <a:rPr kumimoji="1" lang="en-US" altLang="ja-JP" dirty="0"/>
              <a:t>3</a:t>
            </a:r>
            <a:r>
              <a:rPr kumimoji="1" lang="ja-JP" altLang="en-US" dirty="0"/>
              <a:t>に対して、ページが </a:t>
            </a:r>
            <a:r>
              <a:rPr kumimoji="1" lang="en-US" altLang="ja-JP" dirty="0"/>
              <a:t>0 1 2 0 4 3 4 0 1 4 2 4 </a:t>
            </a:r>
            <a:r>
              <a:rPr kumimoji="1" lang="ja-JP" altLang="en-US" dirty="0"/>
              <a:t>の順番で参照されるとします。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ページ</a:t>
            </a:r>
            <a:r>
              <a:rPr kumimoji="1" lang="en-US" altLang="ja-JP" dirty="0"/>
              <a:t> 0, 1, 2, 0 </a:t>
            </a:r>
            <a:r>
              <a:rPr kumimoji="1" lang="ja-JP" altLang="en-US" dirty="0"/>
              <a:t>と来て</a:t>
            </a:r>
            <a:r>
              <a:rPr kumimoji="1" lang="en-US" altLang="ja-JP" dirty="0"/>
              <a:t> </a:t>
            </a:r>
            <a:r>
              <a:rPr kumimoji="1" lang="ja-JP" altLang="en-US" dirty="0"/>
              <a:t>ページ</a:t>
            </a:r>
            <a:r>
              <a:rPr kumimoji="1" lang="en-US" altLang="ja-JP" dirty="0"/>
              <a:t> 4 </a:t>
            </a:r>
            <a:r>
              <a:rPr kumimoji="1" lang="ja-JP" altLang="en-US" dirty="0"/>
              <a:t>でページフォルトが起きます。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ja-JP" dirty="0"/>
              <a:t>FIFO </a:t>
            </a:r>
            <a:r>
              <a:rPr kumimoji="1" lang="ja-JP" altLang="en-US" dirty="0"/>
              <a:t>では、ページ枠にあるページがいつ主記憶に読み込まれたかを見ます。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ページ０が４回前、ページ１が３回前、ページ２が２回前ですので、</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最初に主記憶に読み込んだページ０をページアウトします。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28</a:t>
            </a:fld>
            <a:endParaRPr lang="en-US" altLang="ja-JP"/>
          </a:p>
        </p:txBody>
      </p:sp>
    </p:spTree>
    <p:extLst>
      <p:ext uri="{BB962C8B-B14F-4D97-AF65-F5344CB8AC3E}">
        <p14:creationId xmlns:p14="http://schemas.microsoft.com/office/powerpoint/2010/main" val="281144971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次はページ３が来ました。</a:t>
            </a:r>
            <a:endParaRPr kumimoji="1" lang="en-US" altLang="ja-JP" dirty="0"/>
          </a:p>
          <a:p>
            <a:r>
              <a:rPr kumimoji="1" lang="ja-JP" altLang="en-US" dirty="0"/>
              <a:t>ページフォルトが発生しましたので、ページアウトするページを決めます</a:t>
            </a:r>
            <a:endParaRPr kumimoji="1" lang="en-US" altLang="ja-JP" dirty="0"/>
          </a:p>
          <a:p>
            <a:r>
              <a:rPr kumimoji="1" lang="ja-JP" altLang="en-US" dirty="0"/>
              <a:t>ページ１が４回前、ページ２が３回前、ページ４が１回前ですので、</a:t>
            </a:r>
            <a:endParaRPr kumimoji="1" lang="en-US" altLang="ja-JP" dirty="0"/>
          </a:p>
          <a:p>
            <a:r>
              <a:rPr kumimoji="1" lang="ja-JP" altLang="en-US" dirty="0"/>
              <a:t>ページ１をページアウトします。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29</a:t>
            </a:fld>
            <a:endParaRPr lang="en-US" altLang="ja-JP"/>
          </a:p>
        </p:txBody>
      </p:sp>
    </p:spTree>
    <p:extLst>
      <p:ext uri="{BB962C8B-B14F-4D97-AF65-F5344CB8AC3E}">
        <p14:creationId xmlns:p14="http://schemas.microsoft.com/office/powerpoint/2010/main" val="34140759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メモリを効率的に使うために使われるのがメモリ管理技法です。</a:t>
            </a:r>
            <a:endParaRPr kumimoji="1" lang="en-US" altLang="ja-JP" dirty="0"/>
          </a:p>
          <a:p>
            <a:r>
              <a:rPr kumimoji="1" lang="ja-JP" altLang="en-US" dirty="0"/>
              <a:t>メモリ管理技法には、</a:t>
            </a:r>
            <a:endParaRPr kumimoji="1" lang="en-US" altLang="ja-JP" dirty="0"/>
          </a:p>
          <a:p>
            <a:r>
              <a:rPr kumimoji="1" lang="ja-JP" altLang="en-US" dirty="0"/>
              <a:t>割り付け技法、</a:t>
            </a:r>
            <a:endParaRPr kumimoji="1" lang="en-US" altLang="ja-JP" dirty="0"/>
          </a:p>
          <a:p>
            <a:r>
              <a:rPr kumimoji="1" lang="ja-JP" altLang="en-US" dirty="0"/>
              <a:t>フェッチ技法</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置き換え技法の</a:t>
            </a:r>
            <a:r>
              <a:rPr kumimoji="1" lang="en-US" altLang="ja-JP" dirty="0"/>
              <a:t>3</a:t>
            </a:r>
            <a:r>
              <a:rPr kumimoji="1" lang="ja-JP" altLang="en-US" dirty="0"/>
              <a:t>つがあります。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割り付け技法 </a:t>
            </a:r>
            <a:r>
              <a:rPr kumimoji="1" lang="en-US" altLang="ja-JP" dirty="0"/>
              <a:t>placement </a:t>
            </a:r>
            <a:r>
              <a:rPr kumimoji="1" lang="ja-JP" altLang="en-US" dirty="0"/>
              <a:t>は、</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プログラムやデータのメモリ上への割り付け位置を決定する技法です。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フェッチ技法は、プログラムやデータをいつ</a:t>
            </a:r>
            <a:r>
              <a:rPr kumimoji="1" lang="en-US" altLang="ja-JP" dirty="0"/>
              <a:t>2</a:t>
            </a:r>
            <a:r>
              <a:rPr kumimoji="1" lang="ja-JP" altLang="en-US" dirty="0"/>
              <a:t>次記憶から主記憶へ読み込むか決定する技法です。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メモリの大きさは限られていますので、すぐにいっぱいになってしまいます。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置き換え技法 </a:t>
            </a:r>
            <a:r>
              <a:rPr kumimoji="1" lang="en-US" altLang="ja-JP" dirty="0"/>
              <a:t>replacement </a:t>
            </a:r>
            <a:r>
              <a:rPr kumimoji="1" lang="ja-JP" altLang="en-US" dirty="0"/>
              <a:t>は、新たに主記憶にデータを読む際に、</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空き領域を作成するために</a:t>
            </a:r>
            <a:r>
              <a:rPr kumimoji="1" lang="en-US" altLang="ja-JP" dirty="0"/>
              <a:t>2</a:t>
            </a:r>
            <a:r>
              <a:rPr kumimoji="1" lang="ja-JP" altLang="en-US" dirty="0"/>
              <a:t>次記憶に追い出すデータを決定する技法です。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3</a:t>
            </a:fld>
            <a:endParaRPr lang="en-US" altLang="ja-JP"/>
          </a:p>
        </p:txBody>
      </p:sp>
    </p:spTree>
    <p:extLst>
      <p:ext uri="{BB962C8B-B14F-4D97-AF65-F5344CB8AC3E}">
        <p14:creationId xmlns:p14="http://schemas.microsoft.com/office/powerpoint/2010/main" val="340153252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続いて、ページ４、ページ０でページフォルトが起きますので、ページ２をページアウトします。</a:t>
            </a:r>
            <a:endParaRPr kumimoji="1" lang="en-US" altLang="ja-JP" dirty="0"/>
          </a:p>
          <a:p>
            <a:r>
              <a:rPr kumimoji="1" lang="ja-JP" altLang="en-US" dirty="0"/>
              <a:t>ページ１でページフォルトしたので、ページ４をページアウト、</a:t>
            </a:r>
            <a:endParaRPr kumimoji="1" lang="en-US" altLang="ja-JP" dirty="0"/>
          </a:p>
          <a:p>
            <a:r>
              <a:rPr kumimoji="1" lang="ja-JP" altLang="en-US" dirty="0"/>
              <a:t>ページ４でページフォルトしたので、ページ３をページアウト、</a:t>
            </a:r>
            <a:endParaRPr kumimoji="1" lang="en-US" altLang="ja-JP" dirty="0"/>
          </a:p>
          <a:p>
            <a:r>
              <a:rPr kumimoji="1" lang="ja-JP" altLang="en-US" dirty="0"/>
              <a:t>ページ２でページフォルトしたので、ページ０をページアウト、と進みます。</a:t>
            </a:r>
            <a:endParaRPr kumimoji="1" lang="en-US" altLang="ja-JP" dirty="0"/>
          </a:p>
          <a:p>
            <a:r>
              <a:rPr kumimoji="1" lang="ja-JP" altLang="en-US" dirty="0"/>
              <a:t>ここまでで、ページフォルトは９回起きました。</a:t>
            </a:r>
            <a:endParaRPr kumimoji="1" lang="en-US" altLang="ja-JP" dirty="0"/>
          </a:p>
          <a:p>
            <a:r>
              <a:rPr kumimoji="1" lang="en-US" altLang="ja-JP" dirty="0"/>
              <a:t>OPT </a:t>
            </a:r>
            <a:r>
              <a:rPr kumimoji="1" lang="ja-JP" altLang="en-US" dirty="0"/>
              <a:t>だと７回でしたから、</a:t>
            </a:r>
            <a:r>
              <a:rPr kumimoji="1" lang="en-US" altLang="ja-JP" dirty="0"/>
              <a:t>OPT</a:t>
            </a:r>
            <a:r>
              <a:rPr kumimoji="1" lang="ja-JP" altLang="en-US" dirty="0"/>
              <a:t>より２回多くページフォルトが起きたことになります。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30</a:t>
            </a:fld>
            <a:endParaRPr lang="en-US" altLang="ja-JP"/>
          </a:p>
        </p:txBody>
      </p:sp>
    </p:spTree>
    <p:extLst>
      <p:ext uri="{BB962C8B-B14F-4D97-AF65-F5344CB8AC3E}">
        <p14:creationId xmlns:p14="http://schemas.microsoft.com/office/powerpoint/2010/main" val="395238730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FIFO </a:t>
            </a:r>
            <a:r>
              <a:rPr kumimoji="1" lang="ja-JP" altLang="en-US"/>
              <a:t>を実装する場合は、キューでページを管理すればできます。</a:t>
            </a:r>
            <a:endParaRPr kumimoji="1" lang="en-US" altLang="ja-JP" dirty="0"/>
          </a:p>
          <a:p>
            <a:r>
              <a:rPr kumimoji="1" lang="ja-JP" altLang="en-US"/>
              <a:t>ページフォルトが起きた場合は、</a:t>
            </a:r>
            <a:endParaRPr kumimoji="1" lang="en-US" altLang="ja-JP" dirty="0"/>
          </a:p>
          <a:p>
            <a:r>
              <a:rPr kumimoji="1" lang="ja-JP" altLang="en-US"/>
              <a:t>一番上のページを消し、残りをページを上にシフトしてから、一番したにページを加えます。</a:t>
            </a:r>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31</a:t>
            </a:fld>
            <a:endParaRPr lang="en-US" altLang="ja-JP"/>
          </a:p>
        </p:txBody>
      </p:sp>
    </p:spTree>
    <p:extLst>
      <p:ext uri="{BB962C8B-B14F-4D97-AF65-F5344CB8AC3E}">
        <p14:creationId xmlns:p14="http://schemas.microsoft.com/office/powerpoint/2010/main" val="291329025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先ほどのページ参照を、キューを使うとこのようになります。</a:t>
            </a:r>
            <a:endParaRPr kumimoji="1" lang="en-US" altLang="ja-JP" dirty="0"/>
          </a:p>
          <a:p>
            <a:r>
              <a:rPr kumimoji="1" lang="ja-JP" altLang="en-US" dirty="0"/>
              <a:t>ページフォルトが起きた時は一番上のページを消し、</a:t>
            </a:r>
            <a:endParaRPr kumimoji="1" lang="en-US" altLang="ja-JP" dirty="0"/>
          </a:p>
          <a:p>
            <a:r>
              <a:rPr kumimoji="1" lang="ja-JP" altLang="en-US" dirty="0"/>
              <a:t>残りのページを上にシフトし、</a:t>
            </a:r>
            <a:endParaRPr kumimoji="1" lang="en-US" altLang="ja-JP" dirty="0"/>
          </a:p>
          <a:p>
            <a:r>
              <a:rPr kumimoji="1" lang="ja-JP" altLang="en-US" dirty="0"/>
              <a:t>一番下から新しいページを入れます。</a:t>
            </a:r>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32</a:t>
            </a:fld>
            <a:endParaRPr lang="en-US" altLang="ja-JP"/>
          </a:p>
        </p:txBody>
      </p:sp>
    </p:spTree>
    <p:extLst>
      <p:ext uri="{BB962C8B-B14F-4D97-AF65-F5344CB8AC3E}">
        <p14:creationId xmlns:p14="http://schemas.microsoft.com/office/powerpoint/2010/main" val="301899650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FIFO</a:t>
            </a:r>
            <a:r>
              <a:rPr kumimoji="1" lang="ja-JP" altLang="en-US"/>
              <a:t>の長所は、実装が簡単なことです。</a:t>
            </a:r>
            <a:endParaRPr kumimoji="1" lang="en-US" altLang="ja-JP" dirty="0"/>
          </a:p>
          <a:p>
            <a:r>
              <a:rPr kumimoji="1" lang="ja-JP" altLang="en-US"/>
              <a:t>キューを使えば簡単に実装できます。</a:t>
            </a:r>
            <a:endParaRPr kumimoji="1" lang="en-US" altLang="ja-JP" dirty="0"/>
          </a:p>
          <a:p>
            <a:r>
              <a:rPr kumimoji="1" lang="ja-JP" altLang="en-US"/>
              <a:t>一方、</a:t>
            </a:r>
            <a:r>
              <a:rPr kumimoji="1" lang="en-US" altLang="ja-JP" dirty="0"/>
              <a:t>FIFO</a:t>
            </a:r>
            <a:r>
              <a:rPr kumimoji="1" lang="ja-JP" altLang="en-US"/>
              <a:t>の短所は、頻繁に使用するページであっても、ページアウトされてしまうことです。</a:t>
            </a:r>
            <a:endParaRPr kumimoji="1" lang="en-US" altLang="ja-JP" dirty="0"/>
          </a:p>
          <a:p>
            <a:r>
              <a:rPr kumimoji="1" lang="ja-JP" altLang="en-US"/>
              <a:t>また、</a:t>
            </a:r>
            <a:r>
              <a:rPr kumimoji="1" lang="en-US" altLang="ja-JP" dirty="0" err="1"/>
              <a:t>Belady</a:t>
            </a:r>
            <a:r>
              <a:rPr kumimoji="1" lang="en-US" altLang="ja-JP" dirty="0"/>
              <a:t> </a:t>
            </a:r>
            <a:r>
              <a:rPr kumimoji="1" lang="ja-JP" altLang="en-US"/>
              <a:t>の異常と呼ばれる現象が起きることがあります。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33</a:t>
            </a:fld>
            <a:endParaRPr lang="en-US" altLang="ja-JP"/>
          </a:p>
        </p:txBody>
      </p:sp>
    </p:spTree>
    <p:extLst>
      <p:ext uri="{BB962C8B-B14F-4D97-AF65-F5344CB8AC3E}">
        <p14:creationId xmlns:p14="http://schemas.microsoft.com/office/powerpoint/2010/main" val="427041244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こちらの例では、ページが順に、</a:t>
            </a:r>
            <a:r>
              <a:rPr kumimoji="1" lang="en-US" altLang="ja-JP" dirty="0"/>
              <a:t>0,1,0,0,2,0,0</a:t>
            </a:r>
            <a:r>
              <a:rPr kumimoji="1" lang="ja-JP" altLang="en-US" dirty="0"/>
              <a:t>と参照されています。</a:t>
            </a:r>
            <a:endParaRPr kumimoji="1" lang="en-US" altLang="ja-JP" dirty="0"/>
          </a:p>
          <a:p>
            <a:r>
              <a:rPr kumimoji="1" lang="ja-JP" altLang="en-US" dirty="0"/>
              <a:t>ページ</a:t>
            </a:r>
            <a:r>
              <a:rPr kumimoji="1" lang="en-US" altLang="ja-JP" dirty="0"/>
              <a:t>0 </a:t>
            </a:r>
            <a:r>
              <a:rPr kumimoji="1" lang="ja-JP" altLang="en-US" dirty="0"/>
              <a:t>は、明らかに頻繁に参照されています。</a:t>
            </a:r>
            <a:endParaRPr kumimoji="1" lang="en-US" altLang="ja-JP" dirty="0"/>
          </a:p>
          <a:p>
            <a:r>
              <a:rPr kumimoji="1" lang="ja-JP" altLang="en-US" dirty="0"/>
              <a:t>ここでページ</a:t>
            </a:r>
            <a:r>
              <a:rPr kumimoji="1" lang="en-US" altLang="ja-JP" dirty="0"/>
              <a:t>3 </a:t>
            </a:r>
            <a:r>
              <a:rPr kumimoji="1" lang="ja-JP" altLang="en-US" dirty="0"/>
              <a:t>が来てページフォルトが起きると、頻繁に参照されているページ</a:t>
            </a:r>
            <a:r>
              <a:rPr kumimoji="1" lang="en-US" altLang="ja-JP" dirty="0"/>
              <a:t>0 </a:t>
            </a:r>
            <a:r>
              <a:rPr kumimoji="1" lang="ja-JP" altLang="en-US" dirty="0"/>
              <a:t>がページアウトします。</a:t>
            </a:r>
            <a:endParaRPr kumimoji="1" lang="en-US" altLang="ja-JP" dirty="0"/>
          </a:p>
          <a:p>
            <a:r>
              <a:rPr kumimoji="1" lang="ja-JP" altLang="en-US" dirty="0"/>
              <a:t>このように、</a:t>
            </a:r>
            <a:r>
              <a:rPr kumimoji="1" lang="en-US" altLang="ja-JP" dirty="0"/>
              <a:t>FIFO</a:t>
            </a:r>
            <a:r>
              <a:rPr kumimoji="1" lang="ja-JP" altLang="en-US" dirty="0"/>
              <a:t>では、頻繁に参照されているページであってもページアウトしてしまうことがあります。</a:t>
            </a:r>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34</a:t>
            </a:fld>
            <a:endParaRPr lang="en-US" altLang="ja-JP"/>
          </a:p>
        </p:txBody>
      </p:sp>
    </p:spTree>
    <p:extLst>
      <p:ext uri="{BB962C8B-B14F-4D97-AF65-F5344CB8AC3E}">
        <p14:creationId xmlns:p14="http://schemas.microsoft.com/office/powerpoint/2010/main" val="146175235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FIFO</a:t>
            </a:r>
            <a:r>
              <a:rPr kumimoji="1" lang="ja-JP" altLang="en-US" dirty="0"/>
              <a:t>では</a:t>
            </a:r>
            <a:r>
              <a:rPr kumimoji="1" lang="en-US" altLang="ja-JP" dirty="0" err="1"/>
              <a:t>Belady</a:t>
            </a:r>
            <a:r>
              <a:rPr kumimoji="1" lang="en-US" altLang="ja-JP" dirty="0"/>
              <a:t> </a:t>
            </a:r>
            <a:r>
              <a:rPr kumimoji="1" lang="ja-JP" altLang="en-US" dirty="0"/>
              <a:t>の異常という現象が起きます。</a:t>
            </a:r>
            <a:endParaRPr kumimoji="1" lang="en-US" altLang="ja-JP" dirty="0"/>
          </a:p>
          <a:p>
            <a:r>
              <a:rPr kumimoji="1" lang="ja-JP" altLang="en-US" dirty="0"/>
              <a:t>通常、ページ枠数を大きくすると、主記憶上に多くのページがありますので、</a:t>
            </a:r>
            <a:endParaRPr kumimoji="1" lang="en-US" altLang="ja-JP" dirty="0"/>
          </a:p>
          <a:p>
            <a:r>
              <a:rPr kumimoji="1" lang="ja-JP" altLang="en-US" dirty="0"/>
              <a:t>ページフォルト率は下がります。</a:t>
            </a:r>
            <a:endParaRPr kumimoji="1" lang="en-US" altLang="ja-JP" dirty="0"/>
          </a:p>
          <a:p>
            <a:r>
              <a:rPr kumimoji="1" lang="ja-JP" altLang="en-US" dirty="0"/>
              <a:t>しかし、</a:t>
            </a:r>
            <a:r>
              <a:rPr kumimoji="1" lang="en-US" altLang="ja-JP" dirty="0"/>
              <a:t>FIFO </a:t>
            </a:r>
            <a:r>
              <a:rPr kumimoji="1" lang="ja-JP" altLang="en-US" dirty="0"/>
              <a:t>では、ページ枠数が増加したのに</a:t>
            </a:r>
            <a:endParaRPr kumimoji="1" lang="en-US" altLang="ja-JP" dirty="0"/>
          </a:p>
          <a:p>
            <a:r>
              <a:rPr kumimoji="1" lang="ja-JP" altLang="en-US" dirty="0"/>
              <a:t>ページフォルト数が増加してしまうことがあります。</a:t>
            </a:r>
            <a:endParaRPr kumimoji="1" lang="en-US" altLang="ja-JP" dirty="0"/>
          </a:p>
          <a:p>
            <a:r>
              <a:rPr kumimoji="1" lang="ja-JP" altLang="en-US" dirty="0"/>
              <a:t>これを </a:t>
            </a:r>
            <a:r>
              <a:rPr kumimoji="1" lang="en-US" altLang="ja-JP" dirty="0" err="1"/>
              <a:t>Belady</a:t>
            </a:r>
            <a:r>
              <a:rPr kumimoji="1" lang="en-US" altLang="ja-JP" dirty="0"/>
              <a:t> </a:t>
            </a:r>
            <a:r>
              <a:rPr kumimoji="1" lang="ja-JP" altLang="en-US" dirty="0"/>
              <a:t>の異常と言います。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35</a:t>
            </a:fld>
            <a:endParaRPr lang="en-US" altLang="ja-JP"/>
          </a:p>
        </p:txBody>
      </p:sp>
    </p:spTree>
    <p:extLst>
      <p:ext uri="{BB962C8B-B14F-4D97-AF65-F5344CB8AC3E}">
        <p14:creationId xmlns:p14="http://schemas.microsoft.com/office/powerpoint/2010/main" val="172489566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今、ページ </a:t>
            </a:r>
            <a:r>
              <a:rPr kumimoji="1" lang="en-US" altLang="ja-JP" dirty="0"/>
              <a:t>0 1 2 3 0 1 4 0 1 2 3 4 </a:t>
            </a:r>
            <a:r>
              <a:rPr kumimoji="1" lang="ja-JP" altLang="en-US" dirty="0"/>
              <a:t>の順に参照されるとします。</a:t>
            </a:r>
            <a:endParaRPr kumimoji="1" lang="en-US" altLang="ja-JP" dirty="0"/>
          </a:p>
          <a:p>
            <a:r>
              <a:rPr kumimoji="1" lang="ja-JP" altLang="en-US" dirty="0"/>
              <a:t>このページに対して、ページ枠数 </a:t>
            </a:r>
            <a:r>
              <a:rPr kumimoji="1" lang="en-US" altLang="ja-JP" dirty="0"/>
              <a:t>3 </a:t>
            </a:r>
            <a:r>
              <a:rPr kumimoji="1" lang="ja-JP" altLang="en-US" dirty="0"/>
              <a:t>の場合と、ページ枠数 </a:t>
            </a:r>
            <a:r>
              <a:rPr kumimoji="1" lang="en-US" altLang="ja-JP" dirty="0"/>
              <a:t>4 </a:t>
            </a:r>
            <a:r>
              <a:rPr kumimoji="1" lang="ja-JP" altLang="en-US" dirty="0"/>
              <a:t>の場合で</a:t>
            </a:r>
            <a:endParaRPr kumimoji="1" lang="en-US" altLang="ja-JP" dirty="0"/>
          </a:p>
          <a:p>
            <a:r>
              <a:rPr kumimoji="1" lang="en-US" altLang="ja-JP" dirty="0"/>
              <a:t>FIFO </a:t>
            </a:r>
            <a:r>
              <a:rPr kumimoji="1" lang="ja-JP" altLang="en-US" dirty="0"/>
              <a:t>を用いて置き換えをしたときの動作を見てみましょう。</a:t>
            </a:r>
            <a:endParaRPr kumimoji="1" lang="en-US" altLang="ja-JP" dirty="0"/>
          </a:p>
          <a:p>
            <a:r>
              <a:rPr kumimoji="1" lang="ja-JP" altLang="en-US" dirty="0"/>
              <a:t>ページ </a:t>
            </a:r>
            <a:r>
              <a:rPr kumimoji="1" lang="en-US" altLang="ja-JP" dirty="0"/>
              <a:t>0 1 2 </a:t>
            </a:r>
            <a:r>
              <a:rPr kumimoji="1" lang="ja-JP" altLang="en-US" dirty="0"/>
              <a:t>ときて、ページ</a:t>
            </a:r>
            <a:r>
              <a:rPr kumimoji="1" lang="en-US" altLang="ja-JP" dirty="0"/>
              <a:t>3</a:t>
            </a:r>
            <a:r>
              <a:rPr kumimoji="1" lang="ja-JP" altLang="en-US" dirty="0"/>
              <a:t>が来ると、</a:t>
            </a:r>
            <a:endParaRPr kumimoji="1" lang="en-US" altLang="ja-JP" dirty="0"/>
          </a:p>
          <a:p>
            <a:r>
              <a:rPr kumimoji="1" lang="ja-JP" altLang="en-US" dirty="0"/>
              <a:t>ページ枠 </a:t>
            </a:r>
            <a:r>
              <a:rPr kumimoji="1" lang="en-US" altLang="ja-JP" dirty="0"/>
              <a:t>3 </a:t>
            </a:r>
            <a:r>
              <a:rPr kumimoji="1" lang="ja-JP" altLang="en-US" dirty="0"/>
              <a:t>では、最初に読み込んだページ </a:t>
            </a:r>
            <a:r>
              <a:rPr kumimoji="1" lang="en-US" altLang="ja-JP" dirty="0"/>
              <a:t>0 </a:t>
            </a:r>
            <a:r>
              <a:rPr kumimoji="1" lang="ja-JP" altLang="en-US" dirty="0"/>
              <a:t>がページアウトします。</a:t>
            </a:r>
            <a:endParaRPr kumimoji="1" lang="en-US" altLang="ja-JP" dirty="0"/>
          </a:p>
          <a:p>
            <a:r>
              <a:rPr kumimoji="1" lang="ja-JP" altLang="en-US" dirty="0"/>
              <a:t>ページ枠 </a:t>
            </a:r>
            <a:r>
              <a:rPr kumimoji="1" lang="en-US" altLang="ja-JP" dirty="0"/>
              <a:t>4 </a:t>
            </a:r>
            <a:r>
              <a:rPr kumimoji="1" lang="ja-JP" altLang="en-US" dirty="0"/>
              <a:t>では、ページ</a:t>
            </a:r>
            <a:r>
              <a:rPr kumimoji="1" lang="en-US" altLang="ja-JP" dirty="0"/>
              <a:t>3</a:t>
            </a:r>
            <a:r>
              <a:rPr kumimoji="1" lang="ja-JP" altLang="en-US" dirty="0"/>
              <a:t>がそのまま読み込まれます。</a:t>
            </a:r>
            <a:endParaRPr kumimoji="1" lang="en-US" altLang="ja-JP" dirty="0"/>
          </a:p>
          <a:p>
            <a:r>
              <a:rPr kumimoji="1" lang="ja-JP" altLang="en-US" dirty="0"/>
              <a:t>次にページ </a:t>
            </a:r>
            <a:r>
              <a:rPr kumimoji="1" lang="en-US" altLang="ja-JP" dirty="0"/>
              <a:t>0 </a:t>
            </a:r>
            <a:r>
              <a:rPr kumimoji="1" lang="ja-JP" altLang="en-US" dirty="0"/>
              <a:t>が来ると、ページ枠</a:t>
            </a:r>
            <a:r>
              <a:rPr kumimoji="1" lang="en-US" altLang="ja-JP" dirty="0"/>
              <a:t>3</a:t>
            </a:r>
            <a:r>
              <a:rPr kumimoji="1" lang="ja-JP" altLang="en-US" dirty="0"/>
              <a:t>では主記憶にありませんので、ページフォルトが発生しますが、</a:t>
            </a:r>
            <a:endParaRPr kumimoji="1" lang="en-US" altLang="ja-JP" dirty="0"/>
          </a:p>
          <a:p>
            <a:r>
              <a:rPr kumimoji="1" lang="ja-JP" altLang="en-US" dirty="0"/>
              <a:t>ページ枠</a:t>
            </a:r>
            <a:r>
              <a:rPr kumimoji="1" lang="en-US" altLang="ja-JP" dirty="0"/>
              <a:t>4</a:t>
            </a:r>
            <a:r>
              <a:rPr kumimoji="1" lang="ja-JP" altLang="en-US" dirty="0"/>
              <a:t>ではページフォルトは発生しません。</a:t>
            </a:r>
            <a:endParaRPr kumimoji="1" lang="en-US" altLang="ja-JP" dirty="0"/>
          </a:p>
          <a:p>
            <a:r>
              <a:rPr kumimoji="1" lang="ja-JP" altLang="en-US" dirty="0"/>
              <a:t>次にページ </a:t>
            </a:r>
            <a:r>
              <a:rPr kumimoji="1" lang="en-US" altLang="ja-JP" dirty="0"/>
              <a:t>1 </a:t>
            </a:r>
            <a:r>
              <a:rPr kumimoji="1" lang="ja-JP" altLang="en-US" dirty="0"/>
              <a:t>が来た時も、ページ枠</a:t>
            </a:r>
            <a:r>
              <a:rPr kumimoji="1" lang="en-US" altLang="ja-JP" dirty="0"/>
              <a:t>3</a:t>
            </a:r>
            <a:r>
              <a:rPr kumimoji="1" lang="ja-JP" altLang="en-US" dirty="0"/>
              <a:t>ではページフォルトが発生するのに対して</a:t>
            </a:r>
            <a:endParaRPr kumimoji="1" lang="en-US" altLang="ja-JP" dirty="0"/>
          </a:p>
          <a:p>
            <a:r>
              <a:rPr kumimoji="1" lang="ja-JP" altLang="en-US" dirty="0"/>
              <a:t>ページ枠</a:t>
            </a:r>
            <a:r>
              <a:rPr kumimoji="1" lang="en-US" altLang="ja-JP" dirty="0"/>
              <a:t>4</a:t>
            </a:r>
            <a:r>
              <a:rPr kumimoji="1" lang="ja-JP" altLang="en-US" dirty="0"/>
              <a:t>では発生しません。</a:t>
            </a:r>
            <a:endParaRPr kumimoji="1" lang="en-US" altLang="ja-JP" dirty="0"/>
          </a:p>
          <a:p>
            <a:r>
              <a:rPr kumimoji="1" lang="ja-JP" altLang="en-US" dirty="0"/>
              <a:t>ここまではページ枠数が大きい方がページフォルト率が下であり、順当な結果です。</a:t>
            </a:r>
            <a:endParaRPr kumimoji="1" lang="en-US" altLang="ja-JP" dirty="0"/>
          </a:p>
          <a:p>
            <a:r>
              <a:rPr kumimoji="1" lang="ja-JP" altLang="en-US" dirty="0"/>
              <a:t>次にページ</a:t>
            </a:r>
            <a:r>
              <a:rPr kumimoji="1" lang="en-US" altLang="ja-JP" dirty="0"/>
              <a:t>4</a:t>
            </a:r>
            <a:r>
              <a:rPr kumimoji="1" lang="ja-JP" altLang="en-US" dirty="0"/>
              <a:t>が来るとページ枠</a:t>
            </a:r>
            <a:r>
              <a:rPr kumimoji="1" lang="en-US" altLang="ja-JP" dirty="0"/>
              <a:t>3</a:t>
            </a:r>
            <a:r>
              <a:rPr kumimoji="1" lang="ja-JP" altLang="en-US" dirty="0"/>
              <a:t>ページ枠</a:t>
            </a:r>
            <a:r>
              <a:rPr kumimoji="1" lang="en-US" altLang="ja-JP" dirty="0"/>
              <a:t>4</a:t>
            </a:r>
            <a:r>
              <a:rPr kumimoji="1" lang="ja-JP" altLang="en-US" dirty="0"/>
              <a:t>共にページフォルトは発生します。</a:t>
            </a:r>
            <a:endParaRPr kumimoji="1" lang="en-US" altLang="ja-JP" dirty="0"/>
          </a:p>
          <a:p>
            <a:r>
              <a:rPr kumimoji="1" lang="ja-JP" altLang="en-US" dirty="0"/>
              <a:t>次にページ</a:t>
            </a:r>
            <a:r>
              <a:rPr kumimoji="1" lang="en-US" altLang="ja-JP" dirty="0"/>
              <a:t>0</a:t>
            </a:r>
            <a:r>
              <a:rPr kumimoji="1" lang="ja-JP" altLang="en-US" dirty="0"/>
              <a:t>が来ると、今度は、ページ枠</a:t>
            </a:r>
            <a:r>
              <a:rPr kumimoji="1" lang="en-US" altLang="ja-JP" dirty="0"/>
              <a:t>3</a:t>
            </a:r>
            <a:r>
              <a:rPr kumimoji="1" lang="ja-JP" altLang="en-US" dirty="0"/>
              <a:t>ではページフォルトにならないのに</a:t>
            </a:r>
            <a:endParaRPr kumimoji="1" lang="en-US" altLang="ja-JP" dirty="0"/>
          </a:p>
          <a:p>
            <a:r>
              <a:rPr kumimoji="1" lang="ja-JP" altLang="en-US" dirty="0"/>
              <a:t>ページ枠</a:t>
            </a:r>
            <a:r>
              <a:rPr kumimoji="1" lang="en-US" altLang="ja-JP" dirty="0"/>
              <a:t>4</a:t>
            </a:r>
            <a:r>
              <a:rPr kumimoji="1" lang="ja-JP" altLang="en-US" dirty="0"/>
              <a:t>ではページフォルトになります。</a:t>
            </a:r>
            <a:endParaRPr kumimoji="1" lang="en-US" altLang="ja-JP" dirty="0"/>
          </a:p>
          <a:p>
            <a:r>
              <a:rPr kumimoji="1" lang="ja-JP" altLang="en-US" dirty="0"/>
              <a:t>さらに、ページ</a:t>
            </a:r>
            <a:r>
              <a:rPr kumimoji="1" lang="en-US" altLang="ja-JP" dirty="0"/>
              <a:t>1</a:t>
            </a:r>
            <a:r>
              <a:rPr kumimoji="1" lang="ja-JP" altLang="en-US" dirty="0"/>
              <a:t>が来ると、ページ枠</a:t>
            </a:r>
            <a:r>
              <a:rPr kumimoji="1" lang="en-US" altLang="ja-JP" dirty="0"/>
              <a:t>3</a:t>
            </a:r>
            <a:r>
              <a:rPr kumimoji="1" lang="ja-JP" altLang="en-US" dirty="0"/>
              <a:t>ではページフォルトが起こらず、ページ枠</a:t>
            </a:r>
            <a:r>
              <a:rPr kumimoji="1" lang="en-US" altLang="ja-JP" dirty="0"/>
              <a:t>4</a:t>
            </a:r>
            <a:r>
              <a:rPr kumimoji="1" lang="ja-JP" altLang="en-US" dirty="0"/>
              <a:t>ではページフォルトが起きました。</a:t>
            </a:r>
            <a:endParaRPr kumimoji="1" lang="en-US" altLang="ja-JP" dirty="0"/>
          </a:p>
          <a:p>
            <a:r>
              <a:rPr kumimoji="1" lang="ja-JP" altLang="en-US" dirty="0"/>
              <a:t>ここでページ枠</a:t>
            </a:r>
            <a:r>
              <a:rPr kumimoji="1" lang="en-US" altLang="ja-JP" dirty="0"/>
              <a:t>3</a:t>
            </a:r>
            <a:r>
              <a:rPr kumimoji="1" lang="ja-JP" altLang="en-US" dirty="0"/>
              <a:t>とページ枠</a:t>
            </a:r>
            <a:r>
              <a:rPr kumimoji="1" lang="en-US" altLang="ja-JP" dirty="0"/>
              <a:t>4</a:t>
            </a:r>
            <a:r>
              <a:rPr kumimoji="1" lang="ja-JP" altLang="en-US" dirty="0"/>
              <a:t>のページフォルト回数が並びます。</a:t>
            </a:r>
            <a:endParaRPr kumimoji="1" lang="en-US" altLang="ja-JP" dirty="0"/>
          </a:p>
          <a:p>
            <a:r>
              <a:rPr kumimoji="1" lang="ja-JP" altLang="en-US" dirty="0"/>
              <a:t>ページ</a:t>
            </a:r>
            <a:r>
              <a:rPr kumimoji="1" lang="en-US" altLang="ja-JP" dirty="0"/>
              <a:t>2</a:t>
            </a:r>
            <a:r>
              <a:rPr kumimoji="1" lang="ja-JP" altLang="en-US" dirty="0"/>
              <a:t>、</a:t>
            </a:r>
            <a:r>
              <a:rPr kumimoji="1" lang="en-US" altLang="ja-JP" dirty="0"/>
              <a:t>3</a:t>
            </a:r>
            <a:r>
              <a:rPr kumimoji="1" lang="ja-JP" altLang="en-US" dirty="0"/>
              <a:t>と来て、最後にページ</a:t>
            </a:r>
            <a:r>
              <a:rPr kumimoji="1" lang="en-US" altLang="ja-JP" dirty="0"/>
              <a:t>4</a:t>
            </a:r>
            <a:r>
              <a:rPr kumimoji="1" lang="ja-JP" altLang="en-US" dirty="0"/>
              <a:t>が来ると、ページ枠</a:t>
            </a:r>
            <a:r>
              <a:rPr kumimoji="1" lang="en-US" altLang="ja-JP" dirty="0"/>
              <a:t>3</a:t>
            </a:r>
            <a:r>
              <a:rPr kumimoji="1" lang="ja-JP" altLang="en-US" dirty="0"/>
              <a:t>ではページフォルトが起きないのに、</a:t>
            </a:r>
            <a:endParaRPr kumimoji="1" lang="en-US" altLang="ja-JP" dirty="0"/>
          </a:p>
          <a:p>
            <a:r>
              <a:rPr kumimoji="1" lang="ja-JP" altLang="en-US" dirty="0"/>
              <a:t>ページ枠</a:t>
            </a:r>
            <a:r>
              <a:rPr kumimoji="1" lang="en-US" altLang="ja-JP" dirty="0"/>
              <a:t>4</a:t>
            </a:r>
            <a:r>
              <a:rPr kumimoji="1" lang="ja-JP" altLang="en-US" dirty="0"/>
              <a:t>ではページフォルトが起きました。</a:t>
            </a:r>
            <a:endParaRPr kumimoji="1" lang="en-US" altLang="ja-JP" dirty="0"/>
          </a:p>
          <a:p>
            <a:r>
              <a:rPr kumimoji="1" lang="ja-JP" altLang="en-US" dirty="0"/>
              <a:t>ページフォルトが起きた回数を数えると、</a:t>
            </a:r>
            <a:endParaRPr kumimoji="1" lang="en-US" altLang="ja-JP" dirty="0"/>
          </a:p>
          <a:p>
            <a:r>
              <a:rPr kumimoji="1" lang="ja-JP" altLang="en-US" dirty="0"/>
              <a:t>ページ枠</a:t>
            </a:r>
            <a:r>
              <a:rPr kumimoji="1" lang="en-US" altLang="ja-JP" dirty="0"/>
              <a:t>3</a:t>
            </a:r>
            <a:r>
              <a:rPr kumimoji="1" lang="ja-JP" altLang="en-US" dirty="0"/>
              <a:t>が</a:t>
            </a:r>
            <a:r>
              <a:rPr kumimoji="1" lang="en-US" altLang="ja-JP" dirty="0"/>
              <a:t>9</a:t>
            </a:r>
            <a:r>
              <a:rPr kumimoji="1" lang="ja-JP" altLang="en-US" dirty="0"/>
              <a:t>回起きたのに対して、ページ枠</a:t>
            </a:r>
            <a:r>
              <a:rPr kumimoji="1" lang="en-US" altLang="ja-JP" dirty="0"/>
              <a:t>4</a:t>
            </a:r>
            <a:r>
              <a:rPr kumimoji="1" lang="ja-JP" altLang="en-US" dirty="0"/>
              <a:t>では</a:t>
            </a:r>
            <a:r>
              <a:rPr kumimoji="1" lang="en-US" altLang="ja-JP" dirty="0"/>
              <a:t>10</a:t>
            </a:r>
            <a:r>
              <a:rPr kumimoji="1" lang="ja-JP" altLang="en-US" dirty="0"/>
              <a:t>回起きています。</a:t>
            </a:r>
            <a:endParaRPr kumimoji="1" lang="en-US" altLang="ja-JP" dirty="0"/>
          </a:p>
          <a:p>
            <a:r>
              <a:rPr kumimoji="1" lang="ja-JP" altLang="en-US" dirty="0"/>
              <a:t>このように、ページ枠数が増えたのにページフォルト率が上がるのが</a:t>
            </a:r>
            <a:r>
              <a:rPr kumimoji="1" lang="en-US" altLang="ja-JP" dirty="0" err="1"/>
              <a:t>Belady</a:t>
            </a:r>
            <a:r>
              <a:rPr kumimoji="1" lang="ja-JP" altLang="en-US" dirty="0"/>
              <a:t> の異常です。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36</a:t>
            </a:fld>
            <a:endParaRPr lang="en-US" altLang="ja-JP"/>
          </a:p>
        </p:txBody>
      </p:sp>
    </p:spTree>
    <p:extLst>
      <p:ext uri="{BB962C8B-B14F-4D97-AF65-F5344CB8AC3E}">
        <p14:creationId xmlns:p14="http://schemas.microsoft.com/office/powerpoint/2010/main" val="415610174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こちらのグラフは、横軸にページ枠数、</a:t>
            </a:r>
            <a:endParaRPr kumimoji="1" lang="en-US" altLang="ja-JP" dirty="0"/>
          </a:p>
          <a:p>
            <a:r>
              <a:rPr kumimoji="1" lang="ja-JP" altLang="en-US" dirty="0"/>
              <a:t>縦軸が上のページが順に参照されたときに、</a:t>
            </a:r>
            <a:endParaRPr kumimoji="1" lang="en-US" altLang="ja-JP" dirty="0"/>
          </a:p>
          <a:p>
            <a:r>
              <a:rPr kumimoji="1" lang="ja-JP" altLang="en-US" dirty="0"/>
              <a:t>ページフォルトが起きる回数を表しています。</a:t>
            </a:r>
            <a:endParaRPr kumimoji="1" lang="en-US" altLang="ja-JP" dirty="0"/>
          </a:p>
          <a:p>
            <a:r>
              <a:rPr kumimoji="1" lang="ja-JP" altLang="en-US" dirty="0"/>
              <a:t>通常は、ページ枠数が増えれば、ペーフォルト数は下がりますので、</a:t>
            </a:r>
            <a:endParaRPr kumimoji="1" lang="en-US" altLang="ja-JP" dirty="0"/>
          </a:p>
          <a:p>
            <a:r>
              <a:rPr kumimoji="1" lang="ja-JP" altLang="en-US" dirty="0"/>
              <a:t>グラフは右下がりにないます。</a:t>
            </a:r>
            <a:endParaRPr kumimoji="1" lang="en-US" altLang="ja-JP" dirty="0"/>
          </a:p>
          <a:p>
            <a:r>
              <a:rPr kumimoji="1" lang="ja-JP" altLang="en-US" dirty="0"/>
              <a:t>しかし、ページ枠</a:t>
            </a:r>
            <a:r>
              <a:rPr kumimoji="1" lang="en-US" altLang="ja-JP" dirty="0"/>
              <a:t>3</a:t>
            </a:r>
            <a:r>
              <a:rPr kumimoji="1" lang="ja-JP" altLang="en-US" dirty="0"/>
              <a:t>から</a:t>
            </a:r>
            <a:r>
              <a:rPr kumimoji="1" lang="en-US" altLang="ja-JP" dirty="0"/>
              <a:t>4</a:t>
            </a:r>
            <a:r>
              <a:rPr kumimoji="1" lang="ja-JP" altLang="en-US" dirty="0"/>
              <a:t>の部分ではグラフが上昇しています。</a:t>
            </a:r>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37</a:t>
            </a:fld>
            <a:endParaRPr lang="en-US" altLang="ja-JP"/>
          </a:p>
        </p:txBody>
      </p:sp>
    </p:spTree>
    <p:extLst>
      <p:ext uri="{BB962C8B-B14F-4D97-AF65-F5344CB8AC3E}">
        <p14:creationId xmlns:p14="http://schemas.microsoft.com/office/powerpoint/2010/main" val="137058645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次は、</a:t>
            </a:r>
            <a:r>
              <a:rPr kumimoji="1" lang="en-US" altLang="ja-JP" dirty="0"/>
              <a:t>LRU least recently used </a:t>
            </a:r>
            <a:r>
              <a:rPr kumimoji="1" lang="ja-JP" altLang="en-US" dirty="0"/>
              <a:t>です。</a:t>
            </a:r>
            <a:endParaRPr kumimoji="1" lang="en-US" altLang="ja-JP" dirty="0"/>
          </a:p>
          <a:p>
            <a:r>
              <a:rPr kumimoji="1" lang="en-US" altLang="ja-JP" dirty="0"/>
              <a:t>LRU </a:t>
            </a:r>
            <a:r>
              <a:rPr kumimoji="1" lang="ja-JP" altLang="en-US" dirty="0"/>
              <a:t>では、最も長い期間使用されていないページを選択します。</a:t>
            </a:r>
            <a:endParaRPr kumimoji="1" lang="en-US" altLang="ja-JP" dirty="0"/>
          </a:p>
          <a:p>
            <a:r>
              <a:rPr kumimoji="1" lang="ja-JP" altLang="en-US" dirty="0"/>
              <a:t>下の表では、ページ</a:t>
            </a:r>
            <a:r>
              <a:rPr kumimoji="1" lang="en-US" altLang="ja-JP" dirty="0"/>
              <a:t>01</a:t>
            </a:r>
            <a:r>
              <a:rPr kumimoji="1" lang="ja-JP" altLang="en-US" dirty="0"/>
              <a:t>が</a:t>
            </a:r>
            <a:r>
              <a:rPr kumimoji="1" lang="en-US" altLang="ja-JP" dirty="0"/>
              <a:t>5</a:t>
            </a:r>
            <a:r>
              <a:rPr kumimoji="1" lang="ja-JP" altLang="en-US" dirty="0"/>
              <a:t>回前に使用されています。</a:t>
            </a:r>
            <a:endParaRPr kumimoji="1" lang="en-US" altLang="ja-JP" dirty="0"/>
          </a:p>
          <a:p>
            <a:r>
              <a:rPr kumimoji="1" lang="ja-JP" altLang="en-US" dirty="0"/>
              <a:t>同様に、ページ</a:t>
            </a:r>
            <a:r>
              <a:rPr kumimoji="1" lang="en-US" altLang="ja-JP" dirty="0"/>
              <a:t>03</a:t>
            </a:r>
            <a:r>
              <a:rPr kumimoji="1" lang="ja-JP" altLang="en-US" dirty="0"/>
              <a:t>が</a:t>
            </a:r>
            <a:r>
              <a:rPr kumimoji="1" lang="en-US" altLang="ja-JP" dirty="0"/>
              <a:t>7</a:t>
            </a:r>
            <a:r>
              <a:rPr kumimoji="1" lang="ja-JP" altLang="en-US" dirty="0"/>
              <a:t>回前、ページ</a:t>
            </a:r>
            <a:r>
              <a:rPr kumimoji="1" lang="en-US" altLang="ja-JP" dirty="0"/>
              <a:t>07</a:t>
            </a:r>
            <a:r>
              <a:rPr kumimoji="1" lang="ja-JP" altLang="en-US" dirty="0"/>
              <a:t>が</a:t>
            </a:r>
            <a:r>
              <a:rPr kumimoji="1" lang="en-US" altLang="ja-JP" dirty="0"/>
              <a:t>3</a:t>
            </a:r>
            <a:r>
              <a:rPr kumimoji="1" lang="ja-JP" altLang="en-US" dirty="0"/>
              <a:t>回前、ページ</a:t>
            </a:r>
            <a:r>
              <a:rPr kumimoji="1" lang="en-US" altLang="ja-JP" dirty="0"/>
              <a:t>06</a:t>
            </a:r>
            <a:r>
              <a:rPr kumimoji="1" lang="ja-JP" altLang="en-US" dirty="0"/>
              <a:t>が</a:t>
            </a:r>
            <a:r>
              <a:rPr kumimoji="1" lang="en-US" altLang="ja-JP" dirty="0"/>
              <a:t>1</a:t>
            </a:r>
            <a:r>
              <a:rPr kumimoji="1" lang="ja-JP" altLang="en-US" dirty="0"/>
              <a:t>回前です。</a:t>
            </a:r>
            <a:endParaRPr kumimoji="1" lang="en-US" altLang="ja-JP" dirty="0"/>
          </a:p>
          <a:p>
            <a:r>
              <a:rPr kumimoji="1" lang="ja-JP" altLang="en-US" dirty="0"/>
              <a:t>参照された時期が最も古いのは、</a:t>
            </a:r>
            <a:r>
              <a:rPr kumimoji="1" lang="en-US" altLang="ja-JP" dirty="0"/>
              <a:t>7</a:t>
            </a:r>
            <a:r>
              <a:rPr kumimoji="1" lang="ja-JP" altLang="en-US" dirty="0"/>
              <a:t>回前ですので、ページ</a:t>
            </a:r>
            <a:r>
              <a:rPr kumimoji="1" lang="en-US" altLang="ja-JP" dirty="0"/>
              <a:t>03</a:t>
            </a:r>
            <a:r>
              <a:rPr kumimoji="1" lang="ja-JP" altLang="en-US" dirty="0"/>
              <a:t>がページアウトします。</a:t>
            </a:r>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38</a:t>
            </a:fld>
            <a:endParaRPr lang="en-US" altLang="ja-JP"/>
          </a:p>
        </p:txBody>
      </p:sp>
    </p:spTree>
    <p:extLst>
      <p:ext uri="{BB962C8B-B14F-4D97-AF65-F5344CB8AC3E}">
        <p14:creationId xmlns:p14="http://schemas.microsoft.com/office/powerpoint/2010/main" val="122974217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先ほどと同じく、ページ枠数が</a:t>
            </a:r>
            <a:r>
              <a:rPr kumimoji="1" lang="en-US" altLang="ja-JP" dirty="0"/>
              <a:t>3</a:t>
            </a:r>
            <a:r>
              <a:rPr kumimoji="1" lang="ja-JP" altLang="en-US" dirty="0"/>
              <a:t>に対して、ページが </a:t>
            </a:r>
            <a:r>
              <a:rPr kumimoji="1" lang="en-US" altLang="ja-JP" dirty="0"/>
              <a:t>0 1 2 0 4 3 4 0 1 4 2 4 </a:t>
            </a:r>
            <a:r>
              <a:rPr kumimoji="1" lang="ja-JP" altLang="en-US" dirty="0"/>
              <a:t>の順番で参照されるとします。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ページ </a:t>
            </a:r>
            <a:r>
              <a:rPr kumimoji="1" lang="en-US" altLang="ja-JP" dirty="0"/>
              <a:t>0 1 2 0 </a:t>
            </a:r>
            <a:r>
              <a:rPr kumimoji="1" lang="ja-JP" altLang="en-US" dirty="0"/>
              <a:t>と来て、ページ</a:t>
            </a:r>
            <a:r>
              <a:rPr kumimoji="1" lang="en-US" altLang="ja-JP" dirty="0"/>
              <a:t>4</a:t>
            </a:r>
            <a:r>
              <a:rPr kumimoji="1" lang="ja-JP" altLang="en-US" dirty="0"/>
              <a:t>が来たところでページフォルトが発生しました。</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ja-JP" dirty="0"/>
              <a:t>LRU </a:t>
            </a:r>
            <a:r>
              <a:rPr kumimoji="1" lang="ja-JP" altLang="en-US" dirty="0"/>
              <a:t>では、各ページが最後にいつ参照されたかを見ます。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ページ</a:t>
            </a:r>
            <a:r>
              <a:rPr kumimoji="1" lang="en-US" altLang="ja-JP" dirty="0"/>
              <a:t>0</a:t>
            </a:r>
            <a:r>
              <a:rPr kumimoji="1" lang="ja-JP" altLang="en-US" dirty="0"/>
              <a:t>が</a:t>
            </a:r>
            <a:r>
              <a:rPr kumimoji="1" lang="en-US" altLang="ja-JP" dirty="0"/>
              <a:t>1</a:t>
            </a:r>
            <a:r>
              <a:rPr kumimoji="1" lang="ja-JP" altLang="en-US" dirty="0"/>
              <a:t>回前、ページ</a:t>
            </a:r>
            <a:r>
              <a:rPr kumimoji="1" lang="en-US" altLang="ja-JP" dirty="0"/>
              <a:t>1</a:t>
            </a:r>
            <a:r>
              <a:rPr kumimoji="1" lang="ja-JP" altLang="en-US" dirty="0"/>
              <a:t>が</a:t>
            </a:r>
            <a:r>
              <a:rPr kumimoji="1" lang="en-US" altLang="ja-JP" dirty="0"/>
              <a:t>3</a:t>
            </a:r>
            <a:r>
              <a:rPr kumimoji="1" lang="ja-JP" altLang="en-US" dirty="0"/>
              <a:t>回前、ページ</a:t>
            </a:r>
            <a:r>
              <a:rPr kumimoji="1" lang="en-US" altLang="ja-JP" dirty="0"/>
              <a:t>2</a:t>
            </a:r>
            <a:r>
              <a:rPr kumimoji="1" lang="ja-JP" altLang="en-US" dirty="0"/>
              <a:t>が</a:t>
            </a:r>
            <a:r>
              <a:rPr kumimoji="1" lang="en-US" altLang="ja-JP" dirty="0"/>
              <a:t>2</a:t>
            </a:r>
            <a:r>
              <a:rPr kumimoji="1" lang="ja-JP" altLang="en-US" dirty="0"/>
              <a:t>回前ですので、</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参照時期が一番古いページ</a:t>
            </a:r>
            <a:r>
              <a:rPr kumimoji="1" lang="en-US" altLang="ja-JP" dirty="0"/>
              <a:t>1</a:t>
            </a:r>
            <a:r>
              <a:rPr kumimoji="1" lang="ja-JP" altLang="en-US" dirty="0"/>
              <a:t>をページアウトします。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39</a:t>
            </a:fld>
            <a:endParaRPr lang="en-US" altLang="ja-JP"/>
          </a:p>
        </p:txBody>
      </p:sp>
    </p:spTree>
    <p:extLst>
      <p:ext uri="{BB962C8B-B14F-4D97-AF65-F5344CB8AC3E}">
        <p14:creationId xmlns:p14="http://schemas.microsoft.com/office/powerpoint/2010/main" val="2879024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割付技法には、</a:t>
            </a:r>
            <a:endParaRPr kumimoji="1" lang="en-US" altLang="ja-JP" dirty="0"/>
          </a:p>
          <a:p>
            <a:r>
              <a:rPr kumimoji="1" lang="ja-JP" altLang="en-US" dirty="0"/>
              <a:t>連続割付と非連続割付があります。</a:t>
            </a:r>
            <a:endParaRPr kumimoji="1" lang="en-US" altLang="ja-JP" dirty="0"/>
          </a:p>
          <a:p>
            <a:r>
              <a:rPr kumimoji="1" lang="ja-JP" altLang="en-US" dirty="0"/>
              <a:t>連続割付 </a:t>
            </a:r>
            <a:r>
              <a:rPr kumimoji="1" lang="en-US" altLang="ja-JP" dirty="0"/>
              <a:t>contiguous allocation</a:t>
            </a:r>
            <a:r>
              <a:rPr kumimoji="1" lang="en-US" altLang="ja-JP" baseline="0" dirty="0"/>
              <a:t> </a:t>
            </a:r>
            <a:r>
              <a:rPr kumimoji="1" lang="ja-JP" altLang="en-US" baseline="0" dirty="0"/>
              <a:t>は、</a:t>
            </a:r>
            <a:endParaRPr kumimoji="1" lang="en-US" altLang="ja-JP" baseline="0" dirty="0"/>
          </a:p>
          <a:p>
            <a:r>
              <a:rPr kumimoji="1" lang="ja-JP" altLang="en-US" baseline="0" dirty="0"/>
              <a:t>プログラム、データをメモリ上の連続した領域におきます。</a:t>
            </a:r>
            <a:endParaRPr kumimoji="1" lang="en-US" altLang="ja-JP" baseline="0" dirty="0"/>
          </a:p>
          <a:p>
            <a:r>
              <a:rPr kumimoji="1" lang="ja-JP" altLang="en-US" baseline="0" dirty="0"/>
              <a:t>連続割付では、左の図のように、一つのプログラムやデータは一つのかたまりとしてメモリ上に置きます。</a:t>
            </a:r>
            <a:endParaRPr kumimoji="1" lang="en-US" altLang="ja-JP" baseline="0" dirty="0"/>
          </a:p>
          <a:p>
            <a:r>
              <a:rPr kumimoji="1" lang="ja-JP" altLang="en-US" baseline="0" dirty="0"/>
              <a:t>非連続割付 </a:t>
            </a:r>
            <a:r>
              <a:rPr kumimoji="1" lang="en-US" altLang="ja-JP" baseline="0" dirty="0"/>
              <a:t>noncontiguous allocation </a:t>
            </a:r>
            <a:r>
              <a:rPr kumimoji="1" lang="ja-JP" altLang="en-US" baseline="0" dirty="0"/>
              <a:t>は、</a:t>
            </a:r>
            <a:endParaRPr kumimoji="1" lang="en-US" altLang="ja-JP" baseline="0" dirty="0"/>
          </a:p>
          <a:p>
            <a:r>
              <a:rPr kumimoji="1" lang="ja-JP" altLang="en-US" baseline="0" dirty="0"/>
              <a:t>プログラムやデータを一定のサイズのパーツに分割し、</a:t>
            </a:r>
            <a:endParaRPr kumimoji="1" lang="en-US" altLang="ja-JP" baseline="0" dirty="0"/>
          </a:p>
          <a:p>
            <a:r>
              <a:rPr kumimoji="1" lang="ja-JP" altLang="en-US" baseline="0" dirty="0"/>
              <a:t>パーツごとにメモリに置きます。</a:t>
            </a:r>
            <a:endParaRPr kumimoji="1" lang="en-US" altLang="ja-JP" baseline="0" dirty="0"/>
          </a:p>
          <a:p>
            <a:r>
              <a:rPr kumimoji="1" lang="ja-JP" altLang="en-US" baseline="0" dirty="0"/>
              <a:t>非連続割付では、右の図のように</a:t>
            </a:r>
            <a:endParaRPr kumimoji="1" lang="en-US" altLang="ja-JP" baseline="0" dirty="0"/>
          </a:p>
          <a:p>
            <a:r>
              <a:rPr kumimoji="1" lang="ja-JP" altLang="en-US" baseline="0" dirty="0"/>
              <a:t>プログラムやデータを分割してメモリに置きます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4</a:t>
            </a:fld>
            <a:endParaRPr lang="en-US" altLang="ja-JP"/>
          </a:p>
        </p:txBody>
      </p:sp>
    </p:spTree>
    <p:extLst>
      <p:ext uri="{BB962C8B-B14F-4D97-AF65-F5344CB8AC3E}">
        <p14:creationId xmlns:p14="http://schemas.microsoft.com/office/powerpoint/2010/main" val="29713367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次はページ３が来ました。</a:t>
            </a:r>
            <a:endParaRPr kumimoji="1" lang="en-US" altLang="ja-JP" dirty="0"/>
          </a:p>
          <a:p>
            <a:r>
              <a:rPr kumimoji="1" lang="ja-JP" altLang="en-US" dirty="0"/>
              <a:t>ページフォルトが発生しましたので、ページアウトするページを決めます</a:t>
            </a:r>
            <a:endParaRPr kumimoji="1" lang="en-US" altLang="ja-JP" dirty="0"/>
          </a:p>
          <a:p>
            <a:r>
              <a:rPr kumimoji="1" lang="ja-JP" altLang="en-US" dirty="0"/>
              <a:t>ページ</a:t>
            </a:r>
            <a:r>
              <a:rPr kumimoji="1" lang="en-US" altLang="ja-JP" dirty="0"/>
              <a:t>0</a:t>
            </a:r>
            <a:r>
              <a:rPr kumimoji="1" lang="ja-JP" altLang="en-US" dirty="0"/>
              <a:t>が</a:t>
            </a:r>
            <a:r>
              <a:rPr kumimoji="1" lang="en-US" altLang="ja-JP" dirty="0"/>
              <a:t>2</a:t>
            </a:r>
            <a:r>
              <a:rPr kumimoji="1" lang="ja-JP" altLang="en-US" dirty="0"/>
              <a:t>回前、ページ</a:t>
            </a:r>
            <a:r>
              <a:rPr kumimoji="1" lang="en-US" altLang="ja-JP" dirty="0"/>
              <a:t>4</a:t>
            </a:r>
            <a:r>
              <a:rPr kumimoji="1" lang="ja-JP" altLang="en-US" dirty="0"/>
              <a:t>が</a:t>
            </a:r>
            <a:r>
              <a:rPr kumimoji="1" lang="en-US" altLang="ja-JP" dirty="0"/>
              <a:t>1</a:t>
            </a:r>
            <a:r>
              <a:rPr kumimoji="1" lang="ja-JP" altLang="en-US" dirty="0"/>
              <a:t>回前、ページ</a:t>
            </a:r>
            <a:r>
              <a:rPr kumimoji="1" lang="en-US" altLang="ja-JP" dirty="0"/>
              <a:t>2</a:t>
            </a:r>
            <a:r>
              <a:rPr kumimoji="1" lang="ja-JP" altLang="en-US" dirty="0"/>
              <a:t>が</a:t>
            </a:r>
            <a:r>
              <a:rPr kumimoji="1" lang="en-US" altLang="ja-JP" dirty="0"/>
              <a:t>3</a:t>
            </a:r>
            <a:r>
              <a:rPr kumimoji="1" lang="ja-JP" altLang="en-US" dirty="0"/>
              <a:t>回前ですので、</a:t>
            </a:r>
            <a:endParaRPr kumimoji="1" lang="en-US" altLang="ja-JP" dirty="0"/>
          </a:p>
          <a:p>
            <a:r>
              <a:rPr kumimoji="1" lang="ja-JP" altLang="en-US" dirty="0"/>
              <a:t>ページ</a:t>
            </a:r>
            <a:r>
              <a:rPr kumimoji="1" lang="en-US" altLang="ja-JP" dirty="0"/>
              <a:t>2</a:t>
            </a:r>
            <a:r>
              <a:rPr kumimoji="1" lang="ja-JP" altLang="en-US" dirty="0"/>
              <a:t>をページアウトします。</a:t>
            </a:r>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40</a:t>
            </a:fld>
            <a:endParaRPr lang="en-US" altLang="ja-JP"/>
          </a:p>
        </p:txBody>
      </p:sp>
    </p:spTree>
    <p:extLst>
      <p:ext uri="{BB962C8B-B14F-4D97-AF65-F5344CB8AC3E}">
        <p14:creationId xmlns:p14="http://schemas.microsoft.com/office/powerpoint/2010/main" val="299129445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次はページ </a:t>
            </a:r>
            <a:r>
              <a:rPr kumimoji="1" lang="en-US" altLang="ja-JP" dirty="0"/>
              <a:t>4 0 </a:t>
            </a:r>
            <a:r>
              <a:rPr kumimoji="1" lang="ja-JP" altLang="en-US" dirty="0"/>
              <a:t>ときて、ページ</a:t>
            </a:r>
            <a:r>
              <a:rPr kumimoji="1" lang="en-US" altLang="ja-JP" dirty="0"/>
              <a:t>1</a:t>
            </a:r>
            <a:r>
              <a:rPr kumimoji="1" lang="ja-JP" altLang="en-US" dirty="0"/>
              <a:t>でページフォルトが発生します。</a:t>
            </a:r>
            <a:endParaRPr kumimoji="1" lang="en-US" altLang="ja-JP" dirty="0"/>
          </a:p>
          <a:p>
            <a:r>
              <a:rPr kumimoji="1" lang="ja-JP" altLang="en-US" dirty="0"/>
              <a:t>最も参照時期が古いのはページ</a:t>
            </a:r>
            <a:r>
              <a:rPr kumimoji="1" lang="en-US" altLang="ja-JP" dirty="0"/>
              <a:t>3</a:t>
            </a:r>
            <a:r>
              <a:rPr kumimoji="1" lang="ja-JP" altLang="en-US" dirty="0"/>
              <a:t>ですので、ページ</a:t>
            </a:r>
            <a:r>
              <a:rPr kumimoji="1" lang="en-US" altLang="ja-JP" dirty="0"/>
              <a:t>3</a:t>
            </a:r>
            <a:r>
              <a:rPr kumimoji="1" lang="ja-JP" altLang="en-US" dirty="0"/>
              <a:t>をページアウトします。</a:t>
            </a:r>
            <a:endParaRPr kumimoji="1" lang="en-US" altLang="ja-JP" dirty="0"/>
          </a:p>
          <a:p>
            <a:r>
              <a:rPr kumimoji="1" lang="ja-JP" altLang="en-US" dirty="0"/>
              <a:t>さらにページ </a:t>
            </a:r>
            <a:r>
              <a:rPr kumimoji="1" lang="en-US" altLang="ja-JP" dirty="0"/>
              <a:t>4 </a:t>
            </a:r>
            <a:r>
              <a:rPr kumimoji="1" lang="ja-JP" altLang="en-US" dirty="0"/>
              <a:t>ページ</a:t>
            </a:r>
            <a:r>
              <a:rPr kumimoji="1" lang="en-US" altLang="ja-JP" dirty="0"/>
              <a:t>2</a:t>
            </a:r>
            <a:r>
              <a:rPr kumimoji="1" lang="ja-JP" altLang="en-US" dirty="0"/>
              <a:t>でページフォルトです。</a:t>
            </a:r>
            <a:endParaRPr kumimoji="1" lang="en-US" altLang="ja-JP" dirty="0"/>
          </a:p>
          <a:p>
            <a:r>
              <a:rPr kumimoji="1" lang="ja-JP" altLang="en-US" dirty="0"/>
              <a:t>最も参照時期が古いページ</a:t>
            </a:r>
            <a:r>
              <a:rPr kumimoji="1" lang="en-US" altLang="ja-JP" dirty="0"/>
              <a:t>0</a:t>
            </a:r>
            <a:r>
              <a:rPr kumimoji="1" lang="ja-JP" altLang="en-US" dirty="0"/>
              <a:t>をページアウトします。</a:t>
            </a:r>
            <a:endParaRPr kumimoji="1" lang="en-US" altLang="ja-JP" dirty="0"/>
          </a:p>
          <a:p>
            <a:r>
              <a:rPr kumimoji="1" lang="ja-JP" altLang="en-US" dirty="0"/>
              <a:t>ここまでで、ページフォルトは</a:t>
            </a:r>
            <a:r>
              <a:rPr kumimoji="1" lang="en-US" altLang="ja-JP" dirty="0"/>
              <a:t>7</a:t>
            </a:r>
            <a:r>
              <a:rPr kumimoji="1" lang="ja-JP" altLang="en-US" dirty="0"/>
              <a:t>回発生しました。</a:t>
            </a:r>
            <a:endParaRPr kumimoji="1" lang="en-US" altLang="ja-JP" dirty="0"/>
          </a:p>
          <a:p>
            <a:r>
              <a:rPr kumimoji="1" lang="en-US" altLang="ja-JP" dirty="0"/>
              <a:t>OPT </a:t>
            </a:r>
            <a:r>
              <a:rPr kumimoji="1" lang="ja-JP" altLang="en-US" dirty="0"/>
              <a:t>が </a:t>
            </a:r>
            <a:r>
              <a:rPr kumimoji="1" lang="en-US" altLang="ja-JP" dirty="0"/>
              <a:t>7 </a:t>
            </a:r>
            <a:r>
              <a:rPr kumimoji="1" lang="ja-JP" altLang="en-US" dirty="0"/>
              <a:t>回ですので、</a:t>
            </a:r>
            <a:r>
              <a:rPr kumimoji="1" lang="en-US" altLang="ja-JP" dirty="0"/>
              <a:t>OPT</a:t>
            </a:r>
            <a:r>
              <a:rPr kumimoji="1" lang="ja-JP" altLang="en-US" dirty="0"/>
              <a:t>と並んでいます。</a:t>
            </a:r>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41</a:t>
            </a:fld>
            <a:endParaRPr lang="en-US" altLang="ja-JP"/>
          </a:p>
        </p:txBody>
      </p:sp>
    </p:spTree>
    <p:extLst>
      <p:ext uri="{BB962C8B-B14F-4D97-AF65-F5344CB8AC3E}">
        <p14:creationId xmlns:p14="http://schemas.microsoft.com/office/powerpoint/2010/main" val="263950904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LRU</a:t>
            </a:r>
            <a:r>
              <a:rPr kumimoji="1" lang="ja-JP" altLang="en-US" dirty="0"/>
              <a:t>の長所は、頻繁に参照されているページはページアウトされないことです。</a:t>
            </a:r>
            <a:endParaRPr kumimoji="1" lang="en-US" altLang="ja-JP" dirty="0"/>
          </a:p>
          <a:p>
            <a:r>
              <a:rPr kumimoji="1" lang="ja-JP" altLang="en-US" dirty="0"/>
              <a:t>また、</a:t>
            </a:r>
            <a:r>
              <a:rPr kumimoji="1" lang="en-US" altLang="ja-JP" dirty="0" err="1"/>
              <a:t>Belady</a:t>
            </a:r>
            <a:r>
              <a:rPr kumimoji="1" lang="en-US" altLang="ja-JP" dirty="0"/>
              <a:t> </a:t>
            </a:r>
            <a:r>
              <a:rPr kumimoji="1" lang="ja-JP" altLang="en-US" dirty="0"/>
              <a:t>の異常も起きません。</a:t>
            </a:r>
            <a:endParaRPr kumimoji="1" lang="en-US" altLang="ja-JP" dirty="0"/>
          </a:p>
          <a:p>
            <a:r>
              <a:rPr kumimoji="1" lang="ja-JP" altLang="en-US" dirty="0"/>
              <a:t>ページ枠数を増やせば、ページフォルト率は下がります。</a:t>
            </a:r>
            <a:endParaRPr kumimoji="1" lang="en-US" altLang="ja-JP" dirty="0"/>
          </a:p>
          <a:p>
            <a:r>
              <a:rPr kumimoji="1" lang="ja-JP" altLang="en-US" dirty="0"/>
              <a:t>一方、</a:t>
            </a:r>
            <a:r>
              <a:rPr kumimoji="1" lang="en-US" altLang="ja-JP" dirty="0"/>
              <a:t>LRU </a:t>
            </a:r>
            <a:r>
              <a:rPr kumimoji="1" lang="ja-JP" altLang="en-US" dirty="0"/>
              <a:t>の短所は、</a:t>
            </a:r>
            <a:endParaRPr kumimoji="1" lang="en-US" altLang="ja-JP" dirty="0"/>
          </a:p>
          <a:p>
            <a:r>
              <a:rPr kumimoji="1" lang="ja-JP" altLang="en-US" dirty="0"/>
              <a:t>各ページの参照時期の記録が必要なことです。</a:t>
            </a:r>
            <a:endParaRPr kumimoji="1" lang="en-US" altLang="ja-JP" dirty="0"/>
          </a:p>
          <a:p>
            <a:r>
              <a:rPr kumimoji="1" lang="ja-JP" altLang="en-US" dirty="0"/>
              <a:t>そのためにカウンタ、スタック、参照ビットといったハードウェアの支援が必要になります。</a:t>
            </a:r>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42</a:t>
            </a:fld>
            <a:endParaRPr lang="en-US" altLang="ja-JP"/>
          </a:p>
        </p:txBody>
      </p:sp>
    </p:spTree>
    <p:extLst>
      <p:ext uri="{BB962C8B-B14F-4D97-AF65-F5344CB8AC3E}">
        <p14:creationId xmlns:p14="http://schemas.microsoft.com/office/powerpoint/2010/main" val="333586988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LRU</a:t>
            </a:r>
            <a:r>
              <a:rPr kumimoji="1" lang="ja-JP" altLang="en-US" dirty="0"/>
              <a:t>の実装は、</a:t>
            </a:r>
            <a:endParaRPr kumimoji="1" lang="en-US" altLang="ja-JP" dirty="0"/>
          </a:p>
          <a:p>
            <a:r>
              <a:rPr kumimoji="1" lang="ja-JP" altLang="en-US" dirty="0"/>
              <a:t>カウンタによる実装、参照ビットによる実装、</a:t>
            </a:r>
            <a:endParaRPr kumimoji="1" lang="en-US" altLang="ja-JP" dirty="0"/>
          </a:p>
          <a:p>
            <a:r>
              <a:rPr kumimoji="1" lang="ja-JP" altLang="en-US" dirty="0"/>
              <a:t>スタックによる実装のいずれかが使われます。</a:t>
            </a:r>
            <a:endParaRPr kumimoji="1" lang="en-US" altLang="ja-JP" dirty="0"/>
          </a:p>
          <a:p>
            <a:r>
              <a:rPr kumimoji="1" lang="ja-JP" altLang="en-US" dirty="0"/>
              <a:t>カウンタによる実装では、各ページへの参照時のカウンタの値を記録しておき、</a:t>
            </a:r>
            <a:endParaRPr kumimoji="1" lang="en-US" altLang="ja-JP" dirty="0"/>
          </a:p>
          <a:p>
            <a:r>
              <a:rPr kumimoji="1" lang="ja-JP" altLang="en-US" dirty="0"/>
              <a:t>カウンタの値が最も小さいページをページアウトします。</a:t>
            </a:r>
            <a:endParaRPr kumimoji="1" lang="en-US" altLang="ja-JP" dirty="0"/>
          </a:p>
          <a:p>
            <a:r>
              <a:rPr kumimoji="1" lang="ja-JP" altLang="en-US" dirty="0"/>
              <a:t>参照ビットによる実装では、各ページに</a:t>
            </a:r>
            <a:r>
              <a:rPr kumimoji="1" lang="en-US" altLang="ja-JP" dirty="0"/>
              <a:t>1</a:t>
            </a:r>
            <a:r>
              <a:rPr kumimoji="1" lang="ja-JP" altLang="en-US" dirty="0"/>
              <a:t>ビットの参照ビットを設けて置き。</a:t>
            </a:r>
            <a:endParaRPr kumimoji="1" lang="en-US" altLang="ja-JP" dirty="0"/>
          </a:p>
          <a:p>
            <a:r>
              <a:rPr kumimoji="1" lang="ja-JP" altLang="en-US" dirty="0"/>
              <a:t>ページを参照したときに、参照ビットの値を</a:t>
            </a:r>
            <a:r>
              <a:rPr kumimoji="1" lang="en-US" altLang="ja-JP" dirty="0"/>
              <a:t>1</a:t>
            </a:r>
            <a:r>
              <a:rPr kumimoji="1" lang="ja-JP" altLang="en-US" dirty="0"/>
              <a:t>にします。</a:t>
            </a:r>
            <a:endParaRPr kumimoji="1" lang="en-US" altLang="ja-JP" dirty="0"/>
          </a:p>
          <a:p>
            <a:r>
              <a:rPr kumimoji="1" lang="ja-JP" altLang="en-US" dirty="0"/>
              <a:t>ページフォルトが起きたときは、参照ビットが</a:t>
            </a:r>
            <a:r>
              <a:rPr kumimoji="1" lang="en-US" altLang="ja-JP" dirty="0"/>
              <a:t>0</a:t>
            </a:r>
            <a:r>
              <a:rPr kumimoji="1" lang="ja-JP" altLang="en-US" dirty="0"/>
              <a:t>のページを優先的にページアウトします。</a:t>
            </a:r>
            <a:endParaRPr kumimoji="1" lang="en-US" altLang="ja-JP" dirty="0"/>
          </a:p>
          <a:p>
            <a:r>
              <a:rPr kumimoji="1" lang="ja-JP" altLang="en-US" dirty="0"/>
              <a:t>スタックによる実装では、各ページを参照したときに、そのページをスタックの先頭に移動させます。</a:t>
            </a:r>
            <a:endParaRPr kumimoji="1" lang="en-US" altLang="ja-JP" dirty="0"/>
          </a:p>
          <a:p>
            <a:r>
              <a:rPr kumimoji="1" lang="ja-JP" altLang="en-US" dirty="0"/>
              <a:t>ページフォルトが起きたときは、スタックの末尾のページをページアウトします。</a:t>
            </a:r>
            <a:endParaRPr kumimoji="1" lang="en-US" altLang="ja-JP" dirty="0"/>
          </a:p>
          <a:p>
            <a:r>
              <a:rPr kumimoji="1" lang="ja-JP" altLang="en-US" dirty="0"/>
              <a:t>それでは、各実装法をもう少し詳しくみてみましょう。</a:t>
            </a:r>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43</a:t>
            </a:fld>
            <a:endParaRPr lang="en-US" altLang="ja-JP"/>
          </a:p>
        </p:txBody>
      </p:sp>
    </p:spTree>
    <p:extLst>
      <p:ext uri="{BB962C8B-B14F-4D97-AF65-F5344CB8AC3E}">
        <p14:creationId xmlns:p14="http://schemas.microsoft.com/office/powerpoint/2010/main" val="220278486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カウンタによる実装では、主記憶への参照時期を示すカウンタを用意します。</a:t>
            </a:r>
            <a:endParaRPr kumimoji="1" lang="en-US" altLang="ja-JP" dirty="0"/>
          </a:p>
          <a:p>
            <a:r>
              <a:rPr kumimoji="1" lang="ja-JP" altLang="en-US" dirty="0"/>
              <a:t>主記憶への参照が起きるたびに、カウンタの値を増やします。</a:t>
            </a:r>
            <a:endParaRPr kumimoji="1" lang="en-US" altLang="ja-JP" dirty="0"/>
          </a:p>
          <a:p>
            <a:r>
              <a:rPr kumimoji="1" lang="ja-JP" altLang="en-US" dirty="0"/>
              <a:t>そして、参照されたページに、そのときのカウンタの値を記録します。</a:t>
            </a:r>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44</a:t>
            </a:fld>
            <a:endParaRPr lang="en-US" altLang="ja-JP"/>
          </a:p>
        </p:txBody>
      </p:sp>
    </p:spTree>
    <p:extLst>
      <p:ext uri="{BB962C8B-B14F-4D97-AF65-F5344CB8AC3E}">
        <p14:creationId xmlns:p14="http://schemas.microsoft.com/office/powerpoint/2010/main" val="390749196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現在カウンタの値は</a:t>
            </a:r>
            <a:r>
              <a:rPr kumimoji="1" lang="en-US" altLang="ja-JP" dirty="0"/>
              <a:t>5</a:t>
            </a:r>
            <a:r>
              <a:rPr kumimoji="1" lang="ja-JP" altLang="en-US" dirty="0"/>
              <a:t>です。</a:t>
            </a:r>
            <a:endParaRPr kumimoji="1" lang="en-US" altLang="ja-JP" dirty="0"/>
          </a:p>
          <a:p>
            <a:r>
              <a:rPr kumimoji="1" lang="ja-JP" altLang="en-US" dirty="0"/>
              <a:t>ここでページ</a:t>
            </a:r>
            <a:r>
              <a:rPr kumimoji="1" lang="en-US" altLang="ja-JP" dirty="0"/>
              <a:t>00</a:t>
            </a:r>
            <a:r>
              <a:rPr kumimoji="1" lang="ja-JP" altLang="en-US" dirty="0"/>
              <a:t>が参照されると、カウンタの値</a:t>
            </a:r>
            <a:r>
              <a:rPr kumimoji="1" lang="en-US" altLang="ja-JP" dirty="0"/>
              <a:t>5</a:t>
            </a:r>
            <a:r>
              <a:rPr kumimoji="1" lang="ja-JP" altLang="en-US" dirty="0"/>
              <a:t>を記録します。</a:t>
            </a:r>
            <a:endParaRPr kumimoji="1" lang="en-US" altLang="ja-JP" dirty="0"/>
          </a:p>
          <a:p>
            <a:r>
              <a:rPr kumimoji="1" lang="ja-JP" altLang="en-US" dirty="0"/>
              <a:t>その後、カウンタの値を</a:t>
            </a:r>
            <a:r>
              <a:rPr kumimoji="1" lang="en-US" altLang="ja-JP" dirty="0"/>
              <a:t>1</a:t>
            </a:r>
            <a:r>
              <a:rPr kumimoji="1" lang="ja-JP" altLang="en-US" dirty="0"/>
              <a:t>増やします。</a:t>
            </a:r>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45</a:t>
            </a:fld>
            <a:endParaRPr lang="en-US" altLang="ja-JP"/>
          </a:p>
        </p:txBody>
      </p:sp>
    </p:spTree>
    <p:extLst>
      <p:ext uri="{BB962C8B-B14F-4D97-AF65-F5344CB8AC3E}">
        <p14:creationId xmlns:p14="http://schemas.microsoft.com/office/powerpoint/2010/main" val="49683963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ページフォルトが起きた場合は、カウンタの値が最も小さいページをページアウトします。</a:t>
            </a:r>
            <a:endParaRPr kumimoji="1" lang="en-US" altLang="ja-JP" dirty="0"/>
          </a:p>
          <a:p>
            <a:r>
              <a:rPr kumimoji="1" lang="ja-JP" altLang="en-US" dirty="0"/>
              <a:t>今、ページ</a:t>
            </a:r>
            <a:r>
              <a:rPr kumimoji="1" lang="en-US" altLang="ja-JP" dirty="0"/>
              <a:t>02</a:t>
            </a:r>
            <a:r>
              <a:rPr kumimoji="1" lang="ja-JP" altLang="en-US" dirty="0"/>
              <a:t>を参照したとします。</a:t>
            </a:r>
            <a:endParaRPr kumimoji="1" lang="en-US" altLang="ja-JP" dirty="0"/>
          </a:p>
          <a:p>
            <a:r>
              <a:rPr kumimoji="1" lang="ja-JP" altLang="en-US" dirty="0"/>
              <a:t>ページフォルトが起きましたので、ページアウトするページを決定します。</a:t>
            </a:r>
            <a:endParaRPr kumimoji="1" lang="en-US" altLang="ja-JP" dirty="0"/>
          </a:p>
          <a:p>
            <a:r>
              <a:rPr kumimoji="1" lang="ja-JP" altLang="en-US" dirty="0"/>
              <a:t>カウンタの値が最も小さいのは、ページ</a:t>
            </a:r>
            <a:r>
              <a:rPr kumimoji="1" lang="en-US" altLang="ja-JP" dirty="0"/>
              <a:t>03</a:t>
            </a:r>
            <a:r>
              <a:rPr kumimoji="1" lang="ja-JP" altLang="en-US" dirty="0"/>
              <a:t>ですので、ページ</a:t>
            </a:r>
            <a:r>
              <a:rPr kumimoji="1" lang="en-US" altLang="ja-JP" dirty="0"/>
              <a:t>03</a:t>
            </a:r>
            <a:r>
              <a:rPr kumimoji="1" lang="ja-JP" altLang="en-US" dirty="0"/>
              <a:t>をページアウトします。</a:t>
            </a:r>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46</a:t>
            </a:fld>
            <a:endParaRPr lang="en-US" altLang="ja-JP"/>
          </a:p>
        </p:txBody>
      </p:sp>
    </p:spTree>
    <p:extLst>
      <p:ext uri="{BB962C8B-B14F-4D97-AF65-F5344CB8AC3E}">
        <p14:creationId xmlns:p14="http://schemas.microsoft.com/office/powerpoint/2010/main" val="193410162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その後、ページ</a:t>
            </a:r>
            <a:r>
              <a:rPr kumimoji="1" lang="en-US" altLang="ja-JP" dirty="0"/>
              <a:t>02</a:t>
            </a:r>
            <a:r>
              <a:rPr kumimoji="1" lang="ja-JP" altLang="en-US" dirty="0"/>
              <a:t>をページインし、カウンタの値を記録します。</a:t>
            </a:r>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47</a:t>
            </a:fld>
            <a:endParaRPr lang="en-US" altLang="ja-JP"/>
          </a:p>
        </p:txBody>
      </p:sp>
    </p:spTree>
    <p:extLst>
      <p:ext uri="{BB962C8B-B14F-4D97-AF65-F5344CB8AC3E}">
        <p14:creationId xmlns:p14="http://schemas.microsoft.com/office/powerpoint/2010/main" val="4639408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次は参照ビットによる実装です。</a:t>
            </a:r>
            <a:endParaRPr kumimoji="1" lang="en-US" altLang="ja-JP" dirty="0"/>
          </a:p>
          <a:p>
            <a:r>
              <a:rPr kumimoji="1" lang="ja-JP" altLang="en-US" dirty="0"/>
              <a:t>参照ビットによる実装では、各ページに参照ビットと呼ばれる</a:t>
            </a:r>
            <a:r>
              <a:rPr kumimoji="1" lang="en-US" altLang="ja-JP" dirty="0"/>
              <a:t>1</a:t>
            </a:r>
            <a:r>
              <a:rPr kumimoji="1" lang="ja-JP" altLang="en-US" dirty="0"/>
              <a:t>ビットの情報を加えます。</a:t>
            </a:r>
            <a:endParaRPr kumimoji="1" lang="en-US" altLang="ja-JP" dirty="0"/>
          </a:p>
          <a:p>
            <a:r>
              <a:rPr kumimoji="1" lang="ja-JP" altLang="en-US" dirty="0"/>
              <a:t>参照ビットの初期値は</a:t>
            </a:r>
            <a:r>
              <a:rPr kumimoji="1" lang="en-US" altLang="ja-JP" dirty="0"/>
              <a:t>0</a:t>
            </a:r>
            <a:r>
              <a:rPr kumimoji="1" lang="ja-JP" altLang="en-US" dirty="0"/>
              <a:t>です。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48</a:t>
            </a:fld>
            <a:endParaRPr lang="en-US" altLang="ja-JP"/>
          </a:p>
        </p:txBody>
      </p:sp>
    </p:spTree>
    <p:extLst>
      <p:ext uri="{BB962C8B-B14F-4D97-AF65-F5344CB8AC3E}">
        <p14:creationId xmlns:p14="http://schemas.microsoft.com/office/powerpoint/2010/main" val="131775565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ページが参照されたとき、そのページの参照ビットの値を</a:t>
            </a:r>
            <a:r>
              <a:rPr kumimoji="1" lang="en-US" altLang="ja-JP" dirty="0"/>
              <a:t>1</a:t>
            </a:r>
            <a:r>
              <a:rPr kumimoji="1" lang="ja-JP" altLang="en-US" dirty="0"/>
              <a:t>にします。</a:t>
            </a:r>
            <a:endParaRPr kumimoji="1" lang="en-US" altLang="ja-JP" dirty="0"/>
          </a:p>
          <a:p>
            <a:r>
              <a:rPr kumimoji="1" lang="ja-JP" altLang="en-US" dirty="0"/>
              <a:t>例えば、ページ</a:t>
            </a:r>
            <a:r>
              <a:rPr kumimoji="1" lang="en-US" altLang="ja-JP" dirty="0"/>
              <a:t>00</a:t>
            </a:r>
            <a:r>
              <a:rPr kumimoji="1" lang="ja-JP" altLang="en-US" dirty="0"/>
              <a:t>が参照されたとします。</a:t>
            </a:r>
            <a:endParaRPr kumimoji="1" lang="en-US" altLang="ja-JP" dirty="0"/>
          </a:p>
          <a:p>
            <a:r>
              <a:rPr kumimoji="1" lang="ja-JP" altLang="en-US" dirty="0"/>
              <a:t>このとき、ページ</a:t>
            </a:r>
            <a:r>
              <a:rPr kumimoji="1" lang="en-US" altLang="ja-JP" dirty="0"/>
              <a:t>00</a:t>
            </a:r>
            <a:r>
              <a:rPr kumimoji="1" lang="ja-JP" altLang="en-US" dirty="0"/>
              <a:t>の参照ビットの値を</a:t>
            </a:r>
            <a:r>
              <a:rPr kumimoji="1" lang="en-US" altLang="ja-JP" dirty="0"/>
              <a:t>1</a:t>
            </a:r>
            <a:r>
              <a:rPr kumimoji="1" lang="ja-JP" altLang="en-US" dirty="0"/>
              <a:t>にします。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49</a:t>
            </a:fld>
            <a:endParaRPr lang="en-US" altLang="ja-JP"/>
          </a:p>
        </p:txBody>
      </p:sp>
    </p:spTree>
    <p:extLst>
      <p:ext uri="{BB962C8B-B14F-4D97-AF65-F5344CB8AC3E}">
        <p14:creationId xmlns:p14="http://schemas.microsoft.com/office/powerpoint/2010/main" val="23449714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連続割付技法には、単一連続割付、固定区画割付、可変区画割付があります。</a:t>
            </a:r>
            <a:endParaRPr kumimoji="1" lang="en-US" altLang="ja-JP" dirty="0"/>
          </a:p>
          <a:p>
            <a:r>
              <a:rPr kumimoji="1" lang="ja-JP" altLang="en-US" dirty="0"/>
              <a:t>また、非連続割付には、ページングとセグメンテーションがあります。</a:t>
            </a:r>
            <a:endParaRPr kumimoji="1" lang="en-US" altLang="ja-JP" dirty="0"/>
          </a:p>
          <a:p>
            <a:endParaRPr kumimoji="1" lang="ja-JP" altLang="en-US"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5</a:t>
            </a:fld>
            <a:endParaRPr lang="en-US" altLang="ja-JP"/>
          </a:p>
        </p:txBody>
      </p:sp>
    </p:spTree>
    <p:extLst>
      <p:ext uri="{BB962C8B-B14F-4D97-AF65-F5344CB8AC3E}">
        <p14:creationId xmlns:p14="http://schemas.microsoft.com/office/powerpoint/2010/main" val="348039450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ページフォルトは起きたときは、参照ビットが</a:t>
            </a:r>
            <a:r>
              <a:rPr kumimoji="1" lang="en-US" altLang="ja-JP" dirty="0"/>
              <a:t>0</a:t>
            </a:r>
            <a:r>
              <a:rPr kumimoji="1" lang="ja-JP" altLang="en-US" dirty="0"/>
              <a:t>のページを優先的にページアウトします。</a:t>
            </a:r>
            <a:endParaRPr kumimoji="1" lang="en-US" altLang="ja-JP" dirty="0"/>
          </a:p>
          <a:p>
            <a:r>
              <a:rPr kumimoji="1" lang="ja-JP" altLang="en-US" dirty="0"/>
              <a:t>今、ページ</a:t>
            </a:r>
            <a:r>
              <a:rPr kumimoji="1" lang="en-US" altLang="ja-JP" dirty="0"/>
              <a:t>02</a:t>
            </a:r>
            <a:r>
              <a:rPr kumimoji="1" lang="ja-JP" altLang="en-US" dirty="0"/>
              <a:t>を参照したとします。ページフォルトが起きましたので、ページアウトするページを決定します。</a:t>
            </a:r>
            <a:endParaRPr kumimoji="1" lang="en-US" altLang="ja-JP" dirty="0"/>
          </a:p>
          <a:p>
            <a:r>
              <a:rPr kumimoji="1" lang="ja-JP" altLang="en-US" dirty="0"/>
              <a:t>参照ビットが</a:t>
            </a:r>
            <a:r>
              <a:rPr kumimoji="1" lang="en-US" altLang="ja-JP" dirty="0"/>
              <a:t>0</a:t>
            </a:r>
            <a:r>
              <a:rPr kumimoji="1" lang="ja-JP" altLang="en-US" dirty="0"/>
              <a:t>のページのうちどれか</a:t>
            </a:r>
            <a:r>
              <a:rPr kumimoji="1" lang="en-US" altLang="ja-JP" dirty="0"/>
              <a:t>1</a:t>
            </a:r>
            <a:r>
              <a:rPr kumimoji="1" lang="ja-JP" altLang="en-US" dirty="0"/>
              <a:t>つをページアウトします。</a:t>
            </a:r>
            <a:endParaRPr kumimoji="1" lang="en-US" altLang="ja-JP" dirty="0"/>
          </a:p>
          <a:p>
            <a:r>
              <a:rPr kumimoji="1" lang="ja-JP" altLang="en-US" dirty="0"/>
              <a:t>今回は、ページ</a:t>
            </a:r>
            <a:r>
              <a:rPr kumimoji="1" lang="en-US" altLang="ja-JP" dirty="0"/>
              <a:t>01</a:t>
            </a:r>
            <a:r>
              <a:rPr kumimoji="1" lang="ja-JP" altLang="en-US" dirty="0"/>
              <a:t>をページアウトすることにしましょう。</a:t>
            </a:r>
            <a:endParaRPr kumimoji="1" lang="en-US" altLang="ja-JP" dirty="0"/>
          </a:p>
          <a:p>
            <a:endParaRPr kumimoji="1" lang="ja-JP" altLang="en-US"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50</a:t>
            </a:fld>
            <a:endParaRPr lang="en-US" altLang="ja-JP"/>
          </a:p>
        </p:txBody>
      </p:sp>
    </p:spTree>
    <p:extLst>
      <p:ext uri="{BB962C8B-B14F-4D97-AF65-F5344CB8AC3E}">
        <p14:creationId xmlns:p14="http://schemas.microsoft.com/office/powerpoint/2010/main" val="48905341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その後、ページ</a:t>
            </a:r>
            <a:r>
              <a:rPr kumimoji="1" lang="en-US" altLang="ja-JP" dirty="0"/>
              <a:t>02</a:t>
            </a:r>
            <a:r>
              <a:rPr kumimoji="1" lang="ja-JP" altLang="en-US" dirty="0"/>
              <a:t>をページインし、参照ビットの値を</a:t>
            </a:r>
            <a:r>
              <a:rPr kumimoji="1" lang="en-US" altLang="ja-JP" dirty="0"/>
              <a:t>1</a:t>
            </a:r>
            <a:r>
              <a:rPr kumimoji="1" lang="ja-JP" altLang="en-US" dirty="0"/>
              <a:t>にします。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参照ビットは、参照されているたびに</a:t>
            </a:r>
            <a:r>
              <a:rPr kumimoji="1" lang="en-US" altLang="ja-JP" dirty="0"/>
              <a:t>1</a:t>
            </a:r>
            <a:r>
              <a:rPr kumimoji="1" lang="ja-JP" altLang="en-US" dirty="0"/>
              <a:t>に書き換えていきますので、</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次第に参照ビットの値が</a:t>
            </a:r>
            <a:r>
              <a:rPr kumimoji="1" lang="en-US" altLang="ja-JP" dirty="0"/>
              <a:t>1</a:t>
            </a:r>
            <a:r>
              <a:rPr kumimoji="1" lang="ja-JP" altLang="en-US" dirty="0"/>
              <a:t>のページが増えていきます。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参照ビットの値が</a:t>
            </a:r>
            <a:r>
              <a:rPr kumimoji="1" lang="en-US" altLang="ja-JP" dirty="0"/>
              <a:t>1</a:t>
            </a:r>
            <a:r>
              <a:rPr kumimoji="1" lang="ja-JP" altLang="en-US" dirty="0"/>
              <a:t>のページがある程度多くなれば、</a:t>
            </a:r>
          </a:p>
          <a:p>
            <a:r>
              <a:rPr kumimoji="1" lang="ja-JP" altLang="en-US" dirty="0"/>
              <a:t>必用に応じて全ページの参照ビットの値を</a:t>
            </a:r>
            <a:r>
              <a:rPr kumimoji="1" lang="en-US" altLang="ja-JP" dirty="0"/>
              <a:t>0</a:t>
            </a:r>
            <a:r>
              <a:rPr kumimoji="1" lang="ja-JP" altLang="en-US" dirty="0"/>
              <a:t>にリセットします。</a:t>
            </a:r>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51</a:t>
            </a:fld>
            <a:endParaRPr lang="en-US" altLang="ja-JP"/>
          </a:p>
        </p:txBody>
      </p:sp>
    </p:spTree>
    <p:extLst>
      <p:ext uri="{BB962C8B-B14F-4D97-AF65-F5344CB8AC3E}">
        <p14:creationId xmlns:p14="http://schemas.microsoft.com/office/powerpoint/2010/main" val="100362707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スタックによる実装では、ページをスタックで管理します。</a:t>
            </a:r>
            <a:endParaRPr kumimoji="1" lang="en-US" altLang="ja-JP" dirty="0"/>
          </a:p>
          <a:p>
            <a:r>
              <a:rPr kumimoji="1" lang="ja-JP" altLang="en-US" dirty="0"/>
              <a:t>ページが参照された場合、そのページを一番下に移動します。</a:t>
            </a:r>
            <a:endParaRPr kumimoji="1" lang="en-US" altLang="ja-JP" dirty="0"/>
          </a:p>
          <a:p>
            <a:r>
              <a:rPr kumimoji="1" lang="ja-JP" altLang="en-US" dirty="0"/>
              <a:t>ページ </a:t>
            </a:r>
            <a:r>
              <a:rPr kumimoji="1" lang="en-US" altLang="ja-JP" dirty="0"/>
              <a:t>0, 1, 2 </a:t>
            </a:r>
            <a:r>
              <a:rPr kumimoji="1" lang="ja-JP" altLang="en-US" dirty="0"/>
              <a:t>と来て次はページ</a:t>
            </a:r>
            <a:r>
              <a:rPr kumimoji="1" lang="en-US" altLang="ja-JP" dirty="0"/>
              <a:t>0</a:t>
            </a:r>
            <a:r>
              <a:rPr kumimoji="1" lang="ja-JP" altLang="en-US" dirty="0"/>
              <a:t>が参照されました。</a:t>
            </a:r>
            <a:endParaRPr kumimoji="1" lang="en-US" altLang="ja-JP" dirty="0"/>
          </a:p>
          <a:p>
            <a:r>
              <a:rPr kumimoji="1" lang="ja-JP" altLang="en-US" dirty="0"/>
              <a:t>このとき、ページ</a:t>
            </a:r>
            <a:r>
              <a:rPr kumimoji="1" lang="en-US" altLang="ja-JP" dirty="0"/>
              <a:t>0</a:t>
            </a:r>
            <a:r>
              <a:rPr kumimoji="1" lang="ja-JP" altLang="en-US" dirty="0"/>
              <a:t>を一番したに持ってきて、残りのページを上にシフトします。</a:t>
            </a:r>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52</a:t>
            </a:fld>
            <a:endParaRPr lang="en-US" altLang="ja-JP"/>
          </a:p>
        </p:txBody>
      </p:sp>
    </p:spTree>
    <p:extLst>
      <p:ext uri="{BB962C8B-B14F-4D97-AF65-F5344CB8AC3E}">
        <p14:creationId xmlns:p14="http://schemas.microsoft.com/office/powerpoint/2010/main" val="87870298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ページフォルトが起きた時は一番上のページを消し、</a:t>
            </a:r>
            <a:endParaRPr kumimoji="1" lang="en-US" altLang="ja-JP" dirty="0"/>
          </a:p>
          <a:p>
            <a:r>
              <a:rPr kumimoji="1" lang="ja-JP" altLang="en-US" dirty="0"/>
              <a:t>残りのページを上にシフトし、</a:t>
            </a:r>
            <a:endParaRPr kumimoji="1" lang="en-US" altLang="ja-JP" dirty="0"/>
          </a:p>
          <a:p>
            <a:r>
              <a:rPr kumimoji="1" lang="ja-JP" altLang="en-US" dirty="0"/>
              <a:t>一番下から新しいページを入れます。</a:t>
            </a:r>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53</a:t>
            </a:fld>
            <a:endParaRPr lang="en-US" altLang="ja-JP"/>
          </a:p>
        </p:txBody>
      </p:sp>
    </p:spTree>
    <p:extLst>
      <p:ext uri="{BB962C8B-B14F-4D97-AF65-F5344CB8AC3E}">
        <p14:creationId xmlns:p14="http://schemas.microsoft.com/office/powerpoint/2010/main" val="6929891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先ほどのページ参照を、スタックを使うとこのようになります。</a:t>
            </a:r>
            <a:endParaRPr kumimoji="1" lang="en-US" altLang="ja-JP" dirty="0"/>
          </a:p>
          <a:p>
            <a:r>
              <a:rPr kumimoji="1" lang="ja-JP" altLang="en-US" dirty="0"/>
              <a:t>ページが参照された場合、そのページを一番下に持ってきて、</a:t>
            </a:r>
            <a:endParaRPr kumimoji="1" lang="en-US" altLang="ja-JP" dirty="0"/>
          </a:p>
          <a:p>
            <a:r>
              <a:rPr kumimoji="1" lang="ja-JP" altLang="en-US" dirty="0"/>
              <a:t>残りのページを上にシフトします。</a:t>
            </a:r>
            <a:endParaRPr kumimoji="1" lang="en-US" altLang="ja-JP" dirty="0"/>
          </a:p>
          <a:p>
            <a:r>
              <a:rPr kumimoji="1" lang="ja-JP" altLang="en-US" dirty="0"/>
              <a:t>ページフォルトが起きた時は一番上のページを消し、</a:t>
            </a:r>
            <a:endParaRPr kumimoji="1" lang="en-US" altLang="ja-JP" dirty="0"/>
          </a:p>
          <a:p>
            <a:r>
              <a:rPr kumimoji="1" lang="ja-JP" altLang="en-US" dirty="0"/>
              <a:t>残りのページを上にシフトし、</a:t>
            </a:r>
            <a:endParaRPr kumimoji="1" lang="en-US" altLang="ja-JP" dirty="0"/>
          </a:p>
          <a:p>
            <a:r>
              <a:rPr kumimoji="1" lang="ja-JP" altLang="en-US" dirty="0"/>
              <a:t>一番下から新しいページを入れます。</a:t>
            </a:r>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54</a:t>
            </a:fld>
            <a:endParaRPr lang="en-US" altLang="ja-JP"/>
          </a:p>
        </p:txBody>
      </p:sp>
    </p:spTree>
    <p:extLst>
      <p:ext uri="{BB962C8B-B14F-4D97-AF65-F5344CB8AC3E}">
        <p14:creationId xmlns:p14="http://schemas.microsoft.com/office/powerpoint/2010/main" val="47416789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LRU</a:t>
            </a:r>
            <a:r>
              <a:rPr kumimoji="1" lang="ja-JP" altLang="en-US" dirty="0"/>
              <a:t>の実装法をまとめます。</a:t>
            </a:r>
            <a:endParaRPr kumimoji="1" lang="en-US" altLang="ja-JP" dirty="0"/>
          </a:p>
          <a:p>
            <a:r>
              <a:rPr kumimoji="1" lang="ja-JP" altLang="en-US" dirty="0"/>
              <a:t>カウンタによる実装と、スタックによる実装では、</a:t>
            </a:r>
            <a:r>
              <a:rPr kumimoji="1" lang="en-US" altLang="ja-JP" dirty="0"/>
              <a:t>LRU</a:t>
            </a:r>
            <a:r>
              <a:rPr kumimoji="1" lang="ja-JP" altLang="en-US" dirty="0"/>
              <a:t>を実現できます。</a:t>
            </a:r>
            <a:endParaRPr kumimoji="1" lang="en-US" altLang="ja-JP" dirty="0"/>
          </a:p>
          <a:p>
            <a:r>
              <a:rPr kumimoji="1" lang="ja-JP" altLang="en-US" dirty="0"/>
              <a:t>一方、参照ビットによる実装は、</a:t>
            </a:r>
            <a:r>
              <a:rPr kumimoji="1" lang="en-US" altLang="ja-JP" dirty="0"/>
              <a:t>LRU</a:t>
            </a:r>
            <a:r>
              <a:rPr kumimoji="1" lang="ja-JP" altLang="en-US" dirty="0"/>
              <a:t>そのものではなく、</a:t>
            </a:r>
            <a:r>
              <a:rPr kumimoji="1" lang="en-US" altLang="ja-JP" dirty="0"/>
              <a:t>LRU</a:t>
            </a:r>
            <a:r>
              <a:rPr kumimoji="1" lang="ja-JP" altLang="en-US" dirty="0"/>
              <a:t>の近似になります。</a:t>
            </a:r>
            <a:endParaRPr kumimoji="1" lang="en-US" altLang="ja-JP" dirty="0"/>
          </a:p>
          <a:p>
            <a:r>
              <a:rPr kumimoji="1" lang="ja-JP" altLang="en-US" dirty="0"/>
              <a:t>カウンタによる実装と、スタックによる実装では、ハードウェアによる支援が必要になります。</a:t>
            </a:r>
            <a:endParaRPr kumimoji="1" lang="en-US" altLang="ja-JP" dirty="0"/>
          </a:p>
          <a:p>
            <a:r>
              <a:rPr kumimoji="1" lang="ja-JP" altLang="en-US" dirty="0"/>
              <a:t>また、カウンタによる実装では、カウンタの値が最小のページを探す必要がありますので、</a:t>
            </a:r>
            <a:endParaRPr kumimoji="1" lang="en-US" altLang="ja-JP" dirty="0"/>
          </a:p>
          <a:p>
            <a:r>
              <a:rPr kumimoji="1" lang="ja-JP" altLang="en-US" dirty="0"/>
              <a:t>参照に時間がかかります。</a:t>
            </a:r>
            <a:endParaRPr kumimoji="1" lang="en-US" altLang="ja-JP" dirty="0"/>
          </a:p>
          <a:p>
            <a:r>
              <a:rPr kumimoji="1" lang="ja-JP" altLang="en-US" dirty="0"/>
              <a:t>よって、ハードウェアの支援が得られるなら、カウンタまたはスタックを用いて実装し、</a:t>
            </a:r>
            <a:endParaRPr kumimoji="1" lang="en-US" altLang="ja-JP" dirty="0"/>
          </a:p>
          <a:p>
            <a:r>
              <a:rPr kumimoji="1" lang="ja-JP" altLang="en-US" dirty="0"/>
              <a:t>それができないときは、参照ビットを用いて</a:t>
            </a:r>
            <a:r>
              <a:rPr kumimoji="1" lang="en-US" altLang="ja-JP" dirty="0"/>
              <a:t>LRU</a:t>
            </a:r>
            <a:r>
              <a:rPr kumimoji="1" lang="ja-JP" altLang="en-US" dirty="0"/>
              <a:t>の近似で我慢することになります。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55</a:t>
            </a:fld>
            <a:endParaRPr lang="en-US" altLang="ja-JP"/>
          </a:p>
        </p:txBody>
      </p:sp>
    </p:spTree>
    <p:extLst>
      <p:ext uri="{BB962C8B-B14F-4D97-AF65-F5344CB8AC3E}">
        <p14:creationId xmlns:p14="http://schemas.microsoft.com/office/powerpoint/2010/main" val="303046579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次は</a:t>
            </a:r>
            <a:r>
              <a:rPr kumimoji="1" lang="en-US" altLang="ja-JP" dirty="0"/>
              <a:t>LFU </a:t>
            </a:r>
            <a:r>
              <a:rPr kumimoji="1" lang="ja-JP" altLang="en-US" dirty="0"/>
              <a:t>です。</a:t>
            </a:r>
            <a:endParaRPr kumimoji="1" lang="en-US" altLang="ja-JP" dirty="0"/>
          </a:p>
          <a:p>
            <a:r>
              <a:rPr kumimoji="1" lang="en-US" altLang="ja-JP" dirty="0"/>
              <a:t>LFU least frequently used </a:t>
            </a:r>
            <a:r>
              <a:rPr kumimoji="1" lang="ja-JP" altLang="en-US" dirty="0"/>
              <a:t>は、最も参照回数の少ないページを選択します。</a:t>
            </a:r>
            <a:endParaRPr kumimoji="1" lang="en-US" altLang="ja-JP" dirty="0"/>
          </a:p>
          <a:p>
            <a:r>
              <a:rPr kumimoji="1" lang="ja-JP" altLang="en-US" dirty="0"/>
              <a:t>こちらの表で、これまでに参照された回数を見ると、</a:t>
            </a:r>
            <a:endParaRPr kumimoji="1" lang="en-US" altLang="ja-JP" dirty="0"/>
          </a:p>
          <a:p>
            <a:r>
              <a:rPr kumimoji="1" lang="ja-JP" altLang="en-US" dirty="0"/>
              <a:t>ページ</a:t>
            </a:r>
            <a:r>
              <a:rPr kumimoji="1" lang="en-US" altLang="ja-JP" dirty="0"/>
              <a:t>01</a:t>
            </a:r>
            <a:r>
              <a:rPr kumimoji="1" lang="ja-JP" altLang="en-US" dirty="0"/>
              <a:t>が</a:t>
            </a:r>
            <a:r>
              <a:rPr kumimoji="1" lang="en-US" altLang="ja-JP" dirty="0"/>
              <a:t>4</a:t>
            </a:r>
            <a:r>
              <a:rPr kumimoji="1" lang="ja-JP" altLang="en-US" dirty="0"/>
              <a:t>回、ページ</a:t>
            </a:r>
            <a:r>
              <a:rPr kumimoji="1" lang="en-US" altLang="ja-JP" dirty="0"/>
              <a:t>03</a:t>
            </a:r>
            <a:r>
              <a:rPr kumimoji="1" lang="ja-JP" altLang="en-US" dirty="0"/>
              <a:t>が</a:t>
            </a:r>
            <a:r>
              <a:rPr kumimoji="1" lang="en-US" altLang="ja-JP" dirty="0"/>
              <a:t>1</a:t>
            </a:r>
            <a:r>
              <a:rPr kumimoji="1" lang="ja-JP" altLang="en-US" dirty="0"/>
              <a:t>回、ページ</a:t>
            </a:r>
            <a:r>
              <a:rPr kumimoji="1" lang="en-US" altLang="ja-JP" dirty="0"/>
              <a:t>07</a:t>
            </a:r>
            <a:r>
              <a:rPr kumimoji="1" lang="ja-JP" altLang="en-US" dirty="0"/>
              <a:t>が</a:t>
            </a:r>
            <a:r>
              <a:rPr kumimoji="1" lang="en-US" altLang="ja-JP" dirty="0"/>
              <a:t>2</a:t>
            </a:r>
            <a:r>
              <a:rPr kumimoji="1" lang="ja-JP" altLang="en-US" dirty="0"/>
              <a:t>回、ページ</a:t>
            </a:r>
            <a:r>
              <a:rPr kumimoji="1" lang="en-US" altLang="ja-JP" dirty="0"/>
              <a:t>06</a:t>
            </a:r>
            <a:r>
              <a:rPr kumimoji="1" lang="ja-JP" altLang="en-US" dirty="0"/>
              <a:t>が</a:t>
            </a:r>
            <a:r>
              <a:rPr kumimoji="1" lang="en-US" altLang="ja-JP" dirty="0"/>
              <a:t>2</a:t>
            </a:r>
            <a:r>
              <a:rPr kumimoji="1" lang="ja-JP" altLang="en-US" dirty="0"/>
              <a:t>回ですので、</a:t>
            </a:r>
            <a:endParaRPr kumimoji="1" lang="en-US" altLang="ja-JP" dirty="0"/>
          </a:p>
          <a:p>
            <a:r>
              <a:rPr kumimoji="1" lang="ja-JP" altLang="en-US" dirty="0"/>
              <a:t>参照回数が最も少ないページ</a:t>
            </a:r>
            <a:r>
              <a:rPr kumimoji="1" lang="en-US" altLang="ja-JP" dirty="0"/>
              <a:t>03</a:t>
            </a:r>
            <a:r>
              <a:rPr kumimoji="1" lang="ja-JP" altLang="en-US" dirty="0"/>
              <a:t>をページアウトします。</a:t>
            </a:r>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56</a:t>
            </a:fld>
            <a:endParaRPr lang="en-US" altLang="ja-JP"/>
          </a:p>
        </p:txBody>
      </p:sp>
    </p:spTree>
    <p:extLst>
      <p:ext uri="{BB962C8B-B14F-4D97-AF65-F5344CB8AC3E}">
        <p14:creationId xmlns:p14="http://schemas.microsoft.com/office/powerpoint/2010/main" val="166526062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先ほどと同じ順番でページが参照されるとします。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ページ </a:t>
            </a:r>
            <a:r>
              <a:rPr kumimoji="1" lang="en-US" altLang="ja-JP" dirty="0"/>
              <a:t>0 1 2 0 </a:t>
            </a:r>
            <a:r>
              <a:rPr kumimoji="1" lang="ja-JP" altLang="en-US" dirty="0"/>
              <a:t>と来て、ページ</a:t>
            </a:r>
            <a:r>
              <a:rPr kumimoji="1" lang="en-US" altLang="ja-JP" dirty="0"/>
              <a:t>4</a:t>
            </a:r>
            <a:r>
              <a:rPr kumimoji="1" lang="ja-JP" altLang="en-US" dirty="0"/>
              <a:t>が来たところでページフォルトが発生しました。</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ja-JP" dirty="0"/>
              <a:t>LRU </a:t>
            </a:r>
            <a:r>
              <a:rPr kumimoji="1" lang="ja-JP" altLang="en-US" dirty="0"/>
              <a:t>では、各ページの参照回数を見ます。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ページ</a:t>
            </a:r>
            <a:r>
              <a:rPr kumimoji="1" lang="en-US" altLang="ja-JP" dirty="0"/>
              <a:t>0</a:t>
            </a:r>
            <a:r>
              <a:rPr kumimoji="1" lang="ja-JP" altLang="en-US" dirty="0"/>
              <a:t>が</a:t>
            </a:r>
            <a:r>
              <a:rPr kumimoji="1" lang="en-US" altLang="ja-JP" dirty="0"/>
              <a:t>2</a:t>
            </a:r>
            <a:r>
              <a:rPr kumimoji="1" lang="ja-JP" altLang="en-US" dirty="0"/>
              <a:t>回、ページ</a:t>
            </a:r>
            <a:r>
              <a:rPr kumimoji="1" lang="en-US" altLang="ja-JP" dirty="0"/>
              <a:t>1</a:t>
            </a:r>
            <a:r>
              <a:rPr kumimoji="1" lang="ja-JP" altLang="en-US" dirty="0"/>
              <a:t>が</a:t>
            </a:r>
            <a:r>
              <a:rPr kumimoji="1" lang="en-US" altLang="ja-JP" dirty="0"/>
              <a:t>1</a:t>
            </a:r>
            <a:r>
              <a:rPr kumimoji="1" lang="ja-JP" altLang="en-US" dirty="0"/>
              <a:t>回、ページ</a:t>
            </a:r>
            <a:r>
              <a:rPr kumimoji="1" lang="en-US" altLang="ja-JP" dirty="0"/>
              <a:t>2</a:t>
            </a:r>
            <a:r>
              <a:rPr kumimoji="1" lang="ja-JP" altLang="en-US" dirty="0"/>
              <a:t>が</a:t>
            </a:r>
            <a:r>
              <a:rPr kumimoji="1" lang="en-US" altLang="ja-JP" dirty="0"/>
              <a:t>1</a:t>
            </a:r>
            <a:r>
              <a:rPr kumimoji="1" lang="ja-JP" altLang="en-US" dirty="0"/>
              <a:t>回ですので、</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参照時期が少ないページ</a:t>
            </a:r>
            <a:r>
              <a:rPr kumimoji="1" lang="en-US" altLang="ja-JP" dirty="0"/>
              <a:t>1</a:t>
            </a:r>
            <a:r>
              <a:rPr kumimoji="1" lang="ja-JP" altLang="en-US" dirty="0"/>
              <a:t>かページ</a:t>
            </a:r>
            <a:r>
              <a:rPr kumimoji="1" lang="en-US" altLang="ja-JP" dirty="0"/>
              <a:t>2</a:t>
            </a:r>
            <a:r>
              <a:rPr kumimoji="1" lang="ja-JP" altLang="en-US" dirty="0"/>
              <a:t>をページアウトします。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今回はページ</a:t>
            </a:r>
            <a:r>
              <a:rPr kumimoji="1" lang="en-US" altLang="ja-JP" dirty="0"/>
              <a:t>1</a:t>
            </a:r>
            <a:r>
              <a:rPr kumimoji="1" lang="ja-JP" altLang="en-US" dirty="0"/>
              <a:t>をページアウトしましょう。</a:t>
            </a:r>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57</a:t>
            </a:fld>
            <a:endParaRPr lang="en-US" altLang="ja-JP"/>
          </a:p>
        </p:txBody>
      </p:sp>
    </p:spTree>
    <p:extLst>
      <p:ext uri="{BB962C8B-B14F-4D97-AF65-F5344CB8AC3E}">
        <p14:creationId xmlns:p14="http://schemas.microsoft.com/office/powerpoint/2010/main" val="158389140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次はページ３が来ました。</a:t>
            </a:r>
            <a:endParaRPr kumimoji="1" lang="en-US" altLang="ja-JP" dirty="0"/>
          </a:p>
          <a:p>
            <a:r>
              <a:rPr kumimoji="1" lang="ja-JP" altLang="en-US" dirty="0"/>
              <a:t>ページフォルトが発生しましたので、ページアウトするページを決めます</a:t>
            </a:r>
            <a:endParaRPr kumimoji="1" lang="en-US" altLang="ja-JP" dirty="0"/>
          </a:p>
          <a:p>
            <a:r>
              <a:rPr kumimoji="1" lang="ja-JP" altLang="en-US" dirty="0"/>
              <a:t>ページ</a:t>
            </a:r>
            <a:r>
              <a:rPr kumimoji="1" lang="en-US" altLang="ja-JP" dirty="0"/>
              <a:t>0</a:t>
            </a:r>
            <a:r>
              <a:rPr kumimoji="1" lang="ja-JP" altLang="en-US" dirty="0"/>
              <a:t>が</a:t>
            </a:r>
            <a:r>
              <a:rPr kumimoji="1" lang="en-US" altLang="ja-JP" dirty="0"/>
              <a:t>2</a:t>
            </a:r>
            <a:r>
              <a:rPr kumimoji="1" lang="ja-JP" altLang="en-US" dirty="0"/>
              <a:t>回、ページ</a:t>
            </a:r>
            <a:r>
              <a:rPr kumimoji="1" lang="en-US" altLang="ja-JP" dirty="0"/>
              <a:t>4</a:t>
            </a:r>
            <a:r>
              <a:rPr kumimoji="1" lang="ja-JP" altLang="en-US" dirty="0"/>
              <a:t>が</a:t>
            </a:r>
            <a:r>
              <a:rPr kumimoji="1" lang="en-US" altLang="ja-JP" dirty="0"/>
              <a:t>1</a:t>
            </a:r>
            <a:r>
              <a:rPr kumimoji="1" lang="ja-JP" altLang="en-US" dirty="0"/>
              <a:t>回、ページ</a:t>
            </a:r>
            <a:r>
              <a:rPr kumimoji="1" lang="en-US" altLang="ja-JP" dirty="0"/>
              <a:t>2</a:t>
            </a:r>
            <a:r>
              <a:rPr kumimoji="1" lang="ja-JP" altLang="en-US" dirty="0"/>
              <a:t>が</a:t>
            </a:r>
            <a:r>
              <a:rPr kumimoji="1" lang="en-US" altLang="ja-JP" dirty="0"/>
              <a:t>1</a:t>
            </a:r>
            <a:r>
              <a:rPr kumimoji="1" lang="ja-JP" altLang="en-US" dirty="0"/>
              <a:t>回です。</a:t>
            </a:r>
            <a:endParaRPr kumimoji="1" lang="en-US" altLang="ja-JP" dirty="0"/>
          </a:p>
          <a:p>
            <a:r>
              <a:rPr kumimoji="1" lang="ja-JP" altLang="en-US" dirty="0"/>
              <a:t>今回はページ</a:t>
            </a:r>
            <a:r>
              <a:rPr kumimoji="1" lang="en-US" altLang="ja-JP" dirty="0"/>
              <a:t>2</a:t>
            </a:r>
            <a:r>
              <a:rPr kumimoji="1" lang="ja-JP" altLang="en-US" dirty="0"/>
              <a:t>をページアウトしましょう。</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58</a:t>
            </a:fld>
            <a:endParaRPr lang="en-US" altLang="ja-JP"/>
          </a:p>
        </p:txBody>
      </p:sp>
    </p:spTree>
    <p:extLst>
      <p:ext uri="{BB962C8B-B14F-4D97-AF65-F5344CB8AC3E}">
        <p14:creationId xmlns:p14="http://schemas.microsoft.com/office/powerpoint/2010/main" val="221739051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次はページ </a:t>
            </a:r>
            <a:r>
              <a:rPr kumimoji="1" lang="en-US" altLang="ja-JP" dirty="0"/>
              <a:t>4 0 </a:t>
            </a:r>
            <a:r>
              <a:rPr kumimoji="1" lang="ja-JP" altLang="en-US" dirty="0"/>
              <a:t>ときて、ページ</a:t>
            </a:r>
            <a:r>
              <a:rPr kumimoji="1" lang="en-US" altLang="ja-JP" dirty="0"/>
              <a:t>1</a:t>
            </a:r>
            <a:r>
              <a:rPr kumimoji="1" lang="ja-JP" altLang="en-US" dirty="0"/>
              <a:t>でページフォルトが発生します。</a:t>
            </a:r>
            <a:endParaRPr kumimoji="1" lang="en-US" altLang="ja-JP" dirty="0"/>
          </a:p>
          <a:p>
            <a:r>
              <a:rPr kumimoji="1" lang="ja-JP" altLang="en-US" dirty="0"/>
              <a:t>最も参照回数が少ないのはページ</a:t>
            </a:r>
            <a:r>
              <a:rPr kumimoji="1" lang="en-US" altLang="ja-JP" dirty="0"/>
              <a:t>3</a:t>
            </a:r>
            <a:r>
              <a:rPr kumimoji="1" lang="ja-JP" altLang="en-US" dirty="0"/>
              <a:t>ですので、ページ</a:t>
            </a:r>
            <a:r>
              <a:rPr kumimoji="1" lang="en-US" altLang="ja-JP" dirty="0"/>
              <a:t>3</a:t>
            </a:r>
            <a:r>
              <a:rPr kumimoji="1" lang="ja-JP" altLang="en-US" dirty="0"/>
              <a:t>をページアウトします。</a:t>
            </a:r>
            <a:endParaRPr kumimoji="1" lang="en-US" altLang="ja-JP" dirty="0"/>
          </a:p>
          <a:p>
            <a:r>
              <a:rPr kumimoji="1" lang="ja-JP" altLang="en-US" dirty="0"/>
              <a:t>さらにページ </a:t>
            </a:r>
            <a:r>
              <a:rPr kumimoji="1" lang="en-US" altLang="ja-JP" dirty="0"/>
              <a:t>4 </a:t>
            </a:r>
            <a:r>
              <a:rPr kumimoji="1" lang="ja-JP" altLang="en-US" dirty="0"/>
              <a:t>ページ</a:t>
            </a:r>
            <a:r>
              <a:rPr kumimoji="1" lang="en-US" altLang="ja-JP" dirty="0"/>
              <a:t>2</a:t>
            </a:r>
            <a:r>
              <a:rPr kumimoji="1" lang="ja-JP" altLang="en-US" dirty="0"/>
              <a:t>でページフォルトです。</a:t>
            </a:r>
            <a:endParaRPr kumimoji="1" lang="en-US" altLang="ja-JP" dirty="0"/>
          </a:p>
          <a:p>
            <a:r>
              <a:rPr kumimoji="1" lang="ja-JP" altLang="en-US" dirty="0"/>
              <a:t>最も参照回数が少ないページ</a:t>
            </a:r>
            <a:r>
              <a:rPr kumimoji="1" lang="en-US" altLang="ja-JP" dirty="0"/>
              <a:t>1</a:t>
            </a:r>
            <a:r>
              <a:rPr kumimoji="1" lang="ja-JP" altLang="en-US" dirty="0"/>
              <a:t>をページアウトします。</a:t>
            </a:r>
            <a:endParaRPr kumimoji="1" lang="en-US" altLang="ja-JP" dirty="0"/>
          </a:p>
          <a:p>
            <a:r>
              <a:rPr kumimoji="1" lang="ja-JP" altLang="en-US" dirty="0"/>
              <a:t>ここまでで、ページフォルトは</a:t>
            </a:r>
            <a:r>
              <a:rPr kumimoji="1" lang="en-US" altLang="ja-JP" dirty="0"/>
              <a:t>7</a:t>
            </a:r>
            <a:r>
              <a:rPr kumimoji="1" lang="ja-JP" altLang="en-US" dirty="0"/>
              <a:t>回発生しました。</a:t>
            </a:r>
            <a:endParaRPr kumimoji="1" lang="en-US" altLang="ja-JP" dirty="0"/>
          </a:p>
          <a:p>
            <a:r>
              <a:rPr kumimoji="1" lang="en-US" altLang="ja-JP" dirty="0"/>
              <a:t>OPT </a:t>
            </a:r>
            <a:r>
              <a:rPr kumimoji="1" lang="ja-JP" altLang="en-US" dirty="0"/>
              <a:t>が </a:t>
            </a:r>
            <a:r>
              <a:rPr kumimoji="1" lang="en-US" altLang="ja-JP" dirty="0"/>
              <a:t>7 </a:t>
            </a:r>
            <a:r>
              <a:rPr kumimoji="1" lang="ja-JP" altLang="en-US" dirty="0"/>
              <a:t>回ですので、</a:t>
            </a:r>
            <a:r>
              <a:rPr kumimoji="1" lang="en-US" altLang="ja-JP" dirty="0"/>
              <a:t>OPT</a:t>
            </a:r>
            <a:r>
              <a:rPr kumimoji="1" lang="ja-JP" altLang="en-US" dirty="0"/>
              <a:t>と並んでいます。</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59</a:t>
            </a:fld>
            <a:endParaRPr lang="en-US" altLang="ja-JP"/>
          </a:p>
        </p:txBody>
      </p:sp>
    </p:spTree>
    <p:extLst>
      <p:ext uri="{BB962C8B-B14F-4D97-AF65-F5344CB8AC3E}">
        <p14:creationId xmlns:p14="http://schemas.microsoft.com/office/powerpoint/2010/main" val="2815079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次は、２次記憶からデータを読み込むタイミングについて考えてみましょう。</a:t>
            </a:r>
            <a:endParaRPr kumimoji="1" lang="en-US" altLang="ja-JP" dirty="0"/>
          </a:p>
          <a:p>
            <a:r>
              <a:rPr kumimoji="1" lang="ja-JP" altLang="en-US" dirty="0"/>
              <a:t>２次記憶からデータを読み込むタイミングを決めるのがフェッチ技法です。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フェッチ技法には、プログラムが参照したときにデータを読み込む要求時フェッチと、</a:t>
            </a:r>
            <a:endParaRPr kumimoji="1" lang="en-US" altLang="ja-JP" dirty="0"/>
          </a:p>
          <a:p>
            <a:r>
              <a:rPr kumimoji="1" lang="ja-JP" altLang="en-US" dirty="0"/>
              <a:t>参照される前に、必要なデータを予測してあらかじめ読んでおく</a:t>
            </a:r>
            <a:endParaRPr kumimoji="1" lang="en-US" altLang="ja-JP" dirty="0"/>
          </a:p>
          <a:p>
            <a:r>
              <a:rPr kumimoji="1" lang="ja-JP" altLang="en-US" dirty="0"/>
              <a:t>プリフェッチがあります。</a:t>
            </a:r>
            <a:endParaRPr kumimoji="1" lang="en-US" altLang="ja-JP" dirty="0"/>
          </a:p>
          <a:p>
            <a:r>
              <a:rPr kumimoji="1" lang="ja-JP" altLang="en-US" dirty="0"/>
              <a:t>購入した食材を使って料理をする場合で考えてみましょう。</a:t>
            </a:r>
            <a:endParaRPr kumimoji="1" lang="en-US" altLang="ja-JP" dirty="0"/>
          </a:p>
          <a:p>
            <a:r>
              <a:rPr kumimoji="1" lang="ja-JP" altLang="en-US" dirty="0"/>
              <a:t>要求時フェッチでは、</a:t>
            </a:r>
            <a:endParaRPr kumimoji="1" lang="en-US" altLang="ja-JP" dirty="0"/>
          </a:p>
          <a:p>
            <a:r>
              <a:rPr kumimoji="1" lang="ja-JP" altLang="en-US" dirty="0"/>
              <a:t>食事のメニューが決まった後に、必要な食材を買いに行きます。</a:t>
            </a:r>
            <a:endParaRPr kumimoji="1" lang="en-US" altLang="ja-JP" dirty="0"/>
          </a:p>
          <a:p>
            <a:r>
              <a:rPr kumimoji="1" lang="ja-JP" altLang="en-US" dirty="0"/>
              <a:t>メニューが決まってから買うので、無駄な買い物はせずに済みますが、</a:t>
            </a:r>
            <a:endParaRPr kumimoji="1" lang="en-US" altLang="ja-JP" dirty="0"/>
          </a:p>
          <a:p>
            <a:r>
              <a:rPr kumimoji="1" lang="ja-JP" altLang="en-US" dirty="0"/>
              <a:t>食事のたびに買いにいかなければなりません。</a:t>
            </a:r>
            <a:endParaRPr kumimoji="1" lang="en-US" altLang="ja-JP" dirty="0"/>
          </a:p>
          <a:p>
            <a:r>
              <a:rPr kumimoji="1" lang="ja-JP" altLang="en-US" dirty="0"/>
              <a:t>一方、プリフェッチでは、１週間分のメニューを予測して、</a:t>
            </a:r>
            <a:endParaRPr kumimoji="1" lang="en-US" altLang="ja-JP" dirty="0"/>
          </a:p>
          <a:p>
            <a:r>
              <a:rPr kumimoji="1" lang="ja-JP" altLang="en-US" dirty="0"/>
              <a:t>週末にまとめて食材を買っておきます。</a:t>
            </a:r>
            <a:endParaRPr kumimoji="1" lang="en-US" altLang="ja-JP" dirty="0"/>
          </a:p>
          <a:p>
            <a:r>
              <a:rPr kumimoji="1" lang="ja-JP" altLang="en-US" dirty="0"/>
              <a:t>こうすれば、毎回の食事のたびに買いに行く必要は無くなります。</a:t>
            </a:r>
            <a:endParaRPr kumimoji="1" lang="en-US" altLang="ja-JP" dirty="0"/>
          </a:p>
          <a:p>
            <a:r>
              <a:rPr kumimoji="1" lang="ja-JP" altLang="en-US" dirty="0"/>
              <a:t>しかし、予測が外れた場合、買っておいた食材は無駄になりますし、</a:t>
            </a:r>
            <a:endParaRPr kumimoji="1" lang="en-US" altLang="ja-JP" dirty="0"/>
          </a:p>
          <a:p>
            <a:r>
              <a:rPr kumimoji="1" lang="ja-JP" altLang="en-US" dirty="0"/>
              <a:t>不足している食材は改めて買いに行かなければなりません。</a:t>
            </a:r>
            <a:endParaRPr kumimoji="1" lang="en-US" altLang="ja-JP" dirty="0"/>
          </a:p>
        </p:txBody>
      </p:sp>
      <p:sp>
        <p:nvSpPr>
          <p:cNvPr id="4" name="スライド番号プレースホルダー 3"/>
          <p:cNvSpPr>
            <a:spLocks noGrp="1"/>
          </p:cNvSpPr>
          <p:nvPr>
            <p:ph type="sldNum" sz="quarter" idx="5"/>
          </p:nvPr>
        </p:nvSpPr>
        <p:spPr/>
        <p:txBody>
          <a:bodyPr/>
          <a:lstStyle/>
          <a:p>
            <a:fld id="{82DB8D50-75DE-45B5-9669-6DDF13DD3508}" type="slidenum">
              <a:rPr lang="ja-JP" altLang="en-US" smtClean="0"/>
              <a:pPr/>
              <a:t>6</a:t>
            </a:fld>
            <a:endParaRPr lang="en-US" altLang="ja-JP"/>
          </a:p>
        </p:txBody>
      </p:sp>
    </p:spTree>
    <p:extLst>
      <p:ext uri="{BB962C8B-B14F-4D97-AF65-F5344CB8AC3E}">
        <p14:creationId xmlns:p14="http://schemas.microsoft.com/office/powerpoint/2010/main" val="3883822075"/>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LFU</a:t>
            </a:r>
            <a:r>
              <a:rPr kumimoji="1" lang="ja-JP" altLang="en-US" dirty="0"/>
              <a:t>の長所は、</a:t>
            </a:r>
            <a:r>
              <a:rPr kumimoji="1" lang="en-US" altLang="ja-JP" dirty="0"/>
              <a:t>LRU</a:t>
            </a:r>
            <a:r>
              <a:rPr kumimoji="1" lang="ja-JP" altLang="en-US" dirty="0"/>
              <a:t>と同じく頻繁に参照されているページはページアウトされないことです。</a:t>
            </a:r>
            <a:endParaRPr kumimoji="1" lang="en-US" altLang="ja-JP" dirty="0"/>
          </a:p>
          <a:p>
            <a:r>
              <a:rPr kumimoji="1" lang="ja-JP" altLang="en-US" dirty="0"/>
              <a:t>また、</a:t>
            </a:r>
            <a:r>
              <a:rPr kumimoji="1" lang="en-US" altLang="ja-JP" dirty="0" err="1"/>
              <a:t>Belady</a:t>
            </a:r>
            <a:r>
              <a:rPr kumimoji="1" lang="en-US" altLang="ja-JP" dirty="0"/>
              <a:t> </a:t>
            </a:r>
            <a:r>
              <a:rPr kumimoji="1" lang="ja-JP" altLang="en-US" dirty="0"/>
              <a:t>の異常も置きません。</a:t>
            </a:r>
            <a:endParaRPr kumimoji="1" lang="en-US" altLang="ja-JP" dirty="0"/>
          </a:p>
          <a:p>
            <a:r>
              <a:rPr kumimoji="1" lang="ja-JP" altLang="en-US" dirty="0"/>
              <a:t>ページ枠数を増やせば、ページフォルト率は下がります。</a:t>
            </a:r>
            <a:endParaRPr kumimoji="1" lang="en-US" altLang="ja-JP" dirty="0"/>
          </a:p>
          <a:p>
            <a:r>
              <a:rPr kumimoji="1" lang="ja-JP" altLang="en-US" dirty="0"/>
              <a:t>一方、</a:t>
            </a:r>
            <a:r>
              <a:rPr kumimoji="1" lang="en-US" altLang="ja-JP" dirty="0"/>
              <a:t>LRU </a:t>
            </a:r>
            <a:r>
              <a:rPr kumimoji="1" lang="ja-JP" altLang="en-US" dirty="0"/>
              <a:t>の短所は、</a:t>
            </a:r>
            <a:endParaRPr kumimoji="1" lang="en-US" altLang="ja-JP" dirty="0"/>
          </a:p>
          <a:p>
            <a:r>
              <a:rPr kumimoji="1" lang="ja-JP" altLang="en-US" dirty="0"/>
              <a:t>参照回数の一番少ないページを探さなくてはいけませんので、参照に時間がかかること、</a:t>
            </a:r>
            <a:endParaRPr kumimoji="1" lang="en-US" altLang="ja-JP" dirty="0"/>
          </a:p>
          <a:p>
            <a:r>
              <a:rPr kumimoji="1" lang="ja-JP" altLang="en-US" dirty="0"/>
              <a:t>各ページの参照回数の記録が必要なことです。</a:t>
            </a:r>
            <a:endParaRPr kumimoji="1" lang="en-US" altLang="ja-JP" dirty="0"/>
          </a:p>
          <a:p>
            <a:r>
              <a:rPr kumimoji="1" lang="ja-JP" altLang="en-US" dirty="0"/>
              <a:t>そのためにカウンタ等のハードウェアの支援が必要になります。</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60</a:t>
            </a:fld>
            <a:endParaRPr lang="en-US" altLang="ja-JP"/>
          </a:p>
        </p:txBody>
      </p:sp>
    </p:spTree>
    <p:extLst>
      <p:ext uri="{BB962C8B-B14F-4D97-AF65-F5344CB8AC3E}">
        <p14:creationId xmlns:p14="http://schemas.microsoft.com/office/powerpoint/2010/main" val="391254656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ここまでの置き換え技法の長所と短所をまとめましょう。</a:t>
            </a:r>
            <a:endParaRPr kumimoji="1" lang="en-US" altLang="ja-JP" dirty="0"/>
          </a:p>
          <a:p>
            <a:r>
              <a:rPr kumimoji="1" lang="en-US" altLang="ja-JP" dirty="0"/>
              <a:t>OPT </a:t>
            </a:r>
            <a:r>
              <a:rPr kumimoji="1" lang="ja-JP" altLang="en-US" dirty="0"/>
              <a:t>の長所は最適なことです。</a:t>
            </a:r>
            <a:endParaRPr kumimoji="1" lang="en-US" altLang="ja-JP" dirty="0"/>
          </a:p>
          <a:p>
            <a:r>
              <a:rPr kumimoji="1" lang="en-US" altLang="ja-JP" dirty="0"/>
              <a:t>OPT </a:t>
            </a:r>
            <a:r>
              <a:rPr kumimoji="1" lang="ja-JP" altLang="en-US" dirty="0"/>
              <a:t>は常にページフォルト率が最低になります。</a:t>
            </a:r>
            <a:endParaRPr kumimoji="1" lang="en-US" altLang="ja-JP" dirty="0"/>
          </a:p>
          <a:p>
            <a:r>
              <a:rPr kumimoji="1" lang="ja-JP" altLang="en-US" dirty="0"/>
              <a:t>一方、</a:t>
            </a:r>
            <a:r>
              <a:rPr kumimoji="1" lang="en-US" altLang="ja-JP" dirty="0"/>
              <a:t>OPT</a:t>
            </a:r>
            <a:r>
              <a:rPr kumimoji="1" lang="ja-JP" altLang="en-US" dirty="0"/>
              <a:t>の短所は、未来の参照が分かる必要があることです。</a:t>
            </a:r>
            <a:endParaRPr kumimoji="1" lang="en-US" altLang="ja-JP" dirty="0"/>
          </a:p>
          <a:p>
            <a:r>
              <a:rPr kumimoji="1" lang="en-US" altLang="ja-JP" dirty="0"/>
              <a:t>FIFO </a:t>
            </a:r>
            <a:r>
              <a:rPr kumimoji="1" lang="ja-JP" altLang="en-US" dirty="0"/>
              <a:t>の長所は、実装が簡単なことです。</a:t>
            </a:r>
            <a:endParaRPr kumimoji="1" lang="en-US" altLang="ja-JP" dirty="0"/>
          </a:p>
          <a:p>
            <a:r>
              <a:rPr kumimoji="1" lang="en-US" altLang="ja-JP" dirty="0"/>
              <a:t>FIFO</a:t>
            </a:r>
            <a:r>
              <a:rPr kumimoji="1" lang="ja-JP" altLang="en-US" dirty="0"/>
              <a:t>はキューを使えば実装できます。</a:t>
            </a:r>
            <a:endParaRPr kumimoji="1" lang="en-US" altLang="ja-JP" dirty="0"/>
          </a:p>
          <a:p>
            <a:r>
              <a:rPr kumimoji="1" lang="ja-JP" altLang="en-US" dirty="0"/>
              <a:t>一方、</a:t>
            </a:r>
            <a:r>
              <a:rPr kumimoji="1" lang="en-US" altLang="ja-JP" dirty="0"/>
              <a:t>FIFO</a:t>
            </a:r>
            <a:r>
              <a:rPr kumimoji="1" lang="ja-JP" altLang="en-US" dirty="0"/>
              <a:t>の短所は、頻繁に参照されるページであってもページアウトされてしまうことです。</a:t>
            </a:r>
            <a:endParaRPr kumimoji="1" lang="en-US" altLang="ja-JP" dirty="0"/>
          </a:p>
          <a:p>
            <a:r>
              <a:rPr kumimoji="1" lang="en-US" altLang="ja-JP" dirty="0"/>
              <a:t>LRU</a:t>
            </a:r>
            <a:r>
              <a:rPr kumimoji="1" lang="ja-JP" altLang="en-US" dirty="0"/>
              <a:t>と</a:t>
            </a:r>
            <a:r>
              <a:rPr kumimoji="1" lang="en-US" altLang="ja-JP" dirty="0"/>
              <a:t>LFU</a:t>
            </a:r>
            <a:r>
              <a:rPr kumimoji="1" lang="ja-JP" altLang="en-US" dirty="0"/>
              <a:t>は共に、参照の少ないページがページアウトされる、という長所と、</a:t>
            </a:r>
            <a:endParaRPr kumimoji="1" lang="en-US" altLang="ja-JP" dirty="0"/>
          </a:p>
          <a:p>
            <a:r>
              <a:rPr kumimoji="1" lang="ja-JP" altLang="en-US" dirty="0"/>
              <a:t>ハードウェアが必要という短所を持ちます。</a:t>
            </a:r>
            <a:endParaRPr kumimoji="1" lang="en-US" altLang="ja-JP" dirty="0"/>
          </a:p>
          <a:p>
            <a:r>
              <a:rPr kumimoji="1" lang="ja-JP" altLang="en-US" dirty="0"/>
              <a:t>このうち、未来が分からないといけない </a:t>
            </a:r>
            <a:r>
              <a:rPr kumimoji="1" lang="en-US" altLang="ja-JP" dirty="0"/>
              <a:t>OPT </a:t>
            </a:r>
            <a:r>
              <a:rPr kumimoji="1" lang="ja-JP" altLang="en-US" dirty="0"/>
              <a:t>は全く実用性はありません。</a:t>
            </a:r>
            <a:endParaRPr kumimoji="1" lang="en-US" altLang="ja-JP" dirty="0"/>
          </a:p>
          <a:p>
            <a:r>
              <a:rPr kumimoji="1" lang="ja-JP" altLang="en-US" dirty="0"/>
              <a:t>よって、実際の</a:t>
            </a:r>
            <a:r>
              <a:rPr kumimoji="1" lang="en-US" altLang="ja-JP" dirty="0"/>
              <a:t>OS</a:t>
            </a:r>
            <a:r>
              <a:rPr kumimoji="1" lang="ja-JP" altLang="en-US" dirty="0"/>
              <a:t>では、残りの</a:t>
            </a:r>
            <a:r>
              <a:rPr kumimoji="1" lang="en-US" altLang="ja-JP" dirty="0"/>
              <a:t>3</a:t>
            </a:r>
            <a:r>
              <a:rPr kumimoji="1" lang="ja-JP" altLang="en-US" dirty="0"/>
              <a:t>つが使われます。</a:t>
            </a:r>
            <a:endParaRPr kumimoji="1" lang="en-US" altLang="ja-JP" dirty="0"/>
          </a:p>
          <a:p>
            <a:r>
              <a:rPr kumimoji="1" lang="ja-JP" altLang="en-US" dirty="0"/>
              <a:t>実装の簡単さを取るなら</a:t>
            </a:r>
            <a:r>
              <a:rPr kumimoji="1" lang="en-US" altLang="ja-JP" dirty="0"/>
              <a:t>FIFO</a:t>
            </a:r>
            <a:r>
              <a:rPr kumimoji="1" lang="ja-JP" altLang="en-US" dirty="0"/>
              <a:t>を、</a:t>
            </a:r>
            <a:endParaRPr kumimoji="1" lang="en-US" altLang="ja-JP" dirty="0"/>
          </a:p>
          <a:p>
            <a:r>
              <a:rPr kumimoji="1" lang="ja-JP" altLang="en-US" dirty="0"/>
              <a:t>ハードウェアの支援が得られるなら</a:t>
            </a:r>
            <a:r>
              <a:rPr kumimoji="1" lang="en-US" altLang="ja-JP" dirty="0"/>
              <a:t>LRU</a:t>
            </a:r>
            <a:r>
              <a:rPr kumimoji="1" lang="ja-JP" altLang="en-US" dirty="0"/>
              <a:t>か</a:t>
            </a:r>
            <a:r>
              <a:rPr kumimoji="1" lang="en-US" altLang="ja-JP" dirty="0"/>
              <a:t>LFU</a:t>
            </a:r>
            <a:r>
              <a:rPr kumimoji="1" lang="ja-JP" altLang="en-US" dirty="0"/>
              <a:t>を使うことになります。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61</a:t>
            </a:fld>
            <a:endParaRPr lang="en-US" altLang="ja-JP"/>
          </a:p>
        </p:txBody>
      </p:sp>
    </p:spTree>
    <p:extLst>
      <p:ext uri="{BB962C8B-B14F-4D97-AF65-F5344CB8AC3E}">
        <p14:creationId xmlns:p14="http://schemas.microsoft.com/office/powerpoint/2010/main" val="349625030"/>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ページ枠を増やせば、ページフォルト率は下がります。</a:t>
            </a:r>
            <a:endParaRPr kumimoji="1" lang="en-US" altLang="ja-JP" dirty="0"/>
          </a:p>
          <a:p>
            <a:r>
              <a:rPr kumimoji="1" lang="ja-JP" altLang="en-US" dirty="0"/>
              <a:t>それでは、ページ枠はどれくらいあればいいのでしょうか。</a:t>
            </a:r>
            <a:endParaRPr kumimoji="1" lang="en-US" altLang="ja-JP" dirty="0"/>
          </a:p>
          <a:p>
            <a:r>
              <a:rPr kumimoji="1" lang="ja-JP" altLang="en-US" dirty="0"/>
              <a:t>こちらのグラフは、横軸に主記憶上に存在するページの割合、</a:t>
            </a:r>
            <a:endParaRPr kumimoji="1" lang="en-US" altLang="ja-JP" dirty="0"/>
          </a:p>
          <a:p>
            <a:r>
              <a:rPr kumimoji="1" lang="ja-JP" altLang="en-US" dirty="0"/>
              <a:t>縦軸にページフォルト率を取っています。</a:t>
            </a:r>
            <a:endParaRPr kumimoji="1" lang="en-US" altLang="ja-JP" dirty="0"/>
          </a:p>
          <a:p>
            <a:r>
              <a:rPr kumimoji="1" lang="ja-JP" altLang="en-US" dirty="0"/>
              <a:t>ページが全くランダムに参照されるならば、</a:t>
            </a:r>
            <a:endParaRPr kumimoji="1" lang="en-US" altLang="ja-JP" dirty="0"/>
          </a:p>
          <a:p>
            <a:r>
              <a:rPr kumimoji="1" lang="ja-JP" altLang="en-US" dirty="0"/>
              <a:t>ページフォルト率は黄色の直線になります。</a:t>
            </a:r>
            <a:endParaRPr kumimoji="1" lang="en-US" altLang="ja-JP" dirty="0"/>
          </a:p>
          <a:p>
            <a:r>
              <a:rPr kumimoji="1" lang="ja-JP" altLang="en-US" dirty="0"/>
              <a:t>つまり、主記憶上に</a:t>
            </a:r>
            <a:r>
              <a:rPr kumimoji="1" lang="en-US" altLang="ja-JP" dirty="0"/>
              <a:t>50%</a:t>
            </a:r>
            <a:r>
              <a:rPr kumimoji="1" lang="ja-JP" altLang="en-US" dirty="0"/>
              <a:t>のページがあるならば、ページフォルト率は</a:t>
            </a:r>
            <a:r>
              <a:rPr kumimoji="1" lang="en-US" altLang="ja-JP" dirty="0"/>
              <a:t>50</a:t>
            </a:r>
            <a:r>
              <a:rPr kumimoji="1" lang="ja-JP" altLang="en-US" dirty="0"/>
              <a:t>％にります。</a:t>
            </a:r>
            <a:endParaRPr kumimoji="1" lang="en-US" altLang="ja-JP" dirty="0"/>
          </a:p>
          <a:p>
            <a:r>
              <a:rPr kumimoji="1" lang="ja-JP" altLang="en-US" dirty="0"/>
              <a:t>しかし、実際には、ページの参照には局所性があるため、</a:t>
            </a:r>
            <a:endParaRPr kumimoji="1" lang="en-US" altLang="ja-JP" dirty="0"/>
          </a:p>
          <a:p>
            <a:r>
              <a:rPr kumimoji="1" lang="ja-JP" altLang="en-US" dirty="0"/>
              <a:t>ページフォルト率はピンクの曲線のようになります。</a:t>
            </a:r>
            <a:endParaRPr kumimoji="1" lang="en-US" altLang="ja-JP" dirty="0"/>
          </a:p>
          <a:p>
            <a:r>
              <a:rPr kumimoji="1" lang="ja-JP" altLang="en-US" dirty="0"/>
              <a:t>この曲線を見ると、主記憶上にページが</a:t>
            </a:r>
            <a:r>
              <a:rPr kumimoji="1" lang="en-US" altLang="ja-JP" dirty="0"/>
              <a:t>50</a:t>
            </a:r>
            <a:r>
              <a:rPr kumimoji="1" lang="ja-JP" altLang="en-US" dirty="0"/>
              <a:t>％以上あれば、ページフォルトはほとんど起きません。</a:t>
            </a:r>
            <a:endParaRPr kumimoji="1" lang="en-US" altLang="ja-JP" dirty="0"/>
          </a:p>
          <a:p>
            <a:r>
              <a:rPr kumimoji="1" lang="ja-JP" altLang="en-US" dirty="0"/>
              <a:t>一方、</a:t>
            </a:r>
            <a:r>
              <a:rPr kumimoji="1" lang="en-US" altLang="ja-JP" dirty="0"/>
              <a:t>50</a:t>
            </a:r>
            <a:r>
              <a:rPr kumimoji="1" lang="ja-JP" altLang="en-US" dirty="0"/>
              <a:t>％を割り込むと、ページフォルト率は、急激に上昇します。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62</a:t>
            </a:fld>
            <a:endParaRPr lang="en-US" altLang="ja-JP"/>
          </a:p>
        </p:txBody>
      </p:sp>
    </p:spTree>
    <p:extLst>
      <p:ext uri="{BB962C8B-B14F-4D97-AF65-F5344CB8AC3E}">
        <p14:creationId xmlns:p14="http://schemas.microsoft.com/office/powerpoint/2010/main" val="1817879230"/>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ここで、マルチプロセス実行中の動作を振り返ってみましょう。</a:t>
            </a:r>
            <a:endParaRPr kumimoji="1" lang="en-US" altLang="ja-JP" dirty="0"/>
          </a:p>
          <a:p>
            <a:r>
              <a:rPr kumimoji="1" lang="ja-JP" altLang="en-US" dirty="0"/>
              <a:t>プロセス</a:t>
            </a:r>
            <a:r>
              <a:rPr kumimoji="1" lang="en-US" altLang="ja-JP" dirty="0"/>
              <a:t>1</a:t>
            </a:r>
            <a:r>
              <a:rPr kumimoji="1" lang="ja-JP" altLang="en-US" dirty="0"/>
              <a:t>とそれより優先順位の低いプロセス</a:t>
            </a:r>
            <a:r>
              <a:rPr kumimoji="1" lang="en-US" altLang="ja-JP" dirty="0"/>
              <a:t>2</a:t>
            </a:r>
            <a:r>
              <a:rPr kumimoji="1" lang="ja-JP" altLang="en-US" dirty="0"/>
              <a:t>があるとします。</a:t>
            </a:r>
            <a:endParaRPr kumimoji="1" lang="en-US" altLang="ja-JP" dirty="0"/>
          </a:p>
          <a:p>
            <a:r>
              <a:rPr kumimoji="1" lang="ja-JP" altLang="en-US" dirty="0"/>
              <a:t>まず優先順位の高いプロセス</a:t>
            </a:r>
            <a:r>
              <a:rPr kumimoji="1" lang="en-US" altLang="ja-JP" dirty="0"/>
              <a:t>1 </a:t>
            </a:r>
            <a:r>
              <a:rPr kumimoji="1" lang="ja-JP" altLang="en-US" dirty="0"/>
              <a:t>を実行します。</a:t>
            </a:r>
            <a:endParaRPr kumimoji="1" lang="en-US" altLang="ja-JP" dirty="0"/>
          </a:p>
          <a:p>
            <a:r>
              <a:rPr kumimoji="1" lang="ja-JP" altLang="en-US" dirty="0"/>
              <a:t>プロセス</a:t>
            </a:r>
            <a:r>
              <a:rPr kumimoji="1" lang="en-US" altLang="ja-JP" dirty="0"/>
              <a:t>1</a:t>
            </a:r>
            <a:r>
              <a:rPr kumimoji="1" lang="ja-JP" altLang="en-US" dirty="0"/>
              <a:t>の実行中に、入力装置からの返答待ちになりました。</a:t>
            </a:r>
            <a:endParaRPr kumimoji="1" lang="en-US" altLang="ja-JP" dirty="0"/>
          </a:p>
          <a:p>
            <a:r>
              <a:rPr kumimoji="1" lang="ja-JP" altLang="en-US" dirty="0"/>
              <a:t>返事が返ってくるまでプロセス</a:t>
            </a:r>
            <a:r>
              <a:rPr kumimoji="1" lang="en-US" altLang="ja-JP" dirty="0"/>
              <a:t>1</a:t>
            </a:r>
            <a:r>
              <a:rPr kumimoji="1" lang="ja-JP" altLang="en-US" dirty="0"/>
              <a:t>は動かせませんので、</a:t>
            </a:r>
            <a:endParaRPr kumimoji="1" lang="en-US" altLang="ja-JP" dirty="0"/>
          </a:p>
          <a:p>
            <a:r>
              <a:rPr kumimoji="1" lang="ja-JP" altLang="en-US" dirty="0"/>
              <a:t>その間に、優先順位の低いプロセス</a:t>
            </a:r>
            <a:r>
              <a:rPr kumimoji="1" lang="en-US" altLang="ja-JP" dirty="0"/>
              <a:t>2</a:t>
            </a:r>
            <a:r>
              <a:rPr kumimoji="1" lang="ja-JP" altLang="en-US" dirty="0"/>
              <a:t>の実行を始めます。</a:t>
            </a:r>
            <a:endParaRPr kumimoji="1" lang="en-US" altLang="ja-JP" dirty="0"/>
          </a:p>
          <a:p>
            <a:r>
              <a:rPr kumimoji="1" lang="ja-JP" altLang="en-US" dirty="0"/>
              <a:t>プロセス</a:t>
            </a:r>
            <a:r>
              <a:rPr kumimoji="1" lang="en-US" altLang="ja-JP" dirty="0"/>
              <a:t>1</a:t>
            </a:r>
            <a:r>
              <a:rPr kumimoji="1" lang="ja-JP" altLang="en-US" dirty="0"/>
              <a:t>の入力が終わり、プロセス</a:t>
            </a:r>
            <a:r>
              <a:rPr kumimoji="1" lang="en-US" altLang="ja-JP" dirty="0"/>
              <a:t>1</a:t>
            </a:r>
            <a:r>
              <a:rPr kumimoji="1" lang="ja-JP" altLang="en-US" dirty="0"/>
              <a:t>が実行できるようになると、</a:t>
            </a:r>
            <a:endParaRPr kumimoji="1" lang="en-US" altLang="ja-JP" dirty="0"/>
          </a:p>
          <a:p>
            <a:r>
              <a:rPr kumimoji="1" lang="ja-JP" altLang="en-US" dirty="0"/>
              <a:t>優先順位の低いプロセス</a:t>
            </a:r>
            <a:r>
              <a:rPr kumimoji="1" lang="en-US" altLang="ja-JP" dirty="0"/>
              <a:t>2</a:t>
            </a:r>
            <a:r>
              <a:rPr kumimoji="1" lang="ja-JP" altLang="en-US" dirty="0"/>
              <a:t>は一旦中断し、プロセス１の実行を再開します。</a:t>
            </a:r>
            <a:endParaRPr kumimoji="1" lang="en-US" altLang="ja-JP" dirty="0"/>
          </a:p>
          <a:p>
            <a:r>
              <a:rPr kumimoji="1" lang="ja-JP" altLang="en-US" dirty="0"/>
              <a:t>プロセス</a:t>
            </a:r>
            <a:r>
              <a:rPr kumimoji="1" lang="en-US" altLang="ja-JP" dirty="0"/>
              <a:t>1</a:t>
            </a:r>
            <a:r>
              <a:rPr kumimoji="1" lang="ja-JP" altLang="en-US" dirty="0"/>
              <a:t>がまた入力待ちになれば、中断していたプロセス</a:t>
            </a:r>
            <a:r>
              <a:rPr kumimoji="1" lang="en-US" altLang="ja-JP" dirty="0"/>
              <a:t>2</a:t>
            </a:r>
            <a:r>
              <a:rPr kumimoji="1" lang="ja-JP" altLang="en-US" dirty="0"/>
              <a:t>の実行を再開します。</a:t>
            </a:r>
            <a:endParaRPr kumimoji="1" lang="en-US" altLang="ja-JP" dirty="0"/>
          </a:p>
          <a:p>
            <a:r>
              <a:rPr kumimoji="1" lang="ja-JP" altLang="en-US" dirty="0"/>
              <a:t>プロセス</a:t>
            </a:r>
            <a:r>
              <a:rPr kumimoji="1" lang="en-US" altLang="ja-JP" dirty="0"/>
              <a:t>2</a:t>
            </a:r>
            <a:r>
              <a:rPr kumimoji="1" lang="ja-JP" altLang="en-US" dirty="0"/>
              <a:t>も入力待ち等が発生しますが、プロセス</a:t>
            </a:r>
            <a:r>
              <a:rPr kumimoji="1" lang="en-US" altLang="ja-JP" dirty="0"/>
              <a:t>1,</a:t>
            </a:r>
            <a:r>
              <a:rPr kumimoji="1" lang="ja-JP" altLang="en-US" dirty="0"/>
              <a:t>プロセス</a:t>
            </a:r>
            <a:r>
              <a:rPr kumimoji="1" lang="en-US" altLang="ja-JP" dirty="0"/>
              <a:t>2</a:t>
            </a:r>
            <a:r>
              <a:rPr kumimoji="1" lang="ja-JP" altLang="en-US" dirty="0"/>
              <a:t>のどちらも実行でいない遊び時間は、</a:t>
            </a:r>
            <a:endParaRPr kumimoji="1" lang="en-US" altLang="ja-JP" dirty="0"/>
          </a:p>
          <a:p>
            <a:r>
              <a:rPr kumimoji="1" lang="ja-JP" altLang="en-US" dirty="0"/>
              <a:t>プロセス</a:t>
            </a:r>
            <a:r>
              <a:rPr kumimoji="1" lang="en-US" altLang="ja-JP" dirty="0"/>
              <a:t>1</a:t>
            </a:r>
            <a:r>
              <a:rPr kumimoji="1" lang="ja-JP" altLang="en-US" dirty="0"/>
              <a:t>つの場合よりも少なくなります。</a:t>
            </a:r>
            <a:endParaRPr kumimoji="1" lang="en-US" altLang="ja-JP" dirty="0"/>
          </a:p>
          <a:p>
            <a:r>
              <a:rPr kumimoji="1" lang="ja-JP" altLang="en-US" dirty="0"/>
              <a:t>このように複数のプロセスを切り替えながら実行することで、</a:t>
            </a:r>
            <a:r>
              <a:rPr kumimoji="1" lang="en-US" altLang="ja-JP" dirty="0"/>
              <a:t>CPU</a:t>
            </a:r>
            <a:r>
              <a:rPr kumimoji="1" lang="ja-JP" altLang="en-US" dirty="0"/>
              <a:t>の遊び時間を減らせます。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63</a:t>
            </a:fld>
            <a:endParaRPr lang="en-US" altLang="ja-JP"/>
          </a:p>
        </p:txBody>
      </p:sp>
    </p:spTree>
    <p:extLst>
      <p:ext uri="{BB962C8B-B14F-4D97-AF65-F5344CB8AC3E}">
        <p14:creationId xmlns:p14="http://schemas.microsoft.com/office/powerpoint/2010/main" val="1528273400"/>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実行するプロセス数と、</a:t>
            </a:r>
            <a:r>
              <a:rPr kumimoji="1" lang="en-US" altLang="ja-JP" dirty="0"/>
              <a:t>CPU</a:t>
            </a:r>
            <a:r>
              <a:rPr kumimoji="1" lang="ja-JP" altLang="en-US" dirty="0"/>
              <a:t>の処理効率の関係を見てみましょう。</a:t>
            </a:r>
            <a:endParaRPr kumimoji="1" lang="en-US" altLang="ja-JP" dirty="0"/>
          </a:p>
          <a:p>
            <a:r>
              <a:rPr kumimoji="1" lang="ja-JP" altLang="en-US" dirty="0"/>
              <a:t>こちらのグラフは、縦軸に</a:t>
            </a:r>
            <a:r>
              <a:rPr kumimoji="1" lang="en-US" altLang="ja-JP" dirty="0"/>
              <a:t>CPU</a:t>
            </a:r>
            <a:r>
              <a:rPr kumimoji="1" lang="ja-JP" altLang="en-US" dirty="0"/>
              <a:t>の処理効率、横軸に実行するプロセス数を取っています。</a:t>
            </a:r>
            <a:endParaRPr kumimoji="1" lang="en-US" altLang="ja-JP" dirty="0"/>
          </a:p>
          <a:p>
            <a:r>
              <a:rPr kumimoji="1" lang="ja-JP" altLang="en-US" dirty="0"/>
              <a:t>実行するプロセス数が少ないと、入力待ちなどでプロセスを実行できない待ち時間が発生するため、</a:t>
            </a:r>
            <a:endParaRPr kumimoji="1" lang="en-US" altLang="ja-JP" dirty="0"/>
          </a:p>
          <a:p>
            <a:r>
              <a:rPr kumimoji="1" lang="ja-JP" altLang="en-US" dirty="0"/>
              <a:t>効率は悪くなります。</a:t>
            </a:r>
            <a:endParaRPr kumimoji="1" lang="en-US" altLang="ja-JP" dirty="0"/>
          </a:p>
          <a:p>
            <a:r>
              <a:rPr kumimoji="1" lang="ja-JP" altLang="en-US" dirty="0"/>
              <a:t>実行するプロセス数が増えると、</a:t>
            </a:r>
            <a:r>
              <a:rPr kumimoji="1" lang="en-US" altLang="ja-JP" dirty="0"/>
              <a:t>CPU</a:t>
            </a:r>
            <a:r>
              <a:rPr kumimoji="1" lang="ja-JP" altLang="en-US" dirty="0"/>
              <a:t>の遊び時間を減らせるため、効率は上がります。</a:t>
            </a:r>
            <a:endParaRPr kumimoji="1" lang="en-US" altLang="ja-JP" dirty="0"/>
          </a:p>
          <a:p>
            <a:r>
              <a:rPr kumimoji="1" lang="ja-JP" altLang="en-US" dirty="0"/>
              <a:t>しかし、プロセス数を増やせば効率は上がり続けるか、というとそうではありません。</a:t>
            </a:r>
            <a:endParaRPr kumimoji="1" lang="en-US" altLang="ja-JP" dirty="0"/>
          </a:p>
          <a:p>
            <a:r>
              <a:rPr kumimoji="1" lang="ja-JP" altLang="en-US" dirty="0"/>
              <a:t>プロセス数を増やすと、その分、各プロセスに割り振られるページ枠が少なくなります。</a:t>
            </a:r>
            <a:endParaRPr kumimoji="1" lang="en-US" altLang="ja-JP" dirty="0"/>
          </a:p>
          <a:p>
            <a:r>
              <a:rPr kumimoji="1" lang="ja-JP" altLang="en-US" dirty="0"/>
              <a:t>すると、ページフォルト率が上がり、ページスワップ多くなります。</a:t>
            </a:r>
            <a:endParaRPr kumimoji="1" lang="en-US" altLang="ja-JP" dirty="0"/>
          </a:p>
          <a:p>
            <a:r>
              <a:rPr kumimoji="1" lang="en-US" altLang="ja-JP" dirty="0"/>
              <a:t>2</a:t>
            </a:r>
            <a:r>
              <a:rPr kumimoji="1" lang="ja-JP" altLang="en-US" dirty="0"/>
              <a:t>次記憶へのアクセスは非常に時間がかかりますので、プロセスの実行時間が長くなります。</a:t>
            </a:r>
            <a:endParaRPr kumimoji="1" lang="en-US" altLang="ja-JP" dirty="0"/>
          </a:p>
          <a:p>
            <a:r>
              <a:rPr kumimoji="1" lang="ja-JP" altLang="en-US" dirty="0"/>
              <a:t>よって、プロセス数を増やしていくと、ある地点を境に、効率は急激に下がります。</a:t>
            </a:r>
            <a:endParaRPr kumimoji="1" lang="en-US" altLang="ja-JP" dirty="0"/>
          </a:p>
          <a:p>
            <a:r>
              <a:rPr kumimoji="1" lang="ja-JP" altLang="en-US" dirty="0"/>
              <a:t>このように、ページフォルトが多発することによる効率の低下を、スラッシングと言います。</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64</a:t>
            </a:fld>
            <a:endParaRPr lang="en-US" altLang="ja-JP"/>
          </a:p>
        </p:txBody>
      </p:sp>
    </p:spTree>
    <p:extLst>
      <p:ext uri="{BB962C8B-B14F-4D97-AF65-F5344CB8AC3E}">
        <p14:creationId xmlns:p14="http://schemas.microsoft.com/office/powerpoint/2010/main" val="490238555"/>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スラッシングは、各プロセスに割り当てられる主記憶の容量が充分に無いため、</a:t>
            </a:r>
            <a:endParaRPr kumimoji="1" lang="en-US" altLang="ja-JP" dirty="0"/>
          </a:p>
          <a:p>
            <a:r>
              <a:rPr kumimoji="1" lang="en-US" altLang="ja-JP" dirty="0"/>
              <a:t>2</a:t>
            </a:r>
            <a:r>
              <a:rPr kumimoji="1" lang="ja-JP" altLang="en-US" dirty="0"/>
              <a:t>次記憶への参照が繰り返し行われる状態です。</a:t>
            </a:r>
            <a:endParaRPr kumimoji="1" lang="en-US" altLang="ja-JP" dirty="0"/>
          </a:p>
          <a:p>
            <a:r>
              <a:rPr kumimoji="1" lang="en-US" altLang="ja-JP" dirty="0"/>
              <a:t>2</a:t>
            </a:r>
            <a:r>
              <a:rPr kumimoji="1" lang="ja-JP" altLang="en-US" dirty="0"/>
              <a:t>次記憶への参照は時間がかかるので、プロセスの実行時間が長くなります。</a:t>
            </a:r>
            <a:endParaRPr kumimoji="1" lang="en-US" altLang="ja-JP" dirty="0"/>
          </a:p>
          <a:p>
            <a:r>
              <a:rPr kumimoji="1" lang="ja-JP" altLang="en-US" dirty="0"/>
              <a:t>非常に多くのプロセスを動作させていたり、</a:t>
            </a:r>
            <a:endParaRPr kumimoji="1" lang="en-US" altLang="ja-JP" dirty="0"/>
          </a:p>
          <a:p>
            <a:r>
              <a:rPr kumimoji="1" lang="ja-JP" altLang="en-US" dirty="0"/>
              <a:t>非常に大きな記憶領域を必要とするプロセスを動作させていたりすると</a:t>
            </a:r>
            <a:endParaRPr kumimoji="1" lang="en-US" altLang="ja-JP" dirty="0"/>
          </a:p>
          <a:p>
            <a:r>
              <a:rPr kumimoji="1" lang="ja-JP" altLang="en-US" dirty="0"/>
              <a:t>スラッシングが起きます。</a:t>
            </a:r>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65</a:t>
            </a:fld>
            <a:endParaRPr lang="en-US" altLang="ja-JP"/>
          </a:p>
        </p:txBody>
      </p:sp>
    </p:spTree>
    <p:extLst>
      <p:ext uri="{BB962C8B-B14F-4D97-AF65-F5344CB8AC3E}">
        <p14:creationId xmlns:p14="http://schemas.microsoft.com/office/powerpoint/2010/main" val="3913377846"/>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プロセスが参照するページには局所性があります。</a:t>
            </a:r>
            <a:endParaRPr kumimoji="1" lang="en-US" altLang="ja-JP" dirty="0"/>
          </a:p>
          <a:p>
            <a:r>
              <a:rPr kumimoji="1" lang="ja-JP" altLang="en-US" dirty="0"/>
              <a:t>つまり、ページにはよく参照されるものと、あまり参照されないものがあります。</a:t>
            </a:r>
            <a:endParaRPr kumimoji="1" lang="en-US" altLang="ja-JP" dirty="0"/>
          </a:p>
          <a:p>
            <a:r>
              <a:rPr kumimoji="1" lang="ja-JP" altLang="en-US" dirty="0"/>
              <a:t>頻繁に参照されるページを、ワーキングセットと呼びます。</a:t>
            </a:r>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66</a:t>
            </a:fld>
            <a:endParaRPr lang="en-US" altLang="ja-JP"/>
          </a:p>
        </p:txBody>
      </p:sp>
    </p:spTree>
    <p:extLst>
      <p:ext uri="{BB962C8B-B14F-4D97-AF65-F5344CB8AC3E}">
        <p14:creationId xmlns:p14="http://schemas.microsoft.com/office/powerpoint/2010/main" val="693496192"/>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ワーキングセットは頻繁に参照されますので、</a:t>
            </a:r>
            <a:endParaRPr kumimoji="1" lang="en-US" altLang="ja-JP" dirty="0"/>
          </a:p>
          <a:p>
            <a:r>
              <a:rPr kumimoji="1" lang="ja-JP" altLang="en-US" dirty="0"/>
              <a:t>プロセスに割り当てあれたページ枠にワーキングセットが入りきらないと、</a:t>
            </a:r>
            <a:endParaRPr kumimoji="1" lang="en-US" altLang="ja-JP" dirty="0"/>
          </a:p>
          <a:p>
            <a:r>
              <a:rPr kumimoji="1" lang="ja-JP" altLang="en-US" dirty="0"/>
              <a:t>頻繁にページフォルトが発生します。</a:t>
            </a:r>
            <a:endParaRPr kumimoji="1" lang="en-US" altLang="ja-JP" dirty="0"/>
          </a:p>
          <a:p>
            <a:r>
              <a:rPr kumimoji="1" lang="ja-JP" altLang="en-US" dirty="0"/>
              <a:t>つまり、スラッシングが起きます。</a:t>
            </a:r>
            <a:endParaRPr kumimoji="1" lang="en-US" altLang="ja-JP" dirty="0"/>
          </a:p>
          <a:p>
            <a:r>
              <a:rPr kumimoji="1" lang="ja-JP" altLang="en-US" dirty="0"/>
              <a:t>よって、各プロセスには、ワーキングセット以上のページ枠を割り当てる必要があります。</a:t>
            </a:r>
            <a:endParaRPr kumimoji="1" lang="en-US" altLang="ja-JP" dirty="0"/>
          </a:p>
          <a:p>
            <a:r>
              <a:rPr kumimoji="1" lang="ja-JP" altLang="en-US" dirty="0"/>
              <a:t>しかし、ワーキングセットがどれくらいの大きさなのかは、プロセスを実行してみるまでわかりません。</a:t>
            </a:r>
            <a:endParaRPr kumimoji="1" lang="en-US" altLang="ja-JP" dirty="0"/>
          </a:p>
          <a:p>
            <a:r>
              <a:rPr kumimoji="1" lang="ja-JP" altLang="en-US" dirty="0"/>
              <a:t>それでは、各プロセスに割り当てるページ枠をどのようにして決めればいいのでしょうか。</a:t>
            </a:r>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67</a:t>
            </a:fld>
            <a:endParaRPr lang="en-US" altLang="ja-JP"/>
          </a:p>
        </p:txBody>
      </p:sp>
    </p:spTree>
    <p:extLst>
      <p:ext uri="{BB962C8B-B14F-4D97-AF65-F5344CB8AC3E}">
        <p14:creationId xmlns:p14="http://schemas.microsoft.com/office/powerpoint/2010/main" val="187166431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適切なページ枠数は事前にはわかりません。</a:t>
            </a:r>
            <a:endParaRPr kumimoji="1" lang="en-US" altLang="ja-JP" dirty="0"/>
          </a:p>
          <a:p>
            <a:r>
              <a:rPr kumimoji="1" lang="ja-JP" altLang="en-US" dirty="0"/>
              <a:t>そこで、プロセスの実行中に、ページ枠数を動的に置き換えます。</a:t>
            </a:r>
            <a:endParaRPr kumimoji="1" lang="en-US" altLang="ja-JP" dirty="0"/>
          </a:p>
          <a:p>
            <a:r>
              <a:rPr kumimoji="1" lang="en-US" altLang="ja-JP" dirty="0"/>
              <a:t>OS</a:t>
            </a:r>
            <a:r>
              <a:rPr kumimoji="1" lang="ja-JP" altLang="en-US" dirty="0"/>
              <a:t>は、各プロセスでページフォルトが起きる頻度をチェックします。</a:t>
            </a:r>
            <a:endParaRPr kumimoji="1" lang="en-US" altLang="ja-JP" dirty="0"/>
          </a:p>
          <a:p>
            <a:r>
              <a:rPr kumimoji="1" lang="ja-JP" altLang="en-US" dirty="0"/>
              <a:t>ページフォルトが頻繁に起きている場合は、</a:t>
            </a:r>
            <a:endParaRPr kumimoji="1" lang="en-US" altLang="ja-JP" dirty="0"/>
          </a:p>
          <a:p>
            <a:r>
              <a:rPr kumimoji="1" lang="ja-JP" altLang="en-US" dirty="0"/>
              <a:t>ワーキングセットが入るだけの充分なページ枠が割り当てられていない、ということですから、</a:t>
            </a:r>
            <a:endParaRPr kumimoji="1" lang="en-US" altLang="ja-JP" dirty="0"/>
          </a:p>
          <a:p>
            <a:r>
              <a:rPr kumimoji="1" lang="ja-JP" altLang="en-US" dirty="0"/>
              <a:t>ページ枠を増加します。</a:t>
            </a:r>
            <a:endParaRPr kumimoji="1" lang="en-US" altLang="ja-JP" dirty="0"/>
          </a:p>
          <a:p>
            <a:r>
              <a:rPr kumimoji="1" lang="ja-JP" altLang="en-US" dirty="0"/>
              <a:t>一方、ページフォルトの発生頻度が低い場合は、そのプロセスのページ枠を減らし、</a:t>
            </a:r>
            <a:endParaRPr kumimoji="1" lang="en-US" altLang="ja-JP" dirty="0"/>
          </a:p>
          <a:p>
            <a:r>
              <a:rPr kumimoji="1" lang="ja-JP" altLang="en-US" dirty="0"/>
              <a:t>その分を他のプロセスにまわします。</a:t>
            </a:r>
            <a:endParaRPr kumimoji="1" lang="en-US" altLang="ja-JP" dirty="0"/>
          </a:p>
          <a:p>
            <a:r>
              <a:rPr kumimoji="1" lang="ja-JP" altLang="en-US" dirty="0"/>
              <a:t>こうして、各プロセスが適切なページ枠を得られるようにします。</a:t>
            </a:r>
            <a:endParaRPr kumimoji="1" lang="en-US" altLang="ja-JP" dirty="0"/>
          </a:p>
          <a:p>
            <a:r>
              <a:rPr kumimoji="1" lang="ja-JP" altLang="en-US" dirty="0"/>
              <a:t>また、全てのプロセスで、ページフォルトが多発する場合は、</a:t>
            </a:r>
            <a:endParaRPr kumimoji="1" lang="en-US" altLang="ja-JP" dirty="0"/>
          </a:p>
          <a:p>
            <a:r>
              <a:rPr kumimoji="1" lang="ja-JP" altLang="en-US" dirty="0"/>
              <a:t>プロセスを多く動かし過ぎていると考えられますので、</a:t>
            </a:r>
            <a:endParaRPr kumimoji="1" lang="en-US" altLang="ja-JP" dirty="0"/>
          </a:p>
          <a:p>
            <a:r>
              <a:rPr kumimoji="1" lang="ja-JP" altLang="en-US" dirty="0"/>
              <a:t>優先度の低いプロセスを停止し、優先度の高いプロセスがページ枠を得られるようにします。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68</a:t>
            </a:fld>
            <a:endParaRPr lang="en-US" altLang="ja-JP"/>
          </a:p>
        </p:txBody>
      </p:sp>
    </p:spTree>
    <p:extLst>
      <p:ext uri="{BB962C8B-B14F-4D97-AF65-F5344CB8AC3E}">
        <p14:creationId xmlns:p14="http://schemas.microsoft.com/office/powerpoint/2010/main" val="1472877137"/>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動的ページ置き換えでは、ページフォルト率に上限と下限を設けます。</a:t>
            </a:r>
            <a:endParaRPr kumimoji="1" lang="en-US" altLang="ja-JP" dirty="0"/>
          </a:p>
          <a:p>
            <a:r>
              <a:rPr kumimoji="1" lang="ja-JP" altLang="en-US" dirty="0"/>
              <a:t>ページフォルト率が上限を超えている場合は、ページ枠が足りていませので、</a:t>
            </a:r>
            <a:endParaRPr kumimoji="1" lang="en-US" altLang="ja-JP" dirty="0"/>
          </a:p>
          <a:p>
            <a:r>
              <a:rPr kumimoji="1" lang="ja-JP" altLang="en-US" dirty="0"/>
              <a:t>ページ枠を増やします。</a:t>
            </a:r>
            <a:endParaRPr kumimoji="1" lang="en-US" altLang="ja-JP" dirty="0"/>
          </a:p>
          <a:p>
            <a:r>
              <a:rPr kumimoji="1" lang="ja-JP" altLang="en-US" dirty="0"/>
              <a:t>一方、ページフォルト率が下限を下回っている場合は、</a:t>
            </a:r>
            <a:endParaRPr kumimoji="1" lang="en-US" altLang="ja-JP" dirty="0"/>
          </a:p>
          <a:p>
            <a:r>
              <a:rPr kumimoji="1" lang="ja-JP" altLang="en-US" dirty="0"/>
              <a:t>過剰なページ枠が割り振られているということですので、</a:t>
            </a:r>
            <a:endParaRPr kumimoji="1" lang="en-US" altLang="ja-JP" dirty="0"/>
          </a:p>
          <a:p>
            <a:r>
              <a:rPr kumimoji="1" lang="ja-JP" altLang="en-US" dirty="0"/>
              <a:t>ページ枠を減らします。</a:t>
            </a:r>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69</a:t>
            </a:fld>
            <a:endParaRPr lang="en-US" altLang="ja-JP"/>
          </a:p>
        </p:txBody>
      </p:sp>
    </p:spTree>
    <p:extLst>
      <p:ext uri="{BB962C8B-B14F-4D97-AF65-F5344CB8AC3E}">
        <p14:creationId xmlns:p14="http://schemas.microsoft.com/office/powerpoint/2010/main" val="5496914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今週は、メモリ管理技法の</a:t>
            </a:r>
            <a:r>
              <a:rPr kumimoji="1" lang="en-US" altLang="ja-JP" dirty="0"/>
              <a:t>3</a:t>
            </a:r>
            <a:r>
              <a:rPr kumimoji="1" lang="ja-JP" altLang="en-US" dirty="0"/>
              <a:t>つめ、置き換え技法について説明します。</a:t>
            </a:r>
            <a:endParaRPr kumimoji="1" lang="en-US" altLang="ja-JP" dirty="0"/>
          </a:p>
          <a:p>
            <a:r>
              <a:rPr kumimoji="1" lang="ja-JP" altLang="en-US" dirty="0"/>
              <a:t>置き換え技法 </a:t>
            </a:r>
            <a:r>
              <a:rPr kumimoji="1" lang="en-US" altLang="ja-JP" dirty="0"/>
              <a:t>replacement </a:t>
            </a:r>
            <a:r>
              <a:rPr kumimoji="1" lang="ja-JP" altLang="en-US" dirty="0"/>
              <a:t>とは、</a:t>
            </a:r>
            <a:endParaRPr kumimoji="1" lang="en-US" altLang="ja-JP" dirty="0"/>
          </a:p>
          <a:p>
            <a:r>
              <a:rPr kumimoji="1" lang="ja-JP" altLang="en-US" dirty="0"/>
              <a:t>主記憶上に空き領域を確保するために、</a:t>
            </a:r>
            <a:r>
              <a:rPr kumimoji="1" lang="en-US" altLang="ja-JP" dirty="0"/>
              <a:t>2</a:t>
            </a:r>
            <a:r>
              <a:rPr kumimoji="1" lang="ja-JP" altLang="en-US" dirty="0"/>
              <a:t>次記憶に追い出すデータを決定する技法です。</a:t>
            </a:r>
            <a:endParaRPr kumimoji="1" lang="en-US" altLang="ja-JP" dirty="0"/>
          </a:p>
          <a:p>
            <a:r>
              <a:rPr kumimoji="1" lang="ja-JP" altLang="en-US" dirty="0"/>
              <a:t>主記憶の容量は限られているため、プログラムやデータを読み込むと、すぐにいっぱいになってしまいます。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7</a:t>
            </a:fld>
            <a:endParaRPr lang="en-US" altLang="ja-JP"/>
          </a:p>
        </p:txBody>
      </p:sp>
    </p:spTree>
    <p:extLst>
      <p:ext uri="{BB962C8B-B14F-4D97-AF65-F5344CB8AC3E}">
        <p14:creationId xmlns:p14="http://schemas.microsoft.com/office/powerpoint/2010/main" val="3210725063"/>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ページ枠数の動的な決定方法としては、</a:t>
            </a:r>
            <a:endParaRPr kumimoji="1" lang="en-US" altLang="ja-JP" dirty="0"/>
          </a:p>
          <a:p>
            <a:r>
              <a:rPr kumimoji="1" lang="ja-JP" altLang="en-US" dirty="0"/>
              <a:t>ワーキングセットを用いる方法があります。</a:t>
            </a:r>
            <a:endParaRPr kumimoji="1" lang="en-US" altLang="ja-JP" dirty="0"/>
          </a:p>
          <a:p>
            <a:r>
              <a:rPr kumimoji="1" lang="ja-JP" altLang="en-US" dirty="0"/>
              <a:t>一定時間内に参照されたページをワーキングセットとみなします。</a:t>
            </a:r>
            <a:endParaRPr kumimoji="1" lang="en-US" altLang="ja-JP" dirty="0"/>
          </a:p>
          <a:p>
            <a:r>
              <a:rPr kumimoji="1" lang="ja-JP" altLang="en-US" dirty="0"/>
              <a:t>ワーキングセットを、</a:t>
            </a:r>
            <a:r>
              <a:rPr kumimoji="1" lang="en-US" altLang="ja-JP" dirty="0"/>
              <a:t>w </a:t>
            </a:r>
            <a:r>
              <a:rPr kumimoji="1" lang="ja-JP" altLang="en-US" dirty="0"/>
              <a:t>時間以内にアクセスされたページとします。</a:t>
            </a:r>
            <a:endParaRPr kumimoji="1" lang="en-US" altLang="ja-JP" dirty="0"/>
          </a:p>
          <a:p>
            <a:r>
              <a:rPr kumimoji="1" lang="ja-JP" altLang="en-US" dirty="0"/>
              <a:t>このとき、現在の時刻を </a:t>
            </a:r>
            <a:r>
              <a:rPr kumimoji="1" lang="en-US" altLang="ja-JP" dirty="0"/>
              <a:t>t </a:t>
            </a:r>
            <a:r>
              <a:rPr kumimoji="1" lang="ja-JP" altLang="en-US" dirty="0"/>
              <a:t>とすると、時刻 </a:t>
            </a:r>
            <a:r>
              <a:rPr kumimoji="1" lang="en-US" altLang="ja-JP" dirty="0"/>
              <a:t>t-w </a:t>
            </a:r>
            <a:r>
              <a:rPr kumimoji="1" lang="ja-JP" altLang="en-US" dirty="0"/>
              <a:t>から 時刻 </a:t>
            </a:r>
            <a:r>
              <a:rPr kumimoji="1" lang="en-US" altLang="ja-JP" dirty="0"/>
              <a:t>t </a:t>
            </a:r>
            <a:r>
              <a:rPr kumimoji="1" lang="ja-JP" altLang="en-US" dirty="0"/>
              <a:t>までの間に参照されたページが</a:t>
            </a:r>
            <a:endParaRPr kumimoji="1" lang="en-US" altLang="ja-JP" dirty="0"/>
          </a:p>
          <a:p>
            <a:r>
              <a:rPr kumimoji="1" lang="ja-JP" altLang="en-US" dirty="0"/>
              <a:t>ワーキングセットになります。</a:t>
            </a:r>
            <a:endParaRPr kumimoji="1" lang="en-US" altLang="ja-JP" dirty="0"/>
          </a:p>
          <a:p>
            <a:r>
              <a:rPr kumimoji="1" lang="ja-JP" altLang="en-US" dirty="0"/>
              <a:t>こちらの例では、時刻 </a:t>
            </a:r>
            <a:r>
              <a:rPr kumimoji="1" lang="en-US" altLang="ja-JP" dirty="0"/>
              <a:t>t-w </a:t>
            </a:r>
            <a:r>
              <a:rPr kumimoji="1" lang="ja-JP" altLang="en-US" dirty="0"/>
              <a:t>から 時刻 </a:t>
            </a:r>
            <a:r>
              <a:rPr kumimoji="1" lang="en-US" altLang="ja-JP" dirty="0"/>
              <a:t>t </a:t>
            </a:r>
            <a:r>
              <a:rPr kumimoji="1" lang="ja-JP" altLang="en-US" dirty="0"/>
              <a:t>までに参照されたページは </a:t>
            </a:r>
            <a:r>
              <a:rPr kumimoji="1" lang="en-US" altLang="ja-JP" dirty="0"/>
              <a:t>3 2 0 5 </a:t>
            </a:r>
            <a:r>
              <a:rPr kumimoji="1" lang="ja-JP" altLang="en-US" dirty="0"/>
              <a:t>の</a:t>
            </a:r>
            <a:r>
              <a:rPr kumimoji="1" lang="en-US" altLang="ja-JP" dirty="0"/>
              <a:t>4</a:t>
            </a:r>
            <a:r>
              <a:rPr kumimoji="1" lang="ja-JP" altLang="en-US" dirty="0"/>
              <a:t>つのページになります。</a:t>
            </a:r>
            <a:endParaRPr kumimoji="1" lang="en-US" altLang="ja-JP" dirty="0"/>
          </a:p>
          <a:p>
            <a:r>
              <a:rPr kumimoji="1" lang="ja-JP" altLang="en-US" dirty="0"/>
              <a:t>時間 </a:t>
            </a:r>
            <a:r>
              <a:rPr kumimoji="1" lang="en-US" altLang="ja-JP" dirty="0"/>
              <a:t>w </a:t>
            </a:r>
            <a:r>
              <a:rPr kumimoji="1" lang="ja-JP" altLang="en-US" dirty="0"/>
              <a:t>はウィンドウサイズと呼ばれます。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70</a:t>
            </a:fld>
            <a:endParaRPr lang="en-US" altLang="ja-JP"/>
          </a:p>
        </p:txBody>
      </p:sp>
    </p:spTree>
    <p:extLst>
      <p:ext uri="{BB962C8B-B14F-4D97-AF65-F5344CB8AC3E}">
        <p14:creationId xmlns:p14="http://schemas.microsoft.com/office/powerpoint/2010/main" val="3276574474"/>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ワーキングセットによる動的ページ置き換えでは、</a:t>
            </a:r>
            <a:endParaRPr kumimoji="1" lang="en-US" altLang="ja-JP" dirty="0"/>
          </a:p>
          <a:p>
            <a:r>
              <a:rPr kumimoji="1" lang="ja-JP" altLang="en-US" dirty="0"/>
              <a:t>ページ枠をワーキングセットに応じて増減します。</a:t>
            </a:r>
            <a:endParaRPr kumimoji="1" lang="en-US" altLang="ja-JP" dirty="0"/>
          </a:p>
          <a:p>
            <a:r>
              <a:rPr kumimoji="1" lang="ja-JP" altLang="en-US" dirty="0"/>
              <a:t>ウィンドウサイズ</a:t>
            </a:r>
            <a:r>
              <a:rPr kumimoji="1" lang="en-US" altLang="ja-JP" dirty="0"/>
              <a:t>w </a:t>
            </a:r>
            <a:r>
              <a:rPr kumimoji="1" lang="ja-JP" altLang="en-US" dirty="0"/>
              <a:t>が </a:t>
            </a:r>
            <a:r>
              <a:rPr kumimoji="1" lang="en-US" altLang="ja-JP" dirty="0"/>
              <a:t>3 </a:t>
            </a:r>
            <a:r>
              <a:rPr kumimoji="1" lang="ja-JP" altLang="en-US" dirty="0"/>
              <a:t>の場合の動的ページ置き換えを見てみましょう。</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71</a:t>
            </a:fld>
            <a:endParaRPr lang="en-US" altLang="ja-JP"/>
          </a:p>
        </p:txBody>
      </p:sp>
    </p:spTree>
    <p:extLst>
      <p:ext uri="{BB962C8B-B14F-4D97-AF65-F5344CB8AC3E}">
        <p14:creationId xmlns:p14="http://schemas.microsoft.com/office/powerpoint/2010/main" val="1250778075"/>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動的ページ置き換えでは、ウィンドウサイズの時間アクセスされなかったページは削除されます。</a:t>
            </a:r>
            <a:endParaRPr kumimoji="1" lang="en-US" altLang="ja-JP" dirty="0"/>
          </a:p>
          <a:p>
            <a:r>
              <a:rPr kumimoji="1" lang="ja-JP" altLang="en-US" dirty="0"/>
              <a:t>このとき、ページ枠も減少します。</a:t>
            </a:r>
            <a:endParaRPr kumimoji="1" lang="en-US" altLang="ja-JP" dirty="0"/>
          </a:p>
          <a:p>
            <a:r>
              <a:rPr kumimoji="1" lang="ja-JP" altLang="en-US" dirty="0"/>
              <a:t>ページ</a:t>
            </a:r>
            <a:r>
              <a:rPr kumimoji="1" lang="en-US" altLang="ja-JP" dirty="0"/>
              <a:t>1</a:t>
            </a:r>
            <a:r>
              <a:rPr kumimoji="1" lang="ja-JP" altLang="en-US" dirty="0"/>
              <a:t>が参照されたときの動作を見てみましょう。</a:t>
            </a:r>
            <a:endParaRPr kumimoji="1" lang="en-US" altLang="ja-JP" dirty="0"/>
          </a:p>
          <a:p>
            <a:r>
              <a:rPr kumimoji="1" lang="ja-JP" altLang="en-US" dirty="0"/>
              <a:t>ウィンドウサイスは</a:t>
            </a:r>
            <a:r>
              <a:rPr kumimoji="1" lang="en-US" altLang="ja-JP" dirty="0"/>
              <a:t>3</a:t>
            </a:r>
            <a:r>
              <a:rPr kumimoji="1" lang="ja-JP" altLang="en-US" dirty="0"/>
              <a:t>ですので、、時間</a:t>
            </a:r>
            <a:r>
              <a:rPr kumimoji="1" lang="en-US" altLang="ja-JP" dirty="0"/>
              <a:t>3</a:t>
            </a:r>
            <a:r>
              <a:rPr kumimoji="1" lang="ja-JP" altLang="en-US" dirty="0"/>
              <a:t>の間に参照されたページの数を数えます。</a:t>
            </a:r>
            <a:endParaRPr kumimoji="1" lang="en-US" altLang="ja-JP" dirty="0"/>
          </a:p>
          <a:p>
            <a:r>
              <a:rPr kumimoji="1" lang="ja-JP" altLang="en-US" dirty="0"/>
              <a:t>時間</a:t>
            </a:r>
            <a:r>
              <a:rPr kumimoji="1" lang="en-US" altLang="ja-JP" dirty="0"/>
              <a:t>3</a:t>
            </a:r>
            <a:r>
              <a:rPr kumimoji="1" lang="ja-JP" altLang="en-US" dirty="0"/>
              <a:t>の間に参照されたページ</a:t>
            </a:r>
            <a:r>
              <a:rPr kumimoji="1" lang="en-US" altLang="ja-JP" dirty="0"/>
              <a:t>1</a:t>
            </a:r>
            <a:r>
              <a:rPr kumimoji="1" lang="ja-JP" altLang="en-US" dirty="0"/>
              <a:t>とページ</a:t>
            </a:r>
            <a:r>
              <a:rPr kumimoji="1" lang="en-US" altLang="ja-JP" dirty="0"/>
              <a:t>2</a:t>
            </a:r>
            <a:r>
              <a:rPr kumimoji="1" lang="ja-JP" altLang="en-US" dirty="0"/>
              <a:t>の</a:t>
            </a:r>
            <a:r>
              <a:rPr kumimoji="1" lang="en-US" altLang="ja-JP" dirty="0"/>
              <a:t>2</a:t>
            </a:r>
            <a:r>
              <a:rPr kumimoji="1" lang="ja-JP" altLang="en-US" dirty="0"/>
              <a:t>つですので、</a:t>
            </a:r>
            <a:endParaRPr kumimoji="1" lang="en-US" altLang="ja-JP" dirty="0"/>
          </a:p>
          <a:p>
            <a:r>
              <a:rPr kumimoji="1" lang="ja-JP" altLang="en-US" dirty="0"/>
              <a:t>ページ枠を</a:t>
            </a:r>
            <a:r>
              <a:rPr kumimoji="1" lang="en-US" altLang="ja-JP" dirty="0"/>
              <a:t>2</a:t>
            </a:r>
            <a:r>
              <a:rPr kumimoji="1" lang="ja-JP" altLang="en-US" dirty="0"/>
              <a:t>に減らします。</a:t>
            </a:r>
            <a:endParaRPr kumimoji="1" lang="en-US" altLang="ja-JP" dirty="0"/>
          </a:p>
          <a:p>
            <a:r>
              <a:rPr kumimoji="1" lang="ja-JP" altLang="en-US" dirty="0"/>
              <a:t>このとき、時間</a:t>
            </a:r>
            <a:r>
              <a:rPr kumimoji="1" lang="en-US" altLang="ja-JP" dirty="0"/>
              <a:t>3</a:t>
            </a:r>
            <a:r>
              <a:rPr kumimoji="1" lang="ja-JP" altLang="en-US" dirty="0"/>
              <a:t>の間にアクセスされていないページ</a:t>
            </a:r>
            <a:r>
              <a:rPr kumimoji="1" lang="en-US" altLang="ja-JP" dirty="0"/>
              <a:t>0</a:t>
            </a:r>
            <a:r>
              <a:rPr kumimoji="1" lang="ja-JP" altLang="en-US" dirty="0"/>
              <a:t>は削除されます。</a:t>
            </a:r>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72</a:t>
            </a:fld>
            <a:endParaRPr lang="en-US" altLang="ja-JP"/>
          </a:p>
        </p:txBody>
      </p:sp>
    </p:spTree>
    <p:extLst>
      <p:ext uri="{BB962C8B-B14F-4D97-AF65-F5344CB8AC3E}">
        <p14:creationId xmlns:p14="http://schemas.microsoft.com/office/powerpoint/2010/main" val="3124452616"/>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続いて、ページ</a:t>
            </a:r>
            <a:r>
              <a:rPr kumimoji="1" lang="en-US" altLang="ja-JP" dirty="0"/>
              <a:t>4</a:t>
            </a:r>
            <a:r>
              <a:rPr kumimoji="1" lang="ja-JP" altLang="en-US" dirty="0"/>
              <a:t>が参照されました。</a:t>
            </a:r>
            <a:endParaRPr kumimoji="1" lang="en-US" altLang="ja-JP" dirty="0"/>
          </a:p>
          <a:p>
            <a:r>
              <a:rPr kumimoji="1" lang="ja-JP" altLang="en-US" dirty="0"/>
              <a:t>時間</a:t>
            </a:r>
            <a:r>
              <a:rPr kumimoji="1" lang="en-US" altLang="ja-JP" dirty="0"/>
              <a:t>3</a:t>
            </a:r>
            <a:r>
              <a:rPr kumimoji="1" lang="ja-JP" altLang="en-US" dirty="0"/>
              <a:t>の間に参照されたページは、ページ</a:t>
            </a:r>
            <a:r>
              <a:rPr kumimoji="1" lang="en-US" altLang="ja-JP" dirty="0"/>
              <a:t>4</a:t>
            </a:r>
            <a:r>
              <a:rPr kumimoji="1" lang="ja-JP" altLang="en-US" dirty="0"/>
              <a:t>、ページ</a:t>
            </a:r>
            <a:r>
              <a:rPr kumimoji="1" lang="en-US" altLang="ja-JP" dirty="0"/>
              <a:t>1</a:t>
            </a:r>
            <a:r>
              <a:rPr kumimoji="1" lang="ja-JP" altLang="en-US" dirty="0"/>
              <a:t>、ページ</a:t>
            </a:r>
            <a:r>
              <a:rPr kumimoji="1" lang="en-US" altLang="ja-JP" dirty="0"/>
              <a:t>2</a:t>
            </a:r>
            <a:r>
              <a:rPr kumimoji="1" lang="ja-JP" altLang="en-US" dirty="0"/>
              <a:t>の</a:t>
            </a:r>
            <a:r>
              <a:rPr kumimoji="1" lang="en-US" altLang="ja-JP" dirty="0"/>
              <a:t>3</a:t>
            </a:r>
            <a:r>
              <a:rPr kumimoji="1" lang="ja-JP" altLang="en-US" dirty="0"/>
              <a:t>つですので、</a:t>
            </a:r>
            <a:endParaRPr kumimoji="1" lang="en-US" altLang="ja-JP" dirty="0"/>
          </a:p>
          <a:p>
            <a:r>
              <a:rPr kumimoji="1" lang="ja-JP" altLang="en-US" dirty="0"/>
              <a:t>ページ枠を</a:t>
            </a:r>
            <a:r>
              <a:rPr kumimoji="1" lang="en-US" altLang="ja-JP" dirty="0"/>
              <a:t>3</a:t>
            </a:r>
            <a:r>
              <a:rPr kumimoji="1" lang="ja-JP" altLang="en-US" dirty="0"/>
              <a:t>に増加します。</a:t>
            </a:r>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73</a:t>
            </a:fld>
            <a:endParaRPr lang="en-US" altLang="ja-JP"/>
          </a:p>
        </p:txBody>
      </p:sp>
    </p:spTree>
    <p:extLst>
      <p:ext uri="{BB962C8B-B14F-4D97-AF65-F5344CB8AC3E}">
        <p14:creationId xmlns:p14="http://schemas.microsoft.com/office/powerpoint/2010/main" val="3065393833"/>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以下同様に、時間</a:t>
            </a:r>
            <a:r>
              <a:rPr kumimoji="1" lang="en-US" altLang="ja-JP" dirty="0"/>
              <a:t>3</a:t>
            </a:r>
            <a:r>
              <a:rPr kumimoji="1" lang="ja-JP" altLang="en-US" dirty="0"/>
              <a:t>の間に参照されたページが少なく成れば</a:t>
            </a:r>
            <a:endParaRPr kumimoji="1" lang="en-US" altLang="ja-JP" dirty="0"/>
          </a:p>
          <a:p>
            <a:r>
              <a:rPr kumimoji="1" lang="ja-JP" altLang="en-US" dirty="0"/>
              <a:t>ページ枠を減らし、参照されたページが多くなれば</a:t>
            </a:r>
            <a:endParaRPr kumimoji="1" lang="en-US" altLang="ja-JP" dirty="0"/>
          </a:p>
          <a:p>
            <a:r>
              <a:rPr kumimoji="1" lang="ja-JP" altLang="en-US" dirty="0"/>
              <a:t>ページ枠を増やします。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74</a:t>
            </a:fld>
            <a:endParaRPr lang="en-US" altLang="ja-JP"/>
          </a:p>
        </p:txBody>
      </p:sp>
    </p:spTree>
    <p:extLst>
      <p:ext uri="{BB962C8B-B14F-4D97-AF65-F5344CB8AC3E}">
        <p14:creationId xmlns:p14="http://schemas.microsoft.com/office/powerpoint/2010/main" val="1905171285"/>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それではまとめにはいります。</a:t>
            </a:r>
            <a:endParaRPr kumimoji="1" lang="en-US" altLang="ja-JP" dirty="0"/>
          </a:p>
          <a:p>
            <a:r>
              <a:rPr kumimoji="1" lang="ja-JP" altLang="en-US" dirty="0"/>
              <a:t>置き換え技法 </a:t>
            </a:r>
            <a:r>
              <a:rPr kumimoji="1" lang="en-US" altLang="ja-JP" dirty="0"/>
              <a:t>replacement </a:t>
            </a:r>
            <a:r>
              <a:rPr kumimoji="1" lang="ja-JP" altLang="en-US" dirty="0"/>
              <a:t>は、</a:t>
            </a:r>
            <a:endParaRPr kumimoji="1" lang="en-US" altLang="ja-JP" dirty="0"/>
          </a:p>
          <a:p>
            <a:r>
              <a:rPr kumimoji="1" lang="ja-JP" altLang="en-US" dirty="0"/>
              <a:t>主記憶にあるデータのうち、どのデータを二次記憶に追い出すかを決定します。</a:t>
            </a:r>
            <a:endParaRPr kumimoji="1" lang="en-US" altLang="ja-JP" dirty="0"/>
          </a:p>
          <a:p>
            <a:r>
              <a:rPr kumimoji="1" lang="ja-JP" altLang="en-US" dirty="0"/>
              <a:t>追い出すデータは、今後使わないと思われるデータです。</a:t>
            </a:r>
            <a:endParaRPr kumimoji="1" lang="en-US" altLang="ja-JP" dirty="0"/>
          </a:p>
          <a:p>
            <a:r>
              <a:rPr kumimoji="1" lang="ja-JP" altLang="en-US" dirty="0"/>
              <a:t>未来のことですので、今後使わないデータは分かりませんが、</a:t>
            </a:r>
            <a:endParaRPr kumimoji="1" lang="en-US" altLang="ja-JP" dirty="0"/>
          </a:p>
          <a:p>
            <a:r>
              <a:rPr kumimoji="1" lang="ja-JP" altLang="en-US" dirty="0"/>
              <a:t>参照の局所性を利用して、</a:t>
            </a:r>
            <a:endParaRPr kumimoji="1" lang="en-US" altLang="ja-JP" dirty="0"/>
          </a:p>
          <a:p>
            <a:r>
              <a:rPr kumimoji="1" lang="ja-JP" altLang="en-US" dirty="0"/>
              <a:t>今後使わないデータを推定します。</a:t>
            </a:r>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75</a:t>
            </a:fld>
            <a:endParaRPr lang="en-US" altLang="ja-JP"/>
          </a:p>
        </p:txBody>
      </p:sp>
    </p:spTree>
    <p:extLst>
      <p:ext uri="{BB962C8B-B14F-4D97-AF65-F5344CB8AC3E}">
        <p14:creationId xmlns:p14="http://schemas.microsoft.com/office/powerpoint/2010/main" val="991657100"/>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置き換えアルゴリズムには、</a:t>
            </a:r>
            <a:endParaRPr kumimoji="1" lang="en-US" altLang="ja-JP" dirty="0"/>
          </a:p>
          <a:p>
            <a:r>
              <a:rPr kumimoji="1" lang="ja-JP" altLang="en-US" dirty="0"/>
              <a:t>今後最も長い間参照されないページを選択する </a:t>
            </a:r>
            <a:r>
              <a:rPr kumimoji="1" lang="en-US" altLang="ja-JP" dirty="0"/>
              <a:t>OPT</a:t>
            </a:r>
            <a:r>
              <a:rPr kumimoji="1" lang="ja-JP" altLang="en-US" dirty="0"/>
              <a:t>、</a:t>
            </a:r>
            <a:endParaRPr kumimoji="1" lang="en-US" altLang="ja-JP" dirty="0"/>
          </a:p>
          <a:p>
            <a:r>
              <a:rPr kumimoji="1" lang="ja-JP" altLang="en-US" dirty="0"/>
              <a:t>最も早い時期に主記憶に読み込んだページを選択する</a:t>
            </a:r>
            <a:r>
              <a:rPr kumimoji="1" lang="en-US" altLang="ja-JP" dirty="0"/>
              <a:t>FIFO</a:t>
            </a:r>
            <a:r>
              <a:rPr kumimoji="1" lang="ja-JP" altLang="en-US" dirty="0"/>
              <a:t>、</a:t>
            </a:r>
            <a:endParaRPr kumimoji="1" lang="en-US" altLang="ja-JP" dirty="0"/>
          </a:p>
          <a:p>
            <a:r>
              <a:rPr kumimoji="1" lang="ja-JP" altLang="en-US" dirty="0"/>
              <a:t>最も長い期間使用されていないページを選択する</a:t>
            </a:r>
            <a:r>
              <a:rPr kumimoji="1" lang="en-US" altLang="ja-JP" dirty="0"/>
              <a:t>LRU</a:t>
            </a:r>
            <a:r>
              <a:rPr kumimoji="1" lang="ja-JP" altLang="en-US" dirty="0"/>
              <a:t>、</a:t>
            </a:r>
            <a:endParaRPr kumimoji="1" lang="en-US" altLang="ja-JP" dirty="0"/>
          </a:p>
          <a:p>
            <a:r>
              <a:rPr kumimoji="1" lang="ja-JP" altLang="en-US" dirty="0"/>
              <a:t>最も参照回数の少ないページを選択する</a:t>
            </a:r>
            <a:r>
              <a:rPr kumimoji="1" lang="en-US" altLang="ja-JP" dirty="0"/>
              <a:t>LFU</a:t>
            </a:r>
            <a:r>
              <a:rPr kumimoji="1" lang="ja-JP" altLang="en-US" dirty="0"/>
              <a:t>があります。</a:t>
            </a:r>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76</a:t>
            </a:fld>
            <a:endParaRPr lang="en-US" altLang="ja-JP"/>
          </a:p>
        </p:txBody>
      </p:sp>
    </p:spTree>
    <p:extLst>
      <p:ext uri="{BB962C8B-B14F-4D97-AF65-F5344CB8AC3E}">
        <p14:creationId xmlns:p14="http://schemas.microsoft.com/office/powerpoint/2010/main" val="3568235295"/>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OPT</a:t>
            </a:r>
            <a:r>
              <a:rPr kumimoji="1" lang="ja-JP" altLang="en-US" dirty="0"/>
              <a:t>は最適ですが、未来の参照が分からなければいけないため、実用性はありません。</a:t>
            </a:r>
            <a:endParaRPr kumimoji="1" lang="en-US" altLang="ja-JP" dirty="0"/>
          </a:p>
          <a:p>
            <a:r>
              <a:rPr kumimoji="1" lang="en-US" altLang="ja-JP" dirty="0"/>
              <a:t>FIFO</a:t>
            </a:r>
            <a:r>
              <a:rPr kumimoji="1" lang="ja-JP" altLang="en-US" dirty="0"/>
              <a:t>はキューを使えば簡単に実装できることが長所です。</a:t>
            </a:r>
            <a:endParaRPr kumimoji="1" lang="en-US" altLang="ja-JP" dirty="0"/>
          </a:p>
          <a:p>
            <a:r>
              <a:rPr kumimoji="1" lang="en-US" altLang="ja-JP" dirty="0"/>
              <a:t>LRU</a:t>
            </a:r>
            <a:r>
              <a:rPr kumimoji="1" lang="ja-JP" altLang="en-US" dirty="0"/>
              <a:t>と</a:t>
            </a:r>
            <a:r>
              <a:rPr kumimoji="1" lang="en-US" altLang="ja-JP" dirty="0"/>
              <a:t>LFU</a:t>
            </a:r>
            <a:r>
              <a:rPr kumimoji="1" lang="ja-JP" altLang="en-US" dirty="0"/>
              <a:t>は、共に参照の少ないページがページアウトするのが長所です。</a:t>
            </a:r>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77</a:t>
            </a:fld>
            <a:endParaRPr lang="en-US" altLang="ja-JP"/>
          </a:p>
        </p:txBody>
      </p:sp>
    </p:spTree>
    <p:extLst>
      <p:ext uri="{BB962C8B-B14F-4D97-AF65-F5344CB8AC3E}">
        <p14:creationId xmlns:p14="http://schemas.microsoft.com/office/powerpoint/2010/main" val="2491865742"/>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動的ページ置き換えでは、</a:t>
            </a:r>
            <a:endParaRPr kumimoji="1" lang="en-US" altLang="ja-JP" dirty="0"/>
          </a:p>
          <a:p>
            <a:r>
              <a:rPr kumimoji="1" lang="ja-JP" altLang="en-US" dirty="0"/>
              <a:t>各プロセスのページフォルト率をチェックし、</a:t>
            </a:r>
            <a:endParaRPr kumimoji="1" lang="en-US" altLang="ja-JP" dirty="0"/>
          </a:p>
          <a:p>
            <a:r>
              <a:rPr kumimoji="1" lang="ja-JP" altLang="en-US" dirty="0"/>
              <a:t>ページフォルト率が上限を超えていればページ枠を増やし、</a:t>
            </a:r>
            <a:endParaRPr kumimoji="1" lang="en-US" altLang="ja-JP" dirty="0"/>
          </a:p>
          <a:p>
            <a:r>
              <a:rPr kumimoji="1" lang="ja-JP" altLang="en-US" dirty="0"/>
              <a:t>ページフォルト率が下限を下回っていればページ枠を減らします。</a:t>
            </a:r>
            <a:endParaRPr kumimoji="1" lang="en-US" altLang="ja-JP" dirty="0"/>
          </a:p>
          <a:p>
            <a:r>
              <a:rPr kumimoji="1" lang="ja-JP" altLang="en-US" dirty="0"/>
              <a:t>それでは、今回の授業はこれで終了です。</a:t>
            </a:r>
            <a:endParaRPr kumimoji="1" lang="en-US" altLang="ja-JP" dirty="0"/>
          </a:p>
          <a:p>
            <a:r>
              <a:rPr kumimoji="1" lang="ja-JP" altLang="en-US" dirty="0"/>
              <a:t>いつものように</a:t>
            </a:r>
            <a:r>
              <a:rPr kumimoji="1" lang="en-US" altLang="ja-JP" dirty="0" err="1"/>
              <a:t>GoogleClassroom</a:t>
            </a:r>
            <a:r>
              <a:rPr kumimoji="1" lang="ja-JP" altLang="en-US" dirty="0"/>
              <a:t>上に課題テストを挙げてありますので、</a:t>
            </a:r>
            <a:endParaRPr kumimoji="1" lang="en-US" altLang="ja-JP" dirty="0"/>
          </a:p>
          <a:p>
            <a:r>
              <a:rPr kumimoji="1" lang="ja-JP" altLang="en-US" dirty="0"/>
              <a:t>来週授業開始時までに提出してください。</a:t>
            </a:r>
            <a:endParaRPr kumimoji="1" lang="en-US" altLang="ja-JP" dirty="0"/>
          </a:p>
          <a:p>
            <a:r>
              <a:rPr kumimoji="1" lang="ja-JP" altLang="en-US" dirty="0"/>
              <a:t>お疲れ様でした。</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78</a:t>
            </a:fld>
            <a:endParaRPr lang="en-US" altLang="ja-JP"/>
          </a:p>
        </p:txBody>
      </p:sp>
    </p:spTree>
    <p:extLst>
      <p:ext uri="{BB962C8B-B14F-4D97-AF65-F5344CB8AC3E}">
        <p14:creationId xmlns:p14="http://schemas.microsoft.com/office/powerpoint/2010/main" val="8554082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主記憶がいっぱいになったときに、新しくプログラムやデータを読み込む場合は、</a:t>
            </a:r>
            <a:endParaRPr kumimoji="1" lang="en-US" altLang="ja-JP" dirty="0"/>
          </a:p>
          <a:p>
            <a:r>
              <a:rPr kumimoji="1" lang="ja-JP" altLang="en-US" dirty="0"/>
              <a:t>すでに主記憶上にあるプログラムやデータを</a:t>
            </a:r>
            <a:r>
              <a:rPr kumimoji="1" lang="en-US" altLang="ja-JP" dirty="0"/>
              <a:t>2</a:t>
            </a:r>
            <a:r>
              <a:rPr kumimoji="1" lang="ja-JP" altLang="en-US" dirty="0"/>
              <a:t>次記憶に追い出す必要があります。</a:t>
            </a:r>
          </a:p>
          <a:p>
            <a:r>
              <a:rPr kumimoji="1" lang="ja-JP" altLang="en-US" dirty="0"/>
              <a:t>たとえば、今、プログラム</a:t>
            </a:r>
            <a:r>
              <a:rPr kumimoji="1" lang="en-US" altLang="ja-JP" dirty="0"/>
              <a:t>3</a:t>
            </a:r>
            <a:r>
              <a:rPr kumimoji="1" lang="ja-JP" altLang="en-US" dirty="0"/>
              <a:t>を新たに読み込みたいとします。</a:t>
            </a:r>
            <a:endParaRPr kumimoji="1" lang="en-US" altLang="ja-JP" dirty="0"/>
          </a:p>
          <a:p>
            <a:r>
              <a:rPr kumimoji="1" lang="ja-JP" altLang="en-US" dirty="0"/>
              <a:t>現在主記憶はいっぱいなので、どれかを</a:t>
            </a:r>
            <a:r>
              <a:rPr kumimoji="1" lang="en-US" altLang="ja-JP" dirty="0"/>
              <a:t>2</a:t>
            </a:r>
            <a:r>
              <a:rPr kumimoji="1" lang="ja-JP" altLang="en-US" dirty="0"/>
              <a:t>次記憶に追い出す必要があります。</a:t>
            </a:r>
            <a:endParaRPr kumimoji="1" lang="en-US" altLang="ja-JP" dirty="0"/>
          </a:p>
          <a:p>
            <a:r>
              <a:rPr kumimoji="1" lang="ja-JP" altLang="en-US" dirty="0"/>
              <a:t>例えば、プログラム</a:t>
            </a:r>
            <a:r>
              <a:rPr kumimoji="1" lang="en-US" altLang="ja-JP" dirty="0"/>
              <a:t>1</a:t>
            </a:r>
            <a:r>
              <a:rPr kumimoji="1" lang="ja-JP" altLang="en-US" dirty="0"/>
              <a:t>を</a:t>
            </a:r>
            <a:r>
              <a:rPr kumimoji="1" lang="en-US" altLang="ja-JP" dirty="0"/>
              <a:t>2</a:t>
            </a:r>
            <a:r>
              <a:rPr kumimoji="1" lang="ja-JP" altLang="en-US" dirty="0"/>
              <a:t>次記憶に追い出したとします。</a:t>
            </a:r>
            <a:endParaRPr kumimoji="1" lang="en-US" altLang="ja-JP" dirty="0"/>
          </a:p>
          <a:p>
            <a:r>
              <a:rPr kumimoji="1" lang="ja-JP" altLang="en-US" dirty="0"/>
              <a:t>すると、主記憶に空きができますので、プログラム</a:t>
            </a:r>
            <a:r>
              <a:rPr kumimoji="1" lang="en-US" altLang="ja-JP" dirty="0"/>
              <a:t>3</a:t>
            </a:r>
            <a:r>
              <a:rPr kumimoji="1" lang="ja-JP" altLang="en-US" dirty="0"/>
              <a:t>を読み込むことができます・</a:t>
            </a:r>
            <a:endParaRPr kumimoji="1" lang="en-US" altLang="ja-JP" dirty="0"/>
          </a:p>
          <a:p>
            <a:r>
              <a:rPr kumimoji="1" lang="ja-JP" altLang="en-US" dirty="0"/>
              <a:t>それでは、どのデータを</a:t>
            </a:r>
            <a:r>
              <a:rPr kumimoji="1" lang="en-US" altLang="ja-JP" dirty="0"/>
              <a:t>2</a:t>
            </a:r>
            <a:r>
              <a:rPr kumimoji="1" lang="ja-JP" altLang="en-US" dirty="0"/>
              <a:t>次記憶に追い出せばいいのでしょうか。</a:t>
            </a:r>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8</a:t>
            </a:fld>
            <a:endParaRPr lang="en-US" altLang="ja-JP"/>
          </a:p>
        </p:txBody>
      </p:sp>
    </p:spTree>
    <p:extLst>
      <p:ext uri="{BB962C8B-B14F-4D97-AF65-F5344CB8AC3E}">
        <p14:creationId xmlns:p14="http://schemas.microsoft.com/office/powerpoint/2010/main" val="1627797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これまで何度も出ていますが</a:t>
            </a:r>
            <a:r>
              <a:rPr kumimoji="1" lang="en-US" altLang="ja-JP" dirty="0"/>
              <a:t>2</a:t>
            </a:r>
            <a:r>
              <a:rPr kumimoji="1" lang="ja-JP" altLang="en-US" dirty="0"/>
              <a:t>次記憶へのアクセスは時間がかかります。</a:t>
            </a:r>
            <a:endParaRPr kumimoji="1" lang="en-US" altLang="ja-JP" dirty="0"/>
          </a:p>
          <a:p>
            <a:r>
              <a:rPr kumimoji="1" lang="en-US" altLang="ja-JP" dirty="0"/>
              <a:t>2</a:t>
            </a:r>
            <a:r>
              <a:rPr kumimoji="1" lang="ja-JP" altLang="en-US" dirty="0"/>
              <a:t>次記憶へのアクセス時間は主記憶のアクセス時間のおよそ</a:t>
            </a:r>
            <a:r>
              <a:rPr kumimoji="1" lang="en-US" altLang="ja-JP" dirty="0"/>
              <a:t>10000</a:t>
            </a:r>
            <a:r>
              <a:rPr kumimoji="1" lang="ja-JP" altLang="en-US" dirty="0"/>
              <a:t>倍です。</a:t>
            </a:r>
            <a:endParaRPr kumimoji="1" lang="en-US" altLang="ja-JP" dirty="0"/>
          </a:p>
          <a:p>
            <a:r>
              <a:rPr kumimoji="1" lang="ja-JP" altLang="en-US" dirty="0"/>
              <a:t>よって、</a:t>
            </a:r>
            <a:r>
              <a:rPr kumimoji="1" lang="en-US" altLang="ja-JP" dirty="0"/>
              <a:t>2</a:t>
            </a:r>
            <a:r>
              <a:rPr kumimoji="1" lang="ja-JP" altLang="en-US" dirty="0"/>
              <a:t>次記憶へのスワップ操作、スワップイン、スワップアウトは、</a:t>
            </a:r>
            <a:endParaRPr kumimoji="1" lang="en-US" altLang="ja-JP" dirty="0"/>
          </a:p>
          <a:p>
            <a:r>
              <a:rPr kumimoji="1" lang="ja-JP" altLang="en-US" dirty="0"/>
              <a:t>可能な限り低頻度に、低コストでしたいところです。</a:t>
            </a:r>
            <a:endParaRPr kumimoji="1" lang="en-US" altLang="ja-JP" dirty="0"/>
          </a:p>
          <a:p>
            <a:r>
              <a:rPr kumimoji="1" lang="ja-JP" altLang="en-US" dirty="0"/>
              <a:t>遠くの倉庫にものを出し入れするのは時間がかかるので、</a:t>
            </a:r>
            <a:endParaRPr kumimoji="1" lang="en-US" altLang="ja-JP" dirty="0"/>
          </a:p>
          <a:p>
            <a:r>
              <a:rPr kumimoji="1" lang="ja-JP" altLang="en-US" dirty="0"/>
              <a:t>できるだけ倉庫に行く回数は減らしたい、ということです。</a:t>
            </a:r>
          </a:p>
        </p:txBody>
      </p:sp>
      <p:sp>
        <p:nvSpPr>
          <p:cNvPr id="4" name="スライド番号プレースホルダー 3"/>
          <p:cNvSpPr>
            <a:spLocks noGrp="1"/>
          </p:cNvSpPr>
          <p:nvPr>
            <p:ph type="sldNum" sz="quarter" idx="5"/>
          </p:nvPr>
        </p:nvSpPr>
        <p:spPr/>
        <p:txBody>
          <a:bodyPr/>
          <a:lstStyle/>
          <a:p>
            <a:pPr>
              <a:defRPr/>
            </a:pPr>
            <a:fld id="{F9A18063-4DA4-449B-A9C4-A2EC4BAC9A1C}" type="slidenum">
              <a:rPr lang="ja-JP" altLang="en-US" smtClean="0"/>
              <a:pPr>
                <a:defRPr/>
              </a:pPr>
              <a:t>9</a:t>
            </a:fld>
            <a:endParaRPr lang="en-US" altLang="ja-JP"/>
          </a:p>
        </p:txBody>
      </p:sp>
    </p:spTree>
    <p:extLst>
      <p:ext uri="{BB962C8B-B14F-4D97-AF65-F5344CB8AC3E}">
        <p14:creationId xmlns:p14="http://schemas.microsoft.com/office/powerpoint/2010/main" val="36757574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1026"/>
          <p:cNvGrpSpPr>
            <a:grpSpLocks/>
          </p:cNvGrpSpPr>
          <p:nvPr/>
        </p:nvGrpSpPr>
        <p:grpSpPr bwMode="auto">
          <a:xfrm>
            <a:off x="0" y="-14288"/>
            <a:ext cx="9155113" cy="6884988"/>
            <a:chOff x="0" y="-9"/>
            <a:chExt cx="5767" cy="4337"/>
          </a:xfrm>
        </p:grpSpPr>
        <p:sp>
          <p:nvSpPr>
            <p:cNvPr id="5" name="Freeform 1027"/>
            <p:cNvSpPr>
              <a:spLocks/>
            </p:cNvSpPr>
            <p:nvPr/>
          </p:nvSpPr>
          <p:spPr bwMode="hidden">
            <a:xfrm>
              <a:off x="1632" y="-5"/>
              <a:ext cx="1737" cy="4333"/>
            </a:xfrm>
            <a:custGeom>
              <a:avLst/>
              <a:gdLst/>
              <a:ahLst/>
              <a:cxnLst>
                <a:cxn ang="0">
                  <a:pos x="494" y="4309"/>
                </a:cxn>
                <a:cxn ang="0">
                  <a:pos x="1737" y="4320"/>
                </a:cxn>
                <a:cxn ang="0">
                  <a:pos x="524" y="0"/>
                </a:cxn>
                <a:cxn ang="0">
                  <a:pos x="0" y="7"/>
                </a:cxn>
                <a:cxn ang="0">
                  <a:pos x="494" y="430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p>
          </p:txBody>
        </p:sp>
        <p:sp>
          <p:nvSpPr>
            <p:cNvPr id="6" name="Freeform 1028"/>
            <p:cNvSpPr>
              <a:spLocks/>
            </p:cNvSpPr>
            <p:nvPr/>
          </p:nvSpPr>
          <p:spPr bwMode="hidden">
            <a:xfrm>
              <a:off x="0" y="-7"/>
              <a:ext cx="1737" cy="4329"/>
            </a:xfrm>
            <a:custGeom>
              <a:avLst/>
              <a:gdLst/>
              <a:ahLst/>
              <a:cxnLst>
                <a:cxn ang="0">
                  <a:pos x="494" y="4309"/>
                </a:cxn>
                <a:cxn ang="0">
                  <a:pos x="1737" y="4320"/>
                </a:cxn>
                <a:cxn ang="0">
                  <a:pos x="524" y="0"/>
                </a:cxn>
                <a:cxn ang="0">
                  <a:pos x="0" y="7"/>
                </a:cxn>
                <a:cxn ang="0">
                  <a:pos x="494" y="430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p>
          </p:txBody>
        </p:sp>
        <p:sp>
          <p:nvSpPr>
            <p:cNvPr id="7" name="Freeform 1029"/>
            <p:cNvSpPr>
              <a:spLocks/>
            </p:cNvSpPr>
            <p:nvPr/>
          </p:nvSpPr>
          <p:spPr bwMode="hidden">
            <a:xfrm>
              <a:off x="3744" y="-4"/>
              <a:ext cx="1739" cy="4330"/>
            </a:xfrm>
            <a:custGeom>
              <a:avLst/>
              <a:gdLst/>
              <a:ahLst/>
              <a:cxnLst>
                <a:cxn ang="0">
                  <a:pos x="494" y="4415"/>
                </a:cxn>
                <a:cxn ang="0">
                  <a:pos x="1739" y="4420"/>
                </a:cxn>
                <a:cxn ang="0">
                  <a:pos x="524" y="0"/>
                </a:cxn>
                <a:cxn ang="0">
                  <a:pos x="0" y="7"/>
                </a:cxn>
                <a:cxn ang="0">
                  <a:pos x="494" y="4415"/>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p>
          </p:txBody>
        </p:sp>
        <p:sp>
          <p:nvSpPr>
            <p:cNvPr id="8" name="Freeform 1030"/>
            <p:cNvSpPr>
              <a:spLocks/>
            </p:cNvSpPr>
            <p:nvPr/>
          </p:nvSpPr>
          <p:spPr bwMode="hidden">
            <a:xfrm>
              <a:off x="1920" y="-9"/>
              <a:ext cx="2080" cy="4324"/>
            </a:xfrm>
            <a:custGeom>
              <a:avLst/>
              <a:gdLst/>
              <a:ahLst/>
              <a:cxnLst>
                <a:cxn ang="0">
                  <a:pos x="0" y="7"/>
                </a:cxn>
                <a:cxn ang="0">
                  <a:pos x="1870" y="4338"/>
                </a:cxn>
                <a:cxn ang="0">
                  <a:pos x="2080" y="4338"/>
                </a:cxn>
                <a:cxn ang="0">
                  <a:pos x="1033" y="0"/>
                </a:cxn>
                <a:cxn ang="0">
                  <a:pos x="0" y="7"/>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w="9525">
              <a:noFill/>
              <a:round/>
              <a:headEnd/>
              <a:tailEnd/>
            </a:ln>
            <a:effectLst/>
          </p:spPr>
          <p:txBody>
            <a:bodyPr wrap="none" anchor="ctr"/>
            <a:lstStyle/>
            <a:p>
              <a:pPr>
                <a:defRPr/>
              </a:pPr>
              <a:endParaRPr lang="ja-JP" altLang="en-US"/>
            </a:p>
          </p:txBody>
        </p:sp>
        <p:sp>
          <p:nvSpPr>
            <p:cNvPr id="9" name="Freeform 1031"/>
            <p:cNvSpPr>
              <a:spLocks/>
            </p:cNvSpPr>
            <p:nvPr/>
          </p:nvSpPr>
          <p:spPr bwMode="hidden">
            <a:xfrm>
              <a:off x="117" y="97"/>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bg2"/>
                </a:gs>
                <a:gs pos="100000">
                  <a:schemeClr val="bg1"/>
                </a:gs>
              </a:gsLst>
              <a:lin ang="0" scaled="1"/>
            </a:gradFill>
            <a:ln w="9525">
              <a:noFill/>
              <a:round/>
              <a:headEnd/>
              <a:tailEnd/>
            </a:ln>
            <a:effectLst/>
          </p:spPr>
          <p:txBody>
            <a:bodyPr wrap="none" anchor="ctr"/>
            <a:lstStyle/>
            <a:p>
              <a:pPr>
                <a:defRPr/>
              </a:pPr>
              <a:endParaRPr lang="ja-JP" altLang="en-US"/>
            </a:p>
          </p:txBody>
        </p:sp>
        <p:sp>
          <p:nvSpPr>
            <p:cNvPr id="10" name="Freeform 1032"/>
            <p:cNvSpPr>
              <a:spLocks/>
            </p:cNvSpPr>
            <p:nvPr/>
          </p:nvSpPr>
          <p:spPr bwMode="hidden">
            <a:xfrm rot="2702961" flipH="1">
              <a:off x="810" y="766"/>
              <a:ext cx="2544" cy="1008"/>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11" name="Freeform 1033"/>
            <p:cNvSpPr>
              <a:spLocks/>
            </p:cNvSpPr>
            <p:nvPr/>
          </p:nvSpPr>
          <p:spPr bwMode="hidden">
            <a:xfrm>
              <a:off x="83" y="49"/>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12" name="Freeform 1034"/>
            <p:cNvSpPr>
              <a:spLocks/>
            </p:cNvSpPr>
            <p:nvPr/>
          </p:nvSpPr>
          <p:spPr bwMode="hidden">
            <a:xfrm rot="-2895842">
              <a:off x="-984" y="1041"/>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13" name="Freeform 1035"/>
            <p:cNvSpPr>
              <a:spLocks/>
            </p:cNvSpPr>
            <p:nvPr/>
          </p:nvSpPr>
          <p:spPr bwMode="hidden">
            <a:xfrm rot="-2305141">
              <a:off x="1331" y="913"/>
              <a:ext cx="3594" cy="1735"/>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14" name="Freeform 1036"/>
            <p:cNvSpPr>
              <a:spLocks/>
            </p:cNvSpPr>
            <p:nvPr/>
          </p:nvSpPr>
          <p:spPr bwMode="hidden">
            <a:xfrm rot="2084418" flipH="1">
              <a:off x="1859" y="865"/>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15" name="Freeform 1037"/>
            <p:cNvSpPr>
              <a:spLocks/>
            </p:cNvSpPr>
            <p:nvPr/>
          </p:nvSpPr>
          <p:spPr bwMode="hidden">
            <a:xfrm>
              <a:off x="4250" y="-7"/>
              <a:ext cx="1089" cy="2285"/>
            </a:xfrm>
            <a:custGeom>
              <a:avLst/>
              <a:gdLst/>
              <a:ahLst/>
              <a:cxnLst>
                <a:cxn ang="0">
                  <a:pos x="0" y="2265"/>
                </a:cxn>
                <a:cxn ang="0">
                  <a:pos x="1030" y="0"/>
                </a:cxn>
                <a:cxn ang="0">
                  <a:pos x="1089" y="0"/>
                </a:cxn>
                <a:cxn ang="0">
                  <a:pos x="37" y="2285"/>
                </a:cxn>
                <a:cxn ang="0">
                  <a:pos x="0" y="2265"/>
                </a:cxn>
              </a:cxnLst>
              <a:rect l="0" t="0" r="r" b="b"/>
              <a:pathLst>
                <a:path w="1089" h="2285">
                  <a:moveTo>
                    <a:pt x="0" y="2265"/>
                  </a:moveTo>
                  <a:cubicBezTo>
                    <a:pt x="438" y="996"/>
                    <a:pt x="865" y="377"/>
                    <a:pt x="1030" y="0"/>
                  </a:cubicBezTo>
                  <a:cubicBezTo>
                    <a:pt x="1030" y="0"/>
                    <a:pt x="1059" y="0"/>
                    <a:pt x="1089" y="0"/>
                  </a:cubicBezTo>
                  <a:cubicBezTo>
                    <a:pt x="565" y="834"/>
                    <a:pt x="181" y="1853"/>
                    <a:pt x="37" y="2285"/>
                  </a:cubicBezTo>
                  <a:cubicBezTo>
                    <a:pt x="37" y="2285"/>
                    <a:pt x="0" y="2265"/>
                    <a:pt x="0" y="2265"/>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16" name="Rectangle 1038"/>
            <p:cNvSpPr>
              <a:spLocks noChangeArrowheads="1"/>
            </p:cNvSpPr>
            <p:nvPr/>
          </p:nvSpPr>
          <p:spPr bwMode="invGray">
            <a:xfrm>
              <a:off x="0" y="2441"/>
              <a:ext cx="5760" cy="432"/>
            </a:xfrm>
            <a:prstGeom prst="rect">
              <a:avLst/>
            </a:prstGeom>
            <a:gradFill rotWithShape="0">
              <a:gsLst>
                <a:gs pos="0">
                  <a:schemeClr val="bg2"/>
                </a:gs>
                <a:gs pos="100000">
                  <a:schemeClr val="bg1"/>
                </a:gs>
              </a:gsLst>
              <a:lin ang="5400000" scaled="1"/>
            </a:gradFill>
            <a:ln w="9525">
              <a:noFill/>
              <a:miter lim="800000"/>
              <a:headEnd/>
              <a:tailEnd/>
            </a:ln>
            <a:effectLst/>
          </p:spPr>
          <p:txBody>
            <a:bodyPr wrap="none" anchor="ctr"/>
            <a:lstStyle/>
            <a:p>
              <a:pPr>
                <a:defRPr/>
              </a:pPr>
              <a:endParaRPr lang="ja-JP" altLang="en-US"/>
            </a:p>
          </p:txBody>
        </p:sp>
        <p:sp>
          <p:nvSpPr>
            <p:cNvPr id="17" name="Freeform 1039"/>
            <p:cNvSpPr>
              <a:spLocks/>
            </p:cNvSpPr>
            <p:nvPr/>
          </p:nvSpPr>
          <p:spPr bwMode="invGray">
            <a:xfrm>
              <a:off x="1632" y="2487"/>
              <a:ext cx="1737" cy="382"/>
            </a:xfrm>
            <a:custGeom>
              <a:avLst/>
              <a:gdLst/>
              <a:ahLst/>
              <a:cxnLst>
                <a:cxn ang="0">
                  <a:pos x="494" y="4309"/>
                </a:cxn>
                <a:cxn ang="0">
                  <a:pos x="1737" y="4320"/>
                </a:cxn>
                <a:cxn ang="0">
                  <a:pos x="524" y="0"/>
                </a:cxn>
                <a:cxn ang="0">
                  <a:pos x="0" y="7"/>
                </a:cxn>
                <a:cxn ang="0">
                  <a:pos x="494" y="430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p>
          </p:txBody>
        </p:sp>
        <p:sp>
          <p:nvSpPr>
            <p:cNvPr id="18" name="Freeform 1040"/>
            <p:cNvSpPr>
              <a:spLocks/>
            </p:cNvSpPr>
            <p:nvPr/>
          </p:nvSpPr>
          <p:spPr bwMode="invGray">
            <a:xfrm>
              <a:off x="0" y="2487"/>
              <a:ext cx="1737" cy="381"/>
            </a:xfrm>
            <a:custGeom>
              <a:avLst/>
              <a:gdLst/>
              <a:ahLst/>
              <a:cxnLst>
                <a:cxn ang="0">
                  <a:pos x="494" y="4309"/>
                </a:cxn>
                <a:cxn ang="0">
                  <a:pos x="1737" y="4320"/>
                </a:cxn>
                <a:cxn ang="0">
                  <a:pos x="524" y="0"/>
                </a:cxn>
                <a:cxn ang="0">
                  <a:pos x="0" y="7"/>
                </a:cxn>
                <a:cxn ang="0">
                  <a:pos x="494" y="430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p>
          </p:txBody>
        </p:sp>
        <p:sp>
          <p:nvSpPr>
            <p:cNvPr id="19" name="Freeform 1041"/>
            <p:cNvSpPr>
              <a:spLocks/>
            </p:cNvSpPr>
            <p:nvPr/>
          </p:nvSpPr>
          <p:spPr bwMode="invGray">
            <a:xfrm>
              <a:off x="3744" y="2487"/>
              <a:ext cx="1739" cy="382"/>
            </a:xfrm>
            <a:custGeom>
              <a:avLst/>
              <a:gdLst/>
              <a:ahLst/>
              <a:cxnLst>
                <a:cxn ang="0">
                  <a:pos x="494" y="4415"/>
                </a:cxn>
                <a:cxn ang="0">
                  <a:pos x="1739" y="4420"/>
                </a:cxn>
                <a:cxn ang="0">
                  <a:pos x="524" y="0"/>
                </a:cxn>
                <a:cxn ang="0">
                  <a:pos x="0" y="7"/>
                </a:cxn>
                <a:cxn ang="0">
                  <a:pos x="494" y="4415"/>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p>
          </p:txBody>
        </p:sp>
        <p:sp>
          <p:nvSpPr>
            <p:cNvPr id="20" name="Freeform 1042"/>
            <p:cNvSpPr>
              <a:spLocks/>
            </p:cNvSpPr>
            <p:nvPr/>
          </p:nvSpPr>
          <p:spPr bwMode="invGray">
            <a:xfrm>
              <a:off x="1920" y="2487"/>
              <a:ext cx="2080" cy="381"/>
            </a:xfrm>
            <a:custGeom>
              <a:avLst/>
              <a:gdLst/>
              <a:ahLst/>
              <a:cxnLst>
                <a:cxn ang="0">
                  <a:pos x="0" y="7"/>
                </a:cxn>
                <a:cxn ang="0">
                  <a:pos x="1870" y="4338"/>
                </a:cxn>
                <a:cxn ang="0">
                  <a:pos x="2080" y="4338"/>
                </a:cxn>
                <a:cxn ang="0">
                  <a:pos x="1033" y="0"/>
                </a:cxn>
                <a:cxn ang="0">
                  <a:pos x="0" y="7"/>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w="9525">
              <a:noFill/>
              <a:round/>
              <a:headEnd/>
              <a:tailEnd/>
            </a:ln>
            <a:effectLst/>
          </p:spPr>
          <p:txBody>
            <a:bodyPr wrap="none" anchor="ctr"/>
            <a:lstStyle/>
            <a:p>
              <a:pPr>
                <a:defRPr/>
              </a:pPr>
              <a:endParaRPr lang="ja-JP" altLang="en-US"/>
            </a:p>
          </p:txBody>
        </p:sp>
        <p:sp>
          <p:nvSpPr>
            <p:cNvPr id="21" name="Rectangle 1043"/>
            <p:cNvSpPr>
              <a:spLocks noChangeArrowheads="1"/>
            </p:cNvSpPr>
            <p:nvPr/>
          </p:nvSpPr>
          <p:spPr bwMode="invGray">
            <a:xfrm>
              <a:off x="7" y="2456"/>
              <a:ext cx="5760" cy="432"/>
            </a:xfrm>
            <a:prstGeom prst="rect">
              <a:avLst/>
            </a:prstGeom>
            <a:solidFill>
              <a:schemeClr val="bg2">
                <a:alpha val="50000"/>
              </a:schemeClr>
            </a:solidFill>
            <a:ln w="9525">
              <a:noFill/>
              <a:miter lim="800000"/>
              <a:headEnd/>
              <a:tailEnd/>
            </a:ln>
            <a:effectLst/>
          </p:spPr>
          <p:txBody>
            <a:bodyPr wrap="none" anchor="ctr"/>
            <a:lstStyle/>
            <a:p>
              <a:pPr>
                <a:defRPr/>
              </a:pPr>
              <a:endParaRPr lang="ja-JP" altLang="en-US"/>
            </a:p>
          </p:txBody>
        </p:sp>
        <p:sp>
          <p:nvSpPr>
            <p:cNvPr id="22" name="Freeform 1044"/>
            <p:cNvSpPr>
              <a:spLocks/>
            </p:cNvSpPr>
            <p:nvPr/>
          </p:nvSpPr>
          <p:spPr bwMode="invGray">
            <a:xfrm>
              <a:off x="2583" y="2449"/>
              <a:ext cx="1036" cy="420"/>
            </a:xfrm>
            <a:custGeom>
              <a:avLst/>
              <a:gdLst/>
              <a:ahLst/>
              <a:cxnLst>
                <a:cxn ang="0">
                  <a:pos x="1027" y="0"/>
                </a:cxn>
                <a:cxn ang="0">
                  <a:pos x="0" y="417"/>
                </a:cxn>
                <a:cxn ang="0">
                  <a:pos x="24" y="420"/>
                </a:cxn>
                <a:cxn ang="0">
                  <a:pos x="1036" y="16"/>
                </a:cxn>
                <a:cxn ang="0">
                  <a:pos x="1027" y="0"/>
                </a:cxn>
              </a:cxnLst>
              <a:rect l="0" t="0" r="r" b="b"/>
              <a:pathLst>
                <a:path w="1036" h="420">
                  <a:moveTo>
                    <a:pt x="1027" y="0"/>
                  </a:moveTo>
                  <a:cubicBezTo>
                    <a:pt x="508" y="159"/>
                    <a:pt x="167" y="347"/>
                    <a:pt x="0" y="417"/>
                  </a:cubicBezTo>
                  <a:cubicBezTo>
                    <a:pt x="0" y="417"/>
                    <a:pt x="12" y="418"/>
                    <a:pt x="24" y="420"/>
                  </a:cubicBezTo>
                  <a:cubicBezTo>
                    <a:pt x="237" y="321"/>
                    <a:pt x="708" y="105"/>
                    <a:pt x="1036" y="16"/>
                  </a:cubicBezTo>
                  <a:cubicBezTo>
                    <a:pt x="1036" y="16"/>
                    <a:pt x="1027" y="0"/>
                    <a:pt x="1027" y="0"/>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23" name="Freeform 1045"/>
            <p:cNvSpPr>
              <a:spLocks/>
            </p:cNvSpPr>
            <p:nvPr/>
          </p:nvSpPr>
          <p:spPr bwMode="invGray">
            <a:xfrm rot="18897039" flipH="1">
              <a:off x="1486" y="2417"/>
              <a:ext cx="1060" cy="48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24" name="Freeform 1046"/>
            <p:cNvSpPr>
              <a:spLocks/>
            </p:cNvSpPr>
            <p:nvPr/>
          </p:nvSpPr>
          <p:spPr bwMode="invGray">
            <a:xfrm rot="18897039" flipH="1">
              <a:off x="766" y="2417"/>
              <a:ext cx="1060" cy="48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25" name="Freeform 1047"/>
            <p:cNvSpPr>
              <a:spLocks/>
            </p:cNvSpPr>
            <p:nvPr/>
          </p:nvSpPr>
          <p:spPr bwMode="invGray">
            <a:xfrm rot="18897039" flipH="1">
              <a:off x="31" y="2385"/>
              <a:ext cx="1034" cy="487"/>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26" name="Freeform 1048"/>
            <p:cNvSpPr>
              <a:spLocks/>
            </p:cNvSpPr>
            <p:nvPr/>
          </p:nvSpPr>
          <p:spPr bwMode="invGray">
            <a:xfrm flipH="1" flipV="1">
              <a:off x="576" y="2441"/>
              <a:ext cx="3552"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27" name="Freeform 1049"/>
            <p:cNvSpPr>
              <a:spLocks/>
            </p:cNvSpPr>
            <p:nvPr/>
          </p:nvSpPr>
          <p:spPr bwMode="invGray">
            <a:xfrm flipH="1" flipV="1">
              <a:off x="240" y="2441"/>
              <a:ext cx="1536"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28" name="Freeform 1050"/>
            <p:cNvSpPr>
              <a:spLocks/>
            </p:cNvSpPr>
            <p:nvPr/>
          </p:nvSpPr>
          <p:spPr bwMode="invGray">
            <a:xfrm flipH="1" flipV="1">
              <a:off x="3036" y="2489"/>
              <a:ext cx="1332" cy="383"/>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29" name="Freeform 1051"/>
            <p:cNvSpPr>
              <a:spLocks/>
            </p:cNvSpPr>
            <p:nvPr/>
          </p:nvSpPr>
          <p:spPr bwMode="invGray">
            <a:xfrm flipH="1" flipV="1">
              <a:off x="3984" y="2441"/>
              <a:ext cx="1536"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30" name="Freeform 1052"/>
            <p:cNvSpPr>
              <a:spLocks/>
            </p:cNvSpPr>
            <p:nvPr/>
          </p:nvSpPr>
          <p:spPr bwMode="invGray">
            <a:xfrm flipH="1" flipV="1">
              <a:off x="3456" y="2441"/>
              <a:ext cx="2304"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31" name="Rectangle 1053"/>
            <p:cNvSpPr>
              <a:spLocks noChangeArrowheads="1"/>
            </p:cNvSpPr>
            <p:nvPr/>
          </p:nvSpPr>
          <p:spPr bwMode="invGray">
            <a:xfrm>
              <a:off x="0" y="2462"/>
              <a:ext cx="5760" cy="14"/>
            </a:xfrm>
            <a:prstGeom prst="rect">
              <a:avLst/>
            </a:prstGeom>
            <a:gradFill rotWithShape="0">
              <a:gsLst>
                <a:gs pos="0">
                  <a:schemeClr val="bg2"/>
                </a:gs>
                <a:gs pos="50000">
                  <a:schemeClr val="accent1"/>
                </a:gs>
                <a:gs pos="100000">
                  <a:schemeClr val="bg2"/>
                </a:gs>
              </a:gsLst>
              <a:lin ang="0" scaled="1"/>
            </a:gradFill>
            <a:ln w="9525">
              <a:noFill/>
              <a:miter lim="800000"/>
              <a:headEnd/>
              <a:tailEnd/>
            </a:ln>
            <a:effectLst/>
          </p:spPr>
          <p:txBody>
            <a:bodyPr wrap="none" anchor="ctr"/>
            <a:lstStyle/>
            <a:p>
              <a:pPr>
                <a:defRPr/>
              </a:pPr>
              <a:endParaRPr lang="ja-JP" altLang="en-US"/>
            </a:p>
          </p:txBody>
        </p:sp>
        <p:sp>
          <p:nvSpPr>
            <p:cNvPr id="32" name="Rectangle 1054"/>
            <p:cNvSpPr>
              <a:spLocks noChangeArrowheads="1"/>
            </p:cNvSpPr>
            <p:nvPr/>
          </p:nvSpPr>
          <p:spPr bwMode="hidden">
            <a:xfrm>
              <a:off x="0" y="2880"/>
              <a:ext cx="5760" cy="576"/>
            </a:xfrm>
            <a:prstGeom prst="rect">
              <a:avLst/>
            </a:prstGeom>
            <a:gradFill rotWithShape="0">
              <a:gsLst>
                <a:gs pos="0">
                  <a:schemeClr val="bg2"/>
                </a:gs>
                <a:gs pos="100000">
                  <a:schemeClr val="bg1"/>
                </a:gs>
              </a:gsLst>
              <a:lin ang="5400000" scaled="1"/>
            </a:gradFill>
            <a:ln w="9525">
              <a:noFill/>
              <a:miter lim="800000"/>
              <a:headEnd/>
              <a:tailEnd/>
            </a:ln>
            <a:effectLst/>
          </p:spPr>
          <p:txBody>
            <a:bodyPr wrap="none" anchor="ctr"/>
            <a:lstStyle/>
            <a:p>
              <a:pPr>
                <a:defRPr/>
              </a:pPr>
              <a:endParaRPr lang="ja-JP" altLang="en-US"/>
            </a:p>
          </p:txBody>
        </p:sp>
        <p:sp>
          <p:nvSpPr>
            <p:cNvPr id="33" name="Rectangle 1055"/>
            <p:cNvSpPr>
              <a:spLocks noChangeArrowheads="1"/>
            </p:cNvSpPr>
            <p:nvPr/>
          </p:nvSpPr>
          <p:spPr bwMode="hidden">
            <a:xfrm>
              <a:off x="0" y="3408"/>
              <a:ext cx="5760" cy="912"/>
            </a:xfrm>
            <a:prstGeom prst="rect">
              <a:avLst/>
            </a:prstGeom>
            <a:solidFill>
              <a:schemeClr val="bg1"/>
            </a:solidFill>
            <a:ln w="9525">
              <a:noFill/>
              <a:miter lim="800000"/>
              <a:headEnd/>
              <a:tailEnd/>
            </a:ln>
            <a:effectLst/>
          </p:spPr>
          <p:txBody>
            <a:bodyPr wrap="none" anchor="ctr"/>
            <a:lstStyle/>
            <a:p>
              <a:pPr>
                <a:defRPr/>
              </a:pPr>
              <a:endParaRPr lang="ja-JP" altLang="en-US"/>
            </a:p>
          </p:txBody>
        </p:sp>
        <p:pic>
          <p:nvPicPr>
            <p:cNvPr id="34" name="Picture 1056" descr="BTZBUL1A"/>
            <p:cNvPicPr>
              <a:picLocks noChangeAspect="1" noChangeArrowheads="1"/>
            </p:cNvPicPr>
            <p:nvPr/>
          </p:nvPicPr>
          <p:blipFill>
            <a:blip r:embed="rId2" cstate="print"/>
            <a:srcRect/>
            <a:stretch>
              <a:fillRect/>
            </a:stretch>
          </p:blipFill>
          <p:spPr bwMode="auto">
            <a:xfrm>
              <a:off x="786" y="1650"/>
              <a:ext cx="204" cy="204"/>
            </a:xfrm>
            <a:prstGeom prst="rect">
              <a:avLst/>
            </a:prstGeom>
            <a:noFill/>
            <a:ln w="9525">
              <a:noFill/>
              <a:miter lim="800000"/>
              <a:headEnd/>
              <a:tailEnd/>
            </a:ln>
          </p:spPr>
        </p:pic>
      </p:grpSp>
      <p:sp>
        <p:nvSpPr>
          <p:cNvPr id="6177" name="Rectangle 1057"/>
          <p:cNvSpPr>
            <a:spLocks noGrp="1" noChangeArrowheads="1"/>
          </p:cNvSpPr>
          <p:nvPr>
            <p:ph type="ctrTitle"/>
          </p:nvPr>
        </p:nvSpPr>
        <p:spPr>
          <a:xfrm>
            <a:off x="1676400" y="1905000"/>
            <a:ext cx="7239000" cy="1905000"/>
          </a:xfrm>
        </p:spPr>
        <p:txBody>
          <a:bodyPr/>
          <a:lstStyle>
            <a:lvl1pPr algn="l">
              <a:defRPr/>
            </a:lvl1pPr>
          </a:lstStyle>
          <a:p>
            <a:r>
              <a:rPr lang="ja-JP" altLang="en-US"/>
              <a:t>マスタ タイトルの書式設定</a:t>
            </a:r>
          </a:p>
        </p:txBody>
      </p:sp>
      <p:sp>
        <p:nvSpPr>
          <p:cNvPr id="6178" name="Rectangle 1058"/>
          <p:cNvSpPr>
            <a:spLocks noGrp="1" noChangeArrowheads="1"/>
          </p:cNvSpPr>
          <p:nvPr>
            <p:ph type="subTitle" idx="1"/>
          </p:nvPr>
        </p:nvSpPr>
        <p:spPr>
          <a:xfrm>
            <a:off x="1676400" y="4572000"/>
            <a:ext cx="6400800" cy="1679575"/>
          </a:xfrm>
        </p:spPr>
        <p:txBody>
          <a:bodyPr anchor="ctr"/>
          <a:lstStyle>
            <a:lvl1pPr marL="0" indent="0" algn="ctr">
              <a:buFontTx/>
              <a:buNone/>
              <a:defRPr/>
            </a:lvl1pPr>
          </a:lstStyle>
          <a:p>
            <a:r>
              <a:rPr lang="ja-JP" altLang="en-US"/>
              <a:t>マスタ サブタイトルの書式設定</a:t>
            </a:r>
          </a:p>
        </p:txBody>
      </p:sp>
      <p:sp>
        <p:nvSpPr>
          <p:cNvPr id="35" name="Rectangle 1059"/>
          <p:cNvSpPr>
            <a:spLocks noGrp="1" noChangeArrowheads="1"/>
          </p:cNvSpPr>
          <p:nvPr>
            <p:ph type="dt" sz="half" idx="10"/>
          </p:nvPr>
        </p:nvSpPr>
        <p:spPr>
          <a:xfrm>
            <a:off x="685800" y="6324600"/>
            <a:ext cx="1905000" cy="457200"/>
          </a:xfrm>
        </p:spPr>
        <p:txBody>
          <a:bodyPr/>
          <a:lstStyle>
            <a:lvl1pPr>
              <a:defRPr/>
            </a:lvl1pPr>
          </a:lstStyle>
          <a:p>
            <a:pPr>
              <a:defRPr/>
            </a:pPr>
            <a:endParaRPr lang="en-US" altLang="ja-JP"/>
          </a:p>
        </p:txBody>
      </p:sp>
      <p:sp>
        <p:nvSpPr>
          <p:cNvPr id="36" name="Rectangle 1060"/>
          <p:cNvSpPr>
            <a:spLocks noGrp="1" noChangeArrowheads="1"/>
          </p:cNvSpPr>
          <p:nvPr>
            <p:ph type="ftr" sz="quarter" idx="11"/>
          </p:nvPr>
        </p:nvSpPr>
        <p:spPr>
          <a:xfrm>
            <a:off x="3124200" y="6324600"/>
            <a:ext cx="2895600" cy="457200"/>
          </a:xfrm>
        </p:spPr>
        <p:txBody>
          <a:bodyPr/>
          <a:lstStyle>
            <a:lvl1pPr>
              <a:defRPr/>
            </a:lvl1pPr>
          </a:lstStyle>
          <a:p>
            <a:pPr>
              <a:defRPr/>
            </a:pPr>
            <a:endParaRPr lang="en-US" altLang="ja-JP"/>
          </a:p>
        </p:txBody>
      </p:sp>
      <p:sp>
        <p:nvSpPr>
          <p:cNvPr id="37" name="Rectangle 1061"/>
          <p:cNvSpPr>
            <a:spLocks noGrp="1" noChangeArrowheads="1"/>
          </p:cNvSpPr>
          <p:nvPr>
            <p:ph type="sldNum" sz="quarter" idx="12"/>
          </p:nvPr>
        </p:nvSpPr>
        <p:spPr>
          <a:xfrm>
            <a:off x="6553200" y="6324600"/>
            <a:ext cx="1905000" cy="457200"/>
          </a:xfrm>
        </p:spPr>
        <p:txBody>
          <a:bodyPr/>
          <a:lstStyle>
            <a:lvl1pPr>
              <a:defRPr/>
            </a:lvl1pPr>
          </a:lstStyle>
          <a:p>
            <a:pPr>
              <a:defRPr/>
            </a:pPr>
            <a:fld id="{434D6373-50E5-421B-9649-E73832890AB6}" type="slidenum">
              <a:rPr lang="ja-JP" altLang="en-US"/>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34"/>
          <p:cNvSpPr>
            <a:spLocks noGrp="1" noChangeArrowheads="1"/>
          </p:cNvSpPr>
          <p:nvPr>
            <p:ph type="sldNum" sz="quarter" idx="12"/>
          </p:nvPr>
        </p:nvSpPr>
        <p:spPr>
          <a:ln/>
        </p:spPr>
        <p:txBody>
          <a:bodyPr/>
          <a:lstStyle>
            <a:lvl1pPr>
              <a:defRPr/>
            </a:lvl1pPr>
          </a:lstStyle>
          <a:p>
            <a:pPr>
              <a:defRPr/>
            </a:pPr>
            <a:fld id="{37C4B6B7-3E5C-48B3-A558-390243B093B8}" type="slidenum">
              <a:rPr lang="ja-JP" altLang="en-US"/>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465138"/>
            <a:ext cx="1943100" cy="5630862"/>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85800" y="465138"/>
            <a:ext cx="5676900" cy="5630862"/>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34"/>
          <p:cNvSpPr>
            <a:spLocks noGrp="1" noChangeArrowheads="1"/>
          </p:cNvSpPr>
          <p:nvPr>
            <p:ph type="sldNum" sz="quarter" idx="12"/>
          </p:nvPr>
        </p:nvSpPr>
        <p:spPr>
          <a:ln/>
        </p:spPr>
        <p:txBody>
          <a:bodyPr/>
          <a:lstStyle>
            <a:lvl1pPr>
              <a:defRPr/>
            </a:lvl1pPr>
          </a:lstStyle>
          <a:p>
            <a:pPr>
              <a:defRPr/>
            </a:pPr>
            <a:fld id="{6F14581F-8684-4EF8-BFC6-0C8996381C9D}" type="slidenum">
              <a:rPr lang="ja-JP" altLang="en-US"/>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34"/>
          <p:cNvSpPr>
            <a:spLocks noGrp="1" noChangeArrowheads="1"/>
          </p:cNvSpPr>
          <p:nvPr>
            <p:ph type="sldNum" sz="quarter" idx="12"/>
          </p:nvPr>
        </p:nvSpPr>
        <p:spPr>
          <a:ln/>
        </p:spPr>
        <p:txBody>
          <a:bodyPr/>
          <a:lstStyle>
            <a:lvl1pPr>
              <a:defRPr/>
            </a:lvl1pPr>
          </a:lstStyle>
          <a:p>
            <a:pPr>
              <a:defRPr/>
            </a:pPr>
            <a:fld id="{4FC9AF43-17A2-4208-ACCD-90536B4E6E89}" type="slidenum">
              <a:rPr lang="ja-JP" altLang="en-US"/>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34"/>
          <p:cNvSpPr>
            <a:spLocks noGrp="1" noChangeArrowheads="1"/>
          </p:cNvSpPr>
          <p:nvPr>
            <p:ph type="sldNum" sz="quarter" idx="12"/>
          </p:nvPr>
        </p:nvSpPr>
        <p:spPr>
          <a:ln/>
        </p:spPr>
        <p:txBody>
          <a:bodyPr/>
          <a:lstStyle>
            <a:lvl1pPr>
              <a:defRPr/>
            </a:lvl1pPr>
          </a:lstStyle>
          <a:p>
            <a:pPr>
              <a:defRPr/>
            </a:pPr>
            <a:fld id="{57C4DF9A-ABB4-412A-9912-7D9991974325}" type="slidenum">
              <a:rPr lang="ja-JP" altLang="en-US"/>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34"/>
          <p:cNvSpPr>
            <a:spLocks noGrp="1" noChangeArrowheads="1"/>
          </p:cNvSpPr>
          <p:nvPr>
            <p:ph type="sldNum" sz="quarter" idx="12"/>
          </p:nvPr>
        </p:nvSpPr>
        <p:spPr>
          <a:ln/>
        </p:spPr>
        <p:txBody>
          <a:bodyPr/>
          <a:lstStyle>
            <a:lvl1pPr>
              <a:defRPr/>
            </a:lvl1pPr>
          </a:lstStyle>
          <a:p>
            <a:pPr>
              <a:defRPr/>
            </a:pPr>
            <a:fld id="{ECC6D642-597E-474C-95D4-4B81AA0B84D2}" type="slidenum">
              <a:rPr lang="ja-JP" altLang="en-US"/>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34"/>
          <p:cNvSpPr>
            <a:spLocks noGrp="1" noChangeArrowheads="1"/>
          </p:cNvSpPr>
          <p:nvPr>
            <p:ph type="sldNum" sz="quarter" idx="12"/>
          </p:nvPr>
        </p:nvSpPr>
        <p:spPr>
          <a:ln/>
        </p:spPr>
        <p:txBody>
          <a:bodyPr/>
          <a:lstStyle>
            <a:lvl1pPr>
              <a:defRPr/>
            </a:lvl1pPr>
          </a:lstStyle>
          <a:p>
            <a:pPr>
              <a:defRPr/>
            </a:pPr>
            <a:fld id="{54424699-4974-4570-8BFD-D0029892F844}" type="slidenum">
              <a:rPr lang="ja-JP" altLang="en-US"/>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34"/>
          <p:cNvSpPr>
            <a:spLocks noGrp="1" noChangeArrowheads="1"/>
          </p:cNvSpPr>
          <p:nvPr>
            <p:ph type="sldNum" sz="quarter" idx="12"/>
          </p:nvPr>
        </p:nvSpPr>
        <p:spPr>
          <a:ln/>
        </p:spPr>
        <p:txBody>
          <a:bodyPr/>
          <a:lstStyle>
            <a:lvl1pPr>
              <a:defRPr/>
            </a:lvl1pPr>
          </a:lstStyle>
          <a:p>
            <a:pPr>
              <a:defRPr/>
            </a:pPr>
            <a:fld id="{1BBB82D4-EB73-4A9A-AD76-054CC9222AC4}" type="slidenum">
              <a:rPr lang="ja-JP" altLang="en-US"/>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34"/>
          <p:cNvSpPr>
            <a:spLocks noGrp="1" noChangeArrowheads="1"/>
          </p:cNvSpPr>
          <p:nvPr>
            <p:ph type="sldNum" sz="quarter" idx="12"/>
          </p:nvPr>
        </p:nvSpPr>
        <p:spPr>
          <a:ln/>
        </p:spPr>
        <p:txBody>
          <a:bodyPr/>
          <a:lstStyle>
            <a:lvl1pPr>
              <a:defRPr/>
            </a:lvl1pPr>
          </a:lstStyle>
          <a:p>
            <a:pPr>
              <a:defRPr/>
            </a:pPr>
            <a:fld id="{8B35EB89-4F65-43E8-947F-47B51148FDC5}" type="slidenum">
              <a:rPr lang="ja-JP" altLang="en-US"/>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34"/>
          <p:cNvSpPr>
            <a:spLocks noGrp="1" noChangeArrowheads="1"/>
          </p:cNvSpPr>
          <p:nvPr>
            <p:ph type="sldNum" sz="quarter" idx="12"/>
          </p:nvPr>
        </p:nvSpPr>
        <p:spPr>
          <a:ln/>
        </p:spPr>
        <p:txBody>
          <a:bodyPr/>
          <a:lstStyle>
            <a:lvl1pPr>
              <a:defRPr/>
            </a:lvl1pPr>
          </a:lstStyle>
          <a:p>
            <a:pPr>
              <a:defRPr/>
            </a:pPr>
            <a:fld id="{188F316E-89F3-43E1-A1C0-A97DB7FB44F4}" type="slidenum">
              <a:rPr lang="ja-JP" altLang="en-US"/>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34"/>
          <p:cNvSpPr>
            <a:spLocks noGrp="1" noChangeArrowheads="1"/>
          </p:cNvSpPr>
          <p:nvPr>
            <p:ph type="sldNum" sz="quarter" idx="12"/>
          </p:nvPr>
        </p:nvSpPr>
        <p:spPr>
          <a:ln/>
        </p:spPr>
        <p:txBody>
          <a:bodyPr/>
          <a:lstStyle>
            <a:lvl1pPr>
              <a:defRPr/>
            </a:lvl1pPr>
          </a:lstStyle>
          <a:p>
            <a:pPr>
              <a:defRPr/>
            </a:pPr>
            <a:fld id="{DBF590E7-CF92-4E66-863F-8B62FC7466FA}" type="slidenum">
              <a:rPr lang="ja-JP" altLang="en-US"/>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9144000" cy="7405688"/>
            <a:chOff x="0" y="-9"/>
            <a:chExt cx="5760" cy="4665"/>
          </a:xfrm>
        </p:grpSpPr>
        <p:sp>
          <p:nvSpPr>
            <p:cNvPr id="5123" name="Freeform 3"/>
            <p:cNvSpPr>
              <a:spLocks/>
            </p:cNvSpPr>
            <p:nvPr/>
          </p:nvSpPr>
          <p:spPr bwMode="hidden">
            <a:xfrm>
              <a:off x="1632" y="-5"/>
              <a:ext cx="1737" cy="4333"/>
            </a:xfrm>
            <a:custGeom>
              <a:avLst/>
              <a:gdLst/>
              <a:ahLst/>
              <a:cxnLst>
                <a:cxn ang="0">
                  <a:pos x="494" y="4309"/>
                </a:cxn>
                <a:cxn ang="0">
                  <a:pos x="1737" y="4320"/>
                </a:cxn>
                <a:cxn ang="0">
                  <a:pos x="524" y="0"/>
                </a:cxn>
                <a:cxn ang="0">
                  <a:pos x="0" y="7"/>
                </a:cxn>
                <a:cxn ang="0">
                  <a:pos x="494" y="430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p>
          </p:txBody>
        </p:sp>
        <p:sp>
          <p:nvSpPr>
            <p:cNvPr id="5124" name="Freeform 4"/>
            <p:cNvSpPr>
              <a:spLocks/>
            </p:cNvSpPr>
            <p:nvPr/>
          </p:nvSpPr>
          <p:spPr bwMode="hidden">
            <a:xfrm>
              <a:off x="0" y="-7"/>
              <a:ext cx="1737" cy="4329"/>
            </a:xfrm>
            <a:custGeom>
              <a:avLst/>
              <a:gdLst/>
              <a:ahLst/>
              <a:cxnLst>
                <a:cxn ang="0">
                  <a:pos x="494" y="4309"/>
                </a:cxn>
                <a:cxn ang="0">
                  <a:pos x="1737" y="4320"/>
                </a:cxn>
                <a:cxn ang="0">
                  <a:pos x="524" y="0"/>
                </a:cxn>
                <a:cxn ang="0">
                  <a:pos x="0" y="7"/>
                </a:cxn>
                <a:cxn ang="0">
                  <a:pos x="494" y="430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p>
          </p:txBody>
        </p:sp>
        <p:sp>
          <p:nvSpPr>
            <p:cNvPr id="5125" name="Freeform 5"/>
            <p:cNvSpPr>
              <a:spLocks/>
            </p:cNvSpPr>
            <p:nvPr/>
          </p:nvSpPr>
          <p:spPr bwMode="hidden">
            <a:xfrm>
              <a:off x="3744" y="-4"/>
              <a:ext cx="1739" cy="4330"/>
            </a:xfrm>
            <a:custGeom>
              <a:avLst/>
              <a:gdLst/>
              <a:ahLst/>
              <a:cxnLst>
                <a:cxn ang="0">
                  <a:pos x="494" y="4415"/>
                </a:cxn>
                <a:cxn ang="0">
                  <a:pos x="1739" y="4420"/>
                </a:cxn>
                <a:cxn ang="0">
                  <a:pos x="524" y="0"/>
                </a:cxn>
                <a:cxn ang="0">
                  <a:pos x="0" y="7"/>
                </a:cxn>
                <a:cxn ang="0">
                  <a:pos x="494" y="4415"/>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p>
          </p:txBody>
        </p:sp>
        <p:sp>
          <p:nvSpPr>
            <p:cNvPr id="5126" name="Freeform 6"/>
            <p:cNvSpPr>
              <a:spLocks/>
            </p:cNvSpPr>
            <p:nvPr/>
          </p:nvSpPr>
          <p:spPr bwMode="hidden">
            <a:xfrm>
              <a:off x="1920" y="-9"/>
              <a:ext cx="2080" cy="4324"/>
            </a:xfrm>
            <a:custGeom>
              <a:avLst/>
              <a:gdLst/>
              <a:ahLst/>
              <a:cxnLst>
                <a:cxn ang="0">
                  <a:pos x="0" y="7"/>
                </a:cxn>
                <a:cxn ang="0">
                  <a:pos x="1870" y="4338"/>
                </a:cxn>
                <a:cxn ang="0">
                  <a:pos x="2080" y="4338"/>
                </a:cxn>
                <a:cxn ang="0">
                  <a:pos x="1033" y="0"/>
                </a:cxn>
                <a:cxn ang="0">
                  <a:pos x="0" y="7"/>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w="9525">
              <a:noFill/>
              <a:round/>
              <a:headEnd/>
              <a:tailEnd/>
            </a:ln>
            <a:effectLst/>
          </p:spPr>
          <p:txBody>
            <a:bodyPr wrap="none" anchor="ctr"/>
            <a:lstStyle/>
            <a:p>
              <a:pPr>
                <a:defRPr/>
              </a:pPr>
              <a:endParaRPr lang="ja-JP" altLang="en-US"/>
            </a:p>
          </p:txBody>
        </p:sp>
        <p:sp>
          <p:nvSpPr>
            <p:cNvPr id="5127" name="Freeform 7"/>
            <p:cNvSpPr>
              <a:spLocks/>
            </p:cNvSpPr>
            <p:nvPr/>
          </p:nvSpPr>
          <p:spPr bwMode="hidden">
            <a:xfrm>
              <a:off x="117" y="97"/>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bg2"/>
                </a:gs>
                <a:gs pos="100000">
                  <a:schemeClr val="bg1"/>
                </a:gs>
              </a:gsLst>
              <a:lin ang="0" scaled="1"/>
            </a:gradFill>
            <a:ln w="9525">
              <a:noFill/>
              <a:round/>
              <a:headEnd/>
              <a:tailEnd/>
            </a:ln>
            <a:effectLst/>
          </p:spPr>
          <p:txBody>
            <a:bodyPr wrap="none" anchor="ctr"/>
            <a:lstStyle/>
            <a:p>
              <a:pPr>
                <a:defRPr/>
              </a:pPr>
              <a:endParaRPr lang="ja-JP" altLang="en-US"/>
            </a:p>
          </p:txBody>
        </p:sp>
        <p:sp>
          <p:nvSpPr>
            <p:cNvPr id="5128" name="Freeform 8"/>
            <p:cNvSpPr>
              <a:spLocks/>
            </p:cNvSpPr>
            <p:nvPr/>
          </p:nvSpPr>
          <p:spPr bwMode="hidden">
            <a:xfrm rot="2702961" flipH="1">
              <a:off x="810" y="766"/>
              <a:ext cx="2544" cy="1008"/>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5129" name="Freeform 9"/>
            <p:cNvSpPr>
              <a:spLocks/>
            </p:cNvSpPr>
            <p:nvPr/>
          </p:nvSpPr>
          <p:spPr bwMode="hidden">
            <a:xfrm>
              <a:off x="83" y="49"/>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5130" name="Freeform 10"/>
            <p:cNvSpPr>
              <a:spLocks/>
            </p:cNvSpPr>
            <p:nvPr userDrawn="1"/>
          </p:nvSpPr>
          <p:spPr bwMode="hidden">
            <a:xfrm rot="-2895842">
              <a:off x="-984" y="1041"/>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5131" name="Freeform 11"/>
            <p:cNvSpPr>
              <a:spLocks/>
            </p:cNvSpPr>
            <p:nvPr/>
          </p:nvSpPr>
          <p:spPr bwMode="hidden">
            <a:xfrm rot="-2305141">
              <a:off x="1331" y="913"/>
              <a:ext cx="3594" cy="1735"/>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5132" name="Freeform 12"/>
            <p:cNvSpPr>
              <a:spLocks/>
            </p:cNvSpPr>
            <p:nvPr/>
          </p:nvSpPr>
          <p:spPr bwMode="hidden">
            <a:xfrm rot="2084418" flipH="1">
              <a:off x="1859" y="865"/>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5133" name="Freeform 13"/>
            <p:cNvSpPr>
              <a:spLocks/>
            </p:cNvSpPr>
            <p:nvPr/>
          </p:nvSpPr>
          <p:spPr bwMode="hidden">
            <a:xfrm>
              <a:off x="4250" y="-7"/>
              <a:ext cx="1089" cy="2285"/>
            </a:xfrm>
            <a:custGeom>
              <a:avLst/>
              <a:gdLst/>
              <a:ahLst/>
              <a:cxnLst>
                <a:cxn ang="0">
                  <a:pos x="0" y="2265"/>
                </a:cxn>
                <a:cxn ang="0">
                  <a:pos x="1030" y="0"/>
                </a:cxn>
                <a:cxn ang="0">
                  <a:pos x="1089" y="0"/>
                </a:cxn>
                <a:cxn ang="0">
                  <a:pos x="37" y="2285"/>
                </a:cxn>
                <a:cxn ang="0">
                  <a:pos x="0" y="2265"/>
                </a:cxn>
              </a:cxnLst>
              <a:rect l="0" t="0" r="r" b="b"/>
              <a:pathLst>
                <a:path w="1089" h="2285">
                  <a:moveTo>
                    <a:pt x="0" y="2265"/>
                  </a:moveTo>
                  <a:cubicBezTo>
                    <a:pt x="438" y="996"/>
                    <a:pt x="865" y="377"/>
                    <a:pt x="1030" y="0"/>
                  </a:cubicBezTo>
                  <a:cubicBezTo>
                    <a:pt x="1030" y="0"/>
                    <a:pt x="1059" y="0"/>
                    <a:pt x="1089" y="0"/>
                  </a:cubicBezTo>
                  <a:cubicBezTo>
                    <a:pt x="565" y="834"/>
                    <a:pt x="181" y="1853"/>
                    <a:pt x="37" y="2285"/>
                  </a:cubicBezTo>
                  <a:cubicBezTo>
                    <a:pt x="37" y="2285"/>
                    <a:pt x="0" y="2265"/>
                    <a:pt x="0" y="2265"/>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5134" name="Rectangle 14"/>
            <p:cNvSpPr>
              <a:spLocks noChangeArrowheads="1"/>
            </p:cNvSpPr>
            <p:nvPr/>
          </p:nvSpPr>
          <p:spPr bwMode="hidden">
            <a:xfrm>
              <a:off x="0" y="3910"/>
              <a:ext cx="5760" cy="432"/>
            </a:xfrm>
            <a:prstGeom prst="rect">
              <a:avLst/>
            </a:prstGeom>
            <a:gradFill rotWithShape="0">
              <a:gsLst>
                <a:gs pos="0">
                  <a:schemeClr val="bg2"/>
                </a:gs>
                <a:gs pos="100000">
                  <a:schemeClr val="bg1"/>
                </a:gs>
              </a:gsLst>
              <a:lin ang="5400000" scaled="1"/>
            </a:gradFill>
            <a:ln w="9525">
              <a:noFill/>
              <a:miter lim="800000"/>
              <a:headEnd/>
              <a:tailEnd/>
            </a:ln>
            <a:effectLst/>
          </p:spPr>
          <p:txBody>
            <a:bodyPr wrap="none" anchor="ctr"/>
            <a:lstStyle/>
            <a:p>
              <a:pPr>
                <a:defRPr/>
              </a:pPr>
              <a:endParaRPr lang="ja-JP" altLang="en-US"/>
            </a:p>
          </p:txBody>
        </p:sp>
        <p:sp>
          <p:nvSpPr>
            <p:cNvPr id="5135" name="Freeform 15"/>
            <p:cNvSpPr>
              <a:spLocks/>
            </p:cNvSpPr>
            <p:nvPr/>
          </p:nvSpPr>
          <p:spPr bwMode="hidden">
            <a:xfrm>
              <a:off x="1632" y="3956"/>
              <a:ext cx="1737" cy="382"/>
            </a:xfrm>
            <a:custGeom>
              <a:avLst/>
              <a:gdLst/>
              <a:ahLst/>
              <a:cxnLst>
                <a:cxn ang="0">
                  <a:pos x="494" y="4309"/>
                </a:cxn>
                <a:cxn ang="0">
                  <a:pos x="1737" y="4320"/>
                </a:cxn>
                <a:cxn ang="0">
                  <a:pos x="524" y="0"/>
                </a:cxn>
                <a:cxn ang="0">
                  <a:pos x="0" y="7"/>
                </a:cxn>
                <a:cxn ang="0">
                  <a:pos x="494" y="430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p>
          </p:txBody>
        </p:sp>
        <p:sp>
          <p:nvSpPr>
            <p:cNvPr id="5136" name="Freeform 16"/>
            <p:cNvSpPr>
              <a:spLocks/>
            </p:cNvSpPr>
            <p:nvPr/>
          </p:nvSpPr>
          <p:spPr bwMode="hidden">
            <a:xfrm>
              <a:off x="0" y="3956"/>
              <a:ext cx="1737" cy="381"/>
            </a:xfrm>
            <a:custGeom>
              <a:avLst/>
              <a:gdLst/>
              <a:ahLst/>
              <a:cxnLst>
                <a:cxn ang="0">
                  <a:pos x="494" y="4309"/>
                </a:cxn>
                <a:cxn ang="0">
                  <a:pos x="1737" y="4320"/>
                </a:cxn>
                <a:cxn ang="0">
                  <a:pos x="524" y="0"/>
                </a:cxn>
                <a:cxn ang="0">
                  <a:pos x="0" y="7"/>
                </a:cxn>
                <a:cxn ang="0">
                  <a:pos x="494" y="430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p>
          </p:txBody>
        </p:sp>
        <p:sp>
          <p:nvSpPr>
            <p:cNvPr id="5137" name="Freeform 17"/>
            <p:cNvSpPr>
              <a:spLocks/>
            </p:cNvSpPr>
            <p:nvPr/>
          </p:nvSpPr>
          <p:spPr bwMode="hidden">
            <a:xfrm>
              <a:off x="3744" y="3956"/>
              <a:ext cx="1739" cy="382"/>
            </a:xfrm>
            <a:custGeom>
              <a:avLst/>
              <a:gdLst/>
              <a:ahLst/>
              <a:cxnLst>
                <a:cxn ang="0">
                  <a:pos x="494" y="4415"/>
                </a:cxn>
                <a:cxn ang="0">
                  <a:pos x="1739" y="4420"/>
                </a:cxn>
                <a:cxn ang="0">
                  <a:pos x="524" y="0"/>
                </a:cxn>
                <a:cxn ang="0">
                  <a:pos x="0" y="7"/>
                </a:cxn>
                <a:cxn ang="0">
                  <a:pos x="494" y="4415"/>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p>
          </p:txBody>
        </p:sp>
        <p:sp>
          <p:nvSpPr>
            <p:cNvPr id="5138" name="Freeform 18"/>
            <p:cNvSpPr>
              <a:spLocks/>
            </p:cNvSpPr>
            <p:nvPr/>
          </p:nvSpPr>
          <p:spPr bwMode="hidden">
            <a:xfrm>
              <a:off x="1920" y="3956"/>
              <a:ext cx="2080" cy="381"/>
            </a:xfrm>
            <a:custGeom>
              <a:avLst/>
              <a:gdLst/>
              <a:ahLst/>
              <a:cxnLst>
                <a:cxn ang="0">
                  <a:pos x="0" y="7"/>
                </a:cxn>
                <a:cxn ang="0">
                  <a:pos x="1870" y="4338"/>
                </a:cxn>
                <a:cxn ang="0">
                  <a:pos x="2080" y="4338"/>
                </a:cxn>
                <a:cxn ang="0">
                  <a:pos x="1033" y="0"/>
                </a:cxn>
                <a:cxn ang="0">
                  <a:pos x="0" y="7"/>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w="9525">
              <a:noFill/>
              <a:round/>
              <a:headEnd/>
              <a:tailEnd/>
            </a:ln>
            <a:effectLst/>
          </p:spPr>
          <p:txBody>
            <a:bodyPr wrap="none" anchor="ctr"/>
            <a:lstStyle/>
            <a:p>
              <a:pPr>
                <a:defRPr/>
              </a:pPr>
              <a:endParaRPr lang="ja-JP" altLang="en-US"/>
            </a:p>
          </p:txBody>
        </p:sp>
        <p:sp>
          <p:nvSpPr>
            <p:cNvPr id="5139" name="Rectangle 19"/>
            <p:cNvSpPr>
              <a:spLocks noChangeArrowheads="1"/>
            </p:cNvSpPr>
            <p:nvPr/>
          </p:nvSpPr>
          <p:spPr bwMode="hidden">
            <a:xfrm>
              <a:off x="0" y="3905"/>
              <a:ext cx="5760" cy="432"/>
            </a:xfrm>
            <a:prstGeom prst="rect">
              <a:avLst/>
            </a:prstGeom>
            <a:solidFill>
              <a:schemeClr val="bg2">
                <a:alpha val="50000"/>
              </a:schemeClr>
            </a:solidFill>
            <a:ln w="9525">
              <a:noFill/>
              <a:miter lim="800000"/>
              <a:headEnd/>
              <a:tailEnd/>
            </a:ln>
            <a:effectLst/>
          </p:spPr>
          <p:txBody>
            <a:bodyPr wrap="none" anchor="ctr"/>
            <a:lstStyle/>
            <a:p>
              <a:pPr>
                <a:defRPr/>
              </a:pPr>
              <a:endParaRPr lang="ja-JP" altLang="en-US"/>
            </a:p>
          </p:txBody>
        </p:sp>
        <p:sp>
          <p:nvSpPr>
            <p:cNvPr id="5140" name="Freeform 20"/>
            <p:cNvSpPr>
              <a:spLocks/>
            </p:cNvSpPr>
            <p:nvPr/>
          </p:nvSpPr>
          <p:spPr bwMode="hidden">
            <a:xfrm>
              <a:off x="2583" y="3918"/>
              <a:ext cx="1036" cy="420"/>
            </a:xfrm>
            <a:custGeom>
              <a:avLst/>
              <a:gdLst/>
              <a:ahLst/>
              <a:cxnLst>
                <a:cxn ang="0">
                  <a:pos x="1027" y="0"/>
                </a:cxn>
                <a:cxn ang="0">
                  <a:pos x="0" y="417"/>
                </a:cxn>
                <a:cxn ang="0">
                  <a:pos x="24" y="420"/>
                </a:cxn>
                <a:cxn ang="0">
                  <a:pos x="1036" y="16"/>
                </a:cxn>
                <a:cxn ang="0">
                  <a:pos x="1027" y="0"/>
                </a:cxn>
              </a:cxnLst>
              <a:rect l="0" t="0" r="r" b="b"/>
              <a:pathLst>
                <a:path w="1036" h="420">
                  <a:moveTo>
                    <a:pt x="1027" y="0"/>
                  </a:moveTo>
                  <a:cubicBezTo>
                    <a:pt x="508" y="159"/>
                    <a:pt x="167" y="347"/>
                    <a:pt x="0" y="417"/>
                  </a:cubicBezTo>
                  <a:cubicBezTo>
                    <a:pt x="0" y="417"/>
                    <a:pt x="12" y="418"/>
                    <a:pt x="24" y="420"/>
                  </a:cubicBezTo>
                  <a:cubicBezTo>
                    <a:pt x="237" y="321"/>
                    <a:pt x="708" y="105"/>
                    <a:pt x="1036" y="16"/>
                  </a:cubicBezTo>
                  <a:cubicBezTo>
                    <a:pt x="1036" y="16"/>
                    <a:pt x="1027" y="0"/>
                    <a:pt x="1027" y="0"/>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5141" name="Freeform 21"/>
            <p:cNvSpPr>
              <a:spLocks/>
            </p:cNvSpPr>
            <p:nvPr/>
          </p:nvSpPr>
          <p:spPr bwMode="hidden">
            <a:xfrm rot="18897039" flipH="1">
              <a:off x="1486" y="3886"/>
              <a:ext cx="1060" cy="48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5142" name="Freeform 22"/>
            <p:cNvSpPr>
              <a:spLocks/>
            </p:cNvSpPr>
            <p:nvPr/>
          </p:nvSpPr>
          <p:spPr bwMode="hidden">
            <a:xfrm rot="18897039" flipH="1">
              <a:off x="766" y="3886"/>
              <a:ext cx="1060" cy="48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5143" name="Freeform 23"/>
            <p:cNvSpPr>
              <a:spLocks/>
            </p:cNvSpPr>
            <p:nvPr/>
          </p:nvSpPr>
          <p:spPr bwMode="hidden">
            <a:xfrm rot="18897039" flipH="1">
              <a:off x="31" y="3854"/>
              <a:ext cx="1034" cy="487"/>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5144" name="Freeform 24"/>
            <p:cNvSpPr>
              <a:spLocks/>
            </p:cNvSpPr>
            <p:nvPr/>
          </p:nvSpPr>
          <p:spPr bwMode="hidden">
            <a:xfrm flipH="1" flipV="1">
              <a:off x="576" y="3910"/>
              <a:ext cx="3552"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5145" name="Freeform 25"/>
            <p:cNvSpPr>
              <a:spLocks/>
            </p:cNvSpPr>
            <p:nvPr/>
          </p:nvSpPr>
          <p:spPr bwMode="hidden">
            <a:xfrm flipH="1" flipV="1">
              <a:off x="240" y="3910"/>
              <a:ext cx="1536"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5146" name="Freeform 26"/>
            <p:cNvSpPr>
              <a:spLocks/>
            </p:cNvSpPr>
            <p:nvPr/>
          </p:nvSpPr>
          <p:spPr bwMode="hidden">
            <a:xfrm flipH="1" flipV="1">
              <a:off x="3036" y="3958"/>
              <a:ext cx="1332" cy="383"/>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5147" name="Freeform 27"/>
            <p:cNvSpPr>
              <a:spLocks/>
            </p:cNvSpPr>
            <p:nvPr/>
          </p:nvSpPr>
          <p:spPr bwMode="hidden">
            <a:xfrm flipH="1" flipV="1">
              <a:off x="3984" y="3910"/>
              <a:ext cx="1536"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5148" name="Freeform 28"/>
            <p:cNvSpPr>
              <a:spLocks/>
            </p:cNvSpPr>
            <p:nvPr/>
          </p:nvSpPr>
          <p:spPr bwMode="hidden">
            <a:xfrm flipH="1" flipV="1">
              <a:off x="3456" y="3910"/>
              <a:ext cx="2304"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5149" name="Rectangle 29"/>
            <p:cNvSpPr>
              <a:spLocks noChangeArrowheads="1"/>
            </p:cNvSpPr>
            <p:nvPr/>
          </p:nvSpPr>
          <p:spPr bwMode="hidden">
            <a:xfrm>
              <a:off x="0" y="3931"/>
              <a:ext cx="5760" cy="14"/>
            </a:xfrm>
            <a:prstGeom prst="rect">
              <a:avLst/>
            </a:prstGeom>
            <a:gradFill rotWithShape="0">
              <a:gsLst>
                <a:gs pos="0">
                  <a:schemeClr val="bg2"/>
                </a:gs>
                <a:gs pos="50000">
                  <a:schemeClr val="accent1"/>
                </a:gs>
                <a:gs pos="100000">
                  <a:schemeClr val="bg2"/>
                </a:gs>
              </a:gsLst>
              <a:lin ang="0" scaled="1"/>
            </a:gradFill>
            <a:ln w="9525">
              <a:noFill/>
              <a:miter lim="800000"/>
              <a:headEnd/>
              <a:tailEnd/>
            </a:ln>
            <a:effectLst/>
          </p:spPr>
          <p:txBody>
            <a:bodyPr wrap="none" anchor="ctr"/>
            <a:lstStyle/>
            <a:p>
              <a:pPr>
                <a:defRPr/>
              </a:pPr>
              <a:endParaRPr lang="ja-JP" altLang="en-US"/>
            </a:p>
          </p:txBody>
        </p:sp>
      </p:grpSp>
      <p:sp>
        <p:nvSpPr>
          <p:cNvPr id="3075" name="Rectangle 30"/>
          <p:cNvSpPr>
            <a:spLocks noGrp="1" noChangeArrowheads="1"/>
          </p:cNvSpPr>
          <p:nvPr>
            <p:ph type="title"/>
          </p:nvPr>
        </p:nvSpPr>
        <p:spPr bwMode="auto">
          <a:xfrm>
            <a:off x="685800" y="465138"/>
            <a:ext cx="7772400" cy="14319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pAutoFit/>
          </a:bodyPr>
          <a:lstStyle/>
          <a:p>
            <a:pPr lvl="0"/>
            <a:r>
              <a:rPr lang="ja-JP" altLang="en-US"/>
              <a:t>マスタ タイトルの書式設定</a:t>
            </a:r>
          </a:p>
        </p:txBody>
      </p:sp>
      <p:sp>
        <p:nvSpPr>
          <p:cNvPr id="3076" name="Rectangle 31"/>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2 レベル</a:t>
            </a:r>
          </a:p>
          <a:p>
            <a:pPr lvl="2"/>
            <a:r>
              <a:rPr lang="ja-JP" altLang="en-US"/>
              <a:t>第 3 レベル</a:t>
            </a:r>
          </a:p>
          <a:p>
            <a:pPr lvl="3"/>
            <a:r>
              <a:rPr lang="ja-JP" altLang="en-US"/>
              <a:t>第 4 レベル</a:t>
            </a:r>
          </a:p>
          <a:p>
            <a:pPr lvl="4"/>
            <a:r>
              <a:rPr lang="ja-JP" altLang="en-US"/>
              <a:t>第 5 レベル</a:t>
            </a:r>
          </a:p>
        </p:txBody>
      </p:sp>
      <p:sp>
        <p:nvSpPr>
          <p:cNvPr id="5152" name="Rectangle 32"/>
          <p:cNvSpPr>
            <a:spLocks noGrp="1" noChangeArrowheads="1"/>
          </p:cNvSpPr>
          <p:nvPr>
            <p:ph type="dt" sz="half" idx="2"/>
          </p:nvPr>
        </p:nvSpPr>
        <p:spPr bwMode="auto">
          <a:xfrm>
            <a:off x="712788" y="631348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400">
                <a:latin typeface="+mn-lt"/>
              </a:defRPr>
            </a:lvl1pPr>
          </a:lstStyle>
          <a:p>
            <a:pPr>
              <a:defRPr/>
            </a:pPr>
            <a:endParaRPr lang="en-US" altLang="ja-JP"/>
          </a:p>
        </p:txBody>
      </p:sp>
      <p:sp>
        <p:nvSpPr>
          <p:cNvPr id="5153" name="Rectangle 33"/>
          <p:cNvSpPr>
            <a:spLocks noGrp="1" noChangeArrowheads="1"/>
          </p:cNvSpPr>
          <p:nvPr>
            <p:ph type="ftr" sz="quarter" idx="3"/>
          </p:nvPr>
        </p:nvSpPr>
        <p:spPr bwMode="auto">
          <a:xfrm>
            <a:off x="3151188" y="631348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400">
                <a:latin typeface="+mn-lt"/>
              </a:defRPr>
            </a:lvl1pPr>
          </a:lstStyle>
          <a:p>
            <a:pPr>
              <a:defRPr/>
            </a:pPr>
            <a:endParaRPr lang="en-US" altLang="ja-JP"/>
          </a:p>
        </p:txBody>
      </p:sp>
      <p:sp>
        <p:nvSpPr>
          <p:cNvPr id="5154" name="Rectangle 34"/>
          <p:cNvSpPr>
            <a:spLocks noGrp="1" noChangeArrowheads="1"/>
          </p:cNvSpPr>
          <p:nvPr>
            <p:ph type="sldNum" sz="quarter" idx="4"/>
          </p:nvPr>
        </p:nvSpPr>
        <p:spPr bwMode="auto">
          <a:xfrm>
            <a:off x="6580188" y="631348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400">
                <a:latin typeface="+mn-lt"/>
              </a:defRPr>
            </a:lvl1pPr>
          </a:lstStyle>
          <a:p>
            <a:pPr>
              <a:defRPr/>
            </a:pPr>
            <a:fld id="{31E3E71C-F816-4C3D-B5DC-8B22D96651F3}" type="slidenum">
              <a:rPr lang="ja-JP" altLang="en-US"/>
              <a:pPr>
                <a:defRPr/>
              </a:pPr>
              <a:t>‹#›</a:t>
            </a:fld>
            <a:endParaRPr lang="en-US" altLang="ja-JP"/>
          </a:p>
        </p:txBody>
      </p:sp>
    </p:spTree>
  </p:cSld>
  <p:clrMap bg1="dk2" tx1="lt1" bg2="dk1" tx2="lt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Black"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Black"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Black"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Black"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Arial Black" pitchFamily="34" charset="0"/>
          <a:ea typeface="ＭＳ Ｐゴシック" pitchFamily="50" charset="-128"/>
        </a:defRPr>
      </a:lvl6pPr>
      <a:lvl7pPr marL="914400" algn="ctr" rtl="0" fontAlgn="base">
        <a:spcBef>
          <a:spcPct val="0"/>
        </a:spcBef>
        <a:spcAft>
          <a:spcPct val="0"/>
        </a:spcAft>
        <a:defRPr kumimoji="1" sz="4400">
          <a:solidFill>
            <a:schemeClr val="tx2"/>
          </a:solidFill>
          <a:latin typeface="Arial Black" pitchFamily="34" charset="0"/>
          <a:ea typeface="ＭＳ Ｐゴシック" pitchFamily="50" charset="-128"/>
        </a:defRPr>
      </a:lvl7pPr>
      <a:lvl8pPr marL="1371600" algn="ctr" rtl="0" fontAlgn="base">
        <a:spcBef>
          <a:spcPct val="0"/>
        </a:spcBef>
        <a:spcAft>
          <a:spcPct val="0"/>
        </a:spcAft>
        <a:defRPr kumimoji="1" sz="4400">
          <a:solidFill>
            <a:schemeClr val="tx2"/>
          </a:solidFill>
          <a:latin typeface="Arial Black" pitchFamily="34" charset="0"/>
          <a:ea typeface="ＭＳ Ｐゴシック" pitchFamily="50" charset="-128"/>
        </a:defRPr>
      </a:lvl8pPr>
      <a:lvl9pPr marL="1828800" algn="ctr" rtl="0" fontAlgn="base">
        <a:spcBef>
          <a:spcPct val="0"/>
        </a:spcBef>
        <a:spcAft>
          <a:spcPct val="0"/>
        </a:spcAft>
        <a:defRPr kumimoji="1" sz="4400">
          <a:solidFill>
            <a:schemeClr val="tx2"/>
          </a:solidFill>
          <a:latin typeface="Arial Black" pitchFamily="34" charset="0"/>
          <a:ea typeface="ＭＳ Ｐゴシック" pitchFamily="50" charset="-128"/>
        </a:defRPr>
      </a:lvl9pPr>
    </p:titleStyle>
    <p:bodyStyle>
      <a:lvl1pPr marL="342900" indent="-342900" algn="l" rtl="0" eaLnBrk="0" fontAlgn="base" hangingPunct="0">
        <a:spcBef>
          <a:spcPct val="20000"/>
        </a:spcBef>
        <a:spcAft>
          <a:spcPct val="0"/>
        </a:spcAft>
        <a:buSzPct val="85000"/>
        <a:buBlip>
          <a:blip r:embed="rId13"/>
        </a:buBlip>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0000"/>
        <a:buFont typeface="Wingdings" pitchFamily="2" charset="2"/>
        <a:buChar char="l"/>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hlink"/>
        </a:buClr>
        <a:buSzPct val="65000"/>
        <a:buFont typeface="Wingdings" pitchFamily="2" charset="2"/>
        <a:buChar char="l"/>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1"/>
        </a:buClr>
        <a:buSzPct val="60000"/>
        <a:buFont typeface="Wingdings" pitchFamily="2" charset="2"/>
        <a:buChar char="l"/>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2"/>
        </a:buClr>
        <a:buSzPct val="60000"/>
        <a:buFont typeface="Wingdings" pitchFamily="2" charset="2"/>
        <a:buChar char="l"/>
        <a:defRPr kumimoji="1" sz="2000">
          <a:solidFill>
            <a:schemeClr val="tx1"/>
          </a:solidFill>
          <a:latin typeface="+mn-lt"/>
          <a:ea typeface="+mn-ea"/>
        </a:defRPr>
      </a:lvl5pPr>
      <a:lvl6pPr marL="2514600" indent="-228600" algn="l" rtl="0" fontAlgn="base">
        <a:spcBef>
          <a:spcPct val="20000"/>
        </a:spcBef>
        <a:spcAft>
          <a:spcPct val="0"/>
        </a:spcAft>
        <a:buClr>
          <a:schemeClr val="accent2"/>
        </a:buClr>
        <a:buSzPct val="60000"/>
        <a:buFont typeface="Wingdings" pitchFamily="2" charset="2"/>
        <a:buChar char="l"/>
        <a:defRPr kumimoji="1" sz="2000">
          <a:solidFill>
            <a:schemeClr val="tx1"/>
          </a:solidFill>
          <a:latin typeface="+mn-lt"/>
          <a:ea typeface="+mn-ea"/>
        </a:defRPr>
      </a:lvl6pPr>
      <a:lvl7pPr marL="2971800" indent="-228600" algn="l" rtl="0" fontAlgn="base">
        <a:spcBef>
          <a:spcPct val="20000"/>
        </a:spcBef>
        <a:spcAft>
          <a:spcPct val="0"/>
        </a:spcAft>
        <a:buClr>
          <a:schemeClr val="accent2"/>
        </a:buClr>
        <a:buSzPct val="60000"/>
        <a:buFont typeface="Wingdings" pitchFamily="2" charset="2"/>
        <a:buChar char="l"/>
        <a:defRPr kumimoji="1" sz="2000">
          <a:solidFill>
            <a:schemeClr val="tx1"/>
          </a:solidFill>
          <a:latin typeface="+mn-lt"/>
          <a:ea typeface="+mn-ea"/>
        </a:defRPr>
      </a:lvl7pPr>
      <a:lvl8pPr marL="3429000" indent="-228600" algn="l" rtl="0" fontAlgn="base">
        <a:spcBef>
          <a:spcPct val="20000"/>
        </a:spcBef>
        <a:spcAft>
          <a:spcPct val="0"/>
        </a:spcAft>
        <a:buClr>
          <a:schemeClr val="accent2"/>
        </a:buClr>
        <a:buSzPct val="60000"/>
        <a:buFont typeface="Wingdings" pitchFamily="2" charset="2"/>
        <a:buChar char="l"/>
        <a:defRPr kumimoji="1" sz="2000">
          <a:solidFill>
            <a:schemeClr val="tx1"/>
          </a:solidFill>
          <a:latin typeface="+mn-lt"/>
          <a:ea typeface="+mn-ea"/>
        </a:defRPr>
      </a:lvl8pPr>
      <a:lvl9pPr marL="3886200" indent="-228600" algn="l" rtl="0" fontAlgn="base">
        <a:spcBef>
          <a:spcPct val="20000"/>
        </a:spcBef>
        <a:spcAft>
          <a:spcPct val="0"/>
        </a:spcAft>
        <a:buClr>
          <a:schemeClr val="accent2"/>
        </a:buClr>
        <a:buSzPct val="60000"/>
        <a:buFont typeface="Wingdings" pitchFamily="2" charset="2"/>
        <a:buChar char="l"/>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gif"/><Relationship Id="rId7" Type="http://schemas.openxmlformats.org/officeDocument/2006/relationships/image" Target="../media/image7.gif"/><Relationship Id="rId2" Type="http://schemas.openxmlformats.org/officeDocument/2006/relationships/notesSlide" Target="../notesSlides/notesSlide22.xml"/><Relationship Id="rId1" Type="http://schemas.openxmlformats.org/officeDocument/2006/relationships/slideLayout" Target="../slideLayouts/slideLayout6.xml"/><Relationship Id="rId6" Type="http://schemas.openxmlformats.org/officeDocument/2006/relationships/image" Target="../media/image6.gif"/><Relationship Id="rId5" Type="http://schemas.openxmlformats.org/officeDocument/2006/relationships/image" Target="../media/image5.gif"/><Relationship Id="rId4" Type="http://schemas.openxmlformats.org/officeDocument/2006/relationships/image" Target="../media/image4.gif"/></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25.xml"/><Relationship Id="rId1" Type="http://schemas.openxmlformats.org/officeDocument/2006/relationships/slideLayout" Target="../slideLayouts/slideLayout6.xml"/><Relationship Id="rId4" Type="http://schemas.openxmlformats.org/officeDocument/2006/relationships/image" Target="../media/image8.emf"/></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37.xml"/><Relationship Id="rId1" Type="http://schemas.openxmlformats.org/officeDocument/2006/relationships/slideLayout" Target="../slideLayouts/slideLayout6.xml"/><Relationship Id="rId4" Type="http://schemas.openxmlformats.org/officeDocument/2006/relationships/image" Target="../media/image9.emf"/></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3.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ja-JP" altLang="en-US">
                <a:latin typeface="Times New Roman" pitchFamily="18" charset="0"/>
              </a:rPr>
              <a:t>オペレーティングシステム</a:t>
            </a:r>
          </a:p>
        </p:txBody>
      </p:sp>
      <p:sp>
        <p:nvSpPr>
          <p:cNvPr id="5123" name="Rectangle 3"/>
          <p:cNvSpPr>
            <a:spLocks noGrp="1" noChangeArrowheads="1"/>
          </p:cNvSpPr>
          <p:nvPr>
            <p:ph type="subTitle" idx="1"/>
          </p:nvPr>
        </p:nvSpPr>
        <p:spPr>
          <a:xfrm>
            <a:off x="609600" y="3276600"/>
            <a:ext cx="7467600" cy="2974975"/>
          </a:xfrm>
        </p:spPr>
        <p:txBody>
          <a:bodyPr/>
          <a:lstStyle/>
          <a:p>
            <a:pPr eaLnBrk="1" hangingPunct="1"/>
            <a:r>
              <a:rPr lang="ja-JP" altLang="en-US" dirty="0">
                <a:latin typeface="Times New Roman" pitchFamily="18" charset="0"/>
              </a:rPr>
              <a:t>第1</a:t>
            </a:r>
            <a:r>
              <a:rPr lang="en-US" altLang="ja-JP" dirty="0">
                <a:latin typeface="Times New Roman" pitchFamily="18" charset="0"/>
              </a:rPr>
              <a:t>1</a:t>
            </a:r>
            <a:r>
              <a:rPr lang="ja-JP" altLang="en-US" dirty="0">
                <a:latin typeface="Times New Roman" pitchFamily="18" charset="0"/>
              </a:rPr>
              <a:t>回</a:t>
            </a:r>
          </a:p>
          <a:p>
            <a:pPr eaLnBrk="1" hangingPunct="1"/>
            <a:r>
              <a:rPr lang="ja-JP" altLang="en-US" dirty="0">
                <a:latin typeface="Times New Roman" pitchFamily="18" charset="0"/>
              </a:rPr>
              <a:t>仮想記憶管理(3)</a:t>
            </a:r>
          </a:p>
          <a:p>
            <a:pPr algn="r" eaLnBrk="1" hangingPunct="1"/>
            <a:r>
              <a:rPr lang="en-US" altLang="ja-JP" dirty="0">
                <a:latin typeface="Times New Roman" pitchFamily="18" charset="0"/>
              </a:rPr>
              <a:t>http://www.info.kindai.ac.jp/OS</a:t>
            </a:r>
            <a:endParaRPr lang="ja-JP" altLang="en-US" dirty="0">
              <a:latin typeface="Times New Roman" pitchFamily="18" charset="0"/>
            </a:endParaRPr>
          </a:p>
          <a:p>
            <a:pPr algn="r" eaLnBrk="1" hangingPunct="1"/>
            <a:r>
              <a:rPr lang="en-US" altLang="ja-JP" dirty="0">
                <a:latin typeface="Times New Roman" pitchFamily="18" charset="0"/>
              </a:rPr>
              <a:t>E</a:t>
            </a:r>
            <a:r>
              <a:rPr lang="ja-JP" altLang="en-US" dirty="0">
                <a:latin typeface="Times New Roman" pitchFamily="18" charset="0"/>
              </a:rPr>
              <a:t>号館</a:t>
            </a:r>
            <a:r>
              <a:rPr lang="en-US" altLang="ja-JP" dirty="0">
                <a:latin typeface="Times New Roman" pitchFamily="18" charset="0"/>
              </a:rPr>
              <a:t>3</a:t>
            </a:r>
            <a:r>
              <a:rPr lang="ja-JP" altLang="en-US" dirty="0">
                <a:latin typeface="Times New Roman" pitchFamily="18" charset="0"/>
              </a:rPr>
              <a:t>階</a:t>
            </a:r>
            <a:r>
              <a:rPr lang="en-US" altLang="ja-JP">
                <a:latin typeface="Times New Roman" pitchFamily="18" charset="0"/>
              </a:rPr>
              <a:t>E-331 </a:t>
            </a:r>
            <a:r>
              <a:rPr lang="ja-JP" altLang="en-US" dirty="0">
                <a:latin typeface="Times New Roman" pitchFamily="18" charset="0"/>
              </a:rPr>
              <a:t>内線</a:t>
            </a:r>
            <a:r>
              <a:rPr lang="en-US" altLang="ja-JP" dirty="0">
                <a:latin typeface="Times New Roman" pitchFamily="18" charset="0"/>
              </a:rPr>
              <a:t>5459</a:t>
            </a:r>
          </a:p>
          <a:p>
            <a:pPr algn="r" eaLnBrk="1" hangingPunct="1"/>
            <a:r>
              <a:rPr lang="en-US" altLang="ja-JP" dirty="0">
                <a:latin typeface="Times New Roman" pitchFamily="18" charset="0"/>
              </a:rPr>
              <a:t>takasi-i@info.kindai.ac.jp</a:t>
            </a:r>
            <a:endParaRPr lang="ja-JP" altLang="en-US" dirty="0">
              <a:latin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228600"/>
            <a:ext cx="7772400" cy="762000"/>
          </a:xfrm>
        </p:spPr>
        <p:txBody>
          <a:bodyPr/>
          <a:lstStyle/>
          <a:p>
            <a:pPr eaLnBrk="1" hangingPunct="1"/>
            <a:r>
              <a:rPr lang="ja-JP" altLang="en-US"/>
              <a:t>ページングの動作</a:t>
            </a:r>
          </a:p>
        </p:txBody>
      </p:sp>
      <p:sp>
        <p:nvSpPr>
          <p:cNvPr id="14339" name="AutoShape 3"/>
          <p:cNvSpPr>
            <a:spLocks noChangeArrowheads="1"/>
          </p:cNvSpPr>
          <p:nvPr/>
        </p:nvSpPr>
        <p:spPr bwMode="auto">
          <a:xfrm>
            <a:off x="6858000" y="1066800"/>
            <a:ext cx="1752600" cy="5257800"/>
          </a:xfrm>
          <a:prstGeom prst="can">
            <a:avLst>
              <a:gd name="adj" fmla="val 18111"/>
            </a:avLst>
          </a:prstGeom>
          <a:noFill/>
          <a:ln w="19050">
            <a:solidFill>
              <a:schemeClr val="tx1"/>
            </a:solidFill>
            <a:round/>
            <a:headEnd/>
            <a:tailEnd/>
          </a:ln>
        </p:spPr>
        <p:txBody>
          <a:bodyPr wrap="none" anchor="ctr"/>
          <a:lstStyle/>
          <a:p>
            <a:endParaRPr lang="ja-JP" altLang="en-US"/>
          </a:p>
        </p:txBody>
      </p:sp>
      <p:graphicFrame>
        <p:nvGraphicFramePr>
          <p:cNvPr id="243716" name="Group 4"/>
          <p:cNvGraphicFramePr>
            <a:graphicFrameLocks noGrp="1"/>
          </p:cNvGraphicFramePr>
          <p:nvPr/>
        </p:nvGraphicFramePr>
        <p:xfrm>
          <a:off x="7086600" y="1600200"/>
          <a:ext cx="1295400" cy="4400550"/>
        </p:xfrm>
        <a:graphic>
          <a:graphicData uri="http://schemas.openxmlformats.org/drawingml/2006/table">
            <a:tbl>
              <a:tblPr/>
              <a:tblGrid>
                <a:gridCol w="1295400">
                  <a:extLst>
                    <a:ext uri="{9D8B030D-6E8A-4147-A177-3AD203B41FA5}">
                      <a16:colId xmlns:a16="http://schemas.microsoft.com/office/drawing/2014/main" val="20000"/>
                    </a:ext>
                  </a:extLst>
                </a:gridCol>
              </a:tblGrid>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ページ</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00</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01</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02</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04</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05</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06</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07</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graphicFrame>
        <p:nvGraphicFramePr>
          <p:cNvPr id="243738" name="Group 26"/>
          <p:cNvGraphicFramePr>
            <a:graphicFrameLocks noGrp="1"/>
          </p:cNvGraphicFramePr>
          <p:nvPr/>
        </p:nvGraphicFramePr>
        <p:xfrm>
          <a:off x="3581400" y="1447800"/>
          <a:ext cx="2667000" cy="2444750"/>
        </p:xfrm>
        <a:graphic>
          <a:graphicData uri="http://schemas.openxmlformats.org/drawingml/2006/table">
            <a:tbl>
              <a:tblPr/>
              <a:tblGrid>
                <a:gridCol w="13716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tblGrid>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ページ枠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ページ</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03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07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06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4382" name="Text Box 46"/>
          <p:cNvSpPr txBox="1">
            <a:spLocks noChangeArrowheads="1"/>
          </p:cNvSpPr>
          <p:nvPr/>
        </p:nvSpPr>
        <p:spPr bwMode="auto">
          <a:xfrm>
            <a:off x="304800" y="1524000"/>
            <a:ext cx="1819275" cy="457200"/>
          </a:xfrm>
          <a:prstGeom prst="rect">
            <a:avLst/>
          </a:prstGeom>
          <a:noFill/>
          <a:ln w="9525">
            <a:noFill/>
            <a:miter lim="800000"/>
            <a:headEnd/>
            <a:tailEnd/>
          </a:ln>
        </p:spPr>
        <p:txBody>
          <a:bodyPr wrap="none">
            <a:spAutoFit/>
          </a:bodyPr>
          <a:lstStyle/>
          <a:p>
            <a:pPr algn="ctr"/>
            <a:r>
              <a:rPr lang="ja-JP" altLang="en-US" sz="2400"/>
              <a:t>仮想アドレス</a:t>
            </a:r>
          </a:p>
        </p:txBody>
      </p:sp>
      <p:graphicFrame>
        <p:nvGraphicFramePr>
          <p:cNvPr id="243759" name="Group 47"/>
          <p:cNvGraphicFramePr>
            <a:graphicFrameLocks noGrp="1"/>
          </p:cNvGraphicFramePr>
          <p:nvPr/>
        </p:nvGraphicFramePr>
        <p:xfrm>
          <a:off x="762000" y="1981200"/>
          <a:ext cx="1600200" cy="579120"/>
        </p:xfrm>
        <a:graphic>
          <a:graphicData uri="http://schemas.openxmlformats.org/drawingml/2006/table">
            <a:tbl>
              <a:tblPr/>
              <a:tblGrid>
                <a:gridCol w="658813">
                  <a:extLst>
                    <a:ext uri="{9D8B030D-6E8A-4147-A177-3AD203B41FA5}">
                      <a16:colId xmlns:a16="http://schemas.microsoft.com/office/drawing/2014/main" val="20000"/>
                    </a:ext>
                  </a:extLst>
                </a:gridCol>
                <a:gridCol w="941387">
                  <a:extLst>
                    <a:ext uri="{9D8B030D-6E8A-4147-A177-3AD203B41FA5}">
                      <a16:colId xmlns:a16="http://schemas.microsoft.com/office/drawing/2014/main" val="20001"/>
                    </a:ext>
                  </a:extLst>
                </a:gridCol>
              </a:tblGrid>
              <a:tr h="4572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123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243767" name="Group 55"/>
          <p:cNvGraphicFramePr>
            <a:graphicFrameLocks noGrp="1"/>
          </p:cNvGraphicFramePr>
          <p:nvPr/>
        </p:nvGraphicFramePr>
        <p:xfrm>
          <a:off x="685800" y="4038600"/>
          <a:ext cx="3352800" cy="2621280"/>
        </p:xfrm>
        <a:graphic>
          <a:graphicData uri="http://schemas.openxmlformats.org/drawingml/2006/table">
            <a:tbl>
              <a:tblPr/>
              <a:tblGrid>
                <a:gridCol w="635000">
                  <a:extLst>
                    <a:ext uri="{9D8B030D-6E8A-4147-A177-3AD203B41FA5}">
                      <a16:colId xmlns:a16="http://schemas.microsoft.com/office/drawing/2014/main" val="20000"/>
                    </a:ext>
                  </a:extLst>
                </a:gridCol>
                <a:gridCol w="706438">
                  <a:extLst>
                    <a:ext uri="{9D8B030D-6E8A-4147-A177-3AD203B41FA5}">
                      <a16:colId xmlns:a16="http://schemas.microsoft.com/office/drawing/2014/main" val="20001"/>
                    </a:ext>
                  </a:extLst>
                </a:gridCol>
                <a:gridCol w="563562">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533400">
                  <a:extLst>
                    <a:ext uri="{9D8B030D-6E8A-4147-A177-3AD203B41FA5}">
                      <a16:colId xmlns:a16="http://schemas.microsoft.com/office/drawing/2014/main" val="20004"/>
                    </a:ext>
                  </a:extLst>
                </a:gridCol>
              </a:tblGrid>
              <a:tr h="381000">
                <a:tc rowSpan="2">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itchFamily="18" charset="0"/>
                          <a:ea typeface="ＭＳ Ｐゴシック" pitchFamily="50" charset="-128"/>
                        </a:rPr>
                        <a:t>ページ</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itchFamily="18" charset="0"/>
                          <a:ea typeface="ＭＳ Ｐゴシック" pitchFamily="50" charset="-128"/>
                        </a:rPr>
                        <a:t>ページ枠</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itchFamily="18" charset="0"/>
                          <a:ea typeface="ＭＳ Ｐゴシック" pitchFamily="50" charset="-128"/>
                        </a:rPr>
                        <a:t>フラグ</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28600">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itchFamily="18" charset="0"/>
                          <a:ea typeface="ＭＳ Ｐゴシック" pitchFamily="50" charset="-128"/>
                        </a:rPr>
                        <a:t>V</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itchFamily="18" charset="0"/>
                          <a:ea typeface="ＭＳ Ｐゴシック" pitchFamily="50" charset="-128"/>
                        </a:rPr>
                        <a:t>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itchFamily="18" charset="0"/>
                          <a:ea typeface="ＭＳ Ｐゴシック" pitchFamily="50" charset="-128"/>
                        </a:rPr>
                        <a:t>C</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6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286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110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6388">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110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286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111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pSp>
        <p:nvGrpSpPr>
          <p:cNvPr id="2" name="Group 95"/>
          <p:cNvGrpSpPr>
            <a:grpSpLocks/>
          </p:cNvGrpSpPr>
          <p:nvPr/>
        </p:nvGrpSpPr>
        <p:grpSpPr bwMode="auto">
          <a:xfrm>
            <a:off x="685800" y="5740400"/>
            <a:ext cx="3352800" cy="455613"/>
            <a:chOff x="432" y="3616"/>
            <a:chExt cx="2112" cy="287"/>
          </a:xfrm>
        </p:grpSpPr>
        <p:sp>
          <p:nvSpPr>
            <p:cNvPr id="14438" name="Rectangle 96"/>
            <p:cNvSpPr>
              <a:spLocks noChangeArrowheads="1"/>
            </p:cNvSpPr>
            <p:nvPr/>
          </p:nvSpPr>
          <p:spPr bwMode="auto">
            <a:xfrm>
              <a:off x="2208" y="3616"/>
              <a:ext cx="336" cy="287"/>
            </a:xfrm>
            <a:prstGeom prst="rect">
              <a:avLst/>
            </a:prstGeom>
            <a:solidFill>
              <a:srgbClr val="C7EEA0"/>
            </a:solidFill>
            <a:ln w="9525">
              <a:noFill/>
              <a:miter lim="800000"/>
              <a:headEnd/>
              <a:tailEnd/>
            </a:ln>
          </p:spPr>
          <p:txBody>
            <a:bodyPr anchor="ctr"/>
            <a:lstStyle/>
            <a:p>
              <a:pPr algn="ctr">
                <a:spcBef>
                  <a:spcPct val="20000"/>
                </a:spcBef>
                <a:buSzPct val="85000"/>
              </a:pPr>
              <a:r>
                <a:rPr lang="ja-JP" altLang="en-US" sz="2400">
                  <a:solidFill>
                    <a:srgbClr val="000000"/>
                  </a:solidFill>
                </a:rPr>
                <a:t>0</a:t>
              </a:r>
            </a:p>
          </p:txBody>
        </p:sp>
        <p:sp>
          <p:nvSpPr>
            <p:cNvPr id="14439" name="Rectangle 97"/>
            <p:cNvSpPr>
              <a:spLocks noChangeArrowheads="1"/>
            </p:cNvSpPr>
            <p:nvPr/>
          </p:nvSpPr>
          <p:spPr bwMode="auto">
            <a:xfrm>
              <a:off x="1632" y="3616"/>
              <a:ext cx="576" cy="287"/>
            </a:xfrm>
            <a:prstGeom prst="rect">
              <a:avLst/>
            </a:prstGeom>
            <a:solidFill>
              <a:srgbClr val="C7EEA0"/>
            </a:solidFill>
            <a:ln w="9525">
              <a:noFill/>
              <a:miter lim="800000"/>
              <a:headEnd/>
              <a:tailEnd/>
            </a:ln>
          </p:spPr>
          <p:txBody>
            <a:bodyPr anchor="ctr"/>
            <a:lstStyle/>
            <a:p>
              <a:pPr algn="ctr">
                <a:spcBef>
                  <a:spcPct val="20000"/>
                </a:spcBef>
                <a:buSzPct val="85000"/>
              </a:pPr>
              <a:r>
                <a:rPr lang="en-US" altLang="ja-JP" sz="2400">
                  <a:solidFill>
                    <a:srgbClr val="000000"/>
                  </a:solidFill>
                </a:rPr>
                <a:t>110</a:t>
              </a:r>
            </a:p>
          </p:txBody>
        </p:sp>
        <p:sp>
          <p:nvSpPr>
            <p:cNvPr id="14440" name="Rectangle 98"/>
            <p:cNvSpPr>
              <a:spLocks noChangeArrowheads="1"/>
            </p:cNvSpPr>
            <p:nvPr/>
          </p:nvSpPr>
          <p:spPr bwMode="auto">
            <a:xfrm>
              <a:off x="1277" y="3616"/>
              <a:ext cx="355" cy="287"/>
            </a:xfrm>
            <a:prstGeom prst="rect">
              <a:avLst/>
            </a:prstGeom>
            <a:solidFill>
              <a:srgbClr val="C7EEA0"/>
            </a:solidFill>
            <a:ln w="9525">
              <a:noFill/>
              <a:miter lim="800000"/>
              <a:headEnd/>
              <a:tailEnd/>
            </a:ln>
          </p:spPr>
          <p:txBody>
            <a:bodyPr anchor="ctr"/>
            <a:lstStyle/>
            <a:p>
              <a:pPr algn="ctr">
                <a:spcBef>
                  <a:spcPct val="20000"/>
                </a:spcBef>
                <a:buSzPct val="85000"/>
              </a:pPr>
              <a:r>
                <a:rPr lang="ja-JP" altLang="en-US" sz="2400">
                  <a:solidFill>
                    <a:srgbClr val="000000"/>
                  </a:solidFill>
                </a:rPr>
                <a:t>0</a:t>
              </a:r>
            </a:p>
          </p:txBody>
        </p:sp>
        <p:sp>
          <p:nvSpPr>
            <p:cNvPr id="14441" name="Rectangle 99"/>
            <p:cNvSpPr>
              <a:spLocks noChangeArrowheads="1"/>
            </p:cNvSpPr>
            <p:nvPr/>
          </p:nvSpPr>
          <p:spPr bwMode="auto">
            <a:xfrm>
              <a:off x="832" y="3616"/>
              <a:ext cx="445" cy="287"/>
            </a:xfrm>
            <a:prstGeom prst="rect">
              <a:avLst/>
            </a:prstGeom>
            <a:solidFill>
              <a:srgbClr val="C7EEA0"/>
            </a:solidFill>
            <a:ln w="9525">
              <a:noFill/>
              <a:miter lim="800000"/>
              <a:headEnd/>
              <a:tailEnd/>
            </a:ln>
          </p:spPr>
          <p:txBody>
            <a:bodyPr anchor="ctr"/>
            <a:lstStyle/>
            <a:p>
              <a:pPr algn="ctr">
                <a:spcBef>
                  <a:spcPct val="20000"/>
                </a:spcBef>
                <a:buSzPct val="85000"/>
              </a:pPr>
              <a:endParaRPr lang="ja-JP" altLang="en-US" sz="2400">
                <a:solidFill>
                  <a:srgbClr val="000000"/>
                </a:solidFill>
              </a:endParaRPr>
            </a:p>
          </p:txBody>
        </p:sp>
        <p:sp>
          <p:nvSpPr>
            <p:cNvPr id="14442" name="Rectangle 100"/>
            <p:cNvSpPr>
              <a:spLocks noChangeArrowheads="1"/>
            </p:cNvSpPr>
            <p:nvPr/>
          </p:nvSpPr>
          <p:spPr bwMode="auto">
            <a:xfrm>
              <a:off x="432" y="3616"/>
              <a:ext cx="400" cy="287"/>
            </a:xfrm>
            <a:prstGeom prst="rect">
              <a:avLst/>
            </a:prstGeom>
            <a:solidFill>
              <a:srgbClr val="C7EEA0"/>
            </a:solidFill>
            <a:ln w="9525">
              <a:noFill/>
              <a:miter lim="800000"/>
              <a:headEnd/>
              <a:tailEnd/>
            </a:ln>
          </p:spPr>
          <p:txBody>
            <a:bodyPr anchor="ctr"/>
            <a:lstStyle/>
            <a:p>
              <a:pPr algn="ctr">
                <a:spcBef>
                  <a:spcPct val="20000"/>
                </a:spcBef>
                <a:buSzPct val="85000"/>
              </a:pPr>
              <a:r>
                <a:rPr lang="ja-JP" altLang="en-US" sz="2400">
                  <a:solidFill>
                    <a:srgbClr val="000000"/>
                  </a:solidFill>
                </a:rPr>
                <a:t>02</a:t>
              </a:r>
            </a:p>
          </p:txBody>
        </p:sp>
        <p:sp>
          <p:nvSpPr>
            <p:cNvPr id="14443" name="Line 101"/>
            <p:cNvSpPr>
              <a:spLocks noChangeShapeType="1"/>
            </p:cNvSpPr>
            <p:nvPr/>
          </p:nvSpPr>
          <p:spPr bwMode="auto">
            <a:xfrm>
              <a:off x="432" y="3616"/>
              <a:ext cx="2112" cy="0"/>
            </a:xfrm>
            <a:prstGeom prst="line">
              <a:avLst/>
            </a:prstGeom>
            <a:noFill/>
            <a:ln w="12700">
              <a:solidFill>
                <a:schemeClr val="tx1"/>
              </a:solidFill>
              <a:round/>
              <a:headEnd/>
              <a:tailEnd/>
            </a:ln>
          </p:spPr>
          <p:txBody>
            <a:bodyPr wrap="none"/>
            <a:lstStyle/>
            <a:p>
              <a:endParaRPr lang="ja-JP" altLang="en-US"/>
            </a:p>
          </p:txBody>
        </p:sp>
        <p:sp>
          <p:nvSpPr>
            <p:cNvPr id="14444" name="Line 102"/>
            <p:cNvSpPr>
              <a:spLocks noChangeShapeType="1"/>
            </p:cNvSpPr>
            <p:nvPr/>
          </p:nvSpPr>
          <p:spPr bwMode="auto">
            <a:xfrm>
              <a:off x="432" y="3903"/>
              <a:ext cx="2112" cy="0"/>
            </a:xfrm>
            <a:prstGeom prst="line">
              <a:avLst/>
            </a:prstGeom>
            <a:noFill/>
            <a:ln w="12700">
              <a:solidFill>
                <a:schemeClr val="tx1"/>
              </a:solidFill>
              <a:round/>
              <a:headEnd/>
              <a:tailEnd/>
            </a:ln>
          </p:spPr>
          <p:txBody>
            <a:bodyPr wrap="none"/>
            <a:lstStyle/>
            <a:p>
              <a:endParaRPr lang="ja-JP" altLang="en-US"/>
            </a:p>
          </p:txBody>
        </p:sp>
      </p:grpSp>
      <p:sp useBgFill="1">
        <p:nvSpPr>
          <p:cNvPr id="243815" name="AutoShape 103"/>
          <p:cNvSpPr>
            <a:spLocks noChangeArrowheads="1"/>
          </p:cNvSpPr>
          <p:nvPr/>
        </p:nvSpPr>
        <p:spPr bwMode="auto">
          <a:xfrm>
            <a:off x="228600" y="4724400"/>
            <a:ext cx="1752600" cy="838200"/>
          </a:xfrm>
          <a:prstGeom prst="wedgeRoundRectCallout">
            <a:avLst>
              <a:gd name="adj1" fmla="val 60778"/>
              <a:gd name="adj2" fmla="val 72917"/>
              <a:gd name="adj3" fmla="val 16667"/>
            </a:avLst>
          </a:prstGeom>
          <a:ln w="9525">
            <a:solidFill>
              <a:schemeClr val="tx1"/>
            </a:solidFill>
            <a:miter lim="800000"/>
            <a:headEnd/>
            <a:tailEnd/>
          </a:ln>
        </p:spPr>
        <p:txBody>
          <a:bodyPr/>
          <a:lstStyle/>
          <a:p>
            <a:pPr algn="ctr"/>
            <a:r>
              <a:rPr lang="ja-JP" altLang="en-US" sz="2400"/>
              <a:t>主記憶上に無し</a:t>
            </a:r>
          </a:p>
        </p:txBody>
      </p:sp>
      <p:sp useBgFill="1">
        <p:nvSpPr>
          <p:cNvPr id="243816" name="Text Box 104"/>
          <p:cNvSpPr txBox="1">
            <a:spLocks noChangeArrowheads="1"/>
          </p:cNvSpPr>
          <p:nvPr/>
        </p:nvSpPr>
        <p:spPr bwMode="auto">
          <a:xfrm>
            <a:off x="4495800" y="5105400"/>
            <a:ext cx="3462338" cy="579438"/>
          </a:xfrm>
          <a:prstGeom prst="rect">
            <a:avLst/>
          </a:prstGeom>
          <a:ln w="9525">
            <a:noFill/>
            <a:miter lim="800000"/>
            <a:headEnd/>
            <a:tailEnd/>
          </a:ln>
        </p:spPr>
        <p:txBody>
          <a:bodyPr wrap="none">
            <a:spAutoFit/>
          </a:bodyPr>
          <a:lstStyle/>
          <a:p>
            <a:r>
              <a:rPr lang="ja-JP" altLang="en-US" sz="3200"/>
              <a:t>ページフォルト発生</a:t>
            </a:r>
          </a:p>
        </p:txBody>
      </p:sp>
      <p:sp>
        <p:nvSpPr>
          <p:cNvPr id="14434" name="Text Box 105"/>
          <p:cNvSpPr txBox="1">
            <a:spLocks noChangeArrowheads="1"/>
          </p:cNvSpPr>
          <p:nvPr/>
        </p:nvSpPr>
        <p:spPr bwMode="auto">
          <a:xfrm>
            <a:off x="4419600" y="990600"/>
            <a:ext cx="1098550" cy="457200"/>
          </a:xfrm>
          <a:prstGeom prst="rect">
            <a:avLst/>
          </a:prstGeom>
          <a:noFill/>
          <a:ln w="9525">
            <a:noFill/>
            <a:miter lim="800000"/>
            <a:headEnd/>
            <a:tailEnd/>
          </a:ln>
        </p:spPr>
        <p:txBody>
          <a:bodyPr wrap="none">
            <a:spAutoFit/>
          </a:bodyPr>
          <a:lstStyle/>
          <a:p>
            <a:r>
              <a:rPr lang="ja-JP" altLang="en-US" sz="2400"/>
              <a:t>主記憶</a:t>
            </a:r>
          </a:p>
        </p:txBody>
      </p:sp>
      <p:sp>
        <p:nvSpPr>
          <p:cNvPr id="14435" name="Text Box 106"/>
          <p:cNvSpPr txBox="1">
            <a:spLocks noChangeArrowheads="1"/>
          </p:cNvSpPr>
          <p:nvPr/>
        </p:nvSpPr>
        <p:spPr bwMode="auto">
          <a:xfrm>
            <a:off x="7162800" y="554038"/>
            <a:ext cx="1250950" cy="457200"/>
          </a:xfrm>
          <a:prstGeom prst="rect">
            <a:avLst/>
          </a:prstGeom>
          <a:noFill/>
          <a:ln w="9525">
            <a:noFill/>
            <a:miter lim="800000"/>
            <a:headEnd/>
            <a:tailEnd/>
          </a:ln>
        </p:spPr>
        <p:txBody>
          <a:bodyPr wrap="none">
            <a:spAutoFit/>
          </a:bodyPr>
          <a:lstStyle/>
          <a:p>
            <a:r>
              <a:rPr lang="ja-JP" altLang="en-US" sz="2400"/>
              <a:t>2次記憶</a:t>
            </a:r>
          </a:p>
        </p:txBody>
      </p:sp>
      <p:sp>
        <p:nvSpPr>
          <p:cNvPr id="14436" name="Text Box 107"/>
          <p:cNvSpPr txBox="1">
            <a:spLocks noChangeArrowheads="1"/>
          </p:cNvSpPr>
          <p:nvPr/>
        </p:nvSpPr>
        <p:spPr bwMode="auto">
          <a:xfrm>
            <a:off x="152400" y="1042988"/>
            <a:ext cx="2894013" cy="457200"/>
          </a:xfrm>
          <a:prstGeom prst="rect">
            <a:avLst/>
          </a:prstGeom>
          <a:noFill/>
          <a:ln w="9525">
            <a:noFill/>
            <a:miter lim="800000"/>
            <a:headEnd/>
            <a:tailEnd/>
          </a:ln>
        </p:spPr>
        <p:txBody>
          <a:bodyPr wrap="none">
            <a:spAutoFit/>
          </a:bodyPr>
          <a:lstStyle/>
          <a:p>
            <a:r>
              <a:rPr lang="ja-JP" altLang="en-US" sz="2400"/>
              <a:t>主記憶上に無い場合</a:t>
            </a:r>
          </a:p>
        </p:txBody>
      </p:sp>
      <p:sp>
        <p:nvSpPr>
          <p:cNvPr id="243820" name="AutoShape 108"/>
          <p:cNvSpPr>
            <a:spLocks noChangeArrowheads="1"/>
          </p:cNvSpPr>
          <p:nvPr/>
        </p:nvSpPr>
        <p:spPr bwMode="auto">
          <a:xfrm>
            <a:off x="4114800" y="4419600"/>
            <a:ext cx="2971800" cy="457200"/>
          </a:xfrm>
          <a:prstGeom prst="wedgeRoundRectCallout">
            <a:avLst>
              <a:gd name="adj1" fmla="val -4593"/>
              <a:gd name="adj2" fmla="val -179167"/>
              <a:gd name="adj3" fmla="val 16667"/>
            </a:avLst>
          </a:prstGeom>
          <a:solidFill>
            <a:schemeClr val="accent5">
              <a:lumMod val="10000"/>
            </a:schemeClr>
          </a:solidFill>
          <a:ln w="19050">
            <a:solidFill>
              <a:schemeClr val="tx1"/>
            </a:solidFill>
            <a:miter lim="800000"/>
            <a:headEnd/>
            <a:tailEnd/>
          </a:ln>
        </p:spPr>
        <p:txBody>
          <a:bodyPr/>
          <a:lstStyle/>
          <a:p>
            <a:pPr algn="ctr">
              <a:defRPr/>
            </a:pPr>
            <a:r>
              <a:rPr lang="ja-JP" altLang="en-US" sz="2400"/>
              <a:t>ページ枠に空き無し</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43815"/>
                                        </p:tgtEl>
                                        <p:attrNameLst>
                                          <p:attrName>style.visibility</p:attrName>
                                        </p:attrNameLst>
                                      </p:cBhvr>
                                      <p:to>
                                        <p:strVal val="visible"/>
                                      </p:to>
                                    </p:set>
                                    <p:animEffect transition="in" filter="checkerboard(across)">
                                      <p:cBhvr>
                                        <p:cTn id="12" dur="500"/>
                                        <p:tgtEl>
                                          <p:spTgt spid="24381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43816"/>
                                        </p:tgtEl>
                                        <p:attrNameLst>
                                          <p:attrName>style.visibility</p:attrName>
                                        </p:attrNameLst>
                                      </p:cBhvr>
                                      <p:to>
                                        <p:strVal val="visible"/>
                                      </p:to>
                                    </p:set>
                                    <p:animEffect transition="in" filter="checkerboard(across)">
                                      <p:cBhvr>
                                        <p:cTn id="17" dur="500"/>
                                        <p:tgtEl>
                                          <p:spTgt spid="243816"/>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43820"/>
                                        </p:tgtEl>
                                        <p:attrNameLst>
                                          <p:attrName>style.visibility</p:attrName>
                                        </p:attrNameLst>
                                      </p:cBhvr>
                                      <p:to>
                                        <p:strVal val="visible"/>
                                      </p:to>
                                    </p:set>
                                    <p:animEffect transition="in" filter="checkerboard(across)">
                                      <p:cBhvr>
                                        <p:cTn id="22" dur="500"/>
                                        <p:tgtEl>
                                          <p:spTgt spid="2438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815" grpId="0" animBg="1" autoUpdateAnimBg="0"/>
      <p:bldP spid="243816" grpId="0" animBg="1" autoUpdateAnimBg="0"/>
      <p:bldP spid="243820"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228600"/>
            <a:ext cx="7772400" cy="762000"/>
          </a:xfrm>
        </p:spPr>
        <p:txBody>
          <a:bodyPr/>
          <a:lstStyle/>
          <a:p>
            <a:pPr eaLnBrk="1" hangingPunct="1"/>
            <a:r>
              <a:rPr lang="ja-JP" altLang="en-US"/>
              <a:t>ページングの動作</a:t>
            </a:r>
          </a:p>
        </p:txBody>
      </p:sp>
      <p:sp>
        <p:nvSpPr>
          <p:cNvPr id="15363" name="AutoShape 3"/>
          <p:cNvSpPr>
            <a:spLocks noChangeArrowheads="1"/>
          </p:cNvSpPr>
          <p:nvPr/>
        </p:nvSpPr>
        <p:spPr bwMode="auto">
          <a:xfrm>
            <a:off x="6858000" y="1066800"/>
            <a:ext cx="1752600" cy="5257800"/>
          </a:xfrm>
          <a:prstGeom prst="can">
            <a:avLst>
              <a:gd name="adj" fmla="val 18111"/>
            </a:avLst>
          </a:prstGeom>
          <a:noFill/>
          <a:ln w="19050">
            <a:solidFill>
              <a:schemeClr val="tx1"/>
            </a:solidFill>
            <a:round/>
            <a:headEnd/>
            <a:tailEnd/>
          </a:ln>
        </p:spPr>
        <p:txBody>
          <a:bodyPr wrap="none" anchor="ctr"/>
          <a:lstStyle/>
          <a:p>
            <a:endParaRPr lang="ja-JP" altLang="en-US"/>
          </a:p>
        </p:txBody>
      </p:sp>
      <p:graphicFrame>
        <p:nvGraphicFramePr>
          <p:cNvPr id="246788" name="Group 4"/>
          <p:cNvGraphicFramePr>
            <a:graphicFrameLocks noGrp="1"/>
          </p:cNvGraphicFramePr>
          <p:nvPr/>
        </p:nvGraphicFramePr>
        <p:xfrm>
          <a:off x="7086600" y="1600200"/>
          <a:ext cx="1295400" cy="4400550"/>
        </p:xfrm>
        <a:graphic>
          <a:graphicData uri="http://schemas.openxmlformats.org/drawingml/2006/table">
            <a:tbl>
              <a:tblPr/>
              <a:tblGrid>
                <a:gridCol w="1295400">
                  <a:extLst>
                    <a:ext uri="{9D8B030D-6E8A-4147-A177-3AD203B41FA5}">
                      <a16:colId xmlns:a16="http://schemas.microsoft.com/office/drawing/2014/main" val="20000"/>
                    </a:ext>
                  </a:extLst>
                </a:gridCol>
              </a:tblGrid>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ページ</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00</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01</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02</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04</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05</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06</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07</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graphicFrame>
        <p:nvGraphicFramePr>
          <p:cNvPr id="246810" name="Group 26"/>
          <p:cNvGraphicFramePr>
            <a:graphicFrameLocks noGrp="1"/>
          </p:cNvGraphicFramePr>
          <p:nvPr/>
        </p:nvGraphicFramePr>
        <p:xfrm>
          <a:off x="3581400" y="1447800"/>
          <a:ext cx="2667000" cy="2444750"/>
        </p:xfrm>
        <a:graphic>
          <a:graphicData uri="http://schemas.openxmlformats.org/drawingml/2006/table">
            <a:tbl>
              <a:tblPr/>
              <a:tblGrid>
                <a:gridCol w="13716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tblGrid>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ページ枠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ページ</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03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07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06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5406" name="Text Box 46"/>
          <p:cNvSpPr txBox="1">
            <a:spLocks noChangeArrowheads="1"/>
          </p:cNvSpPr>
          <p:nvPr/>
        </p:nvSpPr>
        <p:spPr bwMode="auto">
          <a:xfrm>
            <a:off x="304800" y="1524000"/>
            <a:ext cx="1819275" cy="457200"/>
          </a:xfrm>
          <a:prstGeom prst="rect">
            <a:avLst/>
          </a:prstGeom>
          <a:noFill/>
          <a:ln w="9525">
            <a:noFill/>
            <a:miter lim="800000"/>
            <a:headEnd/>
            <a:tailEnd/>
          </a:ln>
        </p:spPr>
        <p:txBody>
          <a:bodyPr wrap="none">
            <a:spAutoFit/>
          </a:bodyPr>
          <a:lstStyle/>
          <a:p>
            <a:pPr algn="ctr"/>
            <a:r>
              <a:rPr lang="ja-JP" altLang="en-US" sz="2400"/>
              <a:t>仮想アドレス</a:t>
            </a:r>
          </a:p>
        </p:txBody>
      </p:sp>
      <p:graphicFrame>
        <p:nvGraphicFramePr>
          <p:cNvPr id="246831" name="Group 47"/>
          <p:cNvGraphicFramePr>
            <a:graphicFrameLocks noGrp="1"/>
          </p:cNvGraphicFramePr>
          <p:nvPr/>
        </p:nvGraphicFramePr>
        <p:xfrm>
          <a:off x="762000" y="1981200"/>
          <a:ext cx="1600200" cy="579120"/>
        </p:xfrm>
        <a:graphic>
          <a:graphicData uri="http://schemas.openxmlformats.org/drawingml/2006/table">
            <a:tbl>
              <a:tblPr/>
              <a:tblGrid>
                <a:gridCol w="658813">
                  <a:extLst>
                    <a:ext uri="{9D8B030D-6E8A-4147-A177-3AD203B41FA5}">
                      <a16:colId xmlns:a16="http://schemas.microsoft.com/office/drawing/2014/main" val="20000"/>
                    </a:ext>
                  </a:extLst>
                </a:gridCol>
                <a:gridCol w="941387">
                  <a:extLst>
                    <a:ext uri="{9D8B030D-6E8A-4147-A177-3AD203B41FA5}">
                      <a16:colId xmlns:a16="http://schemas.microsoft.com/office/drawing/2014/main" val="20001"/>
                    </a:ext>
                  </a:extLst>
                </a:gridCol>
              </a:tblGrid>
              <a:tr h="4572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123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246839" name="Group 55"/>
          <p:cNvGraphicFramePr>
            <a:graphicFrameLocks noGrp="1"/>
          </p:cNvGraphicFramePr>
          <p:nvPr/>
        </p:nvGraphicFramePr>
        <p:xfrm>
          <a:off x="685800" y="4038600"/>
          <a:ext cx="3352800" cy="2621280"/>
        </p:xfrm>
        <a:graphic>
          <a:graphicData uri="http://schemas.openxmlformats.org/drawingml/2006/table">
            <a:tbl>
              <a:tblPr/>
              <a:tblGrid>
                <a:gridCol w="635000">
                  <a:extLst>
                    <a:ext uri="{9D8B030D-6E8A-4147-A177-3AD203B41FA5}">
                      <a16:colId xmlns:a16="http://schemas.microsoft.com/office/drawing/2014/main" val="20000"/>
                    </a:ext>
                  </a:extLst>
                </a:gridCol>
                <a:gridCol w="706438">
                  <a:extLst>
                    <a:ext uri="{9D8B030D-6E8A-4147-A177-3AD203B41FA5}">
                      <a16:colId xmlns:a16="http://schemas.microsoft.com/office/drawing/2014/main" val="20001"/>
                    </a:ext>
                  </a:extLst>
                </a:gridCol>
                <a:gridCol w="563562">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533400">
                  <a:extLst>
                    <a:ext uri="{9D8B030D-6E8A-4147-A177-3AD203B41FA5}">
                      <a16:colId xmlns:a16="http://schemas.microsoft.com/office/drawing/2014/main" val="20004"/>
                    </a:ext>
                  </a:extLst>
                </a:gridCol>
              </a:tblGrid>
              <a:tr h="381000">
                <a:tc rowSpan="2">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itchFamily="18" charset="0"/>
                          <a:ea typeface="ＭＳ Ｐゴシック" pitchFamily="50" charset="-128"/>
                        </a:rPr>
                        <a:t>ページ</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itchFamily="18" charset="0"/>
                          <a:ea typeface="ＭＳ Ｐゴシック" pitchFamily="50" charset="-128"/>
                        </a:rPr>
                        <a:t>ページ枠</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itchFamily="18" charset="0"/>
                          <a:ea typeface="ＭＳ Ｐゴシック" pitchFamily="50" charset="-128"/>
                        </a:rPr>
                        <a:t>フラグ</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28600">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itchFamily="18" charset="0"/>
                          <a:ea typeface="ＭＳ Ｐゴシック" pitchFamily="50" charset="-128"/>
                        </a:rPr>
                        <a:t>V</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itchFamily="18" charset="0"/>
                          <a:ea typeface="ＭＳ Ｐゴシック" pitchFamily="50" charset="-128"/>
                        </a:rPr>
                        <a:t>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itchFamily="18" charset="0"/>
                          <a:ea typeface="ＭＳ Ｐゴシック" pitchFamily="50" charset="-128"/>
                        </a:rPr>
                        <a:t>C</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6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286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110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6388">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110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286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111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5455" name="Text Box 95"/>
          <p:cNvSpPr txBox="1">
            <a:spLocks noChangeArrowheads="1"/>
          </p:cNvSpPr>
          <p:nvPr/>
        </p:nvSpPr>
        <p:spPr bwMode="auto">
          <a:xfrm>
            <a:off x="4419600" y="990600"/>
            <a:ext cx="1098550" cy="457200"/>
          </a:xfrm>
          <a:prstGeom prst="rect">
            <a:avLst/>
          </a:prstGeom>
          <a:noFill/>
          <a:ln w="9525">
            <a:noFill/>
            <a:miter lim="800000"/>
            <a:headEnd/>
            <a:tailEnd/>
          </a:ln>
        </p:spPr>
        <p:txBody>
          <a:bodyPr wrap="none">
            <a:spAutoFit/>
          </a:bodyPr>
          <a:lstStyle/>
          <a:p>
            <a:r>
              <a:rPr lang="ja-JP" altLang="en-US" sz="2400"/>
              <a:t>主記憶</a:t>
            </a:r>
          </a:p>
        </p:txBody>
      </p:sp>
      <p:sp>
        <p:nvSpPr>
          <p:cNvPr id="15456" name="Text Box 96"/>
          <p:cNvSpPr txBox="1">
            <a:spLocks noChangeArrowheads="1"/>
          </p:cNvSpPr>
          <p:nvPr/>
        </p:nvSpPr>
        <p:spPr bwMode="auto">
          <a:xfrm>
            <a:off x="7162800" y="554038"/>
            <a:ext cx="1250950" cy="457200"/>
          </a:xfrm>
          <a:prstGeom prst="rect">
            <a:avLst/>
          </a:prstGeom>
          <a:noFill/>
          <a:ln w="9525">
            <a:noFill/>
            <a:miter lim="800000"/>
            <a:headEnd/>
            <a:tailEnd/>
          </a:ln>
        </p:spPr>
        <p:txBody>
          <a:bodyPr wrap="none">
            <a:spAutoFit/>
          </a:bodyPr>
          <a:lstStyle/>
          <a:p>
            <a:r>
              <a:rPr lang="ja-JP" altLang="en-US" sz="2400"/>
              <a:t>2次記憶</a:t>
            </a:r>
          </a:p>
        </p:txBody>
      </p:sp>
      <p:sp>
        <p:nvSpPr>
          <p:cNvPr id="15457" name="Text Box 97"/>
          <p:cNvSpPr txBox="1">
            <a:spLocks noChangeArrowheads="1"/>
          </p:cNvSpPr>
          <p:nvPr/>
        </p:nvSpPr>
        <p:spPr bwMode="auto">
          <a:xfrm>
            <a:off x="152400" y="1042988"/>
            <a:ext cx="2894013" cy="457200"/>
          </a:xfrm>
          <a:prstGeom prst="rect">
            <a:avLst/>
          </a:prstGeom>
          <a:noFill/>
          <a:ln w="9525">
            <a:noFill/>
            <a:miter lim="800000"/>
            <a:headEnd/>
            <a:tailEnd/>
          </a:ln>
        </p:spPr>
        <p:txBody>
          <a:bodyPr wrap="none">
            <a:spAutoFit/>
          </a:bodyPr>
          <a:lstStyle/>
          <a:p>
            <a:r>
              <a:rPr lang="ja-JP" altLang="en-US" sz="2400"/>
              <a:t>主記憶上に無い場合</a:t>
            </a:r>
          </a:p>
        </p:txBody>
      </p:sp>
      <p:sp>
        <p:nvSpPr>
          <p:cNvPr id="246882" name="Rectangle 98"/>
          <p:cNvSpPr>
            <a:spLocks noChangeArrowheads="1"/>
          </p:cNvSpPr>
          <p:nvPr/>
        </p:nvSpPr>
        <p:spPr bwMode="auto">
          <a:xfrm>
            <a:off x="4953000" y="2425700"/>
            <a:ext cx="1295400" cy="488950"/>
          </a:xfrm>
          <a:prstGeom prst="rect">
            <a:avLst/>
          </a:prstGeom>
          <a:solidFill>
            <a:srgbClr val="CCFF99"/>
          </a:solidFill>
          <a:ln w="9525">
            <a:noFill/>
            <a:miter lim="800000"/>
            <a:headEnd/>
            <a:tailEnd/>
          </a:ln>
        </p:spPr>
        <p:txBody>
          <a:bodyPr/>
          <a:lstStyle/>
          <a:p>
            <a:pPr algn="ctr">
              <a:spcBef>
                <a:spcPct val="20000"/>
              </a:spcBef>
              <a:buSzPct val="85000"/>
            </a:pPr>
            <a:r>
              <a:rPr lang="en-US" altLang="ja-JP" sz="2400">
                <a:solidFill>
                  <a:srgbClr val="000000"/>
                </a:solidFill>
              </a:rPr>
              <a:t>03</a:t>
            </a:r>
          </a:p>
        </p:txBody>
      </p:sp>
      <p:grpSp>
        <p:nvGrpSpPr>
          <p:cNvPr id="2" name="Group 101"/>
          <p:cNvGrpSpPr>
            <a:grpSpLocks/>
          </p:cNvGrpSpPr>
          <p:nvPr/>
        </p:nvGrpSpPr>
        <p:grpSpPr bwMode="auto">
          <a:xfrm>
            <a:off x="6248400" y="2667000"/>
            <a:ext cx="2133600" cy="1377950"/>
            <a:chOff x="3936" y="1680"/>
            <a:chExt cx="1344" cy="868"/>
          </a:xfrm>
        </p:grpSpPr>
        <p:sp>
          <p:nvSpPr>
            <p:cNvPr id="15467" name="Line 99"/>
            <p:cNvSpPr>
              <a:spLocks noChangeShapeType="1"/>
            </p:cNvSpPr>
            <p:nvPr/>
          </p:nvSpPr>
          <p:spPr bwMode="auto">
            <a:xfrm>
              <a:off x="3936" y="1680"/>
              <a:ext cx="528" cy="720"/>
            </a:xfrm>
            <a:prstGeom prst="line">
              <a:avLst/>
            </a:prstGeom>
            <a:noFill/>
            <a:ln w="38100">
              <a:solidFill>
                <a:srgbClr val="FF99CC"/>
              </a:solidFill>
              <a:round/>
              <a:headEnd/>
              <a:tailEnd type="triangle" w="med" len="med"/>
            </a:ln>
          </p:spPr>
          <p:txBody>
            <a:bodyPr wrap="none"/>
            <a:lstStyle/>
            <a:p>
              <a:endParaRPr lang="ja-JP" altLang="en-US"/>
            </a:p>
          </p:txBody>
        </p:sp>
        <p:sp>
          <p:nvSpPr>
            <p:cNvPr id="15468" name="Rectangle 100"/>
            <p:cNvSpPr>
              <a:spLocks noChangeArrowheads="1"/>
            </p:cNvSpPr>
            <p:nvPr/>
          </p:nvSpPr>
          <p:spPr bwMode="auto">
            <a:xfrm>
              <a:off x="4464" y="2240"/>
              <a:ext cx="816" cy="308"/>
            </a:xfrm>
            <a:prstGeom prst="rect">
              <a:avLst/>
            </a:prstGeom>
            <a:solidFill>
              <a:srgbClr val="CCFF99"/>
            </a:solidFill>
            <a:ln w="9525">
              <a:noFill/>
              <a:miter lim="800000"/>
              <a:headEnd/>
              <a:tailEnd/>
            </a:ln>
          </p:spPr>
          <p:txBody>
            <a:bodyPr/>
            <a:lstStyle/>
            <a:p>
              <a:pPr algn="ctr">
                <a:spcBef>
                  <a:spcPct val="20000"/>
                </a:spcBef>
                <a:buSzPct val="85000"/>
              </a:pPr>
              <a:r>
                <a:rPr lang="ja-JP" altLang="en-US" sz="2400">
                  <a:solidFill>
                    <a:srgbClr val="000000"/>
                  </a:solidFill>
                </a:rPr>
                <a:t>03</a:t>
              </a:r>
            </a:p>
          </p:txBody>
        </p:sp>
      </p:grpSp>
      <p:sp>
        <p:nvSpPr>
          <p:cNvPr id="246886" name="AutoShape 102"/>
          <p:cNvSpPr>
            <a:spLocks noChangeArrowheads="1"/>
          </p:cNvSpPr>
          <p:nvPr/>
        </p:nvSpPr>
        <p:spPr bwMode="auto">
          <a:xfrm>
            <a:off x="4953000" y="4343400"/>
            <a:ext cx="3810000" cy="838200"/>
          </a:xfrm>
          <a:prstGeom prst="wedgeRoundRectCallout">
            <a:avLst>
              <a:gd name="adj1" fmla="val 13542"/>
              <a:gd name="adj2" fmla="val -88824"/>
              <a:gd name="adj3" fmla="val 16667"/>
            </a:avLst>
          </a:prstGeom>
          <a:solidFill>
            <a:srgbClr val="000000"/>
          </a:solidFill>
          <a:ln w="9525">
            <a:solidFill>
              <a:schemeClr val="tx1"/>
            </a:solidFill>
            <a:miter lim="800000"/>
            <a:headEnd/>
            <a:tailEnd/>
          </a:ln>
        </p:spPr>
        <p:txBody>
          <a:bodyPr/>
          <a:lstStyle/>
          <a:p>
            <a:pPr algn="ctr"/>
            <a:r>
              <a:rPr lang="ja-JP" altLang="en-US" sz="2400"/>
              <a:t>ページ枠を空けるために</a:t>
            </a:r>
          </a:p>
          <a:p>
            <a:pPr algn="ctr"/>
            <a:r>
              <a:rPr lang="ja-JP" altLang="en-US" sz="2400"/>
              <a:t>03 をページアウト</a:t>
            </a:r>
          </a:p>
        </p:txBody>
      </p:sp>
      <p:grpSp>
        <p:nvGrpSpPr>
          <p:cNvPr id="3" name="Group 103"/>
          <p:cNvGrpSpPr>
            <a:grpSpLocks/>
          </p:cNvGrpSpPr>
          <p:nvPr/>
        </p:nvGrpSpPr>
        <p:grpSpPr bwMode="auto">
          <a:xfrm>
            <a:off x="685800" y="6196013"/>
            <a:ext cx="3352800" cy="455612"/>
            <a:chOff x="432" y="3903"/>
            <a:chExt cx="2112" cy="287"/>
          </a:xfrm>
        </p:grpSpPr>
        <p:sp>
          <p:nvSpPr>
            <p:cNvPr id="15462" name="Rectangle 104"/>
            <p:cNvSpPr>
              <a:spLocks noChangeArrowheads="1"/>
            </p:cNvSpPr>
            <p:nvPr/>
          </p:nvSpPr>
          <p:spPr bwMode="auto">
            <a:xfrm>
              <a:off x="2208" y="3903"/>
              <a:ext cx="336" cy="287"/>
            </a:xfrm>
            <a:prstGeom prst="rect">
              <a:avLst/>
            </a:prstGeom>
            <a:solidFill>
              <a:srgbClr val="CCFF99"/>
            </a:solidFill>
            <a:ln w="9525">
              <a:noFill/>
              <a:miter lim="800000"/>
              <a:headEnd/>
              <a:tailEnd/>
            </a:ln>
          </p:spPr>
          <p:txBody>
            <a:bodyPr anchor="ctr"/>
            <a:lstStyle/>
            <a:p>
              <a:pPr algn="ctr">
                <a:spcBef>
                  <a:spcPct val="20000"/>
                </a:spcBef>
                <a:buSzPct val="85000"/>
              </a:pPr>
              <a:r>
                <a:rPr lang="ja-JP" altLang="en-US" sz="2400">
                  <a:solidFill>
                    <a:srgbClr val="000000"/>
                  </a:solidFill>
                </a:rPr>
                <a:t>0</a:t>
              </a:r>
            </a:p>
          </p:txBody>
        </p:sp>
        <p:sp>
          <p:nvSpPr>
            <p:cNvPr id="15463" name="Rectangle 105"/>
            <p:cNvSpPr>
              <a:spLocks noChangeArrowheads="1"/>
            </p:cNvSpPr>
            <p:nvPr/>
          </p:nvSpPr>
          <p:spPr bwMode="auto">
            <a:xfrm>
              <a:off x="1632" y="3903"/>
              <a:ext cx="576" cy="287"/>
            </a:xfrm>
            <a:prstGeom prst="rect">
              <a:avLst/>
            </a:prstGeom>
            <a:solidFill>
              <a:srgbClr val="CCFF99"/>
            </a:solidFill>
            <a:ln w="9525">
              <a:noFill/>
              <a:miter lim="800000"/>
              <a:headEnd/>
              <a:tailEnd/>
            </a:ln>
          </p:spPr>
          <p:txBody>
            <a:bodyPr anchor="ctr"/>
            <a:lstStyle/>
            <a:p>
              <a:pPr algn="ctr">
                <a:spcBef>
                  <a:spcPct val="20000"/>
                </a:spcBef>
                <a:buSzPct val="85000"/>
              </a:pPr>
              <a:r>
                <a:rPr lang="en-US" altLang="ja-JP" sz="2400">
                  <a:solidFill>
                    <a:srgbClr val="000000"/>
                  </a:solidFill>
                </a:rPr>
                <a:t>111</a:t>
              </a:r>
            </a:p>
          </p:txBody>
        </p:sp>
        <p:sp>
          <p:nvSpPr>
            <p:cNvPr id="15464" name="Rectangle 106"/>
            <p:cNvSpPr>
              <a:spLocks noChangeArrowheads="1"/>
            </p:cNvSpPr>
            <p:nvPr/>
          </p:nvSpPr>
          <p:spPr bwMode="auto">
            <a:xfrm>
              <a:off x="1277" y="3903"/>
              <a:ext cx="355" cy="287"/>
            </a:xfrm>
            <a:prstGeom prst="rect">
              <a:avLst/>
            </a:prstGeom>
            <a:solidFill>
              <a:srgbClr val="CCFF99"/>
            </a:solidFill>
            <a:ln w="9525">
              <a:noFill/>
              <a:miter lim="800000"/>
              <a:headEnd/>
              <a:tailEnd/>
            </a:ln>
          </p:spPr>
          <p:txBody>
            <a:bodyPr anchor="ctr"/>
            <a:lstStyle/>
            <a:p>
              <a:pPr algn="ctr">
                <a:spcBef>
                  <a:spcPct val="20000"/>
                </a:spcBef>
                <a:buSzPct val="85000"/>
              </a:pPr>
              <a:r>
                <a:rPr lang="ja-JP" altLang="en-US" sz="2400">
                  <a:solidFill>
                    <a:srgbClr val="000000"/>
                  </a:solidFill>
                </a:rPr>
                <a:t>0</a:t>
              </a:r>
            </a:p>
          </p:txBody>
        </p:sp>
        <p:sp>
          <p:nvSpPr>
            <p:cNvPr id="15465" name="Rectangle 107"/>
            <p:cNvSpPr>
              <a:spLocks noChangeArrowheads="1"/>
            </p:cNvSpPr>
            <p:nvPr/>
          </p:nvSpPr>
          <p:spPr bwMode="auto">
            <a:xfrm>
              <a:off x="832" y="3903"/>
              <a:ext cx="445" cy="287"/>
            </a:xfrm>
            <a:prstGeom prst="rect">
              <a:avLst/>
            </a:prstGeom>
            <a:solidFill>
              <a:srgbClr val="CCFF99"/>
            </a:solidFill>
            <a:ln w="9525">
              <a:noFill/>
              <a:miter lim="800000"/>
              <a:headEnd/>
              <a:tailEnd/>
            </a:ln>
          </p:spPr>
          <p:txBody>
            <a:bodyPr anchor="ctr"/>
            <a:lstStyle/>
            <a:p>
              <a:pPr algn="ctr">
                <a:spcBef>
                  <a:spcPct val="20000"/>
                </a:spcBef>
                <a:buSzPct val="85000"/>
              </a:pPr>
              <a:endParaRPr lang="ja-JP" altLang="en-US" sz="2400">
                <a:solidFill>
                  <a:srgbClr val="000000"/>
                </a:solidFill>
              </a:endParaRPr>
            </a:p>
          </p:txBody>
        </p:sp>
        <p:sp>
          <p:nvSpPr>
            <p:cNvPr id="15466" name="Rectangle 108"/>
            <p:cNvSpPr>
              <a:spLocks noChangeArrowheads="1"/>
            </p:cNvSpPr>
            <p:nvPr/>
          </p:nvSpPr>
          <p:spPr bwMode="auto">
            <a:xfrm>
              <a:off x="432" y="3903"/>
              <a:ext cx="400" cy="287"/>
            </a:xfrm>
            <a:prstGeom prst="rect">
              <a:avLst/>
            </a:prstGeom>
            <a:solidFill>
              <a:srgbClr val="CCFF99"/>
            </a:solidFill>
            <a:ln w="9525">
              <a:noFill/>
              <a:miter lim="800000"/>
              <a:headEnd/>
              <a:tailEnd/>
            </a:ln>
          </p:spPr>
          <p:txBody>
            <a:bodyPr anchor="ctr"/>
            <a:lstStyle/>
            <a:p>
              <a:pPr algn="ctr">
                <a:spcBef>
                  <a:spcPct val="20000"/>
                </a:spcBef>
                <a:buSzPct val="85000"/>
              </a:pPr>
              <a:r>
                <a:rPr lang="ja-JP" altLang="en-US" sz="2400">
                  <a:solidFill>
                    <a:srgbClr val="000000"/>
                  </a:solidFill>
                </a:rPr>
                <a:t>03</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46882"/>
                                        </p:tgtEl>
                                        <p:attrNameLst>
                                          <p:attrName>style.visibility</p:attrName>
                                        </p:attrNameLst>
                                      </p:cBhvr>
                                      <p:to>
                                        <p:strVal val="visible"/>
                                      </p:to>
                                    </p:set>
                                    <p:animEffect transition="in" filter="checkerboard(across)">
                                      <p:cBhvr>
                                        <p:cTn id="7" dur="500"/>
                                        <p:tgtEl>
                                          <p:spTgt spid="24688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46886"/>
                                        </p:tgtEl>
                                        <p:attrNameLst>
                                          <p:attrName>style.visibility</p:attrName>
                                        </p:attrNameLst>
                                      </p:cBhvr>
                                      <p:to>
                                        <p:strVal val="visible"/>
                                      </p:to>
                                    </p:set>
                                    <p:animEffect transition="in" filter="checkerboard(across)">
                                      <p:cBhvr>
                                        <p:cTn id="17" dur="500"/>
                                        <p:tgtEl>
                                          <p:spTgt spid="246886"/>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checkerboard(across)">
                                      <p:cBhvr>
                                        <p:cTn id="2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882" grpId="0" animBg="1" autoUpdateAnimBg="0"/>
      <p:bldP spid="246886"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228600"/>
            <a:ext cx="7772400" cy="762000"/>
          </a:xfrm>
        </p:spPr>
        <p:txBody>
          <a:bodyPr/>
          <a:lstStyle/>
          <a:p>
            <a:pPr eaLnBrk="1" hangingPunct="1"/>
            <a:r>
              <a:rPr lang="ja-JP" altLang="en-US"/>
              <a:t>ページングの動作</a:t>
            </a:r>
          </a:p>
        </p:txBody>
      </p:sp>
      <p:sp>
        <p:nvSpPr>
          <p:cNvPr id="16387" name="AutoShape 3"/>
          <p:cNvSpPr>
            <a:spLocks noChangeArrowheads="1"/>
          </p:cNvSpPr>
          <p:nvPr/>
        </p:nvSpPr>
        <p:spPr bwMode="auto">
          <a:xfrm>
            <a:off x="6858000" y="1066800"/>
            <a:ext cx="1752600" cy="5257800"/>
          </a:xfrm>
          <a:prstGeom prst="can">
            <a:avLst>
              <a:gd name="adj" fmla="val 18111"/>
            </a:avLst>
          </a:prstGeom>
          <a:noFill/>
          <a:ln w="19050">
            <a:solidFill>
              <a:schemeClr val="tx1"/>
            </a:solidFill>
            <a:round/>
            <a:headEnd/>
            <a:tailEnd/>
          </a:ln>
        </p:spPr>
        <p:txBody>
          <a:bodyPr wrap="none" anchor="ctr"/>
          <a:lstStyle/>
          <a:p>
            <a:endParaRPr lang="ja-JP" altLang="en-US"/>
          </a:p>
        </p:txBody>
      </p:sp>
      <p:graphicFrame>
        <p:nvGraphicFramePr>
          <p:cNvPr id="244740" name="Group 4"/>
          <p:cNvGraphicFramePr>
            <a:graphicFrameLocks noGrp="1"/>
          </p:cNvGraphicFramePr>
          <p:nvPr/>
        </p:nvGraphicFramePr>
        <p:xfrm>
          <a:off x="7086600" y="1600200"/>
          <a:ext cx="1295400" cy="4400550"/>
        </p:xfrm>
        <a:graphic>
          <a:graphicData uri="http://schemas.openxmlformats.org/drawingml/2006/table">
            <a:tbl>
              <a:tblPr/>
              <a:tblGrid>
                <a:gridCol w="1295400">
                  <a:extLst>
                    <a:ext uri="{9D8B030D-6E8A-4147-A177-3AD203B41FA5}">
                      <a16:colId xmlns:a16="http://schemas.microsoft.com/office/drawing/2014/main" val="20000"/>
                    </a:ext>
                  </a:extLst>
                </a:gridCol>
              </a:tblGrid>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ページ</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00</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01</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02</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04</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05</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06</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07</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graphicFrame>
        <p:nvGraphicFramePr>
          <p:cNvPr id="244762" name="Group 26"/>
          <p:cNvGraphicFramePr>
            <a:graphicFrameLocks noGrp="1"/>
          </p:cNvGraphicFramePr>
          <p:nvPr/>
        </p:nvGraphicFramePr>
        <p:xfrm>
          <a:off x="3581400" y="1447800"/>
          <a:ext cx="2667000" cy="2444750"/>
        </p:xfrm>
        <a:graphic>
          <a:graphicData uri="http://schemas.openxmlformats.org/drawingml/2006/table">
            <a:tbl>
              <a:tblPr/>
              <a:tblGrid>
                <a:gridCol w="13716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tblGrid>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ページ枠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ページ</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07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06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6430" name="Text Box 46"/>
          <p:cNvSpPr txBox="1">
            <a:spLocks noChangeArrowheads="1"/>
          </p:cNvSpPr>
          <p:nvPr/>
        </p:nvSpPr>
        <p:spPr bwMode="auto">
          <a:xfrm>
            <a:off x="304800" y="1524000"/>
            <a:ext cx="1819275" cy="457200"/>
          </a:xfrm>
          <a:prstGeom prst="rect">
            <a:avLst/>
          </a:prstGeom>
          <a:noFill/>
          <a:ln w="9525">
            <a:noFill/>
            <a:miter lim="800000"/>
            <a:headEnd/>
            <a:tailEnd/>
          </a:ln>
        </p:spPr>
        <p:txBody>
          <a:bodyPr wrap="none">
            <a:spAutoFit/>
          </a:bodyPr>
          <a:lstStyle/>
          <a:p>
            <a:pPr algn="ctr"/>
            <a:r>
              <a:rPr lang="ja-JP" altLang="en-US" sz="2400"/>
              <a:t>仮想アドレス</a:t>
            </a:r>
          </a:p>
        </p:txBody>
      </p:sp>
      <p:graphicFrame>
        <p:nvGraphicFramePr>
          <p:cNvPr id="244783" name="Group 47"/>
          <p:cNvGraphicFramePr>
            <a:graphicFrameLocks noGrp="1"/>
          </p:cNvGraphicFramePr>
          <p:nvPr/>
        </p:nvGraphicFramePr>
        <p:xfrm>
          <a:off x="762000" y="1981200"/>
          <a:ext cx="1600200" cy="579120"/>
        </p:xfrm>
        <a:graphic>
          <a:graphicData uri="http://schemas.openxmlformats.org/drawingml/2006/table">
            <a:tbl>
              <a:tblPr/>
              <a:tblGrid>
                <a:gridCol w="658813">
                  <a:extLst>
                    <a:ext uri="{9D8B030D-6E8A-4147-A177-3AD203B41FA5}">
                      <a16:colId xmlns:a16="http://schemas.microsoft.com/office/drawing/2014/main" val="20000"/>
                    </a:ext>
                  </a:extLst>
                </a:gridCol>
                <a:gridCol w="941387">
                  <a:extLst>
                    <a:ext uri="{9D8B030D-6E8A-4147-A177-3AD203B41FA5}">
                      <a16:colId xmlns:a16="http://schemas.microsoft.com/office/drawing/2014/main" val="20001"/>
                    </a:ext>
                  </a:extLst>
                </a:gridCol>
              </a:tblGrid>
              <a:tr h="4572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123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244791" name="Group 55"/>
          <p:cNvGraphicFramePr>
            <a:graphicFrameLocks noGrp="1"/>
          </p:cNvGraphicFramePr>
          <p:nvPr/>
        </p:nvGraphicFramePr>
        <p:xfrm>
          <a:off x="685800" y="4038600"/>
          <a:ext cx="3352800" cy="2621280"/>
        </p:xfrm>
        <a:graphic>
          <a:graphicData uri="http://schemas.openxmlformats.org/drawingml/2006/table">
            <a:tbl>
              <a:tblPr/>
              <a:tblGrid>
                <a:gridCol w="635000">
                  <a:extLst>
                    <a:ext uri="{9D8B030D-6E8A-4147-A177-3AD203B41FA5}">
                      <a16:colId xmlns:a16="http://schemas.microsoft.com/office/drawing/2014/main" val="20000"/>
                    </a:ext>
                  </a:extLst>
                </a:gridCol>
                <a:gridCol w="706438">
                  <a:extLst>
                    <a:ext uri="{9D8B030D-6E8A-4147-A177-3AD203B41FA5}">
                      <a16:colId xmlns:a16="http://schemas.microsoft.com/office/drawing/2014/main" val="20001"/>
                    </a:ext>
                  </a:extLst>
                </a:gridCol>
                <a:gridCol w="563562">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533400">
                  <a:extLst>
                    <a:ext uri="{9D8B030D-6E8A-4147-A177-3AD203B41FA5}">
                      <a16:colId xmlns:a16="http://schemas.microsoft.com/office/drawing/2014/main" val="20004"/>
                    </a:ext>
                  </a:extLst>
                </a:gridCol>
              </a:tblGrid>
              <a:tr h="381000">
                <a:tc rowSpan="2">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itchFamily="18" charset="0"/>
                          <a:ea typeface="ＭＳ Ｐゴシック" pitchFamily="50" charset="-128"/>
                        </a:rPr>
                        <a:t>ページ</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itchFamily="18" charset="0"/>
                          <a:ea typeface="ＭＳ Ｐゴシック" pitchFamily="50" charset="-128"/>
                        </a:rPr>
                        <a:t>ページ枠</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itchFamily="18" charset="0"/>
                          <a:ea typeface="ＭＳ Ｐゴシック" pitchFamily="50" charset="-128"/>
                        </a:rPr>
                        <a:t>フラグ</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28600">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itchFamily="18" charset="0"/>
                          <a:ea typeface="ＭＳ Ｐゴシック" pitchFamily="50" charset="-128"/>
                        </a:rPr>
                        <a:t>V</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itchFamily="18" charset="0"/>
                          <a:ea typeface="ＭＳ Ｐゴシック" pitchFamily="50" charset="-128"/>
                        </a:rPr>
                        <a:t>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itchFamily="18" charset="0"/>
                          <a:ea typeface="ＭＳ Ｐゴシック" pitchFamily="50" charset="-128"/>
                        </a:rPr>
                        <a:t>C</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6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286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110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6388">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110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286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111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pSp>
        <p:nvGrpSpPr>
          <p:cNvPr id="2" name="Group 95"/>
          <p:cNvGrpSpPr>
            <a:grpSpLocks/>
          </p:cNvGrpSpPr>
          <p:nvPr/>
        </p:nvGrpSpPr>
        <p:grpSpPr bwMode="auto">
          <a:xfrm>
            <a:off x="685800" y="5740400"/>
            <a:ext cx="3352800" cy="455613"/>
            <a:chOff x="432" y="3616"/>
            <a:chExt cx="2112" cy="287"/>
          </a:xfrm>
        </p:grpSpPr>
        <p:sp>
          <p:nvSpPr>
            <p:cNvPr id="16502" name="Rectangle 96"/>
            <p:cNvSpPr>
              <a:spLocks noChangeArrowheads="1"/>
            </p:cNvSpPr>
            <p:nvPr/>
          </p:nvSpPr>
          <p:spPr bwMode="auto">
            <a:xfrm>
              <a:off x="2208" y="3616"/>
              <a:ext cx="336" cy="287"/>
            </a:xfrm>
            <a:prstGeom prst="rect">
              <a:avLst/>
            </a:prstGeom>
            <a:solidFill>
              <a:srgbClr val="C7EEA0"/>
            </a:solidFill>
            <a:ln w="9525">
              <a:noFill/>
              <a:miter lim="800000"/>
              <a:headEnd/>
              <a:tailEnd/>
            </a:ln>
          </p:spPr>
          <p:txBody>
            <a:bodyPr anchor="ctr"/>
            <a:lstStyle/>
            <a:p>
              <a:pPr algn="ctr">
                <a:spcBef>
                  <a:spcPct val="20000"/>
                </a:spcBef>
                <a:buSzPct val="85000"/>
              </a:pPr>
              <a:r>
                <a:rPr lang="ja-JP" altLang="en-US" sz="2400">
                  <a:solidFill>
                    <a:srgbClr val="000000"/>
                  </a:solidFill>
                </a:rPr>
                <a:t>0</a:t>
              </a:r>
            </a:p>
          </p:txBody>
        </p:sp>
        <p:sp>
          <p:nvSpPr>
            <p:cNvPr id="16503" name="Rectangle 97"/>
            <p:cNvSpPr>
              <a:spLocks noChangeArrowheads="1"/>
            </p:cNvSpPr>
            <p:nvPr/>
          </p:nvSpPr>
          <p:spPr bwMode="auto">
            <a:xfrm>
              <a:off x="1632" y="3616"/>
              <a:ext cx="576" cy="287"/>
            </a:xfrm>
            <a:prstGeom prst="rect">
              <a:avLst/>
            </a:prstGeom>
            <a:solidFill>
              <a:srgbClr val="C7EEA0"/>
            </a:solidFill>
            <a:ln w="9525">
              <a:noFill/>
              <a:miter lim="800000"/>
              <a:headEnd/>
              <a:tailEnd/>
            </a:ln>
          </p:spPr>
          <p:txBody>
            <a:bodyPr anchor="ctr"/>
            <a:lstStyle/>
            <a:p>
              <a:pPr algn="ctr">
                <a:spcBef>
                  <a:spcPct val="20000"/>
                </a:spcBef>
                <a:buSzPct val="85000"/>
              </a:pPr>
              <a:r>
                <a:rPr lang="en-US" altLang="ja-JP" sz="2400">
                  <a:solidFill>
                    <a:srgbClr val="000000"/>
                  </a:solidFill>
                </a:rPr>
                <a:t>110</a:t>
              </a:r>
            </a:p>
          </p:txBody>
        </p:sp>
        <p:sp>
          <p:nvSpPr>
            <p:cNvPr id="16504" name="Rectangle 98"/>
            <p:cNvSpPr>
              <a:spLocks noChangeArrowheads="1"/>
            </p:cNvSpPr>
            <p:nvPr/>
          </p:nvSpPr>
          <p:spPr bwMode="auto">
            <a:xfrm>
              <a:off x="1277" y="3616"/>
              <a:ext cx="355" cy="287"/>
            </a:xfrm>
            <a:prstGeom prst="rect">
              <a:avLst/>
            </a:prstGeom>
            <a:solidFill>
              <a:srgbClr val="C7EEA0"/>
            </a:solidFill>
            <a:ln w="9525">
              <a:noFill/>
              <a:miter lim="800000"/>
              <a:headEnd/>
              <a:tailEnd/>
            </a:ln>
          </p:spPr>
          <p:txBody>
            <a:bodyPr anchor="ctr"/>
            <a:lstStyle/>
            <a:p>
              <a:pPr algn="ctr">
                <a:spcBef>
                  <a:spcPct val="20000"/>
                </a:spcBef>
                <a:buSzPct val="85000"/>
              </a:pPr>
              <a:r>
                <a:rPr lang="ja-JP" altLang="en-US" sz="2400">
                  <a:solidFill>
                    <a:srgbClr val="000000"/>
                  </a:solidFill>
                </a:rPr>
                <a:t>1</a:t>
              </a:r>
            </a:p>
          </p:txBody>
        </p:sp>
        <p:sp>
          <p:nvSpPr>
            <p:cNvPr id="16505" name="Rectangle 99"/>
            <p:cNvSpPr>
              <a:spLocks noChangeArrowheads="1"/>
            </p:cNvSpPr>
            <p:nvPr/>
          </p:nvSpPr>
          <p:spPr bwMode="auto">
            <a:xfrm>
              <a:off x="832" y="3616"/>
              <a:ext cx="445" cy="287"/>
            </a:xfrm>
            <a:prstGeom prst="rect">
              <a:avLst/>
            </a:prstGeom>
            <a:solidFill>
              <a:srgbClr val="C7EEA0"/>
            </a:solidFill>
            <a:ln w="9525">
              <a:noFill/>
              <a:miter lim="800000"/>
              <a:headEnd/>
              <a:tailEnd/>
            </a:ln>
          </p:spPr>
          <p:txBody>
            <a:bodyPr anchor="ctr"/>
            <a:lstStyle/>
            <a:p>
              <a:pPr algn="ctr">
                <a:spcBef>
                  <a:spcPct val="20000"/>
                </a:spcBef>
                <a:buSzPct val="85000"/>
              </a:pPr>
              <a:r>
                <a:rPr lang="ja-JP" altLang="en-US" sz="2400">
                  <a:solidFill>
                    <a:srgbClr val="000000"/>
                  </a:solidFill>
                </a:rPr>
                <a:t>1</a:t>
              </a:r>
            </a:p>
          </p:txBody>
        </p:sp>
        <p:sp>
          <p:nvSpPr>
            <p:cNvPr id="16506" name="Rectangle 100"/>
            <p:cNvSpPr>
              <a:spLocks noChangeArrowheads="1"/>
            </p:cNvSpPr>
            <p:nvPr/>
          </p:nvSpPr>
          <p:spPr bwMode="auto">
            <a:xfrm>
              <a:off x="432" y="3616"/>
              <a:ext cx="400" cy="287"/>
            </a:xfrm>
            <a:prstGeom prst="rect">
              <a:avLst/>
            </a:prstGeom>
            <a:solidFill>
              <a:srgbClr val="C7EEA0"/>
            </a:solidFill>
            <a:ln w="9525">
              <a:noFill/>
              <a:miter lim="800000"/>
              <a:headEnd/>
              <a:tailEnd/>
            </a:ln>
          </p:spPr>
          <p:txBody>
            <a:bodyPr anchor="ctr"/>
            <a:lstStyle/>
            <a:p>
              <a:pPr algn="ctr">
                <a:spcBef>
                  <a:spcPct val="20000"/>
                </a:spcBef>
                <a:buSzPct val="85000"/>
              </a:pPr>
              <a:r>
                <a:rPr lang="ja-JP" altLang="en-US" sz="2400">
                  <a:solidFill>
                    <a:srgbClr val="000000"/>
                  </a:solidFill>
                </a:rPr>
                <a:t>02</a:t>
              </a:r>
            </a:p>
          </p:txBody>
        </p:sp>
        <p:sp>
          <p:nvSpPr>
            <p:cNvPr id="16507" name="Line 101"/>
            <p:cNvSpPr>
              <a:spLocks noChangeShapeType="1"/>
            </p:cNvSpPr>
            <p:nvPr/>
          </p:nvSpPr>
          <p:spPr bwMode="auto">
            <a:xfrm>
              <a:off x="432" y="3616"/>
              <a:ext cx="2112" cy="0"/>
            </a:xfrm>
            <a:prstGeom prst="line">
              <a:avLst/>
            </a:prstGeom>
            <a:noFill/>
            <a:ln w="12700">
              <a:solidFill>
                <a:schemeClr val="tx1"/>
              </a:solidFill>
              <a:round/>
              <a:headEnd/>
              <a:tailEnd/>
            </a:ln>
          </p:spPr>
          <p:txBody>
            <a:bodyPr wrap="none"/>
            <a:lstStyle/>
            <a:p>
              <a:endParaRPr lang="ja-JP" altLang="en-US"/>
            </a:p>
          </p:txBody>
        </p:sp>
        <p:sp>
          <p:nvSpPr>
            <p:cNvPr id="16508" name="Line 102"/>
            <p:cNvSpPr>
              <a:spLocks noChangeShapeType="1"/>
            </p:cNvSpPr>
            <p:nvPr/>
          </p:nvSpPr>
          <p:spPr bwMode="auto">
            <a:xfrm>
              <a:off x="432" y="3903"/>
              <a:ext cx="2112" cy="0"/>
            </a:xfrm>
            <a:prstGeom prst="line">
              <a:avLst/>
            </a:prstGeom>
            <a:noFill/>
            <a:ln w="12700">
              <a:solidFill>
                <a:schemeClr val="tx1"/>
              </a:solidFill>
              <a:round/>
              <a:headEnd/>
              <a:tailEnd/>
            </a:ln>
          </p:spPr>
          <p:txBody>
            <a:bodyPr wrap="none"/>
            <a:lstStyle/>
            <a:p>
              <a:endParaRPr lang="ja-JP" altLang="en-US"/>
            </a:p>
          </p:txBody>
        </p:sp>
      </p:grpSp>
      <p:sp>
        <p:nvSpPr>
          <p:cNvPr id="16480" name="Text Box 103"/>
          <p:cNvSpPr txBox="1">
            <a:spLocks noChangeArrowheads="1"/>
          </p:cNvSpPr>
          <p:nvPr/>
        </p:nvSpPr>
        <p:spPr bwMode="auto">
          <a:xfrm>
            <a:off x="4419600" y="990600"/>
            <a:ext cx="1098550" cy="457200"/>
          </a:xfrm>
          <a:prstGeom prst="rect">
            <a:avLst/>
          </a:prstGeom>
          <a:noFill/>
          <a:ln w="9525">
            <a:noFill/>
            <a:miter lim="800000"/>
            <a:headEnd/>
            <a:tailEnd/>
          </a:ln>
        </p:spPr>
        <p:txBody>
          <a:bodyPr wrap="none">
            <a:spAutoFit/>
          </a:bodyPr>
          <a:lstStyle/>
          <a:p>
            <a:r>
              <a:rPr lang="ja-JP" altLang="en-US" sz="2400"/>
              <a:t>主記憶</a:t>
            </a:r>
          </a:p>
        </p:txBody>
      </p:sp>
      <p:sp>
        <p:nvSpPr>
          <p:cNvPr id="16481" name="Text Box 104"/>
          <p:cNvSpPr txBox="1">
            <a:spLocks noChangeArrowheads="1"/>
          </p:cNvSpPr>
          <p:nvPr/>
        </p:nvSpPr>
        <p:spPr bwMode="auto">
          <a:xfrm>
            <a:off x="7162800" y="554038"/>
            <a:ext cx="1250950" cy="457200"/>
          </a:xfrm>
          <a:prstGeom prst="rect">
            <a:avLst/>
          </a:prstGeom>
          <a:noFill/>
          <a:ln w="9525">
            <a:noFill/>
            <a:miter lim="800000"/>
            <a:headEnd/>
            <a:tailEnd/>
          </a:ln>
        </p:spPr>
        <p:txBody>
          <a:bodyPr wrap="none">
            <a:spAutoFit/>
          </a:bodyPr>
          <a:lstStyle/>
          <a:p>
            <a:r>
              <a:rPr lang="ja-JP" altLang="en-US" sz="2400"/>
              <a:t>2次記憶</a:t>
            </a:r>
          </a:p>
        </p:txBody>
      </p:sp>
      <p:grpSp>
        <p:nvGrpSpPr>
          <p:cNvPr id="3" name="Group 105"/>
          <p:cNvGrpSpPr>
            <a:grpSpLocks/>
          </p:cNvGrpSpPr>
          <p:nvPr/>
        </p:nvGrpSpPr>
        <p:grpSpPr bwMode="auto">
          <a:xfrm>
            <a:off x="457200" y="2590800"/>
            <a:ext cx="1903413" cy="1035050"/>
            <a:chOff x="288" y="1632"/>
            <a:chExt cx="1199" cy="652"/>
          </a:xfrm>
        </p:grpSpPr>
        <p:sp>
          <p:nvSpPr>
            <p:cNvPr id="16494" name="Text Box 106"/>
            <p:cNvSpPr txBox="1">
              <a:spLocks noChangeArrowheads="1"/>
            </p:cNvSpPr>
            <p:nvPr/>
          </p:nvSpPr>
          <p:spPr bwMode="auto">
            <a:xfrm>
              <a:off x="288" y="1632"/>
              <a:ext cx="954" cy="288"/>
            </a:xfrm>
            <a:prstGeom prst="rect">
              <a:avLst/>
            </a:prstGeom>
            <a:noFill/>
            <a:ln w="9525">
              <a:noFill/>
              <a:miter lim="800000"/>
              <a:headEnd/>
              <a:tailEnd/>
            </a:ln>
          </p:spPr>
          <p:txBody>
            <a:bodyPr wrap="none">
              <a:spAutoFit/>
            </a:bodyPr>
            <a:lstStyle/>
            <a:p>
              <a:pPr algn="ctr"/>
              <a:r>
                <a:rPr lang="ja-JP" altLang="en-US" sz="2400"/>
                <a:t>実アドレス</a:t>
              </a:r>
            </a:p>
          </p:txBody>
        </p:sp>
        <p:sp>
          <p:nvSpPr>
            <p:cNvPr id="16495" name="Rectangle 107"/>
            <p:cNvSpPr>
              <a:spLocks noChangeArrowheads="1"/>
            </p:cNvSpPr>
            <p:nvPr/>
          </p:nvSpPr>
          <p:spPr bwMode="auto">
            <a:xfrm>
              <a:off x="894" y="1920"/>
              <a:ext cx="593" cy="364"/>
            </a:xfrm>
            <a:prstGeom prst="rect">
              <a:avLst/>
            </a:prstGeom>
            <a:noFill/>
            <a:ln w="9525">
              <a:noFill/>
              <a:miter lim="800000"/>
              <a:headEnd/>
              <a:tailEnd/>
            </a:ln>
          </p:spPr>
          <p:txBody>
            <a:bodyPr anchor="ctr"/>
            <a:lstStyle/>
            <a:p>
              <a:pPr algn="ctr">
                <a:spcBef>
                  <a:spcPct val="20000"/>
                </a:spcBef>
                <a:buSzPct val="85000"/>
              </a:pPr>
              <a:r>
                <a:rPr lang="en-US" altLang="ja-JP" sz="3200"/>
                <a:t>123</a:t>
              </a:r>
            </a:p>
          </p:txBody>
        </p:sp>
        <p:sp>
          <p:nvSpPr>
            <p:cNvPr id="16496" name="Rectangle 108"/>
            <p:cNvSpPr>
              <a:spLocks noChangeArrowheads="1"/>
            </p:cNvSpPr>
            <p:nvPr/>
          </p:nvSpPr>
          <p:spPr bwMode="auto">
            <a:xfrm>
              <a:off x="479" y="1920"/>
              <a:ext cx="415" cy="364"/>
            </a:xfrm>
            <a:prstGeom prst="rect">
              <a:avLst/>
            </a:prstGeom>
            <a:noFill/>
            <a:ln w="9525">
              <a:noFill/>
              <a:miter lim="800000"/>
              <a:headEnd/>
              <a:tailEnd/>
            </a:ln>
          </p:spPr>
          <p:txBody>
            <a:bodyPr anchor="ctr"/>
            <a:lstStyle/>
            <a:p>
              <a:pPr algn="ctr">
                <a:spcBef>
                  <a:spcPct val="20000"/>
                </a:spcBef>
                <a:buSzPct val="85000"/>
              </a:pPr>
              <a:r>
                <a:rPr lang="ja-JP" altLang="en-US" sz="3200"/>
                <a:t>1</a:t>
              </a:r>
            </a:p>
          </p:txBody>
        </p:sp>
        <p:sp>
          <p:nvSpPr>
            <p:cNvPr id="16497" name="Line 109"/>
            <p:cNvSpPr>
              <a:spLocks noChangeShapeType="1"/>
            </p:cNvSpPr>
            <p:nvPr/>
          </p:nvSpPr>
          <p:spPr bwMode="auto">
            <a:xfrm>
              <a:off x="479" y="1920"/>
              <a:ext cx="1008" cy="0"/>
            </a:xfrm>
            <a:prstGeom prst="line">
              <a:avLst/>
            </a:prstGeom>
            <a:noFill/>
            <a:ln w="28575" cap="sq">
              <a:solidFill>
                <a:schemeClr val="tx1"/>
              </a:solidFill>
              <a:round/>
              <a:headEnd/>
              <a:tailEnd/>
            </a:ln>
          </p:spPr>
          <p:txBody>
            <a:bodyPr wrap="none"/>
            <a:lstStyle/>
            <a:p>
              <a:endParaRPr lang="ja-JP" altLang="en-US"/>
            </a:p>
          </p:txBody>
        </p:sp>
        <p:sp>
          <p:nvSpPr>
            <p:cNvPr id="16498" name="Line 110"/>
            <p:cNvSpPr>
              <a:spLocks noChangeShapeType="1"/>
            </p:cNvSpPr>
            <p:nvPr/>
          </p:nvSpPr>
          <p:spPr bwMode="auto">
            <a:xfrm>
              <a:off x="479" y="2284"/>
              <a:ext cx="1008" cy="0"/>
            </a:xfrm>
            <a:prstGeom prst="line">
              <a:avLst/>
            </a:prstGeom>
            <a:noFill/>
            <a:ln w="28575" cap="sq">
              <a:solidFill>
                <a:schemeClr val="tx1"/>
              </a:solidFill>
              <a:round/>
              <a:headEnd/>
              <a:tailEnd/>
            </a:ln>
          </p:spPr>
          <p:txBody>
            <a:bodyPr wrap="none"/>
            <a:lstStyle/>
            <a:p>
              <a:endParaRPr lang="ja-JP" altLang="en-US"/>
            </a:p>
          </p:txBody>
        </p:sp>
        <p:sp>
          <p:nvSpPr>
            <p:cNvPr id="16499" name="Line 111"/>
            <p:cNvSpPr>
              <a:spLocks noChangeShapeType="1"/>
            </p:cNvSpPr>
            <p:nvPr/>
          </p:nvSpPr>
          <p:spPr bwMode="auto">
            <a:xfrm>
              <a:off x="479" y="1920"/>
              <a:ext cx="0" cy="364"/>
            </a:xfrm>
            <a:prstGeom prst="line">
              <a:avLst/>
            </a:prstGeom>
            <a:noFill/>
            <a:ln w="28575" cap="sq">
              <a:solidFill>
                <a:schemeClr val="tx1"/>
              </a:solidFill>
              <a:round/>
              <a:headEnd/>
              <a:tailEnd/>
            </a:ln>
          </p:spPr>
          <p:txBody>
            <a:bodyPr wrap="none"/>
            <a:lstStyle/>
            <a:p>
              <a:endParaRPr lang="ja-JP" altLang="en-US"/>
            </a:p>
          </p:txBody>
        </p:sp>
        <p:sp>
          <p:nvSpPr>
            <p:cNvPr id="16500" name="Line 112"/>
            <p:cNvSpPr>
              <a:spLocks noChangeShapeType="1"/>
            </p:cNvSpPr>
            <p:nvPr/>
          </p:nvSpPr>
          <p:spPr bwMode="auto">
            <a:xfrm>
              <a:off x="894" y="1920"/>
              <a:ext cx="0" cy="364"/>
            </a:xfrm>
            <a:prstGeom prst="line">
              <a:avLst/>
            </a:prstGeom>
            <a:noFill/>
            <a:ln w="12700">
              <a:solidFill>
                <a:schemeClr val="tx1"/>
              </a:solidFill>
              <a:round/>
              <a:headEnd/>
              <a:tailEnd/>
            </a:ln>
          </p:spPr>
          <p:txBody>
            <a:bodyPr wrap="none"/>
            <a:lstStyle/>
            <a:p>
              <a:endParaRPr lang="ja-JP" altLang="en-US"/>
            </a:p>
          </p:txBody>
        </p:sp>
        <p:sp>
          <p:nvSpPr>
            <p:cNvPr id="16501" name="Line 113"/>
            <p:cNvSpPr>
              <a:spLocks noChangeShapeType="1"/>
            </p:cNvSpPr>
            <p:nvPr/>
          </p:nvSpPr>
          <p:spPr bwMode="auto">
            <a:xfrm>
              <a:off x="1487" y="1920"/>
              <a:ext cx="0" cy="364"/>
            </a:xfrm>
            <a:prstGeom prst="line">
              <a:avLst/>
            </a:prstGeom>
            <a:noFill/>
            <a:ln w="28575" cap="sq">
              <a:solidFill>
                <a:schemeClr val="tx1"/>
              </a:solidFill>
              <a:round/>
              <a:headEnd/>
              <a:tailEnd/>
            </a:ln>
          </p:spPr>
          <p:txBody>
            <a:bodyPr wrap="none"/>
            <a:lstStyle/>
            <a:p>
              <a:endParaRPr lang="ja-JP" altLang="en-US"/>
            </a:p>
          </p:txBody>
        </p:sp>
      </p:grpSp>
      <p:sp>
        <p:nvSpPr>
          <p:cNvPr id="16483" name="Text Box 114"/>
          <p:cNvSpPr txBox="1">
            <a:spLocks noChangeArrowheads="1"/>
          </p:cNvSpPr>
          <p:nvPr/>
        </p:nvSpPr>
        <p:spPr bwMode="auto">
          <a:xfrm>
            <a:off x="152400" y="1042988"/>
            <a:ext cx="2894013" cy="457200"/>
          </a:xfrm>
          <a:prstGeom prst="rect">
            <a:avLst/>
          </a:prstGeom>
          <a:noFill/>
          <a:ln w="9525">
            <a:noFill/>
            <a:miter lim="800000"/>
            <a:headEnd/>
            <a:tailEnd/>
          </a:ln>
        </p:spPr>
        <p:txBody>
          <a:bodyPr wrap="none">
            <a:spAutoFit/>
          </a:bodyPr>
          <a:lstStyle/>
          <a:p>
            <a:r>
              <a:rPr lang="ja-JP" altLang="en-US" sz="2400"/>
              <a:t>主記憶上に無い場合</a:t>
            </a:r>
          </a:p>
        </p:txBody>
      </p:sp>
      <p:sp>
        <p:nvSpPr>
          <p:cNvPr id="244851" name="Rectangle 115"/>
          <p:cNvSpPr>
            <a:spLocks noChangeArrowheads="1"/>
          </p:cNvSpPr>
          <p:nvPr/>
        </p:nvSpPr>
        <p:spPr bwMode="auto">
          <a:xfrm>
            <a:off x="7086600" y="3067050"/>
            <a:ext cx="1295400" cy="488950"/>
          </a:xfrm>
          <a:prstGeom prst="rect">
            <a:avLst/>
          </a:prstGeom>
          <a:solidFill>
            <a:srgbClr val="C7EEA0"/>
          </a:solidFill>
          <a:ln w="9525">
            <a:noFill/>
            <a:miter lim="800000"/>
            <a:headEnd/>
            <a:tailEnd/>
          </a:ln>
        </p:spPr>
        <p:txBody>
          <a:bodyPr/>
          <a:lstStyle/>
          <a:p>
            <a:pPr algn="ctr">
              <a:spcBef>
                <a:spcPct val="20000"/>
              </a:spcBef>
              <a:buSzPct val="85000"/>
            </a:pPr>
            <a:r>
              <a:rPr lang="ja-JP" altLang="en-US" sz="2400">
                <a:solidFill>
                  <a:srgbClr val="000000"/>
                </a:solidFill>
              </a:rPr>
              <a:t>02</a:t>
            </a:r>
          </a:p>
        </p:txBody>
      </p:sp>
      <p:grpSp>
        <p:nvGrpSpPr>
          <p:cNvPr id="4" name="Group 116"/>
          <p:cNvGrpSpPr>
            <a:grpSpLocks/>
          </p:cNvGrpSpPr>
          <p:nvPr/>
        </p:nvGrpSpPr>
        <p:grpSpPr bwMode="auto">
          <a:xfrm>
            <a:off x="3581400" y="2425700"/>
            <a:ext cx="3505200" cy="927100"/>
            <a:chOff x="2256" y="1528"/>
            <a:chExt cx="2208" cy="584"/>
          </a:xfrm>
        </p:grpSpPr>
        <p:sp>
          <p:nvSpPr>
            <p:cNvPr id="16489" name="Line 117"/>
            <p:cNvSpPr>
              <a:spLocks noChangeShapeType="1"/>
            </p:cNvSpPr>
            <p:nvPr/>
          </p:nvSpPr>
          <p:spPr bwMode="auto">
            <a:xfrm flipH="1" flipV="1">
              <a:off x="3936" y="1680"/>
              <a:ext cx="528" cy="432"/>
            </a:xfrm>
            <a:prstGeom prst="line">
              <a:avLst/>
            </a:prstGeom>
            <a:noFill/>
            <a:ln w="38100">
              <a:solidFill>
                <a:srgbClr val="FF99CC"/>
              </a:solidFill>
              <a:round/>
              <a:headEnd/>
              <a:tailEnd type="triangle" w="med" len="med"/>
            </a:ln>
          </p:spPr>
          <p:txBody>
            <a:bodyPr wrap="none"/>
            <a:lstStyle/>
            <a:p>
              <a:endParaRPr lang="ja-JP" altLang="en-US"/>
            </a:p>
          </p:txBody>
        </p:sp>
        <p:sp>
          <p:nvSpPr>
            <p:cNvPr id="16490" name="Line 118"/>
            <p:cNvSpPr>
              <a:spLocks noChangeShapeType="1"/>
            </p:cNvSpPr>
            <p:nvPr/>
          </p:nvSpPr>
          <p:spPr bwMode="auto">
            <a:xfrm>
              <a:off x="3120" y="1824"/>
              <a:ext cx="0" cy="288"/>
            </a:xfrm>
            <a:prstGeom prst="line">
              <a:avLst/>
            </a:prstGeom>
            <a:noFill/>
            <a:ln w="9525">
              <a:solidFill>
                <a:schemeClr val="tx1"/>
              </a:solidFill>
              <a:round/>
              <a:headEnd/>
              <a:tailEnd/>
            </a:ln>
          </p:spPr>
          <p:txBody>
            <a:bodyPr wrap="none"/>
            <a:lstStyle/>
            <a:p>
              <a:endParaRPr lang="ja-JP" altLang="en-US"/>
            </a:p>
          </p:txBody>
        </p:sp>
        <p:sp>
          <p:nvSpPr>
            <p:cNvPr id="16491" name="Rectangle 119"/>
            <p:cNvSpPr>
              <a:spLocks noChangeArrowheads="1"/>
            </p:cNvSpPr>
            <p:nvPr/>
          </p:nvSpPr>
          <p:spPr bwMode="auto">
            <a:xfrm>
              <a:off x="2256" y="1528"/>
              <a:ext cx="864" cy="308"/>
            </a:xfrm>
            <a:prstGeom prst="rect">
              <a:avLst/>
            </a:prstGeom>
            <a:solidFill>
              <a:srgbClr val="C7EEA0"/>
            </a:solidFill>
            <a:ln w="9525">
              <a:noFill/>
              <a:miter lim="800000"/>
              <a:headEnd/>
              <a:tailEnd/>
            </a:ln>
          </p:spPr>
          <p:txBody>
            <a:bodyPr/>
            <a:lstStyle/>
            <a:p>
              <a:pPr algn="ctr">
                <a:spcBef>
                  <a:spcPct val="20000"/>
                </a:spcBef>
                <a:buSzPct val="85000"/>
              </a:pPr>
              <a:r>
                <a:rPr lang="ja-JP" altLang="en-US" sz="2400">
                  <a:solidFill>
                    <a:srgbClr val="000000"/>
                  </a:solidFill>
                </a:rPr>
                <a:t>1</a:t>
              </a:r>
            </a:p>
          </p:txBody>
        </p:sp>
        <p:sp>
          <p:nvSpPr>
            <p:cNvPr id="16492" name="Rectangle 120"/>
            <p:cNvSpPr>
              <a:spLocks noChangeArrowheads="1"/>
            </p:cNvSpPr>
            <p:nvPr/>
          </p:nvSpPr>
          <p:spPr bwMode="auto">
            <a:xfrm>
              <a:off x="3120" y="1528"/>
              <a:ext cx="816" cy="308"/>
            </a:xfrm>
            <a:prstGeom prst="rect">
              <a:avLst/>
            </a:prstGeom>
            <a:solidFill>
              <a:srgbClr val="C7EEA0"/>
            </a:solidFill>
            <a:ln w="9525">
              <a:noFill/>
              <a:miter lim="800000"/>
              <a:headEnd/>
              <a:tailEnd/>
            </a:ln>
          </p:spPr>
          <p:txBody>
            <a:bodyPr/>
            <a:lstStyle/>
            <a:p>
              <a:pPr algn="ctr">
                <a:spcBef>
                  <a:spcPct val="20000"/>
                </a:spcBef>
                <a:buSzPct val="85000"/>
              </a:pPr>
              <a:r>
                <a:rPr lang="en-US" altLang="ja-JP" sz="2400">
                  <a:solidFill>
                    <a:srgbClr val="000000"/>
                  </a:solidFill>
                </a:rPr>
                <a:t>02</a:t>
              </a:r>
            </a:p>
          </p:txBody>
        </p:sp>
        <p:sp>
          <p:nvSpPr>
            <p:cNvPr id="16493" name="Line 121"/>
            <p:cNvSpPr>
              <a:spLocks noChangeShapeType="1"/>
            </p:cNvSpPr>
            <p:nvPr/>
          </p:nvSpPr>
          <p:spPr bwMode="auto">
            <a:xfrm>
              <a:off x="3120" y="1536"/>
              <a:ext cx="0" cy="288"/>
            </a:xfrm>
            <a:prstGeom prst="line">
              <a:avLst/>
            </a:prstGeom>
            <a:noFill/>
            <a:ln w="9525">
              <a:solidFill>
                <a:schemeClr val="tx1"/>
              </a:solidFill>
              <a:round/>
              <a:headEnd/>
              <a:tailEnd/>
            </a:ln>
          </p:spPr>
          <p:txBody>
            <a:bodyPr wrap="none"/>
            <a:lstStyle/>
            <a:p>
              <a:endParaRPr lang="ja-JP" altLang="en-US"/>
            </a:p>
          </p:txBody>
        </p:sp>
      </p:grpSp>
      <p:sp>
        <p:nvSpPr>
          <p:cNvPr id="244858" name="AutoShape 122"/>
          <p:cNvSpPr>
            <a:spLocks noChangeArrowheads="1"/>
          </p:cNvSpPr>
          <p:nvPr/>
        </p:nvSpPr>
        <p:spPr bwMode="auto">
          <a:xfrm>
            <a:off x="2209800" y="4800600"/>
            <a:ext cx="1752600" cy="838200"/>
          </a:xfrm>
          <a:prstGeom prst="wedgeRoundRectCallout">
            <a:avLst>
              <a:gd name="adj1" fmla="val -52264"/>
              <a:gd name="adj2" fmla="val 63824"/>
              <a:gd name="adj3" fmla="val 16667"/>
            </a:avLst>
          </a:prstGeom>
          <a:solidFill>
            <a:srgbClr val="000000"/>
          </a:solidFill>
          <a:ln w="19050">
            <a:solidFill>
              <a:schemeClr val="tx1"/>
            </a:solidFill>
            <a:miter lim="800000"/>
            <a:headEnd/>
            <a:tailEnd/>
          </a:ln>
        </p:spPr>
        <p:txBody>
          <a:bodyPr/>
          <a:lstStyle/>
          <a:p>
            <a:pPr algn="ctr"/>
            <a:r>
              <a:rPr lang="ja-JP" altLang="en-US" sz="2400"/>
              <a:t>主記憶上に有り</a:t>
            </a:r>
            <a:endParaRPr lang="en-US" altLang="ja-JP" sz="2400"/>
          </a:p>
        </p:txBody>
      </p:sp>
      <p:sp>
        <p:nvSpPr>
          <p:cNvPr id="244859" name="AutoShape 123"/>
          <p:cNvSpPr>
            <a:spLocks noChangeArrowheads="1"/>
          </p:cNvSpPr>
          <p:nvPr/>
        </p:nvSpPr>
        <p:spPr bwMode="auto">
          <a:xfrm>
            <a:off x="228600" y="4800600"/>
            <a:ext cx="1752600" cy="838200"/>
          </a:xfrm>
          <a:prstGeom prst="wedgeRoundRectCallout">
            <a:avLst>
              <a:gd name="adj1" fmla="val 31884"/>
              <a:gd name="adj2" fmla="val 68750"/>
              <a:gd name="adj3" fmla="val 16667"/>
            </a:avLst>
          </a:prstGeom>
          <a:solidFill>
            <a:srgbClr val="000000"/>
          </a:solidFill>
          <a:ln w="19050">
            <a:solidFill>
              <a:schemeClr val="tx1"/>
            </a:solidFill>
            <a:miter lim="800000"/>
            <a:headEnd/>
            <a:tailEnd/>
          </a:ln>
        </p:spPr>
        <p:txBody>
          <a:bodyPr/>
          <a:lstStyle/>
          <a:p>
            <a:pPr algn="ctr"/>
            <a:r>
              <a:rPr lang="ja-JP" altLang="en-US" sz="2400"/>
              <a:t>主記憶上の位置</a:t>
            </a:r>
            <a:endParaRPr lang="en-US" altLang="ja-JP" sz="2400"/>
          </a:p>
        </p:txBody>
      </p:sp>
      <p:sp>
        <p:nvSpPr>
          <p:cNvPr id="244860" name="AutoShape 124"/>
          <p:cNvSpPr>
            <a:spLocks noChangeArrowheads="1"/>
          </p:cNvSpPr>
          <p:nvPr/>
        </p:nvSpPr>
        <p:spPr bwMode="auto">
          <a:xfrm>
            <a:off x="4724400" y="4038600"/>
            <a:ext cx="2133600" cy="838200"/>
          </a:xfrm>
          <a:prstGeom prst="wedgeRoundRectCallout">
            <a:avLst>
              <a:gd name="adj1" fmla="val 37204"/>
              <a:gd name="adj2" fmla="val -174241"/>
              <a:gd name="adj3" fmla="val 16667"/>
            </a:avLst>
          </a:prstGeom>
          <a:solidFill>
            <a:srgbClr val="000000"/>
          </a:solidFill>
          <a:ln w="19050">
            <a:solidFill>
              <a:schemeClr val="tx1"/>
            </a:solidFill>
            <a:miter lim="800000"/>
            <a:headEnd/>
            <a:tailEnd/>
          </a:ln>
        </p:spPr>
        <p:txBody>
          <a:bodyPr/>
          <a:lstStyle/>
          <a:p>
            <a:pPr algn="ctr"/>
            <a:r>
              <a:rPr lang="ja-JP" altLang="en-US" sz="2400"/>
              <a:t>2次記憶から</a:t>
            </a:r>
          </a:p>
          <a:p>
            <a:pPr algn="ctr"/>
            <a:r>
              <a:rPr lang="ja-JP" altLang="en-US" sz="2400"/>
              <a:t>ページイン</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44851"/>
                                        </p:tgtEl>
                                        <p:attrNameLst>
                                          <p:attrName>style.visibility</p:attrName>
                                        </p:attrNameLst>
                                      </p:cBhvr>
                                      <p:to>
                                        <p:strVal val="visible"/>
                                      </p:to>
                                    </p:set>
                                    <p:animEffect transition="in" filter="checkerboard(across)">
                                      <p:cBhvr>
                                        <p:cTn id="7" dur="500"/>
                                        <p:tgtEl>
                                          <p:spTgt spid="24485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righ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44860"/>
                                        </p:tgtEl>
                                        <p:attrNameLst>
                                          <p:attrName>style.visibility</p:attrName>
                                        </p:attrNameLst>
                                      </p:cBhvr>
                                      <p:to>
                                        <p:strVal val="visible"/>
                                      </p:to>
                                    </p:set>
                                    <p:animEffect transition="in" filter="checkerboard(across)">
                                      <p:cBhvr>
                                        <p:cTn id="17" dur="500"/>
                                        <p:tgtEl>
                                          <p:spTgt spid="244860"/>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checkerboard(across)">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44858"/>
                                        </p:tgtEl>
                                        <p:attrNameLst>
                                          <p:attrName>style.visibility</p:attrName>
                                        </p:attrNameLst>
                                      </p:cBhvr>
                                      <p:to>
                                        <p:strVal val="visible"/>
                                      </p:to>
                                    </p:set>
                                    <p:animEffect transition="in" filter="checkerboard(across)">
                                      <p:cBhvr>
                                        <p:cTn id="27" dur="500"/>
                                        <p:tgtEl>
                                          <p:spTgt spid="244858"/>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244859"/>
                                        </p:tgtEl>
                                        <p:attrNameLst>
                                          <p:attrName>style.visibility</p:attrName>
                                        </p:attrNameLst>
                                      </p:cBhvr>
                                      <p:to>
                                        <p:strVal val="visible"/>
                                      </p:to>
                                    </p:set>
                                    <p:animEffect transition="in" filter="checkerboard(across)">
                                      <p:cBhvr>
                                        <p:cTn id="32" dur="500"/>
                                        <p:tgtEl>
                                          <p:spTgt spid="244859"/>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checkerboard(across)">
                                      <p:cBhvr>
                                        <p:cTn id="3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851" grpId="0" animBg="1" autoUpdateAnimBg="0"/>
      <p:bldP spid="244858" grpId="0" animBg="1" autoUpdateAnimBg="0"/>
      <p:bldP spid="244859" grpId="0" animBg="1" autoUpdateAnimBg="0"/>
      <p:bldP spid="244860"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228600"/>
            <a:ext cx="7772400" cy="762000"/>
          </a:xfrm>
        </p:spPr>
        <p:txBody>
          <a:bodyPr/>
          <a:lstStyle/>
          <a:p>
            <a:pPr eaLnBrk="1" hangingPunct="1"/>
            <a:r>
              <a:rPr lang="ja-JP" altLang="en-US"/>
              <a:t>ページングの動作</a:t>
            </a:r>
          </a:p>
        </p:txBody>
      </p:sp>
      <p:sp>
        <p:nvSpPr>
          <p:cNvPr id="17411" name="AutoShape 3"/>
          <p:cNvSpPr>
            <a:spLocks noChangeArrowheads="1"/>
          </p:cNvSpPr>
          <p:nvPr/>
        </p:nvSpPr>
        <p:spPr bwMode="auto">
          <a:xfrm>
            <a:off x="6858000" y="1066800"/>
            <a:ext cx="1752600" cy="5257800"/>
          </a:xfrm>
          <a:prstGeom prst="can">
            <a:avLst>
              <a:gd name="adj" fmla="val 18111"/>
            </a:avLst>
          </a:prstGeom>
          <a:noFill/>
          <a:ln w="19050">
            <a:solidFill>
              <a:schemeClr val="tx1"/>
            </a:solidFill>
            <a:round/>
            <a:headEnd/>
            <a:tailEnd/>
          </a:ln>
        </p:spPr>
        <p:txBody>
          <a:bodyPr wrap="none" anchor="ctr"/>
          <a:lstStyle/>
          <a:p>
            <a:endParaRPr lang="ja-JP" altLang="en-US"/>
          </a:p>
        </p:txBody>
      </p:sp>
      <p:graphicFrame>
        <p:nvGraphicFramePr>
          <p:cNvPr id="247812" name="Group 4"/>
          <p:cNvGraphicFramePr>
            <a:graphicFrameLocks noGrp="1"/>
          </p:cNvGraphicFramePr>
          <p:nvPr/>
        </p:nvGraphicFramePr>
        <p:xfrm>
          <a:off x="7086600" y="1600200"/>
          <a:ext cx="1295400" cy="4400550"/>
        </p:xfrm>
        <a:graphic>
          <a:graphicData uri="http://schemas.openxmlformats.org/drawingml/2006/table">
            <a:tbl>
              <a:tblPr/>
              <a:tblGrid>
                <a:gridCol w="1295400">
                  <a:extLst>
                    <a:ext uri="{9D8B030D-6E8A-4147-A177-3AD203B41FA5}">
                      <a16:colId xmlns:a16="http://schemas.microsoft.com/office/drawing/2014/main" val="20000"/>
                    </a:ext>
                  </a:extLst>
                </a:gridCol>
              </a:tblGrid>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ページ</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00</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01</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02</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04</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05</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06</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07</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graphicFrame>
        <p:nvGraphicFramePr>
          <p:cNvPr id="247834" name="Group 26"/>
          <p:cNvGraphicFramePr>
            <a:graphicFrameLocks noGrp="1"/>
          </p:cNvGraphicFramePr>
          <p:nvPr/>
        </p:nvGraphicFramePr>
        <p:xfrm>
          <a:off x="3581400" y="1447800"/>
          <a:ext cx="2667000" cy="2444750"/>
        </p:xfrm>
        <a:graphic>
          <a:graphicData uri="http://schemas.openxmlformats.org/drawingml/2006/table">
            <a:tbl>
              <a:tblPr/>
              <a:tblGrid>
                <a:gridCol w="13716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tblGrid>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ページ枠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ページ</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02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07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06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7454" name="Text Box 46"/>
          <p:cNvSpPr txBox="1">
            <a:spLocks noChangeArrowheads="1"/>
          </p:cNvSpPr>
          <p:nvPr/>
        </p:nvSpPr>
        <p:spPr bwMode="auto">
          <a:xfrm>
            <a:off x="304800" y="1524000"/>
            <a:ext cx="1819275" cy="457200"/>
          </a:xfrm>
          <a:prstGeom prst="rect">
            <a:avLst/>
          </a:prstGeom>
          <a:noFill/>
          <a:ln w="9525">
            <a:noFill/>
            <a:miter lim="800000"/>
            <a:headEnd/>
            <a:tailEnd/>
          </a:ln>
        </p:spPr>
        <p:txBody>
          <a:bodyPr wrap="none">
            <a:spAutoFit/>
          </a:bodyPr>
          <a:lstStyle/>
          <a:p>
            <a:pPr algn="ctr"/>
            <a:r>
              <a:rPr lang="ja-JP" altLang="en-US" sz="2400"/>
              <a:t>仮想アドレス</a:t>
            </a:r>
          </a:p>
        </p:txBody>
      </p:sp>
      <p:graphicFrame>
        <p:nvGraphicFramePr>
          <p:cNvPr id="247934" name="Group 126"/>
          <p:cNvGraphicFramePr>
            <a:graphicFrameLocks noGrp="1"/>
          </p:cNvGraphicFramePr>
          <p:nvPr/>
        </p:nvGraphicFramePr>
        <p:xfrm>
          <a:off x="762000" y="1981200"/>
          <a:ext cx="1600200" cy="579120"/>
        </p:xfrm>
        <a:graphic>
          <a:graphicData uri="http://schemas.openxmlformats.org/drawingml/2006/table">
            <a:tbl>
              <a:tblPr/>
              <a:tblGrid>
                <a:gridCol w="658813">
                  <a:extLst>
                    <a:ext uri="{9D8B030D-6E8A-4147-A177-3AD203B41FA5}">
                      <a16:colId xmlns:a16="http://schemas.microsoft.com/office/drawing/2014/main" val="20000"/>
                    </a:ext>
                  </a:extLst>
                </a:gridCol>
                <a:gridCol w="941387">
                  <a:extLst>
                    <a:ext uri="{9D8B030D-6E8A-4147-A177-3AD203B41FA5}">
                      <a16:colId xmlns:a16="http://schemas.microsoft.com/office/drawing/2014/main" val="20001"/>
                    </a:ext>
                  </a:extLst>
                </a:gridCol>
              </a:tblGrid>
              <a:tr h="4572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999</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247863" name="Group 55"/>
          <p:cNvGraphicFramePr>
            <a:graphicFrameLocks noGrp="1"/>
          </p:cNvGraphicFramePr>
          <p:nvPr/>
        </p:nvGraphicFramePr>
        <p:xfrm>
          <a:off x="685800" y="4038600"/>
          <a:ext cx="3352800" cy="2621280"/>
        </p:xfrm>
        <a:graphic>
          <a:graphicData uri="http://schemas.openxmlformats.org/drawingml/2006/table">
            <a:tbl>
              <a:tblPr/>
              <a:tblGrid>
                <a:gridCol w="635000">
                  <a:extLst>
                    <a:ext uri="{9D8B030D-6E8A-4147-A177-3AD203B41FA5}">
                      <a16:colId xmlns:a16="http://schemas.microsoft.com/office/drawing/2014/main" val="20000"/>
                    </a:ext>
                  </a:extLst>
                </a:gridCol>
                <a:gridCol w="706438">
                  <a:extLst>
                    <a:ext uri="{9D8B030D-6E8A-4147-A177-3AD203B41FA5}">
                      <a16:colId xmlns:a16="http://schemas.microsoft.com/office/drawing/2014/main" val="20001"/>
                    </a:ext>
                  </a:extLst>
                </a:gridCol>
                <a:gridCol w="563562">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533400">
                  <a:extLst>
                    <a:ext uri="{9D8B030D-6E8A-4147-A177-3AD203B41FA5}">
                      <a16:colId xmlns:a16="http://schemas.microsoft.com/office/drawing/2014/main" val="20004"/>
                    </a:ext>
                  </a:extLst>
                </a:gridCol>
              </a:tblGrid>
              <a:tr h="381000">
                <a:tc rowSpan="2">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itchFamily="18" charset="0"/>
                          <a:ea typeface="ＭＳ Ｐゴシック" pitchFamily="50" charset="-128"/>
                        </a:rPr>
                        <a:t>ページ</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itchFamily="18" charset="0"/>
                          <a:ea typeface="ＭＳ Ｐゴシック" pitchFamily="50" charset="-128"/>
                        </a:rPr>
                        <a:t>ページ枠</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itchFamily="18" charset="0"/>
                          <a:ea typeface="ＭＳ Ｐゴシック" pitchFamily="50" charset="-128"/>
                        </a:rPr>
                        <a:t>フラグ</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28600">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itchFamily="18" charset="0"/>
                          <a:ea typeface="ＭＳ Ｐゴシック" pitchFamily="50" charset="-128"/>
                        </a:rPr>
                        <a:t>V</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itchFamily="18" charset="0"/>
                          <a:ea typeface="ＭＳ Ｐゴシック" pitchFamily="50" charset="-128"/>
                        </a:rPr>
                        <a:t>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itchFamily="18" charset="0"/>
                          <a:ea typeface="ＭＳ Ｐゴシック" pitchFamily="50" charset="-128"/>
                        </a:rPr>
                        <a:t>C</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6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286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110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6388">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110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286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111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7503" name="Text Box 103"/>
          <p:cNvSpPr txBox="1">
            <a:spLocks noChangeArrowheads="1"/>
          </p:cNvSpPr>
          <p:nvPr/>
        </p:nvSpPr>
        <p:spPr bwMode="auto">
          <a:xfrm>
            <a:off x="4419600" y="990600"/>
            <a:ext cx="1098550" cy="457200"/>
          </a:xfrm>
          <a:prstGeom prst="rect">
            <a:avLst/>
          </a:prstGeom>
          <a:noFill/>
          <a:ln w="9525">
            <a:noFill/>
            <a:miter lim="800000"/>
            <a:headEnd/>
            <a:tailEnd/>
          </a:ln>
        </p:spPr>
        <p:txBody>
          <a:bodyPr wrap="none">
            <a:spAutoFit/>
          </a:bodyPr>
          <a:lstStyle/>
          <a:p>
            <a:r>
              <a:rPr lang="ja-JP" altLang="en-US" sz="2400"/>
              <a:t>主記憶</a:t>
            </a:r>
          </a:p>
        </p:txBody>
      </p:sp>
      <p:sp>
        <p:nvSpPr>
          <p:cNvPr id="17504" name="Text Box 104"/>
          <p:cNvSpPr txBox="1">
            <a:spLocks noChangeArrowheads="1"/>
          </p:cNvSpPr>
          <p:nvPr/>
        </p:nvSpPr>
        <p:spPr bwMode="auto">
          <a:xfrm>
            <a:off x="7162800" y="554038"/>
            <a:ext cx="1250950" cy="457200"/>
          </a:xfrm>
          <a:prstGeom prst="rect">
            <a:avLst/>
          </a:prstGeom>
          <a:noFill/>
          <a:ln w="9525">
            <a:noFill/>
            <a:miter lim="800000"/>
            <a:headEnd/>
            <a:tailEnd/>
          </a:ln>
        </p:spPr>
        <p:txBody>
          <a:bodyPr wrap="none">
            <a:spAutoFit/>
          </a:bodyPr>
          <a:lstStyle/>
          <a:p>
            <a:r>
              <a:rPr lang="ja-JP" altLang="en-US" sz="2400"/>
              <a:t>2次記憶</a:t>
            </a:r>
          </a:p>
        </p:txBody>
      </p:sp>
      <p:sp>
        <p:nvSpPr>
          <p:cNvPr id="17505" name="Text Box 114"/>
          <p:cNvSpPr txBox="1">
            <a:spLocks noChangeArrowheads="1"/>
          </p:cNvSpPr>
          <p:nvPr/>
        </p:nvSpPr>
        <p:spPr bwMode="auto">
          <a:xfrm>
            <a:off x="152400" y="1042988"/>
            <a:ext cx="2894013" cy="457200"/>
          </a:xfrm>
          <a:prstGeom prst="rect">
            <a:avLst/>
          </a:prstGeom>
          <a:noFill/>
          <a:ln w="9525">
            <a:noFill/>
            <a:miter lim="800000"/>
            <a:headEnd/>
            <a:tailEnd/>
          </a:ln>
        </p:spPr>
        <p:txBody>
          <a:bodyPr wrap="none">
            <a:spAutoFit/>
          </a:bodyPr>
          <a:lstStyle/>
          <a:p>
            <a:r>
              <a:rPr lang="ja-JP" altLang="en-US" sz="2400"/>
              <a:t>主記憶上に無い場合</a:t>
            </a:r>
          </a:p>
        </p:txBody>
      </p:sp>
      <p:grpSp>
        <p:nvGrpSpPr>
          <p:cNvPr id="2" name="Group 127"/>
          <p:cNvGrpSpPr>
            <a:grpSpLocks/>
          </p:cNvGrpSpPr>
          <p:nvPr/>
        </p:nvGrpSpPr>
        <p:grpSpPr bwMode="auto">
          <a:xfrm>
            <a:off x="685800" y="6196013"/>
            <a:ext cx="3352800" cy="455612"/>
            <a:chOff x="432" y="3903"/>
            <a:chExt cx="2112" cy="287"/>
          </a:xfrm>
        </p:grpSpPr>
        <p:sp>
          <p:nvSpPr>
            <p:cNvPr id="17512" name="Rectangle 128"/>
            <p:cNvSpPr>
              <a:spLocks noChangeArrowheads="1"/>
            </p:cNvSpPr>
            <p:nvPr/>
          </p:nvSpPr>
          <p:spPr bwMode="auto">
            <a:xfrm>
              <a:off x="2208" y="3903"/>
              <a:ext cx="336" cy="287"/>
            </a:xfrm>
            <a:prstGeom prst="rect">
              <a:avLst/>
            </a:prstGeom>
            <a:solidFill>
              <a:srgbClr val="CCFF99"/>
            </a:solidFill>
            <a:ln w="9525">
              <a:noFill/>
              <a:miter lim="800000"/>
              <a:headEnd/>
              <a:tailEnd/>
            </a:ln>
          </p:spPr>
          <p:txBody>
            <a:bodyPr anchor="ctr"/>
            <a:lstStyle/>
            <a:p>
              <a:pPr algn="ctr">
                <a:spcBef>
                  <a:spcPct val="20000"/>
                </a:spcBef>
                <a:buSzPct val="85000"/>
              </a:pPr>
              <a:r>
                <a:rPr lang="ja-JP" altLang="en-US" sz="2400">
                  <a:solidFill>
                    <a:srgbClr val="000000"/>
                  </a:solidFill>
                </a:rPr>
                <a:t>0</a:t>
              </a:r>
            </a:p>
          </p:txBody>
        </p:sp>
        <p:sp>
          <p:nvSpPr>
            <p:cNvPr id="17513" name="Rectangle 129"/>
            <p:cNvSpPr>
              <a:spLocks noChangeArrowheads="1"/>
            </p:cNvSpPr>
            <p:nvPr/>
          </p:nvSpPr>
          <p:spPr bwMode="auto">
            <a:xfrm>
              <a:off x="1632" y="3903"/>
              <a:ext cx="576" cy="287"/>
            </a:xfrm>
            <a:prstGeom prst="rect">
              <a:avLst/>
            </a:prstGeom>
            <a:solidFill>
              <a:srgbClr val="CCFF99"/>
            </a:solidFill>
            <a:ln w="9525">
              <a:noFill/>
              <a:miter lim="800000"/>
              <a:headEnd/>
              <a:tailEnd/>
            </a:ln>
          </p:spPr>
          <p:txBody>
            <a:bodyPr anchor="ctr"/>
            <a:lstStyle/>
            <a:p>
              <a:pPr algn="ctr">
                <a:spcBef>
                  <a:spcPct val="20000"/>
                </a:spcBef>
                <a:buSzPct val="85000"/>
              </a:pPr>
              <a:r>
                <a:rPr lang="en-US" altLang="ja-JP" sz="2400">
                  <a:solidFill>
                    <a:srgbClr val="000000"/>
                  </a:solidFill>
                </a:rPr>
                <a:t>111</a:t>
              </a:r>
            </a:p>
          </p:txBody>
        </p:sp>
        <p:sp>
          <p:nvSpPr>
            <p:cNvPr id="17514" name="Rectangle 130"/>
            <p:cNvSpPr>
              <a:spLocks noChangeArrowheads="1"/>
            </p:cNvSpPr>
            <p:nvPr/>
          </p:nvSpPr>
          <p:spPr bwMode="auto">
            <a:xfrm>
              <a:off x="1277" y="3903"/>
              <a:ext cx="355" cy="287"/>
            </a:xfrm>
            <a:prstGeom prst="rect">
              <a:avLst/>
            </a:prstGeom>
            <a:solidFill>
              <a:srgbClr val="CCFF99"/>
            </a:solidFill>
            <a:ln w="9525">
              <a:noFill/>
              <a:miter lim="800000"/>
              <a:headEnd/>
              <a:tailEnd/>
            </a:ln>
          </p:spPr>
          <p:txBody>
            <a:bodyPr anchor="ctr"/>
            <a:lstStyle/>
            <a:p>
              <a:pPr algn="ctr">
                <a:spcBef>
                  <a:spcPct val="20000"/>
                </a:spcBef>
                <a:buSzPct val="85000"/>
              </a:pPr>
              <a:r>
                <a:rPr lang="ja-JP" altLang="en-US" sz="2400">
                  <a:solidFill>
                    <a:srgbClr val="000000"/>
                  </a:solidFill>
                </a:rPr>
                <a:t>0</a:t>
              </a:r>
            </a:p>
          </p:txBody>
        </p:sp>
        <p:sp>
          <p:nvSpPr>
            <p:cNvPr id="17515" name="Rectangle 131"/>
            <p:cNvSpPr>
              <a:spLocks noChangeArrowheads="1"/>
            </p:cNvSpPr>
            <p:nvPr/>
          </p:nvSpPr>
          <p:spPr bwMode="auto">
            <a:xfrm>
              <a:off x="832" y="3903"/>
              <a:ext cx="445" cy="287"/>
            </a:xfrm>
            <a:prstGeom prst="rect">
              <a:avLst/>
            </a:prstGeom>
            <a:solidFill>
              <a:srgbClr val="CCFF99"/>
            </a:solidFill>
            <a:ln w="9525">
              <a:noFill/>
              <a:miter lim="800000"/>
              <a:headEnd/>
              <a:tailEnd/>
            </a:ln>
          </p:spPr>
          <p:txBody>
            <a:bodyPr anchor="ctr"/>
            <a:lstStyle/>
            <a:p>
              <a:pPr algn="ctr">
                <a:spcBef>
                  <a:spcPct val="20000"/>
                </a:spcBef>
                <a:buSzPct val="85000"/>
              </a:pPr>
              <a:endParaRPr lang="ja-JP" altLang="en-US" sz="2400">
                <a:solidFill>
                  <a:srgbClr val="000000"/>
                </a:solidFill>
              </a:endParaRPr>
            </a:p>
          </p:txBody>
        </p:sp>
        <p:sp>
          <p:nvSpPr>
            <p:cNvPr id="17516" name="Rectangle 132"/>
            <p:cNvSpPr>
              <a:spLocks noChangeArrowheads="1"/>
            </p:cNvSpPr>
            <p:nvPr/>
          </p:nvSpPr>
          <p:spPr bwMode="auto">
            <a:xfrm>
              <a:off x="432" y="3903"/>
              <a:ext cx="400" cy="287"/>
            </a:xfrm>
            <a:prstGeom prst="rect">
              <a:avLst/>
            </a:prstGeom>
            <a:solidFill>
              <a:srgbClr val="CCFF99"/>
            </a:solidFill>
            <a:ln w="9525">
              <a:noFill/>
              <a:miter lim="800000"/>
              <a:headEnd/>
              <a:tailEnd/>
            </a:ln>
          </p:spPr>
          <p:txBody>
            <a:bodyPr anchor="ctr"/>
            <a:lstStyle/>
            <a:p>
              <a:pPr algn="ctr">
                <a:spcBef>
                  <a:spcPct val="20000"/>
                </a:spcBef>
                <a:buSzPct val="85000"/>
              </a:pPr>
              <a:r>
                <a:rPr lang="ja-JP" altLang="en-US" sz="2400">
                  <a:solidFill>
                    <a:srgbClr val="000000"/>
                  </a:solidFill>
                </a:rPr>
                <a:t>03</a:t>
              </a:r>
            </a:p>
          </p:txBody>
        </p:sp>
      </p:grpSp>
      <p:sp useBgFill="1">
        <p:nvSpPr>
          <p:cNvPr id="247941" name="Text Box 133"/>
          <p:cNvSpPr txBox="1">
            <a:spLocks noChangeArrowheads="1"/>
          </p:cNvSpPr>
          <p:nvPr/>
        </p:nvSpPr>
        <p:spPr bwMode="auto">
          <a:xfrm>
            <a:off x="4495800" y="3429000"/>
            <a:ext cx="3462338" cy="579438"/>
          </a:xfrm>
          <a:prstGeom prst="rect">
            <a:avLst/>
          </a:prstGeom>
          <a:ln w="9525">
            <a:noFill/>
            <a:miter lim="800000"/>
            <a:headEnd/>
            <a:tailEnd/>
          </a:ln>
        </p:spPr>
        <p:txBody>
          <a:bodyPr wrap="none">
            <a:spAutoFit/>
          </a:bodyPr>
          <a:lstStyle/>
          <a:p>
            <a:r>
              <a:rPr lang="ja-JP" altLang="en-US" sz="3200"/>
              <a:t>ページフォルト発生</a:t>
            </a:r>
          </a:p>
        </p:txBody>
      </p:sp>
      <p:sp useBgFill="1">
        <p:nvSpPr>
          <p:cNvPr id="247943" name="Text Box 135"/>
          <p:cNvSpPr txBox="1">
            <a:spLocks noChangeArrowheads="1"/>
          </p:cNvSpPr>
          <p:nvPr/>
        </p:nvSpPr>
        <p:spPr bwMode="auto">
          <a:xfrm>
            <a:off x="4419600" y="4267200"/>
            <a:ext cx="4443413" cy="519113"/>
          </a:xfrm>
          <a:prstGeom prst="rect">
            <a:avLst/>
          </a:prstGeom>
          <a:ln w="9525">
            <a:noFill/>
            <a:miter lim="800000"/>
            <a:headEnd/>
            <a:tailEnd/>
          </a:ln>
        </p:spPr>
        <p:txBody>
          <a:bodyPr wrap="none">
            <a:spAutoFit/>
          </a:bodyPr>
          <a:lstStyle/>
          <a:p>
            <a:r>
              <a:rPr lang="ja-JP" altLang="en-US"/>
              <a:t>03 はページアウトしたばかり</a:t>
            </a:r>
          </a:p>
        </p:txBody>
      </p:sp>
      <p:grpSp>
        <p:nvGrpSpPr>
          <p:cNvPr id="3" name="Group 137"/>
          <p:cNvGrpSpPr>
            <a:grpSpLocks/>
          </p:cNvGrpSpPr>
          <p:nvPr/>
        </p:nvGrpSpPr>
        <p:grpSpPr bwMode="auto">
          <a:xfrm>
            <a:off x="4343400" y="4800600"/>
            <a:ext cx="4641850" cy="1830388"/>
            <a:chOff x="2736" y="3024"/>
            <a:chExt cx="2924" cy="1153"/>
          </a:xfrm>
        </p:grpSpPr>
        <p:sp useBgFill="1">
          <p:nvSpPr>
            <p:cNvPr id="17510" name="Text Box 134"/>
            <p:cNvSpPr txBox="1">
              <a:spLocks noChangeArrowheads="1"/>
            </p:cNvSpPr>
            <p:nvPr/>
          </p:nvSpPr>
          <p:spPr bwMode="auto">
            <a:xfrm>
              <a:off x="2736" y="3312"/>
              <a:ext cx="2924" cy="865"/>
            </a:xfrm>
            <a:prstGeom prst="rect">
              <a:avLst/>
            </a:prstGeom>
            <a:ln w="9525">
              <a:noFill/>
              <a:miter lim="800000"/>
              <a:headEnd/>
              <a:tailEnd/>
            </a:ln>
          </p:spPr>
          <p:txBody>
            <a:bodyPr wrap="none">
              <a:spAutoFit/>
            </a:bodyPr>
            <a:lstStyle/>
            <a:p>
              <a:r>
                <a:rPr lang="ja-JP" altLang="en-US"/>
                <a:t>前回のページアウトが</a:t>
              </a:r>
            </a:p>
            <a:p>
              <a:r>
                <a:rPr lang="ja-JP" altLang="en-US"/>
                <a:t>01,06,07 のどれかであれば</a:t>
              </a:r>
            </a:p>
            <a:p>
              <a:r>
                <a:rPr lang="ja-JP" altLang="en-US"/>
                <a:t>ページフォルトは起きなかった</a:t>
              </a:r>
            </a:p>
          </p:txBody>
        </p:sp>
        <p:sp>
          <p:nvSpPr>
            <p:cNvPr id="17511" name="AutoShape 136"/>
            <p:cNvSpPr>
              <a:spLocks noChangeArrowheads="1"/>
            </p:cNvSpPr>
            <p:nvPr/>
          </p:nvSpPr>
          <p:spPr bwMode="auto">
            <a:xfrm>
              <a:off x="3936" y="3024"/>
              <a:ext cx="336" cy="288"/>
            </a:xfrm>
            <a:prstGeom prst="downArrow">
              <a:avLst>
                <a:gd name="adj1" fmla="val 50000"/>
                <a:gd name="adj2" fmla="val 25000"/>
              </a:avLst>
            </a:prstGeom>
            <a:solidFill>
              <a:srgbClr val="CCECFF"/>
            </a:solidFill>
            <a:ln w="19050">
              <a:solidFill>
                <a:schemeClr val="tx1"/>
              </a:solidFill>
              <a:miter lim="800000"/>
              <a:headEnd/>
              <a:tailEnd/>
            </a:ln>
          </p:spPr>
          <p:txBody>
            <a:bodyPr vert="eaVert" wrap="none" anchor="ct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47941"/>
                                        </p:tgtEl>
                                        <p:attrNameLst>
                                          <p:attrName>style.visibility</p:attrName>
                                        </p:attrNameLst>
                                      </p:cBhvr>
                                      <p:to>
                                        <p:strVal val="visible"/>
                                      </p:to>
                                    </p:set>
                                    <p:animEffect transition="in" filter="checkerboard(across)">
                                      <p:cBhvr>
                                        <p:cTn id="12" dur="500"/>
                                        <p:tgtEl>
                                          <p:spTgt spid="247941"/>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47943"/>
                                        </p:tgtEl>
                                        <p:attrNameLst>
                                          <p:attrName>style.visibility</p:attrName>
                                        </p:attrNameLst>
                                      </p:cBhvr>
                                      <p:to>
                                        <p:strVal val="visible"/>
                                      </p:to>
                                    </p:set>
                                    <p:animEffect transition="in" filter="checkerboard(across)">
                                      <p:cBhvr>
                                        <p:cTn id="17" dur="500"/>
                                        <p:tgtEl>
                                          <p:spTgt spid="24794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up)">
                                      <p:cBhvr>
                                        <p:cTn id="2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941" grpId="0" animBg="1" autoUpdateAnimBg="0"/>
      <p:bldP spid="247943" grpId="0"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800100"/>
            <a:ext cx="7772400" cy="762000"/>
          </a:xfrm>
        </p:spPr>
        <p:txBody>
          <a:bodyPr/>
          <a:lstStyle/>
          <a:p>
            <a:pPr eaLnBrk="1" hangingPunct="1"/>
            <a:r>
              <a:rPr lang="ja-JP" altLang="en-US"/>
              <a:t>ページアウトするページ</a:t>
            </a:r>
          </a:p>
        </p:txBody>
      </p:sp>
      <p:sp>
        <p:nvSpPr>
          <p:cNvPr id="18435" name="Text Box 4"/>
          <p:cNvSpPr txBox="1">
            <a:spLocks noChangeArrowheads="1"/>
          </p:cNvSpPr>
          <p:nvPr/>
        </p:nvSpPr>
        <p:spPr bwMode="auto">
          <a:xfrm>
            <a:off x="1143000" y="1981200"/>
            <a:ext cx="6311900" cy="946150"/>
          </a:xfrm>
          <a:prstGeom prst="rect">
            <a:avLst/>
          </a:prstGeom>
          <a:noFill/>
          <a:ln w="9525">
            <a:noFill/>
            <a:miter lim="800000"/>
            <a:headEnd/>
            <a:tailEnd/>
          </a:ln>
        </p:spPr>
        <p:txBody>
          <a:bodyPr wrap="none">
            <a:spAutoFit/>
          </a:bodyPr>
          <a:lstStyle/>
          <a:p>
            <a:r>
              <a:rPr lang="ja-JP" altLang="en-US"/>
              <a:t>ページアウトしたページを再度参照すると</a:t>
            </a:r>
          </a:p>
          <a:p>
            <a:r>
              <a:rPr lang="ja-JP" altLang="en-US"/>
              <a:t>ページフォルトが起こる</a:t>
            </a:r>
          </a:p>
        </p:txBody>
      </p:sp>
      <p:grpSp>
        <p:nvGrpSpPr>
          <p:cNvPr id="2" name="Group 7"/>
          <p:cNvGrpSpPr>
            <a:grpSpLocks/>
          </p:cNvGrpSpPr>
          <p:nvPr/>
        </p:nvGrpSpPr>
        <p:grpSpPr bwMode="auto">
          <a:xfrm>
            <a:off x="1371600" y="3048000"/>
            <a:ext cx="5945188" cy="1479550"/>
            <a:chOff x="864" y="1920"/>
            <a:chExt cx="3745" cy="932"/>
          </a:xfrm>
        </p:grpSpPr>
        <p:sp>
          <p:nvSpPr>
            <p:cNvPr id="18438" name="AutoShape 5"/>
            <p:cNvSpPr>
              <a:spLocks noChangeArrowheads="1"/>
            </p:cNvSpPr>
            <p:nvPr/>
          </p:nvSpPr>
          <p:spPr bwMode="auto">
            <a:xfrm>
              <a:off x="2448" y="1920"/>
              <a:ext cx="432" cy="336"/>
            </a:xfrm>
            <a:prstGeom prst="downArrow">
              <a:avLst>
                <a:gd name="adj1" fmla="val 50000"/>
                <a:gd name="adj2" fmla="val 25000"/>
              </a:avLst>
            </a:prstGeom>
            <a:solidFill>
              <a:srgbClr val="CCECFF"/>
            </a:solidFill>
            <a:ln w="19050">
              <a:solidFill>
                <a:schemeClr val="tx1"/>
              </a:solidFill>
              <a:miter lim="800000"/>
              <a:headEnd/>
              <a:tailEnd/>
            </a:ln>
          </p:spPr>
          <p:txBody>
            <a:bodyPr vert="eaVert" wrap="none" anchor="ctr"/>
            <a:lstStyle/>
            <a:p>
              <a:endParaRPr lang="ja-JP" altLang="en-US"/>
            </a:p>
          </p:txBody>
        </p:sp>
        <p:sp>
          <p:nvSpPr>
            <p:cNvPr id="18439" name="Text Box 6"/>
            <p:cNvSpPr txBox="1">
              <a:spLocks noChangeArrowheads="1"/>
            </p:cNvSpPr>
            <p:nvPr/>
          </p:nvSpPr>
          <p:spPr bwMode="auto">
            <a:xfrm>
              <a:off x="864" y="2256"/>
              <a:ext cx="3745" cy="596"/>
            </a:xfrm>
            <a:prstGeom prst="rect">
              <a:avLst/>
            </a:prstGeom>
            <a:noFill/>
            <a:ln w="9525">
              <a:noFill/>
              <a:miter lim="800000"/>
              <a:headEnd/>
              <a:tailEnd/>
            </a:ln>
          </p:spPr>
          <p:txBody>
            <a:bodyPr wrap="none">
              <a:spAutoFit/>
            </a:bodyPr>
            <a:lstStyle/>
            <a:p>
              <a:r>
                <a:rPr lang="ja-JP" altLang="en-US"/>
                <a:t>ページアウトするページは</a:t>
              </a:r>
            </a:p>
            <a:p>
              <a:r>
                <a:rPr lang="ja-JP" altLang="en-US"/>
                <a:t>近い将来に参照されないページがいい</a:t>
              </a:r>
            </a:p>
          </p:txBody>
        </p:sp>
      </p:grpSp>
      <p:sp>
        <p:nvSpPr>
          <p:cNvPr id="248840" name="Text Box 8"/>
          <p:cNvSpPr txBox="1">
            <a:spLocks noChangeArrowheads="1"/>
          </p:cNvSpPr>
          <p:nvPr/>
        </p:nvSpPr>
        <p:spPr bwMode="auto">
          <a:xfrm>
            <a:off x="1219200" y="4953000"/>
            <a:ext cx="6454775" cy="519113"/>
          </a:xfrm>
          <a:prstGeom prst="rect">
            <a:avLst/>
          </a:prstGeom>
          <a:noFill/>
          <a:ln w="9525">
            <a:noFill/>
            <a:miter lim="800000"/>
            <a:headEnd/>
            <a:tailEnd/>
          </a:ln>
        </p:spPr>
        <p:txBody>
          <a:bodyPr wrap="none">
            <a:spAutoFit/>
          </a:bodyPr>
          <a:lstStyle/>
          <a:p>
            <a:r>
              <a:rPr lang="ja-JP" altLang="en-US"/>
              <a:t>どのページが「近い将来に参照されない」?</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48840"/>
                                        </p:tgtEl>
                                        <p:attrNameLst>
                                          <p:attrName>style.visibility</p:attrName>
                                        </p:attrNameLst>
                                      </p:cBhvr>
                                      <p:to>
                                        <p:strVal val="visible"/>
                                      </p:to>
                                    </p:set>
                                    <p:animEffect transition="in" filter="checkerboard(across)">
                                      <p:cBhvr>
                                        <p:cTn id="12" dur="500"/>
                                        <p:tgtEl>
                                          <p:spTgt spid="2488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8840"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itchFamily="18" charset="0"/>
              </a:rPr>
              <a:t>置き換えアルゴリズム</a:t>
            </a:r>
          </a:p>
        </p:txBody>
      </p:sp>
      <p:sp>
        <p:nvSpPr>
          <p:cNvPr id="19459" name="Rectangle 3"/>
          <p:cNvSpPr>
            <a:spLocks noGrp="1" noChangeArrowheads="1"/>
          </p:cNvSpPr>
          <p:nvPr>
            <p:ph type="body" idx="1"/>
          </p:nvPr>
        </p:nvSpPr>
        <p:spPr>
          <a:xfrm>
            <a:off x="685800" y="1981200"/>
            <a:ext cx="7772400" cy="4648200"/>
          </a:xfrm>
        </p:spPr>
        <p:txBody>
          <a:bodyPr/>
          <a:lstStyle/>
          <a:p>
            <a:pPr eaLnBrk="1" hangingPunct="1"/>
            <a:r>
              <a:rPr lang="en-US" altLang="ja-JP">
                <a:latin typeface="Times New Roman" pitchFamily="18" charset="0"/>
              </a:rPr>
              <a:t>OPT(optimal)</a:t>
            </a:r>
          </a:p>
          <a:p>
            <a:pPr lvl="1" eaLnBrk="1" hangingPunct="1"/>
            <a:r>
              <a:rPr lang="ja-JP" altLang="en-US">
                <a:latin typeface="Times New Roman" pitchFamily="18" charset="0"/>
              </a:rPr>
              <a:t>今後最も長い期間使用されないページを選択</a:t>
            </a:r>
          </a:p>
          <a:p>
            <a:pPr eaLnBrk="1" hangingPunct="1"/>
            <a:r>
              <a:rPr lang="en-US" altLang="ja-JP">
                <a:latin typeface="Times New Roman" pitchFamily="18" charset="0"/>
              </a:rPr>
              <a:t>FIFO(first in first out)</a:t>
            </a:r>
          </a:p>
          <a:p>
            <a:pPr lvl="1" eaLnBrk="1" hangingPunct="1"/>
            <a:r>
              <a:rPr lang="ja-JP" altLang="en-US">
                <a:latin typeface="Times New Roman" pitchFamily="18" charset="0"/>
              </a:rPr>
              <a:t>最も早く主記憶に読み込んだページを選択</a:t>
            </a:r>
          </a:p>
          <a:p>
            <a:pPr eaLnBrk="1" hangingPunct="1"/>
            <a:r>
              <a:rPr lang="en-US" altLang="ja-JP">
                <a:latin typeface="Times New Roman" pitchFamily="18" charset="0"/>
              </a:rPr>
              <a:t>LRU(least recently used)</a:t>
            </a:r>
          </a:p>
          <a:p>
            <a:pPr lvl="1" eaLnBrk="1" hangingPunct="1"/>
            <a:r>
              <a:rPr lang="ja-JP" altLang="en-US">
                <a:latin typeface="Times New Roman" pitchFamily="18" charset="0"/>
              </a:rPr>
              <a:t>最も長い期間使用されていないページを選択</a:t>
            </a:r>
          </a:p>
          <a:p>
            <a:pPr eaLnBrk="1" hangingPunct="1"/>
            <a:r>
              <a:rPr lang="en-US" altLang="ja-JP">
                <a:latin typeface="Times New Roman" pitchFamily="18" charset="0"/>
              </a:rPr>
              <a:t>LFU(least frequently used)</a:t>
            </a:r>
          </a:p>
          <a:p>
            <a:pPr lvl="1" eaLnBrk="1" hangingPunct="1"/>
            <a:r>
              <a:rPr lang="ja-JP" altLang="en-US"/>
              <a:t>最も参照回数の少ないページを選択</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800100"/>
            <a:ext cx="7772400" cy="762000"/>
          </a:xfrm>
        </p:spPr>
        <p:txBody>
          <a:bodyPr/>
          <a:lstStyle/>
          <a:p>
            <a:pPr eaLnBrk="1" hangingPunct="1"/>
            <a:r>
              <a:rPr lang="en-US" altLang="ja-JP">
                <a:latin typeface="Times New Roman" pitchFamily="18" charset="0"/>
              </a:rPr>
              <a:t>OPT(optimal)</a:t>
            </a:r>
          </a:p>
        </p:txBody>
      </p:sp>
      <p:sp>
        <p:nvSpPr>
          <p:cNvPr id="20483" name="Rectangle 3"/>
          <p:cNvSpPr>
            <a:spLocks noGrp="1" noChangeArrowheads="1"/>
          </p:cNvSpPr>
          <p:nvPr>
            <p:ph type="body" idx="1"/>
          </p:nvPr>
        </p:nvSpPr>
        <p:spPr/>
        <p:txBody>
          <a:bodyPr/>
          <a:lstStyle/>
          <a:p>
            <a:pPr eaLnBrk="1" hangingPunct="1"/>
            <a:r>
              <a:rPr lang="en-US" altLang="ja-JP">
                <a:latin typeface="Times New Roman" pitchFamily="18" charset="0"/>
              </a:rPr>
              <a:t>OPT(optimal)</a:t>
            </a:r>
          </a:p>
          <a:p>
            <a:pPr lvl="1" eaLnBrk="1" hangingPunct="1"/>
            <a:r>
              <a:rPr lang="ja-JP" altLang="en-US">
                <a:latin typeface="Times New Roman" pitchFamily="18" charset="0"/>
              </a:rPr>
              <a:t>今後最も長い期間使用されないページを選択</a:t>
            </a:r>
            <a:endParaRPr lang="en-US" altLang="ja-JP">
              <a:latin typeface="Times New Roman" pitchFamily="18" charset="0"/>
            </a:endParaRPr>
          </a:p>
        </p:txBody>
      </p:sp>
      <p:graphicFrame>
        <p:nvGraphicFramePr>
          <p:cNvPr id="329789" name="Group 61"/>
          <p:cNvGraphicFramePr>
            <a:graphicFrameLocks noGrp="1"/>
          </p:cNvGraphicFramePr>
          <p:nvPr/>
        </p:nvGraphicFramePr>
        <p:xfrm>
          <a:off x="228600" y="3733800"/>
          <a:ext cx="8686800" cy="2286000"/>
        </p:xfrm>
        <a:graphic>
          <a:graphicData uri="http://schemas.openxmlformats.org/drawingml/2006/table">
            <a:tbl>
              <a:tblPr/>
              <a:tblGrid>
                <a:gridCol w="1371600">
                  <a:extLst>
                    <a:ext uri="{9D8B030D-6E8A-4147-A177-3AD203B41FA5}">
                      <a16:colId xmlns:a16="http://schemas.microsoft.com/office/drawing/2014/main" val="20000"/>
                    </a:ext>
                  </a:extLst>
                </a:gridCol>
                <a:gridCol w="1187450">
                  <a:extLst>
                    <a:ext uri="{9D8B030D-6E8A-4147-A177-3AD203B41FA5}">
                      <a16:colId xmlns:a16="http://schemas.microsoft.com/office/drawing/2014/main" val="20001"/>
                    </a:ext>
                  </a:extLst>
                </a:gridCol>
                <a:gridCol w="1531938">
                  <a:extLst>
                    <a:ext uri="{9D8B030D-6E8A-4147-A177-3AD203B41FA5}">
                      <a16:colId xmlns:a16="http://schemas.microsoft.com/office/drawing/2014/main" val="20002"/>
                    </a:ext>
                  </a:extLst>
                </a:gridCol>
                <a:gridCol w="1531937">
                  <a:extLst>
                    <a:ext uri="{9D8B030D-6E8A-4147-A177-3AD203B41FA5}">
                      <a16:colId xmlns:a16="http://schemas.microsoft.com/office/drawing/2014/main" val="20003"/>
                    </a:ext>
                  </a:extLst>
                </a:gridCol>
                <a:gridCol w="1531938">
                  <a:extLst>
                    <a:ext uri="{9D8B030D-6E8A-4147-A177-3AD203B41FA5}">
                      <a16:colId xmlns:a16="http://schemas.microsoft.com/office/drawing/2014/main" val="20004"/>
                    </a:ext>
                  </a:extLst>
                </a:gridCol>
                <a:gridCol w="1531937">
                  <a:extLst>
                    <a:ext uri="{9D8B030D-6E8A-4147-A177-3AD203B41FA5}">
                      <a16:colId xmlns:a16="http://schemas.microsoft.com/office/drawing/2014/main" val="20005"/>
                    </a:ext>
                  </a:extLst>
                </a:gridCol>
              </a:tblGrid>
              <a:tr h="4572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ページ枠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ページ</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読み込み</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前回使用</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参照回数</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次回使用</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10回前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5回前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4回</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2</a:t>
                      </a: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回後</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72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03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7回前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7回前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1回</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5回後</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72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07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4回前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3回前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2回</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7</a:t>
                      </a: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回後</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72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06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2回前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1回前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2回</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1</a:t>
                      </a: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回後</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0528" name="Text Box 42"/>
          <p:cNvSpPr txBox="1">
            <a:spLocks noChangeArrowheads="1"/>
          </p:cNvSpPr>
          <p:nvPr/>
        </p:nvSpPr>
        <p:spPr bwMode="auto">
          <a:xfrm>
            <a:off x="762000" y="3124200"/>
            <a:ext cx="1098550" cy="457200"/>
          </a:xfrm>
          <a:prstGeom prst="rect">
            <a:avLst/>
          </a:prstGeom>
          <a:noFill/>
          <a:ln w="9525">
            <a:noFill/>
            <a:miter lim="800000"/>
            <a:headEnd/>
            <a:tailEnd/>
          </a:ln>
        </p:spPr>
        <p:txBody>
          <a:bodyPr wrap="none">
            <a:spAutoFit/>
          </a:bodyPr>
          <a:lstStyle/>
          <a:p>
            <a:r>
              <a:rPr lang="ja-JP" altLang="en-US" sz="2400"/>
              <a:t>主記憶</a:t>
            </a:r>
          </a:p>
        </p:txBody>
      </p:sp>
      <p:sp>
        <p:nvSpPr>
          <p:cNvPr id="329790" name="Rectangle 62"/>
          <p:cNvSpPr>
            <a:spLocks noChangeArrowheads="1"/>
          </p:cNvSpPr>
          <p:nvPr/>
        </p:nvSpPr>
        <p:spPr bwMode="auto">
          <a:xfrm>
            <a:off x="7383463" y="5105400"/>
            <a:ext cx="1531937" cy="457200"/>
          </a:xfrm>
          <a:prstGeom prst="rect">
            <a:avLst/>
          </a:prstGeom>
          <a:solidFill>
            <a:srgbClr val="CCFF99"/>
          </a:solidFill>
          <a:ln w="9525">
            <a:noFill/>
            <a:miter lim="800000"/>
            <a:headEnd/>
            <a:tailEnd/>
          </a:ln>
        </p:spPr>
        <p:txBody>
          <a:bodyPr/>
          <a:lstStyle/>
          <a:p>
            <a:pPr algn="ctr">
              <a:spcBef>
                <a:spcPct val="20000"/>
              </a:spcBef>
              <a:buSzPct val="85000"/>
            </a:pPr>
            <a:r>
              <a:rPr lang="en-US" altLang="ja-JP" sz="2400">
                <a:solidFill>
                  <a:srgbClr val="000000"/>
                </a:solidFill>
              </a:rPr>
              <a:t>7</a:t>
            </a:r>
            <a:r>
              <a:rPr lang="ja-JP" altLang="en-US" sz="2400">
                <a:solidFill>
                  <a:srgbClr val="000000"/>
                </a:solidFill>
              </a:rPr>
              <a:t>回後</a:t>
            </a:r>
          </a:p>
        </p:txBody>
      </p:sp>
      <p:sp>
        <p:nvSpPr>
          <p:cNvPr id="329791" name="AutoShape 63"/>
          <p:cNvSpPr>
            <a:spLocks noChangeArrowheads="1"/>
          </p:cNvSpPr>
          <p:nvPr/>
        </p:nvSpPr>
        <p:spPr bwMode="auto">
          <a:xfrm>
            <a:off x="304800" y="5029200"/>
            <a:ext cx="8534400" cy="609600"/>
          </a:xfrm>
          <a:prstGeom prst="roundRect">
            <a:avLst>
              <a:gd name="adj" fmla="val 16667"/>
            </a:avLst>
          </a:prstGeom>
          <a:noFill/>
          <a:ln w="38100">
            <a:solidFill>
              <a:srgbClr val="FF99CC"/>
            </a:solidFill>
            <a:round/>
            <a:headEnd/>
            <a:tailEnd/>
          </a:ln>
        </p:spPr>
        <p:txBody>
          <a:bodyPr wrap="none" anchor="ct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29790"/>
                                        </p:tgtEl>
                                        <p:attrNameLst>
                                          <p:attrName>style.visibility</p:attrName>
                                        </p:attrNameLst>
                                      </p:cBhvr>
                                      <p:to>
                                        <p:strVal val="visible"/>
                                      </p:to>
                                    </p:set>
                                    <p:animEffect transition="in" filter="checkerboard(across)">
                                      <p:cBhvr>
                                        <p:cTn id="7" dur="500"/>
                                        <p:tgtEl>
                                          <p:spTgt spid="329790"/>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29791"/>
                                        </p:tgtEl>
                                        <p:attrNameLst>
                                          <p:attrName>style.visibility</p:attrName>
                                        </p:attrNameLst>
                                      </p:cBhvr>
                                      <p:to>
                                        <p:strVal val="visible"/>
                                      </p:to>
                                    </p:set>
                                    <p:animEffect transition="in" filter="checkerboard(across)">
                                      <p:cBhvr>
                                        <p:cTn id="12" dur="500"/>
                                        <p:tgtEl>
                                          <p:spTgt spid="3297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9790" grpId="0" animBg="1" autoUpdateAnimBg="0"/>
      <p:bldP spid="32979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800100"/>
            <a:ext cx="7772400" cy="762000"/>
          </a:xfrm>
        </p:spPr>
        <p:txBody>
          <a:bodyPr/>
          <a:lstStyle/>
          <a:p>
            <a:pPr eaLnBrk="1" hangingPunct="1"/>
            <a:r>
              <a:rPr lang="en-US" altLang="ja-JP">
                <a:latin typeface="Times New Roman" pitchFamily="18" charset="0"/>
              </a:rPr>
              <a:t>OPT</a:t>
            </a:r>
          </a:p>
        </p:txBody>
      </p:sp>
      <p:graphicFrame>
        <p:nvGraphicFramePr>
          <p:cNvPr id="268291" name="Group 3"/>
          <p:cNvGraphicFramePr>
            <a:graphicFrameLocks noGrp="1"/>
          </p:cNvGraphicFramePr>
          <p:nvPr/>
        </p:nvGraphicFramePr>
        <p:xfrm>
          <a:off x="381000" y="2286000"/>
          <a:ext cx="8153400" cy="2907792"/>
        </p:xfrm>
        <a:graphic>
          <a:graphicData uri="http://schemas.openxmlformats.org/drawingml/2006/table">
            <a:tbl>
              <a:tblPr/>
              <a:tblGrid>
                <a:gridCol w="2455863">
                  <a:extLst>
                    <a:ext uri="{9D8B030D-6E8A-4147-A177-3AD203B41FA5}">
                      <a16:colId xmlns:a16="http://schemas.microsoft.com/office/drawing/2014/main" val="20000"/>
                    </a:ext>
                  </a:extLst>
                </a:gridCol>
                <a:gridCol w="474662">
                  <a:extLst>
                    <a:ext uri="{9D8B030D-6E8A-4147-A177-3AD203B41FA5}">
                      <a16:colId xmlns:a16="http://schemas.microsoft.com/office/drawing/2014/main" val="20001"/>
                    </a:ext>
                  </a:extLst>
                </a:gridCol>
                <a:gridCol w="474663">
                  <a:extLst>
                    <a:ext uri="{9D8B030D-6E8A-4147-A177-3AD203B41FA5}">
                      <a16:colId xmlns:a16="http://schemas.microsoft.com/office/drawing/2014/main" val="20002"/>
                    </a:ext>
                  </a:extLst>
                </a:gridCol>
                <a:gridCol w="476250">
                  <a:extLst>
                    <a:ext uri="{9D8B030D-6E8A-4147-A177-3AD203B41FA5}">
                      <a16:colId xmlns:a16="http://schemas.microsoft.com/office/drawing/2014/main" val="20003"/>
                    </a:ext>
                  </a:extLst>
                </a:gridCol>
                <a:gridCol w="473075">
                  <a:extLst>
                    <a:ext uri="{9D8B030D-6E8A-4147-A177-3AD203B41FA5}">
                      <a16:colId xmlns:a16="http://schemas.microsoft.com/office/drawing/2014/main" val="20004"/>
                    </a:ext>
                  </a:extLst>
                </a:gridCol>
                <a:gridCol w="474662">
                  <a:extLst>
                    <a:ext uri="{9D8B030D-6E8A-4147-A177-3AD203B41FA5}">
                      <a16:colId xmlns:a16="http://schemas.microsoft.com/office/drawing/2014/main" val="20005"/>
                    </a:ext>
                  </a:extLst>
                </a:gridCol>
                <a:gridCol w="476250">
                  <a:extLst>
                    <a:ext uri="{9D8B030D-6E8A-4147-A177-3AD203B41FA5}">
                      <a16:colId xmlns:a16="http://schemas.microsoft.com/office/drawing/2014/main" val="20006"/>
                    </a:ext>
                  </a:extLst>
                </a:gridCol>
                <a:gridCol w="474663">
                  <a:extLst>
                    <a:ext uri="{9D8B030D-6E8A-4147-A177-3AD203B41FA5}">
                      <a16:colId xmlns:a16="http://schemas.microsoft.com/office/drawing/2014/main" val="20007"/>
                    </a:ext>
                  </a:extLst>
                </a:gridCol>
                <a:gridCol w="473075">
                  <a:extLst>
                    <a:ext uri="{9D8B030D-6E8A-4147-A177-3AD203B41FA5}">
                      <a16:colId xmlns:a16="http://schemas.microsoft.com/office/drawing/2014/main" val="20008"/>
                    </a:ext>
                  </a:extLst>
                </a:gridCol>
                <a:gridCol w="476250">
                  <a:extLst>
                    <a:ext uri="{9D8B030D-6E8A-4147-A177-3AD203B41FA5}">
                      <a16:colId xmlns:a16="http://schemas.microsoft.com/office/drawing/2014/main" val="20009"/>
                    </a:ext>
                  </a:extLst>
                </a:gridCol>
                <a:gridCol w="474662">
                  <a:extLst>
                    <a:ext uri="{9D8B030D-6E8A-4147-A177-3AD203B41FA5}">
                      <a16:colId xmlns:a16="http://schemas.microsoft.com/office/drawing/2014/main" val="20010"/>
                    </a:ext>
                  </a:extLst>
                </a:gridCol>
                <a:gridCol w="474663">
                  <a:extLst>
                    <a:ext uri="{9D8B030D-6E8A-4147-A177-3AD203B41FA5}">
                      <a16:colId xmlns:a16="http://schemas.microsoft.com/office/drawing/2014/main" val="20011"/>
                    </a:ext>
                  </a:extLst>
                </a:gridCol>
                <a:gridCol w="474662">
                  <a:extLst>
                    <a:ext uri="{9D8B030D-6E8A-4147-A177-3AD203B41FA5}">
                      <a16:colId xmlns:a16="http://schemas.microsoft.com/office/drawing/2014/main" val="20012"/>
                    </a:ext>
                  </a:extLst>
                </a:gridCol>
              </a:tblGrid>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参照ページ</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275">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ページ枠</a:t>
                      </a:r>
                    </a:p>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ページフォルト</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268350" name="Rectangle 62"/>
          <p:cNvSpPr>
            <a:spLocks noChangeArrowheads="1"/>
          </p:cNvSpPr>
          <p:nvPr/>
        </p:nvSpPr>
        <p:spPr bwMode="auto">
          <a:xfrm>
            <a:off x="2836863" y="4610100"/>
            <a:ext cx="474662" cy="577850"/>
          </a:xfrm>
          <a:prstGeom prst="rect">
            <a:avLst/>
          </a:prstGeom>
          <a:noFill/>
          <a:ln w="9525">
            <a:noFill/>
            <a:miter lim="800000"/>
            <a:headEnd/>
            <a:tailEnd/>
          </a:ln>
        </p:spPr>
        <p:txBody>
          <a:bodyPr/>
          <a:lstStyle/>
          <a:p>
            <a:pPr algn="ctr">
              <a:spcBef>
                <a:spcPct val="20000"/>
              </a:spcBef>
              <a:buSzPct val="85000"/>
            </a:pPr>
            <a:r>
              <a:rPr lang="en-US" altLang="ja-JP" sz="3200"/>
              <a:t>p</a:t>
            </a:r>
          </a:p>
        </p:txBody>
      </p:sp>
      <p:sp>
        <p:nvSpPr>
          <p:cNvPr id="268351" name="Rectangle 63"/>
          <p:cNvSpPr>
            <a:spLocks noChangeArrowheads="1"/>
          </p:cNvSpPr>
          <p:nvPr/>
        </p:nvSpPr>
        <p:spPr bwMode="auto">
          <a:xfrm>
            <a:off x="4262438" y="2863850"/>
            <a:ext cx="473075" cy="1746250"/>
          </a:xfrm>
          <a:prstGeom prst="rect">
            <a:avLst/>
          </a:prstGeom>
          <a:noFill/>
          <a:ln w="9525">
            <a:noFill/>
            <a:miter lim="800000"/>
            <a:headEnd/>
            <a:tailEnd/>
          </a:ln>
        </p:spPr>
        <p:txBody>
          <a:bodyPr/>
          <a:lstStyle/>
          <a:p>
            <a:pPr algn="ctr">
              <a:spcBef>
                <a:spcPct val="20000"/>
              </a:spcBef>
              <a:buSzPct val="85000"/>
            </a:pPr>
            <a:r>
              <a:rPr lang="ja-JP" altLang="en-US" sz="3200"/>
              <a:t>0</a:t>
            </a:r>
          </a:p>
          <a:p>
            <a:pPr algn="ctr">
              <a:spcBef>
                <a:spcPct val="20000"/>
              </a:spcBef>
              <a:buSzPct val="85000"/>
            </a:pPr>
            <a:r>
              <a:rPr lang="ja-JP" altLang="en-US" sz="3200"/>
              <a:t>1</a:t>
            </a:r>
          </a:p>
          <a:p>
            <a:pPr algn="ctr">
              <a:spcBef>
                <a:spcPct val="20000"/>
              </a:spcBef>
              <a:buSzPct val="85000"/>
            </a:pPr>
            <a:r>
              <a:rPr lang="ja-JP" altLang="en-US" sz="3200"/>
              <a:t>2</a:t>
            </a:r>
          </a:p>
        </p:txBody>
      </p:sp>
      <p:grpSp>
        <p:nvGrpSpPr>
          <p:cNvPr id="2" name="Group 64"/>
          <p:cNvGrpSpPr>
            <a:grpSpLocks/>
          </p:cNvGrpSpPr>
          <p:nvPr/>
        </p:nvGrpSpPr>
        <p:grpSpPr bwMode="auto">
          <a:xfrm>
            <a:off x="3786188" y="2863850"/>
            <a:ext cx="476250" cy="2324100"/>
            <a:chOff x="2385" y="1804"/>
            <a:chExt cx="300" cy="1464"/>
          </a:xfrm>
        </p:grpSpPr>
        <p:sp>
          <p:nvSpPr>
            <p:cNvPr id="21587" name="Rectangle 65"/>
            <p:cNvSpPr>
              <a:spLocks noChangeArrowheads="1"/>
            </p:cNvSpPr>
            <p:nvPr/>
          </p:nvSpPr>
          <p:spPr bwMode="auto">
            <a:xfrm>
              <a:off x="2385" y="2904"/>
              <a:ext cx="300" cy="364"/>
            </a:xfrm>
            <a:prstGeom prst="rect">
              <a:avLst/>
            </a:prstGeom>
            <a:noFill/>
            <a:ln w="9525">
              <a:noFill/>
              <a:miter lim="800000"/>
              <a:headEnd/>
              <a:tailEnd/>
            </a:ln>
          </p:spPr>
          <p:txBody>
            <a:bodyPr/>
            <a:lstStyle/>
            <a:p>
              <a:pPr algn="ctr">
                <a:spcBef>
                  <a:spcPct val="20000"/>
                </a:spcBef>
                <a:buSzPct val="85000"/>
              </a:pPr>
              <a:r>
                <a:rPr lang="en-US" altLang="ja-JP" sz="3200"/>
                <a:t>p</a:t>
              </a:r>
            </a:p>
          </p:txBody>
        </p:sp>
        <p:sp>
          <p:nvSpPr>
            <p:cNvPr id="21588" name="Rectangle 66"/>
            <p:cNvSpPr>
              <a:spLocks noChangeArrowheads="1"/>
            </p:cNvSpPr>
            <p:nvPr/>
          </p:nvSpPr>
          <p:spPr bwMode="auto">
            <a:xfrm>
              <a:off x="2385" y="1804"/>
              <a:ext cx="300" cy="1100"/>
            </a:xfrm>
            <a:prstGeom prst="rect">
              <a:avLst/>
            </a:prstGeom>
            <a:noFill/>
            <a:ln w="9525">
              <a:noFill/>
              <a:miter lim="800000"/>
              <a:headEnd/>
              <a:tailEnd/>
            </a:ln>
          </p:spPr>
          <p:txBody>
            <a:bodyPr/>
            <a:lstStyle/>
            <a:p>
              <a:pPr algn="ctr">
                <a:spcBef>
                  <a:spcPct val="20000"/>
                </a:spcBef>
                <a:buSzPct val="85000"/>
              </a:pPr>
              <a:r>
                <a:rPr lang="ja-JP" altLang="en-US" sz="3200"/>
                <a:t>0</a:t>
              </a:r>
            </a:p>
            <a:p>
              <a:pPr algn="ctr">
                <a:spcBef>
                  <a:spcPct val="20000"/>
                </a:spcBef>
                <a:buSzPct val="85000"/>
              </a:pPr>
              <a:r>
                <a:rPr lang="ja-JP" altLang="en-US" sz="3200"/>
                <a:t>1</a:t>
              </a:r>
            </a:p>
            <a:p>
              <a:pPr algn="ctr">
                <a:spcBef>
                  <a:spcPct val="20000"/>
                </a:spcBef>
                <a:buSzPct val="85000"/>
              </a:pPr>
              <a:r>
                <a:rPr lang="ja-JP" altLang="en-US" sz="3200"/>
                <a:t>2</a:t>
              </a:r>
            </a:p>
          </p:txBody>
        </p:sp>
      </p:grpSp>
      <p:grpSp>
        <p:nvGrpSpPr>
          <p:cNvPr id="3" name="Group 67"/>
          <p:cNvGrpSpPr>
            <a:grpSpLocks/>
          </p:cNvGrpSpPr>
          <p:nvPr/>
        </p:nvGrpSpPr>
        <p:grpSpPr bwMode="auto">
          <a:xfrm>
            <a:off x="3311525" y="2863850"/>
            <a:ext cx="474663" cy="2324100"/>
            <a:chOff x="2086" y="1804"/>
            <a:chExt cx="299" cy="1464"/>
          </a:xfrm>
        </p:grpSpPr>
        <p:sp>
          <p:nvSpPr>
            <p:cNvPr id="21585" name="Rectangle 68"/>
            <p:cNvSpPr>
              <a:spLocks noChangeArrowheads="1"/>
            </p:cNvSpPr>
            <p:nvPr/>
          </p:nvSpPr>
          <p:spPr bwMode="auto">
            <a:xfrm>
              <a:off x="2086" y="2904"/>
              <a:ext cx="299" cy="364"/>
            </a:xfrm>
            <a:prstGeom prst="rect">
              <a:avLst/>
            </a:prstGeom>
            <a:noFill/>
            <a:ln w="9525">
              <a:noFill/>
              <a:miter lim="800000"/>
              <a:headEnd/>
              <a:tailEnd/>
            </a:ln>
          </p:spPr>
          <p:txBody>
            <a:bodyPr/>
            <a:lstStyle/>
            <a:p>
              <a:pPr algn="ctr">
                <a:spcBef>
                  <a:spcPct val="20000"/>
                </a:spcBef>
                <a:buSzPct val="85000"/>
              </a:pPr>
              <a:r>
                <a:rPr lang="en-US" altLang="ja-JP" sz="3200"/>
                <a:t>p</a:t>
              </a:r>
            </a:p>
          </p:txBody>
        </p:sp>
        <p:sp>
          <p:nvSpPr>
            <p:cNvPr id="21586" name="Rectangle 69"/>
            <p:cNvSpPr>
              <a:spLocks noChangeArrowheads="1"/>
            </p:cNvSpPr>
            <p:nvPr/>
          </p:nvSpPr>
          <p:spPr bwMode="auto">
            <a:xfrm>
              <a:off x="2086" y="1804"/>
              <a:ext cx="299" cy="1100"/>
            </a:xfrm>
            <a:prstGeom prst="rect">
              <a:avLst/>
            </a:prstGeom>
            <a:noFill/>
            <a:ln w="9525">
              <a:noFill/>
              <a:miter lim="800000"/>
              <a:headEnd/>
              <a:tailEnd/>
            </a:ln>
          </p:spPr>
          <p:txBody>
            <a:bodyPr/>
            <a:lstStyle/>
            <a:p>
              <a:pPr algn="ctr">
                <a:spcBef>
                  <a:spcPct val="20000"/>
                </a:spcBef>
                <a:buSzPct val="85000"/>
              </a:pPr>
              <a:r>
                <a:rPr lang="ja-JP" altLang="en-US" sz="3200"/>
                <a:t>0</a:t>
              </a:r>
            </a:p>
            <a:p>
              <a:pPr algn="ctr">
                <a:spcBef>
                  <a:spcPct val="20000"/>
                </a:spcBef>
                <a:buSzPct val="85000"/>
              </a:pPr>
              <a:r>
                <a:rPr lang="ja-JP" altLang="en-US" sz="3200"/>
                <a:t>1</a:t>
              </a:r>
            </a:p>
          </p:txBody>
        </p:sp>
      </p:grpSp>
      <p:sp>
        <p:nvSpPr>
          <p:cNvPr id="268358" name="Rectangle 70"/>
          <p:cNvSpPr>
            <a:spLocks noChangeArrowheads="1"/>
          </p:cNvSpPr>
          <p:nvPr/>
        </p:nvSpPr>
        <p:spPr bwMode="auto">
          <a:xfrm>
            <a:off x="2836863" y="2863850"/>
            <a:ext cx="474662" cy="1746250"/>
          </a:xfrm>
          <a:prstGeom prst="rect">
            <a:avLst/>
          </a:prstGeom>
          <a:noFill/>
          <a:ln w="9525">
            <a:noFill/>
            <a:miter lim="800000"/>
            <a:headEnd/>
            <a:tailEnd/>
          </a:ln>
        </p:spPr>
        <p:txBody>
          <a:bodyPr/>
          <a:lstStyle/>
          <a:p>
            <a:pPr algn="ctr">
              <a:spcBef>
                <a:spcPct val="20000"/>
              </a:spcBef>
              <a:buSzPct val="85000"/>
            </a:pPr>
            <a:r>
              <a:rPr lang="ja-JP" altLang="en-US" sz="3200"/>
              <a:t>0</a:t>
            </a:r>
          </a:p>
          <a:p>
            <a:pPr algn="ctr">
              <a:spcBef>
                <a:spcPct val="20000"/>
              </a:spcBef>
              <a:buSzPct val="85000"/>
            </a:pPr>
            <a:endParaRPr lang="ja-JP" altLang="en-US" sz="3200"/>
          </a:p>
          <a:p>
            <a:pPr algn="ctr">
              <a:spcBef>
                <a:spcPct val="20000"/>
              </a:spcBef>
              <a:buSzPct val="85000"/>
            </a:pPr>
            <a:endParaRPr lang="ja-JP" altLang="en-US" sz="3200"/>
          </a:p>
        </p:txBody>
      </p:sp>
      <p:sp>
        <p:nvSpPr>
          <p:cNvPr id="268359" name="Rectangle 71"/>
          <p:cNvSpPr>
            <a:spLocks noChangeArrowheads="1"/>
          </p:cNvSpPr>
          <p:nvPr/>
        </p:nvSpPr>
        <p:spPr bwMode="auto">
          <a:xfrm>
            <a:off x="4735513" y="4610100"/>
            <a:ext cx="474662" cy="577850"/>
          </a:xfrm>
          <a:prstGeom prst="rect">
            <a:avLst/>
          </a:prstGeom>
          <a:noFill/>
          <a:ln w="9525">
            <a:noFill/>
            <a:miter lim="800000"/>
            <a:headEnd/>
            <a:tailEnd/>
          </a:ln>
        </p:spPr>
        <p:txBody>
          <a:bodyPr/>
          <a:lstStyle/>
          <a:p>
            <a:pPr algn="ctr">
              <a:spcBef>
                <a:spcPct val="20000"/>
              </a:spcBef>
              <a:buSzPct val="85000"/>
            </a:pPr>
            <a:r>
              <a:rPr lang="en-US" altLang="ja-JP" sz="3200"/>
              <a:t>p</a:t>
            </a:r>
          </a:p>
        </p:txBody>
      </p:sp>
      <p:sp>
        <p:nvSpPr>
          <p:cNvPr id="268373" name="Oval 85"/>
          <p:cNvSpPr>
            <a:spLocks noChangeArrowheads="1"/>
          </p:cNvSpPr>
          <p:nvPr/>
        </p:nvSpPr>
        <p:spPr bwMode="auto">
          <a:xfrm>
            <a:off x="4267200" y="4114800"/>
            <a:ext cx="457200" cy="457200"/>
          </a:xfrm>
          <a:prstGeom prst="ellipse">
            <a:avLst/>
          </a:prstGeom>
          <a:noFill/>
          <a:ln w="38100">
            <a:solidFill>
              <a:srgbClr val="FF99CC"/>
            </a:solidFill>
            <a:round/>
            <a:headEnd/>
            <a:tailEnd/>
          </a:ln>
        </p:spPr>
        <p:txBody>
          <a:bodyPr wrap="none" anchor="ctr"/>
          <a:lstStyle/>
          <a:p>
            <a:endParaRPr lang="ja-JP" altLang="en-US"/>
          </a:p>
        </p:txBody>
      </p:sp>
      <p:sp>
        <p:nvSpPr>
          <p:cNvPr id="268374" name="Rectangle 86"/>
          <p:cNvSpPr>
            <a:spLocks noChangeArrowheads="1"/>
          </p:cNvSpPr>
          <p:nvPr/>
        </p:nvSpPr>
        <p:spPr bwMode="auto">
          <a:xfrm>
            <a:off x="4735513" y="2863850"/>
            <a:ext cx="474662" cy="1746250"/>
          </a:xfrm>
          <a:prstGeom prst="rect">
            <a:avLst/>
          </a:prstGeom>
          <a:noFill/>
          <a:ln w="9525">
            <a:noFill/>
            <a:miter lim="800000"/>
            <a:headEnd/>
            <a:tailEnd/>
          </a:ln>
        </p:spPr>
        <p:txBody>
          <a:bodyPr/>
          <a:lstStyle/>
          <a:p>
            <a:pPr algn="ctr">
              <a:spcBef>
                <a:spcPct val="20000"/>
              </a:spcBef>
              <a:buSzPct val="85000"/>
            </a:pPr>
            <a:r>
              <a:rPr lang="ja-JP" altLang="en-US" sz="3200"/>
              <a:t>0</a:t>
            </a:r>
          </a:p>
          <a:p>
            <a:pPr algn="ctr">
              <a:spcBef>
                <a:spcPct val="20000"/>
              </a:spcBef>
              <a:buSzPct val="85000"/>
            </a:pPr>
            <a:r>
              <a:rPr lang="ja-JP" altLang="en-US" sz="3200"/>
              <a:t>1</a:t>
            </a:r>
          </a:p>
          <a:p>
            <a:pPr algn="ctr">
              <a:spcBef>
                <a:spcPct val="20000"/>
              </a:spcBef>
              <a:buSzPct val="85000"/>
            </a:pPr>
            <a:r>
              <a:rPr lang="ja-JP" altLang="en-US" sz="3200"/>
              <a:t>4</a:t>
            </a:r>
          </a:p>
        </p:txBody>
      </p:sp>
      <p:grpSp>
        <p:nvGrpSpPr>
          <p:cNvPr id="4" name="Group 90"/>
          <p:cNvGrpSpPr>
            <a:grpSpLocks/>
          </p:cNvGrpSpPr>
          <p:nvPr/>
        </p:nvGrpSpPr>
        <p:grpSpPr bwMode="auto">
          <a:xfrm>
            <a:off x="4953000" y="1524000"/>
            <a:ext cx="3028950" cy="762000"/>
            <a:chOff x="3120" y="960"/>
            <a:chExt cx="1908" cy="480"/>
          </a:xfrm>
        </p:grpSpPr>
        <p:sp>
          <p:nvSpPr>
            <p:cNvPr id="21574" name="Line 73"/>
            <p:cNvSpPr>
              <a:spLocks noChangeShapeType="1"/>
            </p:cNvSpPr>
            <p:nvPr/>
          </p:nvSpPr>
          <p:spPr bwMode="auto">
            <a:xfrm>
              <a:off x="3120" y="1296"/>
              <a:ext cx="0" cy="144"/>
            </a:xfrm>
            <a:prstGeom prst="line">
              <a:avLst/>
            </a:prstGeom>
            <a:noFill/>
            <a:ln w="28575">
              <a:solidFill>
                <a:srgbClr val="FF99CC"/>
              </a:solidFill>
              <a:round/>
              <a:headEnd/>
              <a:tailEnd/>
            </a:ln>
          </p:spPr>
          <p:txBody>
            <a:bodyPr wrap="none"/>
            <a:lstStyle/>
            <a:p>
              <a:endParaRPr lang="ja-JP" altLang="en-US"/>
            </a:p>
          </p:txBody>
        </p:sp>
        <p:sp>
          <p:nvSpPr>
            <p:cNvPr id="21575" name="Line 74"/>
            <p:cNvSpPr>
              <a:spLocks noChangeShapeType="1"/>
            </p:cNvSpPr>
            <p:nvPr/>
          </p:nvSpPr>
          <p:spPr bwMode="auto">
            <a:xfrm>
              <a:off x="3120" y="1296"/>
              <a:ext cx="1776" cy="0"/>
            </a:xfrm>
            <a:prstGeom prst="line">
              <a:avLst/>
            </a:prstGeom>
            <a:noFill/>
            <a:ln w="28575">
              <a:solidFill>
                <a:srgbClr val="FF99CC"/>
              </a:solidFill>
              <a:round/>
              <a:headEnd/>
              <a:tailEnd/>
            </a:ln>
          </p:spPr>
          <p:txBody>
            <a:bodyPr wrap="none"/>
            <a:lstStyle/>
            <a:p>
              <a:endParaRPr lang="ja-JP" altLang="en-US"/>
            </a:p>
          </p:txBody>
        </p:sp>
        <p:grpSp>
          <p:nvGrpSpPr>
            <p:cNvPr id="21576" name="Group 75"/>
            <p:cNvGrpSpPr>
              <a:grpSpLocks/>
            </p:cNvGrpSpPr>
            <p:nvPr/>
          </p:nvGrpSpPr>
          <p:grpSpPr bwMode="auto">
            <a:xfrm>
              <a:off x="3936" y="960"/>
              <a:ext cx="228" cy="480"/>
              <a:chOff x="3024" y="960"/>
              <a:chExt cx="228" cy="480"/>
            </a:xfrm>
          </p:grpSpPr>
          <p:sp>
            <p:nvSpPr>
              <p:cNvPr id="21583" name="Text Box 76"/>
              <p:cNvSpPr txBox="1">
                <a:spLocks noChangeArrowheads="1"/>
              </p:cNvSpPr>
              <p:nvPr/>
            </p:nvSpPr>
            <p:spPr bwMode="auto">
              <a:xfrm>
                <a:off x="3024" y="960"/>
                <a:ext cx="228" cy="327"/>
              </a:xfrm>
              <a:prstGeom prst="rect">
                <a:avLst/>
              </a:prstGeom>
              <a:noFill/>
              <a:ln w="9525">
                <a:noFill/>
                <a:miter lim="800000"/>
                <a:headEnd/>
                <a:tailEnd/>
              </a:ln>
            </p:spPr>
            <p:txBody>
              <a:bodyPr wrap="none">
                <a:spAutoFit/>
              </a:bodyPr>
              <a:lstStyle/>
              <a:p>
                <a:r>
                  <a:rPr lang="ja-JP" altLang="en-US"/>
                  <a:t>0</a:t>
                </a:r>
              </a:p>
            </p:txBody>
          </p:sp>
          <p:sp>
            <p:nvSpPr>
              <p:cNvPr id="21584" name="Line 77"/>
              <p:cNvSpPr>
                <a:spLocks noChangeShapeType="1"/>
              </p:cNvSpPr>
              <p:nvPr/>
            </p:nvSpPr>
            <p:spPr bwMode="auto">
              <a:xfrm>
                <a:off x="3120" y="1296"/>
                <a:ext cx="0" cy="144"/>
              </a:xfrm>
              <a:prstGeom prst="line">
                <a:avLst/>
              </a:prstGeom>
              <a:noFill/>
              <a:ln w="38100">
                <a:solidFill>
                  <a:srgbClr val="FF99CC"/>
                </a:solidFill>
                <a:round/>
                <a:headEnd/>
                <a:tailEnd type="triangle" w="med" len="med"/>
              </a:ln>
            </p:spPr>
            <p:txBody>
              <a:bodyPr wrap="none"/>
              <a:lstStyle/>
              <a:p>
                <a:endParaRPr lang="ja-JP" altLang="en-US"/>
              </a:p>
            </p:txBody>
          </p:sp>
        </p:grpSp>
        <p:grpSp>
          <p:nvGrpSpPr>
            <p:cNvPr id="21577" name="Group 78"/>
            <p:cNvGrpSpPr>
              <a:grpSpLocks/>
            </p:cNvGrpSpPr>
            <p:nvPr/>
          </p:nvGrpSpPr>
          <p:grpSpPr bwMode="auto">
            <a:xfrm>
              <a:off x="4224" y="960"/>
              <a:ext cx="228" cy="480"/>
              <a:chOff x="3312" y="960"/>
              <a:chExt cx="228" cy="480"/>
            </a:xfrm>
          </p:grpSpPr>
          <p:sp>
            <p:nvSpPr>
              <p:cNvPr id="21581" name="Text Box 79"/>
              <p:cNvSpPr txBox="1">
                <a:spLocks noChangeArrowheads="1"/>
              </p:cNvSpPr>
              <p:nvPr/>
            </p:nvSpPr>
            <p:spPr bwMode="auto">
              <a:xfrm>
                <a:off x="3312" y="960"/>
                <a:ext cx="228" cy="327"/>
              </a:xfrm>
              <a:prstGeom prst="rect">
                <a:avLst/>
              </a:prstGeom>
              <a:noFill/>
              <a:ln w="9525">
                <a:noFill/>
                <a:miter lim="800000"/>
                <a:headEnd/>
                <a:tailEnd/>
              </a:ln>
            </p:spPr>
            <p:txBody>
              <a:bodyPr wrap="none">
                <a:spAutoFit/>
              </a:bodyPr>
              <a:lstStyle/>
              <a:p>
                <a:r>
                  <a:rPr lang="ja-JP" altLang="en-US"/>
                  <a:t>1</a:t>
                </a:r>
              </a:p>
            </p:txBody>
          </p:sp>
          <p:sp>
            <p:nvSpPr>
              <p:cNvPr id="21582" name="Line 80"/>
              <p:cNvSpPr>
                <a:spLocks noChangeShapeType="1"/>
              </p:cNvSpPr>
              <p:nvPr/>
            </p:nvSpPr>
            <p:spPr bwMode="auto">
              <a:xfrm>
                <a:off x="3408" y="1296"/>
                <a:ext cx="0" cy="144"/>
              </a:xfrm>
              <a:prstGeom prst="line">
                <a:avLst/>
              </a:prstGeom>
              <a:noFill/>
              <a:ln w="38100">
                <a:solidFill>
                  <a:srgbClr val="FF99CC"/>
                </a:solidFill>
                <a:round/>
                <a:headEnd/>
                <a:tailEnd type="triangle" w="med" len="med"/>
              </a:ln>
            </p:spPr>
            <p:txBody>
              <a:bodyPr wrap="none"/>
              <a:lstStyle/>
              <a:p>
                <a:endParaRPr lang="ja-JP" altLang="en-US"/>
              </a:p>
            </p:txBody>
          </p:sp>
        </p:grpSp>
        <p:grpSp>
          <p:nvGrpSpPr>
            <p:cNvPr id="21578" name="Group 87"/>
            <p:cNvGrpSpPr>
              <a:grpSpLocks/>
            </p:cNvGrpSpPr>
            <p:nvPr/>
          </p:nvGrpSpPr>
          <p:grpSpPr bwMode="auto">
            <a:xfrm>
              <a:off x="4800" y="960"/>
              <a:ext cx="228" cy="480"/>
              <a:chOff x="3312" y="960"/>
              <a:chExt cx="228" cy="480"/>
            </a:xfrm>
          </p:grpSpPr>
          <p:sp>
            <p:nvSpPr>
              <p:cNvPr id="21579" name="Text Box 88"/>
              <p:cNvSpPr txBox="1">
                <a:spLocks noChangeArrowheads="1"/>
              </p:cNvSpPr>
              <p:nvPr/>
            </p:nvSpPr>
            <p:spPr bwMode="auto">
              <a:xfrm>
                <a:off x="3312" y="960"/>
                <a:ext cx="228" cy="327"/>
              </a:xfrm>
              <a:prstGeom prst="rect">
                <a:avLst/>
              </a:prstGeom>
              <a:noFill/>
              <a:ln w="9525">
                <a:noFill/>
                <a:miter lim="800000"/>
                <a:headEnd/>
                <a:tailEnd/>
              </a:ln>
            </p:spPr>
            <p:txBody>
              <a:bodyPr wrap="none">
                <a:spAutoFit/>
              </a:bodyPr>
              <a:lstStyle/>
              <a:p>
                <a:r>
                  <a:rPr lang="ja-JP" altLang="en-US"/>
                  <a:t>2</a:t>
                </a:r>
              </a:p>
            </p:txBody>
          </p:sp>
          <p:sp>
            <p:nvSpPr>
              <p:cNvPr id="21580" name="Line 89"/>
              <p:cNvSpPr>
                <a:spLocks noChangeShapeType="1"/>
              </p:cNvSpPr>
              <p:nvPr/>
            </p:nvSpPr>
            <p:spPr bwMode="auto">
              <a:xfrm>
                <a:off x="3408" y="1296"/>
                <a:ext cx="0" cy="144"/>
              </a:xfrm>
              <a:prstGeom prst="line">
                <a:avLst/>
              </a:prstGeom>
              <a:noFill/>
              <a:ln w="38100">
                <a:solidFill>
                  <a:srgbClr val="FF99CC"/>
                </a:solidFill>
                <a:round/>
                <a:headEnd/>
                <a:tailEnd type="triangle" w="med" len="med"/>
              </a:ln>
            </p:spPr>
            <p:txBody>
              <a:bodyPr wrap="none"/>
              <a:lstStyle/>
              <a:p>
                <a:endParaRPr lang="ja-JP" altLang="en-US"/>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68350"/>
                                        </p:tgtEl>
                                        <p:attrNameLst>
                                          <p:attrName>style.visibility</p:attrName>
                                        </p:attrNameLst>
                                      </p:cBhvr>
                                      <p:to>
                                        <p:strVal val="visible"/>
                                      </p:to>
                                    </p:set>
                                    <p:animEffect transition="in" filter="checkerboard(across)">
                                      <p:cBhvr>
                                        <p:cTn id="7" dur="500"/>
                                        <p:tgtEl>
                                          <p:spTgt spid="268350"/>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68358"/>
                                        </p:tgtEl>
                                        <p:attrNameLst>
                                          <p:attrName>style.visibility</p:attrName>
                                        </p:attrNameLst>
                                      </p:cBhvr>
                                      <p:to>
                                        <p:strVal val="visible"/>
                                      </p:to>
                                    </p:set>
                                    <p:animEffect transition="in" filter="checkerboard(across)">
                                      <p:cBhvr>
                                        <p:cTn id="12" dur="500"/>
                                        <p:tgtEl>
                                          <p:spTgt spid="268358"/>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checkerboard(across)">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checkerboard(across)">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68351"/>
                                        </p:tgtEl>
                                        <p:attrNameLst>
                                          <p:attrName>style.visibility</p:attrName>
                                        </p:attrNameLst>
                                      </p:cBhvr>
                                      <p:to>
                                        <p:strVal val="visible"/>
                                      </p:to>
                                    </p:set>
                                    <p:animEffect transition="in" filter="checkerboard(across)">
                                      <p:cBhvr>
                                        <p:cTn id="27" dur="500"/>
                                        <p:tgtEl>
                                          <p:spTgt spid="268351"/>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268359"/>
                                        </p:tgtEl>
                                        <p:attrNameLst>
                                          <p:attrName>style.visibility</p:attrName>
                                        </p:attrNameLst>
                                      </p:cBhvr>
                                      <p:to>
                                        <p:strVal val="visible"/>
                                      </p:to>
                                    </p:set>
                                    <p:animEffect transition="in" filter="checkerboard(across)">
                                      <p:cBhvr>
                                        <p:cTn id="32" dur="500"/>
                                        <p:tgtEl>
                                          <p:spTgt spid="26835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wipe(left)">
                                      <p:cBhvr>
                                        <p:cTn id="37" dur="500"/>
                                        <p:tgtEl>
                                          <p:spTgt spid="4"/>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268373"/>
                                        </p:tgtEl>
                                        <p:attrNameLst>
                                          <p:attrName>style.visibility</p:attrName>
                                        </p:attrNameLst>
                                      </p:cBhvr>
                                      <p:to>
                                        <p:strVal val="visible"/>
                                      </p:to>
                                    </p:set>
                                    <p:animEffect transition="in" filter="checkerboard(across)">
                                      <p:cBhvr>
                                        <p:cTn id="42" dur="500"/>
                                        <p:tgtEl>
                                          <p:spTgt spid="268373"/>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268374"/>
                                        </p:tgtEl>
                                        <p:attrNameLst>
                                          <p:attrName>style.visibility</p:attrName>
                                        </p:attrNameLst>
                                      </p:cBhvr>
                                      <p:to>
                                        <p:strVal val="visible"/>
                                      </p:to>
                                    </p:set>
                                    <p:animEffect transition="in" filter="checkerboard(across)">
                                      <p:cBhvr>
                                        <p:cTn id="47" dur="500"/>
                                        <p:tgtEl>
                                          <p:spTgt spid="2683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8350" grpId="0" autoUpdateAnimBg="0"/>
      <p:bldP spid="268351" grpId="0" autoUpdateAnimBg="0"/>
      <p:bldP spid="268358" grpId="0" autoUpdateAnimBg="0"/>
      <p:bldP spid="268359" grpId="0" autoUpdateAnimBg="0"/>
      <p:bldP spid="268373" grpId="0" animBg="1"/>
      <p:bldP spid="268374"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800100"/>
            <a:ext cx="7772400" cy="762000"/>
          </a:xfrm>
        </p:spPr>
        <p:txBody>
          <a:bodyPr/>
          <a:lstStyle/>
          <a:p>
            <a:pPr eaLnBrk="1" hangingPunct="1"/>
            <a:r>
              <a:rPr lang="en-US" altLang="ja-JP">
                <a:latin typeface="Times New Roman" pitchFamily="18" charset="0"/>
              </a:rPr>
              <a:t>OPT</a:t>
            </a:r>
          </a:p>
        </p:txBody>
      </p:sp>
      <p:graphicFrame>
        <p:nvGraphicFramePr>
          <p:cNvPr id="272387" name="Group 3"/>
          <p:cNvGraphicFramePr>
            <a:graphicFrameLocks noGrp="1"/>
          </p:cNvGraphicFramePr>
          <p:nvPr/>
        </p:nvGraphicFramePr>
        <p:xfrm>
          <a:off x="381000" y="2286000"/>
          <a:ext cx="8153400" cy="2907792"/>
        </p:xfrm>
        <a:graphic>
          <a:graphicData uri="http://schemas.openxmlformats.org/drawingml/2006/table">
            <a:tbl>
              <a:tblPr/>
              <a:tblGrid>
                <a:gridCol w="2455863">
                  <a:extLst>
                    <a:ext uri="{9D8B030D-6E8A-4147-A177-3AD203B41FA5}">
                      <a16:colId xmlns:a16="http://schemas.microsoft.com/office/drawing/2014/main" val="20000"/>
                    </a:ext>
                  </a:extLst>
                </a:gridCol>
                <a:gridCol w="474662">
                  <a:extLst>
                    <a:ext uri="{9D8B030D-6E8A-4147-A177-3AD203B41FA5}">
                      <a16:colId xmlns:a16="http://schemas.microsoft.com/office/drawing/2014/main" val="20001"/>
                    </a:ext>
                  </a:extLst>
                </a:gridCol>
                <a:gridCol w="474663">
                  <a:extLst>
                    <a:ext uri="{9D8B030D-6E8A-4147-A177-3AD203B41FA5}">
                      <a16:colId xmlns:a16="http://schemas.microsoft.com/office/drawing/2014/main" val="20002"/>
                    </a:ext>
                  </a:extLst>
                </a:gridCol>
                <a:gridCol w="476250">
                  <a:extLst>
                    <a:ext uri="{9D8B030D-6E8A-4147-A177-3AD203B41FA5}">
                      <a16:colId xmlns:a16="http://schemas.microsoft.com/office/drawing/2014/main" val="20003"/>
                    </a:ext>
                  </a:extLst>
                </a:gridCol>
                <a:gridCol w="473075">
                  <a:extLst>
                    <a:ext uri="{9D8B030D-6E8A-4147-A177-3AD203B41FA5}">
                      <a16:colId xmlns:a16="http://schemas.microsoft.com/office/drawing/2014/main" val="20004"/>
                    </a:ext>
                  </a:extLst>
                </a:gridCol>
                <a:gridCol w="474662">
                  <a:extLst>
                    <a:ext uri="{9D8B030D-6E8A-4147-A177-3AD203B41FA5}">
                      <a16:colId xmlns:a16="http://schemas.microsoft.com/office/drawing/2014/main" val="20005"/>
                    </a:ext>
                  </a:extLst>
                </a:gridCol>
                <a:gridCol w="476250">
                  <a:extLst>
                    <a:ext uri="{9D8B030D-6E8A-4147-A177-3AD203B41FA5}">
                      <a16:colId xmlns:a16="http://schemas.microsoft.com/office/drawing/2014/main" val="20006"/>
                    </a:ext>
                  </a:extLst>
                </a:gridCol>
                <a:gridCol w="474663">
                  <a:extLst>
                    <a:ext uri="{9D8B030D-6E8A-4147-A177-3AD203B41FA5}">
                      <a16:colId xmlns:a16="http://schemas.microsoft.com/office/drawing/2014/main" val="20007"/>
                    </a:ext>
                  </a:extLst>
                </a:gridCol>
                <a:gridCol w="473075">
                  <a:extLst>
                    <a:ext uri="{9D8B030D-6E8A-4147-A177-3AD203B41FA5}">
                      <a16:colId xmlns:a16="http://schemas.microsoft.com/office/drawing/2014/main" val="20008"/>
                    </a:ext>
                  </a:extLst>
                </a:gridCol>
                <a:gridCol w="476250">
                  <a:extLst>
                    <a:ext uri="{9D8B030D-6E8A-4147-A177-3AD203B41FA5}">
                      <a16:colId xmlns:a16="http://schemas.microsoft.com/office/drawing/2014/main" val="20009"/>
                    </a:ext>
                  </a:extLst>
                </a:gridCol>
                <a:gridCol w="474662">
                  <a:extLst>
                    <a:ext uri="{9D8B030D-6E8A-4147-A177-3AD203B41FA5}">
                      <a16:colId xmlns:a16="http://schemas.microsoft.com/office/drawing/2014/main" val="20010"/>
                    </a:ext>
                  </a:extLst>
                </a:gridCol>
                <a:gridCol w="474663">
                  <a:extLst>
                    <a:ext uri="{9D8B030D-6E8A-4147-A177-3AD203B41FA5}">
                      <a16:colId xmlns:a16="http://schemas.microsoft.com/office/drawing/2014/main" val="20011"/>
                    </a:ext>
                  </a:extLst>
                </a:gridCol>
                <a:gridCol w="474662">
                  <a:extLst>
                    <a:ext uri="{9D8B030D-6E8A-4147-A177-3AD203B41FA5}">
                      <a16:colId xmlns:a16="http://schemas.microsoft.com/office/drawing/2014/main" val="20012"/>
                    </a:ext>
                  </a:extLst>
                </a:gridCol>
              </a:tblGrid>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参照ページ</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275">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ページ枠</a:t>
                      </a:r>
                    </a:p>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ページフォルト</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pSp>
        <p:nvGrpSpPr>
          <p:cNvPr id="2" name="Group 85"/>
          <p:cNvGrpSpPr>
            <a:grpSpLocks/>
          </p:cNvGrpSpPr>
          <p:nvPr/>
        </p:nvGrpSpPr>
        <p:grpSpPr bwMode="auto">
          <a:xfrm>
            <a:off x="5410200" y="1524000"/>
            <a:ext cx="1657350" cy="762000"/>
            <a:chOff x="3408" y="960"/>
            <a:chExt cx="1044" cy="480"/>
          </a:xfrm>
        </p:grpSpPr>
        <p:sp>
          <p:nvSpPr>
            <p:cNvPr id="22593" name="Line 72"/>
            <p:cNvSpPr>
              <a:spLocks noChangeShapeType="1"/>
            </p:cNvSpPr>
            <p:nvPr/>
          </p:nvSpPr>
          <p:spPr bwMode="auto">
            <a:xfrm>
              <a:off x="3408" y="1296"/>
              <a:ext cx="0" cy="144"/>
            </a:xfrm>
            <a:prstGeom prst="line">
              <a:avLst/>
            </a:prstGeom>
            <a:noFill/>
            <a:ln w="28575">
              <a:solidFill>
                <a:srgbClr val="FF99CC"/>
              </a:solidFill>
              <a:round/>
              <a:headEnd/>
              <a:tailEnd/>
            </a:ln>
          </p:spPr>
          <p:txBody>
            <a:bodyPr wrap="none"/>
            <a:lstStyle/>
            <a:p>
              <a:endParaRPr lang="ja-JP" altLang="en-US"/>
            </a:p>
          </p:txBody>
        </p:sp>
        <p:sp>
          <p:nvSpPr>
            <p:cNvPr id="22594" name="Line 73"/>
            <p:cNvSpPr>
              <a:spLocks noChangeShapeType="1"/>
            </p:cNvSpPr>
            <p:nvPr/>
          </p:nvSpPr>
          <p:spPr bwMode="auto">
            <a:xfrm>
              <a:off x="3408" y="1296"/>
              <a:ext cx="912" cy="0"/>
            </a:xfrm>
            <a:prstGeom prst="line">
              <a:avLst/>
            </a:prstGeom>
            <a:noFill/>
            <a:ln w="28575">
              <a:solidFill>
                <a:srgbClr val="FF99CC"/>
              </a:solidFill>
              <a:round/>
              <a:headEnd/>
              <a:tailEnd/>
            </a:ln>
          </p:spPr>
          <p:txBody>
            <a:bodyPr wrap="none"/>
            <a:lstStyle/>
            <a:p>
              <a:endParaRPr lang="ja-JP" altLang="en-US"/>
            </a:p>
          </p:txBody>
        </p:sp>
        <p:grpSp>
          <p:nvGrpSpPr>
            <p:cNvPr id="22595" name="Group 74"/>
            <p:cNvGrpSpPr>
              <a:grpSpLocks/>
            </p:cNvGrpSpPr>
            <p:nvPr/>
          </p:nvGrpSpPr>
          <p:grpSpPr bwMode="auto">
            <a:xfrm>
              <a:off x="3936" y="960"/>
              <a:ext cx="228" cy="480"/>
              <a:chOff x="3024" y="960"/>
              <a:chExt cx="228" cy="480"/>
            </a:xfrm>
          </p:grpSpPr>
          <p:sp>
            <p:nvSpPr>
              <p:cNvPr id="22602" name="Text Box 75"/>
              <p:cNvSpPr txBox="1">
                <a:spLocks noChangeArrowheads="1"/>
              </p:cNvSpPr>
              <p:nvPr/>
            </p:nvSpPr>
            <p:spPr bwMode="auto">
              <a:xfrm>
                <a:off x="3024" y="960"/>
                <a:ext cx="228" cy="327"/>
              </a:xfrm>
              <a:prstGeom prst="rect">
                <a:avLst/>
              </a:prstGeom>
              <a:noFill/>
              <a:ln w="9525">
                <a:noFill/>
                <a:miter lim="800000"/>
                <a:headEnd/>
                <a:tailEnd/>
              </a:ln>
            </p:spPr>
            <p:txBody>
              <a:bodyPr wrap="none">
                <a:spAutoFit/>
              </a:bodyPr>
              <a:lstStyle/>
              <a:p>
                <a:r>
                  <a:rPr lang="ja-JP" altLang="en-US"/>
                  <a:t>0</a:t>
                </a:r>
              </a:p>
            </p:txBody>
          </p:sp>
          <p:sp>
            <p:nvSpPr>
              <p:cNvPr id="22603" name="Line 76"/>
              <p:cNvSpPr>
                <a:spLocks noChangeShapeType="1"/>
              </p:cNvSpPr>
              <p:nvPr/>
            </p:nvSpPr>
            <p:spPr bwMode="auto">
              <a:xfrm>
                <a:off x="3120" y="1296"/>
                <a:ext cx="0" cy="144"/>
              </a:xfrm>
              <a:prstGeom prst="line">
                <a:avLst/>
              </a:prstGeom>
              <a:noFill/>
              <a:ln w="38100">
                <a:solidFill>
                  <a:srgbClr val="FF99CC"/>
                </a:solidFill>
                <a:round/>
                <a:headEnd/>
                <a:tailEnd type="triangle" w="med" len="med"/>
              </a:ln>
            </p:spPr>
            <p:txBody>
              <a:bodyPr wrap="none"/>
              <a:lstStyle/>
              <a:p>
                <a:endParaRPr lang="ja-JP" altLang="en-US"/>
              </a:p>
            </p:txBody>
          </p:sp>
        </p:grpSp>
        <p:grpSp>
          <p:nvGrpSpPr>
            <p:cNvPr id="22596" name="Group 77"/>
            <p:cNvGrpSpPr>
              <a:grpSpLocks/>
            </p:cNvGrpSpPr>
            <p:nvPr/>
          </p:nvGrpSpPr>
          <p:grpSpPr bwMode="auto">
            <a:xfrm>
              <a:off x="4224" y="960"/>
              <a:ext cx="228" cy="480"/>
              <a:chOff x="3312" y="960"/>
              <a:chExt cx="228" cy="480"/>
            </a:xfrm>
          </p:grpSpPr>
          <p:sp>
            <p:nvSpPr>
              <p:cNvPr id="22600" name="Text Box 78"/>
              <p:cNvSpPr txBox="1">
                <a:spLocks noChangeArrowheads="1"/>
              </p:cNvSpPr>
              <p:nvPr/>
            </p:nvSpPr>
            <p:spPr bwMode="auto">
              <a:xfrm>
                <a:off x="3312" y="960"/>
                <a:ext cx="228" cy="327"/>
              </a:xfrm>
              <a:prstGeom prst="rect">
                <a:avLst/>
              </a:prstGeom>
              <a:noFill/>
              <a:ln w="9525">
                <a:noFill/>
                <a:miter lim="800000"/>
                <a:headEnd/>
                <a:tailEnd/>
              </a:ln>
            </p:spPr>
            <p:txBody>
              <a:bodyPr wrap="none">
                <a:spAutoFit/>
              </a:bodyPr>
              <a:lstStyle/>
              <a:p>
                <a:r>
                  <a:rPr lang="ja-JP" altLang="en-US"/>
                  <a:t>1</a:t>
                </a:r>
              </a:p>
            </p:txBody>
          </p:sp>
          <p:sp>
            <p:nvSpPr>
              <p:cNvPr id="22601" name="Line 79"/>
              <p:cNvSpPr>
                <a:spLocks noChangeShapeType="1"/>
              </p:cNvSpPr>
              <p:nvPr/>
            </p:nvSpPr>
            <p:spPr bwMode="auto">
              <a:xfrm>
                <a:off x="3408" y="1296"/>
                <a:ext cx="0" cy="144"/>
              </a:xfrm>
              <a:prstGeom prst="line">
                <a:avLst/>
              </a:prstGeom>
              <a:noFill/>
              <a:ln w="38100">
                <a:solidFill>
                  <a:srgbClr val="FF99CC"/>
                </a:solidFill>
                <a:round/>
                <a:headEnd/>
                <a:tailEnd type="triangle" w="med" len="med"/>
              </a:ln>
            </p:spPr>
            <p:txBody>
              <a:bodyPr wrap="none"/>
              <a:lstStyle/>
              <a:p>
                <a:endParaRPr lang="ja-JP" altLang="en-US"/>
              </a:p>
            </p:txBody>
          </p:sp>
        </p:grpSp>
        <p:grpSp>
          <p:nvGrpSpPr>
            <p:cNvPr id="22597" name="Group 82"/>
            <p:cNvGrpSpPr>
              <a:grpSpLocks/>
            </p:cNvGrpSpPr>
            <p:nvPr/>
          </p:nvGrpSpPr>
          <p:grpSpPr bwMode="auto">
            <a:xfrm>
              <a:off x="3648" y="960"/>
              <a:ext cx="228" cy="480"/>
              <a:chOff x="3312" y="960"/>
              <a:chExt cx="228" cy="480"/>
            </a:xfrm>
          </p:grpSpPr>
          <p:sp>
            <p:nvSpPr>
              <p:cNvPr id="22598" name="Text Box 83"/>
              <p:cNvSpPr txBox="1">
                <a:spLocks noChangeArrowheads="1"/>
              </p:cNvSpPr>
              <p:nvPr/>
            </p:nvSpPr>
            <p:spPr bwMode="auto">
              <a:xfrm>
                <a:off x="3312" y="960"/>
                <a:ext cx="228" cy="327"/>
              </a:xfrm>
              <a:prstGeom prst="rect">
                <a:avLst/>
              </a:prstGeom>
              <a:noFill/>
              <a:ln w="9525">
                <a:noFill/>
                <a:miter lim="800000"/>
                <a:headEnd/>
                <a:tailEnd/>
              </a:ln>
            </p:spPr>
            <p:txBody>
              <a:bodyPr wrap="none">
                <a:spAutoFit/>
              </a:bodyPr>
              <a:lstStyle/>
              <a:p>
                <a:r>
                  <a:rPr lang="ja-JP" altLang="en-US"/>
                  <a:t>4</a:t>
                </a:r>
              </a:p>
            </p:txBody>
          </p:sp>
          <p:sp>
            <p:nvSpPr>
              <p:cNvPr id="22599" name="Line 84"/>
              <p:cNvSpPr>
                <a:spLocks noChangeShapeType="1"/>
              </p:cNvSpPr>
              <p:nvPr/>
            </p:nvSpPr>
            <p:spPr bwMode="auto">
              <a:xfrm>
                <a:off x="3408" y="1296"/>
                <a:ext cx="0" cy="144"/>
              </a:xfrm>
              <a:prstGeom prst="line">
                <a:avLst/>
              </a:prstGeom>
              <a:noFill/>
              <a:ln w="38100">
                <a:solidFill>
                  <a:srgbClr val="FF99CC"/>
                </a:solidFill>
                <a:round/>
                <a:headEnd/>
                <a:tailEnd type="triangle" w="med" len="med"/>
              </a:ln>
            </p:spPr>
            <p:txBody>
              <a:bodyPr wrap="none"/>
              <a:lstStyle/>
              <a:p>
                <a:endParaRPr lang="ja-JP" altLang="en-US"/>
              </a:p>
            </p:txBody>
          </p:sp>
        </p:grpSp>
      </p:grpSp>
      <p:sp>
        <p:nvSpPr>
          <p:cNvPr id="272470" name="Rectangle 86"/>
          <p:cNvSpPr>
            <a:spLocks noChangeArrowheads="1"/>
          </p:cNvSpPr>
          <p:nvPr/>
        </p:nvSpPr>
        <p:spPr bwMode="auto">
          <a:xfrm>
            <a:off x="5210175" y="4610100"/>
            <a:ext cx="476250" cy="577850"/>
          </a:xfrm>
          <a:prstGeom prst="rect">
            <a:avLst/>
          </a:prstGeom>
          <a:noFill/>
          <a:ln w="9525">
            <a:noFill/>
            <a:miter lim="800000"/>
            <a:headEnd/>
            <a:tailEnd/>
          </a:ln>
        </p:spPr>
        <p:txBody>
          <a:bodyPr/>
          <a:lstStyle/>
          <a:p>
            <a:pPr algn="ctr">
              <a:spcBef>
                <a:spcPct val="20000"/>
              </a:spcBef>
              <a:buSzPct val="85000"/>
            </a:pPr>
            <a:r>
              <a:rPr lang="en-US" altLang="ja-JP" sz="3200"/>
              <a:t>p</a:t>
            </a:r>
          </a:p>
        </p:txBody>
      </p:sp>
      <p:sp>
        <p:nvSpPr>
          <p:cNvPr id="272471" name="Rectangle 87"/>
          <p:cNvSpPr>
            <a:spLocks noChangeArrowheads="1"/>
          </p:cNvSpPr>
          <p:nvPr/>
        </p:nvSpPr>
        <p:spPr bwMode="auto">
          <a:xfrm>
            <a:off x="5210175" y="2863850"/>
            <a:ext cx="476250" cy="1746250"/>
          </a:xfrm>
          <a:prstGeom prst="rect">
            <a:avLst/>
          </a:prstGeom>
          <a:noFill/>
          <a:ln w="9525">
            <a:noFill/>
            <a:miter lim="800000"/>
            <a:headEnd/>
            <a:tailEnd/>
          </a:ln>
        </p:spPr>
        <p:txBody>
          <a:bodyPr/>
          <a:lstStyle/>
          <a:p>
            <a:pPr algn="ctr">
              <a:spcBef>
                <a:spcPct val="20000"/>
              </a:spcBef>
              <a:buSzPct val="85000"/>
            </a:pPr>
            <a:r>
              <a:rPr lang="ja-JP" altLang="en-US" sz="3200"/>
              <a:t>0</a:t>
            </a:r>
          </a:p>
          <a:p>
            <a:pPr algn="ctr">
              <a:spcBef>
                <a:spcPct val="20000"/>
              </a:spcBef>
              <a:buSzPct val="85000"/>
            </a:pPr>
            <a:r>
              <a:rPr lang="ja-JP" altLang="en-US" sz="3200"/>
              <a:t>3</a:t>
            </a:r>
          </a:p>
          <a:p>
            <a:pPr algn="ctr">
              <a:spcBef>
                <a:spcPct val="20000"/>
              </a:spcBef>
              <a:buSzPct val="85000"/>
            </a:pPr>
            <a:r>
              <a:rPr lang="ja-JP" altLang="en-US" sz="3200"/>
              <a:t>4</a:t>
            </a:r>
          </a:p>
        </p:txBody>
      </p:sp>
      <p:sp>
        <p:nvSpPr>
          <p:cNvPr id="272472" name="Oval 88"/>
          <p:cNvSpPr>
            <a:spLocks noChangeArrowheads="1"/>
          </p:cNvSpPr>
          <p:nvPr/>
        </p:nvSpPr>
        <p:spPr bwMode="auto">
          <a:xfrm>
            <a:off x="4724400" y="3505200"/>
            <a:ext cx="457200" cy="457200"/>
          </a:xfrm>
          <a:prstGeom prst="ellipse">
            <a:avLst/>
          </a:prstGeom>
          <a:noFill/>
          <a:ln w="38100">
            <a:solidFill>
              <a:srgbClr val="FF99CC"/>
            </a:solidFill>
            <a:round/>
            <a:headEnd/>
            <a:tailEnd/>
          </a:ln>
        </p:spPr>
        <p:txBody>
          <a:bodyPr wrap="none" anchor="ct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72470"/>
                                        </p:tgtEl>
                                        <p:attrNameLst>
                                          <p:attrName>style.visibility</p:attrName>
                                        </p:attrNameLst>
                                      </p:cBhvr>
                                      <p:to>
                                        <p:strVal val="visible"/>
                                      </p:to>
                                    </p:set>
                                    <p:animEffect transition="in" filter="checkerboard(across)">
                                      <p:cBhvr>
                                        <p:cTn id="7" dur="500"/>
                                        <p:tgtEl>
                                          <p:spTgt spid="27247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72472"/>
                                        </p:tgtEl>
                                        <p:attrNameLst>
                                          <p:attrName>style.visibility</p:attrName>
                                        </p:attrNameLst>
                                      </p:cBhvr>
                                      <p:to>
                                        <p:strVal val="visible"/>
                                      </p:to>
                                    </p:set>
                                    <p:animEffect transition="in" filter="checkerboard(across)">
                                      <p:cBhvr>
                                        <p:cTn id="17" dur="500"/>
                                        <p:tgtEl>
                                          <p:spTgt spid="272472"/>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72471"/>
                                        </p:tgtEl>
                                        <p:attrNameLst>
                                          <p:attrName>style.visibility</p:attrName>
                                        </p:attrNameLst>
                                      </p:cBhvr>
                                      <p:to>
                                        <p:strVal val="visible"/>
                                      </p:to>
                                    </p:set>
                                    <p:animEffect transition="in" filter="checkerboard(across)">
                                      <p:cBhvr>
                                        <p:cTn id="22" dur="500"/>
                                        <p:tgtEl>
                                          <p:spTgt spid="2724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2470" grpId="0" autoUpdateAnimBg="0"/>
      <p:bldP spid="272471" grpId="0" autoUpdateAnimBg="0"/>
      <p:bldP spid="27247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800100"/>
            <a:ext cx="7772400" cy="762000"/>
          </a:xfrm>
        </p:spPr>
        <p:txBody>
          <a:bodyPr/>
          <a:lstStyle/>
          <a:p>
            <a:pPr eaLnBrk="1" hangingPunct="1"/>
            <a:r>
              <a:rPr lang="en-US" altLang="ja-JP">
                <a:latin typeface="Times New Roman" pitchFamily="18" charset="0"/>
              </a:rPr>
              <a:t>OPT</a:t>
            </a:r>
          </a:p>
        </p:txBody>
      </p:sp>
      <p:graphicFrame>
        <p:nvGraphicFramePr>
          <p:cNvPr id="273411" name="Group 3"/>
          <p:cNvGraphicFramePr>
            <a:graphicFrameLocks noGrp="1"/>
          </p:cNvGraphicFramePr>
          <p:nvPr/>
        </p:nvGraphicFramePr>
        <p:xfrm>
          <a:off x="381000" y="2286000"/>
          <a:ext cx="8153400" cy="2907792"/>
        </p:xfrm>
        <a:graphic>
          <a:graphicData uri="http://schemas.openxmlformats.org/drawingml/2006/table">
            <a:tbl>
              <a:tblPr/>
              <a:tblGrid>
                <a:gridCol w="2455863">
                  <a:extLst>
                    <a:ext uri="{9D8B030D-6E8A-4147-A177-3AD203B41FA5}">
                      <a16:colId xmlns:a16="http://schemas.microsoft.com/office/drawing/2014/main" val="20000"/>
                    </a:ext>
                  </a:extLst>
                </a:gridCol>
                <a:gridCol w="474662">
                  <a:extLst>
                    <a:ext uri="{9D8B030D-6E8A-4147-A177-3AD203B41FA5}">
                      <a16:colId xmlns:a16="http://schemas.microsoft.com/office/drawing/2014/main" val="20001"/>
                    </a:ext>
                  </a:extLst>
                </a:gridCol>
                <a:gridCol w="474663">
                  <a:extLst>
                    <a:ext uri="{9D8B030D-6E8A-4147-A177-3AD203B41FA5}">
                      <a16:colId xmlns:a16="http://schemas.microsoft.com/office/drawing/2014/main" val="20002"/>
                    </a:ext>
                  </a:extLst>
                </a:gridCol>
                <a:gridCol w="476250">
                  <a:extLst>
                    <a:ext uri="{9D8B030D-6E8A-4147-A177-3AD203B41FA5}">
                      <a16:colId xmlns:a16="http://schemas.microsoft.com/office/drawing/2014/main" val="20003"/>
                    </a:ext>
                  </a:extLst>
                </a:gridCol>
                <a:gridCol w="473075">
                  <a:extLst>
                    <a:ext uri="{9D8B030D-6E8A-4147-A177-3AD203B41FA5}">
                      <a16:colId xmlns:a16="http://schemas.microsoft.com/office/drawing/2014/main" val="20004"/>
                    </a:ext>
                  </a:extLst>
                </a:gridCol>
                <a:gridCol w="474662">
                  <a:extLst>
                    <a:ext uri="{9D8B030D-6E8A-4147-A177-3AD203B41FA5}">
                      <a16:colId xmlns:a16="http://schemas.microsoft.com/office/drawing/2014/main" val="20005"/>
                    </a:ext>
                  </a:extLst>
                </a:gridCol>
                <a:gridCol w="476250">
                  <a:extLst>
                    <a:ext uri="{9D8B030D-6E8A-4147-A177-3AD203B41FA5}">
                      <a16:colId xmlns:a16="http://schemas.microsoft.com/office/drawing/2014/main" val="20006"/>
                    </a:ext>
                  </a:extLst>
                </a:gridCol>
                <a:gridCol w="474663">
                  <a:extLst>
                    <a:ext uri="{9D8B030D-6E8A-4147-A177-3AD203B41FA5}">
                      <a16:colId xmlns:a16="http://schemas.microsoft.com/office/drawing/2014/main" val="20007"/>
                    </a:ext>
                  </a:extLst>
                </a:gridCol>
                <a:gridCol w="473075">
                  <a:extLst>
                    <a:ext uri="{9D8B030D-6E8A-4147-A177-3AD203B41FA5}">
                      <a16:colId xmlns:a16="http://schemas.microsoft.com/office/drawing/2014/main" val="20008"/>
                    </a:ext>
                  </a:extLst>
                </a:gridCol>
                <a:gridCol w="476250">
                  <a:extLst>
                    <a:ext uri="{9D8B030D-6E8A-4147-A177-3AD203B41FA5}">
                      <a16:colId xmlns:a16="http://schemas.microsoft.com/office/drawing/2014/main" val="20009"/>
                    </a:ext>
                  </a:extLst>
                </a:gridCol>
                <a:gridCol w="474662">
                  <a:extLst>
                    <a:ext uri="{9D8B030D-6E8A-4147-A177-3AD203B41FA5}">
                      <a16:colId xmlns:a16="http://schemas.microsoft.com/office/drawing/2014/main" val="20010"/>
                    </a:ext>
                  </a:extLst>
                </a:gridCol>
                <a:gridCol w="474663">
                  <a:extLst>
                    <a:ext uri="{9D8B030D-6E8A-4147-A177-3AD203B41FA5}">
                      <a16:colId xmlns:a16="http://schemas.microsoft.com/office/drawing/2014/main" val="20011"/>
                    </a:ext>
                  </a:extLst>
                </a:gridCol>
                <a:gridCol w="474662">
                  <a:extLst>
                    <a:ext uri="{9D8B030D-6E8A-4147-A177-3AD203B41FA5}">
                      <a16:colId xmlns:a16="http://schemas.microsoft.com/office/drawing/2014/main" val="20012"/>
                    </a:ext>
                  </a:extLst>
                </a:gridCol>
              </a:tblGrid>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参照ページ</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275">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ページ枠</a:t>
                      </a:r>
                    </a:p>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3</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ページフォルト</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273492" name="Rectangle 84"/>
          <p:cNvSpPr>
            <a:spLocks noChangeArrowheads="1"/>
          </p:cNvSpPr>
          <p:nvPr/>
        </p:nvSpPr>
        <p:spPr bwMode="auto">
          <a:xfrm>
            <a:off x="8059738" y="2863850"/>
            <a:ext cx="474662" cy="1746250"/>
          </a:xfrm>
          <a:prstGeom prst="rect">
            <a:avLst/>
          </a:prstGeom>
          <a:noFill/>
          <a:ln w="9525">
            <a:noFill/>
            <a:miter lim="800000"/>
            <a:headEnd/>
            <a:tailEnd/>
          </a:ln>
        </p:spPr>
        <p:txBody>
          <a:bodyPr/>
          <a:lstStyle/>
          <a:p>
            <a:pPr algn="ctr">
              <a:spcBef>
                <a:spcPct val="20000"/>
              </a:spcBef>
              <a:buSzPct val="85000"/>
            </a:pPr>
            <a:r>
              <a:rPr lang="ja-JP" altLang="en-US" sz="3200"/>
              <a:t>1</a:t>
            </a:r>
          </a:p>
          <a:p>
            <a:pPr algn="ctr">
              <a:spcBef>
                <a:spcPct val="20000"/>
              </a:spcBef>
              <a:buSzPct val="85000"/>
            </a:pPr>
            <a:r>
              <a:rPr lang="ja-JP" altLang="en-US" sz="3200"/>
              <a:t>2</a:t>
            </a:r>
          </a:p>
          <a:p>
            <a:pPr algn="ctr">
              <a:spcBef>
                <a:spcPct val="20000"/>
              </a:spcBef>
              <a:buSzPct val="85000"/>
            </a:pPr>
            <a:r>
              <a:rPr lang="ja-JP" altLang="en-US" sz="3200"/>
              <a:t>4</a:t>
            </a:r>
          </a:p>
        </p:txBody>
      </p:sp>
      <p:sp>
        <p:nvSpPr>
          <p:cNvPr id="273494" name="Rectangle 86"/>
          <p:cNvSpPr>
            <a:spLocks noChangeArrowheads="1"/>
          </p:cNvSpPr>
          <p:nvPr/>
        </p:nvSpPr>
        <p:spPr bwMode="auto">
          <a:xfrm>
            <a:off x="7110413" y="2863850"/>
            <a:ext cx="474662" cy="1746250"/>
          </a:xfrm>
          <a:prstGeom prst="rect">
            <a:avLst/>
          </a:prstGeom>
          <a:noFill/>
          <a:ln w="9525">
            <a:noFill/>
            <a:miter lim="800000"/>
            <a:headEnd/>
            <a:tailEnd/>
          </a:ln>
        </p:spPr>
        <p:txBody>
          <a:bodyPr/>
          <a:lstStyle/>
          <a:p>
            <a:pPr algn="ctr">
              <a:spcBef>
                <a:spcPct val="20000"/>
              </a:spcBef>
              <a:buSzPct val="85000"/>
            </a:pPr>
            <a:r>
              <a:rPr lang="ja-JP" altLang="en-US" sz="3200"/>
              <a:t>1</a:t>
            </a:r>
          </a:p>
          <a:p>
            <a:pPr algn="ctr">
              <a:spcBef>
                <a:spcPct val="20000"/>
              </a:spcBef>
              <a:buSzPct val="85000"/>
            </a:pPr>
            <a:r>
              <a:rPr lang="ja-JP" altLang="en-US" sz="3200"/>
              <a:t>3</a:t>
            </a:r>
          </a:p>
          <a:p>
            <a:pPr algn="ctr">
              <a:spcBef>
                <a:spcPct val="20000"/>
              </a:spcBef>
              <a:buSzPct val="85000"/>
            </a:pPr>
            <a:r>
              <a:rPr lang="ja-JP" altLang="en-US" sz="3200"/>
              <a:t>4</a:t>
            </a:r>
          </a:p>
        </p:txBody>
      </p:sp>
      <p:grpSp>
        <p:nvGrpSpPr>
          <p:cNvPr id="2" name="Group 87"/>
          <p:cNvGrpSpPr>
            <a:grpSpLocks/>
          </p:cNvGrpSpPr>
          <p:nvPr/>
        </p:nvGrpSpPr>
        <p:grpSpPr bwMode="auto">
          <a:xfrm>
            <a:off x="6634163" y="2863850"/>
            <a:ext cx="476250" cy="2324100"/>
            <a:chOff x="4179" y="1804"/>
            <a:chExt cx="300" cy="1464"/>
          </a:xfrm>
        </p:grpSpPr>
        <p:sp>
          <p:nvSpPr>
            <p:cNvPr id="23622" name="Rectangle 88"/>
            <p:cNvSpPr>
              <a:spLocks noChangeArrowheads="1"/>
            </p:cNvSpPr>
            <p:nvPr/>
          </p:nvSpPr>
          <p:spPr bwMode="auto">
            <a:xfrm>
              <a:off x="4179" y="2904"/>
              <a:ext cx="300" cy="364"/>
            </a:xfrm>
            <a:prstGeom prst="rect">
              <a:avLst/>
            </a:prstGeom>
            <a:noFill/>
            <a:ln w="9525">
              <a:noFill/>
              <a:miter lim="800000"/>
              <a:headEnd/>
              <a:tailEnd/>
            </a:ln>
          </p:spPr>
          <p:txBody>
            <a:bodyPr/>
            <a:lstStyle/>
            <a:p>
              <a:pPr algn="ctr">
                <a:spcBef>
                  <a:spcPct val="20000"/>
                </a:spcBef>
                <a:buSzPct val="85000"/>
              </a:pPr>
              <a:r>
                <a:rPr lang="en-US" altLang="ja-JP" sz="3200"/>
                <a:t>p</a:t>
              </a:r>
            </a:p>
          </p:txBody>
        </p:sp>
        <p:sp>
          <p:nvSpPr>
            <p:cNvPr id="23623" name="Rectangle 89"/>
            <p:cNvSpPr>
              <a:spLocks noChangeArrowheads="1"/>
            </p:cNvSpPr>
            <p:nvPr/>
          </p:nvSpPr>
          <p:spPr bwMode="auto">
            <a:xfrm>
              <a:off x="4179" y="1804"/>
              <a:ext cx="300" cy="1100"/>
            </a:xfrm>
            <a:prstGeom prst="rect">
              <a:avLst/>
            </a:prstGeom>
            <a:noFill/>
            <a:ln w="9525">
              <a:noFill/>
              <a:miter lim="800000"/>
              <a:headEnd/>
              <a:tailEnd/>
            </a:ln>
          </p:spPr>
          <p:txBody>
            <a:bodyPr/>
            <a:lstStyle/>
            <a:p>
              <a:pPr algn="ctr">
                <a:spcBef>
                  <a:spcPct val="20000"/>
                </a:spcBef>
                <a:buSzPct val="85000"/>
              </a:pPr>
              <a:r>
                <a:rPr lang="ja-JP" altLang="en-US" sz="3200"/>
                <a:t>1</a:t>
              </a:r>
            </a:p>
            <a:p>
              <a:pPr algn="ctr">
                <a:spcBef>
                  <a:spcPct val="20000"/>
                </a:spcBef>
                <a:buSzPct val="85000"/>
              </a:pPr>
              <a:r>
                <a:rPr lang="ja-JP" altLang="en-US" sz="3200"/>
                <a:t>3</a:t>
              </a:r>
            </a:p>
            <a:p>
              <a:pPr algn="ctr">
                <a:spcBef>
                  <a:spcPct val="20000"/>
                </a:spcBef>
                <a:buSzPct val="85000"/>
              </a:pPr>
              <a:r>
                <a:rPr lang="ja-JP" altLang="en-US" sz="3200"/>
                <a:t>4</a:t>
              </a:r>
            </a:p>
          </p:txBody>
        </p:sp>
      </p:grpSp>
      <p:sp>
        <p:nvSpPr>
          <p:cNvPr id="273498" name="Rectangle 90"/>
          <p:cNvSpPr>
            <a:spLocks noChangeArrowheads="1"/>
          </p:cNvSpPr>
          <p:nvPr/>
        </p:nvSpPr>
        <p:spPr bwMode="auto">
          <a:xfrm>
            <a:off x="6161088" y="2863850"/>
            <a:ext cx="473075" cy="1746250"/>
          </a:xfrm>
          <a:prstGeom prst="rect">
            <a:avLst/>
          </a:prstGeom>
          <a:noFill/>
          <a:ln w="9525">
            <a:noFill/>
            <a:miter lim="800000"/>
            <a:headEnd/>
            <a:tailEnd/>
          </a:ln>
        </p:spPr>
        <p:txBody>
          <a:bodyPr/>
          <a:lstStyle/>
          <a:p>
            <a:pPr algn="ctr">
              <a:spcBef>
                <a:spcPct val="20000"/>
              </a:spcBef>
              <a:buSzPct val="85000"/>
            </a:pPr>
            <a:r>
              <a:rPr lang="ja-JP" altLang="en-US" sz="3200"/>
              <a:t>0</a:t>
            </a:r>
          </a:p>
          <a:p>
            <a:pPr algn="ctr">
              <a:spcBef>
                <a:spcPct val="20000"/>
              </a:spcBef>
              <a:buSzPct val="85000"/>
            </a:pPr>
            <a:r>
              <a:rPr lang="ja-JP" altLang="en-US" sz="3200"/>
              <a:t>3</a:t>
            </a:r>
          </a:p>
          <a:p>
            <a:pPr algn="ctr">
              <a:spcBef>
                <a:spcPct val="20000"/>
              </a:spcBef>
              <a:buSzPct val="85000"/>
            </a:pPr>
            <a:r>
              <a:rPr lang="ja-JP" altLang="en-US" sz="3200"/>
              <a:t>4</a:t>
            </a:r>
          </a:p>
        </p:txBody>
      </p:sp>
      <p:sp>
        <p:nvSpPr>
          <p:cNvPr id="273499" name="Rectangle 91"/>
          <p:cNvSpPr>
            <a:spLocks noChangeArrowheads="1"/>
          </p:cNvSpPr>
          <p:nvPr/>
        </p:nvSpPr>
        <p:spPr bwMode="auto">
          <a:xfrm>
            <a:off x="5686425" y="2863850"/>
            <a:ext cx="474663" cy="1746250"/>
          </a:xfrm>
          <a:prstGeom prst="rect">
            <a:avLst/>
          </a:prstGeom>
          <a:noFill/>
          <a:ln w="9525">
            <a:noFill/>
            <a:miter lim="800000"/>
            <a:headEnd/>
            <a:tailEnd/>
          </a:ln>
        </p:spPr>
        <p:txBody>
          <a:bodyPr/>
          <a:lstStyle/>
          <a:p>
            <a:pPr algn="ctr">
              <a:spcBef>
                <a:spcPct val="20000"/>
              </a:spcBef>
              <a:buSzPct val="85000"/>
            </a:pPr>
            <a:r>
              <a:rPr lang="ja-JP" altLang="en-US" sz="3200"/>
              <a:t>0</a:t>
            </a:r>
          </a:p>
          <a:p>
            <a:pPr algn="ctr">
              <a:spcBef>
                <a:spcPct val="20000"/>
              </a:spcBef>
              <a:buSzPct val="85000"/>
            </a:pPr>
            <a:r>
              <a:rPr lang="ja-JP" altLang="en-US" sz="3200"/>
              <a:t>3</a:t>
            </a:r>
          </a:p>
          <a:p>
            <a:pPr algn="ctr">
              <a:spcBef>
                <a:spcPct val="20000"/>
              </a:spcBef>
              <a:buSzPct val="85000"/>
            </a:pPr>
            <a:r>
              <a:rPr lang="ja-JP" altLang="en-US" sz="3200"/>
              <a:t>4</a:t>
            </a:r>
          </a:p>
        </p:txBody>
      </p:sp>
      <p:grpSp>
        <p:nvGrpSpPr>
          <p:cNvPr id="3" name="Group 93"/>
          <p:cNvGrpSpPr>
            <a:grpSpLocks/>
          </p:cNvGrpSpPr>
          <p:nvPr/>
        </p:nvGrpSpPr>
        <p:grpSpPr bwMode="auto">
          <a:xfrm>
            <a:off x="7585075" y="2863850"/>
            <a:ext cx="474663" cy="2324100"/>
            <a:chOff x="4778" y="1804"/>
            <a:chExt cx="299" cy="1464"/>
          </a:xfrm>
        </p:grpSpPr>
        <p:sp>
          <p:nvSpPr>
            <p:cNvPr id="23620" name="Rectangle 85"/>
            <p:cNvSpPr>
              <a:spLocks noChangeArrowheads="1"/>
            </p:cNvSpPr>
            <p:nvPr/>
          </p:nvSpPr>
          <p:spPr bwMode="auto">
            <a:xfrm>
              <a:off x="4778" y="1804"/>
              <a:ext cx="299" cy="1100"/>
            </a:xfrm>
            <a:prstGeom prst="rect">
              <a:avLst/>
            </a:prstGeom>
            <a:noFill/>
            <a:ln w="9525">
              <a:noFill/>
              <a:miter lim="800000"/>
              <a:headEnd/>
              <a:tailEnd/>
            </a:ln>
          </p:spPr>
          <p:txBody>
            <a:bodyPr/>
            <a:lstStyle/>
            <a:p>
              <a:pPr algn="ctr">
                <a:spcBef>
                  <a:spcPct val="20000"/>
                </a:spcBef>
                <a:buSzPct val="85000"/>
              </a:pPr>
              <a:r>
                <a:rPr lang="ja-JP" altLang="en-US" sz="3200"/>
                <a:t>1</a:t>
              </a:r>
            </a:p>
            <a:p>
              <a:pPr algn="ctr">
                <a:spcBef>
                  <a:spcPct val="20000"/>
                </a:spcBef>
                <a:buSzPct val="85000"/>
              </a:pPr>
              <a:r>
                <a:rPr lang="ja-JP" altLang="en-US" sz="3200"/>
                <a:t>2</a:t>
              </a:r>
            </a:p>
            <a:p>
              <a:pPr algn="ctr">
                <a:spcBef>
                  <a:spcPct val="20000"/>
                </a:spcBef>
                <a:buSzPct val="85000"/>
              </a:pPr>
              <a:r>
                <a:rPr lang="ja-JP" altLang="en-US" sz="3200"/>
                <a:t>4</a:t>
              </a:r>
            </a:p>
          </p:txBody>
        </p:sp>
        <p:sp>
          <p:nvSpPr>
            <p:cNvPr id="23621" name="Rectangle 92"/>
            <p:cNvSpPr>
              <a:spLocks noChangeArrowheads="1"/>
            </p:cNvSpPr>
            <p:nvPr/>
          </p:nvSpPr>
          <p:spPr bwMode="auto">
            <a:xfrm>
              <a:off x="4778" y="2904"/>
              <a:ext cx="299" cy="364"/>
            </a:xfrm>
            <a:prstGeom prst="rect">
              <a:avLst/>
            </a:prstGeom>
            <a:noFill/>
            <a:ln w="9525">
              <a:noFill/>
              <a:miter lim="800000"/>
              <a:headEnd/>
              <a:tailEnd/>
            </a:ln>
          </p:spPr>
          <p:txBody>
            <a:bodyPr/>
            <a:lstStyle/>
            <a:p>
              <a:pPr algn="ctr">
                <a:spcBef>
                  <a:spcPct val="20000"/>
                </a:spcBef>
                <a:buSzPct val="85000"/>
              </a:pPr>
              <a:r>
                <a:rPr lang="en-US" altLang="ja-JP" sz="3200"/>
                <a:t>p</a:t>
              </a:r>
            </a:p>
          </p:txBody>
        </p:sp>
      </p:grpSp>
      <p:sp>
        <p:nvSpPr>
          <p:cNvPr id="273502" name="Text Box 94"/>
          <p:cNvSpPr txBox="1">
            <a:spLocks noChangeArrowheads="1"/>
          </p:cNvSpPr>
          <p:nvPr/>
        </p:nvSpPr>
        <p:spPr bwMode="auto">
          <a:xfrm>
            <a:off x="4724400" y="5486400"/>
            <a:ext cx="3051175" cy="519113"/>
          </a:xfrm>
          <a:prstGeom prst="rect">
            <a:avLst/>
          </a:prstGeom>
          <a:noFill/>
          <a:ln w="9525">
            <a:noFill/>
            <a:miter lim="800000"/>
            <a:headEnd/>
            <a:tailEnd/>
          </a:ln>
        </p:spPr>
        <p:txBody>
          <a:bodyPr wrap="none">
            <a:spAutoFit/>
          </a:bodyPr>
          <a:lstStyle/>
          <a:p>
            <a:r>
              <a:rPr lang="ja-JP" altLang="en-US"/>
              <a:t>ページフォルト 7 回</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73499"/>
                                        </p:tgtEl>
                                        <p:attrNameLst>
                                          <p:attrName>style.visibility</p:attrName>
                                        </p:attrNameLst>
                                      </p:cBhvr>
                                      <p:to>
                                        <p:strVal val="visible"/>
                                      </p:to>
                                    </p:set>
                                    <p:animEffect transition="in" filter="checkerboard(across)">
                                      <p:cBhvr>
                                        <p:cTn id="7" dur="500"/>
                                        <p:tgtEl>
                                          <p:spTgt spid="273499"/>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73498"/>
                                        </p:tgtEl>
                                        <p:attrNameLst>
                                          <p:attrName>style.visibility</p:attrName>
                                        </p:attrNameLst>
                                      </p:cBhvr>
                                      <p:to>
                                        <p:strVal val="visible"/>
                                      </p:to>
                                    </p:set>
                                    <p:animEffect transition="in" filter="checkerboard(across)">
                                      <p:cBhvr>
                                        <p:cTn id="12" dur="500"/>
                                        <p:tgtEl>
                                          <p:spTgt spid="273498"/>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checkerboard(across)">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73494"/>
                                        </p:tgtEl>
                                        <p:attrNameLst>
                                          <p:attrName>style.visibility</p:attrName>
                                        </p:attrNameLst>
                                      </p:cBhvr>
                                      <p:to>
                                        <p:strVal val="visible"/>
                                      </p:to>
                                    </p:set>
                                    <p:animEffect transition="in" filter="checkerboard(across)">
                                      <p:cBhvr>
                                        <p:cTn id="22" dur="500"/>
                                        <p:tgtEl>
                                          <p:spTgt spid="273494"/>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checkerboard(across)">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273492"/>
                                        </p:tgtEl>
                                        <p:attrNameLst>
                                          <p:attrName>style.visibility</p:attrName>
                                        </p:attrNameLst>
                                      </p:cBhvr>
                                      <p:to>
                                        <p:strVal val="visible"/>
                                      </p:to>
                                    </p:set>
                                    <p:animEffect transition="in" filter="checkerboard(across)">
                                      <p:cBhvr>
                                        <p:cTn id="32" dur="500"/>
                                        <p:tgtEl>
                                          <p:spTgt spid="273492"/>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73502"/>
                                        </p:tgtEl>
                                        <p:attrNameLst>
                                          <p:attrName>style.visibility</p:attrName>
                                        </p:attrNameLst>
                                      </p:cBhvr>
                                      <p:to>
                                        <p:strVal val="visible"/>
                                      </p:to>
                                    </p:set>
                                    <p:anim calcmode="lin" valueType="num">
                                      <p:cBhvr additive="base">
                                        <p:cTn id="37" dur="500" fill="hold"/>
                                        <p:tgtEl>
                                          <p:spTgt spid="273502"/>
                                        </p:tgtEl>
                                        <p:attrNameLst>
                                          <p:attrName>ppt_x</p:attrName>
                                        </p:attrNameLst>
                                      </p:cBhvr>
                                      <p:tavLst>
                                        <p:tav tm="0">
                                          <p:val>
                                            <p:strVal val="#ppt_x"/>
                                          </p:val>
                                        </p:tav>
                                        <p:tav tm="100000">
                                          <p:val>
                                            <p:strVal val="#ppt_x"/>
                                          </p:val>
                                        </p:tav>
                                      </p:tavLst>
                                    </p:anim>
                                    <p:anim calcmode="lin" valueType="num">
                                      <p:cBhvr additive="base">
                                        <p:cTn id="38" dur="500" fill="hold"/>
                                        <p:tgtEl>
                                          <p:spTgt spid="27350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3492" grpId="0" autoUpdateAnimBg="0"/>
      <p:bldP spid="273494" grpId="0" autoUpdateAnimBg="0"/>
      <p:bldP spid="273498" grpId="0" autoUpdateAnimBg="0"/>
      <p:bldP spid="273499" grpId="0" autoUpdateAnimBg="0"/>
      <p:bldP spid="273502"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itchFamily="18" charset="0"/>
              </a:rPr>
              <a:t>主記憶と2次記憶</a:t>
            </a:r>
          </a:p>
        </p:txBody>
      </p:sp>
      <p:sp>
        <p:nvSpPr>
          <p:cNvPr id="6147" name="AutoShape 3"/>
          <p:cNvSpPr>
            <a:spLocks noChangeArrowheads="1"/>
          </p:cNvSpPr>
          <p:nvPr/>
        </p:nvSpPr>
        <p:spPr bwMode="auto">
          <a:xfrm>
            <a:off x="4953000" y="2133600"/>
            <a:ext cx="3581400" cy="2667000"/>
          </a:xfrm>
          <a:prstGeom prst="can">
            <a:avLst>
              <a:gd name="adj" fmla="val 25000"/>
            </a:avLst>
          </a:prstGeom>
          <a:solidFill>
            <a:srgbClr val="993300"/>
          </a:solidFill>
          <a:ln w="19050">
            <a:solidFill>
              <a:schemeClr val="tx1"/>
            </a:solidFill>
            <a:round/>
            <a:headEnd/>
            <a:tailEnd/>
          </a:ln>
        </p:spPr>
        <p:txBody>
          <a:bodyPr wrap="none" anchor="ctr"/>
          <a:lstStyle/>
          <a:p>
            <a:pPr algn="ctr"/>
            <a:endParaRPr lang="ja-JP" altLang="en-US" sz="2400"/>
          </a:p>
        </p:txBody>
      </p:sp>
      <p:sp>
        <p:nvSpPr>
          <p:cNvPr id="6148" name="Text Box 4"/>
          <p:cNvSpPr txBox="1">
            <a:spLocks noChangeArrowheads="1"/>
          </p:cNvSpPr>
          <p:nvPr/>
        </p:nvSpPr>
        <p:spPr bwMode="auto">
          <a:xfrm>
            <a:off x="6019800" y="1676400"/>
            <a:ext cx="1447800" cy="457200"/>
          </a:xfrm>
          <a:prstGeom prst="rect">
            <a:avLst/>
          </a:prstGeom>
          <a:noFill/>
          <a:ln w="9525">
            <a:noFill/>
            <a:miter lim="800000"/>
            <a:headEnd/>
            <a:tailEnd/>
          </a:ln>
        </p:spPr>
        <p:txBody>
          <a:bodyPr>
            <a:spAutoFit/>
          </a:bodyPr>
          <a:lstStyle/>
          <a:p>
            <a:pPr>
              <a:spcBef>
                <a:spcPct val="50000"/>
              </a:spcBef>
            </a:pPr>
            <a:r>
              <a:rPr lang="ja-JP" altLang="en-US" sz="2400"/>
              <a:t>2次記憶</a:t>
            </a:r>
          </a:p>
        </p:txBody>
      </p:sp>
      <p:sp>
        <p:nvSpPr>
          <p:cNvPr id="6149" name="Rectangle 5"/>
          <p:cNvSpPr>
            <a:spLocks noChangeArrowheads="1"/>
          </p:cNvSpPr>
          <p:nvPr/>
        </p:nvSpPr>
        <p:spPr bwMode="auto">
          <a:xfrm>
            <a:off x="2209800" y="2743200"/>
            <a:ext cx="1828800" cy="1981200"/>
          </a:xfrm>
          <a:prstGeom prst="rect">
            <a:avLst/>
          </a:prstGeom>
          <a:solidFill>
            <a:srgbClr val="339966"/>
          </a:solidFill>
          <a:ln w="19050">
            <a:solidFill>
              <a:schemeClr val="tx1"/>
            </a:solidFill>
            <a:miter lim="800000"/>
            <a:headEnd/>
            <a:tailEnd/>
          </a:ln>
        </p:spPr>
        <p:txBody>
          <a:bodyPr wrap="none" anchor="ctr"/>
          <a:lstStyle/>
          <a:p>
            <a:endParaRPr lang="ja-JP" altLang="en-US"/>
          </a:p>
        </p:txBody>
      </p:sp>
      <p:sp>
        <p:nvSpPr>
          <p:cNvPr id="6150" name="Text Box 6"/>
          <p:cNvSpPr txBox="1">
            <a:spLocks noChangeArrowheads="1"/>
          </p:cNvSpPr>
          <p:nvPr/>
        </p:nvSpPr>
        <p:spPr bwMode="auto">
          <a:xfrm>
            <a:off x="2590800" y="2209800"/>
            <a:ext cx="1098550" cy="457200"/>
          </a:xfrm>
          <a:prstGeom prst="rect">
            <a:avLst/>
          </a:prstGeom>
          <a:noFill/>
          <a:ln w="9525">
            <a:noFill/>
            <a:miter lim="800000"/>
            <a:headEnd/>
            <a:tailEnd/>
          </a:ln>
        </p:spPr>
        <p:txBody>
          <a:bodyPr wrap="none">
            <a:spAutoFit/>
          </a:bodyPr>
          <a:lstStyle/>
          <a:p>
            <a:r>
              <a:rPr lang="ja-JP" altLang="en-US" sz="2400"/>
              <a:t>主記憶</a:t>
            </a:r>
          </a:p>
        </p:txBody>
      </p:sp>
      <p:sp>
        <p:nvSpPr>
          <p:cNvPr id="6151" name="Rectangle 7"/>
          <p:cNvSpPr>
            <a:spLocks noChangeArrowheads="1"/>
          </p:cNvSpPr>
          <p:nvPr/>
        </p:nvSpPr>
        <p:spPr bwMode="auto">
          <a:xfrm>
            <a:off x="457200" y="1981200"/>
            <a:ext cx="1447800" cy="533400"/>
          </a:xfrm>
          <a:prstGeom prst="rect">
            <a:avLst/>
          </a:prstGeom>
          <a:noFill/>
          <a:ln w="19050">
            <a:solidFill>
              <a:schemeClr val="tx1"/>
            </a:solidFill>
            <a:miter lim="800000"/>
            <a:headEnd/>
            <a:tailEnd/>
          </a:ln>
        </p:spPr>
        <p:txBody>
          <a:bodyPr wrap="none" anchor="ctr"/>
          <a:lstStyle/>
          <a:p>
            <a:pPr algn="ctr"/>
            <a:r>
              <a:rPr lang="ja-JP" altLang="en-US" sz="2400"/>
              <a:t>プロセッサ</a:t>
            </a:r>
          </a:p>
        </p:txBody>
      </p:sp>
      <p:sp>
        <p:nvSpPr>
          <p:cNvPr id="235528" name="Text Box 8"/>
          <p:cNvSpPr txBox="1">
            <a:spLocks noChangeArrowheads="1"/>
          </p:cNvSpPr>
          <p:nvPr/>
        </p:nvSpPr>
        <p:spPr bwMode="auto">
          <a:xfrm>
            <a:off x="838200" y="5257800"/>
            <a:ext cx="7259638" cy="519113"/>
          </a:xfrm>
          <a:prstGeom prst="rect">
            <a:avLst/>
          </a:prstGeom>
          <a:noFill/>
          <a:ln w="9525">
            <a:noFill/>
            <a:miter lim="800000"/>
            <a:headEnd/>
            <a:tailEnd/>
          </a:ln>
        </p:spPr>
        <p:txBody>
          <a:bodyPr wrap="none">
            <a:spAutoFit/>
          </a:bodyPr>
          <a:lstStyle/>
          <a:p>
            <a:r>
              <a:rPr lang="ja-JP" altLang="en-US"/>
              <a:t>プロセッサは2次記憶を直接読むことはできない</a:t>
            </a:r>
          </a:p>
        </p:txBody>
      </p:sp>
      <p:sp>
        <p:nvSpPr>
          <p:cNvPr id="6153" name="Rectangle 9"/>
          <p:cNvSpPr>
            <a:spLocks noChangeArrowheads="1"/>
          </p:cNvSpPr>
          <p:nvPr/>
        </p:nvSpPr>
        <p:spPr bwMode="auto">
          <a:xfrm>
            <a:off x="5943600" y="3124200"/>
            <a:ext cx="1676400" cy="533400"/>
          </a:xfrm>
          <a:prstGeom prst="rect">
            <a:avLst/>
          </a:prstGeom>
          <a:solidFill>
            <a:srgbClr val="CCFFCC"/>
          </a:solidFill>
          <a:ln w="19050">
            <a:solidFill>
              <a:schemeClr val="tx1"/>
            </a:solidFill>
            <a:miter lim="800000"/>
            <a:headEnd/>
            <a:tailEnd/>
          </a:ln>
        </p:spPr>
        <p:txBody>
          <a:bodyPr wrap="none" anchor="ctr"/>
          <a:lstStyle/>
          <a:p>
            <a:pPr algn="ctr"/>
            <a:r>
              <a:rPr lang="ja-JP" altLang="en-US" sz="2400">
                <a:solidFill>
                  <a:srgbClr val="000000"/>
                </a:solidFill>
              </a:rPr>
              <a:t>プログラム</a:t>
            </a:r>
          </a:p>
        </p:txBody>
      </p:sp>
      <p:sp>
        <p:nvSpPr>
          <p:cNvPr id="6154" name="Rectangle 10"/>
          <p:cNvSpPr>
            <a:spLocks noChangeArrowheads="1"/>
          </p:cNvSpPr>
          <p:nvPr/>
        </p:nvSpPr>
        <p:spPr bwMode="auto">
          <a:xfrm>
            <a:off x="5943600" y="3810000"/>
            <a:ext cx="1676400" cy="533400"/>
          </a:xfrm>
          <a:prstGeom prst="rect">
            <a:avLst/>
          </a:prstGeom>
          <a:solidFill>
            <a:srgbClr val="CCFFFF"/>
          </a:solidFill>
          <a:ln w="19050">
            <a:solidFill>
              <a:schemeClr val="tx1"/>
            </a:solidFill>
            <a:miter lim="800000"/>
            <a:headEnd/>
            <a:tailEnd/>
          </a:ln>
        </p:spPr>
        <p:txBody>
          <a:bodyPr wrap="none" anchor="ctr"/>
          <a:lstStyle/>
          <a:p>
            <a:pPr algn="ctr"/>
            <a:r>
              <a:rPr lang="ja-JP" altLang="en-US" sz="2400">
                <a:solidFill>
                  <a:srgbClr val="000000"/>
                </a:solidFill>
              </a:rPr>
              <a:t>データ</a:t>
            </a:r>
          </a:p>
        </p:txBody>
      </p:sp>
      <p:grpSp>
        <p:nvGrpSpPr>
          <p:cNvPr id="2" name="Group 11"/>
          <p:cNvGrpSpPr>
            <a:grpSpLocks/>
          </p:cNvGrpSpPr>
          <p:nvPr/>
        </p:nvGrpSpPr>
        <p:grpSpPr bwMode="auto">
          <a:xfrm>
            <a:off x="2286000" y="3124200"/>
            <a:ext cx="3657600" cy="533400"/>
            <a:chOff x="1392" y="2208"/>
            <a:chExt cx="2304" cy="336"/>
          </a:xfrm>
        </p:grpSpPr>
        <p:sp>
          <p:nvSpPr>
            <p:cNvPr id="6169" name="Rectangle 12"/>
            <p:cNvSpPr>
              <a:spLocks noChangeArrowheads="1"/>
            </p:cNvSpPr>
            <p:nvPr/>
          </p:nvSpPr>
          <p:spPr bwMode="auto">
            <a:xfrm>
              <a:off x="1392" y="2208"/>
              <a:ext cx="1056" cy="336"/>
            </a:xfrm>
            <a:prstGeom prst="rect">
              <a:avLst/>
            </a:prstGeom>
            <a:solidFill>
              <a:srgbClr val="CCFFCC"/>
            </a:solidFill>
            <a:ln w="19050">
              <a:solidFill>
                <a:schemeClr val="tx1"/>
              </a:solidFill>
              <a:miter lim="800000"/>
              <a:headEnd/>
              <a:tailEnd/>
            </a:ln>
          </p:spPr>
          <p:txBody>
            <a:bodyPr wrap="none" anchor="ctr"/>
            <a:lstStyle/>
            <a:p>
              <a:pPr algn="ctr"/>
              <a:r>
                <a:rPr lang="ja-JP" altLang="en-US" sz="2400">
                  <a:solidFill>
                    <a:srgbClr val="000000"/>
                  </a:solidFill>
                </a:rPr>
                <a:t>プログラム</a:t>
              </a:r>
            </a:p>
          </p:txBody>
        </p:sp>
        <p:sp>
          <p:nvSpPr>
            <p:cNvPr id="6170" name="Line 13"/>
            <p:cNvSpPr>
              <a:spLocks noChangeShapeType="1"/>
            </p:cNvSpPr>
            <p:nvPr/>
          </p:nvSpPr>
          <p:spPr bwMode="auto">
            <a:xfrm flipH="1">
              <a:off x="2448" y="2400"/>
              <a:ext cx="1248" cy="0"/>
            </a:xfrm>
            <a:prstGeom prst="line">
              <a:avLst/>
            </a:prstGeom>
            <a:noFill/>
            <a:ln w="38100">
              <a:solidFill>
                <a:srgbClr val="FF99CC"/>
              </a:solidFill>
              <a:round/>
              <a:headEnd/>
              <a:tailEnd type="triangle" w="med" len="med"/>
            </a:ln>
          </p:spPr>
          <p:txBody>
            <a:bodyPr wrap="none"/>
            <a:lstStyle/>
            <a:p>
              <a:endParaRPr lang="ja-JP" altLang="en-US"/>
            </a:p>
          </p:txBody>
        </p:sp>
      </p:grpSp>
      <p:grpSp>
        <p:nvGrpSpPr>
          <p:cNvPr id="3" name="Group 14"/>
          <p:cNvGrpSpPr>
            <a:grpSpLocks/>
          </p:cNvGrpSpPr>
          <p:nvPr/>
        </p:nvGrpSpPr>
        <p:grpSpPr bwMode="auto">
          <a:xfrm>
            <a:off x="2286000" y="3810000"/>
            <a:ext cx="3657600" cy="533400"/>
            <a:chOff x="1392" y="2640"/>
            <a:chExt cx="2304" cy="336"/>
          </a:xfrm>
        </p:grpSpPr>
        <p:sp>
          <p:nvSpPr>
            <p:cNvPr id="6167" name="Rectangle 15"/>
            <p:cNvSpPr>
              <a:spLocks noChangeArrowheads="1"/>
            </p:cNvSpPr>
            <p:nvPr/>
          </p:nvSpPr>
          <p:spPr bwMode="auto">
            <a:xfrm>
              <a:off x="1392" y="2640"/>
              <a:ext cx="1056" cy="336"/>
            </a:xfrm>
            <a:prstGeom prst="rect">
              <a:avLst/>
            </a:prstGeom>
            <a:solidFill>
              <a:srgbClr val="CCFFFF"/>
            </a:solidFill>
            <a:ln w="19050">
              <a:solidFill>
                <a:schemeClr val="tx1"/>
              </a:solidFill>
              <a:miter lim="800000"/>
              <a:headEnd/>
              <a:tailEnd/>
            </a:ln>
          </p:spPr>
          <p:txBody>
            <a:bodyPr wrap="none" anchor="ctr"/>
            <a:lstStyle/>
            <a:p>
              <a:pPr algn="ctr"/>
              <a:r>
                <a:rPr lang="ja-JP" altLang="en-US" sz="2400">
                  <a:solidFill>
                    <a:srgbClr val="000000"/>
                  </a:solidFill>
                </a:rPr>
                <a:t>データ</a:t>
              </a:r>
            </a:p>
          </p:txBody>
        </p:sp>
        <p:sp>
          <p:nvSpPr>
            <p:cNvPr id="6168" name="Line 16"/>
            <p:cNvSpPr>
              <a:spLocks noChangeShapeType="1"/>
            </p:cNvSpPr>
            <p:nvPr/>
          </p:nvSpPr>
          <p:spPr bwMode="auto">
            <a:xfrm flipH="1">
              <a:off x="2448" y="2832"/>
              <a:ext cx="1248" cy="0"/>
            </a:xfrm>
            <a:prstGeom prst="line">
              <a:avLst/>
            </a:prstGeom>
            <a:noFill/>
            <a:ln w="38100">
              <a:solidFill>
                <a:srgbClr val="FF99CC"/>
              </a:solidFill>
              <a:round/>
              <a:headEnd/>
              <a:tailEnd type="triangle" w="med" len="med"/>
            </a:ln>
          </p:spPr>
          <p:txBody>
            <a:bodyPr wrap="none"/>
            <a:lstStyle/>
            <a:p>
              <a:endParaRPr lang="ja-JP" altLang="en-US"/>
            </a:p>
          </p:txBody>
        </p:sp>
      </p:grpSp>
      <p:sp>
        <p:nvSpPr>
          <p:cNvPr id="235537" name="Text Box 17"/>
          <p:cNvSpPr txBox="1">
            <a:spLocks noChangeArrowheads="1"/>
          </p:cNvSpPr>
          <p:nvPr/>
        </p:nvSpPr>
        <p:spPr bwMode="auto">
          <a:xfrm>
            <a:off x="838200" y="5816600"/>
            <a:ext cx="7312025" cy="519113"/>
          </a:xfrm>
          <a:prstGeom prst="rect">
            <a:avLst/>
          </a:prstGeom>
          <a:noFill/>
          <a:ln w="9525">
            <a:noFill/>
            <a:miter lim="800000"/>
            <a:headEnd/>
            <a:tailEnd/>
          </a:ln>
        </p:spPr>
        <p:txBody>
          <a:bodyPr wrap="none">
            <a:spAutoFit/>
          </a:bodyPr>
          <a:lstStyle/>
          <a:p>
            <a:r>
              <a:rPr lang="ja-JP" altLang="en-US"/>
              <a:t>使用するプログラム, データは主記憶上にコピー</a:t>
            </a:r>
          </a:p>
        </p:txBody>
      </p:sp>
      <p:sp>
        <p:nvSpPr>
          <p:cNvPr id="235538" name="Line 18"/>
          <p:cNvSpPr>
            <a:spLocks noChangeShapeType="1"/>
          </p:cNvSpPr>
          <p:nvPr/>
        </p:nvSpPr>
        <p:spPr bwMode="auto">
          <a:xfrm>
            <a:off x="1905000" y="2286000"/>
            <a:ext cx="4038600" cy="1066800"/>
          </a:xfrm>
          <a:prstGeom prst="line">
            <a:avLst/>
          </a:prstGeom>
          <a:noFill/>
          <a:ln w="38100">
            <a:solidFill>
              <a:srgbClr val="00FF00"/>
            </a:solidFill>
            <a:round/>
            <a:headEnd/>
            <a:tailEnd type="triangle" w="med" len="med"/>
          </a:ln>
        </p:spPr>
        <p:txBody>
          <a:bodyPr wrap="none"/>
          <a:lstStyle/>
          <a:p>
            <a:endParaRPr lang="ja-JP" altLang="en-US"/>
          </a:p>
        </p:txBody>
      </p:sp>
      <p:grpSp>
        <p:nvGrpSpPr>
          <p:cNvPr id="4" name="Group 19"/>
          <p:cNvGrpSpPr>
            <a:grpSpLocks/>
          </p:cNvGrpSpPr>
          <p:nvPr/>
        </p:nvGrpSpPr>
        <p:grpSpPr bwMode="auto">
          <a:xfrm>
            <a:off x="5410200" y="3048000"/>
            <a:ext cx="228600" cy="304800"/>
            <a:chOff x="3408" y="1920"/>
            <a:chExt cx="144" cy="192"/>
          </a:xfrm>
        </p:grpSpPr>
        <p:sp>
          <p:nvSpPr>
            <p:cNvPr id="6165" name="Line 20"/>
            <p:cNvSpPr>
              <a:spLocks noChangeShapeType="1"/>
            </p:cNvSpPr>
            <p:nvPr/>
          </p:nvSpPr>
          <p:spPr bwMode="auto">
            <a:xfrm flipH="1">
              <a:off x="3408" y="1920"/>
              <a:ext cx="144" cy="192"/>
            </a:xfrm>
            <a:prstGeom prst="line">
              <a:avLst/>
            </a:prstGeom>
            <a:noFill/>
            <a:ln w="38100">
              <a:solidFill>
                <a:srgbClr val="FF0000"/>
              </a:solidFill>
              <a:round/>
              <a:headEnd/>
              <a:tailEnd/>
            </a:ln>
          </p:spPr>
          <p:txBody>
            <a:bodyPr wrap="none"/>
            <a:lstStyle/>
            <a:p>
              <a:endParaRPr lang="ja-JP" altLang="en-US"/>
            </a:p>
          </p:txBody>
        </p:sp>
        <p:sp>
          <p:nvSpPr>
            <p:cNvPr id="6166" name="Line 21"/>
            <p:cNvSpPr>
              <a:spLocks noChangeShapeType="1"/>
            </p:cNvSpPr>
            <p:nvPr/>
          </p:nvSpPr>
          <p:spPr bwMode="auto">
            <a:xfrm>
              <a:off x="3408" y="1920"/>
              <a:ext cx="144" cy="192"/>
            </a:xfrm>
            <a:prstGeom prst="line">
              <a:avLst/>
            </a:prstGeom>
            <a:noFill/>
            <a:ln w="38100">
              <a:solidFill>
                <a:srgbClr val="FF0000"/>
              </a:solidFill>
              <a:round/>
              <a:headEnd/>
              <a:tailEnd/>
            </a:ln>
          </p:spPr>
          <p:txBody>
            <a:bodyPr wrap="none"/>
            <a:lstStyle/>
            <a:p>
              <a:endParaRPr lang="ja-JP" altLang="en-US"/>
            </a:p>
          </p:txBody>
        </p:sp>
      </p:grpSp>
      <p:sp>
        <p:nvSpPr>
          <p:cNvPr id="235542" name="Line 22"/>
          <p:cNvSpPr>
            <a:spLocks noChangeShapeType="1"/>
          </p:cNvSpPr>
          <p:nvPr/>
        </p:nvSpPr>
        <p:spPr bwMode="auto">
          <a:xfrm>
            <a:off x="1905000" y="2286000"/>
            <a:ext cx="381000" cy="1143000"/>
          </a:xfrm>
          <a:prstGeom prst="line">
            <a:avLst/>
          </a:prstGeom>
          <a:noFill/>
          <a:ln w="38100">
            <a:solidFill>
              <a:srgbClr val="00FF00"/>
            </a:solidFill>
            <a:round/>
            <a:headEnd/>
            <a:tailEnd type="triangle" w="med" len="med"/>
          </a:ln>
        </p:spPr>
        <p:txBody>
          <a:bodyPr wrap="none"/>
          <a:lstStyle/>
          <a:p>
            <a:endParaRPr lang="ja-JP" altLang="en-US"/>
          </a:p>
        </p:txBody>
      </p:sp>
      <p:grpSp>
        <p:nvGrpSpPr>
          <p:cNvPr id="5" name="Group 23"/>
          <p:cNvGrpSpPr>
            <a:grpSpLocks/>
          </p:cNvGrpSpPr>
          <p:nvPr/>
        </p:nvGrpSpPr>
        <p:grpSpPr bwMode="auto">
          <a:xfrm>
            <a:off x="2590800" y="4724400"/>
            <a:ext cx="4678363" cy="519113"/>
            <a:chOff x="1632" y="2976"/>
            <a:chExt cx="2947" cy="327"/>
          </a:xfrm>
        </p:grpSpPr>
        <p:sp>
          <p:nvSpPr>
            <p:cNvPr id="6163" name="Text Box 24"/>
            <p:cNvSpPr txBox="1">
              <a:spLocks noChangeArrowheads="1"/>
            </p:cNvSpPr>
            <p:nvPr/>
          </p:nvSpPr>
          <p:spPr bwMode="auto">
            <a:xfrm>
              <a:off x="1632" y="2976"/>
              <a:ext cx="691" cy="327"/>
            </a:xfrm>
            <a:prstGeom prst="rect">
              <a:avLst/>
            </a:prstGeom>
            <a:noFill/>
            <a:ln w="9525">
              <a:noFill/>
              <a:miter lim="800000"/>
              <a:headEnd/>
              <a:tailEnd/>
            </a:ln>
          </p:spPr>
          <p:txBody>
            <a:bodyPr wrap="none">
              <a:spAutoFit/>
            </a:bodyPr>
            <a:lstStyle/>
            <a:p>
              <a:r>
                <a:rPr lang="ja-JP" altLang="en-US"/>
                <a:t>10</a:t>
              </a:r>
              <a:r>
                <a:rPr lang="ja-JP" altLang="en-US" baseline="30000"/>
                <a:t>-7</a:t>
              </a:r>
              <a:r>
                <a:rPr lang="ja-JP" altLang="en-US"/>
                <a:t>秒</a:t>
              </a:r>
            </a:p>
          </p:txBody>
        </p:sp>
        <p:sp>
          <p:nvSpPr>
            <p:cNvPr id="6164" name="Text Box 25"/>
            <p:cNvSpPr txBox="1">
              <a:spLocks noChangeArrowheads="1"/>
            </p:cNvSpPr>
            <p:nvPr/>
          </p:nvSpPr>
          <p:spPr bwMode="auto">
            <a:xfrm>
              <a:off x="3888" y="2976"/>
              <a:ext cx="691" cy="327"/>
            </a:xfrm>
            <a:prstGeom prst="rect">
              <a:avLst/>
            </a:prstGeom>
            <a:noFill/>
            <a:ln w="9525">
              <a:noFill/>
              <a:miter lim="800000"/>
              <a:headEnd/>
              <a:tailEnd/>
            </a:ln>
          </p:spPr>
          <p:txBody>
            <a:bodyPr wrap="none">
              <a:spAutoFit/>
            </a:bodyPr>
            <a:lstStyle/>
            <a:p>
              <a:r>
                <a:rPr lang="ja-JP" altLang="en-US"/>
                <a:t>10</a:t>
              </a:r>
              <a:r>
                <a:rPr lang="ja-JP" altLang="en-US" baseline="30000"/>
                <a:t>-3</a:t>
              </a:r>
              <a:r>
                <a:rPr lang="ja-JP" altLang="en-US"/>
                <a:t>秒</a:t>
              </a:r>
            </a:p>
          </p:txBody>
        </p:sp>
      </p:grpSp>
      <p:sp>
        <p:nvSpPr>
          <p:cNvPr id="235546" name="AutoShape 26"/>
          <p:cNvSpPr>
            <a:spLocks noChangeArrowheads="1"/>
          </p:cNvSpPr>
          <p:nvPr/>
        </p:nvSpPr>
        <p:spPr bwMode="auto">
          <a:xfrm>
            <a:off x="3886200" y="4724400"/>
            <a:ext cx="2209800" cy="533400"/>
          </a:xfrm>
          <a:prstGeom prst="leftRightArrow">
            <a:avLst>
              <a:gd name="adj1" fmla="val 50000"/>
              <a:gd name="adj2" fmla="val 82857"/>
            </a:avLst>
          </a:prstGeom>
          <a:noFill/>
          <a:ln w="19050">
            <a:solidFill>
              <a:schemeClr val="tx1"/>
            </a:solidFill>
            <a:miter lim="800000"/>
            <a:headEnd/>
            <a:tailEnd/>
          </a:ln>
        </p:spPr>
        <p:txBody>
          <a:bodyPr wrap="none" anchor="ctr"/>
          <a:lstStyle/>
          <a:p>
            <a:pPr algn="ctr"/>
            <a:r>
              <a:rPr lang="ja-JP" altLang="en-US" sz="2400"/>
              <a:t>10000倍</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5538"/>
                                        </p:tgtEl>
                                        <p:attrNameLst>
                                          <p:attrName>style.visibility</p:attrName>
                                        </p:attrNameLst>
                                      </p:cBhvr>
                                      <p:to>
                                        <p:strVal val="visible"/>
                                      </p:to>
                                    </p:set>
                                    <p:animEffect transition="in" filter="wipe(left)">
                                      <p:cBhvr>
                                        <p:cTn id="7" dur="500"/>
                                        <p:tgtEl>
                                          <p:spTgt spid="23553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35528"/>
                                        </p:tgtEl>
                                        <p:attrNameLst>
                                          <p:attrName>style.visibility</p:attrName>
                                        </p:attrNameLst>
                                      </p:cBhvr>
                                      <p:to>
                                        <p:strVal val="visible"/>
                                      </p:to>
                                    </p:set>
                                    <p:anim calcmode="lin" valueType="num">
                                      <p:cBhvr additive="base">
                                        <p:cTn id="17" dur="500" fill="hold"/>
                                        <p:tgtEl>
                                          <p:spTgt spid="235528"/>
                                        </p:tgtEl>
                                        <p:attrNameLst>
                                          <p:attrName>ppt_x</p:attrName>
                                        </p:attrNameLst>
                                      </p:cBhvr>
                                      <p:tavLst>
                                        <p:tav tm="0">
                                          <p:val>
                                            <p:strVal val="#ppt_x"/>
                                          </p:val>
                                        </p:tav>
                                        <p:tav tm="100000">
                                          <p:val>
                                            <p:strVal val="#ppt_x"/>
                                          </p:val>
                                        </p:tav>
                                      </p:tavLst>
                                    </p:anim>
                                    <p:anim calcmode="lin" valueType="num">
                                      <p:cBhvr additive="base">
                                        <p:cTn id="18" dur="500" fill="hold"/>
                                        <p:tgtEl>
                                          <p:spTgt spid="235528"/>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2" presetClass="entr" presetSubtype="2"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wipe(right)">
                                      <p:cBhvr>
                                        <p:cTn id="23" dur="500"/>
                                        <p:tgtEl>
                                          <p:spTgt spid="2"/>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2" fill="hold" nodeType="click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wipe(right)">
                                      <p:cBhvr>
                                        <p:cTn id="28" dur="500"/>
                                        <p:tgtEl>
                                          <p:spTgt spid="3"/>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35537"/>
                                        </p:tgtEl>
                                        <p:attrNameLst>
                                          <p:attrName>style.visibility</p:attrName>
                                        </p:attrNameLst>
                                      </p:cBhvr>
                                      <p:to>
                                        <p:strVal val="visible"/>
                                      </p:to>
                                    </p:set>
                                    <p:anim calcmode="lin" valueType="num">
                                      <p:cBhvr additive="base">
                                        <p:cTn id="33" dur="500" fill="hold"/>
                                        <p:tgtEl>
                                          <p:spTgt spid="235537"/>
                                        </p:tgtEl>
                                        <p:attrNameLst>
                                          <p:attrName>ppt_x</p:attrName>
                                        </p:attrNameLst>
                                      </p:cBhvr>
                                      <p:tavLst>
                                        <p:tav tm="0">
                                          <p:val>
                                            <p:strVal val="#ppt_x"/>
                                          </p:val>
                                        </p:tav>
                                        <p:tav tm="100000">
                                          <p:val>
                                            <p:strVal val="#ppt_x"/>
                                          </p:val>
                                        </p:tav>
                                      </p:tavLst>
                                    </p:anim>
                                    <p:anim calcmode="lin" valueType="num">
                                      <p:cBhvr additive="base">
                                        <p:cTn id="34" dur="500" fill="hold"/>
                                        <p:tgtEl>
                                          <p:spTgt spid="235537"/>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2" presetClass="entr" presetSubtype="1" fill="hold" grpId="0" nodeType="clickEffect">
                                  <p:stCondLst>
                                    <p:cond delay="0"/>
                                  </p:stCondLst>
                                  <p:childTnLst>
                                    <p:set>
                                      <p:cBhvr>
                                        <p:cTn id="38" dur="1" fill="hold">
                                          <p:stCondLst>
                                            <p:cond delay="0"/>
                                          </p:stCondLst>
                                        </p:cTn>
                                        <p:tgtEl>
                                          <p:spTgt spid="235542"/>
                                        </p:tgtEl>
                                        <p:attrNameLst>
                                          <p:attrName>style.visibility</p:attrName>
                                        </p:attrNameLst>
                                      </p:cBhvr>
                                      <p:to>
                                        <p:strVal val="visible"/>
                                      </p:to>
                                    </p:set>
                                    <p:animEffect transition="in" filter="wipe(up)">
                                      <p:cBhvr>
                                        <p:cTn id="39" dur="500"/>
                                        <p:tgtEl>
                                          <p:spTgt spid="235542"/>
                                        </p:tgtEl>
                                      </p:cBhvr>
                                    </p:animEffect>
                                  </p:childTnLst>
                                </p:cTn>
                              </p:par>
                            </p:childTnLst>
                          </p:cTn>
                        </p:par>
                      </p:childTnLst>
                    </p:cTn>
                  </p:par>
                  <p:par>
                    <p:cTn id="40" fill="hold">
                      <p:stCondLst>
                        <p:cond delay="indefinite"/>
                      </p:stCondLst>
                      <p:childTnLst>
                        <p:par>
                          <p:cTn id="41" fill="hold">
                            <p:stCondLst>
                              <p:cond delay="0"/>
                            </p:stCondLst>
                            <p:childTnLst>
                              <p:par>
                                <p:cTn id="42" presetID="5" presetClass="entr" presetSubtype="10" fill="hold" nodeType="clickEffect">
                                  <p:stCondLst>
                                    <p:cond delay="0"/>
                                  </p:stCondLst>
                                  <p:childTnLst>
                                    <p:set>
                                      <p:cBhvr>
                                        <p:cTn id="43" dur="1" fill="hold">
                                          <p:stCondLst>
                                            <p:cond delay="0"/>
                                          </p:stCondLst>
                                        </p:cTn>
                                        <p:tgtEl>
                                          <p:spTgt spid="5"/>
                                        </p:tgtEl>
                                        <p:attrNameLst>
                                          <p:attrName>style.visibility</p:attrName>
                                        </p:attrNameLst>
                                      </p:cBhvr>
                                      <p:to>
                                        <p:strVal val="visible"/>
                                      </p:to>
                                    </p:set>
                                    <p:animEffect transition="in" filter="checkerboard(across)">
                                      <p:cBhvr>
                                        <p:cTn id="44" dur="500"/>
                                        <p:tgtEl>
                                          <p:spTgt spid="5"/>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37" fill="hold" grpId="0" nodeType="clickEffect">
                                  <p:stCondLst>
                                    <p:cond delay="0"/>
                                  </p:stCondLst>
                                  <p:childTnLst>
                                    <p:set>
                                      <p:cBhvr>
                                        <p:cTn id="48" dur="1" fill="hold">
                                          <p:stCondLst>
                                            <p:cond delay="0"/>
                                          </p:stCondLst>
                                        </p:cTn>
                                        <p:tgtEl>
                                          <p:spTgt spid="235546"/>
                                        </p:tgtEl>
                                        <p:attrNameLst>
                                          <p:attrName>style.visibility</p:attrName>
                                        </p:attrNameLst>
                                      </p:cBhvr>
                                      <p:to>
                                        <p:strVal val="visible"/>
                                      </p:to>
                                    </p:set>
                                    <p:animEffect transition="in" filter="barn(outVertical)">
                                      <p:cBhvr>
                                        <p:cTn id="49" dur="500"/>
                                        <p:tgtEl>
                                          <p:spTgt spid="2355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8" grpId="0" autoUpdateAnimBg="0"/>
      <p:bldP spid="235537" grpId="0" autoUpdateAnimBg="0"/>
      <p:bldP spid="235538" grpId="0" animBg="1"/>
      <p:bldP spid="235542" grpId="0" animBg="1"/>
      <p:bldP spid="235546" grpId="0" animBg="1"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800100"/>
            <a:ext cx="7772400" cy="762000"/>
          </a:xfrm>
        </p:spPr>
        <p:txBody>
          <a:bodyPr/>
          <a:lstStyle/>
          <a:p>
            <a:pPr eaLnBrk="1" hangingPunct="1"/>
            <a:r>
              <a:rPr lang="en-US" altLang="ja-JP">
                <a:latin typeface="Times New Roman" pitchFamily="18" charset="0"/>
              </a:rPr>
              <a:t>OPT</a:t>
            </a:r>
            <a:r>
              <a:rPr lang="ja-JP" altLang="en-US">
                <a:latin typeface="Times New Roman" pitchFamily="18" charset="0"/>
              </a:rPr>
              <a:t>の長所と短所</a:t>
            </a:r>
          </a:p>
        </p:txBody>
      </p:sp>
      <p:sp>
        <p:nvSpPr>
          <p:cNvPr id="24579" name="Rectangle 3"/>
          <p:cNvSpPr>
            <a:spLocks noGrp="1" noChangeArrowheads="1"/>
          </p:cNvSpPr>
          <p:nvPr>
            <p:ph type="body" idx="1"/>
          </p:nvPr>
        </p:nvSpPr>
        <p:spPr>
          <a:xfrm>
            <a:off x="685800" y="1981200"/>
            <a:ext cx="7772400" cy="2362200"/>
          </a:xfrm>
        </p:spPr>
        <p:txBody>
          <a:bodyPr/>
          <a:lstStyle/>
          <a:p>
            <a:pPr eaLnBrk="1" hangingPunct="1"/>
            <a:r>
              <a:rPr lang="en-US" altLang="ja-JP">
                <a:latin typeface="Times New Roman" pitchFamily="18" charset="0"/>
              </a:rPr>
              <a:t>OPT</a:t>
            </a:r>
            <a:r>
              <a:rPr lang="ja-JP" altLang="en-US">
                <a:latin typeface="Times New Roman" pitchFamily="18" charset="0"/>
              </a:rPr>
              <a:t>の長所</a:t>
            </a:r>
          </a:p>
          <a:p>
            <a:pPr lvl="1" eaLnBrk="1" hangingPunct="1"/>
            <a:r>
              <a:rPr lang="ja-JP" altLang="en-US">
                <a:latin typeface="Times New Roman" pitchFamily="18" charset="0"/>
              </a:rPr>
              <a:t>最適なアルゴリズム: ページフォルト率が最低</a:t>
            </a:r>
          </a:p>
          <a:p>
            <a:pPr eaLnBrk="1" hangingPunct="1"/>
            <a:r>
              <a:rPr lang="en-US" altLang="ja-JP">
                <a:latin typeface="Times New Roman" pitchFamily="18" charset="0"/>
              </a:rPr>
              <a:t>OPT</a:t>
            </a:r>
            <a:r>
              <a:rPr lang="ja-JP" altLang="en-US">
                <a:latin typeface="Times New Roman" pitchFamily="18" charset="0"/>
              </a:rPr>
              <a:t>の短所</a:t>
            </a:r>
          </a:p>
          <a:p>
            <a:pPr lvl="1" eaLnBrk="1" hangingPunct="1"/>
            <a:r>
              <a:rPr lang="ja-JP" altLang="en-US">
                <a:latin typeface="Times New Roman" pitchFamily="18" charset="0"/>
              </a:rPr>
              <a:t>将来のページ参照が分かる必要あり</a:t>
            </a:r>
          </a:p>
        </p:txBody>
      </p:sp>
      <p:sp>
        <p:nvSpPr>
          <p:cNvPr id="280580" name="Text Box 4"/>
          <p:cNvSpPr txBox="1">
            <a:spLocks noChangeArrowheads="1"/>
          </p:cNvSpPr>
          <p:nvPr/>
        </p:nvSpPr>
        <p:spPr bwMode="auto">
          <a:xfrm>
            <a:off x="1524000" y="4572000"/>
            <a:ext cx="5851525" cy="1433513"/>
          </a:xfrm>
          <a:prstGeom prst="rect">
            <a:avLst/>
          </a:prstGeom>
          <a:noFill/>
          <a:ln w="9525">
            <a:noFill/>
            <a:miter lim="800000"/>
            <a:headEnd/>
            <a:tailEnd/>
          </a:ln>
        </p:spPr>
        <p:txBody>
          <a:bodyPr wrap="none">
            <a:spAutoFit/>
          </a:bodyPr>
          <a:lstStyle/>
          <a:p>
            <a:r>
              <a:rPr lang="ja-JP" altLang="en-US" sz="3200"/>
              <a:t>実用性は無し </a:t>
            </a:r>
          </a:p>
          <a:p>
            <a:r>
              <a:rPr lang="ja-JP" altLang="en-US"/>
              <a:t>= </a:t>
            </a:r>
            <a:r>
              <a:rPr lang="en-US" altLang="ja-JP"/>
              <a:t>OPT</a:t>
            </a:r>
            <a:r>
              <a:rPr lang="ja-JP" altLang="en-US"/>
              <a:t>を採用している</a:t>
            </a:r>
            <a:r>
              <a:rPr lang="en-US" altLang="ja-JP"/>
              <a:t>OS</a:t>
            </a:r>
            <a:r>
              <a:rPr lang="ja-JP" altLang="en-US"/>
              <a:t>は存在しない</a:t>
            </a:r>
          </a:p>
          <a:p>
            <a:r>
              <a:rPr lang="ja-JP" altLang="en-US"/>
              <a:t>(他のアルゴリズムとの比較用)</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80580"/>
                                        </p:tgtEl>
                                        <p:attrNameLst>
                                          <p:attrName>style.visibility</p:attrName>
                                        </p:attrNameLst>
                                      </p:cBhvr>
                                      <p:to>
                                        <p:strVal val="visible"/>
                                      </p:to>
                                    </p:set>
                                    <p:anim calcmode="lin" valueType="num">
                                      <p:cBhvr additive="base">
                                        <p:cTn id="7" dur="500" fill="hold"/>
                                        <p:tgtEl>
                                          <p:spTgt spid="280580"/>
                                        </p:tgtEl>
                                        <p:attrNameLst>
                                          <p:attrName>ppt_x</p:attrName>
                                        </p:attrNameLst>
                                      </p:cBhvr>
                                      <p:tavLst>
                                        <p:tav tm="0">
                                          <p:val>
                                            <p:strVal val="#ppt_x"/>
                                          </p:val>
                                        </p:tav>
                                        <p:tav tm="100000">
                                          <p:val>
                                            <p:strVal val="#ppt_x"/>
                                          </p:val>
                                        </p:tav>
                                      </p:tavLst>
                                    </p:anim>
                                    <p:anim calcmode="lin" valueType="num">
                                      <p:cBhvr additive="base">
                                        <p:cTn id="8" dur="500" fill="hold"/>
                                        <p:tgtEl>
                                          <p:spTgt spid="28058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0580"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525463"/>
            <a:ext cx="7772400" cy="1311275"/>
          </a:xfrm>
        </p:spPr>
        <p:txBody>
          <a:bodyPr/>
          <a:lstStyle/>
          <a:p>
            <a:pPr eaLnBrk="1" hangingPunct="1"/>
            <a:r>
              <a:rPr lang="ja-JP" altLang="en-US">
                <a:latin typeface="Times New Roman" pitchFamily="18" charset="0"/>
              </a:rPr>
              <a:t>参照の局所性</a:t>
            </a:r>
            <a:br>
              <a:rPr lang="ja-JP" altLang="en-US">
                <a:latin typeface="Times New Roman" pitchFamily="18" charset="0"/>
              </a:rPr>
            </a:br>
            <a:r>
              <a:rPr lang="ja-JP" altLang="en-US" sz="3600">
                <a:latin typeface="Times New Roman" pitchFamily="18" charset="0"/>
              </a:rPr>
              <a:t>(</a:t>
            </a:r>
            <a:r>
              <a:rPr lang="en-US" altLang="ja-JP" sz="3600">
                <a:latin typeface="Times New Roman" pitchFamily="18" charset="0"/>
              </a:rPr>
              <a:t>locality of reference)</a:t>
            </a:r>
          </a:p>
        </p:txBody>
      </p:sp>
      <p:sp>
        <p:nvSpPr>
          <p:cNvPr id="25603" name="Rectangle 3"/>
          <p:cNvSpPr>
            <a:spLocks noGrp="1" noChangeArrowheads="1"/>
          </p:cNvSpPr>
          <p:nvPr>
            <p:ph type="body" idx="1"/>
          </p:nvPr>
        </p:nvSpPr>
        <p:spPr>
          <a:xfrm>
            <a:off x="685800" y="1981200"/>
            <a:ext cx="7772400" cy="4495800"/>
          </a:xfrm>
        </p:spPr>
        <p:txBody>
          <a:bodyPr/>
          <a:lstStyle/>
          <a:p>
            <a:pPr eaLnBrk="1" hangingPunct="1">
              <a:lnSpc>
                <a:spcPct val="90000"/>
              </a:lnSpc>
            </a:pPr>
            <a:r>
              <a:rPr lang="ja-JP" altLang="en-US">
                <a:latin typeface="Times New Roman" pitchFamily="18" charset="0"/>
              </a:rPr>
              <a:t>参照の局所性</a:t>
            </a:r>
            <a:r>
              <a:rPr lang="ja-JP" altLang="en-US" sz="2800">
                <a:latin typeface="Times New Roman" pitchFamily="18" charset="0"/>
              </a:rPr>
              <a:t>(</a:t>
            </a:r>
            <a:r>
              <a:rPr lang="en-US" altLang="ja-JP" sz="2800">
                <a:latin typeface="Times New Roman" pitchFamily="18" charset="0"/>
              </a:rPr>
              <a:t>locality of reference)</a:t>
            </a:r>
          </a:p>
          <a:p>
            <a:pPr lvl="1" eaLnBrk="1" hangingPunct="1">
              <a:lnSpc>
                <a:spcPct val="90000"/>
              </a:lnSpc>
            </a:pPr>
            <a:r>
              <a:rPr lang="ja-JP" altLang="en-US">
                <a:latin typeface="Times New Roman" pitchFamily="18" charset="0"/>
              </a:rPr>
              <a:t>主記憶へのアクセスは一部のアドレスに集中する可能性が高い</a:t>
            </a:r>
          </a:p>
          <a:p>
            <a:pPr eaLnBrk="1" hangingPunct="1">
              <a:lnSpc>
                <a:spcPct val="90000"/>
              </a:lnSpc>
            </a:pPr>
            <a:r>
              <a:rPr lang="ja-JP" altLang="en-US">
                <a:latin typeface="Times New Roman" pitchFamily="18" charset="0"/>
              </a:rPr>
              <a:t>時間局所性</a:t>
            </a:r>
          </a:p>
          <a:p>
            <a:pPr lvl="1" eaLnBrk="1" hangingPunct="1">
              <a:lnSpc>
                <a:spcPct val="90000"/>
              </a:lnSpc>
            </a:pPr>
            <a:r>
              <a:rPr lang="ja-JP" altLang="en-US">
                <a:latin typeface="Times New Roman" pitchFamily="18" charset="0"/>
              </a:rPr>
              <a:t>最近参照されたページは近い将来に再度参照される可能性が高い</a:t>
            </a:r>
          </a:p>
          <a:p>
            <a:pPr eaLnBrk="1" hangingPunct="1">
              <a:lnSpc>
                <a:spcPct val="90000"/>
              </a:lnSpc>
            </a:pPr>
            <a:r>
              <a:rPr lang="ja-JP" altLang="en-US">
                <a:latin typeface="Times New Roman" pitchFamily="18" charset="0"/>
              </a:rPr>
              <a:t>空間局所性</a:t>
            </a:r>
          </a:p>
          <a:p>
            <a:pPr lvl="1" eaLnBrk="1" hangingPunct="1">
              <a:lnSpc>
                <a:spcPct val="90000"/>
              </a:lnSpc>
            </a:pPr>
            <a:r>
              <a:rPr lang="ja-JP" altLang="en-US">
                <a:latin typeface="Times New Roman" pitchFamily="18" charset="0"/>
              </a:rPr>
              <a:t>あるページが参照されると近くのページも近い将来に参照される可能性が高い</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685800" y="796380"/>
            <a:ext cx="7772400" cy="769441"/>
          </a:xfrm>
        </p:spPr>
        <p:txBody>
          <a:bodyPr/>
          <a:lstStyle/>
          <a:p>
            <a:pPr eaLnBrk="1" hangingPunct="1"/>
            <a:r>
              <a:rPr lang="ja-JP" altLang="en-US" dirty="0">
                <a:latin typeface="Times New Roman" pitchFamily="18" charset="0"/>
              </a:rPr>
              <a:t>参照の局所性</a:t>
            </a:r>
            <a:endParaRPr lang="en-US" altLang="ja-JP" sz="3600" dirty="0">
              <a:latin typeface="Times New Roman" pitchFamily="18" charset="0"/>
            </a:endParaRPr>
          </a:p>
        </p:txBody>
      </p:sp>
      <p:pic>
        <p:nvPicPr>
          <p:cNvPr id="7" name="図 6" descr="本棚と文字の加工写真&#10;&#10;自動的に生成された説明">
            <a:extLst>
              <a:ext uri="{FF2B5EF4-FFF2-40B4-BE49-F238E27FC236}">
                <a16:creationId xmlns:a16="http://schemas.microsoft.com/office/drawing/2014/main" id="{F4249072-CD72-4027-9147-87159B387B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08000" y="1512000"/>
            <a:ext cx="881063" cy="1119188"/>
          </a:xfrm>
          <a:prstGeom prst="rect">
            <a:avLst/>
          </a:prstGeom>
        </p:spPr>
      </p:pic>
      <p:pic>
        <p:nvPicPr>
          <p:cNvPr id="15" name="図 14" descr="マグカップ が含まれている画像&#10;&#10;自動的に生成された説明">
            <a:extLst>
              <a:ext uri="{FF2B5EF4-FFF2-40B4-BE49-F238E27FC236}">
                <a16:creationId xmlns:a16="http://schemas.microsoft.com/office/drawing/2014/main" id="{CD0E29FD-134C-4ADF-9E42-E88BC7483DB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90937" y="2645854"/>
            <a:ext cx="881063" cy="1119188"/>
          </a:xfrm>
          <a:prstGeom prst="rect">
            <a:avLst/>
          </a:prstGeom>
        </p:spPr>
      </p:pic>
      <p:sp>
        <p:nvSpPr>
          <p:cNvPr id="16" name="正方形/長方形 15">
            <a:extLst>
              <a:ext uri="{FF2B5EF4-FFF2-40B4-BE49-F238E27FC236}">
                <a16:creationId xmlns:a16="http://schemas.microsoft.com/office/drawing/2014/main" id="{9A286E92-8D01-4BC7-9A56-2E6126E3A8EB}"/>
              </a:ext>
            </a:extLst>
          </p:cNvPr>
          <p:cNvSpPr/>
          <p:nvPr/>
        </p:nvSpPr>
        <p:spPr bwMode="auto">
          <a:xfrm>
            <a:off x="2483769" y="4077073"/>
            <a:ext cx="3528000" cy="216024"/>
          </a:xfrm>
          <a:prstGeom prst="rect">
            <a:avLst/>
          </a:prstGeom>
          <a:solidFill>
            <a:srgbClr val="A50021"/>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17" name="正方形/長方形 16">
            <a:extLst>
              <a:ext uri="{FF2B5EF4-FFF2-40B4-BE49-F238E27FC236}">
                <a16:creationId xmlns:a16="http://schemas.microsoft.com/office/drawing/2014/main" id="{BD0D15F5-E60E-4A15-9A38-6E4806FE0CE5}"/>
              </a:ext>
            </a:extLst>
          </p:cNvPr>
          <p:cNvSpPr/>
          <p:nvPr/>
        </p:nvSpPr>
        <p:spPr bwMode="auto">
          <a:xfrm>
            <a:off x="2483769" y="3752866"/>
            <a:ext cx="3528000" cy="400794"/>
          </a:xfrm>
          <a:prstGeom prst="rect">
            <a:avLst/>
          </a:prstGeom>
          <a:solidFill>
            <a:srgbClr val="FF66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endParaRPr>
          </a:p>
        </p:txBody>
      </p:sp>
      <p:pic>
        <p:nvPicPr>
          <p:cNvPr id="24" name="図 23" descr="テキスト が含まれている画像&#10;&#10;自動的に生成された説明">
            <a:extLst>
              <a:ext uri="{FF2B5EF4-FFF2-40B4-BE49-F238E27FC236}">
                <a16:creationId xmlns:a16="http://schemas.microsoft.com/office/drawing/2014/main" id="{2B39598F-B607-40BD-8FC7-E3A03E44879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63688" y="4500351"/>
            <a:ext cx="881063" cy="1119188"/>
          </a:xfrm>
          <a:prstGeom prst="rect">
            <a:avLst/>
          </a:prstGeom>
        </p:spPr>
      </p:pic>
      <p:sp>
        <p:nvSpPr>
          <p:cNvPr id="25" name="吹き出し: 角を丸めた四角形 24">
            <a:extLst>
              <a:ext uri="{FF2B5EF4-FFF2-40B4-BE49-F238E27FC236}">
                <a16:creationId xmlns:a16="http://schemas.microsoft.com/office/drawing/2014/main" id="{76435530-3AD8-44FC-9FC8-DEB229603E9E}"/>
              </a:ext>
            </a:extLst>
          </p:cNvPr>
          <p:cNvSpPr/>
          <p:nvPr/>
        </p:nvSpPr>
        <p:spPr bwMode="auto">
          <a:xfrm>
            <a:off x="524365" y="5826793"/>
            <a:ext cx="2087842" cy="895349"/>
          </a:xfrm>
          <a:prstGeom prst="wedgeRoundRectCallout">
            <a:avLst>
              <a:gd name="adj1" fmla="val 30375"/>
              <a:gd name="adj2" fmla="val -74365"/>
              <a:gd name="adj3" fmla="val 16667"/>
            </a:avLst>
          </a:prstGeom>
          <a:solidFill>
            <a:schemeClr val="bg1"/>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ja-JP" altLang="en-US" sz="2400" b="0" i="0" u="none" strike="noStrike" cap="none" normalizeH="0" baseline="0" dirty="0">
                <a:ln>
                  <a:noFill/>
                </a:ln>
                <a:solidFill>
                  <a:schemeClr val="tx1"/>
                </a:solidFill>
                <a:effectLst/>
                <a:latin typeface="Times New Roman" pitchFamily="18" charset="0"/>
                <a:ea typeface="ＭＳ Ｐゴシック" pitchFamily="50" charset="-128"/>
              </a:rPr>
              <a:t>本</a:t>
            </a:r>
            <a:r>
              <a:rPr kumimoji="1" lang="en-US" altLang="ja-JP" sz="2400" b="0" i="0" u="none" strike="noStrike" cap="none" normalizeH="0" baseline="0" dirty="0">
                <a:ln>
                  <a:noFill/>
                </a:ln>
                <a:solidFill>
                  <a:schemeClr val="tx1"/>
                </a:solidFill>
                <a:effectLst/>
                <a:latin typeface="Times New Roman" pitchFamily="18" charset="0"/>
                <a:ea typeface="ＭＳ Ｐゴシック" pitchFamily="50" charset="-128"/>
              </a:rPr>
              <a:t>A</a:t>
            </a:r>
            <a:r>
              <a:rPr kumimoji="1" lang="ja-JP" altLang="en-US" sz="2400" b="0" i="0" u="none" strike="noStrike" cap="none" normalizeH="0" baseline="0" dirty="0">
                <a:ln>
                  <a:noFill/>
                </a:ln>
                <a:solidFill>
                  <a:schemeClr val="tx1"/>
                </a:solidFill>
                <a:effectLst/>
                <a:latin typeface="Times New Roman" pitchFamily="18" charset="0"/>
                <a:ea typeface="ＭＳ Ｐゴシック" pitchFamily="50" charset="-128"/>
              </a:rPr>
              <a:t>を</a:t>
            </a:r>
            <a:endParaRPr kumimoji="1" lang="en-US" altLang="ja-JP" sz="2400" b="0" i="0" u="none" strike="noStrike" cap="none" normalizeH="0" baseline="0" dirty="0">
              <a:ln>
                <a:noFill/>
              </a:ln>
              <a:solidFill>
                <a:schemeClr val="tx1"/>
              </a:solidFill>
              <a:effectLst/>
              <a:latin typeface="Times New Roman" pitchFamily="18" charset="0"/>
              <a:ea typeface="ＭＳ Ｐゴシック" pitchFamily="50" charset="-128"/>
            </a:endParaRPr>
          </a:p>
          <a:p>
            <a:pPr marL="0" marR="0" indent="0" algn="l" defTabSz="914400" rtl="0" eaLnBrk="1" fontAlgn="base" latinLnBrk="0" hangingPunct="1">
              <a:lnSpc>
                <a:spcPct val="100000"/>
              </a:lnSpc>
              <a:spcBef>
                <a:spcPct val="0"/>
              </a:spcBef>
              <a:spcAft>
                <a:spcPct val="0"/>
              </a:spcAft>
              <a:buClrTx/>
              <a:buSzTx/>
              <a:buFontTx/>
              <a:buNone/>
              <a:tabLst/>
            </a:pPr>
            <a:r>
              <a:rPr kumimoji="1" lang="ja-JP" altLang="en-US" sz="2400" b="0" i="0" u="none" strike="noStrike" cap="none" normalizeH="0" baseline="0" dirty="0">
                <a:ln>
                  <a:noFill/>
                </a:ln>
                <a:solidFill>
                  <a:schemeClr val="tx1"/>
                </a:solidFill>
                <a:effectLst/>
                <a:latin typeface="Times New Roman" pitchFamily="18" charset="0"/>
                <a:ea typeface="ＭＳ Ｐゴシック" pitchFamily="50" charset="-128"/>
              </a:rPr>
              <a:t>貸してください</a:t>
            </a:r>
          </a:p>
        </p:txBody>
      </p:sp>
      <p:pic>
        <p:nvPicPr>
          <p:cNvPr id="27" name="図 26" descr="挿絵 が含まれている画像&#10;&#10;自動的に生成された説明">
            <a:extLst>
              <a:ext uri="{FF2B5EF4-FFF2-40B4-BE49-F238E27FC236}">
                <a16:creationId xmlns:a16="http://schemas.microsoft.com/office/drawing/2014/main" id="{76065988-3EE8-4353-AB57-3B72CC09623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324150" y="4500351"/>
            <a:ext cx="881063" cy="1119188"/>
          </a:xfrm>
          <a:prstGeom prst="rect">
            <a:avLst/>
          </a:prstGeom>
        </p:spPr>
      </p:pic>
      <p:sp>
        <p:nvSpPr>
          <p:cNvPr id="30" name="吹き出し: 角を丸めた四角形 29">
            <a:extLst>
              <a:ext uri="{FF2B5EF4-FFF2-40B4-BE49-F238E27FC236}">
                <a16:creationId xmlns:a16="http://schemas.microsoft.com/office/drawing/2014/main" id="{70F0CD6D-F53B-459E-8837-F9141969DE9F}"/>
              </a:ext>
            </a:extLst>
          </p:cNvPr>
          <p:cNvSpPr/>
          <p:nvPr/>
        </p:nvSpPr>
        <p:spPr bwMode="auto">
          <a:xfrm>
            <a:off x="2754229" y="5826792"/>
            <a:ext cx="2087842" cy="895349"/>
          </a:xfrm>
          <a:prstGeom prst="wedgeRoundRectCallout">
            <a:avLst>
              <a:gd name="adj1" fmla="val 2750"/>
              <a:gd name="adj2" fmla="val -74365"/>
              <a:gd name="adj3" fmla="val 16667"/>
            </a:avLst>
          </a:prstGeom>
          <a:solidFill>
            <a:schemeClr val="bg1"/>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ja-JP" altLang="en-US" sz="2400" b="0" i="0" u="none" strike="noStrike" cap="none" normalizeH="0" baseline="0" dirty="0">
                <a:ln>
                  <a:noFill/>
                </a:ln>
                <a:solidFill>
                  <a:schemeClr val="tx1"/>
                </a:solidFill>
                <a:effectLst/>
                <a:latin typeface="Times New Roman" pitchFamily="18" charset="0"/>
                <a:ea typeface="ＭＳ Ｐゴシック" pitchFamily="50" charset="-128"/>
              </a:rPr>
              <a:t>本</a:t>
            </a:r>
            <a:r>
              <a:rPr kumimoji="1" lang="en-US" altLang="ja-JP" sz="2400" b="0" i="0" u="none" strike="noStrike" cap="none" normalizeH="0" baseline="0" dirty="0">
                <a:ln>
                  <a:noFill/>
                </a:ln>
                <a:solidFill>
                  <a:schemeClr val="tx1"/>
                </a:solidFill>
                <a:effectLst/>
                <a:latin typeface="Times New Roman" pitchFamily="18" charset="0"/>
                <a:ea typeface="ＭＳ Ｐゴシック" pitchFamily="50" charset="-128"/>
              </a:rPr>
              <a:t>A</a:t>
            </a:r>
            <a:r>
              <a:rPr kumimoji="1" lang="ja-JP" altLang="en-US" sz="2400" b="0" i="0" u="none" strike="noStrike" cap="none" normalizeH="0" baseline="0" dirty="0">
                <a:ln>
                  <a:noFill/>
                </a:ln>
                <a:solidFill>
                  <a:schemeClr val="tx1"/>
                </a:solidFill>
                <a:effectLst/>
                <a:latin typeface="Times New Roman" pitchFamily="18" charset="0"/>
                <a:ea typeface="ＭＳ Ｐゴシック" pitchFamily="50" charset="-128"/>
              </a:rPr>
              <a:t>を</a:t>
            </a:r>
            <a:endParaRPr kumimoji="1" lang="en-US" altLang="ja-JP" sz="2400" b="0" i="0" u="none" strike="noStrike" cap="none" normalizeH="0" baseline="0" dirty="0">
              <a:ln>
                <a:noFill/>
              </a:ln>
              <a:solidFill>
                <a:schemeClr val="tx1"/>
              </a:solidFill>
              <a:effectLst/>
              <a:latin typeface="Times New Roman" pitchFamily="18" charset="0"/>
              <a:ea typeface="ＭＳ Ｐゴシック" pitchFamily="50" charset="-128"/>
            </a:endParaRPr>
          </a:p>
          <a:p>
            <a:pPr marL="0" marR="0" indent="0" algn="l" defTabSz="914400" rtl="0" eaLnBrk="1" fontAlgn="base" latinLnBrk="0" hangingPunct="1">
              <a:lnSpc>
                <a:spcPct val="100000"/>
              </a:lnSpc>
              <a:spcBef>
                <a:spcPct val="0"/>
              </a:spcBef>
              <a:spcAft>
                <a:spcPct val="0"/>
              </a:spcAft>
              <a:buClrTx/>
              <a:buSzTx/>
              <a:buFontTx/>
              <a:buNone/>
              <a:tabLst/>
            </a:pPr>
            <a:r>
              <a:rPr kumimoji="1" lang="ja-JP" altLang="en-US" sz="2400" b="0" i="0" u="none" strike="noStrike" cap="none" normalizeH="0" baseline="0" dirty="0">
                <a:ln>
                  <a:noFill/>
                </a:ln>
                <a:solidFill>
                  <a:schemeClr val="tx1"/>
                </a:solidFill>
                <a:effectLst/>
                <a:latin typeface="Times New Roman" pitchFamily="18" charset="0"/>
                <a:ea typeface="ＭＳ Ｐゴシック" pitchFamily="50" charset="-128"/>
              </a:rPr>
              <a:t>貸してください</a:t>
            </a:r>
          </a:p>
        </p:txBody>
      </p:sp>
      <p:pic>
        <p:nvPicPr>
          <p:cNvPr id="29" name="図 28" descr="挿絵 が含まれている画像&#10;&#10;自動的に生成された説明">
            <a:extLst>
              <a:ext uri="{FF2B5EF4-FFF2-40B4-BE49-F238E27FC236}">
                <a16:creationId xmlns:a16="http://schemas.microsoft.com/office/drawing/2014/main" id="{708B5272-FF7F-4508-9265-9EED0C04E36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186679" y="4451445"/>
            <a:ext cx="881063" cy="1119188"/>
          </a:xfrm>
          <a:prstGeom prst="rect">
            <a:avLst/>
          </a:prstGeom>
        </p:spPr>
      </p:pic>
      <p:sp>
        <p:nvSpPr>
          <p:cNvPr id="33" name="吹き出し: 角を丸めた四角形 32">
            <a:extLst>
              <a:ext uri="{FF2B5EF4-FFF2-40B4-BE49-F238E27FC236}">
                <a16:creationId xmlns:a16="http://schemas.microsoft.com/office/drawing/2014/main" id="{BDB9FD16-E903-4310-A96D-7E13B0E5381D}"/>
              </a:ext>
            </a:extLst>
          </p:cNvPr>
          <p:cNvSpPr/>
          <p:nvPr/>
        </p:nvSpPr>
        <p:spPr bwMode="auto">
          <a:xfrm>
            <a:off x="6747141" y="3953263"/>
            <a:ext cx="2087842" cy="895349"/>
          </a:xfrm>
          <a:prstGeom prst="wedgeRoundRectCallout">
            <a:avLst>
              <a:gd name="adj1" fmla="val -77072"/>
              <a:gd name="adj2" fmla="val 54119"/>
              <a:gd name="adj3" fmla="val 16667"/>
            </a:avLst>
          </a:prstGeom>
          <a:solidFill>
            <a:schemeClr val="bg1"/>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ja-JP" altLang="en-US" sz="2400" b="0" i="0" u="none" strike="noStrike" cap="none" normalizeH="0" baseline="0" dirty="0">
                <a:ln>
                  <a:noFill/>
                </a:ln>
                <a:solidFill>
                  <a:schemeClr val="tx1"/>
                </a:solidFill>
                <a:effectLst/>
                <a:latin typeface="Times New Roman" pitchFamily="18" charset="0"/>
                <a:ea typeface="ＭＳ Ｐゴシック" pitchFamily="50" charset="-128"/>
              </a:rPr>
              <a:t>本</a:t>
            </a:r>
            <a:r>
              <a:rPr lang="en-US" altLang="ja-JP" dirty="0"/>
              <a:t>B</a:t>
            </a:r>
            <a:r>
              <a:rPr lang="ja-JP" altLang="en-US" dirty="0"/>
              <a:t>の第</a:t>
            </a:r>
            <a:r>
              <a:rPr lang="en-US" altLang="ja-JP" dirty="0"/>
              <a:t>1</a:t>
            </a:r>
            <a:r>
              <a:rPr lang="ja-JP" altLang="en-US" dirty="0"/>
              <a:t>巻を</a:t>
            </a:r>
            <a:endParaRPr lang="en-US" altLang="ja-JP" dirty="0"/>
          </a:p>
          <a:p>
            <a:pPr marL="0" marR="0" indent="0" algn="l" defTabSz="914400" rtl="0" eaLnBrk="1" fontAlgn="base" latinLnBrk="0" hangingPunct="1">
              <a:lnSpc>
                <a:spcPct val="100000"/>
              </a:lnSpc>
              <a:spcBef>
                <a:spcPct val="0"/>
              </a:spcBef>
              <a:spcAft>
                <a:spcPct val="0"/>
              </a:spcAft>
              <a:buClrTx/>
              <a:buSzTx/>
              <a:buFontTx/>
              <a:buNone/>
              <a:tabLst/>
            </a:pPr>
            <a:r>
              <a:rPr kumimoji="1" lang="ja-JP" altLang="en-US" sz="2400" b="0" i="0" u="none" strike="noStrike" cap="none" normalizeH="0" baseline="0" dirty="0">
                <a:ln>
                  <a:noFill/>
                </a:ln>
                <a:solidFill>
                  <a:schemeClr val="tx1"/>
                </a:solidFill>
                <a:effectLst/>
                <a:latin typeface="Times New Roman" pitchFamily="18" charset="0"/>
                <a:ea typeface="ＭＳ Ｐゴシック" pitchFamily="50" charset="-128"/>
              </a:rPr>
              <a:t>貸してください</a:t>
            </a:r>
          </a:p>
        </p:txBody>
      </p:sp>
      <p:sp>
        <p:nvSpPr>
          <p:cNvPr id="34" name="吹き出し: 角を丸めた四角形 33">
            <a:extLst>
              <a:ext uri="{FF2B5EF4-FFF2-40B4-BE49-F238E27FC236}">
                <a16:creationId xmlns:a16="http://schemas.microsoft.com/office/drawing/2014/main" id="{04FBD0C9-3FC2-4C87-A7DB-3D9751D127CD}"/>
              </a:ext>
            </a:extLst>
          </p:cNvPr>
          <p:cNvSpPr/>
          <p:nvPr/>
        </p:nvSpPr>
        <p:spPr bwMode="auto">
          <a:xfrm>
            <a:off x="6747141" y="4931443"/>
            <a:ext cx="2087842" cy="895349"/>
          </a:xfrm>
          <a:prstGeom prst="wedgeRoundRectCallout">
            <a:avLst>
              <a:gd name="adj1" fmla="val -77072"/>
              <a:gd name="adj2" fmla="val -20006"/>
              <a:gd name="adj3" fmla="val 16667"/>
            </a:avLst>
          </a:prstGeom>
          <a:solidFill>
            <a:schemeClr val="bg1"/>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ja-JP" altLang="en-US" sz="2400" b="0" i="0" u="none" strike="noStrike" cap="none" normalizeH="0" baseline="0" dirty="0">
                <a:ln>
                  <a:noFill/>
                </a:ln>
                <a:solidFill>
                  <a:schemeClr val="tx1"/>
                </a:solidFill>
                <a:effectLst/>
                <a:latin typeface="Times New Roman" pitchFamily="18" charset="0"/>
                <a:ea typeface="ＭＳ Ｐゴシック" pitchFamily="50" charset="-128"/>
              </a:rPr>
              <a:t>本</a:t>
            </a:r>
            <a:r>
              <a:rPr lang="en-US" altLang="ja-JP" dirty="0"/>
              <a:t>B</a:t>
            </a:r>
            <a:r>
              <a:rPr lang="ja-JP" altLang="en-US" dirty="0"/>
              <a:t>の第</a:t>
            </a:r>
            <a:r>
              <a:rPr lang="en-US" altLang="ja-JP" dirty="0"/>
              <a:t>2</a:t>
            </a:r>
            <a:r>
              <a:rPr lang="ja-JP" altLang="en-US" dirty="0"/>
              <a:t>巻を</a:t>
            </a:r>
            <a:endParaRPr lang="en-US" altLang="ja-JP" dirty="0"/>
          </a:p>
          <a:p>
            <a:pPr marL="0" marR="0" indent="0" algn="l" defTabSz="914400" rtl="0" eaLnBrk="1" fontAlgn="base" latinLnBrk="0" hangingPunct="1">
              <a:lnSpc>
                <a:spcPct val="100000"/>
              </a:lnSpc>
              <a:spcBef>
                <a:spcPct val="0"/>
              </a:spcBef>
              <a:spcAft>
                <a:spcPct val="0"/>
              </a:spcAft>
              <a:buClrTx/>
              <a:buSzTx/>
              <a:buFontTx/>
              <a:buNone/>
              <a:tabLst/>
            </a:pPr>
            <a:r>
              <a:rPr kumimoji="1" lang="ja-JP" altLang="en-US" sz="2400" b="0" i="0" u="none" strike="noStrike" cap="none" normalizeH="0" baseline="0" dirty="0">
                <a:ln>
                  <a:noFill/>
                </a:ln>
                <a:solidFill>
                  <a:schemeClr val="tx1"/>
                </a:solidFill>
                <a:effectLst/>
                <a:latin typeface="Times New Roman" pitchFamily="18" charset="0"/>
                <a:ea typeface="ＭＳ Ｐゴシック" pitchFamily="50" charset="-128"/>
              </a:rPr>
              <a:t>貸してください</a:t>
            </a:r>
          </a:p>
        </p:txBody>
      </p:sp>
      <p:sp>
        <p:nvSpPr>
          <p:cNvPr id="35" name="吹き出し: 角を丸めた四角形 34">
            <a:extLst>
              <a:ext uri="{FF2B5EF4-FFF2-40B4-BE49-F238E27FC236}">
                <a16:creationId xmlns:a16="http://schemas.microsoft.com/office/drawing/2014/main" id="{99F69E6E-07E5-4DF9-901D-16F637CC4FEF}"/>
              </a:ext>
            </a:extLst>
          </p:cNvPr>
          <p:cNvSpPr/>
          <p:nvPr/>
        </p:nvSpPr>
        <p:spPr bwMode="auto">
          <a:xfrm>
            <a:off x="6715802" y="5890157"/>
            <a:ext cx="2087842" cy="895349"/>
          </a:xfrm>
          <a:prstGeom prst="wedgeRoundRectCallout">
            <a:avLst>
              <a:gd name="adj1" fmla="val -77072"/>
              <a:gd name="adj2" fmla="val -77659"/>
              <a:gd name="adj3" fmla="val 16667"/>
            </a:avLst>
          </a:prstGeom>
          <a:solidFill>
            <a:schemeClr val="bg1"/>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ja-JP" altLang="en-US" sz="2400" b="0" i="0" u="none" strike="noStrike" cap="none" normalizeH="0" baseline="0" dirty="0">
                <a:ln>
                  <a:noFill/>
                </a:ln>
                <a:solidFill>
                  <a:schemeClr val="tx1"/>
                </a:solidFill>
                <a:effectLst/>
                <a:latin typeface="Times New Roman" pitchFamily="18" charset="0"/>
                <a:ea typeface="ＭＳ Ｐゴシック" pitchFamily="50" charset="-128"/>
              </a:rPr>
              <a:t>本</a:t>
            </a:r>
            <a:r>
              <a:rPr lang="en-US" altLang="ja-JP" dirty="0"/>
              <a:t>B</a:t>
            </a:r>
            <a:r>
              <a:rPr lang="ja-JP" altLang="en-US" dirty="0"/>
              <a:t>の第</a:t>
            </a:r>
            <a:r>
              <a:rPr lang="en-US" altLang="ja-JP" dirty="0"/>
              <a:t>3</a:t>
            </a:r>
            <a:r>
              <a:rPr lang="ja-JP" altLang="en-US" dirty="0"/>
              <a:t>巻を</a:t>
            </a:r>
            <a:endParaRPr lang="en-US" altLang="ja-JP" dirty="0"/>
          </a:p>
          <a:p>
            <a:pPr marL="0" marR="0" indent="0" algn="l" defTabSz="914400" rtl="0" eaLnBrk="1" fontAlgn="base" latinLnBrk="0" hangingPunct="1">
              <a:lnSpc>
                <a:spcPct val="100000"/>
              </a:lnSpc>
              <a:spcBef>
                <a:spcPct val="0"/>
              </a:spcBef>
              <a:spcAft>
                <a:spcPct val="0"/>
              </a:spcAft>
              <a:buClrTx/>
              <a:buSzTx/>
              <a:buFontTx/>
              <a:buNone/>
              <a:tabLst/>
            </a:pPr>
            <a:r>
              <a:rPr kumimoji="1" lang="ja-JP" altLang="en-US" sz="2400" b="0" i="0" u="none" strike="noStrike" cap="none" normalizeH="0" baseline="0" dirty="0">
                <a:ln>
                  <a:noFill/>
                </a:ln>
                <a:solidFill>
                  <a:schemeClr val="tx1"/>
                </a:solidFill>
                <a:effectLst/>
                <a:latin typeface="Times New Roman" pitchFamily="18" charset="0"/>
                <a:ea typeface="ＭＳ Ｐゴシック" pitchFamily="50" charset="-128"/>
              </a:rPr>
              <a:t>貸してください</a:t>
            </a:r>
          </a:p>
        </p:txBody>
      </p:sp>
      <p:pic>
        <p:nvPicPr>
          <p:cNvPr id="31" name="図 30" descr="本棚と文字の加工写真&#10;&#10;自動的に生成された説明">
            <a:extLst>
              <a:ext uri="{FF2B5EF4-FFF2-40B4-BE49-F238E27FC236}">
                <a16:creationId xmlns:a16="http://schemas.microsoft.com/office/drawing/2014/main" id="{203C1BAB-1B12-4D69-AF12-5DE064CD2FB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08000" y="1512000"/>
            <a:ext cx="881063" cy="1119188"/>
          </a:xfrm>
          <a:prstGeom prst="rect">
            <a:avLst/>
          </a:prstGeom>
        </p:spPr>
      </p:pic>
      <p:pic>
        <p:nvPicPr>
          <p:cNvPr id="32" name="図 31" descr="本棚と文字の加工写真&#10;&#10;自動的に生成された説明">
            <a:extLst>
              <a:ext uri="{FF2B5EF4-FFF2-40B4-BE49-F238E27FC236}">
                <a16:creationId xmlns:a16="http://schemas.microsoft.com/office/drawing/2014/main" id="{279F13A5-D31B-44E3-A65F-CEDD8285BD7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08000" y="1512000"/>
            <a:ext cx="881063" cy="1119188"/>
          </a:xfrm>
          <a:prstGeom prst="rect">
            <a:avLst/>
          </a:prstGeom>
        </p:spPr>
      </p:pic>
      <p:pic>
        <p:nvPicPr>
          <p:cNvPr id="37" name="図 36" descr="本棚と文字の加工写真&#10;&#10;自動的に生成された説明">
            <a:extLst>
              <a:ext uri="{FF2B5EF4-FFF2-40B4-BE49-F238E27FC236}">
                <a16:creationId xmlns:a16="http://schemas.microsoft.com/office/drawing/2014/main" id="{7E00525C-1B02-4757-9E5F-B3D6220640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08000" y="1512000"/>
            <a:ext cx="881063" cy="1119188"/>
          </a:xfrm>
          <a:prstGeom prst="rect">
            <a:avLst/>
          </a:prstGeom>
        </p:spPr>
      </p:pic>
      <p:pic>
        <p:nvPicPr>
          <p:cNvPr id="39" name="図 38" descr="本棚と文字の加工写真&#10;&#10;自動的に生成された説明">
            <a:extLst>
              <a:ext uri="{FF2B5EF4-FFF2-40B4-BE49-F238E27FC236}">
                <a16:creationId xmlns:a16="http://schemas.microsoft.com/office/drawing/2014/main" id="{87DA67BC-87C3-4C86-B2C2-C4A8F17C75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8000" y="1511173"/>
            <a:ext cx="881063" cy="1119188"/>
          </a:xfrm>
          <a:prstGeom prst="rect">
            <a:avLst/>
          </a:prstGeom>
        </p:spPr>
      </p:pic>
      <p:pic>
        <p:nvPicPr>
          <p:cNvPr id="41" name="図 40" descr="本棚と文字の加工写真&#10;&#10;自動的に生成された説明">
            <a:extLst>
              <a:ext uri="{FF2B5EF4-FFF2-40B4-BE49-F238E27FC236}">
                <a16:creationId xmlns:a16="http://schemas.microsoft.com/office/drawing/2014/main" id="{89FC6C85-D731-49A0-AA1B-281AB4D7F0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08000" y="1512000"/>
            <a:ext cx="881063" cy="1119188"/>
          </a:xfrm>
          <a:prstGeom prst="rect">
            <a:avLst/>
          </a:prstGeom>
        </p:spPr>
      </p:pic>
      <p:pic>
        <p:nvPicPr>
          <p:cNvPr id="43" name="図 42" descr="本棚と文字の加工写真&#10;&#10;自動的に生成された説明">
            <a:extLst>
              <a:ext uri="{FF2B5EF4-FFF2-40B4-BE49-F238E27FC236}">
                <a16:creationId xmlns:a16="http://schemas.microsoft.com/office/drawing/2014/main" id="{08948358-7E90-48A0-8E01-E1E1F73C89E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8000" y="1512000"/>
            <a:ext cx="881063" cy="1119188"/>
          </a:xfrm>
          <a:prstGeom prst="rect">
            <a:avLst/>
          </a:prstGeom>
        </p:spPr>
      </p:pic>
    </p:spTree>
    <p:extLst>
      <p:ext uri="{BB962C8B-B14F-4D97-AF65-F5344CB8AC3E}">
        <p14:creationId xmlns:p14="http://schemas.microsoft.com/office/powerpoint/2010/main" val="1419852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fill="hold"/>
                                        <p:tgtEl>
                                          <p:spTgt spid="24"/>
                                        </p:tgtEl>
                                        <p:attrNameLst>
                                          <p:attrName>ppt_x</p:attrName>
                                        </p:attrNameLst>
                                      </p:cBhvr>
                                      <p:tavLst>
                                        <p:tav tm="0">
                                          <p:val>
                                            <p:strVal val="#ppt_x"/>
                                          </p:val>
                                        </p:tav>
                                        <p:tav tm="100000">
                                          <p:val>
                                            <p:strVal val="#ppt_x"/>
                                          </p:val>
                                        </p:tav>
                                      </p:tavLst>
                                    </p:anim>
                                    <p:anim calcmode="lin" valueType="num">
                                      <p:cBhvr additive="base">
                                        <p:cTn id="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checkerboard(across)">
                                      <p:cBhvr>
                                        <p:cTn id="13" dur="500"/>
                                        <p:tgtEl>
                                          <p:spTgt spid="25"/>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27"/>
                                        </p:tgtEl>
                                        <p:attrNameLst>
                                          <p:attrName>style.visibility</p:attrName>
                                        </p:attrNameLst>
                                      </p:cBhvr>
                                      <p:to>
                                        <p:strVal val="visible"/>
                                      </p:to>
                                    </p:set>
                                    <p:anim calcmode="lin" valueType="num">
                                      <p:cBhvr additive="base">
                                        <p:cTn id="18" dur="500" fill="hold"/>
                                        <p:tgtEl>
                                          <p:spTgt spid="27"/>
                                        </p:tgtEl>
                                        <p:attrNameLst>
                                          <p:attrName>ppt_x</p:attrName>
                                        </p:attrNameLst>
                                      </p:cBhvr>
                                      <p:tavLst>
                                        <p:tav tm="0">
                                          <p:val>
                                            <p:strVal val="#ppt_x"/>
                                          </p:val>
                                        </p:tav>
                                        <p:tav tm="100000">
                                          <p:val>
                                            <p:strVal val="#ppt_x"/>
                                          </p:val>
                                        </p:tav>
                                      </p:tavLst>
                                    </p:anim>
                                    <p:anim calcmode="lin" valueType="num">
                                      <p:cBhvr additive="base">
                                        <p:cTn id="19"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30"/>
                                        </p:tgtEl>
                                        <p:attrNameLst>
                                          <p:attrName>style.visibility</p:attrName>
                                        </p:attrNameLst>
                                      </p:cBhvr>
                                      <p:to>
                                        <p:strVal val="visible"/>
                                      </p:to>
                                    </p:set>
                                    <p:animEffect transition="in" filter="checkerboard(across)">
                                      <p:cBhvr>
                                        <p:cTn id="24" dur="500"/>
                                        <p:tgtEl>
                                          <p:spTgt spid="30"/>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9"/>
                                        </p:tgtEl>
                                        <p:attrNameLst>
                                          <p:attrName>style.visibility</p:attrName>
                                        </p:attrNameLst>
                                      </p:cBhvr>
                                      <p:to>
                                        <p:strVal val="visible"/>
                                      </p:to>
                                    </p:set>
                                    <p:anim calcmode="lin" valueType="num">
                                      <p:cBhvr additive="base">
                                        <p:cTn id="29" dur="500" fill="hold"/>
                                        <p:tgtEl>
                                          <p:spTgt spid="29"/>
                                        </p:tgtEl>
                                        <p:attrNameLst>
                                          <p:attrName>ppt_x</p:attrName>
                                        </p:attrNameLst>
                                      </p:cBhvr>
                                      <p:tavLst>
                                        <p:tav tm="0">
                                          <p:val>
                                            <p:strVal val="#ppt_x"/>
                                          </p:val>
                                        </p:tav>
                                        <p:tav tm="100000">
                                          <p:val>
                                            <p:strVal val="#ppt_x"/>
                                          </p:val>
                                        </p:tav>
                                      </p:tavLst>
                                    </p:anim>
                                    <p:anim calcmode="lin" valueType="num">
                                      <p:cBhvr additive="base">
                                        <p:cTn id="30"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5" presetClass="entr" presetSubtype="10" fill="hold" grpId="0" nodeType="clickEffect">
                                  <p:stCondLst>
                                    <p:cond delay="0"/>
                                  </p:stCondLst>
                                  <p:childTnLst>
                                    <p:set>
                                      <p:cBhvr>
                                        <p:cTn id="34" dur="1" fill="hold">
                                          <p:stCondLst>
                                            <p:cond delay="0"/>
                                          </p:stCondLst>
                                        </p:cTn>
                                        <p:tgtEl>
                                          <p:spTgt spid="33"/>
                                        </p:tgtEl>
                                        <p:attrNameLst>
                                          <p:attrName>style.visibility</p:attrName>
                                        </p:attrNameLst>
                                      </p:cBhvr>
                                      <p:to>
                                        <p:strVal val="visible"/>
                                      </p:to>
                                    </p:set>
                                    <p:animEffect transition="in" filter="checkerboard(across)">
                                      <p:cBhvr>
                                        <p:cTn id="35" dur="500"/>
                                        <p:tgtEl>
                                          <p:spTgt spid="33"/>
                                        </p:tgtEl>
                                      </p:cBhvr>
                                    </p:animEffect>
                                  </p:childTnLst>
                                </p:cTn>
                              </p:par>
                            </p:childTnLst>
                          </p:cTn>
                        </p:par>
                      </p:childTnLst>
                    </p:cTn>
                  </p:par>
                  <p:par>
                    <p:cTn id="36" fill="hold">
                      <p:stCondLst>
                        <p:cond delay="indefinite"/>
                      </p:stCondLst>
                      <p:childTnLst>
                        <p:par>
                          <p:cTn id="37" fill="hold">
                            <p:stCondLst>
                              <p:cond delay="0"/>
                            </p:stCondLst>
                            <p:childTnLst>
                              <p:par>
                                <p:cTn id="38" presetID="5" presetClass="entr" presetSubtype="10" fill="hold" grpId="0" nodeType="clickEffect">
                                  <p:stCondLst>
                                    <p:cond delay="0"/>
                                  </p:stCondLst>
                                  <p:childTnLst>
                                    <p:set>
                                      <p:cBhvr>
                                        <p:cTn id="39" dur="1" fill="hold">
                                          <p:stCondLst>
                                            <p:cond delay="0"/>
                                          </p:stCondLst>
                                        </p:cTn>
                                        <p:tgtEl>
                                          <p:spTgt spid="34"/>
                                        </p:tgtEl>
                                        <p:attrNameLst>
                                          <p:attrName>style.visibility</p:attrName>
                                        </p:attrNameLst>
                                      </p:cBhvr>
                                      <p:to>
                                        <p:strVal val="visible"/>
                                      </p:to>
                                    </p:set>
                                    <p:animEffect transition="in" filter="checkerboard(across)">
                                      <p:cBhvr>
                                        <p:cTn id="40" dur="500"/>
                                        <p:tgtEl>
                                          <p:spTgt spid="34"/>
                                        </p:tgtEl>
                                      </p:cBhvr>
                                    </p:animEffect>
                                  </p:childTnLst>
                                </p:cTn>
                              </p:par>
                            </p:childTnLst>
                          </p:cTn>
                        </p:par>
                      </p:childTnLst>
                    </p:cTn>
                  </p:par>
                  <p:par>
                    <p:cTn id="41" fill="hold">
                      <p:stCondLst>
                        <p:cond delay="indefinite"/>
                      </p:stCondLst>
                      <p:childTnLst>
                        <p:par>
                          <p:cTn id="42" fill="hold">
                            <p:stCondLst>
                              <p:cond delay="0"/>
                            </p:stCondLst>
                            <p:childTnLst>
                              <p:par>
                                <p:cTn id="43" presetID="5" presetClass="entr" presetSubtype="10" fill="hold" grpId="0" nodeType="clickEffect">
                                  <p:stCondLst>
                                    <p:cond delay="0"/>
                                  </p:stCondLst>
                                  <p:childTnLst>
                                    <p:set>
                                      <p:cBhvr>
                                        <p:cTn id="44" dur="1" fill="hold">
                                          <p:stCondLst>
                                            <p:cond delay="0"/>
                                          </p:stCondLst>
                                        </p:cTn>
                                        <p:tgtEl>
                                          <p:spTgt spid="35"/>
                                        </p:tgtEl>
                                        <p:attrNameLst>
                                          <p:attrName>style.visibility</p:attrName>
                                        </p:attrNameLst>
                                      </p:cBhvr>
                                      <p:to>
                                        <p:strVal val="visible"/>
                                      </p:to>
                                    </p:set>
                                    <p:animEffect transition="in" filter="checkerboard(across)">
                                      <p:cBhvr>
                                        <p:cTn id="45"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30" grpId="0" animBg="1"/>
      <p:bldP spid="33" grpId="0" animBg="1"/>
      <p:bldP spid="34" grpId="0" animBg="1"/>
      <p:bldP spid="3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800100"/>
            <a:ext cx="7772400" cy="762000"/>
          </a:xfrm>
        </p:spPr>
        <p:txBody>
          <a:bodyPr/>
          <a:lstStyle/>
          <a:p>
            <a:pPr eaLnBrk="1" hangingPunct="1"/>
            <a:r>
              <a:rPr lang="ja-JP" altLang="en-US"/>
              <a:t>時間局所性</a:t>
            </a:r>
          </a:p>
        </p:txBody>
      </p:sp>
      <p:sp>
        <p:nvSpPr>
          <p:cNvPr id="26627" name="Rectangle 3"/>
          <p:cNvSpPr>
            <a:spLocks noGrp="1" noChangeArrowheads="1"/>
          </p:cNvSpPr>
          <p:nvPr>
            <p:ph type="body" idx="1"/>
          </p:nvPr>
        </p:nvSpPr>
        <p:spPr/>
        <p:txBody>
          <a:bodyPr/>
          <a:lstStyle/>
          <a:p>
            <a:pPr eaLnBrk="1" hangingPunct="1"/>
            <a:r>
              <a:rPr lang="ja-JP" altLang="en-US"/>
              <a:t>時間局所性</a:t>
            </a:r>
          </a:p>
          <a:p>
            <a:pPr lvl="1" eaLnBrk="1" hangingPunct="1"/>
            <a:r>
              <a:rPr lang="ja-JP" altLang="en-US">
                <a:latin typeface="Times New Roman" pitchFamily="18" charset="0"/>
              </a:rPr>
              <a:t>最近参照されたページは近い将来に再度参照される可能性が高い</a:t>
            </a:r>
          </a:p>
        </p:txBody>
      </p:sp>
      <p:sp>
        <p:nvSpPr>
          <p:cNvPr id="26628" name="Rectangle 4"/>
          <p:cNvSpPr>
            <a:spLocks noChangeArrowheads="1"/>
          </p:cNvSpPr>
          <p:nvPr/>
        </p:nvSpPr>
        <p:spPr bwMode="auto">
          <a:xfrm>
            <a:off x="990600" y="3810000"/>
            <a:ext cx="3886200" cy="2133600"/>
          </a:xfrm>
          <a:prstGeom prst="rect">
            <a:avLst/>
          </a:prstGeom>
          <a:solidFill>
            <a:srgbClr val="000000"/>
          </a:solidFill>
          <a:ln w="19050">
            <a:solidFill>
              <a:schemeClr val="tx1"/>
            </a:solidFill>
            <a:miter lim="800000"/>
            <a:headEnd/>
            <a:tailEnd/>
          </a:ln>
        </p:spPr>
        <p:txBody>
          <a:bodyPr wrap="none" anchor="ctr"/>
          <a:lstStyle/>
          <a:p>
            <a:r>
              <a:rPr lang="en-US" altLang="ja-JP" i="1"/>
              <a:t>sum</a:t>
            </a:r>
            <a:r>
              <a:rPr lang="en-US" altLang="ja-JP"/>
              <a:t> = 0;</a:t>
            </a:r>
          </a:p>
          <a:p>
            <a:r>
              <a:rPr lang="en-US" altLang="ja-JP"/>
              <a:t>for (int </a:t>
            </a:r>
            <a:r>
              <a:rPr lang="en-US" altLang="ja-JP" i="1"/>
              <a:t>i</a:t>
            </a:r>
            <a:r>
              <a:rPr lang="en-US" altLang="ja-JP"/>
              <a:t>:=0; </a:t>
            </a:r>
            <a:r>
              <a:rPr lang="en-US" altLang="ja-JP" i="1"/>
              <a:t>i</a:t>
            </a:r>
            <a:r>
              <a:rPr lang="en-US" altLang="ja-JP"/>
              <a:t>&lt;</a:t>
            </a:r>
            <a:r>
              <a:rPr lang="en-US" altLang="ja-JP" i="1"/>
              <a:t>n</a:t>
            </a:r>
            <a:r>
              <a:rPr lang="en-US" altLang="ja-JP"/>
              <a:t>; ++</a:t>
            </a:r>
            <a:r>
              <a:rPr lang="en-US" altLang="ja-JP" i="1"/>
              <a:t>i</a:t>
            </a:r>
            <a:r>
              <a:rPr lang="en-US" altLang="ja-JP"/>
              <a:t>) {</a:t>
            </a:r>
          </a:p>
          <a:p>
            <a:r>
              <a:rPr lang="en-US" altLang="ja-JP"/>
              <a:t>   </a:t>
            </a:r>
            <a:r>
              <a:rPr lang="en-US" altLang="ja-JP" i="1"/>
              <a:t>sum</a:t>
            </a:r>
            <a:r>
              <a:rPr lang="en-US" altLang="ja-JP"/>
              <a:t> := </a:t>
            </a:r>
            <a:r>
              <a:rPr lang="en-US" altLang="ja-JP" i="1"/>
              <a:t>sum</a:t>
            </a:r>
            <a:r>
              <a:rPr lang="en-US" altLang="ja-JP"/>
              <a:t> + </a:t>
            </a:r>
            <a:r>
              <a:rPr lang="en-US" altLang="ja-JP" i="1"/>
              <a:t>a</a:t>
            </a:r>
            <a:r>
              <a:rPr lang="en-US" altLang="ja-JP"/>
              <a:t>[</a:t>
            </a:r>
            <a:r>
              <a:rPr lang="en-US" altLang="ja-JP" i="1"/>
              <a:t>i</a:t>
            </a:r>
            <a:r>
              <a:rPr lang="en-US" altLang="ja-JP"/>
              <a:t>];</a:t>
            </a:r>
          </a:p>
          <a:p>
            <a:r>
              <a:rPr lang="en-US" altLang="ja-JP"/>
              <a:t>} </a:t>
            </a:r>
          </a:p>
        </p:txBody>
      </p:sp>
      <p:sp>
        <p:nvSpPr>
          <p:cNvPr id="282629" name="Text Box 5"/>
          <p:cNvSpPr txBox="1">
            <a:spLocks noChangeArrowheads="1"/>
          </p:cNvSpPr>
          <p:nvPr/>
        </p:nvSpPr>
        <p:spPr bwMode="auto">
          <a:xfrm>
            <a:off x="5029200" y="4038600"/>
            <a:ext cx="3527425" cy="1373188"/>
          </a:xfrm>
          <a:prstGeom prst="rect">
            <a:avLst/>
          </a:prstGeom>
          <a:noFill/>
          <a:ln w="19050">
            <a:noFill/>
            <a:miter lim="800000"/>
            <a:headEnd/>
            <a:tailEnd/>
          </a:ln>
        </p:spPr>
        <p:txBody>
          <a:bodyPr wrap="none">
            <a:spAutoFit/>
          </a:bodyPr>
          <a:lstStyle/>
          <a:p>
            <a:r>
              <a:rPr lang="en-US" altLang="ja-JP"/>
              <a:t>for </a:t>
            </a:r>
            <a:r>
              <a:rPr lang="ja-JP" altLang="en-US"/>
              <a:t>ループ内では</a:t>
            </a:r>
          </a:p>
          <a:p>
            <a:r>
              <a:rPr lang="ja-JP" altLang="en-US"/>
              <a:t>変数 </a:t>
            </a:r>
            <a:r>
              <a:rPr lang="en-US" altLang="ja-JP" i="1"/>
              <a:t>i</a:t>
            </a:r>
            <a:r>
              <a:rPr lang="en-US" altLang="ja-JP"/>
              <a:t>, </a:t>
            </a:r>
            <a:r>
              <a:rPr lang="en-US" altLang="ja-JP" i="1"/>
              <a:t>sum</a:t>
            </a:r>
            <a:r>
              <a:rPr lang="en-US" altLang="ja-JP"/>
              <a:t> </a:t>
            </a:r>
            <a:r>
              <a:rPr lang="ja-JP" altLang="en-US"/>
              <a:t>が繰り返し</a:t>
            </a:r>
          </a:p>
          <a:p>
            <a:r>
              <a:rPr lang="ja-JP" altLang="en-US"/>
              <a:t>参照される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82629"/>
                                        </p:tgtEl>
                                        <p:attrNameLst>
                                          <p:attrName>style.visibility</p:attrName>
                                        </p:attrNameLst>
                                      </p:cBhvr>
                                      <p:to>
                                        <p:strVal val="visible"/>
                                      </p:to>
                                    </p:set>
                                    <p:animEffect transition="in" filter="checkerboard(across)">
                                      <p:cBhvr>
                                        <p:cTn id="7" dur="500"/>
                                        <p:tgtEl>
                                          <p:spTgt spid="2826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2629"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800100"/>
            <a:ext cx="7772400" cy="762000"/>
          </a:xfrm>
        </p:spPr>
        <p:txBody>
          <a:bodyPr/>
          <a:lstStyle/>
          <a:p>
            <a:pPr eaLnBrk="1" hangingPunct="1"/>
            <a:r>
              <a:rPr lang="ja-JP" altLang="en-US"/>
              <a:t>空間局所性</a:t>
            </a:r>
          </a:p>
        </p:txBody>
      </p:sp>
      <p:sp>
        <p:nvSpPr>
          <p:cNvPr id="27651" name="Rectangle 3"/>
          <p:cNvSpPr>
            <a:spLocks noGrp="1" noChangeArrowheads="1"/>
          </p:cNvSpPr>
          <p:nvPr>
            <p:ph type="body" idx="1"/>
          </p:nvPr>
        </p:nvSpPr>
        <p:spPr/>
        <p:txBody>
          <a:bodyPr/>
          <a:lstStyle/>
          <a:p>
            <a:pPr eaLnBrk="1" hangingPunct="1"/>
            <a:r>
              <a:rPr lang="ja-JP" altLang="en-US"/>
              <a:t>空間局所性</a:t>
            </a:r>
          </a:p>
          <a:p>
            <a:pPr lvl="1" eaLnBrk="1" hangingPunct="1"/>
            <a:r>
              <a:rPr lang="ja-JP" altLang="en-US">
                <a:latin typeface="Times New Roman" pitchFamily="18" charset="0"/>
              </a:rPr>
              <a:t>あるページが参照されると近くのページも近い将来に参照される可能性が高い</a:t>
            </a:r>
          </a:p>
        </p:txBody>
      </p:sp>
      <p:sp>
        <p:nvSpPr>
          <p:cNvPr id="27652" name="Rectangle 4"/>
          <p:cNvSpPr>
            <a:spLocks noChangeArrowheads="1"/>
          </p:cNvSpPr>
          <p:nvPr/>
        </p:nvSpPr>
        <p:spPr bwMode="auto">
          <a:xfrm>
            <a:off x="990600" y="3810000"/>
            <a:ext cx="3886200" cy="2133600"/>
          </a:xfrm>
          <a:prstGeom prst="rect">
            <a:avLst/>
          </a:prstGeom>
          <a:solidFill>
            <a:srgbClr val="000000"/>
          </a:solidFill>
          <a:ln w="19050">
            <a:solidFill>
              <a:schemeClr val="tx1"/>
            </a:solidFill>
            <a:miter lim="800000"/>
            <a:headEnd/>
            <a:tailEnd/>
          </a:ln>
        </p:spPr>
        <p:txBody>
          <a:bodyPr wrap="none" anchor="ctr"/>
          <a:lstStyle/>
          <a:p>
            <a:r>
              <a:rPr lang="en-US" altLang="ja-JP" i="1"/>
              <a:t>sum</a:t>
            </a:r>
            <a:r>
              <a:rPr lang="en-US" altLang="ja-JP"/>
              <a:t> = 0;</a:t>
            </a:r>
          </a:p>
          <a:p>
            <a:r>
              <a:rPr lang="en-US" altLang="ja-JP"/>
              <a:t>for (int </a:t>
            </a:r>
            <a:r>
              <a:rPr lang="en-US" altLang="ja-JP" i="1"/>
              <a:t>i</a:t>
            </a:r>
            <a:r>
              <a:rPr lang="en-US" altLang="ja-JP"/>
              <a:t>:=0; </a:t>
            </a:r>
            <a:r>
              <a:rPr lang="en-US" altLang="ja-JP" i="1"/>
              <a:t>i</a:t>
            </a:r>
            <a:r>
              <a:rPr lang="en-US" altLang="ja-JP"/>
              <a:t>&lt;</a:t>
            </a:r>
            <a:r>
              <a:rPr lang="en-US" altLang="ja-JP" i="1"/>
              <a:t>n</a:t>
            </a:r>
            <a:r>
              <a:rPr lang="en-US" altLang="ja-JP"/>
              <a:t>; ++</a:t>
            </a:r>
            <a:r>
              <a:rPr lang="en-US" altLang="ja-JP" i="1"/>
              <a:t>i</a:t>
            </a:r>
            <a:r>
              <a:rPr lang="en-US" altLang="ja-JP"/>
              <a:t>) {</a:t>
            </a:r>
          </a:p>
          <a:p>
            <a:r>
              <a:rPr lang="en-US" altLang="ja-JP"/>
              <a:t>   </a:t>
            </a:r>
            <a:r>
              <a:rPr lang="en-US" altLang="ja-JP" i="1"/>
              <a:t>sum</a:t>
            </a:r>
            <a:r>
              <a:rPr lang="en-US" altLang="ja-JP"/>
              <a:t> := </a:t>
            </a:r>
            <a:r>
              <a:rPr lang="en-US" altLang="ja-JP" i="1"/>
              <a:t>sum</a:t>
            </a:r>
            <a:r>
              <a:rPr lang="en-US" altLang="ja-JP"/>
              <a:t> + </a:t>
            </a:r>
            <a:r>
              <a:rPr lang="en-US" altLang="ja-JP" i="1"/>
              <a:t>a</a:t>
            </a:r>
            <a:r>
              <a:rPr lang="en-US" altLang="ja-JP"/>
              <a:t>[</a:t>
            </a:r>
            <a:r>
              <a:rPr lang="en-US" altLang="ja-JP" i="1"/>
              <a:t>i</a:t>
            </a:r>
            <a:r>
              <a:rPr lang="en-US" altLang="ja-JP"/>
              <a:t>];</a:t>
            </a:r>
          </a:p>
          <a:p>
            <a:r>
              <a:rPr lang="en-US" altLang="ja-JP"/>
              <a:t>} </a:t>
            </a:r>
          </a:p>
        </p:txBody>
      </p:sp>
      <p:sp>
        <p:nvSpPr>
          <p:cNvPr id="283653" name="Text Box 5"/>
          <p:cNvSpPr txBox="1">
            <a:spLocks noChangeArrowheads="1"/>
          </p:cNvSpPr>
          <p:nvPr/>
        </p:nvSpPr>
        <p:spPr bwMode="auto">
          <a:xfrm>
            <a:off x="5029200" y="4038600"/>
            <a:ext cx="3298825" cy="1373188"/>
          </a:xfrm>
          <a:prstGeom prst="rect">
            <a:avLst/>
          </a:prstGeom>
          <a:noFill/>
          <a:ln w="19050">
            <a:noFill/>
            <a:miter lim="800000"/>
            <a:headEnd/>
            <a:tailEnd/>
          </a:ln>
        </p:spPr>
        <p:txBody>
          <a:bodyPr wrap="none">
            <a:spAutoFit/>
          </a:bodyPr>
          <a:lstStyle/>
          <a:p>
            <a:r>
              <a:rPr lang="en-US" altLang="ja-JP"/>
              <a:t>for </a:t>
            </a:r>
            <a:r>
              <a:rPr lang="ja-JP" altLang="en-US"/>
              <a:t>ループ内では</a:t>
            </a:r>
          </a:p>
          <a:p>
            <a:r>
              <a:rPr lang="en-US" altLang="ja-JP" i="1"/>
              <a:t>a</a:t>
            </a:r>
            <a:r>
              <a:rPr lang="en-US" altLang="ja-JP"/>
              <a:t>[0], </a:t>
            </a:r>
            <a:r>
              <a:rPr lang="en-US" altLang="ja-JP" i="1"/>
              <a:t>a</a:t>
            </a:r>
            <a:r>
              <a:rPr lang="en-US" altLang="ja-JP"/>
              <a:t>[1], …, </a:t>
            </a:r>
            <a:r>
              <a:rPr lang="en-US" altLang="ja-JP" i="1"/>
              <a:t>a</a:t>
            </a:r>
            <a:r>
              <a:rPr lang="en-US" altLang="ja-JP"/>
              <a:t>[</a:t>
            </a:r>
            <a:r>
              <a:rPr lang="en-US" altLang="ja-JP" i="1"/>
              <a:t>n</a:t>
            </a:r>
            <a:r>
              <a:rPr lang="en-US" altLang="ja-JP"/>
              <a:t>] </a:t>
            </a:r>
            <a:r>
              <a:rPr lang="ja-JP" altLang="en-US"/>
              <a:t>が</a:t>
            </a:r>
          </a:p>
          <a:p>
            <a:r>
              <a:rPr lang="ja-JP" altLang="en-US"/>
              <a:t>順に参照される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83653"/>
                                        </p:tgtEl>
                                        <p:attrNameLst>
                                          <p:attrName>style.visibility</p:attrName>
                                        </p:attrNameLst>
                                      </p:cBhvr>
                                      <p:to>
                                        <p:strVal val="visible"/>
                                      </p:to>
                                    </p:set>
                                    <p:animEffect transition="in" filter="checkerboard(across)">
                                      <p:cBhvr>
                                        <p:cTn id="7" dur="500"/>
                                        <p:tgtEl>
                                          <p:spTgt spid="2836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3653"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685800" y="228600"/>
            <a:ext cx="7772400" cy="762000"/>
          </a:xfrm>
        </p:spPr>
        <p:txBody>
          <a:bodyPr/>
          <a:lstStyle/>
          <a:p>
            <a:pPr eaLnBrk="1" hangingPunct="1"/>
            <a:r>
              <a:rPr lang="ja-JP" altLang="en-US"/>
              <a:t>時間局所性</a:t>
            </a:r>
          </a:p>
        </p:txBody>
      </p:sp>
      <p:graphicFrame>
        <p:nvGraphicFramePr>
          <p:cNvPr id="1026" name="Object 3"/>
          <p:cNvGraphicFramePr>
            <a:graphicFrameLocks noChangeAspect="1"/>
          </p:cNvGraphicFramePr>
          <p:nvPr/>
        </p:nvGraphicFramePr>
        <p:xfrm>
          <a:off x="309563" y="1298575"/>
          <a:ext cx="8605837" cy="5330825"/>
        </p:xfrm>
        <a:graphic>
          <a:graphicData uri="http://schemas.openxmlformats.org/presentationml/2006/ole">
            <mc:AlternateContent xmlns:mc="http://schemas.openxmlformats.org/markup-compatibility/2006">
              <mc:Choice xmlns:v="urn:schemas-microsoft-com:vml" Requires="v">
                <p:oleObj name="グラフ" r:id="rId3" imgW="8391763" imgH="5201107" progId="MSGraph.Chart.8">
                  <p:embed followColorScheme="full"/>
                </p:oleObj>
              </mc:Choice>
              <mc:Fallback>
                <p:oleObj name="グラフ" r:id="rId3" imgW="8391763" imgH="5201107" progId="MSGraph.Chart.8">
                  <p:embed followColorScheme="full"/>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9563" y="1298575"/>
                        <a:ext cx="8605837" cy="5330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8" name="Text Box 4"/>
          <p:cNvSpPr txBox="1">
            <a:spLocks noChangeArrowheads="1"/>
          </p:cNvSpPr>
          <p:nvPr/>
        </p:nvSpPr>
        <p:spPr bwMode="auto">
          <a:xfrm>
            <a:off x="228600" y="1447800"/>
            <a:ext cx="549275" cy="4175125"/>
          </a:xfrm>
          <a:prstGeom prst="rect">
            <a:avLst/>
          </a:prstGeom>
          <a:noFill/>
          <a:ln w="9525">
            <a:noFill/>
            <a:miter lim="800000"/>
            <a:headEnd/>
            <a:tailEnd/>
          </a:ln>
        </p:spPr>
        <p:txBody>
          <a:bodyPr vert="eaVert" wrap="none">
            <a:spAutoFit/>
          </a:bodyPr>
          <a:lstStyle/>
          <a:p>
            <a:r>
              <a:rPr lang="ja-JP" altLang="en-US" sz="2400" b="1"/>
              <a:t>今後アクセスされる確率（未知）</a:t>
            </a:r>
          </a:p>
        </p:txBody>
      </p:sp>
      <p:sp>
        <p:nvSpPr>
          <p:cNvPr id="1029" name="Text Box 5"/>
          <p:cNvSpPr txBox="1">
            <a:spLocks noChangeArrowheads="1"/>
          </p:cNvSpPr>
          <p:nvPr/>
        </p:nvSpPr>
        <p:spPr bwMode="auto">
          <a:xfrm>
            <a:off x="2362200" y="2209800"/>
            <a:ext cx="5818188" cy="946150"/>
          </a:xfrm>
          <a:prstGeom prst="rect">
            <a:avLst/>
          </a:prstGeom>
          <a:noFill/>
          <a:ln w="9525">
            <a:noFill/>
            <a:miter lim="800000"/>
            <a:headEnd/>
            <a:tailEnd/>
          </a:ln>
        </p:spPr>
        <p:txBody>
          <a:bodyPr wrap="none">
            <a:spAutoFit/>
          </a:bodyPr>
          <a:lstStyle/>
          <a:p>
            <a:r>
              <a:rPr lang="ja-JP" altLang="en-US"/>
              <a:t>アクセスされてから時間が経つにつれ</a:t>
            </a:r>
          </a:p>
          <a:p>
            <a:r>
              <a:rPr lang="ja-JP" altLang="en-US"/>
              <a:t>アクセスされる確率は下がっていく</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800100"/>
            <a:ext cx="7772400" cy="762000"/>
          </a:xfrm>
        </p:spPr>
        <p:txBody>
          <a:bodyPr/>
          <a:lstStyle/>
          <a:p>
            <a:pPr eaLnBrk="1" hangingPunct="1"/>
            <a:r>
              <a:rPr lang="ja-JP" altLang="en-US"/>
              <a:t>局所性を利用した置き換え</a:t>
            </a:r>
          </a:p>
        </p:txBody>
      </p:sp>
      <p:sp>
        <p:nvSpPr>
          <p:cNvPr id="28675" name="Rectangle 3"/>
          <p:cNvSpPr>
            <a:spLocks noGrp="1" noChangeArrowheads="1"/>
          </p:cNvSpPr>
          <p:nvPr>
            <p:ph type="body" idx="1"/>
          </p:nvPr>
        </p:nvSpPr>
        <p:spPr/>
        <p:txBody>
          <a:bodyPr/>
          <a:lstStyle/>
          <a:p>
            <a:pPr eaLnBrk="1" hangingPunct="1">
              <a:buFontTx/>
              <a:buNone/>
            </a:pPr>
            <a:r>
              <a:rPr lang="ja-JP" altLang="en-US"/>
              <a:t>多くのプログラムには時間局所性がある</a:t>
            </a:r>
          </a:p>
          <a:p>
            <a:pPr lvl="1" eaLnBrk="1" hangingPunct="1"/>
            <a:r>
              <a:rPr lang="ja-JP" altLang="en-US">
                <a:latin typeface="Times New Roman" pitchFamily="18" charset="0"/>
              </a:rPr>
              <a:t>最近参照されたページは近い将来に再度参照される可能性が高い</a:t>
            </a:r>
          </a:p>
        </p:txBody>
      </p:sp>
      <p:grpSp>
        <p:nvGrpSpPr>
          <p:cNvPr id="2" name="Group 8"/>
          <p:cNvGrpSpPr>
            <a:grpSpLocks/>
          </p:cNvGrpSpPr>
          <p:nvPr/>
        </p:nvGrpSpPr>
        <p:grpSpPr bwMode="auto">
          <a:xfrm>
            <a:off x="685800" y="3505200"/>
            <a:ext cx="7467600" cy="1754188"/>
            <a:chOff x="432" y="2208"/>
            <a:chExt cx="4704" cy="1105"/>
          </a:xfrm>
        </p:grpSpPr>
        <p:sp>
          <p:nvSpPr>
            <p:cNvPr id="28678" name="Rectangle 6"/>
            <p:cNvSpPr>
              <a:spLocks noChangeArrowheads="1"/>
            </p:cNvSpPr>
            <p:nvPr/>
          </p:nvSpPr>
          <p:spPr bwMode="auto">
            <a:xfrm>
              <a:off x="432" y="2592"/>
              <a:ext cx="4704" cy="721"/>
            </a:xfrm>
            <a:prstGeom prst="rect">
              <a:avLst/>
            </a:prstGeom>
            <a:noFill/>
            <a:ln w="9525">
              <a:noFill/>
              <a:miter lim="800000"/>
              <a:headEnd/>
              <a:tailEnd/>
            </a:ln>
          </p:spPr>
          <p:txBody>
            <a:bodyPr/>
            <a:lstStyle/>
            <a:p>
              <a:pPr marL="742950" lvl="1" indent="-285750">
                <a:spcBef>
                  <a:spcPct val="20000"/>
                </a:spcBef>
                <a:buClr>
                  <a:schemeClr val="tx2"/>
                </a:buClr>
                <a:buSzPct val="70000"/>
                <a:buFont typeface="Wingdings" pitchFamily="2" charset="2"/>
                <a:buChar char="l"/>
              </a:pPr>
              <a:r>
                <a:rPr lang="ja-JP" altLang="en-US"/>
                <a:t>最近参照されていないページは近い将来に再度参照される可能性は低い</a:t>
              </a:r>
            </a:p>
          </p:txBody>
        </p:sp>
        <p:sp>
          <p:nvSpPr>
            <p:cNvPr id="28679" name="AutoShape 7"/>
            <p:cNvSpPr>
              <a:spLocks noChangeArrowheads="1"/>
            </p:cNvSpPr>
            <p:nvPr/>
          </p:nvSpPr>
          <p:spPr bwMode="auto">
            <a:xfrm>
              <a:off x="2640" y="2208"/>
              <a:ext cx="432" cy="432"/>
            </a:xfrm>
            <a:prstGeom prst="upDownArrow">
              <a:avLst>
                <a:gd name="adj1" fmla="val 50000"/>
                <a:gd name="adj2" fmla="val 20000"/>
              </a:avLst>
            </a:prstGeom>
            <a:solidFill>
              <a:srgbClr val="CCECFF"/>
            </a:solidFill>
            <a:ln w="19050">
              <a:solidFill>
                <a:schemeClr val="tx1"/>
              </a:solidFill>
              <a:miter lim="800000"/>
              <a:headEnd/>
              <a:tailEnd/>
            </a:ln>
          </p:spPr>
          <p:txBody>
            <a:bodyPr vert="eaVert" wrap="none" anchor="ctr"/>
            <a:lstStyle/>
            <a:p>
              <a:endParaRPr lang="ja-JP" altLang="en-US"/>
            </a:p>
          </p:txBody>
        </p:sp>
      </p:grpSp>
      <p:sp>
        <p:nvSpPr>
          <p:cNvPr id="290825" name="Text Box 9"/>
          <p:cNvSpPr txBox="1">
            <a:spLocks noChangeArrowheads="1"/>
          </p:cNvSpPr>
          <p:nvPr/>
        </p:nvSpPr>
        <p:spPr bwMode="auto">
          <a:xfrm>
            <a:off x="1066800" y="5410200"/>
            <a:ext cx="7586663" cy="519113"/>
          </a:xfrm>
          <a:prstGeom prst="rect">
            <a:avLst/>
          </a:prstGeom>
          <a:noFill/>
          <a:ln w="9525">
            <a:noFill/>
            <a:miter lim="800000"/>
            <a:headEnd/>
            <a:tailEnd/>
          </a:ln>
        </p:spPr>
        <p:txBody>
          <a:bodyPr wrap="none">
            <a:spAutoFit/>
          </a:bodyPr>
          <a:lstStyle/>
          <a:p>
            <a:r>
              <a:rPr lang="ja-JP" altLang="en-US"/>
              <a:t>あまり参照されていないページをページアウトする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90825"/>
                                        </p:tgtEl>
                                        <p:attrNameLst>
                                          <p:attrName>style.visibility</p:attrName>
                                        </p:attrNameLst>
                                      </p:cBhvr>
                                      <p:to>
                                        <p:strVal val="visible"/>
                                      </p:to>
                                    </p:set>
                                    <p:anim calcmode="lin" valueType="num">
                                      <p:cBhvr additive="base">
                                        <p:cTn id="12" dur="500" fill="hold"/>
                                        <p:tgtEl>
                                          <p:spTgt spid="290825"/>
                                        </p:tgtEl>
                                        <p:attrNameLst>
                                          <p:attrName>ppt_x</p:attrName>
                                        </p:attrNameLst>
                                      </p:cBhvr>
                                      <p:tavLst>
                                        <p:tav tm="0">
                                          <p:val>
                                            <p:strVal val="#ppt_x"/>
                                          </p:val>
                                        </p:tav>
                                        <p:tav tm="100000">
                                          <p:val>
                                            <p:strVal val="#ppt_x"/>
                                          </p:val>
                                        </p:tav>
                                      </p:tavLst>
                                    </p:anim>
                                    <p:anim calcmode="lin" valueType="num">
                                      <p:cBhvr additive="base">
                                        <p:cTn id="13" dur="500" fill="hold"/>
                                        <p:tgtEl>
                                          <p:spTgt spid="2908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0825"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800100"/>
            <a:ext cx="7772400" cy="762000"/>
          </a:xfrm>
        </p:spPr>
        <p:txBody>
          <a:bodyPr/>
          <a:lstStyle/>
          <a:p>
            <a:pPr eaLnBrk="1" hangingPunct="1"/>
            <a:r>
              <a:rPr lang="en-US" altLang="ja-JP">
                <a:latin typeface="Times New Roman" pitchFamily="18" charset="0"/>
              </a:rPr>
              <a:t>FIFO(first in first out)</a:t>
            </a:r>
          </a:p>
        </p:txBody>
      </p:sp>
      <p:sp>
        <p:nvSpPr>
          <p:cNvPr id="29699" name="Rectangle 3"/>
          <p:cNvSpPr>
            <a:spLocks noGrp="1" noChangeArrowheads="1"/>
          </p:cNvSpPr>
          <p:nvPr>
            <p:ph type="body" idx="1"/>
          </p:nvPr>
        </p:nvSpPr>
        <p:spPr/>
        <p:txBody>
          <a:bodyPr/>
          <a:lstStyle/>
          <a:p>
            <a:pPr eaLnBrk="1" hangingPunct="1"/>
            <a:r>
              <a:rPr lang="en-US" altLang="ja-JP">
                <a:latin typeface="Times New Roman" pitchFamily="18" charset="0"/>
              </a:rPr>
              <a:t>FIFO(first in first out)</a:t>
            </a:r>
          </a:p>
          <a:p>
            <a:pPr lvl="1" eaLnBrk="1" hangingPunct="1"/>
            <a:r>
              <a:rPr lang="ja-JP" altLang="en-US">
                <a:latin typeface="Times New Roman" pitchFamily="18" charset="0"/>
              </a:rPr>
              <a:t>最も早く主記憶に読み込んだページを選択</a:t>
            </a:r>
            <a:endParaRPr lang="en-US" altLang="ja-JP">
              <a:latin typeface="Times New Roman" pitchFamily="18" charset="0"/>
            </a:endParaRPr>
          </a:p>
        </p:txBody>
      </p:sp>
      <p:sp>
        <p:nvSpPr>
          <p:cNvPr id="29700" name="Text Box 70"/>
          <p:cNvSpPr txBox="1">
            <a:spLocks noChangeArrowheads="1"/>
          </p:cNvSpPr>
          <p:nvPr/>
        </p:nvSpPr>
        <p:spPr bwMode="auto">
          <a:xfrm>
            <a:off x="762000" y="3124200"/>
            <a:ext cx="1098550" cy="457200"/>
          </a:xfrm>
          <a:prstGeom prst="rect">
            <a:avLst/>
          </a:prstGeom>
          <a:noFill/>
          <a:ln w="9525">
            <a:noFill/>
            <a:miter lim="800000"/>
            <a:headEnd/>
            <a:tailEnd/>
          </a:ln>
        </p:spPr>
        <p:txBody>
          <a:bodyPr wrap="none">
            <a:spAutoFit/>
          </a:bodyPr>
          <a:lstStyle/>
          <a:p>
            <a:r>
              <a:rPr lang="ja-JP" altLang="en-US" sz="2400"/>
              <a:t>主記憶</a:t>
            </a:r>
          </a:p>
        </p:txBody>
      </p:sp>
      <p:graphicFrame>
        <p:nvGraphicFramePr>
          <p:cNvPr id="253001" name="Group 73"/>
          <p:cNvGraphicFramePr>
            <a:graphicFrameLocks noGrp="1"/>
          </p:cNvGraphicFramePr>
          <p:nvPr/>
        </p:nvGraphicFramePr>
        <p:xfrm>
          <a:off x="228600" y="3733800"/>
          <a:ext cx="8686800" cy="2286000"/>
        </p:xfrm>
        <a:graphic>
          <a:graphicData uri="http://schemas.openxmlformats.org/drawingml/2006/table">
            <a:tbl>
              <a:tblPr/>
              <a:tblGrid>
                <a:gridCol w="1371600">
                  <a:extLst>
                    <a:ext uri="{9D8B030D-6E8A-4147-A177-3AD203B41FA5}">
                      <a16:colId xmlns:a16="http://schemas.microsoft.com/office/drawing/2014/main" val="20000"/>
                    </a:ext>
                  </a:extLst>
                </a:gridCol>
                <a:gridCol w="1187450">
                  <a:extLst>
                    <a:ext uri="{9D8B030D-6E8A-4147-A177-3AD203B41FA5}">
                      <a16:colId xmlns:a16="http://schemas.microsoft.com/office/drawing/2014/main" val="20001"/>
                    </a:ext>
                  </a:extLst>
                </a:gridCol>
                <a:gridCol w="1531938">
                  <a:extLst>
                    <a:ext uri="{9D8B030D-6E8A-4147-A177-3AD203B41FA5}">
                      <a16:colId xmlns:a16="http://schemas.microsoft.com/office/drawing/2014/main" val="20002"/>
                    </a:ext>
                  </a:extLst>
                </a:gridCol>
                <a:gridCol w="1531937">
                  <a:extLst>
                    <a:ext uri="{9D8B030D-6E8A-4147-A177-3AD203B41FA5}">
                      <a16:colId xmlns:a16="http://schemas.microsoft.com/office/drawing/2014/main" val="20003"/>
                    </a:ext>
                  </a:extLst>
                </a:gridCol>
                <a:gridCol w="1531938">
                  <a:extLst>
                    <a:ext uri="{9D8B030D-6E8A-4147-A177-3AD203B41FA5}">
                      <a16:colId xmlns:a16="http://schemas.microsoft.com/office/drawing/2014/main" val="20004"/>
                    </a:ext>
                  </a:extLst>
                </a:gridCol>
                <a:gridCol w="1531937">
                  <a:extLst>
                    <a:ext uri="{9D8B030D-6E8A-4147-A177-3AD203B41FA5}">
                      <a16:colId xmlns:a16="http://schemas.microsoft.com/office/drawing/2014/main" val="20005"/>
                    </a:ext>
                  </a:extLst>
                </a:gridCol>
              </a:tblGrid>
              <a:tr h="4572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ページ枠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ページ</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読み込み</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前回使用</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参照回数</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次回使用</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10回前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5回前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4回</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2</a:t>
                      </a: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回後</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72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03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7回前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7回前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1回</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5回後</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72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07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4回前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3回前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2回</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7</a:t>
                      </a: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回後</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72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06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2回前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1回前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2回</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1</a:t>
                      </a: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回後</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53045" name="Rectangle 117"/>
          <p:cNvSpPr>
            <a:spLocks noChangeArrowheads="1"/>
          </p:cNvSpPr>
          <p:nvPr/>
        </p:nvSpPr>
        <p:spPr bwMode="auto">
          <a:xfrm>
            <a:off x="2787650" y="4191000"/>
            <a:ext cx="1531938" cy="457200"/>
          </a:xfrm>
          <a:prstGeom prst="rect">
            <a:avLst/>
          </a:prstGeom>
          <a:solidFill>
            <a:srgbClr val="CCFF99"/>
          </a:solidFill>
          <a:ln w="9525">
            <a:noFill/>
            <a:miter lim="800000"/>
            <a:headEnd/>
            <a:tailEnd/>
          </a:ln>
        </p:spPr>
        <p:txBody>
          <a:bodyPr/>
          <a:lstStyle/>
          <a:p>
            <a:pPr algn="ctr">
              <a:spcBef>
                <a:spcPct val="20000"/>
              </a:spcBef>
              <a:buSzPct val="85000"/>
            </a:pPr>
            <a:r>
              <a:rPr lang="ja-JP" altLang="en-US" sz="2400">
                <a:solidFill>
                  <a:srgbClr val="000000"/>
                </a:solidFill>
              </a:rPr>
              <a:t>10回前</a:t>
            </a:r>
          </a:p>
        </p:txBody>
      </p:sp>
      <p:sp>
        <p:nvSpPr>
          <p:cNvPr id="253046" name="AutoShape 118"/>
          <p:cNvSpPr>
            <a:spLocks noChangeArrowheads="1"/>
          </p:cNvSpPr>
          <p:nvPr/>
        </p:nvSpPr>
        <p:spPr bwMode="auto">
          <a:xfrm>
            <a:off x="304800" y="4191000"/>
            <a:ext cx="8534400" cy="533400"/>
          </a:xfrm>
          <a:prstGeom prst="roundRect">
            <a:avLst>
              <a:gd name="adj" fmla="val 16667"/>
            </a:avLst>
          </a:prstGeom>
          <a:noFill/>
          <a:ln w="38100">
            <a:solidFill>
              <a:srgbClr val="FF99CC"/>
            </a:solidFill>
            <a:round/>
            <a:headEnd/>
            <a:tailEnd/>
          </a:ln>
        </p:spPr>
        <p:txBody>
          <a:bodyPr wrap="none" anchor="ct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53045"/>
                                        </p:tgtEl>
                                        <p:attrNameLst>
                                          <p:attrName>style.visibility</p:attrName>
                                        </p:attrNameLst>
                                      </p:cBhvr>
                                      <p:to>
                                        <p:strVal val="visible"/>
                                      </p:to>
                                    </p:set>
                                    <p:animEffect transition="in" filter="checkerboard(across)">
                                      <p:cBhvr>
                                        <p:cTn id="7" dur="500"/>
                                        <p:tgtEl>
                                          <p:spTgt spid="25304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53046"/>
                                        </p:tgtEl>
                                        <p:attrNameLst>
                                          <p:attrName>style.visibility</p:attrName>
                                        </p:attrNameLst>
                                      </p:cBhvr>
                                      <p:to>
                                        <p:strVal val="visible"/>
                                      </p:to>
                                    </p:set>
                                    <p:animEffect transition="in" filter="checkerboard(across)">
                                      <p:cBhvr>
                                        <p:cTn id="12" dur="500"/>
                                        <p:tgtEl>
                                          <p:spTgt spid="2530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3045" grpId="0" animBg="1" autoUpdateAnimBg="0"/>
      <p:bldP spid="25304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800100"/>
            <a:ext cx="7772400" cy="762000"/>
          </a:xfrm>
        </p:spPr>
        <p:txBody>
          <a:bodyPr/>
          <a:lstStyle/>
          <a:p>
            <a:pPr eaLnBrk="1" hangingPunct="1"/>
            <a:r>
              <a:rPr lang="en-US" altLang="ja-JP">
                <a:latin typeface="Times New Roman" pitchFamily="18" charset="0"/>
              </a:rPr>
              <a:t>FIFO</a:t>
            </a:r>
          </a:p>
        </p:txBody>
      </p:sp>
      <p:graphicFrame>
        <p:nvGraphicFramePr>
          <p:cNvPr id="274435" name="Group 3"/>
          <p:cNvGraphicFramePr>
            <a:graphicFrameLocks noGrp="1"/>
          </p:cNvGraphicFramePr>
          <p:nvPr/>
        </p:nvGraphicFramePr>
        <p:xfrm>
          <a:off x="381000" y="2286000"/>
          <a:ext cx="8153400" cy="2907792"/>
        </p:xfrm>
        <a:graphic>
          <a:graphicData uri="http://schemas.openxmlformats.org/drawingml/2006/table">
            <a:tbl>
              <a:tblPr/>
              <a:tblGrid>
                <a:gridCol w="2455863">
                  <a:extLst>
                    <a:ext uri="{9D8B030D-6E8A-4147-A177-3AD203B41FA5}">
                      <a16:colId xmlns:a16="http://schemas.microsoft.com/office/drawing/2014/main" val="20000"/>
                    </a:ext>
                  </a:extLst>
                </a:gridCol>
                <a:gridCol w="474662">
                  <a:extLst>
                    <a:ext uri="{9D8B030D-6E8A-4147-A177-3AD203B41FA5}">
                      <a16:colId xmlns:a16="http://schemas.microsoft.com/office/drawing/2014/main" val="20001"/>
                    </a:ext>
                  </a:extLst>
                </a:gridCol>
                <a:gridCol w="474663">
                  <a:extLst>
                    <a:ext uri="{9D8B030D-6E8A-4147-A177-3AD203B41FA5}">
                      <a16:colId xmlns:a16="http://schemas.microsoft.com/office/drawing/2014/main" val="20002"/>
                    </a:ext>
                  </a:extLst>
                </a:gridCol>
                <a:gridCol w="476250">
                  <a:extLst>
                    <a:ext uri="{9D8B030D-6E8A-4147-A177-3AD203B41FA5}">
                      <a16:colId xmlns:a16="http://schemas.microsoft.com/office/drawing/2014/main" val="20003"/>
                    </a:ext>
                  </a:extLst>
                </a:gridCol>
                <a:gridCol w="473075">
                  <a:extLst>
                    <a:ext uri="{9D8B030D-6E8A-4147-A177-3AD203B41FA5}">
                      <a16:colId xmlns:a16="http://schemas.microsoft.com/office/drawing/2014/main" val="20004"/>
                    </a:ext>
                  </a:extLst>
                </a:gridCol>
                <a:gridCol w="474662">
                  <a:extLst>
                    <a:ext uri="{9D8B030D-6E8A-4147-A177-3AD203B41FA5}">
                      <a16:colId xmlns:a16="http://schemas.microsoft.com/office/drawing/2014/main" val="20005"/>
                    </a:ext>
                  </a:extLst>
                </a:gridCol>
                <a:gridCol w="476250">
                  <a:extLst>
                    <a:ext uri="{9D8B030D-6E8A-4147-A177-3AD203B41FA5}">
                      <a16:colId xmlns:a16="http://schemas.microsoft.com/office/drawing/2014/main" val="20006"/>
                    </a:ext>
                  </a:extLst>
                </a:gridCol>
                <a:gridCol w="474663">
                  <a:extLst>
                    <a:ext uri="{9D8B030D-6E8A-4147-A177-3AD203B41FA5}">
                      <a16:colId xmlns:a16="http://schemas.microsoft.com/office/drawing/2014/main" val="20007"/>
                    </a:ext>
                  </a:extLst>
                </a:gridCol>
                <a:gridCol w="473075">
                  <a:extLst>
                    <a:ext uri="{9D8B030D-6E8A-4147-A177-3AD203B41FA5}">
                      <a16:colId xmlns:a16="http://schemas.microsoft.com/office/drawing/2014/main" val="20008"/>
                    </a:ext>
                  </a:extLst>
                </a:gridCol>
                <a:gridCol w="476250">
                  <a:extLst>
                    <a:ext uri="{9D8B030D-6E8A-4147-A177-3AD203B41FA5}">
                      <a16:colId xmlns:a16="http://schemas.microsoft.com/office/drawing/2014/main" val="20009"/>
                    </a:ext>
                  </a:extLst>
                </a:gridCol>
                <a:gridCol w="474662">
                  <a:extLst>
                    <a:ext uri="{9D8B030D-6E8A-4147-A177-3AD203B41FA5}">
                      <a16:colId xmlns:a16="http://schemas.microsoft.com/office/drawing/2014/main" val="20010"/>
                    </a:ext>
                  </a:extLst>
                </a:gridCol>
                <a:gridCol w="474663">
                  <a:extLst>
                    <a:ext uri="{9D8B030D-6E8A-4147-A177-3AD203B41FA5}">
                      <a16:colId xmlns:a16="http://schemas.microsoft.com/office/drawing/2014/main" val="20011"/>
                    </a:ext>
                  </a:extLst>
                </a:gridCol>
                <a:gridCol w="474662">
                  <a:extLst>
                    <a:ext uri="{9D8B030D-6E8A-4147-A177-3AD203B41FA5}">
                      <a16:colId xmlns:a16="http://schemas.microsoft.com/office/drawing/2014/main" val="20012"/>
                    </a:ext>
                  </a:extLst>
                </a:gridCol>
              </a:tblGrid>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参照ページ</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275">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ページ枠</a:t>
                      </a:r>
                    </a:p>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ページフォルト</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pSp>
        <p:nvGrpSpPr>
          <p:cNvPr id="2" name="Group 74"/>
          <p:cNvGrpSpPr>
            <a:grpSpLocks/>
          </p:cNvGrpSpPr>
          <p:nvPr/>
        </p:nvGrpSpPr>
        <p:grpSpPr bwMode="auto">
          <a:xfrm>
            <a:off x="2895600" y="1524000"/>
            <a:ext cx="2057400" cy="762000"/>
            <a:chOff x="1824" y="960"/>
            <a:chExt cx="1296" cy="480"/>
          </a:xfrm>
        </p:grpSpPr>
        <p:sp>
          <p:nvSpPr>
            <p:cNvPr id="30785" name="Line 62"/>
            <p:cNvSpPr>
              <a:spLocks noChangeShapeType="1"/>
            </p:cNvSpPr>
            <p:nvPr/>
          </p:nvSpPr>
          <p:spPr bwMode="auto">
            <a:xfrm>
              <a:off x="3120" y="1296"/>
              <a:ext cx="0" cy="144"/>
            </a:xfrm>
            <a:prstGeom prst="line">
              <a:avLst/>
            </a:prstGeom>
            <a:noFill/>
            <a:ln w="28575">
              <a:solidFill>
                <a:srgbClr val="FF99CC"/>
              </a:solidFill>
              <a:round/>
              <a:headEnd/>
              <a:tailEnd/>
            </a:ln>
          </p:spPr>
          <p:txBody>
            <a:bodyPr wrap="none"/>
            <a:lstStyle/>
            <a:p>
              <a:endParaRPr lang="ja-JP" altLang="en-US"/>
            </a:p>
          </p:txBody>
        </p:sp>
        <p:sp>
          <p:nvSpPr>
            <p:cNvPr id="30786" name="Line 63"/>
            <p:cNvSpPr>
              <a:spLocks noChangeShapeType="1"/>
            </p:cNvSpPr>
            <p:nvPr/>
          </p:nvSpPr>
          <p:spPr bwMode="auto">
            <a:xfrm>
              <a:off x="1920" y="1296"/>
              <a:ext cx="1200" cy="0"/>
            </a:xfrm>
            <a:prstGeom prst="line">
              <a:avLst/>
            </a:prstGeom>
            <a:noFill/>
            <a:ln w="28575">
              <a:solidFill>
                <a:srgbClr val="FF99CC"/>
              </a:solidFill>
              <a:round/>
              <a:headEnd/>
              <a:tailEnd/>
            </a:ln>
          </p:spPr>
          <p:txBody>
            <a:bodyPr wrap="none"/>
            <a:lstStyle/>
            <a:p>
              <a:endParaRPr lang="ja-JP" altLang="en-US"/>
            </a:p>
          </p:txBody>
        </p:sp>
        <p:grpSp>
          <p:nvGrpSpPr>
            <p:cNvPr id="30787" name="Group 64"/>
            <p:cNvGrpSpPr>
              <a:grpSpLocks/>
            </p:cNvGrpSpPr>
            <p:nvPr/>
          </p:nvGrpSpPr>
          <p:grpSpPr bwMode="auto">
            <a:xfrm>
              <a:off x="1824" y="960"/>
              <a:ext cx="228" cy="480"/>
              <a:chOff x="3024" y="960"/>
              <a:chExt cx="228" cy="480"/>
            </a:xfrm>
          </p:grpSpPr>
          <p:sp>
            <p:nvSpPr>
              <p:cNvPr id="30794" name="Text Box 65"/>
              <p:cNvSpPr txBox="1">
                <a:spLocks noChangeArrowheads="1"/>
              </p:cNvSpPr>
              <p:nvPr/>
            </p:nvSpPr>
            <p:spPr bwMode="auto">
              <a:xfrm>
                <a:off x="3024" y="960"/>
                <a:ext cx="228" cy="327"/>
              </a:xfrm>
              <a:prstGeom prst="rect">
                <a:avLst/>
              </a:prstGeom>
              <a:noFill/>
              <a:ln w="9525">
                <a:noFill/>
                <a:miter lim="800000"/>
                <a:headEnd/>
                <a:tailEnd/>
              </a:ln>
            </p:spPr>
            <p:txBody>
              <a:bodyPr wrap="none">
                <a:spAutoFit/>
              </a:bodyPr>
              <a:lstStyle/>
              <a:p>
                <a:r>
                  <a:rPr lang="ja-JP" altLang="en-US"/>
                  <a:t>0</a:t>
                </a:r>
              </a:p>
            </p:txBody>
          </p:sp>
          <p:sp>
            <p:nvSpPr>
              <p:cNvPr id="30795" name="Line 66"/>
              <p:cNvSpPr>
                <a:spLocks noChangeShapeType="1"/>
              </p:cNvSpPr>
              <p:nvPr/>
            </p:nvSpPr>
            <p:spPr bwMode="auto">
              <a:xfrm>
                <a:off x="3120" y="1296"/>
                <a:ext cx="0" cy="144"/>
              </a:xfrm>
              <a:prstGeom prst="line">
                <a:avLst/>
              </a:prstGeom>
              <a:noFill/>
              <a:ln w="38100">
                <a:solidFill>
                  <a:srgbClr val="FF99CC"/>
                </a:solidFill>
                <a:round/>
                <a:headEnd/>
                <a:tailEnd type="triangle" w="med" len="med"/>
              </a:ln>
            </p:spPr>
            <p:txBody>
              <a:bodyPr wrap="none"/>
              <a:lstStyle/>
              <a:p>
                <a:endParaRPr lang="ja-JP" altLang="en-US"/>
              </a:p>
            </p:txBody>
          </p:sp>
        </p:grpSp>
        <p:grpSp>
          <p:nvGrpSpPr>
            <p:cNvPr id="30788" name="Group 67"/>
            <p:cNvGrpSpPr>
              <a:grpSpLocks/>
            </p:cNvGrpSpPr>
            <p:nvPr/>
          </p:nvGrpSpPr>
          <p:grpSpPr bwMode="auto">
            <a:xfrm>
              <a:off x="2112" y="960"/>
              <a:ext cx="228" cy="480"/>
              <a:chOff x="3312" y="960"/>
              <a:chExt cx="228" cy="480"/>
            </a:xfrm>
          </p:grpSpPr>
          <p:sp>
            <p:nvSpPr>
              <p:cNvPr id="30792" name="Text Box 68"/>
              <p:cNvSpPr txBox="1">
                <a:spLocks noChangeArrowheads="1"/>
              </p:cNvSpPr>
              <p:nvPr/>
            </p:nvSpPr>
            <p:spPr bwMode="auto">
              <a:xfrm>
                <a:off x="3312" y="960"/>
                <a:ext cx="228" cy="327"/>
              </a:xfrm>
              <a:prstGeom prst="rect">
                <a:avLst/>
              </a:prstGeom>
              <a:noFill/>
              <a:ln w="9525">
                <a:noFill/>
                <a:miter lim="800000"/>
                <a:headEnd/>
                <a:tailEnd/>
              </a:ln>
            </p:spPr>
            <p:txBody>
              <a:bodyPr wrap="none">
                <a:spAutoFit/>
              </a:bodyPr>
              <a:lstStyle/>
              <a:p>
                <a:r>
                  <a:rPr lang="ja-JP" altLang="en-US"/>
                  <a:t>1</a:t>
                </a:r>
              </a:p>
            </p:txBody>
          </p:sp>
          <p:sp>
            <p:nvSpPr>
              <p:cNvPr id="30793" name="Line 69"/>
              <p:cNvSpPr>
                <a:spLocks noChangeShapeType="1"/>
              </p:cNvSpPr>
              <p:nvPr/>
            </p:nvSpPr>
            <p:spPr bwMode="auto">
              <a:xfrm>
                <a:off x="3408" y="1296"/>
                <a:ext cx="0" cy="144"/>
              </a:xfrm>
              <a:prstGeom prst="line">
                <a:avLst/>
              </a:prstGeom>
              <a:noFill/>
              <a:ln w="38100">
                <a:solidFill>
                  <a:srgbClr val="FF99CC"/>
                </a:solidFill>
                <a:round/>
                <a:headEnd/>
                <a:tailEnd type="triangle" w="med" len="med"/>
              </a:ln>
            </p:spPr>
            <p:txBody>
              <a:bodyPr wrap="none"/>
              <a:lstStyle/>
              <a:p>
                <a:endParaRPr lang="ja-JP" altLang="en-US"/>
              </a:p>
            </p:txBody>
          </p:sp>
        </p:grpSp>
        <p:grpSp>
          <p:nvGrpSpPr>
            <p:cNvPr id="30789" name="Group 70"/>
            <p:cNvGrpSpPr>
              <a:grpSpLocks/>
            </p:cNvGrpSpPr>
            <p:nvPr/>
          </p:nvGrpSpPr>
          <p:grpSpPr bwMode="auto">
            <a:xfrm>
              <a:off x="2448" y="960"/>
              <a:ext cx="228" cy="480"/>
              <a:chOff x="4512" y="960"/>
              <a:chExt cx="228" cy="480"/>
            </a:xfrm>
          </p:grpSpPr>
          <p:sp>
            <p:nvSpPr>
              <p:cNvPr id="30790" name="Text Box 71"/>
              <p:cNvSpPr txBox="1">
                <a:spLocks noChangeArrowheads="1"/>
              </p:cNvSpPr>
              <p:nvPr/>
            </p:nvSpPr>
            <p:spPr bwMode="auto">
              <a:xfrm>
                <a:off x="4512" y="960"/>
                <a:ext cx="228" cy="327"/>
              </a:xfrm>
              <a:prstGeom prst="rect">
                <a:avLst/>
              </a:prstGeom>
              <a:noFill/>
              <a:ln w="9525">
                <a:noFill/>
                <a:miter lim="800000"/>
                <a:headEnd/>
                <a:tailEnd/>
              </a:ln>
            </p:spPr>
            <p:txBody>
              <a:bodyPr wrap="none">
                <a:spAutoFit/>
              </a:bodyPr>
              <a:lstStyle/>
              <a:p>
                <a:r>
                  <a:rPr lang="ja-JP" altLang="en-US"/>
                  <a:t>2</a:t>
                </a:r>
              </a:p>
            </p:txBody>
          </p:sp>
          <p:sp>
            <p:nvSpPr>
              <p:cNvPr id="30791" name="Line 72"/>
              <p:cNvSpPr>
                <a:spLocks noChangeShapeType="1"/>
              </p:cNvSpPr>
              <p:nvPr/>
            </p:nvSpPr>
            <p:spPr bwMode="auto">
              <a:xfrm>
                <a:off x="4608" y="1296"/>
                <a:ext cx="0" cy="144"/>
              </a:xfrm>
              <a:prstGeom prst="line">
                <a:avLst/>
              </a:prstGeom>
              <a:noFill/>
              <a:ln w="38100">
                <a:solidFill>
                  <a:srgbClr val="FF99CC"/>
                </a:solidFill>
                <a:round/>
                <a:headEnd/>
                <a:tailEnd type="triangle" w="med" len="med"/>
              </a:ln>
            </p:spPr>
            <p:txBody>
              <a:bodyPr wrap="none"/>
              <a:lstStyle/>
              <a:p>
                <a:endParaRPr lang="ja-JP" altLang="en-US"/>
              </a:p>
            </p:txBody>
          </p:sp>
        </p:grpSp>
      </p:grpSp>
      <p:sp>
        <p:nvSpPr>
          <p:cNvPr id="274505" name="Oval 73"/>
          <p:cNvSpPr>
            <a:spLocks noChangeArrowheads="1"/>
          </p:cNvSpPr>
          <p:nvPr/>
        </p:nvSpPr>
        <p:spPr bwMode="auto">
          <a:xfrm>
            <a:off x="4267200" y="2895600"/>
            <a:ext cx="457200" cy="457200"/>
          </a:xfrm>
          <a:prstGeom prst="ellipse">
            <a:avLst/>
          </a:prstGeom>
          <a:noFill/>
          <a:ln w="38100">
            <a:solidFill>
              <a:srgbClr val="FF99CC"/>
            </a:solidFill>
            <a:round/>
            <a:headEnd/>
            <a:tailEnd/>
          </a:ln>
        </p:spPr>
        <p:txBody>
          <a:bodyPr wrap="none" anchor="ctr"/>
          <a:lstStyle/>
          <a:p>
            <a:endParaRPr lang="ja-JP" altLang="en-US"/>
          </a:p>
        </p:txBody>
      </p:sp>
      <p:sp>
        <p:nvSpPr>
          <p:cNvPr id="274507" name="Rectangle 75"/>
          <p:cNvSpPr>
            <a:spLocks noChangeArrowheads="1"/>
          </p:cNvSpPr>
          <p:nvPr/>
        </p:nvSpPr>
        <p:spPr bwMode="auto">
          <a:xfrm>
            <a:off x="4735513" y="4610100"/>
            <a:ext cx="474662" cy="577850"/>
          </a:xfrm>
          <a:prstGeom prst="rect">
            <a:avLst/>
          </a:prstGeom>
          <a:noFill/>
          <a:ln w="9525">
            <a:noFill/>
            <a:miter lim="800000"/>
            <a:headEnd/>
            <a:tailEnd/>
          </a:ln>
        </p:spPr>
        <p:txBody>
          <a:bodyPr/>
          <a:lstStyle/>
          <a:p>
            <a:pPr algn="ctr">
              <a:spcBef>
                <a:spcPct val="20000"/>
              </a:spcBef>
              <a:buSzPct val="85000"/>
            </a:pPr>
            <a:r>
              <a:rPr lang="en-US" altLang="ja-JP" sz="3200"/>
              <a:t>p</a:t>
            </a:r>
          </a:p>
        </p:txBody>
      </p:sp>
      <p:sp>
        <p:nvSpPr>
          <p:cNvPr id="274508" name="Rectangle 76"/>
          <p:cNvSpPr>
            <a:spLocks noChangeArrowheads="1"/>
          </p:cNvSpPr>
          <p:nvPr/>
        </p:nvSpPr>
        <p:spPr bwMode="auto">
          <a:xfrm>
            <a:off x="4735513" y="2863850"/>
            <a:ext cx="474662" cy="1746250"/>
          </a:xfrm>
          <a:prstGeom prst="rect">
            <a:avLst/>
          </a:prstGeom>
          <a:noFill/>
          <a:ln w="9525">
            <a:noFill/>
            <a:miter lim="800000"/>
            <a:headEnd/>
            <a:tailEnd/>
          </a:ln>
        </p:spPr>
        <p:txBody>
          <a:bodyPr/>
          <a:lstStyle/>
          <a:p>
            <a:pPr algn="ctr">
              <a:spcBef>
                <a:spcPct val="20000"/>
              </a:spcBef>
              <a:buSzPct val="85000"/>
            </a:pPr>
            <a:r>
              <a:rPr lang="ja-JP" altLang="en-US" sz="3200"/>
              <a:t>4</a:t>
            </a:r>
          </a:p>
          <a:p>
            <a:pPr algn="ctr">
              <a:spcBef>
                <a:spcPct val="20000"/>
              </a:spcBef>
              <a:buSzPct val="85000"/>
            </a:pPr>
            <a:r>
              <a:rPr lang="ja-JP" altLang="en-US" sz="3200"/>
              <a:t>1</a:t>
            </a:r>
          </a:p>
          <a:p>
            <a:pPr algn="ctr">
              <a:spcBef>
                <a:spcPct val="20000"/>
              </a:spcBef>
              <a:buSzPct val="85000"/>
            </a:pPr>
            <a:r>
              <a:rPr lang="ja-JP" altLang="en-US" sz="3200"/>
              <a:t>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74507"/>
                                        </p:tgtEl>
                                        <p:attrNameLst>
                                          <p:attrName>style.visibility</p:attrName>
                                        </p:attrNameLst>
                                      </p:cBhvr>
                                      <p:to>
                                        <p:strVal val="visible"/>
                                      </p:to>
                                    </p:set>
                                    <p:animEffect transition="in" filter="checkerboard(across)">
                                      <p:cBhvr>
                                        <p:cTn id="7" dur="500"/>
                                        <p:tgtEl>
                                          <p:spTgt spid="27450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righ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74505"/>
                                        </p:tgtEl>
                                        <p:attrNameLst>
                                          <p:attrName>style.visibility</p:attrName>
                                        </p:attrNameLst>
                                      </p:cBhvr>
                                      <p:to>
                                        <p:strVal val="visible"/>
                                      </p:to>
                                    </p:set>
                                    <p:animEffect transition="in" filter="checkerboard(across)">
                                      <p:cBhvr>
                                        <p:cTn id="17" dur="500"/>
                                        <p:tgtEl>
                                          <p:spTgt spid="274505"/>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74508"/>
                                        </p:tgtEl>
                                        <p:attrNameLst>
                                          <p:attrName>style.visibility</p:attrName>
                                        </p:attrNameLst>
                                      </p:cBhvr>
                                      <p:to>
                                        <p:strVal val="visible"/>
                                      </p:to>
                                    </p:set>
                                    <p:animEffect transition="in" filter="checkerboard(across)">
                                      <p:cBhvr>
                                        <p:cTn id="22" dur="500"/>
                                        <p:tgtEl>
                                          <p:spTgt spid="2745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4505" grpId="0" animBg="1"/>
      <p:bldP spid="274507" grpId="0" autoUpdateAnimBg="0"/>
      <p:bldP spid="274508"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5800" y="800100"/>
            <a:ext cx="7772400" cy="762000"/>
          </a:xfrm>
        </p:spPr>
        <p:txBody>
          <a:bodyPr/>
          <a:lstStyle/>
          <a:p>
            <a:pPr eaLnBrk="1" hangingPunct="1"/>
            <a:r>
              <a:rPr lang="en-US" altLang="ja-JP">
                <a:latin typeface="Times New Roman" pitchFamily="18" charset="0"/>
              </a:rPr>
              <a:t>FIFO</a:t>
            </a:r>
          </a:p>
        </p:txBody>
      </p:sp>
      <p:graphicFrame>
        <p:nvGraphicFramePr>
          <p:cNvPr id="275459" name="Group 3"/>
          <p:cNvGraphicFramePr>
            <a:graphicFrameLocks noGrp="1"/>
          </p:cNvGraphicFramePr>
          <p:nvPr/>
        </p:nvGraphicFramePr>
        <p:xfrm>
          <a:off x="381000" y="2286000"/>
          <a:ext cx="8153400" cy="2907792"/>
        </p:xfrm>
        <a:graphic>
          <a:graphicData uri="http://schemas.openxmlformats.org/drawingml/2006/table">
            <a:tbl>
              <a:tblPr/>
              <a:tblGrid>
                <a:gridCol w="2455863">
                  <a:extLst>
                    <a:ext uri="{9D8B030D-6E8A-4147-A177-3AD203B41FA5}">
                      <a16:colId xmlns:a16="http://schemas.microsoft.com/office/drawing/2014/main" val="20000"/>
                    </a:ext>
                  </a:extLst>
                </a:gridCol>
                <a:gridCol w="474662">
                  <a:extLst>
                    <a:ext uri="{9D8B030D-6E8A-4147-A177-3AD203B41FA5}">
                      <a16:colId xmlns:a16="http://schemas.microsoft.com/office/drawing/2014/main" val="20001"/>
                    </a:ext>
                  </a:extLst>
                </a:gridCol>
                <a:gridCol w="474663">
                  <a:extLst>
                    <a:ext uri="{9D8B030D-6E8A-4147-A177-3AD203B41FA5}">
                      <a16:colId xmlns:a16="http://schemas.microsoft.com/office/drawing/2014/main" val="20002"/>
                    </a:ext>
                  </a:extLst>
                </a:gridCol>
                <a:gridCol w="476250">
                  <a:extLst>
                    <a:ext uri="{9D8B030D-6E8A-4147-A177-3AD203B41FA5}">
                      <a16:colId xmlns:a16="http://schemas.microsoft.com/office/drawing/2014/main" val="20003"/>
                    </a:ext>
                  </a:extLst>
                </a:gridCol>
                <a:gridCol w="473075">
                  <a:extLst>
                    <a:ext uri="{9D8B030D-6E8A-4147-A177-3AD203B41FA5}">
                      <a16:colId xmlns:a16="http://schemas.microsoft.com/office/drawing/2014/main" val="20004"/>
                    </a:ext>
                  </a:extLst>
                </a:gridCol>
                <a:gridCol w="474662">
                  <a:extLst>
                    <a:ext uri="{9D8B030D-6E8A-4147-A177-3AD203B41FA5}">
                      <a16:colId xmlns:a16="http://schemas.microsoft.com/office/drawing/2014/main" val="20005"/>
                    </a:ext>
                  </a:extLst>
                </a:gridCol>
                <a:gridCol w="476250">
                  <a:extLst>
                    <a:ext uri="{9D8B030D-6E8A-4147-A177-3AD203B41FA5}">
                      <a16:colId xmlns:a16="http://schemas.microsoft.com/office/drawing/2014/main" val="20006"/>
                    </a:ext>
                  </a:extLst>
                </a:gridCol>
                <a:gridCol w="474663">
                  <a:extLst>
                    <a:ext uri="{9D8B030D-6E8A-4147-A177-3AD203B41FA5}">
                      <a16:colId xmlns:a16="http://schemas.microsoft.com/office/drawing/2014/main" val="20007"/>
                    </a:ext>
                  </a:extLst>
                </a:gridCol>
                <a:gridCol w="473075">
                  <a:extLst>
                    <a:ext uri="{9D8B030D-6E8A-4147-A177-3AD203B41FA5}">
                      <a16:colId xmlns:a16="http://schemas.microsoft.com/office/drawing/2014/main" val="20008"/>
                    </a:ext>
                  </a:extLst>
                </a:gridCol>
                <a:gridCol w="476250">
                  <a:extLst>
                    <a:ext uri="{9D8B030D-6E8A-4147-A177-3AD203B41FA5}">
                      <a16:colId xmlns:a16="http://schemas.microsoft.com/office/drawing/2014/main" val="20009"/>
                    </a:ext>
                  </a:extLst>
                </a:gridCol>
                <a:gridCol w="474662">
                  <a:extLst>
                    <a:ext uri="{9D8B030D-6E8A-4147-A177-3AD203B41FA5}">
                      <a16:colId xmlns:a16="http://schemas.microsoft.com/office/drawing/2014/main" val="20010"/>
                    </a:ext>
                  </a:extLst>
                </a:gridCol>
                <a:gridCol w="474663">
                  <a:extLst>
                    <a:ext uri="{9D8B030D-6E8A-4147-A177-3AD203B41FA5}">
                      <a16:colId xmlns:a16="http://schemas.microsoft.com/office/drawing/2014/main" val="20011"/>
                    </a:ext>
                  </a:extLst>
                </a:gridCol>
                <a:gridCol w="474662">
                  <a:extLst>
                    <a:ext uri="{9D8B030D-6E8A-4147-A177-3AD203B41FA5}">
                      <a16:colId xmlns:a16="http://schemas.microsoft.com/office/drawing/2014/main" val="20012"/>
                    </a:ext>
                  </a:extLst>
                </a:gridCol>
              </a:tblGrid>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参照ページ</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275">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ページ枠</a:t>
                      </a:r>
                    </a:p>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ページフォルト</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pSp>
        <p:nvGrpSpPr>
          <p:cNvPr id="2" name="Group 78"/>
          <p:cNvGrpSpPr>
            <a:grpSpLocks/>
          </p:cNvGrpSpPr>
          <p:nvPr/>
        </p:nvGrpSpPr>
        <p:grpSpPr bwMode="auto">
          <a:xfrm>
            <a:off x="3352800" y="1524000"/>
            <a:ext cx="2057400" cy="762000"/>
            <a:chOff x="2112" y="960"/>
            <a:chExt cx="1296" cy="480"/>
          </a:xfrm>
        </p:grpSpPr>
        <p:sp>
          <p:nvSpPr>
            <p:cNvPr id="31809" name="Line 62"/>
            <p:cNvSpPr>
              <a:spLocks noChangeShapeType="1"/>
            </p:cNvSpPr>
            <p:nvPr/>
          </p:nvSpPr>
          <p:spPr bwMode="auto">
            <a:xfrm>
              <a:off x="3408" y="1296"/>
              <a:ext cx="0" cy="144"/>
            </a:xfrm>
            <a:prstGeom prst="line">
              <a:avLst/>
            </a:prstGeom>
            <a:noFill/>
            <a:ln w="28575">
              <a:solidFill>
                <a:srgbClr val="FF99CC"/>
              </a:solidFill>
              <a:round/>
              <a:headEnd/>
              <a:tailEnd/>
            </a:ln>
          </p:spPr>
          <p:txBody>
            <a:bodyPr wrap="none"/>
            <a:lstStyle/>
            <a:p>
              <a:endParaRPr lang="ja-JP" altLang="en-US"/>
            </a:p>
          </p:txBody>
        </p:sp>
        <p:sp>
          <p:nvSpPr>
            <p:cNvPr id="31810" name="Line 63"/>
            <p:cNvSpPr>
              <a:spLocks noChangeShapeType="1"/>
            </p:cNvSpPr>
            <p:nvPr/>
          </p:nvSpPr>
          <p:spPr bwMode="auto">
            <a:xfrm>
              <a:off x="2208" y="1296"/>
              <a:ext cx="1200" cy="0"/>
            </a:xfrm>
            <a:prstGeom prst="line">
              <a:avLst/>
            </a:prstGeom>
            <a:noFill/>
            <a:ln w="28575">
              <a:solidFill>
                <a:srgbClr val="FF99CC"/>
              </a:solidFill>
              <a:round/>
              <a:headEnd/>
              <a:tailEnd/>
            </a:ln>
          </p:spPr>
          <p:txBody>
            <a:bodyPr wrap="none"/>
            <a:lstStyle/>
            <a:p>
              <a:endParaRPr lang="ja-JP" altLang="en-US"/>
            </a:p>
          </p:txBody>
        </p:sp>
        <p:grpSp>
          <p:nvGrpSpPr>
            <p:cNvPr id="31811" name="Group 64"/>
            <p:cNvGrpSpPr>
              <a:grpSpLocks/>
            </p:cNvGrpSpPr>
            <p:nvPr/>
          </p:nvGrpSpPr>
          <p:grpSpPr bwMode="auto">
            <a:xfrm>
              <a:off x="2112" y="960"/>
              <a:ext cx="228" cy="480"/>
              <a:chOff x="3024" y="960"/>
              <a:chExt cx="228" cy="480"/>
            </a:xfrm>
          </p:grpSpPr>
          <p:sp>
            <p:nvSpPr>
              <p:cNvPr id="31818" name="Text Box 65"/>
              <p:cNvSpPr txBox="1">
                <a:spLocks noChangeArrowheads="1"/>
              </p:cNvSpPr>
              <p:nvPr/>
            </p:nvSpPr>
            <p:spPr bwMode="auto">
              <a:xfrm>
                <a:off x="3024" y="960"/>
                <a:ext cx="228" cy="327"/>
              </a:xfrm>
              <a:prstGeom prst="rect">
                <a:avLst/>
              </a:prstGeom>
              <a:noFill/>
              <a:ln w="9525">
                <a:noFill/>
                <a:miter lim="800000"/>
                <a:headEnd/>
                <a:tailEnd/>
              </a:ln>
            </p:spPr>
            <p:txBody>
              <a:bodyPr wrap="none">
                <a:spAutoFit/>
              </a:bodyPr>
              <a:lstStyle/>
              <a:p>
                <a:r>
                  <a:rPr lang="ja-JP" altLang="en-US"/>
                  <a:t>1</a:t>
                </a:r>
              </a:p>
            </p:txBody>
          </p:sp>
          <p:sp>
            <p:nvSpPr>
              <p:cNvPr id="31819" name="Line 66"/>
              <p:cNvSpPr>
                <a:spLocks noChangeShapeType="1"/>
              </p:cNvSpPr>
              <p:nvPr/>
            </p:nvSpPr>
            <p:spPr bwMode="auto">
              <a:xfrm>
                <a:off x="3120" y="1296"/>
                <a:ext cx="0" cy="144"/>
              </a:xfrm>
              <a:prstGeom prst="line">
                <a:avLst/>
              </a:prstGeom>
              <a:noFill/>
              <a:ln w="38100">
                <a:solidFill>
                  <a:srgbClr val="FF99CC"/>
                </a:solidFill>
                <a:round/>
                <a:headEnd/>
                <a:tailEnd type="triangle" w="med" len="med"/>
              </a:ln>
            </p:spPr>
            <p:txBody>
              <a:bodyPr wrap="none"/>
              <a:lstStyle/>
              <a:p>
                <a:endParaRPr lang="ja-JP" altLang="en-US"/>
              </a:p>
            </p:txBody>
          </p:sp>
        </p:grpSp>
        <p:grpSp>
          <p:nvGrpSpPr>
            <p:cNvPr id="31812" name="Group 67"/>
            <p:cNvGrpSpPr>
              <a:grpSpLocks/>
            </p:cNvGrpSpPr>
            <p:nvPr/>
          </p:nvGrpSpPr>
          <p:grpSpPr bwMode="auto">
            <a:xfrm>
              <a:off x="2400" y="960"/>
              <a:ext cx="228" cy="480"/>
              <a:chOff x="3312" y="960"/>
              <a:chExt cx="228" cy="480"/>
            </a:xfrm>
          </p:grpSpPr>
          <p:sp>
            <p:nvSpPr>
              <p:cNvPr id="31816" name="Text Box 68"/>
              <p:cNvSpPr txBox="1">
                <a:spLocks noChangeArrowheads="1"/>
              </p:cNvSpPr>
              <p:nvPr/>
            </p:nvSpPr>
            <p:spPr bwMode="auto">
              <a:xfrm>
                <a:off x="3312" y="960"/>
                <a:ext cx="228" cy="327"/>
              </a:xfrm>
              <a:prstGeom prst="rect">
                <a:avLst/>
              </a:prstGeom>
              <a:noFill/>
              <a:ln w="9525">
                <a:noFill/>
                <a:miter lim="800000"/>
                <a:headEnd/>
                <a:tailEnd/>
              </a:ln>
            </p:spPr>
            <p:txBody>
              <a:bodyPr wrap="none">
                <a:spAutoFit/>
              </a:bodyPr>
              <a:lstStyle/>
              <a:p>
                <a:r>
                  <a:rPr lang="ja-JP" altLang="en-US"/>
                  <a:t>2</a:t>
                </a:r>
              </a:p>
            </p:txBody>
          </p:sp>
          <p:sp>
            <p:nvSpPr>
              <p:cNvPr id="31817" name="Line 69"/>
              <p:cNvSpPr>
                <a:spLocks noChangeShapeType="1"/>
              </p:cNvSpPr>
              <p:nvPr/>
            </p:nvSpPr>
            <p:spPr bwMode="auto">
              <a:xfrm>
                <a:off x="3408" y="1296"/>
                <a:ext cx="0" cy="144"/>
              </a:xfrm>
              <a:prstGeom prst="line">
                <a:avLst/>
              </a:prstGeom>
              <a:noFill/>
              <a:ln w="38100">
                <a:solidFill>
                  <a:srgbClr val="FF99CC"/>
                </a:solidFill>
                <a:round/>
                <a:headEnd/>
                <a:tailEnd type="triangle" w="med" len="med"/>
              </a:ln>
            </p:spPr>
            <p:txBody>
              <a:bodyPr wrap="none"/>
              <a:lstStyle/>
              <a:p>
                <a:endParaRPr lang="ja-JP" altLang="en-US"/>
              </a:p>
            </p:txBody>
          </p:sp>
        </p:grpSp>
        <p:grpSp>
          <p:nvGrpSpPr>
            <p:cNvPr id="31813" name="Group 70"/>
            <p:cNvGrpSpPr>
              <a:grpSpLocks/>
            </p:cNvGrpSpPr>
            <p:nvPr/>
          </p:nvGrpSpPr>
          <p:grpSpPr bwMode="auto">
            <a:xfrm>
              <a:off x="3024" y="960"/>
              <a:ext cx="228" cy="480"/>
              <a:chOff x="4512" y="960"/>
              <a:chExt cx="228" cy="480"/>
            </a:xfrm>
          </p:grpSpPr>
          <p:sp>
            <p:nvSpPr>
              <p:cNvPr id="31814" name="Text Box 71"/>
              <p:cNvSpPr txBox="1">
                <a:spLocks noChangeArrowheads="1"/>
              </p:cNvSpPr>
              <p:nvPr/>
            </p:nvSpPr>
            <p:spPr bwMode="auto">
              <a:xfrm>
                <a:off x="4512" y="960"/>
                <a:ext cx="228" cy="327"/>
              </a:xfrm>
              <a:prstGeom prst="rect">
                <a:avLst/>
              </a:prstGeom>
              <a:noFill/>
              <a:ln w="9525">
                <a:noFill/>
                <a:miter lim="800000"/>
                <a:headEnd/>
                <a:tailEnd/>
              </a:ln>
            </p:spPr>
            <p:txBody>
              <a:bodyPr wrap="none">
                <a:spAutoFit/>
              </a:bodyPr>
              <a:lstStyle/>
              <a:p>
                <a:r>
                  <a:rPr lang="ja-JP" altLang="en-US"/>
                  <a:t>4</a:t>
                </a:r>
              </a:p>
            </p:txBody>
          </p:sp>
          <p:sp>
            <p:nvSpPr>
              <p:cNvPr id="31815" name="Line 72"/>
              <p:cNvSpPr>
                <a:spLocks noChangeShapeType="1"/>
              </p:cNvSpPr>
              <p:nvPr/>
            </p:nvSpPr>
            <p:spPr bwMode="auto">
              <a:xfrm>
                <a:off x="4608" y="1296"/>
                <a:ext cx="0" cy="144"/>
              </a:xfrm>
              <a:prstGeom prst="line">
                <a:avLst/>
              </a:prstGeom>
              <a:noFill/>
              <a:ln w="38100">
                <a:solidFill>
                  <a:srgbClr val="FF99CC"/>
                </a:solidFill>
                <a:round/>
                <a:headEnd/>
                <a:tailEnd type="triangle" w="med" len="med"/>
              </a:ln>
            </p:spPr>
            <p:txBody>
              <a:bodyPr wrap="none"/>
              <a:lstStyle/>
              <a:p>
                <a:endParaRPr lang="ja-JP" altLang="en-US"/>
              </a:p>
            </p:txBody>
          </p:sp>
        </p:grpSp>
      </p:grpSp>
      <p:sp>
        <p:nvSpPr>
          <p:cNvPr id="275529" name="Oval 73"/>
          <p:cNvSpPr>
            <a:spLocks noChangeArrowheads="1"/>
          </p:cNvSpPr>
          <p:nvPr/>
        </p:nvSpPr>
        <p:spPr bwMode="auto">
          <a:xfrm>
            <a:off x="4724400" y="3505200"/>
            <a:ext cx="457200" cy="457200"/>
          </a:xfrm>
          <a:prstGeom prst="ellipse">
            <a:avLst/>
          </a:prstGeom>
          <a:noFill/>
          <a:ln w="38100">
            <a:solidFill>
              <a:srgbClr val="FF99CC"/>
            </a:solidFill>
            <a:round/>
            <a:headEnd/>
            <a:tailEnd/>
          </a:ln>
        </p:spPr>
        <p:txBody>
          <a:bodyPr wrap="none" anchor="ctr"/>
          <a:lstStyle/>
          <a:p>
            <a:endParaRPr lang="ja-JP" altLang="en-US"/>
          </a:p>
        </p:txBody>
      </p:sp>
      <p:sp>
        <p:nvSpPr>
          <p:cNvPr id="275532" name="Rectangle 76"/>
          <p:cNvSpPr>
            <a:spLocks noChangeArrowheads="1"/>
          </p:cNvSpPr>
          <p:nvPr/>
        </p:nvSpPr>
        <p:spPr bwMode="auto">
          <a:xfrm>
            <a:off x="5210175" y="4610100"/>
            <a:ext cx="476250" cy="577850"/>
          </a:xfrm>
          <a:prstGeom prst="rect">
            <a:avLst/>
          </a:prstGeom>
          <a:noFill/>
          <a:ln w="9525">
            <a:noFill/>
            <a:miter lim="800000"/>
            <a:headEnd/>
            <a:tailEnd/>
          </a:ln>
        </p:spPr>
        <p:txBody>
          <a:bodyPr/>
          <a:lstStyle/>
          <a:p>
            <a:pPr algn="ctr">
              <a:spcBef>
                <a:spcPct val="20000"/>
              </a:spcBef>
              <a:buSzPct val="85000"/>
            </a:pPr>
            <a:r>
              <a:rPr lang="en-US" altLang="ja-JP" sz="3200"/>
              <a:t>p</a:t>
            </a:r>
          </a:p>
        </p:txBody>
      </p:sp>
      <p:sp>
        <p:nvSpPr>
          <p:cNvPr id="275533" name="Rectangle 77"/>
          <p:cNvSpPr>
            <a:spLocks noChangeArrowheads="1"/>
          </p:cNvSpPr>
          <p:nvPr/>
        </p:nvSpPr>
        <p:spPr bwMode="auto">
          <a:xfrm>
            <a:off x="5210175" y="2863850"/>
            <a:ext cx="476250" cy="1746250"/>
          </a:xfrm>
          <a:prstGeom prst="rect">
            <a:avLst/>
          </a:prstGeom>
          <a:noFill/>
          <a:ln w="9525">
            <a:noFill/>
            <a:miter lim="800000"/>
            <a:headEnd/>
            <a:tailEnd/>
          </a:ln>
        </p:spPr>
        <p:txBody>
          <a:bodyPr/>
          <a:lstStyle/>
          <a:p>
            <a:pPr algn="ctr">
              <a:spcBef>
                <a:spcPct val="20000"/>
              </a:spcBef>
              <a:buSzPct val="85000"/>
            </a:pPr>
            <a:r>
              <a:rPr lang="ja-JP" altLang="en-US" sz="3200"/>
              <a:t>4</a:t>
            </a:r>
          </a:p>
          <a:p>
            <a:pPr algn="ctr">
              <a:spcBef>
                <a:spcPct val="20000"/>
              </a:spcBef>
              <a:buSzPct val="85000"/>
            </a:pPr>
            <a:r>
              <a:rPr lang="ja-JP" altLang="en-US" sz="3200"/>
              <a:t>3</a:t>
            </a:r>
          </a:p>
          <a:p>
            <a:pPr algn="ctr">
              <a:spcBef>
                <a:spcPct val="20000"/>
              </a:spcBef>
              <a:buSzPct val="85000"/>
            </a:pPr>
            <a:r>
              <a:rPr lang="ja-JP" altLang="en-US" sz="3200"/>
              <a:t>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75532"/>
                                        </p:tgtEl>
                                        <p:attrNameLst>
                                          <p:attrName>style.visibility</p:attrName>
                                        </p:attrNameLst>
                                      </p:cBhvr>
                                      <p:to>
                                        <p:strVal val="visible"/>
                                      </p:to>
                                    </p:set>
                                    <p:animEffect transition="in" filter="checkerboard(across)">
                                      <p:cBhvr>
                                        <p:cTn id="7" dur="500"/>
                                        <p:tgtEl>
                                          <p:spTgt spid="27553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righ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75529"/>
                                        </p:tgtEl>
                                        <p:attrNameLst>
                                          <p:attrName>style.visibility</p:attrName>
                                        </p:attrNameLst>
                                      </p:cBhvr>
                                      <p:to>
                                        <p:strVal val="visible"/>
                                      </p:to>
                                    </p:set>
                                    <p:animEffect transition="in" filter="checkerboard(across)">
                                      <p:cBhvr>
                                        <p:cTn id="17" dur="500"/>
                                        <p:tgtEl>
                                          <p:spTgt spid="275529"/>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75533"/>
                                        </p:tgtEl>
                                        <p:attrNameLst>
                                          <p:attrName>style.visibility</p:attrName>
                                        </p:attrNameLst>
                                      </p:cBhvr>
                                      <p:to>
                                        <p:strVal val="visible"/>
                                      </p:to>
                                    </p:set>
                                    <p:animEffect transition="in" filter="checkerboard(across)">
                                      <p:cBhvr>
                                        <p:cTn id="22" dur="500"/>
                                        <p:tgtEl>
                                          <p:spTgt spid="2755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5529" grpId="0" animBg="1"/>
      <p:bldP spid="275532" grpId="0" autoUpdateAnimBg="0"/>
      <p:bldP spid="275533"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itchFamily="18" charset="0"/>
              </a:rPr>
              <a:t>メモリ管理技法</a:t>
            </a:r>
          </a:p>
        </p:txBody>
      </p:sp>
      <p:sp>
        <p:nvSpPr>
          <p:cNvPr id="7171" name="Rectangle 3"/>
          <p:cNvSpPr>
            <a:spLocks noGrp="1" noChangeArrowheads="1"/>
          </p:cNvSpPr>
          <p:nvPr>
            <p:ph type="body" idx="1"/>
          </p:nvPr>
        </p:nvSpPr>
        <p:spPr>
          <a:xfrm>
            <a:off x="685800" y="1981200"/>
            <a:ext cx="7772400" cy="4648200"/>
          </a:xfrm>
        </p:spPr>
        <p:txBody>
          <a:bodyPr/>
          <a:lstStyle/>
          <a:p>
            <a:pPr eaLnBrk="1" hangingPunct="1"/>
            <a:r>
              <a:rPr lang="ja-JP" altLang="en-US">
                <a:latin typeface="Times New Roman" pitchFamily="18" charset="0"/>
              </a:rPr>
              <a:t>メモリ管理技法</a:t>
            </a:r>
          </a:p>
          <a:p>
            <a:pPr lvl="1" eaLnBrk="1" hangingPunct="1"/>
            <a:r>
              <a:rPr lang="ja-JP" altLang="en-US">
                <a:latin typeface="Times New Roman" pitchFamily="18" charset="0"/>
              </a:rPr>
              <a:t>割り付け技法</a:t>
            </a:r>
            <a:r>
              <a:rPr lang="ja-JP" altLang="en-US" sz="2400">
                <a:latin typeface="Times New Roman" pitchFamily="18" charset="0"/>
              </a:rPr>
              <a:t>(</a:t>
            </a:r>
            <a:r>
              <a:rPr lang="en-US" altLang="ja-JP" sz="2400">
                <a:latin typeface="Times New Roman" pitchFamily="18" charset="0"/>
              </a:rPr>
              <a:t>placement)</a:t>
            </a:r>
          </a:p>
          <a:p>
            <a:pPr lvl="2" eaLnBrk="1" hangingPunct="1"/>
            <a:r>
              <a:rPr lang="ja-JP" altLang="en-US">
                <a:latin typeface="Times New Roman" pitchFamily="18" charset="0"/>
              </a:rPr>
              <a:t>プログラム, データのメモリ上への割り付け位置を決定</a:t>
            </a:r>
          </a:p>
          <a:p>
            <a:pPr lvl="1" eaLnBrk="1" hangingPunct="1"/>
            <a:r>
              <a:rPr lang="ja-JP" altLang="en-US">
                <a:latin typeface="Times New Roman" pitchFamily="18" charset="0"/>
              </a:rPr>
              <a:t>フェッチ技法</a:t>
            </a:r>
            <a:r>
              <a:rPr lang="ja-JP" altLang="en-US" sz="2400">
                <a:latin typeface="Times New Roman" pitchFamily="18" charset="0"/>
              </a:rPr>
              <a:t>(</a:t>
            </a:r>
            <a:r>
              <a:rPr lang="en-US" altLang="ja-JP" sz="2400">
                <a:latin typeface="Times New Roman" pitchFamily="18" charset="0"/>
              </a:rPr>
              <a:t>fetch)</a:t>
            </a:r>
          </a:p>
          <a:p>
            <a:pPr lvl="2" eaLnBrk="1" hangingPunct="1"/>
            <a:r>
              <a:rPr lang="ja-JP" altLang="en-US">
                <a:latin typeface="Times New Roman" pitchFamily="18" charset="0"/>
              </a:rPr>
              <a:t>プログラム, データを2次記憶から主記憶への読み込み時期を決定</a:t>
            </a:r>
          </a:p>
          <a:p>
            <a:pPr lvl="1" eaLnBrk="1" hangingPunct="1"/>
            <a:r>
              <a:rPr lang="ja-JP" altLang="en-US">
                <a:latin typeface="Times New Roman" pitchFamily="18" charset="0"/>
              </a:rPr>
              <a:t>置き換え技法</a:t>
            </a:r>
            <a:r>
              <a:rPr lang="ja-JP" altLang="en-US" sz="2400">
                <a:latin typeface="Times New Roman" pitchFamily="18" charset="0"/>
              </a:rPr>
              <a:t>(</a:t>
            </a:r>
            <a:r>
              <a:rPr lang="en-US" altLang="ja-JP" sz="2400">
                <a:latin typeface="Times New Roman" pitchFamily="18" charset="0"/>
              </a:rPr>
              <a:t>replacement)</a:t>
            </a:r>
          </a:p>
          <a:p>
            <a:pPr lvl="2" eaLnBrk="1" hangingPunct="1"/>
            <a:r>
              <a:rPr lang="ja-JP" altLang="en-US">
                <a:latin typeface="Times New Roman" pitchFamily="18" charset="0"/>
              </a:rPr>
              <a:t>空き領域作成のために2次記憶に追い出すデータの決定</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800100"/>
            <a:ext cx="7772400" cy="762000"/>
          </a:xfrm>
        </p:spPr>
        <p:txBody>
          <a:bodyPr/>
          <a:lstStyle/>
          <a:p>
            <a:pPr eaLnBrk="1" hangingPunct="1"/>
            <a:r>
              <a:rPr lang="en-US" altLang="ja-JP">
                <a:latin typeface="Times New Roman" pitchFamily="18" charset="0"/>
              </a:rPr>
              <a:t>FIFO</a:t>
            </a:r>
          </a:p>
        </p:txBody>
      </p:sp>
      <p:graphicFrame>
        <p:nvGraphicFramePr>
          <p:cNvPr id="276483" name="Group 3"/>
          <p:cNvGraphicFramePr>
            <a:graphicFrameLocks noGrp="1"/>
          </p:cNvGraphicFramePr>
          <p:nvPr/>
        </p:nvGraphicFramePr>
        <p:xfrm>
          <a:off x="381000" y="2286000"/>
          <a:ext cx="8153400" cy="2907792"/>
        </p:xfrm>
        <a:graphic>
          <a:graphicData uri="http://schemas.openxmlformats.org/drawingml/2006/table">
            <a:tbl>
              <a:tblPr/>
              <a:tblGrid>
                <a:gridCol w="2455863">
                  <a:extLst>
                    <a:ext uri="{9D8B030D-6E8A-4147-A177-3AD203B41FA5}">
                      <a16:colId xmlns:a16="http://schemas.microsoft.com/office/drawing/2014/main" val="20000"/>
                    </a:ext>
                  </a:extLst>
                </a:gridCol>
                <a:gridCol w="474662">
                  <a:extLst>
                    <a:ext uri="{9D8B030D-6E8A-4147-A177-3AD203B41FA5}">
                      <a16:colId xmlns:a16="http://schemas.microsoft.com/office/drawing/2014/main" val="20001"/>
                    </a:ext>
                  </a:extLst>
                </a:gridCol>
                <a:gridCol w="474663">
                  <a:extLst>
                    <a:ext uri="{9D8B030D-6E8A-4147-A177-3AD203B41FA5}">
                      <a16:colId xmlns:a16="http://schemas.microsoft.com/office/drawing/2014/main" val="20002"/>
                    </a:ext>
                  </a:extLst>
                </a:gridCol>
                <a:gridCol w="476250">
                  <a:extLst>
                    <a:ext uri="{9D8B030D-6E8A-4147-A177-3AD203B41FA5}">
                      <a16:colId xmlns:a16="http://schemas.microsoft.com/office/drawing/2014/main" val="20003"/>
                    </a:ext>
                  </a:extLst>
                </a:gridCol>
                <a:gridCol w="473075">
                  <a:extLst>
                    <a:ext uri="{9D8B030D-6E8A-4147-A177-3AD203B41FA5}">
                      <a16:colId xmlns:a16="http://schemas.microsoft.com/office/drawing/2014/main" val="20004"/>
                    </a:ext>
                  </a:extLst>
                </a:gridCol>
                <a:gridCol w="474662">
                  <a:extLst>
                    <a:ext uri="{9D8B030D-6E8A-4147-A177-3AD203B41FA5}">
                      <a16:colId xmlns:a16="http://schemas.microsoft.com/office/drawing/2014/main" val="20005"/>
                    </a:ext>
                  </a:extLst>
                </a:gridCol>
                <a:gridCol w="476250">
                  <a:extLst>
                    <a:ext uri="{9D8B030D-6E8A-4147-A177-3AD203B41FA5}">
                      <a16:colId xmlns:a16="http://schemas.microsoft.com/office/drawing/2014/main" val="20006"/>
                    </a:ext>
                  </a:extLst>
                </a:gridCol>
                <a:gridCol w="474663">
                  <a:extLst>
                    <a:ext uri="{9D8B030D-6E8A-4147-A177-3AD203B41FA5}">
                      <a16:colId xmlns:a16="http://schemas.microsoft.com/office/drawing/2014/main" val="20007"/>
                    </a:ext>
                  </a:extLst>
                </a:gridCol>
                <a:gridCol w="473075">
                  <a:extLst>
                    <a:ext uri="{9D8B030D-6E8A-4147-A177-3AD203B41FA5}">
                      <a16:colId xmlns:a16="http://schemas.microsoft.com/office/drawing/2014/main" val="20008"/>
                    </a:ext>
                  </a:extLst>
                </a:gridCol>
                <a:gridCol w="476250">
                  <a:extLst>
                    <a:ext uri="{9D8B030D-6E8A-4147-A177-3AD203B41FA5}">
                      <a16:colId xmlns:a16="http://schemas.microsoft.com/office/drawing/2014/main" val="20009"/>
                    </a:ext>
                  </a:extLst>
                </a:gridCol>
                <a:gridCol w="474662">
                  <a:extLst>
                    <a:ext uri="{9D8B030D-6E8A-4147-A177-3AD203B41FA5}">
                      <a16:colId xmlns:a16="http://schemas.microsoft.com/office/drawing/2014/main" val="20010"/>
                    </a:ext>
                  </a:extLst>
                </a:gridCol>
                <a:gridCol w="474663">
                  <a:extLst>
                    <a:ext uri="{9D8B030D-6E8A-4147-A177-3AD203B41FA5}">
                      <a16:colId xmlns:a16="http://schemas.microsoft.com/office/drawing/2014/main" val="20011"/>
                    </a:ext>
                  </a:extLst>
                </a:gridCol>
                <a:gridCol w="474662">
                  <a:extLst>
                    <a:ext uri="{9D8B030D-6E8A-4147-A177-3AD203B41FA5}">
                      <a16:colId xmlns:a16="http://schemas.microsoft.com/office/drawing/2014/main" val="20012"/>
                    </a:ext>
                  </a:extLst>
                </a:gridCol>
              </a:tblGrid>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参照ページ</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275">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ページ枠</a:t>
                      </a:r>
                    </a:p>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3</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ページフォルト</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276556" name="Rectangle 76"/>
          <p:cNvSpPr>
            <a:spLocks noChangeArrowheads="1"/>
          </p:cNvSpPr>
          <p:nvPr/>
        </p:nvSpPr>
        <p:spPr bwMode="auto">
          <a:xfrm>
            <a:off x="8059738" y="2863850"/>
            <a:ext cx="474662" cy="1746250"/>
          </a:xfrm>
          <a:prstGeom prst="rect">
            <a:avLst/>
          </a:prstGeom>
          <a:noFill/>
          <a:ln w="9525">
            <a:noFill/>
            <a:miter lim="800000"/>
            <a:headEnd/>
            <a:tailEnd/>
          </a:ln>
        </p:spPr>
        <p:txBody>
          <a:bodyPr/>
          <a:lstStyle/>
          <a:p>
            <a:pPr algn="ctr">
              <a:spcBef>
                <a:spcPct val="20000"/>
              </a:spcBef>
              <a:buSzPct val="85000"/>
            </a:pPr>
            <a:r>
              <a:rPr lang="ja-JP" altLang="en-US" sz="3200"/>
              <a:t>1</a:t>
            </a:r>
          </a:p>
          <a:p>
            <a:pPr algn="ctr">
              <a:spcBef>
                <a:spcPct val="20000"/>
              </a:spcBef>
              <a:buSzPct val="85000"/>
            </a:pPr>
            <a:r>
              <a:rPr lang="ja-JP" altLang="en-US" sz="3200"/>
              <a:t>4</a:t>
            </a:r>
          </a:p>
          <a:p>
            <a:pPr algn="ctr">
              <a:spcBef>
                <a:spcPct val="20000"/>
              </a:spcBef>
              <a:buSzPct val="85000"/>
            </a:pPr>
            <a:r>
              <a:rPr lang="ja-JP" altLang="en-US" sz="3200"/>
              <a:t>2</a:t>
            </a:r>
          </a:p>
        </p:txBody>
      </p:sp>
      <p:grpSp>
        <p:nvGrpSpPr>
          <p:cNvPr id="2" name="Group 77"/>
          <p:cNvGrpSpPr>
            <a:grpSpLocks/>
          </p:cNvGrpSpPr>
          <p:nvPr/>
        </p:nvGrpSpPr>
        <p:grpSpPr bwMode="auto">
          <a:xfrm>
            <a:off x="7585075" y="2863850"/>
            <a:ext cx="474663" cy="2324100"/>
            <a:chOff x="4778" y="1804"/>
            <a:chExt cx="299" cy="1464"/>
          </a:xfrm>
        </p:grpSpPr>
        <p:sp>
          <p:nvSpPr>
            <p:cNvPr id="32842" name="Rectangle 78"/>
            <p:cNvSpPr>
              <a:spLocks noChangeArrowheads="1"/>
            </p:cNvSpPr>
            <p:nvPr/>
          </p:nvSpPr>
          <p:spPr bwMode="auto">
            <a:xfrm>
              <a:off x="4778" y="2904"/>
              <a:ext cx="299" cy="364"/>
            </a:xfrm>
            <a:prstGeom prst="rect">
              <a:avLst/>
            </a:prstGeom>
            <a:noFill/>
            <a:ln w="9525">
              <a:noFill/>
              <a:miter lim="800000"/>
              <a:headEnd/>
              <a:tailEnd/>
            </a:ln>
          </p:spPr>
          <p:txBody>
            <a:bodyPr/>
            <a:lstStyle/>
            <a:p>
              <a:pPr algn="ctr">
                <a:spcBef>
                  <a:spcPct val="20000"/>
                </a:spcBef>
                <a:buSzPct val="85000"/>
              </a:pPr>
              <a:r>
                <a:rPr lang="en-US" altLang="ja-JP" sz="3200"/>
                <a:t>p</a:t>
              </a:r>
            </a:p>
          </p:txBody>
        </p:sp>
        <p:sp>
          <p:nvSpPr>
            <p:cNvPr id="32843" name="Rectangle 79"/>
            <p:cNvSpPr>
              <a:spLocks noChangeArrowheads="1"/>
            </p:cNvSpPr>
            <p:nvPr/>
          </p:nvSpPr>
          <p:spPr bwMode="auto">
            <a:xfrm>
              <a:off x="4778" y="1804"/>
              <a:ext cx="299" cy="1100"/>
            </a:xfrm>
            <a:prstGeom prst="rect">
              <a:avLst/>
            </a:prstGeom>
            <a:noFill/>
            <a:ln w="9525">
              <a:noFill/>
              <a:miter lim="800000"/>
              <a:headEnd/>
              <a:tailEnd/>
            </a:ln>
          </p:spPr>
          <p:txBody>
            <a:bodyPr/>
            <a:lstStyle/>
            <a:p>
              <a:pPr algn="ctr">
                <a:spcBef>
                  <a:spcPct val="20000"/>
                </a:spcBef>
                <a:buSzPct val="85000"/>
              </a:pPr>
              <a:r>
                <a:rPr lang="ja-JP" altLang="en-US" sz="3200"/>
                <a:t>1</a:t>
              </a:r>
            </a:p>
            <a:p>
              <a:pPr algn="ctr">
                <a:spcBef>
                  <a:spcPct val="20000"/>
                </a:spcBef>
                <a:buSzPct val="85000"/>
              </a:pPr>
              <a:r>
                <a:rPr lang="ja-JP" altLang="en-US" sz="3200"/>
                <a:t>4</a:t>
              </a:r>
            </a:p>
            <a:p>
              <a:pPr algn="ctr">
                <a:spcBef>
                  <a:spcPct val="20000"/>
                </a:spcBef>
                <a:buSzPct val="85000"/>
              </a:pPr>
              <a:r>
                <a:rPr lang="ja-JP" altLang="en-US" sz="3200"/>
                <a:t>2</a:t>
              </a:r>
            </a:p>
          </p:txBody>
        </p:sp>
      </p:grpSp>
      <p:grpSp>
        <p:nvGrpSpPr>
          <p:cNvPr id="3" name="Group 80"/>
          <p:cNvGrpSpPr>
            <a:grpSpLocks/>
          </p:cNvGrpSpPr>
          <p:nvPr/>
        </p:nvGrpSpPr>
        <p:grpSpPr bwMode="auto">
          <a:xfrm>
            <a:off x="7110413" y="2863850"/>
            <a:ext cx="474662" cy="2324100"/>
            <a:chOff x="4479" y="1804"/>
            <a:chExt cx="299" cy="1464"/>
          </a:xfrm>
        </p:grpSpPr>
        <p:sp>
          <p:nvSpPr>
            <p:cNvPr id="32840" name="Rectangle 81"/>
            <p:cNvSpPr>
              <a:spLocks noChangeArrowheads="1"/>
            </p:cNvSpPr>
            <p:nvPr/>
          </p:nvSpPr>
          <p:spPr bwMode="auto">
            <a:xfrm>
              <a:off x="4479" y="2904"/>
              <a:ext cx="299" cy="364"/>
            </a:xfrm>
            <a:prstGeom prst="rect">
              <a:avLst/>
            </a:prstGeom>
            <a:noFill/>
            <a:ln w="9525">
              <a:noFill/>
              <a:miter lim="800000"/>
              <a:headEnd/>
              <a:tailEnd/>
            </a:ln>
          </p:spPr>
          <p:txBody>
            <a:bodyPr/>
            <a:lstStyle/>
            <a:p>
              <a:pPr algn="ctr">
                <a:spcBef>
                  <a:spcPct val="20000"/>
                </a:spcBef>
                <a:buSzPct val="85000"/>
              </a:pPr>
              <a:r>
                <a:rPr lang="en-US" altLang="ja-JP" sz="3200"/>
                <a:t>p</a:t>
              </a:r>
            </a:p>
          </p:txBody>
        </p:sp>
        <p:sp>
          <p:nvSpPr>
            <p:cNvPr id="32841" name="Rectangle 82"/>
            <p:cNvSpPr>
              <a:spLocks noChangeArrowheads="1"/>
            </p:cNvSpPr>
            <p:nvPr/>
          </p:nvSpPr>
          <p:spPr bwMode="auto">
            <a:xfrm>
              <a:off x="4479" y="1804"/>
              <a:ext cx="299" cy="1100"/>
            </a:xfrm>
            <a:prstGeom prst="rect">
              <a:avLst/>
            </a:prstGeom>
            <a:noFill/>
            <a:ln w="9525">
              <a:noFill/>
              <a:miter lim="800000"/>
              <a:headEnd/>
              <a:tailEnd/>
            </a:ln>
          </p:spPr>
          <p:txBody>
            <a:bodyPr/>
            <a:lstStyle/>
            <a:p>
              <a:pPr algn="ctr">
                <a:spcBef>
                  <a:spcPct val="20000"/>
                </a:spcBef>
                <a:buSzPct val="85000"/>
              </a:pPr>
              <a:r>
                <a:rPr lang="ja-JP" altLang="en-US" sz="3200"/>
                <a:t>1</a:t>
              </a:r>
            </a:p>
            <a:p>
              <a:pPr algn="ctr">
                <a:spcBef>
                  <a:spcPct val="20000"/>
                </a:spcBef>
                <a:buSzPct val="85000"/>
              </a:pPr>
              <a:r>
                <a:rPr lang="ja-JP" altLang="en-US" sz="3200"/>
                <a:t>4</a:t>
              </a:r>
            </a:p>
            <a:p>
              <a:pPr algn="ctr">
                <a:spcBef>
                  <a:spcPct val="20000"/>
                </a:spcBef>
                <a:buSzPct val="85000"/>
              </a:pPr>
              <a:r>
                <a:rPr lang="ja-JP" altLang="en-US" sz="3200"/>
                <a:t>0</a:t>
              </a:r>
            </a:p>
          </p:txBody>
        </p:sp>
      </p:grpSp>
      <p:grpSp>
        <p:nvGrpSpPr>
          <p:cNvPr id="4" name="Group 83"/>
          <p:cNvGrpSpPr>
            <a:grpSpLocks/>
          </p:cNvGrpSpPr>
          <p:nvPr/>
        </p:nvGrpSpPr>
        <p:grpSpPr bwMode="auto">
          <a:xfrm>
            <a:off x="6634163" y="2863850"/>
            <a:ext cx="476250" cy="2324100"/>
            <a:chOff x="4179" y="1804"/>
            <a:chExt cx="300" cy="1464"/>
          </a:xfrm>
        </p:grpSpPr>
        <p:sp>
          <p:nvSpPr>
            <p:cNvPr id="32838" name="Rectangle 84"/>
            <p:cNvSpPr>
              <a:spLocks noChangeArrowheads="1"/>
            </p:cNvSpPr>
            <p:nvPr/>
          </p:nvSpPr>
          <p:spPr bwMode="auto">
            <a:xfrm>
              <a:off x="4179" y="2904"/>
              <a:ext cx="300" cy="364"/>
            </a:xfrm>
            <a:prstGeom prst="rect">
              <a:avLst/>
            </a:prstGeom>
            <a:noFill/>
            <a:ln w="9525">
              <a:noFill/>
              <a:miter lim="800000"/>
              <a:headEnd/>
              <a:tailEnd/>
            </a:ln>
          </p:spPr>
          <p:txBody>
            <a:bodyPr/>
            <a:lstStyle/>
            <a:p>
              <a:pPr algn="ctr">
                <a:spcBef>
                  <a:spcPct val="20000"/>
                </a:spcBef>
                <a:buSzPct val="85000"/>
              </a:pPr>
              <a:r>
                <a:rPr lang="en-US" altLang="ja-JP" sz="3200"/>
                <a:t>p</a:t>
              </a:r>
            </a:p>
          </p:txBody>
        </p:sp>
        <p:sp>
          <p:nvSpPr>
            <p:cNvPr id="32839" name="Rectangle 85"/>
            <p:cNvSpPr>
              <a:spLocks noChangeArrowheads="1"/>
            </p:cNvSpPr>
            <p:nvPr/>
          </p:nvSpPr>
          <p:spPr bwMode="auto">
            <a:xfrm>
              <a:off x="4179" y="1804"/>
              <a:ext cx="300" cy="1100"/>
            </a:xfrm>
            <a:prstGeom prst="rect">
              <a:avLst/>
            </a:prstGeom>
            <a:noFill/>
            <a:ln w="9525">
              <a:noFill/>
              <a:miter lim="800000"/>
              <a:headEnd/>
              <a:tailEnd/>
            </a:ln>
          </p:spPr>
          <p:txBody>
            <a:bodyPr/>
            <a:lstStyle/>
            <a:p>
              <a:pPr algn="ctr">
                <a:spcBef>
                  <a:spcPct val="20000"/>
                </a:spcBef>
                <a:buSzPct val="85000"/>
              </a:pPr>
              <a:r>
                <a:rPr lang="ja-JP" altLang="en-US" sz="3200"/>
                <a:t>1</a:t>
              </a:r>
            </a:p>
            <a:p>
              <a:pPr algn="ctr">
                <a:spcBef>
                  <a:spcPct val="20000"/>
                </a:spcBef>
                <a:buSzPct val="85000"/>
              </a:pPr>
              <a:r>
                <a:rPr lang="ja-JP" altLang="en-US" sz="3200"/>
                <a:t>3</a:t>
              </a:r>
            </a:p>
            <a:p>
              <a:pPr algn="ctr">
                <a:spcBef>
                  <a:spcPct val="20000"/>
                </a:spcBef>
                <a:buSzPct val="85000"/>
              </a:pPr>
              <a:r>
                <a:rPr lang="ja-JP" altLang="en-US" sz="3200"/>
                <a:t>0</a:t>
              </a:r>
            </a:p>
          </p:txBody>
        </p:sp>
      </p:grpSp>
      <p:grpSp>
        <p:nvGrpSpPr>
          <p:cNvPr id="5" name="Group 86"/>
          <p:cNvGrpSpPr>
            <a:grpSpLocks/>
          </p:cNvGrpSpPr>
          <p:nvPr/>
        </p:nvGrpSpPr>
        <p:grpSpPr bwMode="auto">
          <a:xfrm>
            <a:off x="6161088" y="2863850"/>
            <a:ext cx="473075" cy="2324100"/>
            <a:chOff x="3881" y="1804"/>
            <a:chExt cx="298" cy="1464"/>
          </a:xfrm>
        </p:grpSpPr>
        <p:sp>
          <p:nvSpPr>
            <p:cNvPr id="32836" name="Rectangle 87"/>
            <p:cNvSpPr>
              <a:spLocks noChangeArrowheads="1"/>
            </p:cNvSpPr>
            <p:nvPr/>
          </p:nvSpPr>
          <p:spPr bwMode="auto">
            <a:xfrm>
              <a:off x="3881" y="2904"/>
              <a:ext cx="298" cy="364"/>
            </a:xfrm>
            <a:prstGeom prst="rect">
              <a:avLst/>
            </a:prstGeom>
            <a:noFill/>
            <a:ln w="9525">
              <a:noFill/>
              <a:miter lim="800000"/>
              <a:headEnd/>
              <a:tailEnd/>
            </a:ln>
          </p:spPr>
          <p:txBody>
            <a:bodyPr/>
            <a:lstStyle/>
            <a:p>
              <a:pPr algn="ctr">
                <a:spcBef>
                  <a:spcPct val="20000"/>
                </a:spcBef>
                <a:buSzPct val="85000"/>
              </a:pPr>
              <a:r>
                <a:rPr lang="en-US" altLang="ja-JP" sz="3200"/>
                <a:t>p</a:t>
              </a:r>
            </a:p>
          </p:txBody>
        </p:sp>
        <p:sp>
          <p:nvSpPr>
            <p:cNvPr id="32837" name="Rectangle 88"/>
            <p:cNvSpPr>
              <a:spLocks noChangeArrowheads="1"/>
            </p:cNvSpPr>
            <p:nvPr/>
          </p:nvSpPr>
          <p:spPr bwMode="auto">
            <a:xfrm>
              <a:off x="3881" y="1804"/>
              <a:ext cx="298" cy="1100"/>
            </a:xfrm>
            <a:prstGeom prst="rect">
              <a:avLst/>
            </a:prstGeom>
            <a:noFill/>
            <a:ln w="9525">
              <a:noFill/>
              <a:miter lim="800000"/>
              <a:headEnd/>
              <a:tailEnd/>
            </a:ln>
          </p:spPr>
          <p:txBody>
            <a:bodyPr/>
            <a:lstStyle/>
            <a:p>
              <a:pPr algn="ctr">
                <a:spcBef>
                  <a:spcPct val="20000"/>
                </a:spcBef>
                <a:buSzPct val="85000"/>
              </a:pPr>
              <a:r>
                <a:rPr lang="ja-JP" altLang="en-US" sz="3200"/>
                <a:t>4</a:t>
              </a:r>
            </a:p>
            <a:p>
              <a:pPr algn="ctr">
                <a:spcBef>
                  <a:spcPct val="20000"/>
                </a:spcBef>
                <a:buSzPct val="85000"/>
              </a:pPr>
              <a:r>
                <a:rPr lang="ja-JP" altLang="en-US" sz="3200"/>
                <a:t>3</a:t>
              </a:r>
            </a:p>
            <a:p>
              <a:pPr algn="ctr">
                <a:spcBef>
                  <a:spcPct val="20000"/>
                </a:spcBef>
                <a:buSzPct val="85000"/>
              </a:pPr>
              <a:r>
                <a:rPr lang="ja-JP" altLang="en-US" sz="3200"/>
                <a:t>0</a:t>
              </a:r>
            </a:p>
          </p:txBody>
        </p:sp>
      </p:grpSp>
      <p:sp>
        <p:nvSpPr>
          <p:cNvPr id="276569" name="Rectangle 89"/>
          <p:cNvSpPr>
            <a:spLocks noChangeArrowheads="1"/>
          </p:cNvSpPr>
          <p:nvPr/>
        </p:nvSpPr>
        <p:spPr bwMode="auto">
          <a:xfrm>
            <a:off x="5686425" y="2863850"/>
            <a:ext cx="474663" cy="1746250"/>
          </a:xfrm>
          <a:prstGeom prst="rect">
            <a:avLst/>
          </a:prstGeom>
          <a:noFill/>
          <a:ln w="9525">
            <a:noFill/>
            <a:miter lim="800000"/>
            <a:headEnd/>
            <a:tailEnd/>
          </a:ln>
        </p:spPr>
        <p:txBody>
          <a:bodyPr/>
          <a:lstStyle/>
          <a:p>
            <a:pPr algn="ctr">
              <a:spcBef>
                <a:spcPct val="20000"/>
              </a:spcBef>
              <a:buSzPct val="85000"/>
            </a:pPr>
            <a:r>
              <a:rPr lang="ja-JP" altLang="en-US" sz="3200"/>
              <a:t>4</a:t>
            </a:r>
          </a:p>
          <a:p>
            <a:pPr algn="ctr">
              <a:spcBef>
                <a:spcPct val="20000"/>
              </a:spcBef>
              <a:buSzPct val="85000"/>
            </a:pPr>
            <a:r>
              <a:rPr lang="ja-JP" altLang="en-US" sz="3200"/>
              <a:t>3</a:t>
            </a:r>
          </a:p>
          <a:p>
            <a:pPr algn="ctr">
              <a:spcBef>
                <a:spcPct val="20000"/>
              </a:spcBef>
              <a:buSzPct val="85000"/>
            </a:pPr>
            <a:r>
              <a:rPr lang="ja-JP" altLang="en-US" sz="3200"/>
              <a:t>2</a:t>
            </a:r>
          </a:p>
        </p:txBody>
      </p:sp>
      <p:sp>
        <p:nvSpPr>
          <p:cNvPr id="276570" name="Text Box 90"/>
          <p:cNvSpPr txBox="1">
            <a:spLocks noChangeArrowheads="1"/>
          </p:cNvSpPr>
          <p:nvPr/>
        </p:nvSpPr>
        <p:spPr bwMode="auto">
          <a:xfrm>
            <a:off x="4724400" y="5486400"/>
            <a:ext cx="3051175" cy="519113"/>
          </a:xfrm>
          <a:prstGeom prst="rect">
            <a:avLst/>
          </a:prstGeom>
          <a:noFill/>
          <a:ln w="9525">
            <a:noFill/>
            <a:miter lim="800000"/>
            <a:headEnd/>
            <a:tailEnd/>
          </a:ln>
        </p:spPr>
        <p:txBody>
          <a:bodyPr wrap="none">
            <a:spAutoFit/>
          </a:bodyPr>
          <a:lstStyle/>
          <a:p>
            <a:r>
              <a:rPr lang="ja-JP" altLang="en-US" dirty="0"/>
              <a:t>ページフォルト 9 回</a:t>
            </a:r>
          </a:p>
        </p:txBody>
      </p:sp>
      <p:sp>
        <p:nvSpPr>
          <p:cNvPr id="19" name="Text Box 90">
            <a:extLst>
              <a:ext uri="{FF2B5EF4-FFF2-40B4-BE49-F238E27FC236}">
                <a16:creationId xmlns:a16="http://schemas.microsoft.com/office/drawing/2014/main" id="{BDA9479A-376E-4033-BA60-EBB8C6C4EB7D}"/>
              </a:ext>
            </a:extLst>
          </p:cNvPr>
          <p:cNvSpPr txBox="1">
            <a:spLocks noChangeArrowheads="1"/>
          </p:cNvSpPr>
          <p:nvPr/>
        </p:nvSpPr>
        <p:spPr bwMode="auto">
          <a:xfrm>
            <a:off x="3378774" y="6094740"/>
            <a:ext cx="4615302" cy="523220"/>
          </a:xfrm>
          <a:prstGeom prst="rect">
            <a:avLst/>
          </a:prstGeom>
          <a:noFill/>
          <a:ln w="9525">
            <a:noFill/>
            <a:miter lim="800000"/>
            <a:headEnd/>
            <a:tailEnd/>
          </a:ln>
        </p:spPr>
        <p:txBody>
          <a:bodyPr wrap="none">
            <a:spAutoFit/>
          </a:bodyPr>
          <a:lstStyle/>
          <a:p>
            <a:r>
              <a:rPr lang="en-US" altLang="ja-JP" dirty="0"/>
              <a:t>OPT</a:t>
            </a:r>
            <a:r>
              <a:rPr lang="ja-JP" altLang="en-US" dirty="0"/>
              <a:t> ではページフォルト </a:t>
            </a:r>
            <a:r>
              <a:rPr lang="en-US" altLang="ja-JP" dirty="0"/>
              <a:t>7</a:t>
            </a:r>
            <a:r>
              <a:rPr lang="ja-JP" altLang="en-US" dirty="0"/>
              <a:t> 回</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76569"/>
                                        </p:tgtEl>
                                        <p:attrNameLst>
                                          <p:attrName>style.visibility</p:attrName>
                                        </p:attrNameLst>
                                      </p:cBhvr>
                                      <p:to>
                                        <p:strVal val="visible"/>
                                      </p:to>
                                    </p:set>
                                    <p:animEffect transition="in" filter="checkerboard(across)">
                                      <p:cBhvr>
                                        <p:cTn id="7" dur="500"/>
                                        <p:tgtEl>
                                          <p:spTgt spid="276569"/>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heckerboard(across)">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checkerboard(across)">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checkerboard(across)">
                                      <p:cBhvr>
                                        <p:cTn id="27" dur="500"/>
                                        <p:tgtEl>
                                          <p:spTgt spid="2"/>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276556"/>
                                        </p:tgtEl>
                                        <p:attrNameLst>
                                          <p:attrName>style.visibility</p:attrName>
                                        </p:attrNameLst>
                                      </p:cBhvr>
                                      <p:to>
                                        <p:strVal val="visible"/>
                                      </p:to>
                                    </p:set>
                                    <p:animEffect transition="in" filter="checkerboard(across)">
                                      <p:cBhvr>
                                        <p:cTn id="32" dur="500"/>
                                        <p:tgtEl>
                                          <p:spTgt spid="276556"/>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76570"/>
                                        </p:tgtEl>
                                        <p:attrNameLst>
                                          <p:attrName>style.visibility</p:attrName>
                                        </p:attrNameLst>
                                      </p:cBhvr>
                                      <p:to>
                                        <p:strVal val="visible"/>
                                      </p:to>
                                    </p:set>
                                    <p:anim calcmode="lin" valueType="num">
                                      <p:cBhvr additive="base">
                                        <p:cTn id="37" dur="500" fill="hold"/>
                                        <p:tgtEl>
                                          <p:spTgt spid="276570"/>
                                        </p:tgtEl>
                                        <p:attrNameLst>
                                          <p:attrName>ppt_x</p:attrName>
                                        </p:attrNameLst>
                                      </p:cBhvr>
                                      <p:tavLst>
                                        <p:tav tm="0">
                                          <p:val>
                                            <p:strVal val="#ppt_x"/>
                                          </p:val>
                                        </p:tav>
                                        <p:tav tm="100000">
                                          <p:val>
                                            <p:strVal val="#ppt_x"/>
                                          </p:val>
                                        </p:tav>
                                      </p:tavLst>
                                    </p:anim>
                                    <p:anim calcmode="lin" valueType="num">
                                      <p:cBhvr additive="base">
                                        <p:cTn id="38" dur="500" fill="hold"/>
                                        <p:tgtEl>
                                          <p:spTgt spid="27657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anim calcmode="lin" valueType="num">
                                      <p:cBhvr additive="base">
                                        <p:cTn id="43" dur="500" fill="hold"/>
                                        <p:tgtEl>
                                          <p:spTgt spid="19"/>
                                        </p:tgtEl>
                                        <p:attrNameLst>
                                          <p:attrName>ppt_x</p:attrName>
                                        </p:attrNameLst>
                                      </p:cBhvr>
                                      <p:tavLst>
                                        <p:tav tm="0">
                                          <p:val>
                                            <p:strVal val="#ppt_x"/>
                                          </p:val>
                                        </p:tav>
                                        <p:tav tm="100000">
                                          <p:val>
                                            <p:strVal val="#ppt_x"/>
                                          </p:val>
                                        </p:tav>
                                      </p:tavLst>
                                    </p:anim>
                                    <p:anim calcmode="lin" valueType="num">
                                      <p:cBhvr additive="base">
                                        <p:cTn id="4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56" grpId="0" autoUpdateAnimBg="0"/>
      <p:bldP spid="276569" grpId="0" autoUpdateAnimBg="0"/>
      <p:bldP spid="276570" grpId="0" autoUpdateAnimBg="0"/>
      <p:bldP spid="19"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800100"/>
            <a:ext cx="7772400" cy="762000"/>
          </a:xfrm>
        </p:spPr>
        <p:txBody>
          <a:bodyPr/>
          <a:lstStyle/>
          <a:p>
            <a:pPr eaLnBrk="1" hangingPunct="1"/>
            <a:r>
              <a:rPr lang="ja-JP" altLang="en-US" dirty="0">
                <a:latin typeface="Times New Roman" pitchFamily="18" charset="0"/>
              </a:rPr>
              <a:t>キューによる</a:t>
            </a:r>
            <a:r>
              <a:rPr lang="en-US" altLang="ja-JP" dirty="0">
                <a:latin typeface="Times New Roman" pitchFamily="18" charset="0"/>
              </a:rPr>
              <a:t>FIFO</a:t>
            </a:r>
            <a:r>
              <a:rPr lang="ja-JP" altLang="en-US" dirty="0">
                <a:latin typeface="Times New Roman" pitchFamily="18" charset="0"/>
              </a:rPr>
              <a:t>の実装</a:t>
            </a:r>
          </a:p>
        </p:txBody>
      </p:sp>
      <p:sp>
        <p:nvSpPr>
          <p:cNvPr id="33795" name="Rectangle 3"/>
          <p:cNvSpPr>
            <a:spLocks noGrp="1" noChangeArrowheads="1"/>
          </p:cNvSpPr>
          <p:nvPr>
            <p:ph type="body" idx="1"/>
          </p:nvPr>
        </p:nvSpPr>
        <p:spPr>
          <a:xfrm>
            <a:off x="685800" y="1981200"/>
            <a:ext cx="7772400" cy="1219200"/>
          </a:xfrm>
        </p:spPr>
        <p:txBody>
          <a:bodyPr/>
          <a:lstStyle/>
          <a:p>
            <a:pPr eaLnBrk="1" hangingPunct="1"/>
            <a:r>
              <a:rPr lang="en-US" altLang="ja-JP">
                <a:latin typeface="Times New Roman" pitchFamily="18" charset="0"/>
              </a:rPr>
              <a:t>FIFO</a:t>
            </a:r>
            <a:r>
              <a:rPr lang="ja-JP" altLang="en-US">
                <a:latin typeface="Times New Roman" pitchFamily="18" charset="0"/>
              </a:rPr>
              <a:t>の実装</a:t>
            </a:r>
          </a:p>
          <a:p>
            <a:pPr lvl="1" eaLnBrk="1" hangingPunct="1"/>
            <a:r>
              <a:rPr lang="ja-JP" altLang="en-US">
                <a:latin typeface="Times New Roman" pitchFamily="18" charset="0"/>
              </a:rPr>
              <a:t>キューでページを管理する</a:t>
            </a:r>
          </a:p>
        </p:txBody>
      </p:sp>
      <p:graphicFrame>
        <p:nvGraphicFramePr>
          <p:cNvPr id="292927" name="Group 63"/>
          <p:cNvGraphicFramePr>
            <a:graphicFrameLocks noGrp="1"/>
          </p:cNvGraphicFramePr>
          <p:nvPr/>
        </p:nvGraphicFramePr>
        <p:xfrm>
          <a:off x="152400" y="3200400"/>
          <a:ext cx="4829175" cy="2907792"/>
        </p:xfrm>
        <a:graphic>
          <a:graphicData uri="http://schemas.openxmlformats.org/drawingml/2006/table">
            <a:tbl>
              <a:tblPr/>
              <a:tblGrid>
                <a:gridCol w="2455863">
                  <a:extLst>
                    <a:ext uri="{9D8B030D-6E8A-4147-A177-3AD203B41FA5}">
                      <a16:colId xmlns:a16="http://schemas.microsoft.com/office/drawing/2014/main" val="20000"/>
                    </a:ext>
                  </a:extLst>
                </a:gridCol>
                <a:gridCol w="474662">
                  <a:extLst>
                    <a:ext uri="{9D8B030D-6E8A-4147-A177-3AD203B41FA5}">
                      <a16:colId xmlns:a16="http://schemas.microsoft.com/office/drawing/2014/main" val="20001"/>
                    </a:ext>
                  </a:extLst>
                </a:gridCol>
                <a:gridCol w="474663">
                  <a:extLst>
                    <a:ext uri="{9D8B030D-6E8A-4147-A177-3AD203B41FA5}">
                      <a16:colId xmlns:a16="http://schemas.microsoft.com/office/drawing/2014/main" val="20002"/>
                    </a:ext>
                  </a:extLst>
                </a:gridCol>
                <a:gridCol w="476250">
                  <a:extLst>
                    <a:ext uri="{9D8B030D-6E8A-4147-A177-3AD203B41FA5}">
                      <a16:colId xmlns:a16="http://schemas.microsoft.com/office/drawing/2014/main" val="20003"/>
                    </a:ext>
                  </a:extLst>
                </a:gridCol>
                <a:gridCol w="473075">
                  <a:extLst>
                    <a:ext uri="{9D8B030D-6E8A-4147-A177-3AD203B41FA5}">
                      <a16:colId xmlns:a16="http://schemas.microsoft.com/office/drawing/2014/main" val="20004"/>
                    </a:ext>
                  </a:extLst>
                </a:gridCol>
                <a:gridCol w="474662">
                  <a:extLst>
                    <a:ext uri="{9D8B030D-6E8A-4147-A177-3AD203B41FA5}">
                      <a16:colId xmlns:a16="http://schemas.microsoft.com/office/drawing/2014/main" val="20005"/>
                    </a:ext>
                  </a:extLst>
                </a:gridCol>
              </a:tblGrid>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参照ページ</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275">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ページ枠</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a:t>
                      </a:r>
                      <a:r>
                        <a:rPr kumimoji="1" lang="en-US" altLang="ja-JP" sz="2800" b="0" i="0" u="none" strike="noStrike" cap="none" normalizeH="0" baseline="0">
                          <a:ln>
                            <a:noFill/>
                          </a:ln>
                          <a:solidFill>
                            <a:schemeClr val="tx1"/>
                          </a:solidFill>
                          <a:effectLst/>
                          <a:latin typeface="Times New Roman" pitchFamily="18" charset="0"/>
                          <a:ea typeface="ＭＳ Ｐゴシック" pitchFamily="50" charset="-128"/>
                        </a:rPr>
                        <a:t>FIFO</a:t>
                      </a: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キュー)</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ページフォルト</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33826" name="Text Box 64"/>
          <p:cNvSpPr txBox="1">
            <a:spLocks noChangeArrowheads="1"/>
          </p:cNvSpPr>
          <p:nvPr/>
        </p:nvSpPr>
        <p:spPr bwMode="auto">
          <a:xfrm>
            <a:off x="4992688" y="3962400"/>
            <a:ext cx="4149725" cy="1373188"/>
          </a:xfrm>
          <a:prstGeom prst="rect">
            <a:avLst/>
          </a:prstGeom>
          <a:noFill/>
          <a:ln w="9525">
            <a:noFill/>
            <a:miter lim="800000"/>
            <a:headEnd/>
            <a:tailEnd/>
          </a:ln>
        </p:spPr>
        <p:txBody>
          <a:bodyPr wrap="none">
            <a:spAutoFit/>
          </a:bodyPr>
          <a:lstStyle/>
          <a:p>
            <a:pPr marL="457200" indent="-457200">
              <a:buFontTx/>
              <a:buAutoNum type="arabicPeriod"/>
            </a:pPr>
            <a:r>
              <a:rPr lang="ja-JP" altLang="en-US"/>
              <a:t>1番上のページを消す</a:t>
            </a:r>
          </a:p>
          <a:p>
            <a:pPr marL="457200" indent="-457200">
              <a:buFontTx/>
              <a:buAutoNum type="arabicPeriod"/>
            </a:pPr>
            <a:r>
              <a:rPr lang="ja-JP" altLang="en-US"/>
              <a:t>ページを上にシフト</a:t>
            </a:r>
          </a:p>
          <a:p>
            <a:pPr marL="457200" indent="-457200">
              <a:buFontTx/>
              <a:buAutoNum type="arabicPeriod"/>
            </a:pPr>
            <a:r>
              <a:rPr lang="ja-JP" altLang="en-US"/>
              <a:t>1番下にページを加える</a:t>
            </a:r>
          </a:p>
        </p:txBody>
      </p:sp>
      <p:grpSp>
        <p:nvGrpSpPr>
          <p:cNvPr id="2" name="Group 67"/>
          <p:cNvGrpSpPr>
            <a:grpSpLocks/>
          </p:cNvGrpSpPr>
          <p:nvPr/>
        </p:nvGrpSpPr>
        <p:grpSpPr bwMode="auto">
          <a:xfrm>
            <a:off x="4114800" y="3886200"/>
            <a:ext cx="304800" cy="304800"/>
            <a:chOff x="2592" y="2448"/>
            <a:chExt cx="192" cy="192"/>
          </a:xfrm>
        </p:grpSpPr>
        <p:sp>
          <p:nvSpPr>
            <p:cNvPr id="33833" name="Line 65"/>
            <p:cNvSpPr>
              <a:spLocks noChangeShapeType="1"/>
            </p:cNvSpPr>
            <p:nvPr/>
          </p:nvSpPr>
          <p:spPr bwMode="auto">
            <a:xfrm flipH="1">
              <a:off x="2592" y="2448"/>
              <a:ext cx="192" cy="192"/>
            </a:xfrm>
            <a:prstGeom prst="line">
              <a:avLst/>
            </a:prstGeom>
            <a:noFill/>
            <a:ln w="38100">
              <a:solidFill>
                <a:srgbClr val="FF0000"/>
              </a:solidFill>
              <a:round/>
              <a:headEnd/>
              <a:tailEnd/>
            </a:ln>
          </p:spPr>
          <p:txBody>
            <a:bodyPr wrap="none"/>
            <a:lstStyle/>
            <a:p>
              <a:endParaRPr lang="ja-JP" altLang="en-US"/>
            </a:p>
          </p:txBody>
        </p:sp>
        <p:sp>
          <p:nvSpPr>
            <p:cNvPr id="33834" name="Line 66"/>
            <p:cNvSpPr>
              <a:spLocks noChangeShapeType="1"/>
            </p:cNvSpPr>
            <p:nvPr/>
          </p:nvSpPr>
          <p:spPr bwMode="auto">
            <a:xfrm>
              <a:off x="2592" y="2448"/>
              <a:ext cx="192" cy="192"/>
            </a:xfrm>
            <a:prstGeom prst="line">
              <a:avLst/>
            </a:prstGeom>
            <a:noFill/>
            <a:ln w="38100">
              <a:solidFill>
                <a:srgbClr val="FF0000"/>
              </a:solidFill>
              <a:round/>
              <a:headEnd/>
              <a:tailEnd/>
            </a:ln>
          </p:spPr>
          <p:txBody>
            <a:bodyPr wrap="none"/>
            <a:lstStyle/>
            <a:p>
              <a:endParaRPr lang="ja-JP" altLang="en-US"/>
            </a:p>
          </p:txBody>
        </p:sp>
      </p:grpSp>
      <p:grpSp>
        <p:nvGrpSpPr>
          <p:cNvPr id="3" name="Group 73"/>
          <p:cNvGrpSpPr>
            <a:grpSpLocks/>
          </p:cNvGrpSpPr>
          <p:nvPr/>
        </p:nvGrpSpPr>
        <p:grpSpPr bwMode="auto">
          <a:xfrm>
            <a:off x="4343400" y="3778250"/>
            <a:ext cx="638175" cy="1746250"/>
            <a:chOff x="2736" y="2380"/>
            <a:chExt cx="402" cy="1100"/>
          </a:xfrm>
        </p:grpSpPr>
        <p:sp>
          <p:nvSpPr>
            <p:cNvPr id="33830" name="Rectangle 68"/>
            <p:cNvSpPr>
              <a:spLocks noChangeArrowheads="1"/>
            </p:cNvSpPr>
            <p:nvPr/>
          </p:nvSpPr>
          <p:spPr bwMode="auto">
            <a:xfrm>
              <a:off x="2839" y="2380"/>
              <a:ext cx="299" cy="1100"/>
            </a:xfrm>
            <a:prstGeom prst="rect">
              <a:avLst/>
            </a:prstGeom>
            <a:noFill/>
            <a:ln w="9525">
              <a:noFill/>
              <a:miter lim="800000"/>
              <a:headEnd/>
              <a:tailEnd/>
            </a:ln>
          </p:spPr>
          <p:txBody>
            <a:bodyPr/>
            <a:lstStyle/>
            <a:p>
              <a:pPr algn="ctr">
                <a:spcBef>
                  <a:spcPct val="20000"/>
                </a:spcBef>
                <a:buSzPct val="85000"/>
              </a:pPr>
              <a:r>
                <a:rPr lang="ja-JP" altLang="en-US" sz="3200"/>
                <a:t>1</a:t>
              </a:r>
            </a:p>
            <a:p>
              <a:pPr algn="ctr">
                <a:spcBef>
                  <a:spcPct val="20000"/>
                </a:spcBef>
                <a:buSzPct val="85000"/>
              </a:pPr>
              <a:r>
                <a:rPr lang="ja-JP" altLang="en-US" sz="3200"/>
                <a:t>2</a:t>
              </a:r>
            </a:p>
          </p:txBody>
        </p:sp>
        <p:sp>
          <p:nvSpPr>
            <p:cNvPr id="33831" name="Line 69"/>
            <p:cNvSpPr>
              <a:spLocks noChangeShapeType="1"/>
            </p:cNvSpPr>
            <p:nvPr/>
          </p:nvSpPr>
          <p:spPr bwMode="auto">
            <a:xfrm flipV="1">
              <a:off x="2736" y="2640"/>
              <a:ext cx="192" cy="192"/>
            </a:xfrm>
            <a:prstGeom prst="line">
              <a:avLst/>
            </a:prstGeom>
            <a:noFill/>
            <a:ln w="38100">
              <a:solidFill>
                <a:srgbClr val="FF99CC"/>
              </a:solidFill>
              <a:round/>
              <a:headEnd/>
              <a:tailEnd type="triangle" w="med" len="med"/>
            </a:ln>
          </p:spPr>
          <p:txBody>
            <a:bodyPr wrap="none"/>
            <a:lstStyle/>
            <a:p>
              <a:endParaRPr lang="ja-JP" altLang="en-US"/>
            </a:p>
          </p:txBody>
        </p:sp>
        <p:sp>
          <p:nvSpPr>
            <p:cNvPr id="33832" name="Line 72"/>
            <p:cNvSpPr>
              <a:spLocks noChangeShapeType="1"/>
            </p:cNvSpPr>
            <p:nvPr/>
          </p:nvSpPr>
          <p:spPr bwMode="auto">
            <a:xfrm flipV="1">
              <a:off x="2736" y="2976"/>
              <a:ext cx="192" cy="192"/>
            </a:xfrm>
            <a:prstGeom prst="line">
              <a:avLst/>
            </a:prstGeom>
            <a:noFill/>
            <a:ln w="38100">
              <a:solidFill>
                <a:srgbClr val="FF99CC"/>
              </a:solidFill>
              <a:round/>
              <a:headEnd/>
              <a:tailEnd type="triangle" w="med" len="med"/>
            </a:ln>
          </p:spPr>
          <p:txBody>
            <a:bodyPr wrap="none"/>
            <a:lstStyle/>
            <a:p>
              <a:endParaRPr lang="ja-JP" altLang="en-US"/>
            </a:p>
          </p:txBody>
        </p:sp>
      </p:grpSp>
      <p:sp>
        <p:nvSpPr>
          <p:cNvPr id="292938" name="Rectangle 74"/>
          <p:cNvSpPr>
            <a:spLocks noChangeArrowheads="1"/>
          </p:cNvSpPr>
          <p:nvPr/>
        </p:nvSpPr>
        <p:spPr bwMode="auto">
          <a:xfrm>
            <a:off x="4506913" y="3778250"/>
            <a:ext cx="474662" cy="1746250"/>
          </a:xfrm>
          <a:prstGeom prst="rect">
            <a:avLst/>
          </a:prstGeom>
          <a:noFill/>
          <a:ln w="9525">
            <a:noFill/>
            <a:miter lim="800000"/>
            <a:headEnd/>
            <a:tailEnd/>
          </a:ln>
        </p:spPr>
        <p:txBody>
          <a:bodyPr/>
          <a:lstStyle/>
          <a:p>
            <a:pPr algn="ctr">
              <a:spcBef>
                <a:spcPct val="20000"/>
              </a:spcBef>
              <a:buSzPct val="85000"/>
            </a:pPr>
            <a:endParaRPr lang="ja-JP" altLang="en-US" sz="3200"/>
          </a:p>
          <a:p>
            <a:pPr algn="ctr">
              <a:spcBef>
                <a:spcPct val="20000"/>
              </a:spcBef>
              <a:buSzPct val="85000"/>
            </a:pPr>
            <a:endParaRPr lang="ja-JP" altLang="en-US" sz="3200"/>
          </a:p>
          <a:p>
            <a:pPr algn="ctr">
              <a:spcBef>
                <a:spcPct val="20000"/>
              </a:spcBef>
              <a:buSzPct val="85000"/>
            </a:pPr>
            <a:r>
              <a:rPr lang="ja-JP" altLang="en-US" sz="3200"/>
              <a:t>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92938"/>
                                        </p:tgtEl>
                                        <p:attrNameLst>
                                          <p:attrName>style.visibility</p:attrName>
                                        </p:attrNameLst>
                                      </p:cBhvr>
                                      <p:to>
                                        <p:strVal val="visible"/>
                                      </p:to>
                                    </p:set>
                                    <p:animEffect transition="in" filter="checkerboard(across)">
                                      <p:cBhvr>
                                        <p:cTn id="17" dur="500"/>
                                        <p:tgtEl>
                                          <p:spTgt spid="2929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2938"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800100"/>
            <a:ext cx="7772400" cy="762000"/>
          </a:xfrm>
        </p:spPr>
        <p:txBody>
          <a:bodyPr/>
          <a:lstStyle/>
          <a:p>
            <a:pPr eaLnBrk="1" hangingPunct="1"/>
            <a:r>
              <a:rPr lang="ja-JP" altLang="en-US" dirty="0">
                <a:latin typeface="Times New Roman" pitchFamily="18" charset="0"/>
              </a:rPr>
              <a:t>キューによる</a:t>
            </a:r>
            <a:r>
              <a:rPr lang="en-US" altLang="ja-JP" dirty="0">
                <a:latin typeface="Times New Roman" pitchFamily="18" charset="0"/>
              </a:rPr>
              <a:t>FIFO</a:t>
            </a:r>
            <a:r>
              <a:rPr lang="ja-JP" altLang="en-US" dirty="0">
                <a:latin typeface="Times New Roman" pitchFamily="18" charset="0"/>
              </a:rPr>
              <a:t>の実装</a:t>
            </a:r>
          </a:p>
        </p:txBody>
      </p:sp>
      <p:graphicFrame>
        <p:nvGraphicFramePr>
          <p:cNvPr id="295939" name="Group 3"/>
          <p:cNvGraphicFramePr>
            <a:graphicFrameLocks noGrp="1"/>
          </p:cNvGraphicFramePr>
          <p:nvPr>
            <p:extLst>
              <p:ext uri="{D42A27DB-BD31-4B8C-83A1-F6EECF244321}">
                <p14:modId xmlns:p14="http://schemas.microsoft.com/office/powerpoint/2010/main" val="3545367341"/>
              </p:ext>
            </p:extLst>
          </p:nvPr>
        </p:nvGraphicFramePr>
        <p:xfrm>
          <a:off x="381000" y="2286000"/>
          <a:ext cx="8153400" cy="2907792"/>
        </p:xfrm>
        <a:graphic>
          <a:graphicData uri="http://schemas.openxmlformats.org/drawingml/2006/table">
            <a:tbl>
              <a:tblPr/>
              <a:tblGrid>
                <a:gridCol w="2455863">
                  <a:extLst>
                    <a:ext uri="{9D8B030D-6E8A-4147-A177-3AD203B41FA5}">
                      <a16:colId xmlns:a16="http://schemas.microsoft.com/office/drawing/2014/main" val="20000"/>
                    </a:ext>
                  </a:extLst>
                </a:gridCol>
                <a:gridCol w="474662">
                  <a:extLst>
                    <a:ext uri="{9D8B030D-6E8A-4147-A177-3AD203B41FA5}">
                      <a16:colId xmlns:a16="http://schemas.microsoft.com/office/drawing/2014/main" val="20001"/>
                    </a:ext>
                  </a:extLst>
                </a:gridCol>
                <a:gridCol w="474663">
                  <a:extLst>
                    <a:ext uri="{9D8B030D-6E8A-4147-A177-3AD203B41FA5}">
                      <a16:colId xmlns:a16="http://schemas.microsoft.com/office/drawing/2014/main" val="20002"/>
                    </a:ext>
                  </a:extLst>
                </a:gridCol>
                <a:gridCol w="476250">
                  <a:extLst>
                    <a:ext uri="{9D8B030D-6E8A-4147-A177-3AD203B41FA5}">
                      <a16:colId xmlns:a16="http://schemas.microsoft.com/office/drawing/2014/main" val="20003"/>
                    </a:ext>
                  </a:extLst>
                </a:gridCol>
                <a:gridCol w="473075">
                  <a:extLst>
                    <a:ext uri="{9D8B030D-6E8A-4147-A177-3AD203B41FA5}">
                      <a16:colId xmlns:a16="http://schemas.microsoft.com/office/drawing/2014/main" val="20004"/>
                    </a:ext>
                  </a:extLst>
                </a:gridCol>
                <a:gridCol w="474662">
                  <a:extLst>
                    <a:ext uri="{9D8B030D-6E8A-4147-A177-3AD203B41FA5}">
                      <a16:colId xmlns:a16="http://schemas.microsoft.com/office/drawing/2014/main" val="20005"/>
                    </a:ext>
                  </a:extLst>
                </a:gridCol>
                <a:gridCol w="476250">
                  <a:extLst>
                    <a:ext uri="{9D8B030D-6E8A-4147-A177-3AD203B41FA5}">
                      <a16:colId xmlns:a16="http://schemas.microsoft.com/office/drawing/2014/main" val="20006"/>
                    </a:ext>
                  </a:extLst>
                </a:gridCol>
                <a:gridCol w="474663">
                  <a:extLst>
                    <a:ext uri="{9D8B030D-6E8A-4147-A177-3AD203B41FA5}">
                      <a16:colId xmlns:a16="http://schemas.microsoft.com/office/drawing/2014/main" val="20007"/>
                    </a:ext>
                  </a:extLst>
                </a:gridCol>
                <a:gridCol w="473075">
                  <a:extLst>
                    <a:ext uri="{9D8B030D-6E8A-4147-A177-3AD203B41FA5}">
                      <a16:colId xmlns:a16="http://schemas.microsoft.com/office/drawing/2014/main" val="20008"/>
                    </a:ext>
                  </a:extLst>
                </a:gridCol>
                <a:gridCol w="476250">
                  <a:extLst>
                    <a:ext uri="{9D8B030D-6E8A-4147-A177-3AD203B41FA5}">
                      <a16:colId xmlns:a16="http://schemas.microsoft.com/office/drawing/2014/main" val="20009"/>
                    </a:ext>
                  </a:extLst>
                </a:gridCol>
                <a:gridCol w="474662">
                  <a:extLst>
                    <a:ext uri="{9D8B030D-6E8A-4147-A177-3AD203B41FA5}">
                      <a16:colId xmlns:a16="http://schemas.microsoft.com/office/drawing/2014/main" val="20010"/>
                    </a:ext>
                  </a:extLst>
                </a:gridCol>
                <a:gridCol w="474663">
                  <a:extLst>
                    <a:ext uri="{9D8B030D-6E8A-4147-A177-3AD203B41FA5}">
                      <a16:colId xmlns:a16="http://schemas.microsoft.com/office/drawing/2014/main" val="20011"/>
                    </a:ext>
                  </a:extLst>
                </a:gridCol>
                <a:gridCol w="474662">
                  <a:extLst>
                    <a:ext uri="{9D8B030D-6E8A-4147-A177-3AD203B41FA5}">
                      <a16:colId xmlns:a16="http://schemas.microsoft.com/office/drawing/2014/main" val="20012"/>
                    </a:ext>
                  </a:extLst>
                </a:gridCol>
              </a:tblGrid>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参照ページ</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dirty="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275">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ページ枠</a:t>
                      </a:r>
                    </a:p>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dirty="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dirty="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dirty="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dirty="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dirty="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dirty="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ページフォルト</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dirty="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dirty="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pSp>
        <p:nvGrpSpPr>
          <p:cNvPr id="4" name="Group 68"/>
          <p:cNvGrpSpPr>
            <a:grpSpLocks/>
          </p:cNvGrpSpPr>
          <p:nvPr/>
        </p:nvGrpSpPr>
        <p:grpSpPr bwMode="auto">
          <a:xfrm>
            <a:off x="4800600" y="2863850"/>
            <a:ext cx="885825" cy="2324100"/>
            <a:chOff x="3024" y="1804"/>
            <a:chExt cx="558" cy="1464"/>
          </a:xfrm>
        </p:grpSpPr>
        <p:sp>
          <p:nvSpPr>
            <p:cNvPr id="34913" name="Rectangle 69"/>
            <p:cNvSpPr>
              <a:spLocks noChangeArrowheads="1"/>
            </p:cNvSpPr>
            <p:nvPr/>
          </p:nvSpPr>
          <p:spPr bwMode="auto">
            <a:xfrm>
              <a:off x="3282" y="2904"/>
              <a:ext cx="300" cy="364"/>
            </a:xfrm>
            <a:prstGeom prst="rect">
              <a:avLst/>
            </a:prstGeom>
            <a:noFill/>
            <a:ln w="9525">
              <a:noFill/>
              <a:miter lim="800000"/>
              <a:headEnd/>
              <a:tailEnd/>
            </a:ln>
          </p:spPr>
          <p:txBody>
            <a:bodyPr/>
            <a:lstStyle/>
            <a:p>
              <a:pPr algn="ctr">
                <a:spcBef>
                  <a:spcPct val="20000"/>
                </a:spcBef>
                <a:buSzPct val="85000"/>
              </a:pPr>
              <a:r>
                <a:rPr lang="en-US" altLang="ja-JP" sz="3200"/>
                <a:t>p</a:t>
              </a:r>
            </a:p>
          </p:txBody>
        </p:sp>
        <p:sp>
          <p:nvSpPr>
            <p:cNvPr id="34914" name="Rectangle 70"/>
            <p:cNvSpPr>
              <a:spLocks noChangeArrowheads="1"/>
            </p:cNvSpPr>
            <p:nvPr/>
          </p:nvSpPr>
          <p:spPr bwMode="auto">
            <a:xfrm>
              <a:off x="3282" y="1804"/>
              <a:ext cx="300" cy="1100"/>
            </a:xfrm>
            <a:prstGeom prst="rect">
              <a:avLst/>
            </a:prstGeom>
            <a:noFill/>
            <a:ln w="9525">
              <a:noFill/>
              <a:miter lim="800000"/>
              <a:headEnd/>
              <a:tailEnd/>
            </a:ln>
          </p:spPr>
          <p:txBody>
            <a:bodyPr/>
            <a:lstStyle/>
            <a:p>
              <a:pPr algn="ctr">
                <a:spcBef>
                  <a:spcPct val="20000"/>
                </a:spcBef>
                <a:buSzPct val="85000"/>
              </a:pPr>
              <a:r>
                <a:rPr lang="ja-JP" altLang="en-US" sz="3200"/>
                <a:t>2</a:t>
              </a:r>
            </a:p>
            <a:p>
              <a:pPr algn="ctr">
                <a:spcBef>
                  <a:spcPct val="20000"/>
                </a:spcBef>
                <a:buSzPct val="85000"/>
              </a:pPr>
              <a:r>
                <a:rPr lang="ja-JP" altLang="en-US" sz="3200"/>
                <a:t>4</a:t>
              </a:r>
            </a:p>
            <a:p>
              <a:pPr algn="ctr">
                <a:spcBef>
                  <a:spcPct val="20000"/>
                </a:spcBef>
                <a:buSzPct val="85000"/>
              </a:pPr>
              <a:r>
                <a:rPr lang="ja-JP" altLang="en-US" sz="3200"/>
                <a:t>3</a:t>
              </a:r>
            </a:p>
          </p:txBody>
        </p:sp>
        <p:grpSp>
          <p:nvGrpSpPr>
            <p:cNvPr id="34915" name="Group 71"/>
            <p:cNvGrpSpPr>
              <a:grpSpLocks/>
            </p:cNvGrpSpPr>
            <p:nvPr/>
          </p:nvGrpSpPr>
          <p:grpSpPr bwMode="auto">
            <a:xfrm>
              <a:off x="3024" y="1872"/>
              <a:ext cx="192" cy="192"/>
              <a:chOff x="2736" y="1872"/>
              <a:chExt cx="192" cy="192"/>
            </a:xfrm>
          </p:grpSpPr>
          <p:sp>
            <p:nvSpPr>
              <p:cNvPr id="34918" name="Line 72"/>
              <p:cNvSpPr>
                <a:spLocks noChangeShapeType="1"/>
              </p:cNvSpPr>
              <p:nvPr/>
            </p:nvSpPr>
            <p:spPr bwMode="auto">
              <a:xfrm flipH="1">
                <a:off x="2736" y="1872"/>
                <a:ext cx="192" cy="192"/>
              </a:xfrm>
              <a:prstGeom prst="line">
                <a:avLst/>
              </a:prstGeom>
              <a:noFill/>
              <a:ln w="38100">
                <a:solidFill>
                  <a:srgbClr val="FF0000"/>
                </a:solidFill>
                <a:round/>
                <a:headEnd/>
                <a:tailEnd/>
              </a:ln>
            </p:spPr>
            <p:txBody>
              <a:bodyPr wrap="none"/>
              <a:lstStyle/>
              <a:p>
                <a:endParaRPr lang="ja-JP" altLang="en-US"/>
              </a:p>
            </p:txBody>
          </p:sp>
          <p:sp>
            <p:nvSpPr>
              <p:cNvPr id="34919" name="Line 73"/>
              <p:cNvSpPr>
                <a:spLocks noChangeShapeType="1"/>
              </p:cNvSpPr>
              <p:nvPr/>
            </p:nvSpPr>
            <p:spPr bwMode="auto">
              <a:xfrm>
                <a:off x="2736" y="1872"/>
                <a:ext cx="192" cy="192"/>
              </a:xfrm>
              <a:prstGeom prst="line">
                <a:avLst/>
              </a:prstGeom>
              <a:noFill/>
              <a:ln w="38100">
                <a:solidFill>
                  <a:srgbClr val="FF0000"/>
                </a:solidFill>
                <a:round/>
                <a:headEnd/>
                <a:tailEnd/>
              </a:ln>
            </p:spPr>
            <p:txBody>
              <a:bodyPr wrap="none"/>
              <a:lstStyle/>
              <a:p>
                <a:endParaRPr lang="ja-JP" altLang="en-US"/>
              </a:p>
            </p:txBody>
          </p:sp>
        </p:grpSp>
        <p:sp>
          <p:nvSpPr>
            <p:cNvPr id="34916" name="Line 74"/>
            <p:cNvSpPr>
              <a:spLocks noChangeShapeType="1"/>
            </p:cNvSpPr>
            <p:nvPr/>
          </p:nvSpPr>
          <p:spPr bwMode="auto">
            <a:xfrm flipV="1">
              <a:off x="3168" y="2064"/>
              <a:ext cx="192" cy="192"/>
            </a:xfrm>
            <a:prstGeom prst="line">
              <a:avLst/>
            </a:prstGeom>
            <a:noFill/>
            <a:ln w="38100">
              <a:solidFill>
                <a:srgbClr val="FF99CC"/>
              </a:solidFill>
              <a:round/>
              <a:headEnd/>
              <a:tailEnd type="triangle" w="med" len="med"/>
            </a:ln>
          </p:spPr>
          <p:txBody>
            <a:bodyPr wrap="none"/>
            <a:lstStyle/>
            <a:p>
              <a:endParaRPr lang="ja-JP" altLang="en-US"/>
            </a:p>
          </p:txBody>
        </p:sp>
        <p:sp>
          <p:nvSpPr>
            <p:cNvPr id="34917" name="Line 75"/>
            <p:cNvSpPr>
              <a:spLocks noChangeShapeType="1"/>
            </p:cNvSpPr>
            <p:nvPr/>
          </p:nvSpPr>
          <p:spPr bwMode="auto">
            <a:xfrm flipV="1">
              <a:off x="3168" y="2400"/>
              <a:ext cx="192" cy="192"/>
            </a:xfrm>
            <a:prstGeom prst="line">
              <a:avLst/>
            </a:prstGeom>
            <a:noFill/>
            <a:ln w="38100">
              <a:solidFill>
                <a:srgbClr val="FF99CC"/>
              </a:solidFill>
              <a:round/>
              <a:headEnd/>
              <a:tailEnd type="triangle" w="med" len="med"/>
            </a:ln>
          </p:spPr>
          <p:txBody>
            <a:bodyPr wrap="none"/>
            <a:lstStyle/>
            <a:p>
              <a:endParaRPr lang="ja-JP" altLang="en-US"/>
            </a:p>
          </p:txBody>
        </p:sp>
      </p:grpSp>
      <p:sp>
        <p:nvSpPr>
          <p:cNvPr id="296012" name="Rectangle 76"/>
          <p:cNvSpPr>
            <a:spLocks noChangeArrowheads="1"/>
          </p:cNvSpPr>
          <p:nvPr/>
        </p:nvSpPr>
        <p:spPr bwMode="auto">
          <a:xfrm>
            <a:off x="5686425" y="2863850"/>
            <a:ext cx="474663" cy="1746250"/>
          </a:xfrm>
          <a:prstGeom prst="rect">
            <a:avLst/>
          </a:prstGeom>
          <a:noFill/>
          <a:ln w="9525">
            <a:noFill/>
            <a:miter lim="800000"/>
            <a:headEnd/>
            <a:tailEnd/>
          </a:ln>
        </p:spPr>
        <p:txBody>
          <a:bodyPr/>
          <a:lstStyle/>
          <a:p>
            <a:pPr algn="ctr">
              <a:spcBef>
                <a:spcPct val="20000"/>
              </a:spcBef>
              <a:buSzPct val="85000"/>
            </a:pPr>
            <a:r>
              <a:rPr lang="ja-JP" altLang="en-US" sz="3200"/>
              <a:t>2</a:t>
            </a:r>
          </a:p>
          <a:p>
            <a:pPr algn="ctr">
              <a:spcBef>
                <a:spcPct val="20000"/>
              </a:spcBef>
              <a:buSzPct val="85000"/>
            </a:pPr>
            <a:r>
              <a:rPr lang="ja-JP" altLang="en-US" sz="3200"/>
              <a:t>4</a:t>
            </a:r>
          </a:p>
          <a:p>
            <a:pPr algn="ctr">
              <a:spcBef>
                <a:spcPct val="20000"/>
              </a:spcBef>
              <a:buSzPct val="85000"/>
            </a:pPr>
            <a:r>
              <a:rPr lang="ja-JP" altLang="en-US" sz="3200"/>
              <a:t>3</a:t>
            </a:r>
          </a:p>
        </p:txBody>
      </p:sp>
      <p:grpSp>
        <p:nvGrpSpPr>
          <p:cNvPr id="6" name="Group 77"/>
          <p:cNvGrpSpPr>
            <a:grpSpLocks/>
          </p:cNvGrpSpPr>
          <p:nvPr/>
        </p:nvGrpSpPr>
        <p:grpSpPr bwMode="auto">
          <a:xfrm>
            <a:off x="5791200" y="2863850"/>
            <a:ext cx="842963" cy="2324100"/>
            <a:chOff x="3648" y="1804"/>
            <a:chExt cx="531" cy="1464"/>
          </a:xfrm>
        </p:grpSpPr>
        <p:sp>
          <p:nvSpPr>
            <p:cNvPr id="34906" name="Rectangle 78"/>
            <p:cNvSpPr>
              <a:spLocks noChangeArrowheads="1"/>
            </p:cNvSpPr>
            <p:nvPr/>
          </p:nvSpPr>
          <p:spPr bwMode="auto">
            <a:xfrm>
              <a:off x="3881" y="2904"/>
              <a:ext cx="298" cy="364"/>
            </a:xfrm>
            <a:prstGeom prst="rect">
              <a:avLst/>
            </a:prstGeom>
            <a:noFill/>
            <a:ln w="9525">
              <a:noFill/>
              <a:miter lim="800000"/>
              <a:headEnd/>
              <a:tailEnd/>
            </a:ln>
          </p:spPr>
          <p:txBody>
            <a:bodyPr/>
            <a:lstStyle/>
            <a:p>
              <a:pPr algn="ctr">
                <a:spcBef>
                  <a:spcPct val="20000"/>
                </a:spcBef>
                <a:buSzPct val="85000"/>
              </a:pPr>
              <a:r>
                <a:rPr lang="en-US" altLang="ja-JP" sz="3200"/>
                <a:t>p</a:t>
              </a:r>
            </a:p>
          </p:txBody>
        </p:sp>
        <p:sp>
          <p:nvSpPr>
            <p:cNvPr id="34907" name="Rectangle 79"/>
            <p:cNvSpPr>
              <a:spLocks noChangeArrowheads="1"/>
            </p:cNvSpPr>
            <p:nvPr/>
          </p:nvSpPr>
          <p:spPr bwMode="auto">
            <a:xfrm>
              <a:off x="3881" y="1804"/>
              <a:ext cx="298" cy="1100"/>
            </a:xfrm>
            <a:prstGeom prst="rect">
              <a:avLst/>
            </a:prstGeom>
            <a:noFill/>
            <a:ln w="9525">
              <a:noFill/>
              <a:miter lim="800000"/>
              <a:headEnd/>
              <a:tailEnd/>
            </a:ln>
          </p:spPr>
          <p:txBody>
            <a:bodyPr/>
            <a:lstStyle/>
            <a:p>
              <a:pPr algn="ctr">
                <a:spcBef>
                  <a:spcPct val="20000"/>
                </a:spcBef>
                <a:buSzPct val="85000"/>
              </a:pPr>
              <a:r>
                <a:rPr lang="ja-JP" altLang="en-US" sz="3200"/>
                <a:t>4</a:t>
              </a:r>
            </a:p>
            <a:p>
              <a:pPr algn="ctr">
                <a:spcBef>
                  <a:spcPct val="20000"/>
                </a:spcBef>
                <a:buSzPct val="85000"/>
              </a:pPr>
              <a:r>
                <a:rPr lang="ja-JP" altLang="en-US" sz="3200"/>
                <a:t>3</a:t>
              </a:r>
            </a:p>
            <a:p>
              <a:pPr algn="ctr">
                <a:spcBef>
                  <a:spcPct val="20000"/>
                </a:spcBef>
                <a:buSzPct val="85000"/>
              </a:pPr>
              <a:r>
                <a:rPr lang="ja-JP" altLang="en-US" sz="3200"/>
                <a:t>0</a:t>
              </a:r>
            </a:p>
          </p:txBody>
        </p:sp>
        <p:grpSp>
          <p:nvGrpSpPr>
            <p:cNvPr id="34908" name="Group 80"/>
            <p:cNvGrpSpPr>
              <a:grpSpLocks/>
            </p:cNvGrpSpPr>
            <p:nvPr/>
          </p:nvGrpSpPr>
          <p:grpSpPr bwMode="auto">
            <a:xfrm>
              <a:off x="3648" y="1872"/>
              <a:ext cx="192" cy="192"/>
              <a:chOff x="2736" y="1872"/>
              <a:chExt cx="192" cy="192"/>
            </a:xfrm>
          </p:grpSpPr>
          <p:sp>
            <p:nvSpPr>
              <p:cNvPr id="34911" name="Line 81"/>
              <p:cNvSpPr>
                <a:spLocks noChangeShapeType="1"/>
              </p:cNvSpPr>
              <p:nvPr/>
            </p:nvSpPr>
            <p:spPr bwMode="auto">
              <a:xfrm flipH="1">
                <a:off x="2736" y="1872"/>
                <a:ext cx="192" cy="192"/>
              </a:xfrm>
              <a:prstGeom prst="line">
                <a:avLst/>
              </a:prstGeom>
              <a:noFill/>
              <a:ln w="38100">
                <a:solidFill>
                  <a:srgbClr val="FF0000"/>
                </a:solidFill>
                <a:round/>
                <a:headEnd/>
                <a:tailEnd/>
              </a:ln>
            </p:spPr>
            <p:txBody>
              <a:bodyPr wrap="none"/>
              <a:lstStyle/>
              <a:p>
                <a:endParaRPr lang="ja-JP" altLang="en-US"/>
              </a:p>
            </p:txBody>
          </p:sp>
          <p:sp>
            <p:nvSpPr>
              <p:cNvPr id="34912" name="Line 82"/>
              <p:cNvSpPr>
                <a:spLocks noChangeShapeType="1"/>
              </p:cNvSpPr>
              <p:nvPr/>
            </p:nvSpPr>
            <p:spPr bwMode="auto">
              <a:xfrm>
                <a:off x="2736" y="1872"/>
                <a:ext cx="192" cy="192"/>
              </a:xfrm>
              <a:prstGeom prst="line">
                <a:avLst/>
              </a:prstGeom>
              <a:noFill/>
              <a:ln w="38100">
                <a:solidFill>
                  <a:srgbClr val="FF0000"/>
                </a:solidFill>
                <a:round/>
                <a:headEnd/>
                <a:tailEnd/>
              </a:ln>
            </p:spPr>
            <p:txBody>
              <a:bodyPr wrap="none"/>
              <a:lstStyle/>
              <a:p>
                <a:endParaRPr lang="ja-JP" altLang="en-US"/>
              </a:p>
            </p:txBody>
          </p:sp>
        </p:grpSp>
        <p:sp>
          <p:nvSpPr>
            <p:cNvPr id="34909" name="Line 83"/>
            <p:cNvSpPr>
              <a:spLocks noChangeShapeType="1"/>
            </p:cNvSpPr>
            <p:nvPr/>
          </p:nvSpPr>
          <p:spPr bwMode="auto">
            <a:xfrm flipV="1">
              <a:off x="3792" y="2064"/>
              <a:ext cx="192" cy="192"/>
            </a:xfrm>
            <a:prstGeom prst="line">
              <a:avLst/>
            </a:prstGeom>
            <a:noFill/>
            <a:ln w="38100">
              <a:solidFill>
                <a:srgbClr val="FF99CC"/>
              </a:solidFill>
              <a:round/>
              <a:headEnd/>
              <a:tailEnd type="triangle" w="med" len="med"/>
            </a:ln>
          </p:spPr>
          <p:txBody>
            <a:bodyPr wrap="none"/>
            <a:lstStyle/>
            <a:p>
              <a:endParaRPr lang="ja-JP" altLang="en-US"/>
            </a:p>
          </p:txBody>
        </p:sp>
        <p:sp>
          <p:nvSpPr>
            <p:cNvPr id="34910" name="Line 84"/>
            <p:cNvSpPr>
              <a:spLocks noChangeShapeType="1"/>
            </p:cNvSpPr>
            <p:nvPr/>
          </p:nvSpPr>
          <p:spPr bwMode="auto">
            <a:xfrm flipV="1">
              <a:off x="3792" y="2400"/>
              <a:ext cx="192" cy="192"/>
            </a:xfrm>
            <a:prstGeom prst="line">
              <a:avLst/>
            </a:prstGeom>
            <a:noFill/>
            <a:ln w="38100">
              <a:solidFill>
                <a:srgbClr val="FF99CC"/>
              </a:solidFill>
              <a:round/>
              <a:headEnd/>
              <a:tailEnd type="triangle" w="med" len="med"/>
            </a:ln>
          </p:spPr>
          <p:txBody>
            <a:bodyPr wrap="none"/>
            <a:lstStyle/>
            <a:p>
              <a:endParaRPr lang="ja-JP" altLang="en-US"/>
            </a:p>
          </p:txBody>
        </p:sp>
      </p:grpSp>
      <p:grpSp>
        <p:nvGrpSpPr>
          <p:cNvPr id="8" name="Group 85"/>
          <p:cNvGrpSpPr>
            <a:grpSpLocks/>
          </p:cNvGrpSpPr>
          <p:nvPr/>
        </p:nvGrpSpPr>
        <p:grpSpPr bwMode="auto">
          <a:xfrm>
            <a:off x="6248400" y="2863850"/>
            <a:ext cx="862013" cy="2324100"/>
            <a:chOff x="3936" y="1804"/>
            <a:chExt cx="543" cy="1464"/>
          </a:xfrm>
        </p:grpSpPr>
        <p:sp>
          <p:nvSpPr>
            <p:cNvPr id="34899" name="Rectangle 86"/>
            <p:cNvSpPr>
              <a:spLocks noChangeArrowheads="1"/>
            </p:cNvSpPr>
            <p:nvPr/>
          </p:nvSpPr>
          <p:spPr bwMode="auto">
            <a:xfrm>
              <a:off x="4179" y="2904"/>
              <a:ext cx="300" cy="364"/>
            </a:xfrm>
            <a:prstGeom prst="rect">
              <a:avLst/>
            </a:prstGeom>
            <a:noFill/>
            <a:ln w="9525">
              <a:noFill/>
              <a:miter lim="800000"/>
              <a:headEnd/>
              <a:tailEnd/>
            </a:ln>
          </p:spPr>
          <p:txBody>
            <a:bodyPr/>
            <a:lstStyle/>
            <a:p>
              <a:pPr algn="ctr">
                <a:spcBef>
                  <a:spcPct val="20000"/>
                </a:spcBef>
                <a:buSzPct val="85000"/>
              </a:pPr>
              <a:r>
                <a:rPr lang="en-US" altLang="ja-JP" sz="3200"/>
                <a:t>p</a:t>
              </a:r>
            </a:p>
          </p:txBody>
        </p:sp>
        <p:sp>
          <p:nvSpPr>
            <p:cNvPr id="34900" name="Rectangle 87"/>
            <p:cNvSpPr>
              <a:spLocks noChangeArrowheads="1"/>
            </p:cNvSpPr>
            <p:nvPr/>
          </p:nvSpPr>
          <p:spPr bwMode="auto">
            <a:xfrm>
              <a:off x="4179" y="1804"/>
              <a:ext cx="300" cy="1100"/>
            </a:xfrm>
            <a:prstGeom prst="rect">
              <a:avLst/>
            </a:prstGeom>
            <a:noFill/>
            <a:ln w="9525">
              <a:noFill/>
              <a:miter lim="800000"/>
              <a:headEnd/>
              <a:tailEnd/>
            </a:ln>
          </p:spPr>
          <p:txBody>
            <a:bodyPr/>
            <a:lstStyle/>
            <a:p>
              <a:pPr algn="ctr">
                <a:spcBef>
                  <a:spcPct val="20000"/>
                </a:spcBef>
                <a:buSzPct val="85000"/>
              </a:pPr>
              <a:r>
                <a:rPr lang="ja-JP" altLang="en-US" sz="3200"/>
                <a:t>3</a:t>
              </a:r>
            </a:p>
            <a:p>
              <a:pPr algn="ctr">
                <a:spcBef>
                  <a:spcPct val="20000"/>
                </a:spcBef>
                <a:buSzPct val="85000"/>
              </a:pPr>
              <a:r>
                <a:rPr lang="ja-JP" altLang="en-US" sz="3200"/>
                <a:t>0</a:t>
              </a:r>
            </a:p>
            <a:p>
              <a:pPr algn="ctr">
                <a:spcBef>
                  <a:spcPct val="20000"/>
                </a:spcBef>
                <a:buSzPct val="85000"/>
              </a:pPr>
              <a:r>
                <a:rPr lang="ja-JP" altLang="en-US" sz="3200"/>
                <a:t>1</a:t>
              </a:r>
            </a:p>
          </p:txBody>
        </p:sp>
        <p:grpSp>
          <p:nvGrpSpPr>
            <p:cNvPr id="34901" name="Group 88"/>
            <p:cNvGrpSpPr>
              <a:grpSpLocks/>
            </p:cNvGrpSpPr>
            <p:nvPr/>
          </p:nvGrpSpPr>
          <p:grpSpPr bwMode="auto">
            <a:xfrm>
              <a:off x="3936" y="1872"/>
              <a:ext cx="192" cy="192"/>
              <a:chOff x="2736" y="1872"/>
              <a:chExt cx="192" cy="192"/>
            </a:xfrm>
          </p:grpSpPr>
          <p:sp>
            <p:nvSpPr>
              <p:cNvPr id="34904" name="Line 89"/>
              <p:cNvSpPr>
                <a:spLocks noChangeShapeType="1"/>
              </p:cNvSpPr>
              <p:nvPr/>
            </p:nvSpPr>
            <p:spPr bwMode="auto">
              <a:xfrm flipH="1">
                <a:off x="2736" y="1872"/>
                <a:ext cx="192" cy="192"/>
              </a:xfrm>
              <a:prstGeom prst="line">
                <a:avLst/>
              </a:prstGeom>
              <a:noFill/>
              <a:ln w="38100">
                <a:solidFill>
                  <a:srgbClr val="FF0000"/>
                </a:solidFill>
                <a:round/>
                <a:headEnd/>
                <a:tailEnd/>
              </a:ln>
            </p:spPr>
            <p:txBody>
              <a:bodyPr wrap="none"/>
              <a:lstStyle/>
              <a:p>
                <a:endParaRPr lang="ja-JP" altLang="en-US"/>
              </a:p>
            </p:txBody>
          </p:sp>
          <p:sp>
            <p:nvSpPr>
              <p:cNvPr id="34905" name="Line 90"/>
              <p:cNvSpPr>
                <a:spLocks noChangeShapeType="1"/>
              </p:cNvSpPr>
              <p:nvPr/>
            </p:nvSpPr>
            <p:spPr bwMode="auto">
              <a:xfrm>
                <a:off x="2736" y="1872"/>
                <a:ext cx="192" cy="192"/>
              </a:xfrm>
              <a:prstGeom prst="line">
                <a:avLst/>
              </a:prstGeom>
              <a:noFill/>
              <a:ln w="38100">
                <a:solidFill>
                  <a:srgbClr val="FF0000"/>
                </a:solidFill>
                <a:round/>
                <a:headEnd/>
                <a:tailEnd/>
              </a:ln>
            </p:spPr>
            <p:txBody>
              <a:bodyPr wrap="none"/>
              <a:lstStyle/>
              <a:p>
                <a:endParaRPr lang="ja-JP" altLang="en-US"/>
              </a:p>
            </p:txBody>
          </p:sp>
        </p:grpSp>
        <p:sp>
          <p:nvSpPr>
            <p:cNvPr id="34902" name="Line 91"/>
            <p:cNvSpPr>
              <a:spLocks noChangeShapeType="1"/>
            </p:cNvSpPr>
            <p:nvPr/>
          </p:nvSpPr>
          <p:spPr bwMode="auto">
            <a:xfrm flipV="1">
              <a:off x="4080" y="2064"/>
              <a:ext cx="192" cy="192"/>
            </a:xfrm>
            <a:prstGeom prst="line">
              <a:avLst/>
            </a:prstGeom>
            <a:noFill/>
            <a:ln w="38100">
              <a:solidFill>
                <a:srgbClr val="FF99CC"/>
              </a:solidFill>
              <a:round/>
              <a:headEnd/>
              <a:tailEnd type="triangle" w="med" len="med"/>
            </a:ln>
          </p:spPr>
          <p:txBody>
            <a:bodyPr wrap="none"/>
            <a:lstStyle/>
            <a:p>
              <a:endParaRPr lang="ja-JP" altLang="en-US"/>
            </a:p>
          </p:txBody>
        </p:sp>
        <p:sp>
          <p:nvSpPr>
            <p:cNvPr id="34903" name="Line 92"/>
            <p:cNvSpPr>
              <a:spLocks noChangeShapeType="1"/>
            </p:cNvSpPr>
            <p:nvPr/>
          </p:nvSpPr>
          <p:spPr bwMode="auto">
            <a:xfrm flipV="1">
              <a:off x="4080" y="2400"/>
              <a:ext cx="192" cy="192"/>
            </a:xfrm>
            <a:prstGeom prst="line">
              <a:avLst/>
            </a:prstGeom>
            <a:noFill/>
            <a:ln w="38100">
              <a:solidFill>
                <a:srgbClr val="FF99CC"/>
              </a:solidFill>
              <a:round/>
              <a:headEnd/>
              <a:tailEnd type="triangle" w="med" len="med"/>
            </a:ln>
          </p:spPr>
          <p:txBody>
            <a:bodyPr wrap="none"/>
            <a:lstStyle/>
            <a:p>
              <a:endParaRPr lang="ja-JP" altLang="en-US"/>
            </a:p>
          </p:txBody>
        </p:sp>
      </p:grpSp>
      <p:grpSp>
        <p:nvGrpSpPr>
          <p:cNvPr id="10" name="Group 93"/>
          <p:cNvGrpSpPr>
            <a:grpSpLocks/>
          </p:cNvGrpSpPr>
          <p:nvPr/>
        </p:nvGrpSpPr>
        <p:grpSpPr bwMode="auto">
          <a:xfrm>
            <a:off x="6705600" y="2863850"/>
            <a:ext cx="879475" cy="2324100"/>
            <a:chOff x="4224" y="1804"/>
            <a:chExt cx="554" cy="1464"/>
          </a:xfrm>
        </p:grpSpPr>
        <p:sp>
          <p:nvSpPr>
            <p:cNvPr id="34892" name="Rectangle 94"/>
            <p:cNvSpPr>
              <a:spLocks noChangeArrowheads="1"/>
            </p:cNvSpPr>
            <p:nvPr/>
          </p:nvSpPr>
          <p:spPr bwMode="auto">
            <a:xfrm>
              <a:off x="4479" y="2904"/>
              <a:ext cx="299" cy="364"/>
            </a:xfrm>
            <a:prstGeom prst="rect">
              <a:avLst/>
            </a:prstGeom>
            <a:noFill/>
            <a:ln w="9525">
              <a:noFill/>
              <a:miter lim="800000"/>
              <a:headEnd/>
              <a:tailEnd/>
            </a:ln>
          </p:spPr>
          <p:txBody>
            <a:bodyPr/>
            <a:lstStyle/>
            <a:p>
              <a:pPr algn="ctr">
                <a:spcBef>
                  <a:spcPct val="20000"/>
                </a:spcBef>
                <a:buSzPct val="85000"/>
              </a:pPr>
              <a:r>
                <a:rPr lang="en-US" altLang="ja-JP" sz="3200"/>
                <a:t>p</a:t>
              </a:r>
            </a:p>
          </p:txBody>
        </p:sp>
        <p:sp>
          <p:nvSpPr>
            <p:cNvPr id="34893" name="Rectangle 95"/>
            <p:cNvSpPr>
              <a:spLocks noChangeArrowheads="1"/>
            </p:cNvSpPr>
            <p:nvPr/>
          </p:nvSpPr>
          <p:spPr bwMode="auto">
            <a:xfrm>
              <a:off x="4479" y="1804"/>
              <a:ext cx="299" cy="1100"/>
            </a:xfrm>
            <a:prstGeom prst="rect">
              <a:avLst/>
            </a:prstGeom>
            <a:noFill/>
            <a:ln w="9525">
              <a:noFill/>
              <a:miter lim="800000"/>
              <a:headEnd/>
              <a:tailEnd/>
            </a:ln>
          </p:spPr>
          <p:txBody>
            <a:bodyPr/>
            <a:lstStyle/>
            <a:p>
              <a:pPr algn="ctr">
                <a:spcBef>
                  <a:spcPct val="20000"/>
                </a:spcBef>
                <a:buSzPct val="85000"/>
              </a:pPr>
              <a:r>
                <a:rPr lang="ja-JP" altLang="en-US" sz="3200"/>
                <a:t>0</a:t>
              </a:r>
            </a:p>
            <a:p>
              <a:pPr algn="ctr">
                <a:spcBef>
                  <a:spcPct val="20000"/>
                </a:spcBef>
                <a:buSzPct val="85000"/>
              </a:pPr>
              <a:r>
                <a:rPr lang="ja-JP" altLang="en-US" sz="3200"/>
                <a:t>1</a:t>
              </a:r>
            </a:p>
            <a:p>
              <a:pPr algn="ctr">
                <a:spcBef>
                  <a:spcPct val="20000"/>
                </a:spcBef>
                <a:buSzPct val="85000"/>
              </a:pPr>
              <a:r>
                <a:rPr lang="ja-JP" altLang="en-US" sz="3200"/>
                <a:t>4</a:t>
              </a:r>
            </a:p>
          </p:txBody>
        </p:sp>
        <p:grpSp>
          <p:nvGrpSpPr>
            <p:cNvPr id="34894" name="Group 96"/>
            <p:cNvGrpSpPr>
              <a:grpSpLocks/>
            </p:cNvGrpSpPr>
            <p:nvPr/>
          </p:nvGrpSpPr>
          <p:grpSpPr bwMode="auto">
            <a:xfrm>
              <a:off x="4224" y="1872"/>
              <a:ext cx="192" cy="192"/>
              <a:chOff x="2736" y="1872"/>
              <a:chExt cx="192" cy="192"/>
            </a:xfrm>
          </p:grpSpPr>
          <p:sp>
            <p:nvSpPr>
              <p:cNvPr id="34897" name="Line 97"/>
              <p:cNvSpPr>
                <a:spLocks noChangeShapeType="1"/>
              </p:cNvSpPr>
              <p:nvPr/>
            </p:nvSpPr>
            <p:spPr bwMode="auto">
              <a:xfrm flipH="1">
                <a:off x="2736" y="1872"/>
                <a:ext cx="192" cy="192"/>
              </a:xfrm>
              <a:prstGeom prst="line">
                <a:avLst/>
              </a:prstGeom>
              <a:noFill/>
              <a:ln w="38100">
                <a:solidFill>
                  <a:srgbClr val="FF0000"/>
                </a:solidFill>
                <a:round/>
                <a:headEnd/>
                <a:tailEnd/>
              </a:ln>
            </p:spPr>
            <p:txBody>
              <a:bodyPr wrap="none"/>
              <a:lstStyle/>
              <a:p>
                <a:endParaRPr lang="ja-JP" altLang="en-US"/>
              </a:p>
            </p:txBody>
          </p:sp>
          <p:sp>
            <p:nvSpPr>
              <p:cNvPr id="34898" name="Line 98"/>
              <p:cNvSpPr>
                <a:spLocks noChangeShapeType="1"/>
              </p:cNvSpPr>
              <p:nvPr/>
            </p:nvSpPr>
            <p:spPr bwMode="auto">
              <a:xfrm>
                <a:off x="2736" y="1872"/>
                <a:ext cx="192" cy="192"/>
              </a:xfrm>
              <a:prstGeom prst="line">
                <a:avLst/>
              </a:prstGeom>
              <a:noFill/>
              <a:ln w="38100">
                <a:solidFill>
                  <a:srgbClr val="FF0000"/>
                </a:solidFill>
                <a:round/>
                <a:headEnd/>
                <a:tailEnd/>
              </a:ln>
            </p:spPr>
            <p:txBody>
              <a:bodyPr wrap="none"/>
              <a:lstStyle/>
              <a:p>
                <a:endParaRPr lang="ja-JP" altLang="en-US"/>
              </a:p>
            </p:txBody>
          </p:sp>
        </p:grpSp>
        <p:sp>
          <p:nvSpPr>
            <p:cNvPr id="34895" name="Line 99"/>
            <p:cNvSpPr>
              <a:spLocks noChangeShapeType="1"/>
            </p:cNvSpPr>
            <p:nvPr/>
          </p:nvSpPr>
          <p:spPr bwMode="auto">
            <a:xfrm flipV="1">
              <a:off x="4368" y="2064"/>
              <a:ext cx="192" cy="192"/>
            </a:xfrm>
            <a:prstGeom prst="line">
              <a:avLst/>
            </a:prstGeom>
            <a:noFill/>
            <a:ln w="38100">
              <a:solidFill>
                <a:srgbClr val="FF99CC"/>
              </a:solidFill>
              <a:round/>
              <a:headEnd/>
              <a:tailEnd type="triangle" w="med" len="med"/>
            </a:ln>
          </p:spPr>
          <p:txBody>
            <a:bodyPr wrap="none"/>
            <a:lstStyle/>
            <a:p>
              <a:endParaRPr lang="ja-JP" altLang="en-US"/>
            </a:p>
          </p:txBody>
        </p:sp>
        <p:sp>
          <p:nvSpPr>
            <p:cNvPr id="34896" name="Line 100"/>
            <p:cNvSpPr>
              <a:spLocks noChangeShapeType="1"/>
            </p:cNvSpPr>
            <p:nvPr/>
          </p:nvSpPr>
          <p:spPr bwMode="auto">
            <a:xfrm flipV="1">
              <a:off x="4368" y="2400"/>
              <a:ext cx="192" cy="192"/>
            </a:xfrm>
            <a:prstGeom prst="line">
              <a:avLst/>
            </a:prstGeom>
            <a:noFill/>
            <a:ln w="38100">
              <a:solidFill>
                <a:srgbClr val="FF99CC"/>
              </a:solidFill>
              <a:round/>
              <a:headEnd/>
              <a:tailEnd type="triangle" w="med" len="med"/>
            </a:ln>
          </p:spPr>
          <p:txBody>
            <a:bodyPr wrap="none"/>
            <a:lstStyle/>
            <a:p>
              <a:endParaRPr lang="ja-JP" altLang="en-US"/>
            </a:p>
          </p:txBody>
        </p:sp>
      </p:grpSp>
      <p:grpSp>
        <p:nvGrpSpPr>
          <p:cNvPr id="12" name="Group 101"/>
          <p:cNvGrpSpPr>
            <a:grpSpLocks/>
          </p:cNvGrpSpPr>
          <p:nvPr/>
        </p:nvGrpSpPr>
        <p:grpSpPr bwMode="auto">
          <a:xfrm>
            <a:off x="7162800" y="2863850"/>
            <a:ext cx="896938" cy="2324100"/>
            <a:chOff x="4512" y="1804"/>
            <a:chExt cx="565" cy="1464"/>
          </a:xfrm>
        </p:grpSpPr>
        <p:sp>
          <p:nvSpPr>
            <p:cNvPr id="34885" name="Rectangle 102"/>
            <p:cNvSpPr>
              <a:spLocks noChangeArrowheads="1"/>
            </p:cNvSpPr>
            <p:nvPr/>
          </p:nvSpPr>
          <p:spPr bwMode="auto">
            <a:xfrm>
              <a:off x="4778" y="2904"/>
              <a:ext cx="299" cy="364"/>
            </a:xfrm>
            <a:prstGeom prst="rect">
              <a:avLst/>
            </a:prstGeom>
            <a:noFill/>
            <a:ln w="9525">
              <a:noFill/>
              <a:miter lim="800000"/>
              <a:headEnd/>
              <a:tailEnd/>
            </a:ln>
          </p:spPr>
          <p:txBody>
            <a:bodyPr/>
            <a:lstStyle/>
            <a:p>
              <a:pPr algn="ctr">
                <a:spcBef>
                  <a:spcPct val="20000"/>
                </a:spcBef>
                <a:buSzPct val="85000"/>
              </a:pPr>
              <a:r>
                <a:rPr lang="en-US" altLang="ja-JP" sz="3200"/>
                <a:t>p</a:t>
              </a:r>
            </a:p>
          </p:txBody>
        </p:sp>
        <p:sp>
          <p:nvSpPr>
            <p:cNvPr id="34886" name="Rectangle 103"/>
            <p:cNvSpPr>
              <a:spLocks noChangeArrowheads="1"/>
            </p:cNvSpPr>
            <p:nvPr/>
          </p:nvSpPr>
          <p:spPr bwMode="auto">
            <a:xfrm>
              <a:off x="4778" y="1804"/>
              <a:ext cx="299" cy="1100"/>
            </a:xfrm>
            <a:prstGeom prst="rect">
              <a:avLst/>
            </a:prstGeom>
            <a:noFill/>
            <a:ln w="9525">
              <a:noFill/>
              <a:miter lim="800000"/>
              <a:headEnd/>
              <a:tailEnd/>
            </a:ln>
          </p:spPr>
          <p:txBody>
            <a:bodyPr/>
            <a:lstStyle/>
            <a:p>
              <a:pPr algn="ctr">
                <a:spcBef>
                  <a:spcPct val="20000"/>
                </a:spcBef>
                <a:buSzPct val="85000"/>
              </a:pPr>
              <a:r>
                <a:rPr lang="ja-JP" altLang="en-US" sz="3200"/>
                <a:t>1</a:t>
              </a:r>
            </a:p>
            <a:p>
              <a:pPr algn="ctr">
                <a:spcBef>
                  <a:spcPct val="20000"/>
                </a:spcBef>
                <a:buSzPct val="85000"/>
              </a:pPr>
              <a:r>
                <a:rPr lang="ja-JP" altLang="en-US" sz="3200"/>
                <a:t>4</a:t>
              </a:r>
            </a:p>
            <a:p>
              <a:pPr algn="ctr">
                <a:spcBef>
                  <a:spcPct val="20000"/>
                </a:spcBef>
                <a:buSzPct val="85000"/>
              </a:pPr>
              <a:r>
                <a:rPr lang="ja-JP" altLang="en-US" sz="3200"/>
                <a:t>2</a:t>
              </a:r>
            </a:p>
          </p:txBody>
        </p:sp>
        <p:grpSp>
          <p:nvGrpSpPr>
            <p:cNvPr id="34887" name="Group 104"/>
            <p:cNvGrpSpPr>
              <a:grpSpLocks/>
            </p:cNvGrpSpPr>
            <p:nvPr/>
          </p:nvGrpSpPr>
          <p:grpSpPr bwMode="auto">
            <a:xfrm>
              <a:off x="4512" y="1872"/>
              <a:ext cx="192" cy="192"/>
              <a:chOff x="2736" y="1872"/>
              <a:chExt cx="192" cy="192"/>
            </a:xfrm>
          </p:grpSpPr>
          <p:sp>
            <p:nvSpPr>
              <p:cNvPr id="34890" name="Line 105"/>
              <p:cNvSpPr>
                <a:spLocks noChangeShapeType="1"/>
              </p:cNvSpPr>
              <p:nvPr/>
            </p:nvSpPr>
            <p:spPr bwMode="auto">
              <a:xfrm flipH="1">
                <a:off x="2736" y="1872"/>
                <a:ext cx="192" cy="192"/>
              </a:xfrm>
              <a:prstGeom prst="line">
                <a:avLst/>
              </a:prstGeom>
              <a:noFill/>
              <a:ln w="38100">
                <a:solidFill>
                  <a:srgbClr val="FF0000"/>
                </a:solidFill>
                <a:round/>
                <a:headEnd/>
                <a:tailEnd/>
              </a:ln>
            </p:spPr>
            <p:txBody>
              <a:bodyPr wrap="none"/>
              <a:lstStyle/>
              <a:p>
                <a:endParaRPr lang="ja-JP" altLang="en-US"/>
              </a:p>
            </p:txBody>
          </p:sp>
          <p:sp>
            <p:nvSpPr>
              <p:cNvPr id="34891" name="Line 106"/>
              <p:cNvSpPr>
                <a:spLocks noChangeShapeType="1"/>
              </p:cNvSpPr>
              <p:nvPr/>
            </p:nvSpPr>
            <p:spPr bwMode="auto">
              <a:xfrm>
                <a:off x="2736" y="1872"/>
                <a:ext cx="192" cy="192"/>
              </a:xfrm>
              <a:prstGeom prst="line">
                <a:avLst/>
              </a:prstGeom>
              <a:noFill/>
              <a:ln w="38100">
                <a:solidFill>
                  <a:srgbClr val="FF0000"/>
                </a:solidFill>
                <a:round/>
                <a:headEnd/>
                <a:tailEnd/>
              </a:ln>
            </p:spPr>
            <p:txBody>
              <a:bodyPr wrap="none"/>
              <a:lstStyle/>
              <a:p>
                <a:endParaRPr lang="ja-JP" altLang="en-US"/>
              </a:p>
            </p:txBody>
          </p:sp>
        </p:grpSp>
        <p:sp>
          <p:nvSpPr>
            <p:cNvPr id="34888" name="Line 107"/>
            <p:cNvSpPr>
              <a:spLocks noChangeShapeType="1"/>
            </p:cNvSpPr>
            <p:nvPr/>
          </p:nvSpPr>
          <p:spPr bwMode="auto">
            <a:xfrm flipV="1">
              <a:off x="4656" y="2064"/>
              <a:ext cx="192" cy="192"/>
            </a:xfrm>
            <a:prstGeom prst="line">
              <a:avLst/>
            </a:prstGeom>
            <a:noFill/>
            <a:ln w="38100">
              <a:solidFill>
                <a:srgbClr val="FF99CC"/>
              </a:solidFill>
              <a:round/>
              <a:headEnd/>
              <a:tailEnd type="triangle" w="med" len="med"/>
            </a:ln>
          </p:spPr>
          <p:txBody>
            <a:bodyPr wrap="none"/>
            <a:lstStyle/>
            <a:p>
              <a:endParaRPr lang="ja-JP" altLang="en-US"/>
            </a:p>
          </p:txBody>
        </p:sp>
        <p:sp>
          <p:nvSpPr>
            <p:cNvPr id="34889" name="Line 108"/>
            <p:cNvSpPr>
              <a:spLocks noChangeShapeType="1"/>
            </p:cNvSpPr>
            <p:nvPr/>
          </p:nvSpPr>
          <p:spPr bwMode="auto">
            <a:xfrm flipV="1">
              <a:off x="4656" y="2400"/>
              <a:ext cx="192" cy="192"/>
            </a:xfrm>
            <a:prstGeom prst="line">
              <a:avLst/>
            </a:prstGeom>
            <a:noFill/>
            <a:ln w="38100">
              <a:solidFill>
                <a:srgbClr val="FF99CC"/>
              </a:solidFill>
              <a:round/>
              <a:headEnd/>
              <a:tailEnd type="triangle" w="med" len="med"/>
            </a:ln>
          </p:spPr>
          <p:txBody>
            <a:bodyPr wrap="none"/>
            <a:lstStyle/>
            <a:p>
              <a:endParaRPr lang="ja-JP" altLang="en-US"/>
            </a:p>
          </p:txBody>
        </p:sp>
      </p:grpSp>
      <p:sp>
        <p:nvSpPr>
          <p:cNvPr id="296045" name="Rectangle 109"/>
          <p:cNvSpPr>
            <a:spLocks noChangeArrowheads="1"/>
          </p:cNvSpPr>
          <p:nvPr/>
        </p:nvSpPr>
        <p:spPr bwMode="auto">
          <a:xfrm>
            <a:off x="8059738" y="2863850"/>
            <a:ext cx="474662" cy="1746250"/>
          </a:xfrm>
          <a:prstGeom prst="rect">
            <a:avLst/>
          </a:prstGeom>
          <a:noFill/>
          <a:ln w="9525">
            <a:noFill/>
            <a:miter lim="800000"/>
            <a:headEnd/>
            <a:tailEnd/>
          </a:ln>
        </p:spPr>
        <p:txBody>
          <a:bodyPr/>
          <a:lstStyle/>
          <a:p>
            <a:pPr algn="ctr">
              <a:spcBef>
                <a:spcPct val="20000"/>
              </a:spcBef>
              <a:buSzPct val="85000"/>
            </a:pPr>
            <a:r>
              <a:rPr lang="ja-JP" altLang="en-US" sz="3200"/>
              <a:t>1</a:t>
            </a:r>
          </a:p>
          <a:p>
            <a:pPr algn="ctr">
              <a:spcBef>
                <a:spcPct val="20000"/>
              </a:spcBef>
              <a:buSzPct val="85000"/>
            </a:pPr>
            <a:r>
              <a:rPr lang="ja-JP" altLang="en-US" sz="3200"/>
              <a:t>4</a:t>
            </a:r>
          </a:p>
          <a:p>
            <a:pPr algn="ctr">
              <a:spcBef>
                <a:spcPct val="20000"/>
              </a:spcBef>
              <a:buSzPct val="85000"/>
            </a:pPr>
            <a:r>
              <a:rPr lang="ja-JP" altLang="en-US" sz="3200"/>
              <a:t>2</a:t>
            </a:r>
          </a:p>
        </p:txBody>
      </p:sp>
      <p:grpSp>
        <p:nvGrpSpPr>
          <p:cNvPr id="52" name="Group 68">
            <a:extLst>
              <a:ext uri="{FF2B5EF4-FFF2-40B4-BE49-F238E27FC236}">
                <a16:creationId xmlns:a16="http://schemas.microsoft.com/office/drawing/2014/main" id="{F1FE70DE-88E8-4B6A-B3AC-89C4A1507037}"/>
              </a:ext>
            </a:extLst>
          </p:cNvPr>
          <p:cNvGrpSpPr>
            <a:grpSpLocks/>
          </p:cNvGrpSpPr>
          <p:nvPr/>
        </p:nvGrpSpPr>
        <p:grpSpPr bwMode="auto">
          <a:xfrm>
            <a:off x="4320000" y="2863850"/>
            <a:ext cx="885825" cy="2324100"/>
            <a:chOff x="3024" y="1804"/>
            <a:chExt cx="558" cy="1464"/>
          </a:xfrm>
        </p:grpSpPr>
        <p:sp>
          <p:nvSpPr>
            <p:cNvPr id="53" name="Rectangle 69">
              <a:extLst>
                <a:ext uri="{FF2B5EF4-FFF2-40B4-BE49-F238E27FC236}">
                  <a16:creationId xmlns:a16="http://schemas.microsoft.com/office/drawing/2014/main" id="{E1855EEF-EE4D-47BA-8884-D2895CBDDB2C}"/>
                </a:ext>
              </a:extLst>
            </p:cNvPr>
            <p:cNvSpPr>
              <a:spLocks noChangeArrowheads="1"/>
            </p:cNvSpPr>
            <p:nvPr/>
          </p:nvSpPr>
          <p:spPr bwMode="auto">
            <a:xfrm>
              <a:off x="3282" y="2904"/>
              <a:ext cx="300" cy="364"/>
            </a:xfrm>
            <a:prstGeom prst="rect">
              <a:avLst/>
            </a:prstGeom>
            <a:noFill/>
            <a:ln w="9525">
              <a:noFill/>
              <a:miter lim="800000"/>
              <a:headEnd/>
              <a:tailEnd/>
            </a:ln>
          </p:spPr>
          <p:txBody>
            <a:bodyPr/>
            <a:lstStyle/>
            <a:p>
              <a:pPr algn="ctr">
                <a:spcBef>
                  <a:spcPct val="20000"/>
                </a:spcBef>
                <a:buSzPct val="85000"/>
              </a:pPr>
              <a:r>
                <a:rPr lang="en-US" altLang="ja-JP" sz="3200" dirty="0"/>
                <a:t>p</a:t>
              </a:r>
            </a:p>
          </p:txBody>
        </p:sp>
        <p:sp>
          <p:nvSpPr>
            <p:cNvPr id="54" name="Rectangle 70">
              <a:extLst>
                <a:ext uri="{FF2B5EF4-FFF2-40B4-BE49-F238E27FC236}">
                  <a16:creationId xmlns:a16="http://schemas.microsoft.com/office/drawing/2014/main" id="{3AB85296-7224-4164-9230-9F73C769B013}"/>
                </a:ext>
              </a:extLst>
            </p:cNvPr>
            <p:cNvSpPr>
              <a:spLocks noChangeArrowheads="1"/>
            </p:cNvSpPr>
            <p:nvPr/>
          </p:nvSpPr>
          <p:spPr bwMode="auto">
            <a:xfrm>
              <a:off x="3282" y="1804"/>
              <a:ext cx="300" cy="1100"/>
            </a:xfrm>
            <a:prstGeom prst="rect">
              <a:avLst/>
            </a:prstGeom>
            <a:noFill/>
            <a:ln w="9525">
              <a:noFill/>
              <a:miter lim="800000"/>
              <a:headEnd/>
              <a:tailEnd/>
            </a:ln>
          </p:spPr>
          <p:txBody>
            <a:bodyPr/>
            <a:lstStyle/>
            <a:p>
              <a:pPr algn="ctr">
                <a:spcBef>
                  <a:spcPct val="20000"/>
                </a:spcBef>
                <a:buSzPct val="85000"/>
              </a:pPr>
              <a:r>
                <a:rPr lang="en-US" altLang="ja-JP" sz="3200" dirty="0"/>
                <a:t>1</a:t>
              </a:r>
              <a:endParaRPr lang="ja-JP" altLang="en-US" sz="3200" dirty="0"/>
            </a:p>
            <a:p>
              <a:pPr algn="ctr">
                <a:spcBef>
                  <a:spcPct val="20000"/>
                </a:spcBef>
                <a:buSzPct val="85000"/>
              </a:pPr>
              <a:r>
                <a:rPr lang="en-US" altLang="ja-JP" sz="3200" dirty="0"/>
                <a:t>2</a:t>
              </a:r>
              <a:endParaRPr lang="ja-JP" altLang="en-US" sz="3200" dirty="0"/>
            </a:p>
            <a:p>
              <a:pPr algn="ctr">
                <a:spcBef>
                  <a:spcPct val="20000"/>
                </a:spcBef>
                <a:buSzPct val="85000"/>
              </a:pPr>
              <a:r>
                <a:rPr lang="en-US" altLang="ja-JP" sz="3200" dirty="0"/>
                <a:t>4</a:t>
              </a:r>
              <a:endParaRPr lang="ja-JP" altLang="en-US" sz="3200" dirty="0"/>
            </a:p>
          </p:txBody>
        </p:sp>
        <p:grpSp>
          <p:nvGrpSpPr>
            <p:cNvPr id="55" name="Group 71">
              <a:extLst>
                <a:ext uri="{FF2B5EF4-FFF2-40B4-BE49-F238E27FC236}">
                  <a16:creationId xmlns:a16="http://schemas.microsoft.com/office/drawing/2014/main" id="{82942D2F-A756-445D-AD4D-83A83D6C46E2}"/>
                </a:ext>
              </a:extLst>
            </p:cNvPr>
            <p:cNvGrpSpPr>
              <a:grpSpLocks/>
            </p:cNvGrpSpPr>
            <p:nvPr/>
          </p:nvGrpSpPr>
          <p:grpSpPr bwMode="auto">
            <a:xfrm>
              <a:off x="3024" y="1872"/>
              <a:ext cx="192" cy="192"/>
              <a:chOff x="2736" y="1872"/>
              <a:chExt cx="192" cy="192"/>
            </a:xfrm>
          </p:grpSpPr>
          <p:sp>
            <p:nvSpPr>
              <p:cNvPr id="58" name="Line 72">
                <a:extLst>
                  <a:ext uri="{FF2B5EF4-FFF2-40B4-BE49-F238E27FC236}">
                    <a16:creationId xmlns:a16="http://schemas.microsoft.com/office/drawing/2014/main" id="{E9694FDF-4CEA-43F3-ACB8-467EA532832C}"/>
                  </a:ext>
                </a:extLst>
              </p:cNvPr>
              <p:cNvSpPr>
                <a:spLocks noChangeShapeType="1"/>
              </p:cNvSpPr>
              <p:nvPr/>
            </p:nvSpPr>
            <p:spPr bwMode="auto">
              <a:xfrm flipH="1">
                <a:off x="2736" y="1872"/>
                <a:ext cx="192" cy="192"/>
              </a:xfrm>
              <a:prstGeom prst="line">
                <a:avLst/>
              </a:prstGeom>
              <a:noFill/>
              <a:ln w="38100">
                <a:solidFill>
                  <a:srgbClr val="FF0000"/>
                </a:solidFill>
                <a:round/>
                <a:headEnd/>
                <a:tailEnd/>
              </a:ln>
            </p:spPr>
            <p:txBody>
              <a:bodyPr wrap="none"/>
              <a:lstStyle/>
              <a:p>
                <a:endParaRPr lang="ja-JP" altLang="en-US"/>
              </a:p>
            </p:txBody>
          </p:sp>
          <p:sp>
            <p:nvSpPr>
              <p:cNvPr id="59" name="Line 73">
                <a:extLst>
                  <a:ext uri="{FF2B5EF4-FFF2-40B4-BE49-F238E27FC236}">
                    <a16:creationId xmlns:a16="http://schemas.microsoft.com/office/drawing/2014/main" id="{0A80CD5D-634D-4F75-879F-AD958F2E0B46}"/>
                  </a:ext>
                </a:extLst>
              </p:cNvPr>
              <p:cNvSpPr>
                <a:spLocks noChangeShapeType="1"/>
              </p:cNvSpPr>
              <p:nvPr/>
            </p:nvSpPr>
            <p:spPr bwMode="auto">
              <a:xfrm>
                <a:off x="2736" y="1872"/>
                <a:ext cx="192" cy="192"/>
              </a:xfrm>
              <a:prstGeom prst="line">
                <a:avLst/>
              </a:prstGeom>
              <a:noFill/>
              <a:ln w="38100">
                <a:solidFill>
                  <a:srgbClr val="FF0000"/>
                </a:solidFill>
                <a:round/>
                <a:headEnd/>
                <a:tailEnd/>
              </a:ln>
            </p:spPr>
            <p:txBody>
              <a:bodyPr wrap="none"/>
              <a:lstStyle/>
              <a:p>
                <a:endParaRPr lang="ja-JP" altLang="en-US"/>
              </a:p>
            </p:txBody>
          </p:sp>
        </p:grpSp>
        <p:sp>
          <p:nvSpPr>
            <p:cNvPr id="56" name="Line 74">
              <a:extLst>
                <a:ext uri="{FF2B5EF4-FFF2-40B4-BE49-F238E27FC236}">
                  <a16:creationId xmlns:a16="http://schemas.microsoft.com/office/drawing/2014/main" id="{DB9CFD4A-E45E-4E44-8D0E-9412E0D26C87}"/>
                </a:ext>
              </a:extLst>
            </p:cNvPr>
            <p:cNvSpPr>
              <a:spLocks noChangeShapeType="1"/>
            </p:cNvSpPr>
            <p:nvPr/>
          </p:nvSpPr>
          <p:spPr bwMode="auto">
            <a:xfrm flipV="1">
              <a:off x="3168" y="2064"/>
              <a:ext cx="192" cy="192"/>
            </a:xfrm>
            <a:prstGeom prst="line">
              <a:avLst/>
            </a:prstGeom>
            <a:noFill/>
            <a:ln w="38100">
              <a:solidFill>
                <a:srgbClr val="FF99CC"/>
              </a:solidFill>
              <a:round/>
              <a:headEnd/>
              <a:tailEnd type="triangle" w="med" len="med"/>
            </a:ln>
          </p:spPr>
          <p:txBody>
            <a:bodyPr wrap="none"/>
            <a:lstStyle/>
            <a:p>
              <a:endParaRPr lang="ja-JP" altLang="en-US"/>
            </a:p>
          </p:txBody>
        </p:sp>
        <p:sp>
          <p:nvSpPr>
            <p:cNvPr id="57" name="Line 75">
              <a:extLst>
                <a:ext uri="{FF2B5EF4-FFF2-40B4-BE49-F238E27FC236}">
                  <a16:creationId xmlns:a16="http://schemas.microsoft.com/office/drawing/2014/main" id="{D67A0D75-44CD-49B9-A1B3-42C4B6B520CA}"/>
                </a:ext>
              </a:extLst>
            </p:cNvPr>
            <p:cNvSpPr>
              <a:spLocks noChangeShapeType="1"/>
            </p:cNvSpPr>
            <p:nvPr/>
          </p:nvSpPr>
          <p:spPr bwMode="auto">
            <a:xfrm flipV="1">
              <a:off x="3168" y="2400"/>
              <a:ext cx="192" cy="192"/>
            </a:xfrm>
            <a:prstGeom prst="line">
              <a:avLst/>
            </a:prstGeom>
            <a:noFill/>
            <a:ln w="38100">
              <a:solidFill>
                <a:srgbClr val="FF99CC"/>
              </a:solidFill>
              <a:round/>
              <a:headEnd/>
              <a:tailEnd type="triangle" w="med" len="med"/>
            </a:ln>
          </p:spPr>
          <p:txBody>
            <a:bodyPr wrap="none"/>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500"/>
                                        <p:tgtEl>
                                          <p:spTgt spid="5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96012"/>
                                        </p:tgtEl>
                                        <p:attrNameLst>
                                          <p:attrName>style.visibility</p:attrName>
                                        </p:attrNameLst>
                                      </p:cBhvr>
                                      <p:to>
                                        <p:strVal val="visible"/>
                                      </p:to>
                                    </p:set>
                                    <p:animEffect transition="in" filter="wipe(left)">
                                      <p:cBhvr>
                                        <p:cTn id="17" dur="500"/>
                                        <p:tgtEl>
                                          <p:spTgt spid="29601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left)">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left)">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left)">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wipe(left)">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96045"/>
                                        </p:tgtEl>
                                        <p:attrNameLst>
                                          <p:attrName>style.visibility</p:attrName>
                                        </p:attrNameLst>
                                      </p:cBhvr>
                                      <p:to>
                                        <p:strVal val="visible"/>
                                      </p:to>
                                    </p:set>
                                    <p:animEffect transition="in" filter="wipe(left)">
                                      <p:cBhvr>
                                        <p:cTn id="42" dur="500"/>
                                        <p:tgtEl>
                                          <p:spTgt spid="2960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012" grpId="0" autoUpdateAnimBg="0"/>
      <p:bldP spid="296045"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800100"/>
            <a:ext cx="7772400" cy="762000"/>
          </a:xfrm>
        </p:spPr>
        <p:txBody>
          <a:bodyPr/>
          <a:lstStyle/>
          <a:p>
            <a:pPr eaLnBrk="1" hangingPunct="1"/>
            <a:r>
              <a:rPr lang="en-US" altLang="ja-JP">
                <a:latin typeface="Times New Roman" pitchFamily="18" charset="0"/>
              </a:rPr>
              <a:t>FIFO</a:t>
            </a:r>
            <a:r>
              <a:rPr lang="ja-JP" altLang="en-US">
                <a:latin typeface="Times New Roman" pitchFamily="18" charset="0"/>
              </a:rPr>
              <a:t>の長所と短所</a:t>
            </a:r>
          </a:p>
        </p:txBody>
      </p:sp>
      <p:sp>
        <p:nvSpPr>
          <p:cNvPr id="35843" name="Rectangle 3"/>
          <p:cNvSpPr>
            <a:spLocks noGrp="1" noChangeArrowheads="1"/>
          </p:cNvSpPr>
          <p:nvPr>
            <p:ph type="body" idx="1"/>
          </p:nvPr>
        </p:nvSpPr>
        <p:spPr/>
        <p:txBody>
          <a:bodyPr/>
          <a:lstStyle/>
          <a:p>
            <a:pPr eaLnBrk="1" hangingPunct="1"/>
            <a:r>
              <a:rPr lang="en-US" altLang="ja-JP">
                <a:latin typeface="Times New Roman" pitchFamily="18" charset="0"/>
              </a:rPr>
              <a:t>FIFO</a:t>
            </a:r>
            <a:r>
              <a:rPr lang="ja-JP" altLang="en-US">
                <a:latin typeface="Times New Roman" pitchFamily="18" charset="0"/>
              </a:rPr>
              <a:t>の長所</a:t>
            </a:r>
          </a:p>
          <a:p>
            <a:pPr lvl="1" eaLnBrk="1" hangingPunct="1"/>
            <a:r>
              <a:rPr lang="ja-JP" altLang="en-US">
                <a:latin typeface="Times New Roman" pitchFamily="18" charset="0"/>
              </a:rPr>
              <a:t>実装が簡単</a:t>
            </a:r>
          </a:p>
          <a:p>
            <a:pPr eaLnBrk="1" hangingPunct="1"/>
            <a:r>
              <a:rPr lang="en-US" altLang="ja-JP">
                <a:latin typeface="Times New Roman" pitchFamily="18" charset="0"/>
              </a:rPr>
              <a:t>FIFO</a:t>
            </a:r>
            <a:r>
              <a:rPr lang="ja-JP" altLang="en-US">
                <a:latin typeface="Times New Roman" pitchFamily="18" charset="0"/>
              </a:rPr>
              <a:t>の短所</a:t>
            </a:r>
          </a:p>
          <a:p>
            <a:pPr lvl="1" eaLnBrk="1" hangingPunct="1"/>
            <a:r>
              <a:rPr lang="ja-JP" altLang="en-US">
                <a:latin typeface="Times New Roman" pitchFamily="18" charset="0"/>
              </a:rPr>
              <a:t>頻繁に使用するページでもページアウトされる</a:t>
            </a:r>
          </a:p>
          <a:p>
            <a:pPr lvl="1" eaLnBrk="1" hangingPunct="1"/>
            <a:r>
              <a:rPr lang="en-US" altLang="ja-JP">
                <a:latin typeface="Times New Roman" pitchFamily="18" charset="0"/>
              </a:rPr>
              <a:t>Belady </a:t>
            </a:r>
            <a:r>
              <a:rPr lang="ja-JP" altLang="en-US">
                <a:latin typeface="Times New Roman" pitchFamily="18" charset="0"/>
              </a:rPr>
              <a:t>の異常</a:t>
            </a:r>
            <a:r>
              <a:rPr lang="ja-JP" altLang="en-US" sz="2400">
                <a:latin typeface="Times New Roman" pitchFamily="18" charset="0"/>
              </a:rPr>
              <a:t>(</a:t>
            </a:r>
            <a:r>
              <a:rPr lang="en-US" altLang="ja-JP" sz="2400">
                <a:latin typeface="Times New Roman" pitchFamily="18" charset="0"/>
              </a:rPr>
              <a:t>Belady’s anomaly)</a:t>
            </a:r>
            <a:r>
              <a:rPr lang="ja-JP" altLang="en-US">
                <a:latin typeface="Times New Roman" pitchFamily="18" charset="0"/>
              </a:rPr>
              <a:t>が起こる</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800100"/>
            <a:ext cx="7772400" cy="762000"/>
          </a:xfrm>
        </p:spPr>
        <p:txBody>
          <a:bodyPr/>
          <a:lstStyle/>
          <a:p>
            <a:pPr eaLnBrk="1" hangingPunct="1"/>
            <a:r>
              <a:rPr lang="en-US" altLang="ja-JP">
                <a:latin typeface="Times New Roman" pitchFamily="18" charset="0"/>
              </a:rPr>
              <a:t>FIFO</a:t>
            </a:r>
            <a:r>
              <a:rPr lang="ja-JP" altLang="en-US">
                <a:latin typeface="Times New Roman" pitchFamily="18" charset="0"/>
              </a:rPr>
              <a:t>の短所</a:t>
            </a:r>
          </a:p>
        </p:txBody>
      </p:sp>
      <p:graphicFrame>
        <p:nvGraphicFramePr>
          <p:cNvPr id="302143" name="Group 63"/>
          <p:cNvGraphicFramePr>
            <a:graphicFrameLocks noGrp="1"/>
          </p:cNvGraphicFramePr>
          <p:nvPr/>
        </p:nvGraphicFramePr>
        <p:xfrm>
          <a:off x="381000" y="2286000"/>
          <a:ext cx="6253163" cy="2907792"/>
        </p:xfrm>
        <a:graphic>
          <a:graphicData uri="http://schemas.openxmlformats.org/drawingml/2006/table">
            <a:tbl>
              <a:tblPr/>
              <a:tblGrid>
                <a:gridCol w="2455863">
                  <a:extLst>
                    <a:ext uri="{9D8B030D-6E8A-4147-A177-3AD203B41FA5}">
                      <a16:colId xmlns:a16="http://schemas.microsoft.com/office/drawing/2014/main" val="20000"/>
                    </a:ext>
                  </a:extLst>
                </a:gridCol>
                <a:gridCol w="474662">
                  <a:extLst>
                    <a:ext uri="{9D8B030D-6E8A-4147-A177-3AD203B41FA5}">
                      <a16:colId xmlns:a16="http://schemas.microsoft.com/office/drawing/2014/main" val="20001"/>
                    </a:ext>
                  </a:extLst>
                </a:gridCol>
                <a:gridCol w="474663">
                  <a:extLst>
                    <a:ext uri="{9D8B030D-6E8A-4147-A177-3AD203B41FA5}">
                      <a16:colId xmlns:a16="http://schemas.microsoft.com/office/drawing/2014/main" val="20002"/>
                    </a:ext>
                  </a:extLst>
                </a:gridCol>
                <a:gridCol w="476250">
                  <a:extLst>
                    <a:ext uri="{9D8B030D-6E8A-4147-A177-3AD203B41FA5}">
                      <a16:colId xmlns:a16="http://schemas.microsoft.com/office/drawing/2014/main" val="20003"/>
                    </a:ext>
                  </a:extLst>
                </a:gridCol>
                <a:gridCol w="473075">
                  <a:extLst>
                    <a:ext uri="{9D8B030D-6E8A-4147-A177-3AD203B41FA5}">
                      <a16:colId xmlns:a16="http://schemas.microsoft.com/office/drawing/2014/main" val="20004"/>
                    </a:ext>
                  </a:extLst>
                </a:gridCol>
                <a:gridCol w="474662">
                  <a:extLst>
                    <a:ext uri="{9D8B030D-6E8A-4147-A177-3AD203B41FA5}">
                      <a16:colId xmlns:a16="http://schemas.microsoft.com/office/drawing/2014/main" val="20005"/>
                    </a:ext>
                  </a:extLst>
                </a:gridCol>
                <a:gridCol w="476250">
                  <a:extLst>
                    <a:ext uri="{9D8B030D-6E8A-4147-A177-3AD203B41FA5}">
                      <a16:colId xmlns:a16="http://schemas.microsoft.com/office/drawing/2014/main" val="20006"/>
                    </a:ext>
                  </a:extLst>
                </a:gridCol>
                <a:gridCol w="474663">
                  <a:extLst>
                    <a:ext uri="{9D8B030D-6E8A-4147-A177-3AD203B41FA5}">
                      <a16:colId xmlns:a16="http://schemas.microsoft.com/office/drawing/2014/main" val="20007"/>
                    </a:ext>
                  </a:extLst>
                </a:gridCol>
                <a:gridCol w="473075">
                  <a:extLst>
                    <a:ext uri="{9D8B030D-6E8A-4147-A177-3AD203B41FA5}">
                      <a16:colId xmlns:a16="http://schemas.microsoft.com/office/drawing/2014/main" val="20008"/>
                    </a:ext>
                  </a:extLst>
                </a:gridCol>
              </a:tblGrid>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参照ページ</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275">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ページ枠</a:t>
                      </a:r>
                    </a:p>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ページフォルト</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302144" name="AutoShape 64"/>
          <p:cNvSpPr>
            <a:spLocks noChangeArrowheads="1"/>
          </p:cNvSpPr>
          <p:nvPr/>
        </p:nvSpPr>
        <p:spPr bwMode="auto">
          <a:xfrm>
            <a:off x="4191000" y="1600200"/>
            <a:ext cx="4648200" cy="533400"/>
          </a:xfrm>
          <a:prstGeom prst="wedgeRoundRectCallout">
            <a:avLst>
              <a:gd name="adj1" fmla="val -23634"/>
              <a:gd name="adj2" fmla="val 90181"/>
              <a:gd name="adj3" fmla="val 16667"/>
            </a:avLst>
          </a:prstGeom>
          <a:solidFill>
            <a:srgbClr val="000000"/>
          </a:solidFill>
          <a:ln w="19050">
            <a:solidFill>
              <a:schemeClr val="tx1"/>
            </a:solidFill>
            <a:miter lim="800000"/>
            <a:headEnd/>
            <a:tailEnd/>
          </a:ln>
        </p:spPr>
        <p:txBody>
          <a:bodyPr/>
          <a:lstStyle/>
          <a:p>
            <a:pPr algn="ctr"/>
            <a:r>
              <a:rPr lang="ja-JP" altLang="en-US"/>
              <a:t>ページ 0 は頻繁にアクセス</a:t>
            </a:r>
          </a:p>
        </p:txBody>
      </p:sp>
      <p:grpSp>
        <p:nvGrpSpPr>
          <p:cNvPr id="2" name="Group 72"/>
          <p:cNvGrpSpPr>
            <a:grpSpLocks/>
          </p:cNvGrpSpPr>
          <p:nvPr/>
        </p:nvGrpSpPr>
        <p:grpSpPr bwMode="auto">
          <a:xfrm>
            <a:off x="5791200" y="2863850"/>
            <a:ext cx="842963" cy="1746250"/>
            <a:chOff x="3648" y="1804"/>
            <a:chExt cx="531" cy="1100"/>
          </a:xfrm>
        </p:grpSpPr>
        <p:sp>
          <p:nvSpPr>
            <p:cNvPr id="36912" name="Rectangle 66"/>
            <p:cNvSpPr>
              <a:spLocks noChangeArrowheads="1"/>
            </p:cNvSpPr>
            <p:nvPr/>
          </p:nvSpPr>
          <p:spPr bwMode="auto">
            <a:xfrm>
              <a:off x="3881" y="1804"/>
              <a:ext cx="298" cy="1100"/>
            </a:xfrm>
            <a:prstGeom prst="rect">
              <a:avLst/>
            </a:prstGeom>
            <a:noFill/>
            <a:ln w="9525">
              <a:noFill/>
              <a:miter lim="800000"/>
              <a:headEnd/>
              <a:tailEnd/>
            </a:ln>
          </p:spPr>
          <p:txBody>
            <a:bodyPr/>
            <a:lstStyle/>
            <a:p>
              <a:pPr algn="ctr">
                <a:spcBef>
                  <a:spcPct val="20000"/>
                </a:spcBef>
                <a:buSzPct val="85000"/>
              </a:pPr>
              <a:r>
                <a:rPr lang="ja-JP" altLang="en-US" sz="3200"/>
                <a:t>1</a:t>
              </a:r>
            </a:p>
            <a:p>
              <a:pPr algn="ctr">
                <a:spcBef>
                  <a:spcPct val="20000"/>
                </a:spcBef>
                <a:buSzPct val="85000"/>
              </a:pPr>
              <a:r>
                <a:rPr lang="ja-JP" altLang="en-US" sz="3200"/>
                <a:t>2</a:t>
              </a:r>
            </a:p>
            <a:p>
              <a:pPr algn="ctr">
                <a:spcBef>
                  <a:spcPct val="20000"/>
                </a:spcBef>
                <a:buSzPct val="85000"/>
              </a:pPr>
              <a:r>
                <a:rPr lang="ja-JP" altLang="en-US" sz="3200"/>
                <a:t>3</a:t>
              </a:r>
            </a:p>
          </p:txBody>
        </p:sp>
        <p:grpSp>
          <p:nvGrpSpPr>
            <p:cNvPr id="36913" name="Group 69"/>
            <p:cNvGrpSpPr>
              <a:grpSpLocks/>
            </p:cNvGrpSpPr>
            <p:nvPr/>
          </p:nvGrpSpPr>
          <p:grpSpPr bwMode="auto">
            <a:xfrm>
              <a:off x="3648" y="1920"/>
              <a:ext cx="192" cy="192"/>
              <a:chOff x="5040" y="2496"/>
              <a:chExt cx="192" cy="192"/>
            </a:xfrm>
          </p:grpSpPr>
          <p:sp>
            <p:nvSpPr>
              <p:cNvPr id="36916" name="Line 67"/>
              <p:cNvSpPr>
                <a:spLocks noChangeShapeType="1"/>
              </p:cNvSpPr>
              <p:nvPr/>
            </p:nvSpPr>
            <p:spPr bwMode="auto">
              <a:xfrm flipH="1">
                <a:off x="5040" y="2496"/>
                <a:ext cx="192" cy="192"/>
              </a:xfrm>
              <a:prstGeom prst="line">
                <a:avLst/>
              </a:prstGeom>
              <a:noFill/>
              <a:ln w="38100">
                <a:solidFill>
                  <a:srgbClr val="FF0000"/>
                </a:solidFill>
                <a:round/>
                <a:headEnd/>
                <a:tailEnd/>
              </a:ln>
            </p:spPr>
            <p:txBody>
              <a:bodyPr wrap="none"/>
              <a:lstStyle/>
              <a:p>
                <a:endParaRPr lang="ja-JP" altLang="en-US"/>
              </a:p>
            </p:txBody>
          </p:sp>
          <p:sp>
            <p:nvSpPr>
              <p:cNvPr id="36917" name="Line 68"/>
              <p:cNvSpPr>
                <a:spLocks noChangeShapeType="1"/>
              </p:cNvSpPr>
              <p:nvPr/>
            </p:nvSpPr>
            <p:spPr bwMode="auto">
              <a:xfrm>
                <a:off x="5040" y="2496"/>
                <a:ext cx="192" cy="192"/>
              </a:xfrm>
              <a:prstGeom prst="line">
                <a:avLst/>
              </a:prstGeom>
              <a:noFill/>
              <a:ln w="38100">
                <a:solidFill>
                  <a:srgbClr val="FF0000"/>
                </a:solidFill>
                <a:round/>
                <a:headEnd/>
                <a:tailEnd/>
              </a:ln>
            </p:spPr>
            <p:txBody>
              <a:bodyPr wrap="none"/>
              <a:lstStyle/>
              <a:p>
                <a:endParaRPr lang="ja-JP" altLang="en-US"/>
              </a:p>
            </p:txBody>
          </p:sp>
        </p:grpSp>
        <p:sp>
          <p:nvSpPr>
            <p:cNvPr id="36914" name="Line 70"/>
            <p:cNvSpPr>
              <a:spLocks noChangeShapeType="1"/>
            </p:cNvSpPr>
            <p:nvPr/>
          </p:nvSpPr>
          <p:spPr bwMode="auto">
            <a:xfrm flipV="1">
              <a:off x="3792" y="2112"/>
              <a:ext cx="144" cy="144"/>
            </a:xfrm>
            <a:prstGeom prst="line">
              <a:avLst/>
            </a:prstGeom>
            <a:noFill/>
            <a:ln w="38100">
              <a:solidFill>
                <a:srgbClr val="FF99CC"/>
              </a:solidFill>
              <a:round/>
              <a:headEnd/>
              <a:tailEnd type="triangle" w="med" len="med"/>
            </a:ln>
          </p:spPr>
          <p:txBody>
            <a:bodyPr wrap="none"/>
            <a:lstStyle/>
            <a:p>
              <a:endParaRPr lang="ja-JP" altLang="en-US"/>
            </a:p>
          </p:txBody>
        </p:sp>
        <p:sp>
          <p:nvSpPr>
            <p:cNvPr id="36915" name="Line 71"/>
            <p:cNvSpPr>
              <a:spLocks noChangeShapeType="1"/>
            </p:cNvSpPr>
            <p:nvPr/>
          </p:nvSpPr>
          <p:spPr bwMode="auto">
            <a:xfrm flipV="1">
              <a:off x="3792" y="2448"/>
              <a:ext cx="144" cy="144"/>
            </a:xfrm>
            <a:prstGeom prst="line">
              <a:avLst/>
            </a:prstGeom>
            <a:noFill/>
            <a:ln w="38100">
              <a:solidFill>
                <a:srgbClr val="FF99CC"/>
              </a:solidFill>
              <a:round/>
              <a:headEnd/>
              <a:tailEnd type="triangle" w="med" len="med"/>
            </a:ln>
          </p:spPr>
          <p:txBody>
            <a:bodyPr wrap="none"/>
            <a:lstStyle/>
            <a:p>
              <a:endParaRPr lang="ja-JP" altLang="en-US"/>
            </a:p>
          </p:txBody>
        </p:sp>
      </p:grpSp>
      <p:sp>
        <p:nvSpPr>
          <p:cNvPr id="36911" name="Text Box 73"/>
          <p:cNvSpPr txBox="1">
            <a:spLocks noChangeArrowheads="1"/>
          </p:cNvSpPr>
          <p:nvPr/>
        </p:nvSpPr>
        <p:spPr bwMode="auto">
          <a:xfrm>
            <a:off x="1981200" y="5410200"/>
            <a:ext cx="5424488" cy="1066800"/>
          </a:xfrm>
          <a:prstGeom prst="rect">
            <a:avLst/>
          </a:prstGeom>
          <a:noFill/>
          <a:ln w="9525">
            <a:noFill/>
            <a:miter lim="800000"/>
            <a:headEnd/>
            <a:tailEnd/>
          </a:ln>
        </p:spPr>
        <p:txBody>
          <a:bodyPr wrap="none">
            <a:spAutoFit/>
          </a:bodyPr>
          <a:lstStyle/>
          <a:p>
            <a:r>
              <a:rPr lang="ja-JP" altLang="en-US" sz="3200"/>
              <a:t>頻繁にアクセスされるページが</a:t>
            </a:r>
          </a:p>
          <a:p>
            <a:r>
              <a:rPr lang="ja-JP" altLang="en-US" sz="3200"/>
              <a:t>ページアウトしてしまう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02144"/>
                                        </p:tgtEl>
                                        <p:attrNameLst>
                                          <p:attrName>style.visibility</p:attrName>
                                        </p:attrNameLst>
                                      </p:cBhvr>
                                      <p:to>
                                        <p:strVal val="visible"/>
                                      </p:to>
                                    </p:set>
                                    <p:animEffect transition="in" filter="checkerboard(across)">
                                      <p:cBhvr>
                                        <p:cTn id="7" dur="500"/>
                                        <p:tgtEl>
                                          <p:spTgt spid="30214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2144" grpId="0" animBg="1"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85800" y="525463"/>
            <a:ext cx="7772400" cy="1311275"/>
          </a:xfrm>
        </p:spPr>
        <p:txBody>
          <a:bodyPr/>
          <a:lstStyle/>
          <a:p>
            <a:pPr eaLnBrk="1" hangingPunct="1"/>
            <a:r>
              <a:rPr lang="en-US" altLang="ja-JP">
                <a:latin typeface="Times New Roman" pitchFamily="18" charset="0"/>
              </a:rPr>
              <a:t>Belady</a:t>
            </a:r>
            <a:r>
              <a:rPr lang="ja-JP" altLang="en-US">
                <a:latin typeface="Times New Roman" pitchFamily="18" charset="0"/>
              </a:rPr>
              <a:t>の異常</a:t>
            </a:r>
            <a:br>
              <a:rPr lang="ja-JP" altLang="en-US">
                <a:latin typeface="Times New Roman" pitchFamily="18" charset="0"/>
              </a:rPr>
            </a:br>
            <a:r>
              <a:rPr lang="ja-JP" altLang="en-US" sz="3600">
                <a:latin typeface="Times New Roman" pitchFamily="18" charset="0"/>
              </a:rPr>
              <a:t>(</a:t>
            </a:r>
            <a:r>
              <a:rPr lang="en-US" altLang="ja-JP" sz="3600">
                <a:latin typeface="Times New Roman" pitchFamily="18" charset="0"/>
              </a:rPr>
              <a:t>Belady’s anomaly)</a:t>
            </a:r>
          </a:p>
        </p:txBody>
      </p:sp>
      <p:sp>
        <p:nvSpPr>
          <p:cNvPr id="37891" name="Rectangle 3"/>
          <p:cNvSpPr>
            <a:spLocks noGrp="1" noChangeArrowheads="1"/>
          </p:cNvSpPr>
          <p:nvPr>
            <p:ph type="body" idx="1"/>
          </p:nvPr>
        </p:nvSpPr>
        <p:spPr>
          <a:xfrm>
            <a:off x="685800" y="4648200"/>
            <a:ext cx="7772400" cy="1905000"/>
          </a:xfrm>
        </p:spPr>
        <p:txBody>
          <a:bodyPr/>
          <a:lstStyle/>
          <a:p>
            <a:pPr eaLnBrk="1" hangingPunct="1"/>
            <a:r>
              <a:rPr lang="en-US" altLang="ja-JP">
                <a:latin typeface="Times New Roman" pitchFamily="18" charset="0"/>
              </a:rPr>
              <a:t>Belady</a:t>
            </a:r>
            <a:r>
              <a:rPr lang="ja-JP" altLang="en-US">
                <a:latin typeface="Times New Roman" pitchFamily="18" charset="0"/>
              </a:rPr>
              <a:t>の異常</a:t>
            </a:r>
            <a:r>
              <a:rPr lang="ja-JP" altLang="en-US" sz="2800">
                <a:latin typeface="Times New Roman" pitchFamily="18" charset="0"/>
              </a:rPr>
              <a:t>(</a:t>
            </a:r>
            <a:r>
              <a:rPr lang="en-US" altLang="ja-JP" sz="2800">
                <a:latin typeface="Times New Roman" pitchFamily="18" charset="0"/>
              </a:rPr>
              <a:t>Belady’s anomaly)</a:t>
            </a:r>
          </a:p>
          <a:p>
            <a:pPr lvl="1" eaLnBrk="1" hangingPunct="1"/>
            <a:r>
              <a:rPr lang="en-US" altLang="ja-JP">
                <a:latin typeface="Times New Roman" pitchFamily="18" charset="0"/>
              </a:rPr>
              <a:t>FIFO</a:t>
            </a:r>
            <a:r>
              <a:rPr lang="ja-JP" altLang="en-US">
                <a:latin typeface="Times New Roman" pitchFamily="18" charset="0"/>
              </a:rPr>
              <a:t>では、ページ枠数が増加したのにページフォルト数が増加してしまう場合がある</a:t>
            </a:r>
          </a:p>
        </p:txBody>
      </p:sp>
      <p:sp>
        <p:nvSpPr>
          <p:cNvPr id="37892" name="Text Box 4"/>
          <p:cNvSpPr txBox="1">
            <a:spLocks noChangeArrowheads="1"/>
          </p:cNvSpPr>
          <p:nvPr/>
        </p:nvSpPr>
        <p:spPr bwMode="auto">
          <a:xfrm>
            <a:off x="914400" y="2057400"/>
            <a:ext cx="1250950" cy="519113"/>
          </a:xfrm>
          <a:prstGeom prst="rect">
            <a:avLst/>
          </a:prstGeom>
          <a:noFill/>
          <a:ln w="9525">
            <a:noFill/>
            <a:miter lim="800000"/>
            <a:headEnd/>
            <a:tailEnd/>
          </a:ln>
        </p:spPr>
        <p:txBody>
          <a:bodyPr wrap="none">
            <a:spAutoFit/>
          </a:bodyPr>
          <a:lstStyle/>
          <a:p>
            <a:r>
              <a:rPr lang="ja-JP" altLang="en-US"/>
              <a:t>通常は</a:t>
            </a:r>
          </a:p>
        </p:txBody>
      </p:sp>
      <p:grpSp>
        <p:nvGrpSpPr>
          <p:cNvPr id="37893" name="Group 9"/>
          <p:cNvGrpSpPr>
            <a:grpSpLocks/>
          </p:cNvGrpSpPr>
          <p:nvPr/>
        </p:nvGrpSpPr>
        <p:grpSpPr bwMode="auto">
          <a:xfrm>
            <a:off x="2057400" y="2514600"/>
            <a:ext cx="5340350" cy="685800"/>
            <a:chOff x="1296" y="1584"/>
            <a:chExt cx="3364" cy="432"/>
          </a:xfrm>
        </p:grpSpPr>
        <p:sp>
          <p:nvSpPr>
            <p:cNvPr id="37898" name="AutoShape 6"/>
            <p:cNvSpPr>
              <a:spLocks noChangeArrowheads="1"/>
            </p:cNvSpPr>
            <p:nvPr/>
          </p:nvSpPr>
          <p:spPr bwMode="auto">
            <a:xfrm>
              <a:off x="1632" y="1584"/>
              <a:ext cx="2640" cy="432"/>
            </a:xfrm>
            <a:prstGeom prst="leftRightArrow">
              <a:avLst>
                <a:gd name="adj1" fmla="val 50000"/>
                <a:gd name="adj2" fmla="val 77775"/>
              </a:avLst>
            </a:prstGeom>
            <a:solidFill>
              <a:schemeClr val="accent1">
                <a:lumMod val="50000"/>
              </a:schemeClr>
            </a:solidFill>
            <a:ln w="19050">
              <a:solidFill>
                <a:schemeClr val="tx1"/>
              </a:solidFill>
              <a:miter lim="800000"/>
              <a:headEnd/>
              <a:tailEnd/>
            </a:ln>
          </p:spPr>
          <p:txBody>
            <a:bodyPr wrap="none" anchor="ctr"/>
            <a:lstStyle/>
            <a:p>
              <a:pPr algn="ctr"/>
              <a:r>
                <a:rPr lang="ja-JP" altLang="en-US" sz="2400" dirty="0"/>
                <a:t>ページ枠数</a:t>
              </a:r>
            </a:p>
          </p:txBody>
        </p:sp>
        <p:sp>
          <p:nvSpPr>
            <p:cNvPr id="37899" name="Text Box 7"/>
            <p:cNvSpPr txBox="1">
              <a:spLocks noChangeArrowheads="1"/>
            </p:cNvSpPr>
            <p:nvPr/>
          </p:nvSpPr>
          <p:spPr bwMode="auto">
            <a:xfrm>
              <a:off x="1296" y="1599"/>
              <a:ext cx="340" cy="327"/>
            </a:xfrm>
            <a:prstGeom prst="rect">
              <a:avLst/>
            </a:prstGeom>
            <a:noFill/>
            <a:ln w="9525">
              <a:noFill/>
              <a:miter lim="800000"/>
              <a:headEnd/>
              <a:tailEnd/>
            </a:ln>
          </p:spPr>
          <p:txBody>
            <a:bodyPr wrap="none">
              <a:spAutoFit/>
            </a:bodyPr>
            <a:lstStyle/>
            <a:p>
              <a:r>
                <a:rPr lang="ja-JP" altLang="en-US"/>
                <a:t>少</a:t>
              </a:r>
            </a:p>
          </p:txBody>
        </p:sp>
        <p:sp>
          <p:nvSpPr>
            <p:cNvPr id="37900" name="Text Box 8"/>
            <p:cNvSpPr txBox="1">
              <a:spLocks noChangeArrowheads="1"/>
            </p:cNvSpPr>
            <p:nvPr/>
          </p:nvSpPr>
          <p:spPr bwMode="auto">
            <a:xfrm>
              <a:off x="4320" y="1599"/>
              <a:ext cx="340" cy="327"/>
            </a:xfrm>
            <a:prstGeom prst="rect">
              <a:avLst/>
            </a:prstGeom>
            <a:noFill/>
            <a:ln w="9525">
              <a:noFill/>
              <a:miter lim="800000"/>
              <a:headEnd/>
              <a:tailEnd/>
            </a:ln>
          </p:spPr>
          <p:txBody>
            <a:bodyPr wrap="none">
              <a:spAutoFit/>
            </a:bodyPr>
            <a:lstStyle/>
            <a:p>
              <a:r>
                <a:rPr lang="ja-JP" altLang="en-US"/>
                <a:t>多</a:t>
              </a:r>
            </a:p>
          </p:txBody>
        </p:sp>
      </p:grpSp>
      <p:grpSp>
        <p:nvGrpSpPr>
          <p:cNvPr id="37894" name="Group 10"/>
          <p:cNvGrpSpPr>
            <a:grpSpLocks/>
          </p:cNvGrpSpPr>
          <p:nvPr/>
        </p:nvGrpSpPr>
        <p:grpSpPr bwMode="auto">
          <a:xfrm>
            <a:off x="2057400" y="3429000"/>
            <a:ext cx="5340350" cy="685800"/>
            <a:chOff x="1296" y="1584"/>
            <a:chExt cx="3364" cy="432"/>
          </a:xfrm>
        </p:grpSpPr>
        <p:sp>
          <p:nvSpPr>
            <p:cNvPr id="37895" name="AutoShape 11"/>
            <p:cNvSpPr>
              <a:spLocks noChangeArrowheads="1"/>
            </p:cNvSpPr>
            <p:nvPr/>
          </p:nvSpPr>
          <p:spPr bwMode="auto">
            <a:xfrm>
              <a:off x="1632" y="1584"/>
              <a:ext cx="2640" cy="432"/>
            </a:xfrm>
            <a:prstGeom prst="leftRightArrow">
              <a:avLst>
                <a:gd name="adj1" fmla="val 50000"/>
                <a:gd name="adj2" fmla="val 77775"/>
              </a:avLst>
            </a:prstGeom>
            <a:solidFill>
              <a:schemeClr val="accent1">
                <a:lumMod val="50000"/>
              </a:schemeClr>
            </a:solidFill>
            <a:ln w="19050">
              <a:solidFill>
                <a:schemeClr val="tx1"/>
              </a:solidFill>
              <a:miter lim="800000"/>
              <a:headEnd/>
              <a:tailEnd/>
            </a:ln>
          </p:spPr>
          <p:txBody>
            <a:bodyPr wrap="none" anchor="ctr"/>
            <a:lstStyle/>
            <a:p>
              <a:pPr algn="ctr"/>
              <a:r>
                <a:rPr lang="ja-JP" altLang="en-US" sz="2400"/>
                <a:t>ページフォルト数</a:t>
              </a:r>
            </a:p>
          </p:txBody>
        </p:sp>
        <p:sp>
          <p:nvSpPr>
            <p:cNvPr id="37896" name="Text Box 12"/>
            <p:cNvSpPr txBox="1">
              <a:spLocks noChangeArrowheads="1"/>
            </p:cNvSpPr>
            <p:nvPr/>
          </p:nvSpPr>
          <p:spPr bwMode="auto">
            <a:xfrm>
              <a:off x="1296" y="1599"/>
              <a:ext cx="340" cy="327"/>
            </a:xfrm>
            <a:prstGeom prst="rect">
              <a:avLst/>
            </a:prstGeom>
            <a:noFill/>
            <a:ln w="9525">
              <a:noFill/>
              <a:miter lim="800000"/>
              <a:headEnd/>
              <a:tailEnd/>
            </a:ln>
          </p:spPr>
          <p:txBody>
            <a:bodyPr wrap="none">
              <a:spAutoFit/>
            </a:bodyPr>
            <a:lstStyle/>
            <a:p>
              <a:r>
                <a:rPr lang="ja-JP" altLang="en-US"/>
                <a:t>多</a:t>
              </a:r>
            </a:p>
          </p:txBody>
        </p:sp>
        <p:sp>
          <p:nvSpPr>
            <p:cNvPr id="37897" name="Text Box 13"/>
            <p:cNvSpPr txBox="1">
              <a:spLocks noChangeArrowheads="1"/>
            </p:cNvSpPr>
            <p:nvPr/>
          </p:nvSpPr>
          <p:spPr bwMode="auto">
            <a:xfrm>
              <a:off x="4320" y="1599"/>
              <a:ext cx="340" cy="327"/>
            </a:xfrm>
            <a:prstGeom prst="rect">
              <a:avLst/>
            </a:prstGeom>
            <a:noFill/>
            <a:ln w="9525">
              <a:noFill/>
              <a:miter lim="800000"/>
              <a:headEnd/>
              <a:tailEnd/>
            </a:ln>
          </p:spPr>
          <p:txBody>
            <a:bodyPr wrap="none">
              <a:spAutoFit/>
            </a:bodyPr>
            <a:lstStyle/>
            <a:p>
              <a:r>
                <a:rPr lang="ja-JP" altLang="en-US"/>
                <a:t>少</a:t>
              </a:r>
            </a:p>
          </p:txBody>
        </p:sp>
      </p:gr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5800" y="152400"/>
            <a:ext cx="7772400" cy="762000"/>
          </a:xfrm>
        </p:spPr>
        <p:txBody>
          <a:bodyPr/>
          <a:lstStyle/>
          <a:p>
            <a:pPr eaLnBrk="1" hangingPunct="1"/>
            <a:r>
              <a:rPr lang="en-US" altLang="ja-JP">
                <a:latin typeface="Times New Roman" pitchFamily="18" charset="0"/>
              </a:rPr>
              <a:t>Belady</a:t>
            </a:r>
            <a:r>
              <a:rPr lang="ja-JP" altLang="en-US">
                <a:latin typeface="Times New Roman" pitchFamily="18" charset="0"/>
              </a:rPr>
              <a:t>の異常</a:t>
            </a:r>
          </a:p>
        </p:txBody>
      </p:sp>
      <p:graphicFrame>
        <p:nvGraphicFramePr>
          <p:cNvPr id="298133" name="Group 149"/>
          <p:cNvGraphicFramePr>
            <a:graphicFrameLocks noGrp="1"/>
          </p:cNvGraphicFramePr>
          <p:nvPr/>
        </p:nvGraphicFramePr>
        <p:xfrm>
          <a:off x="228600" y="838200"/>
          <a:ext cx="8704263" cy="5852160"/>
        </p:xfrm>
        <a:graphic>
          <a:graphicData uri="http://schemas.openxmlformats.org/drawingml/2006/table">
            <a:tbl>
              <a:tblPr/>
              <a:tblGrid>
                <a:gridCol w="550863">
                  <a:extLst>
                    <a:ext uri="{9D8B030D-6E8A-4147-A177-3AD203B41FA5}">
                      <a16:colId xmlns:a16="http://schemas.microsoft.com/office/drawing/2014/main" val="20000"/>
                    </a:ext>
                  </a:extLst>
                </a:gridCol>
                <a:gridCol w="2455862">
                  <a:extLst>
                    <a:ext uri="{9D8B030D-6E8A-4147-A177-3AD203B41FA5}">
                      <a16:colId xmlns:a16="http://schemas.microsoft.com/office/drawing/2014/main" val="20001"/>
                    </a:ext>
                  </a:extLst>
                </a:gridCol>
                <a:gridCol w="474663">
                  <a:extLst>
                    <a:ext uri="{9D8B030D-6E8A-4147-A177-3AD203B41FA5}">
                      <a16:colId xmlns:a16="http://schemas.microsoft.com/office/drawing/2014/main" val="20002"/>
                    </a:ext>
                  </a:extLst>
                </a:gridCol>
                <a:gridCol w="474662">
                  <a:extLst>
                    <a:ext uri="{9D8B030D-6E8A-4147-A177-3AD203B41FA5}">
                      <a16:colId xmlns:a16="http://schemas.microsoft.com/office/drawing/2014/main" val="20003"/>
                    </a:ext>
                  </a:extLst>
                </a:gridCol>
                <a:gridCol w="476250">
                  <a:extLst>
                    <a:ext uri="{9D8B030D-6E8A-4147-A177-3AD203B41FA5}">
                      <a16:colId xmlns:a16="http://schemas.microsoft.com/office/drawing/2014/main" val="20004"/>
                    </a:ext>
                  </a:extLst>
                </a:gridCol>
                <a:gridCol w="473075">
                  <a:extLst>
                    <a:ext uri="{9D8B030D-6E8A-4147-A177-3AD203B41FA5}">
                      <a16:colId xmlns:a16="http://schemas.microsoft.com/office/drawing/2014/main" val="20005"/>
                    </a:ext>
                  </a:extLst>
                </a:gridCol>
                <a:gridCol w="474663">
                  <a:extLst>
                    <a:ext uri="{9D8B030D-6E8A-4147-A177-3AD203B41FA5}">
                      <a16:colId xmlns:a16="http://schemas.microsoft.com/office/drawing/2014/main" val="20006"/>
                    </a:ext>
                  </a:extLst>
                </a:gridCol>
                <a:gridCol w="476250">
                  <a:extLst>
                    <a:ext uri="{9D8B030D-6E8A-4147-A177-3AD203B41FA5}">
                      <a16:colId xmlns:a16="http://schemas.microsoft.com/office/drawing/2014/main" val="20007"/>
                    </a:ext>
                  </a:extLst>
                </a:gridCol>
                <a:gridCol w="474662">
                  <a:extLst>
                    <a:ext uri="{9D8B030D-6E8A-4147-A177-3AD203B41FA5}">
                      <a16:colId xmlns:a16="http://schemas.microsoft.com/office/drawing/2014/main" val="20008"/>
                    </a:ext>
                  </a:extLst>
                </a:gridCol>
                <a:gridCol w="473075">
                  <a:extLst>
                    <a:ext uri="{9D8B030D-6E8A-4147-A177-3AD203B41FA5}">
                      <a16:colId xmlns:a16="http://schemas.microsoft.com/office/drawing/2014/main" val="20009"/>
                    </a:ext>
                  </a:extLst>
                </a:gridCol>
                <a:gridCol w="476250">
                  <a:extLst>
                    <a:ext uri="{9D8B030D-6E8A-4147-A177-3AD203B41FA5}">
                      <a16:colId xmlns:a16="http://schemas.microsoft.com/office/drawing/2014/main" val="20010"/>
                    </a:ext>
                  </a:extLst>
                </a:gridCol>
                <a:gridCol w="474663">
                  <a:extLst>
                    <a:ext uri="{9D8B030D-6E8A-4147-A177-3AD203B41FA5}">
                      <a16:colId xmlns:a16="http://schemas.microsoft.com/office/drawing/2014/main" val="20011"/>
                    </a:ext>
                  </a:extLst>
                </a:gridCol>
                <a:gridCol w="474662">
                  <a:extLst>
                    <a:ext uri="{9D8B030D-6E8A-4147-A177-3AD203B41FA5}">
                      <a16:colId xmlns:a16="http://schemas.microsoft.com/office/drawing/2014/main" val="20012"/>
                    </a:ext>
                  </a:extLst>
                </a:gridCol>
                <a:gridCol w="474663">
                  <a:extLst>
                    <a:ext uri="{9D8B030D-6E8A-4147-A177-3AD203B41FA5}">
                      <a16:colId xmlns:a16="http://schemas.microsoft.com/office/drawing/2014/main" val="20013"/>
                    </a:ext>
                  </a:extLst>
                </a:gridCol>
              </a:tblGrid>
              <a:tr h="609600">
                <a:tc gridSpan="2">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参照ページ</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275">
                <a:tc rowSpan="2">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枠数</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ページ枠</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49275">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ページフォルト</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49275">
                <a:tc rowSpan="2">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枠数</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4</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ページ枠</a:t>
                      </a:r>
                    </a:p>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50863">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ページフォルト</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pSp>
        <p:nvGrpSpPr>
          <p:cNvPr id="2" name="Group 150"/>
          <p:cNvGrpSpPr>
            <a:grpSpLocks/>
          </p:cNvGrpSpPr>
          <p:nvPr/>
        </p:nvGrpSpPr>
        <p:grpSpPr bwMode="auto">
          <a:xfrm>
            <a:off x="5133975" y="1447800"/>
            <a:ext cx="474663" cy="2324100"/>
            <a:chOff x="3234" y="912"/>
            <a:chExt cx="299" cy="1464"/>
          </a:xfrm>
        </p:grpSpPr>
        <p:sp>
          <p:nvSpPr>
            <p:cNvPr id="39049" name="Rectangle 151"/>
            <p:cNvSpPr>
              <a:spLocks noChangeArrowheads="1"/>
            </p:cNvSpPr>
            <p:nvPr/>
          </p:nvSpPr>
          <p:spPr bwMode="auto">
            <a:xfrm>
              <a:off x="3234" y="912"/>
              <a:ext cx="299" cy="1100"/>
            </a:xfrm>
            <a:prstGeom prst="rect">
              <a:avLst/>
            </a:prstGeom>
            <a:noFill/>
            <a:ln w="9525">
              <a:noFill/>
              <a:miter lim="800000"/>
              <a:headEnd/>
              <a:tailEnd/>
            </a:ln>
          </p:spPr>
          <p:txBody>
            <a:bodyPr/>
            <a:lstStyle/>
            <a:p>
              <a:pPr algn="ctr">
                <a:spcBef>
                  <a:spcPct val="20000"/>
                </a:spcBef>
                <a:buSzPct val="85000"/>
              </a:pPr>
              <a:r>
                <a:rPr lang="ja-JP" altLang="en-US" sz="3200"/>
                <a:t>2</a:t>
              </a:r>
            </a:p>
            <a:p>
              <a:pPr algn="ctr">
                <a:spcBef>
                  <a:spcPct val="20000"/>
                </a:spcBef>
                <a:buSzPct val="85000"/>
              </a:pPr>
              <a:r>
                <a:rPr lang="ja-JP" altLang="en-US" sz="3200"/>
                <a:t>3</a:t>
              </a:r>
            </a:p>
            <a:p>
              <a:pPr algn="ctr">
                <a:spcBef>
                  <a:spcPct val="20000"/>
                </a:spcBef>
                <a:buSzPct val="85000"/>
              </a:pPr>
              <a:r>
                <a:rPr lang="ja-JP" altLang="en-US" sz="3200"/>
                <a:t>0</a:t>
              </a:r>
            </a:p>
          </p:txBody>
        </p:sp>
        <p:sp>
          <p:nvSpPr>
            <p:cNvPr id="39050" name="Rectangle 152"/>
            <p:cNvSpPr>
              <a:spLocks noChangeArrowheads="1"/>
            </p:cNvSpPr>
            <p:nvPr/>
          </p:nvSpPr>
          <p:spPr bwMode="auto">
            <a:xfrm>
              <a:off x="3234" y="2012"/>
              <a:ext cx="299" cy="364"/>
            </a:xfrm>
            <a:prstGeom prst="rect">
              <a:avLst/>
            </a:prstGeom>
            <a:noFill/>
            <a:ln w="9525">
              <a:noFill/>
              <a:miter lim="800000"/>
              <a:headEnd/>
              <a:tailEnd/>
            </a:ln>
          </p:spPr>
          <p:txBody>
            <a:bodyPr/>
            <a:lstStyle/>
            <a:p>
              <a:pPr algn="ctr">
                <a:spcBef>
                  <a:spcPct val="20000"/>
                </a:spcBef>
                <a:buSzPct val="85000"/>
              </a:pPr>
              <a:r>
                <a:rPr lang="en-US" altLang="ja-JP" sz="3200"/>
                <a:t>p</a:t>
              </a:r>
            </a:p>
          </p:txBody>
        </p:sp>
      </p:grpSp>
      <p:grpSp>
        <p:nvGrpSpPr>
          <p:cNvPr id="3" name="Group 153"/>
          <p:cNvGrpSpPr>
            <a:grpSpLocks/>
          </p:cNvGrpSpPr>
          <p:nvPr/>
        </p:nvGrpSpPr>
        <p:grpSpPr bwMode="auto">
          <a:xfrm>
            <a:off x="8458200" y="1447800"/>
            <a:ext cx="474663" cy="5232400"/>
            <a:chOff x="5328" y="912"/>
            <a:chExt cx="299" cy="3296"/>
          </a:xfrm>
        </p:grpSpPr>
        <p:sp>
          <p:nvSpPr>
            <p:cNvPr id="39045" name="Rectangle 154"/>
            <p:cNvSpPr>
              <a:spLocks noChangeArrowheads="1"/>
            </p:cNvSpPr>
            <p:nvPr/>
          </p:nvSpPr>
          <p:spPr bwMode="auto">
            <a:xfrm>
              <a:off x="5328" y="912"/>
              <a:ext cx="299" cy="1100"/>
            </a:xfrm>
            <a:prstGeom prst="rect">
              <a:avLst/>
            </a:prstGeom>
            <a:noFill/>
            <a:ln w="9525">
              <a:noFill/>
              <a:miter lim="800000"/>
              <a:headEnd/>
              <a:tailEnd/>
            </a:ln>
          </p:spPr>
          <p:txBody>
            <a:bodyPr/>
            <a:lstStyle/>
            <a:p>
              <a:pPr algn="ctr">
                <a:spcBef>
                  <a:spcPct val="20000"/>
                </a:spcBef>
                <a:buSzPct val="85000"/>
              </a:pPr>
              <a:r>
                <a:rPr lang="ja-JP" altLang="en-US" sz="3200"/>
                <a:t>4</a:t>
              </a:r>
            </a:p>
            <a:p>
              <a:pPr algn="ctr">
                <a:spcBef>
                  <a:spcPct val="20000"/>
                </a:spcBef>
                <a:buSzPct val="85000"/>
              </a:pPr>
              <a:r>
                <a:rPr lang="ja-JP" altLang="en-US" sz="3200"/>
                <a:t>2</a:t>
              </a:r>
            </a:p>
            <a:p>
              <a:pPr algn="ctr">
                <a:spcBef>
                  <a:spcPct val="20000"/>
                </a:spcBef>
                <a:buSzPct val="85000"/>
              </a:pPr>
              <a:r>
                <a:rPr lang="ja-JP" altLang="en-US" sz="3200"/>
                <a:t>3</a:t>
              </a:r>
            </a:p>
          </p:txBody>
        </p:sp>
        <p:sp>
          <p:nvSpPr>
            <p:cNvPr id="39046" name="Rectangle 155"/>
            <p:cNvSpPr>
              <a:spLocks noChangeArrowheads="1"/>
            </p:cNvSpPr>
            <p:nvPr/>
          </p:nvSpPr>
          <p:spPr bwMode="auto">
            <a:xfrm>
              <a:off x="5328" y="2012"/>
              <a:ext cx="299" cy="364"/>
            </a:xfrm>
            <a:prstGeom prst="rect">
              <a:avLst/>
            </a:prstGeom>
            <a:noFill/>
            <a:ln w="9525">
              <a:noFill/>
              <a:miter lim="800000"/>
              <a:headEnd/>
              <a:tailEnd/>
            </a:ln>
          </p:spPr>
          <p:txBody>
            <a:bodyPr/>
            <a:lstStyle/>
            <a:p>
              <a:pPr algn="ctr">
                <a:spcBef>
                  <a:spcPct val="20000"/>
                </a:spcBef>
                <a:buSzPct val="85000"/>
              </a:pPr>
              <a:endParaRPr lang="ja-JP" altLang="en-US" sz="3200"/>
            </a:p>
          </p:txBody>
        </p:sp>
        <p:sp>
          <p:nvSpPr>
            <p:cNvPr id="39047" name="Rectangle 156"/>
            <p:cNvSpPr>
              <a:spLocks noChangeArrowheads="1"/>
            </p:cNvSpPr>
            <p:nvPr/>
          </p:nvSpPr>
          <p:spPr bwMode="auto">
            <a:xfrm>
              <a:off x="5328" y="3844"/>
              <a:ext cx="299" cy="364"/>
            </a:xfrm>
            <a:prstGeom prst="rect">
              <a:avLst/>
            </a:prstGeom>
            <a:noFill/>
            <a:ln w="9525">
              <a:noFill/>
              <a:miter lim="800000"/>
              <a:headEnd/>
              <a:tailEnd/>
            </a:ln>
          </p:spPr>
          <p:txBody>
            <a:bodyPr/>
            <a:lstStyle/>
            <a:p>
              <a:pPr algn="ctr">
                <a:spcBef>
                  <a:spcPct val="20000"/>
                </a:spcBef>
                <a:buSzPct val="85000"/>
              </a:pPr>
              <a:r>
                <a:rPr lang="en-US" altLang="ja-JP" sz="3200"/>
                <a:t>p</a:t>
              </a:r>
            </a:p>
          </p:txBody>
        </p:sp>
        <p:sp>
          <p:nvSpPr>
            <p:cNvPr id="39048" name="Rectangle 157"/>
            <p:cNvSpPr>
              <a:spLocks noChangeArrowheads="1"/>
            </p:cNvSpPr>
            <p:nvPr/>
          </p:nvSpPr>
          <p:spPr bwMode="auto">
            <a:xfrm>
              <a:off x="5328" y="2376"/>
              <a:ext cx="299" cy="1468"/>
            </a:xfrm>
            <a:prstGeom prst="rect">
              <a:avLst/>
            </a:prstGeom>
            <a:noFill/>
            <a:ln w="9525">
              <a:noFill/>
              <a:miter lim="800000"/>
              <a:headEnd/>
              <a:tailEnd/>
            </a:ln>
          </p:spPr>
          <p:txBody>
            <a:bodyPr/>
            <a:lstStyle/>
            <a:p>
              <a:pPr algn="ctr">
                <a:spcBef>
                  <a:spcPct val="20000"/>
                </a:spcBef>
                <a:buSzPct val="85000"/>
              </a:pPr>
              <a:r>
                <a:rPr lang="ja-JP" altLang="en-US" sz="3200"/>
                <a:t>1</a:t>
              </a:r>
            </a:p>
            <a:p>
              <a:pPr algn="ctr">
                <a:spcBef>
                  <a:spcPct val="20000"/>
                </a:spcBef>
                <a:buSzPct val="85000"/>
              </a:pPr>
              <a:r>
                <a:rPr lang="ja-JP" altLang="en-US" sz="3200"/>
                <a:t>2</a:t>
              </a:r>
            </a:p>
            <a:p>
              <a:pPr algn="ctr">
                <a:spcBef>
                  <a:spcPct val="20000"/>
                </a:spcBef>
                <a:buSzPct val="85000"/>
              </a:pPr>
              <a:r>
                <a:rPr lang="ja-JP" altLang="en-US" sz="3200"/>
                <a:t>3</a:t>
              </a:r>
            </a:p>
            <a:p>
              <a:pPr algn="ctr">
                <a:spcBef>
                  <a:spcPct val="20000"/>
                </a:spcBef>
                <a:buSzPct val="85000"/>
              </a:pPr>
              <a:r>
                <a:rPr lang="ja-JP" altLang="en-US" sz="3200"/>
                <a:t>4</a:t>
              </a:r>
            </a:p>
          </p:txBody>
        </p:sp>
      </p:grpSp>
      <p:grpSp>
        <p:nvGrpSpPr>
          <p:cNvPr id="4" name="Group 158"/>
          <p:cNvGrpSpPr>
            <a:grpSpLocks/>
          </p:cNvGrpSpPr>
          <p:nvPr/>
        </p:nvGrpSpPr>
        <p:grpSpPr bwMode="auto">
          <a:xfrm>
            <a:off x="7983538" y="1447800"/>
            <a:ext cx="474662" cy="5232400"/>
            <a:chOff x="5029" y="912"/>
            <a:chExt cx="299" cy="3296"/>
          </a:xfrm>
        </p:grpSpPr>
        <p:sp>
          <p:nvSpPr>
            <p:cNvPr id="39041" name="Rectangle 159"/>
            <p:cNvSpPr>
              <a:spLocks noChangeArrowheads="1"/>
            </p:cNvSpPr>
            <p:nvPr/>
          </p:nvSpPr>
          <p:spPr bwMode="auto">
            <a:xfrm>
              <a:off x="5029" y="912"/>
              <a:ext cx="299" cy="1100"/>
            </a:xfrm>
            <a:prstGeom prst="rect">
              <a:avLst/>
            </a:prstGeom>
            <a:noFill/>
            <a:ln w="9525">
              <a:noFill/>
              <a:miter lim="800000"/>
              <a:headEnd/>
              <a:tailEnd/>
            </a:ln>
          </p:spPr>
          <p:txBody>
            <a:bodyPr/>
            <a:lstStyle/>
            <a:p>
              <a:pPr algn="ctr">
                <a:spcBef>
                  <a:spcPct val="20000"/>
                </a:spcBef>
                <a:buSzPct val="85000"/>
              </a:pPr>
              <a:r>
                <a:rPr lang="ja-JP" altLang="en-US" sz="3200"/>
                <a:t>4</a:t>
              </a:r>
            </a:p>
            <a:p>
              <a:pPr algn="ctr">
                <a:spcBef>
                  <a:spcPct val="20000"/>
                </a:spcBef>
                <a:buSzPct val="85000"/>
              </a:pPr>
              <a:r>
                <a:rPr lang="ja-JP" altLang="en-US" sz="3200"/>
                <a:t>2</a:t>
              </a:r>
            </a:p>
            <a:p>
              <a:pPr algn="ctr">
                <a:spcBef>
                  <a:spcPct val="20000"/>
                </a:spcBef>
                <a:buSzPct val="85000"/>
              </a:pPr>
              <a:r>
                <a:rPr lang="ja-JP" altLang="en-US" sz="3200"/>
                <a:t>3</a:t>
              </a:r>
              <a:endParaRPr lang="en-US" altLang="ja-JP" sz="3200"/>
            </a:p>
          </p:txBody>
        </p:sp>
        <p:sp>
          <p:nvSpPr>
            <p:cNvPr id="39042" name="Rectangle 160"/>
            <p:cNvSpPr>
              <a:spLocks noChangeArrowheads="1"/>
            </p:cNvSpPr>
            <p:nvPr/>
          </p:nvSpPr>
          <p:spPr bwMode="auto">
            <a:xfrm>
              <a:off x="5029" y="2012"/>
              <a:ext cx="299" cy="364"/>
            </a:xfrm>
            <a:prstGeom prst="rect">
              <a:avLst/>
            </a:prstGeom>
            <a:noFill/>
            <a:ln w="9525">
              <a:noFill/>
              <a:miter lim="800000"/>
              <a:headEnd/>
              <a:tailEnd/>
            </a:ln>
          </p:spPr>
          <p:txBody>
            <a:bodyPr/>
            <a:lstStyle/>
            <a:p>
              <a:pPr algn="ctr">
                <a:spcBef>
                  <a:spcPct val="20000"/>
                </a:spcBef>
                <a:buSzPct val="85000"/>
              </a:pPr>
              <a:r>
                <a:rPr lang="en-US" altLang="ja-JP" sz="3200"/>
                <a:t>p</a:t>
              </a:r>
            </a:p>
          </p:txBody>
        </p:sp>
        <p:sp>
          <p:nvSpPr>
            <p:cNvPr id="39043" name="Rectangle 161"/>
            <p:cNvSpPr>
              <a:spLocks noChangeArrowheads="1"/>
            </p:cNvSpPr>
            <p:nvPr/>
          </p:nvSpPr>
          <p:spPr bwMode="auto">
            <a:xfrm>
              <a:off x="5029" y="3844"/>
              <a:ext cx="299" cy="364"/>
            </a:xfrm>
            <a:prstGeom prst="rect">
              <a:avLst/>
            </a:prstGeom>
            <a:noFill/>
            <a:ln w="9525">
              <a:noFill/>
              <a:miter lim="800000"/>
              <a:headEnd/>
              <a:tailEnd/>
            </a:ln>
          </p:spPr>
          <p:txBody>
            <a:bodyPr/>
            <a:lstStyle/>
            <a:p>
              <a:pPr algn="ctr">
                <a:spcBef>
                  <a:spcPct val="20000"/>
                </a:spcBef>
                <a:buSzPct val="85000"/>
              </a:pPr>
              <a:r>
                <a:rPr lang="en-US" altLang="ja-JP" sz="3200"/>
                <a:t>p</a:t>
              </a:r>
            </a:p>
          </p:txBody>
        </p:sp>
        <p:sp>
          <p:nvSpPr>
            <p:cNvPr id="39044" name="Rectangle 162"/>
            <p:cNvSpPr>
              <a:spLocks noChangeArrowheads="1"/>
            </p:cNvSpPr>
            <p:nvPr/>
          </p:nvSpPr>
          <p:spPr bwMode="auto">
            <a:xfrm>
              <a:off x="5029" y="2376"/>
              <a:ext cx="299" cy="1468"/>
            </a:xfrm>
            <a:prstGeom prst="rect">
              <a:avLst/>
            </a:prstGeom>
            <a:noFill/>
            <a:ln w="9525">
              <a:noFill/>
              <a:miter lim="800000"/>
              <a:headEnd/>
              <a:tailEnd/>
            </a:ln>
          </p:spPr>
          <p:txBody>
            <a:bodyPr/>
            <a:lstStyle/>
            <a:p>
              <a:pPr algn="ctr">
                <a:spcBef>
                  <a:spcPct val="20000"/>
                </a:spcBef>
                <a:buSzPct val="85000"/>
              </a:pPr>
              <a:r>
                <a:rPr lang="ja-JP" altLang="en-US" sz="3200"/>
                <a:t>0</a:t>
              </a:r>
            </a:p>
            <a:p>
              <a:pPr algn="ctr">
                <a:spcBef>
                  <a:spcPct val="20000"/>
                </a:spcBef>
                <a:buSzPct val="85000"/>
              </a:pPr>
              <a:r>
                <a:rPr lang="ja-JP" altLang="en-US" sz="3200"/>
                <a:t>1</a:t>
              </a:r>
            </a:p>
            <a:p>
              <a:pPr algn="ctr">
                <a:spcBef>
                  <a:spcPct val="20000"/>
                </a:spcBef>
                <a:buSzPct val="85000"/>
              </a:pPr>
              <a:r>
                <a:rPr lang="ja-JP" altLang="en-US" sz="3200"/>
                <a:t>2</a:t>
              </a:r>
            </a:p>
            <a:p>
              <a:pPr algn="ctr">
                <a:spcBef>
                  <a:spcPct val="20000"/>
                </a:spcBef>
                <a:buSzPct val="85000"/>
              </a:pPr>
              <a:r>
                <a:rPr lang="ja-JP" altLang="en-US" sz="3200"/>
                <a:t>3</a:t>
              </a:r>
            </a:p>
          </p:txBody>
        </p:sp>
      </p:grpSp>
      <p:grpSp>
        <p:nvGrpSpPr>
          <p:cNvPr id="5" name="Group 163"/>
          <p:cNvGrpSpPr>
            <a:grpSpLocks/>
          </p:cNvGrpSpPr>
          <p:nvPr/>
        </p:nvGrpSpPr>
        <p:grpSpPr bwMode="auto">
          <a:xfrm>
            <a:off x="7508875" y="1447800"/>
            <a:ext cx="474663" cy="5232400"/>
            <a:chOff x="4730" y="912"/>
            <a:chExt cx="299" cy="3296"/>
          </a:xfrm>
        </p:grpSpPr>
        <p:sp>
          <p:nvSpPr>
            <p:cNvPr id="39037" name="Rectangle 164"/>
            <p:cNvSpPr>
              <a:spLocks noChangeArrowheads="1"/>
            </p:cNvSpPr>
            <p:nvPr/>
          </p:nvSpPr>
          <p:spPr bwMode="auto">
            <a:xfrm>
              <a:off x="4730" y="912"/>
              <a:ext cx="299" cy="1100"/>
            </a:xfrm>
            <a:prstGeom prst="rect">
              <a:avLst/>
            </a:prstGeom>
            <a:noFill/>
            <a:ln w="9525">
              <a:noFill/>
              <a:miter lim="800000"/>
              <a:headEnd/>
              <a:tailEnd/>
            </a:ln>
          </p:spPr>
          <p:txBody>
            <a:bodyPr/>
            <a:lstStyle/>
            <a:p>
              <a:pPr algn="ctr">
                <a:spcBef>
                  <a:spcPct val="20000"/>
                </a:spcBef>
                <a:buSzPct val="85000"/>
              </a:pPr>
              <a:r>
                <a:rPr lang="ja-JP" altLang="en-US" sz="3200"/>
                <a:t>1</a:t>
              </a:r>
            </a:p>
            <a:p>
              <a:pPr algn="ctr">
                <a:spcBef>
                  <a:spcPct val="20000"/>
                </a:spcBef>
                <a:buSzPct val="85000"/>
              </a:pPr>
              <a:r>
                <a:rPr lang="ja-JP" altLang="en-US" sz="3200"/>
                <a:t>4</a:t>
              </a:r>
            </a:p>
            <a:p>
              <a:pPr algn="ctr">
                <a:spcBef>
                  <a:spcPct val="20000"/>
                </a:spcBef>
                <a:buSzPct val="85000"/>
              </a:pPr>
              <a:r>
                <a:rPr lang="ja-JP" altLang="en-US" sz="3200"/>
                <a:t>2</a:t>
              </a:r>
            </a:p>
          </p:txBody>
        </p:sp>
        <p:sp>
          <p:nvSpPr>
            <p:cNvPr id="39038" name="Rectangle 165"/>
            <p:cNvSpPr>
              <a:spLocks noChangeArrowheads="1"/>
            </p:cNvSpPr>
            <p:nvPr/>
          </p:nvSpPr>
          <p:spPr bwMode="auto">
            <a:xfrm>
              <a:off x="4730" y="2012"/>
              <a:ext cx="299" cy="364"/>
            </a:xfrm>
            <a:prstGeom prst="rect">
              <a:avLst/>
            </a:prstGeom>
            <a:noFill/>
            <a:ln w="9525">
              <a:noFill/>
              <a:miter lim="800000"/>
              <a:headEnd/>
              <a:tailEnd/>
            </a:ln>
          </p:spPr>
          <p:txBody>
            <a:bodyPr/>
            <a:lstStyle/>
            <a:p>
              <a:pPr algn="ctr">
                <a:spcBef>
                  <a:spcPct val="20000"/>
                </a:spcBef>
                <a:buSzPct val="85000"/>
              </a:pPr>
              <a:r>
                <a:rPr lang="en-US" altLang="ja-JP" sz="3200"/>
                <a:t>p</a:t>
              </a:r>
            </a:p>
          </p:txBody>
        </p:sp>
        <p:sp>
          <p:nvSpPr>
            <p:cNvPr id="39039" name="Rectangle 166"/>
            <p:cNvSpPr>
              <a:spLocks noChangeArrowheads="1"/>
            </p:cNvSpPr>
            <p:nvPr/>
          </p:nvSpPr>
          <p:spPr bwMode="auto">
            <a:xfrm>
              <a:off x="4730" y="3844"/>
              <a:ext cx="299" cy="364"/>
            </a:xfrm>
            <a:prstGeom prst="rect">
              <a:avLst/>
            </a:prstGeom>
            <a:noFill/>
            <a:ln w="9525">
              <a:noFill/>
              <a:miter lim="800000"/>
              <a:headEnd/>
              <a:tailEnd/>
            </a:ln>
          </p:spPr>
          <p:txBody>
            <a:bodyPr/>
            <a:lstStyle/>
            <a:p>
              <a:pPr algn="ctr">
                <a:spcBef>
                  <a:spcPct val="20000"/>
                </a:spcBef>
                <a:buSzPct val="85000"/>
              </a:pPr>
              <a:r>
                <a:rPr lang="en-US" altLang="ja-JP" sz="3200"/>
                <a:t>p</a:t>
              </a:r>
            </a:p>
          </p:txBody>
        </p:sp>
        <p:sp>
          <p:nvSpPr>
            <p:cNvPr id="39040" name="Rectangle 167"/>
            <p:cNvSpPr>
              <a:spLocks noChangeArrowheads="1"/>
            </p:cNvSpPr>
            <p:nvPr/>
          </p:nvSpPr>
          <p:spPr bwMode="auto">
            <a:xfrm>
              <a:off x="4730" y="2376"/>
              <a:ext cx="299" cy="1468"/>
            </a:xfrm>
            <a:prstGeom prst="rect">
              <a:avLst/>
            </a:prstGeom>
            <a:noFill/>
            <a:ln w="9525">
              <a:noFill/>
              <a:miter lim="800000"/>
              <a:headEnd/>
              <a:tailEnd/>
            </a:ln>
          </p:spPr>
          <p:txBody>
            <a:bodyPr/>
            <a:lstStyle/>
            <a:p>
              <a:pPr algn="ctr">
                <a:spcBef>
                  <a:spcPct val="20000"/>
                </a:spcBef>
                <a:buSzPct val="85000"/>
              </a:pPr>
              <a:r>
                <a:rPr lang="ja-JP" altLang="en-US" sz="3200"/>
                <a:t>4</a:t>
              </a:r>
            </a:p>
            <a:p>
              <a:pPr algn="ctr">
                <a:spcBef>
                  <a:spcPct val="20000"/>
                </a:spcBef>
                <a:buSzPct val="85000"/>
              </a:pPr>
              <a:r>
                <a:rPr lang="ja-JP" altLang="en-US" sz="3200"/>
                <a:t>0</a:t>
              </a:r>
            </a:p>
            <a:p>
              <a:pPr algn="ctr">
                <a:spcBef>
                  <a:spcPct val="20000"/>
                </a:spcBef>
                <a:buSzPct val="85000"/>
              </a:pPr>
              <a:r>
                <a:rPr lang="ja-JP" altLang="en-US" sz="3200"/>
                <a:t>1</a:t>
              </a:r>
            </a:p>
            <a:p>
              <a:pPr algn="ctr">
                <a:spcBef>
                  <a:spcPct val="20000"/>
                </a:spcBef>
                <a:buSzPct val="85000"/>
              </a:pPr>
              <a:r>
                <a:rPr lang="ja-JP" altLang="en-US" sz="3200"/>
                <a:t>2</a:t>
              </a:r>
            </a:p>
          </p:txBody>
        </p:sp>
      </p:grpSp>
      <p:grpSp>
        <p:nvGrpSpPr>
          <p:cNvPr id="6" name="Group 168"/>
          <p:cNvGrpSpPr>
            <a:grpSpLocks/>
          </p:cNvGrpSpPr>
          <p:nvPr/>
        </p:nvGrpSpPr>
        <p:grpSpPr bwMode="auto">
          <a:xfrm>
            <a:off x="7032625" y="1447800"/>
            <a:ext cx="476250" cy="5232400"/>
            <a:chOff x="4430" y="912"/>
            <a:chExt cx="300" cy="3296"/>
          </a:xfrm>
        </p:grpSpPr>
        <p:sp>
          <p:nvSpPr>
            <p:cNvPr id="39033" name="Rectangle 169"/>
            <p:cNvSpPr>
              <a:spLocks noChangeArrowheads="1"/>
            </p:cNvSpPr>
            <p:nvPr/>
          </p:nvSpPr>
          <p:spPr bwMode="auto">
            <a:xfrm>
              <a:off x="4430" y="912"/>
              <a:ext cx="300" cy="1100"/>
            </a:xfrm>
            <a:prstGeom prst="rect">
              <a:avLst/>
            </a:prstGeom>
            <a:noFill/>
            <a:ln w="9525">
              <a:noFill/>
              <a:miter lim="800000"/>
              <a:headEnd/>
              <a:tailEnd/>
            </a:ln>
          </p:spPr>
          <p:txBody>
            <a:bodyPr/>
            <a:lstStyle/>
            <a:p>
              <a:pPr algn="ctr">
                <a:spcBef>
                  <a:spcPct val="20000"/>
                </a:spcBef>
                <a:buSzPct val="85000"/>
              </a:pPr>
              <a:r>
                <a:rPr lang="ja-JP" altLang="en-US" sz="3200"/>
                <a:t>0</a:t>
              </a:r>
            </a:p>
            <a:p>
              <a:pPr algn="ctr">
                <a:spcBef>
                  <a:spcPct val="20000"/>
                </a:spcBef>
                <a:buSzPct val="85000"/>
              </a:pPr>
              <a:r>
                <a:rPr lang="ja-JP" altLang="en-US" sz="3200"/>
                <a:t>1</a:t>
              </a:r>
            </a:p>
            <a:p>
              <a:pPr algn="ctr">
                <a:spcBef>
                  <a:spcPct val="20000"/>
                </a:spcBef>
                <a:buSzPct val="85000"/>
              </a:pPr>
              <a:r>
                <a:rPr lang="ja-JP" altLang="en-US" sz="3200"/>
                <a:t>4</a:t>
              </a:r>
            </a:p>
          </p:txBody>
        </p:sp>
        <p:sp>
          <p:nvSpPr>
            <p:cNvPr id="39034" name="Rectangle 170"/>
            <p:cNvSpPr>
              <a:spLocks noChangeArrowheads="1"/>
            </p:cNvSpPr>
            <p:nvPr/>
          </p:nvSpPr>
          <p:spPr bwMode="auto">
            <a:xfrm>
              <a:off x="4430" y="2012"/>
              <a:ext cx="300" cy="364"/>
            </a:xfrm>
            <a:prstGeom prst="rect">
              <a:avLst/>
            </a:prstGeom>
            <a:noFill/>
            <a:ln w="9525">
              <a:noFill/>
              <a:miter lim="800000"/>
              <a:headEnd/>
              <a:tailEnd/>
            </a:ln>
          </p:spPr>
          <p:txBody>
            <a:bodyPr/>
            <a:lstStyle/>
            <a:p>
              <a:pPr algn="ctr">
                <a:spcBef>
                  <a:spcPct val="20000"/>
                </a:spcBef>
                <a:buSzPct val="85000"/>
              </a:pPr>
              <a:endParaRPr lang="ja-JP" altLang="en-US" sz="3200"/>
            </a:p>
          </p:txBody>
        </p:sp>
        <p:sp>
          <p:nvSpPr>
            <p:cNvPr id="39035" name="Rectangle 171"/>
            <p:cNvSpPr>
              <a:spLocks noChangeArrowheads="1"/>
            </p:cNvSpPr>
            <p:nvPr/>
          </p:nvSpPr>
          <p:spPr bwMode="auto">
            <a:xfrm>
              <a:off x="4430" y="3844"/>
              <a:ext cx="300" cy="364"/>
            </a:xfrm>
            <a:prstGeom prst="rect">
              <a:avLst/>
            </a:prstGeom>
            <a:noFill/>
            <a:ln w="9525">
              <a:noFill/>
              <a:miter lim="800000"/>
              <a:headEnd/>
              <a:tailEnd/>
            </a:ln>
          </p:spPr>
          <p:txBody>
            <a:bodyPr/>
            <a:lstStyle/>
            <a:p>
              <a:pPr algn="ctr">
                <a:spcBef>
                  <a:spcPct val="20000"/>
                </a:spcBef>
                <a:buSzPct val="85000"/>
              </a:pPr>
              <a:r>
                <a:rPr lang="en-US" altLang="ja-JP" sz="3200"/>
                <a:t>p</a:t>
              </a:r>
            </a:p>
          </p:txBody>
        </p:sp>
        <p:sp>
          <p:nvSpPr>
            <p:cNvPr id="39036" name="Rectangle 172"/>
            <p:cNvSpPr>
              <a:spLocks noChangeArrowheads="1"/>
            </p:cNvSpPr>
            <p:nvPr/>
          </p:nvSpPr>
          <p:spPr bwMode="auto">
            <a:xfrm>
              <a:off x="4430" y="2376"/>
              <a:ext cx="300" cy="1468"/>
            </a:xfrm>
            <a:prstGeom prst="rect">
              <a:avLst/>
            </a:prstGeom>
            <a:noFill/>
            <a:ln w="9525">
              <a:noFill/>
              <a:miter lim="800000"/>
              <a:headEnd/>
              <a:tailEnd/>
            </a:ln>
          </p:spPr>
          <p:txBody>
            <a:bodyPr/>
            <a:lstStyle/>
            <a:p>
              <a:pPr algn="ctr">
                <a:spcBef>
                  <a:spcPct val="20000"/>
                </a:spcBef>
                <a:buSzPct val="85000"/>
              </a:pPr>
              <a:r>
                <a:rPr lang="ja-JP" altLang="en-US" sz="3200"/>
                <a:t>3</a:t>
              </a:r>
            </a:p>
            <a:p>
              <a:pPr algn="ctr">
                <a:spcBef>
                  <a:spcPct val="20000"/>
                </a:spcBef>
                <a:buSzPct val="85000"/>
              </a:pPr>
              <a:r>
                <a:rPr lang="ja-JP" altLang="en-US" sz="3200"/>
                <a:t>4</a:t>
              </a:r>
            </a:p>
            <a:p>
              <a:pPr algn="ctr">
                <a:spcBef>
                  <a:spcPct val="20000"/>
                </a:spcBef>
                <a:buSzPct val="85000"/>
              </a:pPr>
              <a:r>
                <a:rPr lang="ja-JP" altLang="en-US" sz="3200"/>
                <a:t>0</a:t>
              </a:r>
            </a:p>
            <a:p>
              <a:pPr algn="ctr">
                <a:spcBef>
                  <a:spcPct val="20000"/>
                </a:spcBef>
                <a:buSzPct val="85000"/>
              </a:pPr>
              <a:r>
                <a:rPr lang="ja-JP" altLang="en-US" sz="3200"/>
                <a:t>1</a:t>
              </a:r>
            </a:p>
          </p:txBody>
        </p:sp>
      </p:grpSp>
      <p:grpSp>
        <p:nvGrpSpPr>
          <p:cNvPr id="7" name="Group 173"/>
          <p:cNvGrpSpPr>
            <a:grpSpLocks/>
          </p:cNvGrpSpPr>
          <p:nvPr/>
        </p:nvGrpSpPr>
        <p:grpSpPr bwMode="auto">
          <a:xfrm>
            <a:off x="6559550" y="1447800"/>
            <a:ext cx="473075" cy="5232400"/>
            <a:chOff x="4132" y="912"/>
            <a:chExt cx="298" cy="3296"/>
          </a:xfrm>
        </p:grpSpPr>
        <p:sp>
          <p:nvSpPr>
            <p:cNvPr id="39029" name="Rectangle 174"/>
            <p:cNvSpPr>
              <a:spLocks noChangeArrowheads="1"/>
            </p:cNvSpPr>
            <p:nvPr/>
          </p:nvSpPr>
          <p:spPr bwMode="auto">
            <a:xfrm>
              <a:off x="4132" y="912"/>
              <a:ext cx="298" cy="1100"/>
            </a:xfrm>
            <a:prstGeom prst="rect">
              <a:avLst/>
            </a:prstGeom>
            <a:noFill/>
            <a:ln w="9525">
              <a:noFill/>
              <a:miter lim="800000"/>
              <a:headEnd/>
              <a:tailEnd/>
            </a:ln>
          </p:spPr>
          <p:txBody>
            <a:bodyPr/>
            <a:lstStyle/>
            <a:p>
              <a:pPr algn="ctr">
                <a:spcBef>
                  <a:spcPct val="20000"/>
                </a:spcBef>
                <a:buSzPct val="85000"/>
              </a:pPr>
              <a:r>
                <a:rPr lang="ja-JP" altLang="en-US" sz="3200"/>
                <a:t>0</a:t>
              </a:r>
            </a:p>
            <a:p>
              <a:pPr algn="ctr">
                <a:spcBef>
                  <a:spcPct val="20000"/>
                </a:spcBef>
                <a:buSzPct val="85000"/>
              </a:pPr>
              <a:r>
                <a:rPr lang="ja-JP" altLang="en-US" sz="3200"/>
                <a:t>1</a:t>
              </a:r>
            </a:p>
            <a:p>
              <a:pPr algn="ctr">
                <a:spcBef>
                  <a:spcPct val="20000"/>
                </a:spcBef>
                <a:buSzPct val="85000"/>
              </a:pPr>
              <a:r>
                <a:rPr lang="ja-JP" altLang="en-US" sz="3200"/>
                <a:t>4</a:t>
              </a:r>
            </a:p>
          </p:txBody>
        </p:sp>
        <p:sp>
          <p:nvSpPr>
            <p:cNvPr id="39030" name="Rectangle 175"/>
            <p:cNvSpPr>
              <a:spLocks noChangeArrowheads="1"/>
            </p:cNvSpPr>
            <p:nvPr/>
          </p:nvSpPr>
          <p:spPr bwMode="auto">
            <a:xfrm>
              <a:off x="4132" y="2012"/>
              <a:ext cx="298" cy="364"/>
            </a:xfrm>
            <a:prstGeom prst="rect">
              <a:avLst/>
            </a:prstGeom>
            <a:noFill/>
            <a:ln w="9525">
              <a:noFill/>
              <a:miter lim="800000"/>
              <a:headEnd/>
              <a:tailEnd/>
            </a:ln>
          </p:spPr>
          <p:txBody>
            <a:bodyPr/>
            <a:lstStyle/>
            <a:p>
              <a:pPr algn="ctr">
                <a:spcBef>
                  <a:spcPct val="20000"/>
                </a:spcBef>
                <a:buSzPct val="85000"/>
              </a:pPr>
              <a:endParaRPr lang="ja-JP" altLang="en-US" sz="3200"/>
            </a:p>
          </p:txBody>
        </p:sp>
        <p:sp>
          <p:nvSpPr>
            <p:cNvPr id="39031" name="Rectangle 176"/>
            <p:cNvSpPr>
              <a:spLocks noChangeArrowheads="1"/>
            </p:cNvSpPr>
            <p:nvPr/>
          </p:nvSpPr>
          <p:spPr bwMode="auto">
            <a:xfrm>
              <a:off x="4132" y="3844"/>
              <a:ext cx="298" cy="364"/>
            </a:xfrm>
            <a:prstGeom prst="rect">
              <a:avLst/>
            </a:prstGeom>
            <a:noFill/>
            <a:ln w="9525">
              <a:noFill/>
              <a:miter lim="800000"/>
              <a:headEnd/>
              <a:tailEnd/>
            </a:ln>
          </p:spPr>
          <p:txBody>
            <a:bodyPr/>
            <a:lstStyle/>
            <a:p>
              <a:pPr algn="ctr">
                <a:spcBef>
                  <a:spcPct val="20000"/>
                </a:spcBef>
                <a:buSzPct val="85000"/>
              </a:pPr>
              <a:r>
                <a:rPr lang="en-US" altLang="ja-JP" sz="3200"/>
                <a:t>p</a:t>
              </a:r>
            </a:p>
          </p:txBody>
        </p:sp>
        <p:sp>
          <p:nvSpPr>
            <p:cNvPr id="39032" name="Rectangle 177"/>
            <p:cNvSpPr>
              <a:spLocks noChangeArrowheads="1"/>
            </p:cNvSpPr>
            <p:nvPr/>
          </p:nvSpPr>
          <p:spPr bwMode="auto">
            <a:xfrm>
              <a:off x="4132" y="2376"/>
              <a:ext cx="298" cy="1468"/>
            </a:xfrm>
            <a:prstGeom prst="rect">
              <a:avLst/>
            </a:prstGeom>
            <a:noFill/>
            <a:ln w="9525">
              <a:noFill/>
              <a:miter lim="800000"/>
              <a:headEnd/>
              <a:tailEnd/>
            </a:ln>
          </p:spPr>
          <p:txBody>
            <a:bodyPr/>
            <a:lstStyle/>
            <a:p>
              <a:pPr algn="ctr">
                <a:spcBef>
                  <a:spcPct val="20000"/>
                </a:spcBef>
                <a:buSzPct val="85000"/>
              </a:pPr>
              <a:r>
                <a:rPr lang="ja-JP" altLang="en-US" sz="3200"/>
                <a:t>2</a:t>
              </a:r>
            </a:p>
            <a:p>
              <a:pPr algn="ctr">
                <a:spcBef>
                  <a:spcPct val="20000"/>
                </a:spcBef>
                <a:buSzPct val="85000"/>
              </a:pPr>
              <a:r>
                <a:rPr lang="ja-JP" altLang="en-US" sz="3200"/>
                <a:t>3</a:t>
              </a:r>
            </a:p>
            <a:p>
              <a:pPr algn="ctr">
                <a:spcBef>
                  <a:spcPct val="20000"/>
                </a:spcBef>
                <a:buSzPct val="85000"/>
              </a:pPr>
              <a:r>
                <a:rPr lang="ja-JP" altLang="en-US" sz="3200"/>
                <a:t>4</a:t>
              </a:r>
            </a:p>
            <a:p>
              <a:pPr algn="ctr">
                <a:spcBef>
                  <a:spcPct val="20000"/>
                </a:spcBef>
                <a:buSzPct val="85000"/>
              </a:pPr>
              <a:r>
                <a:rPr lang="ja-JP" altLang="en-US" sz="3200"/>
                <a:t>0</a:t>
              </a:r>
            </a:p>
          </p:txBody>
        </p:sp>
      </p:grpSp>
      <p:grpSp>
        <p:nvGrpSpPr>
          <p:cNvPr id="8" name="Group 178"/>
          <p:cNvGrpSpPr>
            <a:grpSpLocks/>
          </p:cNvGrpSpPr>
          <p:nvPr/>
        </p:nvGrpSpPr>
        <p:grpSpPr bwMode="auto">
          <a:xfrm>
            <a:off x="6084888" y="1447800"/>
            <a:ext cx="474662" cy="5232400"/>
            <a:chOff x="3833" y="912"/>
            <a:chExt cx="299" cy="3296"/>
          </a:xfrm>
        </p:grpSpPr>
        <p:sp>
          <p:nvSpPr>
            <p:cNvPr id="39025" name="Rectangle 179"/>
            <p:cNvSpPr>
              <a:spLocks noChangeArrowheads="1"/>
            </p:cNvSpPr>
            <p:nvPr/>
          </p:nvSpPr>
          <p:spPr bwMode="auto">
            <a:xfrm>
              <a:off x="3833" y="912"/>
              <a:ext cx="299" cy="1100"/>
            </a:xfrm>
            <a:prstGeom prst="rect">
              <a:avLst/>
            </a:prstGeom>
            <a:noFill/>
            <a:ln w="9525">
              <a:noFill/>
              <a:miter lim="800000"/>
              <a:headEnd/>
              <a:tailEnd/>
            </a:ln>
          </p:spPr>
          <p:txBody>
            <a:bodyPr/>
            <a:lstStyle/>
            <a:p>
              <a:pPr algn="ctr">
                <a:spcBef>
                  <a:spcPct val="20000"/>
                </a:spcBef>
                <a:buSzPct val="85000"/>
              </a:pPr>
              <a:r>
                <a:rPr lang="ja-JP" altLang="en-US" sz="3200"/>
                <a:t>0</a:t>
              </a:r>
            </a:p>
            <a:p>
              <a:pPr algn="ctr">
                <a:spcBef>
                  <a:spcPct val="20000"/>
                </a:spcBef>
                <a:buSzPct val="85000"/>
              </a:pPr>
              <a:r>
                <a:rPr lang="ja-JP" altLang="en-US" sz="3200"/>
                <a:t>1</a:t>
              </a:r>
            </a:p>
            <a:p>
              <a:pPr algn="ctr">
                <a:spcBef>
                  <a:spcPct val="20000"/>
                </a:spcBef>
                <a:buSzPct val="85000"/>
              </a:pPr>
              <a:r>
                <a:rPr lang="ja-JP" altLang="en-US" sz="3200"/>
                <a:t>4</a:t>
              </a:r>
            </a:p>
          </p:txBody>
        </p:sp>
        <p:sp>
          <p:nvSpPr>
            <p:cNvPr id="39026" name="Rectangle 180"/>
            <p:cNvSpPr>
              <a:spLocks noChangeArrowheads="1"/>
            </p:cNvSpPr>
            <p:nvPr/>
          </p:nvSpPr>
          <p:spPr bwMode="auto">
            <a:xfrm>
              <a:off x="3833" y="2012"/>
              <a:ext cx="299" cy="364"/>
            </a:xfrm>
            <a:prstGeom prst="rect">
              <a:avLst/>
            </a:prstGeom>
            <a:noFill/>
            <a:ln w="9525">
              <a:noFill/>
              <a:miter lim="800000"/>
              <a:headEnd/>
              <a:tailEnd/>
            </a:ln>
          </p:spPr>
          <p:txBody>
            <a:bodyPr/>
            <a:lstStyle/>
            <a:p>
              <a:pPr algn="ctr">
                <a:spcBef>
                  <a:spcPct val="20000"/>
                </a:spcBef>
                <a:buSzPct val="85000"/>
              </a:pPr>
              <a:r>
                <a:rPr lang="en-US" altLang="ja-JP" sz="3200"/>
                <a:t>p</a:t>
              </a:r>
            </a:p>
          </p:txBody>
        </p:sp>
        <p:sp>
          <p:nvSpPr>
            <p:cNvPr id="39027" name="Rectangle 181"/>
            <p:cNvSpPr>
              <a:spLocks noChangeArrowheads="1"/>
            </p:cNvSpPr>
            <p:nvPr/>
          </p:nvSpPr>
          <p:spPr bwMode="auto">
            <a:xfrm>
              <a:off x="3833" y="3844"/>
              <a:ext cx="299" cy="364"/>
            </a:xfrm>
            <a:prstGeom prst="rect">
              <a:avLst/>
            </a:prstGeom>
            <a:noFill/>
            <a:ln w="9525">
              <a:noFill/>
              <a:miter lim="800000"/>
              <a:headEnd/>
              <a:tailEnd/>
            </a:ln>
          </p:spPr>
          <p:txBody>
            <a:bodyPr/>
            <a:lstStyle/>
            <a:p>
              <a:pPr algn="ctr">
                <a:spcBef>
                  <a:spcPct val="20000"/>
                </a:spcBef>
                <a:buSzPct val="85000"/>
              </a:pPr>
              <a:r>
                <a:rPr lang="en-US" altLang="ja-JP" sz="3200"/>
                <a:t>p</a:t>
              </a:r>
            </a:p>
          </p:txBody>
        </p:sp>
        <p:sp>
          <p:nvSpPr>
            <p:cNvPr id="39028" name="Rectangle 182"/>
            <p:cNvSpPr>
              <a:spLocks noChangeArrowheads="1"/>
            </p:cNvSpPr>
            <p:nvPr/>
          </p:nvSpPr>
          <p:spPr bwMode="auto">
            <a:xfrm>
              <a:off x="3833" y="2376"/>
              <a:ext cx="299" cy="1468"/>
            </a:xfrm>
            <a:prstGeom prst="rect">
              <a:avLst/>
            </a:prstGeom>
            <a:noFill/>
            <a:ln w="9525">
              <a:noFill/>
              <a:miter lim="800000"/>
              <a:headEnd/>
              <a:tailEnd/>
            </a:ln>
          </p:spPr>
          <p:txBody>
            <a:bodyPr/>
            <a:lstStyle/>
            <a:p>
              <a:pPr algn="ctr">
                <a:spcBef>
                  <a:spcPct val="20000"/>
                </a:spcBef>
                <a:buSzPct val="85000"/>
              </a:pPr>
              <a:r>
                <a:rPr lang="ja-JP" altLang="en-US" sz="3200"/>
                <a:t>1</a:t>
              </a:r>
            </a:p>
            <a:p>
              <a:pPr algn="ctr">
                <a:spcBef>
                  <a:spcPct val="20000"/>
                </a:spcBef>
                <a:buSzPct val="85000"/>
              </a:pPr>
              <a:r>
                <a:rPr lang="ja-JP" altLang="en-US" sz="3200"/>
                <a:t>2</a:t>
              </a:r>
            </a:p>
            <a:p>
              <a:pPr algn="ctr">
                <a:spcBef>
                  <a:spcPct val="20000"/>
                </a:spcBef>
                <a:buSzPct val="85000"/>
              </a:pPr>
              <a:r>
                <a:rPr lang="ja-JP" altLang="en-US" sz="3200"/>
                <a:t>3</a:t>
              </a:r>
            </a:p>
            <a:p>
              <a:pPr algn="ctr">
                <a:spcBef>
                  <a:spcPct val="20000"/>
                </a:spcBef>
                <a:buSzPct val="85000"/>
              </a:pPr>
              <a:r>
                <a:rPr lang="ja-JP" altLang="en-US" sz="3200"/>
                <a:t>4</a:t>
              </a:r>
            </a:p>
          </p:txBody>
        </p:sp>
      </p:grpSp>
      <p:grpSp>
        <p:nvGrpSpPr>
          <p:cNvPr id="9" name="Group 183"/>
          <p:cNvGrpSpPr>
            <a:grpSpLocks/>
          </p:cNvGrpSpPr>
          <p:nvPr/>
        </p:nvGrpSpPr>
        <p:grpSpPr bwMode="auto">
          <a:xfrm>
            <a:off x="5608638" y="1447800"/>
            <a:ext cx="476250" cy="4654550"/>
            <a:chOff x="3533" y="912"/>
            <a:chExt cx="300" cy="2932"/>
          </a:xfrm>
        </p:grpSpPr>
        <p:sp>
          <p:nvSpPr>
            <p:cNvPr id="39022" name="Rectangle 184"/>
            <p:cNvSpPr>
              <a:spLocks noChangeArrowheads="1"/>
            </p:cNvSpPr>
            <p:nvPr/>
          </p:nvSpPr>
          <p:spPr bwMode="auto">
            <a:xfrm>
              <a:off x="3533" y="912"/>
              <a:ext cx="300" cy="1100"/>
            </a:xfrm>
            <a:prstGeom prst="rect">
              <a:avLst/>
            </a:prstGeom>
            <a:noFill/>
            <a:ln w="9525">
              <a:noFill/>
              <a:miter lim="800000"/>
              <a:headEnd/>
              <a:tailEnd/>
            </a:ln>
          </p:spPr>
          <p:txBody>
            <a:bodyPr/>
            <a:lstStyle/>
            <a:p>
              <a:pPr algn="ctr">
                <a:spcBef>
                  <a:spcPct val="20000"/>
                </a:spcBef>
                <a:buSzPct val="85000"/>
              </a:pPr>
              <a:r>
                <a:rPr lang="ja-JP" altLang="en-US" sz="3200"/>
                <a:t>3</a:t>
              </a:r>
            </a:p>
            <a:p>
              <a:pPr algn="ctr">
                <a:spcBef>
                  <a:spcPct val="20000"/>
                </a:spcBef>
                <a:buSzPct val="85000"/>
              </a:pPr>
              <a:r>
                <a:rPr lang="ja-JP" altLang="en-US" sz="3200"/>
                <a:t>0</a:t>
              </a:r>
            </a:p>
            <a:p>
              <a:pPr algn="ctr">
                <a:spcBef>
                  <a:spcPct val="20000"/>
                </a:spcBef>
                <a:buSzPct val="85000"/>
              </a:pPr>
              <a:r>
                <a:rPr lang="ja-JP" altLang="en-US" sz="3200"/>
                <a:t>1</a:t>
              </a:r>
            </a:p>
          </p:txBody>
        </p:sp>
        <p:sp>
          <p:nvSpPr>
            <p:cNvPr id="39023" name="Rectangle 185"/>
            <p:cNvSpPr>
              <a:spLocks noChangeArrowheads="1"/>
            </p:cNvSpPr>
            <p:nvPr/>
          </p:nvSpPr>
          <p:spPr bwMode="auto">
            <a:xfrm>
              <a:off x="3533" y="2012"/>
              <a:ext cx="300" cy="364"/>
            </a:xfrm>
            <a:prstGeom prst="rect">
              <a:avLst/>
            </a:prstGeom>
            <a:noFill/>
            <a:ln w="9525">
              <a:noFill/>
              <a:miter lim="800000"/>
              <a:headEnd/>
              <a:tailEnd/>
            </a:ln>
          </p:spPr>
          <p:txBody>
            <a:bodyPr/>
            <a:lstStyle/>
            <a:p>
              <a:pPr algn="ctr">
                <a:spcBef>
                  <a:spcPct val="20000"/>
                </a:spcBef>
                <a:buSzPct val="85000"/>
              </a:pPr>
              <a:r>
                <a:rPr lang="en-US" altLang="ja-JP" sz="3200"/>
                <a:t>p</a:t>
              </a:r>
            </a:p>
          </p:txBody>
        </p:sp>
        <p:sp>
          <p:nvSpPr>
            <p:cNvPr id="39024" name="Rectangle 186"/>
            <p:cNvSpPr>
              <a:spLocks noChangeArrowheads="1"/>
            </p:cNvSpPr>
            <p:nvPr/>
          </p:nvSpPr>
          <p:spPr bwMode="auto">
            <a:xfrm>
              <a:off x="3533" y="2376"/>
              <a:ext cx="300" cy="1468"/>
            </a:xfrm>
            <a:prstGeom prst="rect">
              <a:avLst/>
            </a:prstGeom>
            <a:noFill/>
            <a:ln w="9525">
              <a:noFill/>
              <a:miter lim="800000"/>
              <a:headEnd/>
              <a:tailEnd/>
            </a:ln>
          </p:spPr>
          <p:txBody>
            <a:bodyPr/>
            <a:lstStyle/>
            <a:p>
              <a:pPr algn="ctr">
                <a:spcBef>
                  <a:spcPct val="20000"/>
                </a:spcBef>
                <a:buSzPct val="85000"/>
              </a:pPr>
              <a:r>
                <a:rPr lang="ja-JP" altLang="en-US" sz="3200"/>
                <a:t>0</a:t>
              </a:r>
            </a:p>
            <a:p>
              <a:pPr algn="ctr">
                <a:spcBef>
                  <a:spcPct val="20000"/>
                </a:spcBef>
                <a:buSzPct val="85000"/>
              </a:pPr>
              <a:r>
                <a:rPr lang="ja-JP" altLang="en-US" sz="3200"/>
                <a:t>1</a:t>
              </a:r>
            </a:p>
            <a:p>
              <a:pPr algn="ctr">
                <a:spcBef>
                  <a:spcPct val="20000"/>
                </a:spcBef>
                <a:buSzPct val="85000"/>
              </a:pPr>
              <a:r>
                <a:rPr lang="ja-JP" altLang="en-US" sz="3200"/>
                <a:t>2</a:t>
              </a:r>
            </a:p>
            <a:p>
              <a:pPr algn="ctr">
                <a:spcBef>
                  <a:spcPct val="20000"/>
                </a:spcBef>
                <a:buSzPct val="85000"/>
              </a:pPr>
              <a:r>
                <a:rPr lang="ja-JP" altLang="en-US" sz="3200"/>
                <a:t>3</a:t>
              </a:r>
            </a:p>
          </p:txBody>
        </p:sp>
      </p:grpSp>
      <p:sp>
        <p:nvSpPr>
          <p:cNvPr id="298171" name="Rectangle 187"/>
          <p:cNvSpPr>
            <a:spLocks noChangeArrowheads="1"/>
          </p:cNvSpPr>
          <p:nvPr/>
        </p:nvSpPr>
        <p:spPr bwMode="auto">
          <a:xfrm>
            <a:off x="5133975" y="3771900"/>
            <a:ext cx="474663" cy="2330450"/>
          </a:xfrm>
          <a:prstGeom prst="rect">
            <a:avLst/>
          </a:prstGeom>
          <a:noFill/>
          <a:ln w="9525">
            <a:noFill/>
            <a:miter lim="800000"/>
            <a:headEnd/>
            <a:tailEnd/>
          </a:ln>
        </p:spPr>
        <p:txBody>
          <a:bodyPr/>
          <a:lstStyle/>
          <a:p>
            <a:pPr algn="ctr">
              <a:spcBef>
                <a:spcPct val="20000"/>
              </a:spcBef>
              <a:buSzPct val="85000"/>
            </a:pPr>
            <a:r>
              <a:rPr lang="ja-JP" altLang="en-US" sz="3200"/>
              <a:t>0</a:t>
            </a:r>
          </a:p>
          <a:p>
            <a:pPr algn="ctr">
              <a:spcBef>
                <a:spcPct val="20000"/>
              </a:spcBef>
              <a:buSzPct val="85000"/>
            </a:pPr>
            <a:r>
              <a:rPr lang="ja-JP" altLang="en-US" sz="3200"/>
              <a:t>1</a:t>
            </a:r>
          </a:p>
          <a:p>
            <a:pPr algn="ctr">
              <a:spcBef>
                <a:spcPct val="20000"/>
              </a:spcBef>
              <a:buSzPct val="85000"/>
            </a:pPr>
            <a:r>
              <a:rPr lang="ja-JP" altLang="en-US" sz="3200"/>
              <a:t>2</a:t>
            </a:r>
          </a:p>
          <a:p>
            <a:pPr algn="ctr">
              <a:spcBef>
                <a:spcPct val="20000"/>
              </a:spcBef>
              <a:buSzPct val="85000"/>
            </a:pPr>
            <a:r>
              <a:rPr lang="ja-JP" altLang="en-US" sz="3200"/>
              <a:t>3</a:t>
            </a:r>
          </a:p>
        </p:txBody>
      </p:sp>
      <p:grpSp>
        <p:nvGrpSpPr>
          <p:cNvPr id="10" name="Group 188"/>
          <p:cNvGrpSpPr>
            <a:grpSpLocks/>
          </p:cNvGrpSpPr>
          <p:nvPr/>
        </p:nvGrpSpPr>
        <p:grpSpPr bwMode="auto">
          <a:xfrm>
            <a:off x="4660900" y="1447800"/>
            <a:ext cx="473075" cy="2324100"/>
            <a:chOff x="2936" y="912"/>
            <a:chExt cx="298" cy="1464"/>
          </a:xfrm>
        </p:grpSpPr>
        <p:sp>
          <p:nvSpPr>
            <p:cNvPr id="39020" name="Rectangle 189"/>
            <p:cNvSpPr>
              <a:spLocks noChangeArrowheads="1"/>
            </p:cNvSpPr>
            <p:nvPr/>
          </p:nvSpPr>
          <p:spPr bwMode="auto">
            <a:xfrm>
              <a:off x="2936" y="912"/>
              <a:ext cx="298" cy="1100"/>
            </a:xfrm>
            <a:prstGeom prst="rect">
              <a:avLst/>
            </a:prstGeom>
            <a:noFill/>
            <a:ln w="9525">
              <a:noFill/>
              <a:miter lim="800000"/>
              <a:headEnd/>
              <a:tailEnd/>
            </a:ln>
          </p:spPr>
          <p:txBody>
            <a:bodyPr/>
            <a:lstStyle/>
            <a:p>
              <a:pPr algn="ctr">
                <a:spcBef>
                  <a:spcPct val="20000"/>
                </a:spcBef>
                <a:buSzPct val="85000"/>
              </a:pPr>
              <a:r>
                <a:rPr lang="ja-JP" altLang="en-US" sz="3200"/>
                <a:t>1</a:t>
              </a:r>
            </a:p>
            <a:p>
              <a:pPr algn="ctr">
                <a:spcBef>
                  <a:spcPct val="20000"/>
                </a:spcBef>
                <a:buSzPct val="85000"/>
              </a:pPr>
              <a:r>
                <a:rPr lang="ja-JP" altLang="en-US" sz="3200"/>
                <a:t>2</a:t>
              </a:r>
            </a:p>
            <a:p>
              <a:pPr algn="ctr">
                <a:spcBef>
                  <a:spcPct val="20000"/>
                </a:spcBef>
                <a:buSzPct val="85000"/>
              </a:pPr>
              <a:r>
                <a:rPr lang="ja-JP" altLang="en-US" sz="3200"/>
                <a:t>3</a:t>
              </a:r>
            </a:p>
          </p:txBody>
        </p:sp>
        <p:sp>
          <p:nvSpPr>
            <p:cNvPr id="39021" name="Rectangle 190"/>
            <p:cNvSpPr>
              <a:spLocks noChangeArrowheads="1"/>
            </p:cNvSpPr>
            <p:nvPr/>
          </p:nvSpPr>
          <p:spPr bwMode="auto">
            <a:xfrm>
              <a:off x="2936" y="2012"/>
              <a:ext cx="298" cy="364"/>
            </a:xfrm>
            <a:prstGeom prst="rect">
              <a:avLst/>
            </a:prstGeom>
            <a:noFill/>
            <a:ln w="9525">
              <a:noFill/>
              <a:miter lim="800000"/>
              <a:headEnd/>
              <a:tailEnd/>
            </a:ln>
          </p:spPr>
          <p:txBody>
            <a:bodyPr/>
            <a:lstStyle/>
            <a:p>
              <a:pPr algn="ctr">
                <a:spcBef>
                  <a:spcPct val="20000"/>
                </a:spcBef>
                <a:buSzPct val="85000"/>
              </a:pPr>
              <a:r>
                <a:rPr lang="en-US" altLang="ja-JP" sz="3200"/>
                <a:t>p</a:t>
              </a:r>
            </a:p>
          </p:txBody>
        </p:sp>
      </p:grpSp>
      <p:grpSp>
        <p:nvGrpSpPr>
          <p:cNvPr id="11" name="Group 191"/>
          <p:cNvGrpSpPr>
            <a:grpSpLocks/>
          </p:cNvGrpSpPr>
          <p:nvPr/>
        </p:nvGrpSpPr>
        <p:grpSpPr bwMode="auto">
          <a:xfrm>
            <a:off x="4660900" y="3771900"/>
            <a:ext cx="473075" cy="2908300"/>
            <a:chOff x="2936" y="2376"/>
            <a:chExt cx="298" cy="1832"/>
          </a:xfrm>
        </p:grpSpPr>
        <p:sp>
          <p:nvSpPr>
            <p:cNvPr id="39018" name="Rectangle 192"/>
            <p:cNvSpPr>
              <a:spLocks noChangeArrowheads="1"/>
            </p:cNvSpPr>
            <p:nvPr/>
          </p:nvSpPr>
          <p:spPr bwMode="auto">
            <a:xfrm>
              <a:off x="2936" y="3844"/>
              <a:ext cx="298" cy="364"/>
            </a:xfrm>
            <a:prstGeom prst="rect">
              <a:avLst/>
            </a:prstGeom>
            <a:noFill/>
            <a:ln w="9525">
              <a:noFill/>
              <a:miter lim="800000"/>
              <a:headEnd/>
              <a:tailEnd/>
            </a:ln>
          </p:spPr>
          <p:txBody>
            <a:bodyPr/>
            <a:lstStyle/>
            <a:p>
              <a:pPr algn="ctr">
                <a:spcBef>
                  <a:spcPct val="20000"/>
                </a:spcBef>
                <a:buSzPct val="85000"/>
              </a:pPr>
              <a:r>
                <a:rPr lang="en-US" altLang="ja-JP" sz="3200"/>
                <a:t>p</a:t>
              </a:r>
            </a:p>
          </p:txBody>
        </p:sp>
        <p:sp>
          <p:nvSpPr>
            <p:cNvPr id="39019" name="Rectangle 193"/>
            <p:cNvSpPr>
              <a:spLocks noChangeArrowheads="1"/>
            </p:cNvSpPr>
            <p:nvPr/>
          </p:nvSpPr>
          <p:spPr bwMode="auto">
            <a:xfrm>
              <a:off x="2936" y="2376"/>
              <a:ext cx="298" cy="1468"/>
            </a:xfrm>
            <a:prstGeom prst="rect">
              <a:avLst/>
            </a:prstGeom>
            <a:noFill/>
            <a:ln w="9525">
              <a:noFill/>
              <a:miter lim="800000"/>
              <a:headEnd/>
              <a:tailEnd/>
            </a:ln>
          </p:spPr>
          <p:txBody>
            <a:bodyPr/>
            <a:lstStyle/>
            <a:p>
              <a:pPr algn="ctr">
                <a:spcBef>
                  <a:spcPct val="20000"/>
                </a:spcBef>
                <a:buSzPct val="85000"/>
              </a:pPr>
              <a:r>
                <a:rPr lang="ja-JP" altLang="en-US" sz="3200"/>
                <a:t>0</a:t>
              </a:r>
            </a:p>
            <a:p>
              <a:pPr algn="ctr">
                <a:spcBef>
                  <a:spcPct val="20000"/>
                </a:spcBef>
                <a:buSzPct val="85000"/>
              </a:pPr>
              <a:r>
                <a:rPr lang="ja-JP" altLang="en-US" sz="3200"/>
                <a:t>1</a:t>
              </a:r>
            </a:p>
            <a:p>
              <a:pPr algn="ctr">
                <a:spcBef>
                  <a:spcPct val="20000"/>
                </a:spcBef>
                <a:buSzPct val="85000"/>
              </a:pPr>
              <a:r>
                <a:rPr lang="ja-JP" altLang="en-US" sz="3200"/>
                <a:t>2</a:t>
              </a:r>
            </a:p>
            <a:p>
              <a:pPr algn="ctr">
                <a:spcBef>
                  <a:spcPct val="20000"/>
                </a:spcBef>
                <a:buSzPct val="85000"/>
              </a:pPr>
              <a:r>
                <a:rPr lang="ja-JP" altLang="en-US" sz="3200"/>
                <a:t>3</a:t>
              </a:r>
            </a:p>
          </p:txBody>
        </p:sp>
      </p:grpSp>
      <p:grpSp>
        <p:nvGrpSpPr>
          <p:cNvPr id="12" name="Group 196"/>
          <p:cNvGrpSpPr>
            <a:grpSpLocks/>
          </p:cNvGrpSpPr>
          <p:nvPr/>
        </p:nvGrpSpPr>
        <p:grpSpPr bwMode="auto">
          <a:xfrm>
            <a:off x="838200" y="2514600"/>
            <a:ext cx="3228975" cy="3414713"/>
            <a:chOff x="528" y="1584"/>
            <a:chExt cx="2034" cy="2151"/>
          </a:xfrm>
        </p:grpSpPr>
        <p:sp>
          <p:nvSpPr>
            <p:cNvPr id="39016" name="Text Box 194"/>
            <p:cNvSpPr txBox="1">
              <a:spLocks noChangeArrowheads="1"/>
            </p:cNvSpPr>
            <p:nvPr/>
          </p:nvSpPr>
          <p:spPr bwMode="auto">
            <a:xfrm>
              <a:off x="528" y="1584"/>
              <a:ext cx="1922" cy="327"/>
            </a:xfrm>
            <a:prstGeom prst="rect">
              <a:avLst/>
            </a:prstGeom>
            <a:solidFill>
              <a:srgbClr val="003300"/>
            </a:solidFill>
            <a:ln w="9525">
              <a:solidFill>
                <a:schemeClr val="tx1"/>
              </a:solidFill>
              <a:miter lim="800000"/>
              <a:headEnd/>
              <a:tailEnd/>
            </a:ln>
          </p:spPr>
          <p:txBody>
            <a:bodyPr wrap="none">
              <a:spAutoFit/>
            </a:bodyPr>
            <a:lstStyle/>
            <a:p>
              <a:r>
                <a:rPr lang="ja-JP" altLang="en-US" dirty="0"/>
                <a:t>ページフォルト 9 回</a:t>
              </a:r>
            </a:p>
          </p:txBody>
        </p:sp>
        <p:sp>
          <p:nvSpPr>
            <p:cNvPr id="39017" name="Text Box 195"/>
            <p:cNvSpPr txBox="1">
              <a:spLocks noChangeArrowheads="1"/>
            </p:cNvSpPr>
            <p:nvPr/>
          </p:nvSpPr>
          <p:spPr bwMode="auto">
            <a:xfrm>
              <a:off x="528" y="3408"/>
              <a:ext cx="2034" cy="327"/>
            </a:xfrm>
            <a:prstGeom prst="rect">
              <a:avLst/>
            </a:prstGeom>
            <a:solidFill>
              <a:srgbClr val="003300"/>
            </a:solidFill>
            <a:ln w="9525">
              <a:solidFill>
                <a:schemeClr val="tx1"/>
              </a:solidFill>
              <a:miter lim="800000"/>
              <a:headEnd/>
              <a:tailEnd/>
            </a:ln>
          </p:spPr>
          <p:txBody>
            <a:bodyPr wrap="none">
              <a:spAutoFit/>
            </a:bodyPr>
            <a:lstStyle/>
            <a:p>
              <a:r>
                <a:rPr lang="ja-JP" altLang="en-US" dirty="0"/>
                <a:t>ページフォルト 10 回</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heckerboard(across)">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checkerboard(across)">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checkerboard(across)">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98171"/>
                                        </p:tgtEl>
                                        <p:attrNameLst>
                                          <p:attrName>style.visibility</p:attrName>
                                        </p:attrNameLst>
                                      </p:cBhvr>
                                      <p:to>
                                        <p:strVal val="visible"/>
                                      </p:to>
                                    </p:set>
                                    <p:animEffect transition="in" filter="checkerboard(across)">
                                      <p:cBhvr>
                                        <p:cTn id="22" dur="500"/>
                                        <p:tgtEl>
                                          <p:spTgt spid="298171"/>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checkerboard(across)">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checkerboard(across)">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checkerboard(across)">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checkerboard(across)">
                                      <p:cBhvr>
                                        <p:cTn id="42" dur="500"/>
                                        <p:tgtEl>
                                          <p:spTgt spid="6"/>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nodeType="click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checkerboard(across)">
                                      <p:cBhvr>
                                        <p:cTn id="47" dur="500"/>
                                        <p:tgtEl>
                                          <p:spTgt spid="5"/>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nodeType="clickEffect">
                                  <p:stCondLst>
                                    <p:cond delay="0"/>
                                  </p:stCondLst>
                                  <p:childTnLst>
                                    <p:set>
                                      <p:cBhvr>
                                        <p:cTn id="51" dur="1" fill="hold">
                                          <p:stCondLst>
                                            <p:cond delay="0"/>
                                          </p:stCondLst>
                                        </p:cTn>
                                        <p:tgtEl>
                                          <p:spTgt spid="4"/>
                                        </p:tgtEl>
                                        <p:attrNameLst>
                                          <p:attrName>style.visibility</p:attrName>
                                        </p:attrNameLst>
                                      </p:cBhvr>
                                      <p:to>
                                        <p:strVal val="visible"/>
                                      </p:to>
                                    </p:set>
                                    <p:animEffect transition="in" filter="checkerboard(across)">
                                      <p:cBhvr>
                                        <p:cTn id="52" dur="500"/>
                                        <p:tgtEl>
                                          <p:spTgt spid="4"/>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nodeType="clickEffect">
                                  <p:stCondLst>
                                    <p:cond delay="0"/>
                                  </p:stCondLst>
                                  <p:childTnLst>
                                    <p:set>
                                      <p:cBhvr>
                                        <p:cTn id="56" dur="1" fill="hold">
                                          <p:stCondLst>
                                            <p:cond delay="0"/>
                                          </p:stCondLst>
                                        </p:cTn>
                                        <p:tgtEl>
                                          <p:spTgt spid="3"/>
                                        </p:tgtEl>
                                        <p:attrNameLst>
                                          <p:attrName>style.visibility</p:attrName>
                                        </p:attrNameLst>
                                      </p:cBhvr>
                                      <p:to>
                                        <p:strVal val="visible"/>
                                      </p:to>
                                    </p:set>
                                    <p:animEffect transition="in" filter="checkerboard(across)">
                                      <p:cBhvr>
                                        <p:cTn id="57" dur="500"/>
                                        <p:tgtEl>
                                          <p:spTgt spid="3"/>
                                        </p:tgtEl>
                                      </p:cBhvr>
                                    </p:animEffect>
                                  </p:childTnLst>
                                </p:cTn>
                              </p:par>
                            </p:childTnLst>
                          </p:cTn>
                        </p:par>
                      </p:childTnLst>
                    </p:cTn>
                  </p:par>
                  <p:par>
                    <p:cTn id="58" fill="hold">
                      <p:stCondLst>
                        <p:cond delay="indefinite"/>
                      </p:stCondLst>
                      <p:childTnLst>
                        <p:par>
                          <p:cTn id="59" fill="hold">
                            <p:stCondLst>
                              <p:cond delay="0"/>
                            </p:stCondLst>
                            <p:childTnLst>
                              <p:par>
                                <p:cTn id="60" presetID="5" presetClass="entr" presetSubtype="10" fill="hold" nodeType="clickEffect">
                                  <p:stCondLst>
                                    <p:cond delay="0"/>
                                  </p:stCondLst>
                                  <p:childTnLst>
                                    <p:set>
                                      <p:cBhvr>
                                        <p:cTn id="61" dur="1" fill="hold">
                                          <p:stCondLst>
                                            <p:cond delay="0"/>
                                          </p:stCondLst>
                                        </p:cTn>
                                        <p:tgtEl>
                                          <p:spTgt spid="12"/>
                                        </p:tgtEl>
                                        <p:attrNameLst>
                                          <p:attrName>style.visibility</p:attrName>
                                        </p:attrNameLst>
                                      </p:cBhvr>
                                      <p:to>
                                        <p:strVal val="visible"/>
                                      </p:to>
                                    </p:set>
                                    <p:animEffect transition="in" filter="checkerboard(across)">
                                      <p:cBhvr>
                                        <p:cTn id="6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8171"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685800" y="533400"/>
            <a:ext cx="7772400" cy="762000"/>
          </a:xfrm>
        </p:spPr>
        <p:txBody>
          <a:bodyPr/>
          <a:lstStyle/>
          <a:p>
            <a:pPr eaLnBrk="1" hangingPunct="1"/>
            <a:r>
              <a:rPr lang="en-US" altLang="ja-JP">
                <a:latin typeface="Times New Roman" pitchFamily="18" charset="0"/>
              </a:rPr>
              <a:t>Belady</a:t>
            </a:r>
            <a:r>
              <a:rPr lang="ja-JP" altLang="en-US">
                <a:latin typeface="Times New Roman" pitchFamily="18" charset="0"/>
              </a:rPr>
              <a:t>の異常</a:t>
            </a:r>
          </a:p>
        </p:txBody>
      </p:sp>
      <p:graphicFrame>
        <p:nvGraphicFramePr>
          <p:cNvPr id="300129" name="Group 97"/>
          <p:cNvGraphicFramePr>
            <a:graphicFrameLocks noGrp="1"/>
          </p:cNvGraphicFramePr>
          <p:nvPr/>
        </p:nvGraphicFramePr>
        <p:xfrm>
          <a:off x="762000" y="1524000"/>
          <a:ext cx="7637463" cy="609600"/>
        </p:xfrm>
        <a:graphic>
          <a:graphicData uri="http://schemas.openxmlformats.org/drawingml/2006/table">
            <a:tbl>
              <a:tblPr/>
              <a:tblGrid>
                <a:gridCol w="1939925">
                  <a:extLst>
                    <a:ext uri="{9D8B030D-6E8A-4147-A177-3AD203B41FA5}">
                      <a16:colId xmlns:a16="http://schemas.microsoft.com/office/drawing/2014/main" val="20000"/>
                    </a:ext>
                  </a:extLst>
                </a:gridCol>
                <a:gridCol w="474663">
                  <a:extLst>
                    <a:ext uri="{9D8B030D-6E8A-4147-A177-3AD203B41FA5}">
                      <a16:colId xmlns:a16="http://schemas.microsoft.com/office/drawing/2014/main" val="20001"/>
                    </a:ext>
                  </a:extLst>
                </a:gridCol>
                <a:gridCol w="404812">
                  <a:extLst>
                    <a:ext uri="{9D8B030D-6E8A-4147-A177-3AD203B41FA5}">
                      <a16:colId xmlns:a16="http://schemas.microsoft.com/office/drawing/2014/main" val="20002"/>
                    </a:ext>
                  </a:extLst>
                </a:gridCol>
                <a:gridCol w="546100">
                  <a:extLst>
                    <a:ext uri="{9D8B030D-6E8A-4147-A177-3AD203B41FA5}">
                      <a16:colId xmlns:a16="http://schemas.microsoft.com/office/drawing/2014/main" val="20003"/>
                    </a:ext>
                  </a:extLst>
                </a:gridCol>
                <a:gridCol w="473075">
                  <a:extLst>
                    <a:ext uri="{9D8B030D-6E8A-4147-A177-3AD203B41FA5}">
                      <a16:colId xmlns:a16="http://schemas.microsoft.com/office/drawing/2014/main" val="20004"/>
                    </a:ext>
                  </a:extLst>
                </a:gridCol>
                <a:gridCol w="474663">
                  <a:extLst>
                    <a:ext uri="{9D8B030D-6E8A-4147-A177-3AD203B41FA5}">
                      <a16:colId xmlns:a16="http://schemas.microsoft.com/office/drawing/2014/main" val="20005"/>
                    </a:ext>
                  </a:extLst>
                </a:gridCol>
                <a:gridCol w="476250">
                  <a:extLst>
                    <a:ext uri="{9D8B030D-6E8A-4147-A177-3AD203B41FA5}">
                      <a16:colId xmlns:a16="http://schemas.microsoft.com/office/drawing/2014/main" val="20006"/>
                    </a:ext>
                  </a:extLst>
                </a:gridCol>
                <a:gridCol w="474662">
                  <a:extLst>
                    <a:ext uri="{9D8B030D-6E8A-4147-A177-3AD203B41FA5}">
                      <a16:colId xmlns:a16="http://schemas.microsoft.com/office/drawing/2014/main" val="20007"/>
                    </a:ext>
                  </a:extLst>
                </a:gridCol>
                <a:gridCol w="473075">
                  <a:extLst>
                    <a:ext uri="{9D8B030D-6E8A-4147-A177-3AD203B41FA5}">
                      <a16:colId xmlns:a16="http://schemas.microsoft.com/office/drawing/2014/main" val="20008"/>
                    </a:ext>
                  </a:extLst>
                </a:gridCol>
                <a:gridCol w="476250">
                  <a:extLst>
                    <a:ext uri="{9D8B030D-6E8A-4147-A177-3AD203B41FA5}">
                      <a16:colId xmlns:a16="http://schemas.microsoft.com/office/drawing/2014/main" val="20009"/>
                    </a:ext>
                  </a:extLst>
                </a:gridCol>
                <a:gridCol w="474663">
                  <a:extLst>
                    <a:ext uri="{9D8B030D-6E8A-4147-A177-3AD203B41FA5}">
                      <a16:colId xmlns:a16="http://schemas.microsoft.com/office/drawing/2014/main" val="20010"/>
                    </a:ext>
                  </a:extLst>
                </a:gridCol>
                <a:gridCol w="474662">
                  <a:extLst>
                    <a:ext uri="{9D8B030D-6E8A-4147-A177-3AD203B41FA5}">
                      <a16:colId xmlns:a16="http://schemas.microsoft.com/office/drawing/2014/main" val="20011"/>
                    </a:ext>
                  </a:extLst>
                </a:gridCol>
                <a:gridCol w="474663">
                  <a:extLst>
                    <a:ext uri="{9D8B030D-6E8A-4147-A177-3AD203B41FA5}">
                      <a16:colId xmlns:a16="http://schemas.microsoft.com/office/drawing/2014/main" val="20012"/>
                    </a:ext>
                  </a:extLst>
                </a:gridCol>
              </a:tblGrid>
              <a:tr h="6096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参照ページ</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2050" name="Object 94"/>
          <p:cNvGraphicFramePr>
            <a:graphicFrameLocks noChangeAspect="1"/>
          </p:cNvGraphicFramePr>
          <p:nvPr/>
        </p:nvGraphicFramePr>
        <p:xfrm>
          <a:off x="304800" y="2216150"/>
          <a:ext cx="8458200" cy="4389438"/>
        </p:xfrm>
        <a:graphic>
          <a:graphicData uri="http://schemas.openxmlformats.org/presentationml/2006/ole">
            <mc:AlternateContent xmlns:mc="http://schemas.openxmlformats.org/markup-compatibility/2006">
              <mc:Choice xmlns:v="urn:schemas-microsoft-com:vml" Requires="v">
                <p:oleObj name="グラフ" r:id="rId3" imgW="7563112" imgH="3962806" progId="MSGraph.Chart.8">
                  <p:embed followColorScheme="full"/>
                </p:oleObj>
              </mc:Choice>
              <mc:Fallback>
                <p:oleObj name="グラフ" r:id="rId3" imgW="7563112" imgH="3962806" progId="MSGraph.Chart.8">
                  <p:embed followColorScheme="full"/>
                  <p:pic>
                    <p:nvPicPr>
                      <p:cNvPr id="0" name="Object 9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2216150"/>
                        <a:ext cx="8458200" cy="4389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0127" name="AutoShape 95"/>
          <p:cNvSpPr>
            <a:spLocks noChangeArrowheads="1"/>
          </p:cNvSpPr>
          <p:nvPr/>
        </p:nvSpPr>
        <p:spPr bwMode="auto">
          <a:xfrm>
            <a:off x="4191000" y="3124200"/>
            <a:ext cx="1905000" cy="762000"/>
          </a:xfrm>
          <a:prstGeom prst="roundRect">
            <a:avLst>
              <a:gd name="adj" fmla="val 16667"/>
            </a:avLst>
          </a:prstGeom>
          <a:noFill/>
          <a:ln w="38100">
            <a:solidFill>
              <a:srgbClr val="CCFFCC"/>
            </a:solidFill>
            <a:prstDash val="dash"/>
            <a:round/>
            <a:headEnd/>
            <a:tailEnd/>
          </a:ln>
        </p:spPr>
        <p:txBody>
          <a:bodyPr wrap="none" anchor="ct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00127"/>
                                        </p:tgtEl>
                                        <p:attrNameLst>
                                          <p:attrName>style.visibility</p:attrName>
                                        </p:attrNameLst>
                                      </p:cBhvr>
                                      <p:to>
                                        <p:strVal val="visible"/>
                                      </p:to>
                                    </p:set>
                                    <p:animEffect transition="in" filter="checkerboard(across)">
                                      <p:cBhvr>
                                        <p:cTn id="7" dur="500"/>
                                        <p:tgtEl>
                                          <p:spTgt spid="300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0127"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800100"/>
            <a:ext cx="7772400" cy="762000"/>
          </a:xfrm>
        </p:spPr>
        <p:txBody>
          <a:bodyPr/>
          <a:lstStyle/>
          <a:p>
            <a:pPr eaLnBrk="1" hangingPunct="1"/>
            <a:r>
              <a:rPr lang="en-US" altLang="ja-JP">
                <a:latin typeface="Times New Roman" pitchFamily="18" charset="0"/>
              </a:rPr>
              <a:t>LRU(least recently used)</a:t>
            </a:r>
          </a:p>
        </p:txBody>
      </p:sp>
      <p:sp>
        <p:nvSpPr>
          <p:cNvPr id="39939" name="Rectangle 3"/>
          <p:cNvSpPr>
            <a:spLocks noGrp="1" noChangeArrowheads="1"/>
          </p:cNvSpPr>
          <p:nvPr>
            <p:ph type="body" idx="1"/>
          </p:nvPr>
        </p:nvSpPr>
        <p:spPr/>
        <p:txBody>
          <a:bodyPr/>
          <a:lstStyle/>
          <a:p>
            <a:pPr eaLnBrk="1" hangingPunct="1"/>
            <a:r>
              <a:rPr lang="en-US" altLang="ja-JP">
                <a:latin typeface="Times New Roman" pitchFamily="18" charset="0"/>
              </a:rPr>
              <a:t>LRU(least recently used)</a:t>
            </a:r>
          </a:p>
          <a:p>
            <a:pPr lvl="1" eaLnBrk="1" hangingPunct="1"/>
            <a:r>
              <a:rPr lang="ja-JP" altLang="en-US">
                <a:latin typeface="Times New Roman" pitchFamily="18" charset="0"/>
              </a:rPr>
              <a:t>最も長い期間使用されていないページを選択</a:t>
            </a:r>
            <a:endParaRPr lang="en-US" altLang="ja-JP">
              <a:latin typeface="Times New Roman" pitchFamily="18" charset="0"/>
            </a:endParaRPr>
          </a:p>
        </p:txBody>
      </p:sp>
      <p:sp>
        <p:nvSpPr>
          <p:cNvPr id="39940" name="Text Box 72"/>
          <p:cNvSpPr txBox="1">
            <a:spLocks noChangeArrowheads="1"/>
          </p:cNvSpPr>
          <p:nvPr/>
        </p:nvSpPr>
        <p:spPr bwMode="auto">
          <a:xfrm>
            <a:off x="762000" y="3124200"/>
            <a:ext cx="1098550" cy="457200"/>
          </a:xfrm>
          <a:prstGeom prst="rect">
            <a:avLst/>
          </a:prstGeom>
          <a:noFill/>
          <a:ln w="9525">
            <a:noFill/>
            <a:miter lim="800000"/>
            <a:headEnd/>
            <a:tailEnd/>
          </a:ln>
        </p:spPr>
        <p:txBody>
          <a:bodyPr wrap="none">
            <a:spAutoFit/>
          </a:bodyPr>
          <a:lstStyle/>
          <a:p>
            <a:r>
              <a:rPr lang="ja-JP" altLang="en-US" sz="2400"/>
              <a:t>主記憶</a:t>
            </a:r>
          </a:p>
        </p:txBody>
      </p:sp>
      <p:graphicFrame>
        <p:nvGraphicFramePr>
          <p:cNvPr id="254027" name="Group 75"/>
          <p:cNvGraphicFramePr>
            <a:graphicFrameLocks noGrp="1"/>
          </p:cNvGraphicFramePr>
          <p:nvPr/>
        </p:nvGraphicFramePr>
        <p:xfrm>
          <a:off x="228600" y="3733800"/>
          <a:ext cx="8686800" cy="2286000"/>
        </p:xfrm>
        <a:graphic>
          <a:graphicData uri="http://schemas.openxmlformats.org/drawingml/2006/table">
            <a:tbl>
              <a:tblPr/>
              <a:tblGrid>
                <a:gridCol w="1371600">
                  <a:extLst>
                    <a:ext uri="{9D8B030D-6E8A-4147-A177-3AD203B41FA5}">
                      <a16:colId xmlns:a16="http://schemas.microsoft.com/office/drawing/2014/main" val="20000"/>
                    </a:ext>
                  </a:extLst>
                </a:gridCol>
                <a:gridCol w="1187450">
                  <a:extLst>
                    <a:ext uri="{9D8B030D-6E8A-4147-A177-3AD203B41FA5}">
                      <a16:colId xmlns:a16="http://schemas.microsoft.com/office/drawing/2014/main" val="20001"/>
                    </a:ext>
                  </a:extLst>
                </a:gridCol>
                <a:gridCol w="1531938">
                  <a:extLst>
                    <a:ext uri="{9D8B030D-6E8A-4147-A177-3AD203B41FA5}">
                      <a16:colId xmlns:a16="http://schemas.microsoft.com/office/drawing/2014/main" val="20002"/>
                    </a:ext>
                  </a:extLst>
                </a:gridCol>
                <a:gridCol w="1531937">
                  <a:extLst>
                    <a:ext uri="{9D8B030D-6E8A-4147-A177-3AD203B41FA5}">
                      <a16:colId xmlns:a16="http://schemas.microsoft.com/office/drawing/2014/main" val="20003"/>
                    </a:ext>
                  </a:extLst>
                </a:gridCol>
                <a:gridCol w="1531938">
                  <a:extLst>
                    <a:ext uri="{9D8B030D-6E8A-4147-A177-3AD203B41FA5}">
                      <a16:colId xmlns:a16="http://schemas.microsoft.com/office/drawing/2014/main" val="20004"/>
                    </a:ext>
                  </a:extLst>
                </a:gridCol>
                <a:gridCol w="1531937">
                  <a:extLst>
                    <a:ext uri="{9D8B030D-6E8A-4147-A177-3AD203B41FA5}">
                      <a16:colId xmlns:a16="http://schemas.microsoft.com/office/drawing/2014/main" val="20005"/>
                    </a:ext>
                  </a:extLst>
                </a:gridCol>
              </a:tblGrid>
              <a:tr h="4572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ページ枠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ページ</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読み込み</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前回使用</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参照回数</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次回使用</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10回前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5回前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4回</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2</a:t>
                      </a: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回後</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72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03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7回前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7回前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1回</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5回後</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72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07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4回前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3回前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2回</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7</a:t>
                      </a: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回後</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72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06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2回前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1回前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2回</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1</a:t>
                      </a: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回後</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54071" name="Rectangle 119"/>
          <p:cNvSpPr>
            <a:spLocks noChangeArrowheads="1"/>
          </p:cNvSpPr>
          <p:nvPr/>
        </p:nvSpPr>
        <p:spPr bwMode="auto">
          <a:xfrm>
            <a:off x="4319588" y="4648200"/>
            <a:ext cx="1531937" cy="457200"/>
          </a:xfrm>
          <a:prstGeom prst="rect">
            <a:avLst/>
          </a:prstGeom>
          <a:solidFill>
            <a:srgbClr val="CCFF99"/>
          </a:solidFill>
          <a:ln w="9525">
            <a:noFill/>
            <a:miter lim="800000"/>
            <a:headEnd/>
            <a:tailEnd/>
          </a:ln>
        </p:spPr>
        <p:txBody>
          <a:bodyPr/>
          <a:lstStyle/>
          <a:p>
            <a:pPr algn="ctr">
              <a:spcBef>
                <a:spcPct val="20000"/>
              </a:spcBef>
              <a:buSzPct val="85000"/>
            </a:pPr>
            <a:r>
              <a:rPr lang="ja-JP" altLang="en-US" sz="2400">
                <a:solidFill>
                  <a:srgbClr val="000000"/>
                </a:solidFill>
              </a:rPr>
              <a:t>7回前</a:t>
            </a:r>
          </a:p>
        </p:txBody>
      </p:sp>
      <p:sp>
        <p:nvSpPr>
          <p:cNvPr id="254072" name="AutoShape 120"/>
          <p:cNvSpPr>
            <a:spLocks noChangeArrowheads="1"/>
          </p:cNvSpPr>
          <p:nvPr/>
        </p:nvSpPr>
        <p:spPr bwMode="auto">
          <a:xfrm>
            <a:off x="304800" y="4648200"/>
            <a:ext cx="8534400" cy="533400"/>
          </a:xfrm>
          <a:prstGeom prst="roundRect">
            <a:avLst>
              <a:gd name="adj" fmla="val 16667"/>
            </a:avLst>
          </a:prstGeom>
          <a:noFill/>
          <a:ln w="38100">
            <a:solidFill>
              <a:srgbClr val="FF99CC"/>
            </a:solidFill>
            <a:round/>
            <a:headEnd/>
            <a:tailEnd/>
          </a:ln>
        </p:spPr>
        <p:txBody>
          <a:bodyPr wrap="none" anchor="ct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54071"/>
                                        </p:tgtEl>
                                        <p:attrNameLst>
                                          <p:attrName>style.visibility</p:attrName>
                                        </p:attrNameLst>
                                      </p:cBhvr>
                                      <p:to>
                                        <p:strVal val="visible"/>
                                      </p:to>
                                    </p:set>
                                    <p:animEffect transition="in" filter="checkerboard(across)">
                                      <p:cBhvr>
                                        <p:cTn id="7" dur="500"/>
                                        <p:tgtEl>
                                          <p:spTgt spid="254071"/>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54072"/>
                                        </p:tgtEl>
                                        <p:attrNameLst>
                                          <p:attrName>style.visibility</p:attrName>
                                        </p:attrNameLst>
                                      </p:cBhvr>
                                      <p:to>
                                        <p:strVal val="visible"/>
                                      </p:to>
                                    </p:set>
                                    <p:animEffect transition="in" filter="checkerboard(across)">
                                      <p:cBhvr>
                                        <p:cTn id="12" dur="500"/>
                                        <p:tgtEl>
                                          <p:spTgt spid="2540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071" grpId="0" animBg="1" autoUpdateAnimBg="0"/>
      <p:bldP spid="254072"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85800" y="800100"/>
            <a:ext cx="7772400" cy="762000"/>
          </a:xfrm>
        </p:spPr>
        <p:txBody>
          <a:bodyPr/>
          <a:lstStyle/>
          <a:p>
            <a:pPr eaLnBrk="1" hangingPunct="1"/>
            <a:r>
              <a:rPr lang="en-US" altLang="ja-JP">
                <a:latin typeface="Times New Roman" pitchFamily="18" charset="0"/>
              </a:rPr>
              <a:t>LRU</a:t>
            </a:r>
          </a:p>
        </p:txBody>
      </p:sp>
      <p:graphicFrame>
        <p:nvGraphicFramePr>
          <p:cNvPr id="277507" name="Group 3"/>
          <p:cNvGraphicFramePr>
            <a:graphicFrameLocks noGrp="1"/>
          </p:cNvGraphicFramePr>
          <p:nvPr/>
        </p:nvGraphicFramePr>
        <p:xfrm>
          <a:off x="381000" y="2286000"/>
          <a:ext cx="8153400" cy="2907792"/>
        </p:xfrm>
        <a:graphic>
          <a:graphicData uri="http://schemas.openxmlformats.org/drawingml/2006/table">
            <a:tbl>
              <a:tblPr/>
              <a:tblGrid>
                <a:gridCol w="2455863">
                  <a:extLst>
                    <a:ext uri="{9D8B030D-6E8A-4147-A177-3AD203B41FA5}">
                      <a16:colId xmlns:a16="http://schemas.microsoft.com/office/drawing/2014/main" val="20000"/>
                    </a:ext>
                  </a:extLst>
                </a:gridCol>
                <a:gridCol w="474662">
                  <a:extLst>
                    <a:ext uri="{9D8B030D-6E8A-4147-A177-3AD203B41FA5}">
                      <a16:colId xmlns:a16="http://schemas.microsoft.com/office/drawing/2014/main" val="20001"/>
                    </a:ext>
                  </a:extLst>
                </a:gridCol>
                <a:gridCol w="474663">
                  <a:extLst>
                    <a:ext uri="{9D8B030D-6E8A-4147-A177-3AD203B41FA5}">
                      <a16:colId xmlns:a16="http://schemas.microsoft.com/office/drawing/2014/main" val="20002"/>
                    </a:ext>
                  </a:extLst>
                </a:gridCol>
                <a:gridCol w="476250">
                  <a:extLst>
                    <a:ext uri="{9D8B030D-6E8A-4147-A177-3AD203B41FA5}">
                      <a16:colId xmlns:a16="http://schemas.microsoft.com/office/drawing/2014/main" val="20003"/>
                    </a:ext>
                  </a:extLst>
                </a:gridCol>
                <a:gridCol w="473075">
                  <a:extLst>
                    <a:ext uri="{9D8B030D-6E8A-4147-A177-3AD203B41FA5}">
                      <a16:colId xmlns:a16="http://schemas.microsoft.com/office/drawing/2014/main" val="20004"/>
                    </a:ext>
                  </a:extLst>
                </a:gridCol>
                <a:gridCol w="474662">
                  <a:extLst>
                    <a:ext uri="{9D8B030D-6E8A-4147-A177-3AD203B41FA5}">
                      <a16:colId xmlns:a16="http://schemas.microsoft.com/office/drawing/2014/main" val="20005"/>
                    </a:ext>
                  </a:extLst>
                </a:gridCol>
                <a:gridCol w="476250">
                  <a:extLst>
                    <a:ext uri="{9D8B030D-6E8A-4147-A177-3AD203B41FA5}">
                      <a16:colId xmlns:a16="http://schemas.microsoft.com/office/drawing/2014/main" val="20006"/>
                    </a:ext>
                  </a:extLst>
                </a:gridCol>
                <a:gridCol w="474663">
                  <a:extLst>
                    <a:ext uri="{9D8B030D-6E8A-4147-A177-3AD203B41FA5}">
                      <a16:colId xmlns:a16="http://schemas.microsoft.com/office/drawing/2014/main" val="20007"/>
                    </a:ext>
                  </a:extLst>
                </a:gridCol>
                <a:gridCol w="473075">
                  <a:extLst>
                    <a:ext uri="{9D8B030D-6E8A-4147-A177-3AD203B41FA5}">
                      <a16:colId xmlns:a16="http://schemas.microsoft.com/office/drawing/2014/main" val="20008"/>
                    </a:ext>
                  </a:extLst>
                </a:gridCol>
                <a:gridCol w="476250">
                  <a:extLst>
                    <a:ext uri="{9D8B030D-6E8A-4147-A177-3AD203B41FA5}">
                      <a16:colId xmlns:a16="http://schemas.microsoft.com/office/drawing/2014/main" val="20009"/>
                    </a:ext>
                  </a:extLst>
                </a:gridCol>
                <a:gridCol w="474662">
                  <a:extLst>
                    <a:ext uri="{9D8B030D-6E8A-4147-A177-3AD203B41FA5}">
                      <a16:colId xmlns:a16="http://schemas.microsoft.com/office/drawing/2014/main" val="20010"/>
                    </a:ext>
                  </a:extLst>
                </a:gridCol>
                <a:gridCol w="474663">
                  <a:extLst>
                    <a:ext uri="{9D8B030D-6E8A-4147-A177-3AD203B41FA5}">
                      <a16:colId xmlns:a16="http://schemas.microsoft.com/office/drawing/2014/main" val="20011"/>
                    </a:ext>
                  </a:extLst>
                </a:gridCol>
                <a:gridCol w="474662">
                  <a:extLst>
                    <a:ext uri="{9D8B030D-6E8A-4147-A177-3AD203B41FA5}">
                      <a16:colId xmlns:a16="http://schemas.microsoft.com/office/drawing/2014/main" val="20012"/>
                    </a:ext>
                  </a:extLst>
                </a:gridCol>
              </a:tblGrid>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参照ページ</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275">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ページ枠</a:t>
                      </a:r>
                    </a:p>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ページフォルト</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pSp>
        <p:nvGrpSpPr>
          <p:cNvPr id="2" name="Group 76"/>
          <p:cNvGrpSpPr>
            <a:grpSpLocks/>
          </p:cNvGrpSpPr>
          <p:nvPr/>
        </p:nvGrpSpPr>
        <p:grpSpPr bwMode="auto">
          <a:xfrm>
            <a:off x="3352800" y="1524000"/>
            <a:ext cx="1600200" cy="762000"/>
            <a:chOff x="2112" y="960"/>
            <a:chExt cx="1008" cy="480"/>
          </a:xfrm>
        </p:grpSpPr>
        <p:sp>
          <p:nvSpPr>
            <p:cNvPr id="41025" name="Line 62"/>
            <p:cNvSpPr>
              <a:spLocks noChangeShapeType="1"/>
            </p:cNvSpPr>
            <p:nvPr/>
          </p:nvSpPr>
          <p:spPr bwMode="auto">
            <a:xfrm>
              <a:off x="3120" y="1296"/>
              <a:ext cx="0" cy="144"/>
            </a:xfrm>
            <a:prstGeom prst="line">
              <a:avLst/>
            </a:prstGeom>
            <a:noFill/>
            <a:ln w="28575">
              <a:solidFill>
                <a:srgbClr val="FF99CC"/>
              </a:solidFill>
              <a:round/>
              <a:headEnd/>
              <a:tailEnd/>
            </a:ln>
          </p:spPr>
          <p:txBody>
            <a:bodyPr wrap="none"/>
            <a:lstStyle/>
            <a:p>
              <a:endParaRPr lang="ja-JP" altLang="en-US"/>
            </a:p>
          </p:txBody>
        </p:sp>
        <p:sp>
          <p:nvSpPr>
            <p:cNvPr id="41026" name="Line 63"/>
            <p:cNvSpPr>
              <a:spLocks noChangeShapeType="1"/>
            </p:cNvSpPr>
            <p:nvPr/>
          </p:nvSpPr>
          <p:spPr bwMode="auto">
            <a:xfrm>
              <a:off x="2208" y="1296"/>
              <a:ext cx="912" cy="0"/>
            </a:xfrm>
            <a:prstGeom prst="line">
              <a:avLst/>
            </a:prstGeom>
            <a:noFill/>
            <a:ln w="28575">
              <a:solidFill>
                <a:srgbClr val="FF99CC"/>
              </a:solidFill>
              <a:round/>
              <a:headEnd/>
              <a:tailEnd/>
            </a:ln>
          </p:spPr>
          <p:txBody>
            <a:bodyPr wrap="none"/>
            <a:lstStyle/>
            <a:p>
              <a:endParaRPr lang="ja-JP" altLang="en-US"/>
            </a:p>
          </p:txBody>
        </p:sp>
        <p:grpSp>
          <p:nvGrpSpPr>
            <p:cNvPr id="41027" name="Group 64"/>
            <p:cNvGrpSpPr>
              <a:grpSpLocks/>
            </p:cNvGrpSpPr>
            <p:nvPr/>
          </p:nvGrpSpPr>
          <p:grpSpPr bwMode="auto">
            <a:xfrm>
              <a:off x="2736" y="960"/>
              <a:ext cx="228" cy="480"/>
              <a:chOff x="3024" y="960"/>
              <a:chExt cx="228" cy="480"/>
            </a:xfrm>
          </p:grpSpPr>
          <p:sp>
            <p:nvSpPr>
              <p:cNvPr id="41034" name="Text Box 65"/>
              <p:cNvSpPr txBox="1">
                <a:spLocks noChangeArrowheads="1"/>
              </p:cNvSpPr>
              <p:nvPr/>
            </p:nvSpPr>
            <p:spPr bwMode="auto">
              <a:xfrm>
                <a:off x="3024" y="960"/>
                <a:ext cx="228" cy="327"/>
              </a:xfrm>
              <a:prstGeom prst="rect">
                <a:avLst/>
              </a:prstGeom>
              <a:noFill/>
              <a:ln w="9525">
                <a:noFill/>
                <a:miter lim="800000"/>
                <a:headEnd/>
                <a:tailEnd/>
              </a:ln>
            </p:spPr>
            <p:txBody>
              <a:bodyPr wrap="none">
                <a:spAutoFit/>
              </a:bodyPr>
              <a:lstStyle/>
              <a:p>
                <a:r>
                  <a:rPr lang="ja-JP" altLang="en-US"/>
                  <a:t>0</a:t>
                </a:r>
              </a:p>
            </p:txBody>
          </p:sp>
          <p:sp>
            <p:nvSpPr>
              <p:cNvPr id="41035" name="Line 66"/>
              <p:cNvSpPr>
                <a:spLocks noChangeShapeType="1"/>
              </p:cNvSpPr>
              <p:nvPr/>
            </p:nvSpPr>
            <p:spPr bwMode="auto">
              <a:xfrm>
                <a:off x="3120" y="1296"/>
                <a:ext cx="0" cy="144"/>
              </a:xfrm>
              <a:prstGeom prst="line">
                <a:avLst/>
              </a:prstGeom>
              <a:noFill/>
              <a:ln w="38100">
                <a:solidFill>
                  <a:srgbClr val="FF99CC"/>
                </a:solidFill>
                <a:round/>
                <a:headEnd/>
                <a:tailEnd type="triangle" w="med" len="med"/>
              </a:ln>
            </p:spPr>
            <p:txBody>
              <a:bodyPr wrap="none"/>
              <a:lstStyle/>
              <a:p>
                <a:endParaRPr lang="ja-JP" altLang="en-US"/>
              </a:p>
            </p:txBody>
          </p:sp>
        </p:grpSp>
        <p:grpSp>
          <p:nvGrpSpPr>
            <p:cNvPr id="41028" name="Group 67"/>
            <p:cNvGrpSpPr>
              <a:grpSpLocks/>
            </p:cNvGrpSpPr>
            <p:nvPr/>
          </p:nvGrpSpPr>
          <p:grpSpPr bwMode="auto">
            <a:xfrm>
              <a:off x="2112" y="960"/>
              <a:ext cx="228" cy="480"/>
              <a:chOff x="3312" y="960"/>
              <a:chExt cx="228" cy="480"/>
            </a:xfrm>
          </p:grpSpPr>
          <p:sp>
            <p:nvSpPr>
              <p:cNvPr id="41032" name="Text Box 68"/>
              <p:cNvSpPr txBox="1">
                <a:spLocks noChangeArrowheads="1"/>
              </p:cNvSpPr>
              <p:nvPr/>
            </p:nvSpPr>
            <p:spPr bwMode="auto">
              <a:xfrm>
                <a:off x="3312" y="960"/>
                <a:ext cx="228" cy="327"/>
              </a:xfrm>
              <a:prstGeom prst="rect">
                <a:avLst/>
              </a:prstGeom>
              <a:noFill/>
              <a:ln w="9525">
                <a:noFill/>
                <a:miter lim="800000"/>
                <a:headEnd/>
                <a:tailEnd/>
              </a:ln>
            </p:spPr>
            <p:txBody>
              <a:bodyPr wrap="none">
                <a:spAutoFit/>
              </a:bodyPr>
              <a:lstStyle/>
              <a:p>
                <a:r>
                  <a:rPr lang="ja-JP" altLang="en-US"/>
                  <a:t>1</a:t>
                </a:r>
              </a:p>
            </p:txBody>
          </p:sp>
          <p:sp>
            <p:nvSpPr>
              <p:cNvPr id="41033" name="Line 69"/>
              <p:cNvSpPr>
                <a:spLocks noChangeShapeType="1"/>
              </p:cNvSpPr>
              <p:nvPr/>
            </p:nvSpPr>
            <p:spPr bwMode="auto">
              <a:xfrm>
                <a:off x="3408" y="1296"/>
                <a:ext cx="0" cy="144"/>
              </a:xfrm>
              <a:prstGeom prst="line">
                <a:avLst/>
              </a:prstGeom>
              <a:noFill/>
              <a:ln w="38100">
                <a:solidFill>
                  <a:srgbClr val="FF99CC"/>
                </a:solidFill>
                <a:round/>
                <a:headEnd/>
                <a:tailEnd type="triangle" w="med" len="med"/>
              </a:ln>
            </p:spPr>
            <p:txBody>
              <a:bodyPr wrap="none"/>
              <a:lstStyle/>
              <a:p>
                <a:endParaRPr lang="ja-JP" altLang="en-US"/>
              </a:p>
            </p:txBody>
          </p:sp>
        </p:grpSp>
        <p:grpSp>
          <p:nvGrpSpPr>
            <p:cNvPr id="41029" name="Group 70"/>
            <p:cNvGrpSpPr>
              <a:grpSpLocks/>
            </p:cNvGrpSpPr>
            <p:nvPr/>
          </p:nvGrpSpPr>
          <p:grpSpPr bwMode="auto">
            <a:xfrm>
              <a:off x="2448" y="960"/>
              <a:ext cx="228" cy="480"/>
              <a:chOff x="4512" y="960"/>
              <a:chExt cx="228" cy="480"/>
            </a:xfrm>
          </p:grpSpPr>
          <p:sp>
            <p:nvSpPr>
              <p:cNvPr id="41030" name="Text Box 71"/>
              <p:cNvSpPr txBox="1">
                <a:spLocks noChangeArrowheads="1"/>
              </p:cNvSpPr>
              <p:nvPr/>
            </p:nvSpPr>
            <p:spPr bwMode="auto">
              <a:xfrm>
                <a:off x="4512" y="960"/>
                <a:ext cx="228" cy="327"/>
              </a:xfrm>
              <a:prstGeom prst="rect">
                <a:avLst/>
              </a:prstGeom>
              <a:noFill/>
              <a:ln w="9525">
                <a:noFill/>
                <a:miter lim="800000"/>
                <a:headEnd/>
                <a:tailEnd/>
              </a:ln>
            </p:spPr>
            <p:txBody>
              <a:bodyPr wrap="none">
                <a:spAutoFit/>
              </a:bodyPr>
              <a:lstStyle/>
              <a:p>
                <a:r>
                  <a:rPr lang="ja-JP" altLang="en-US"/>
                  <a:t>2</a:t>
                </a:r>
              </a:p>
            </p:txBody>
          </p:sp>
          <p:sp>
            <p:nvSpPr>
              <p:cNvPr id="41031" name="Line 72"/>
              <p:cNvSpPr>
                <a:spLocks noChangeShapeType="1"/>
              </p:cNvSpPr>
              <p:nvPr/>
            </p:nvSpPr>
            <p:spPr bwMode="auto">
              <a:xfrm>
                <a:off x="4608" y="1296"/>
                <a:ext cx="0" cy="144"/>
              </a:xfrm>
              <a:prstGeom prst="line">
                <a:avLst/>
              </a:prstGeom>
              <a:noFill/>
              <a:ln w="38100">
                <a:solidFill>
                  <a:srgbClr val="FF99CC"/>
                </a:solidFill>
                <a:round/>
                <a:headEnd/>
                <a:tailEnd type="triangle" w="med" len="med"/>
              </a:ln>
            </p:spPr>
            <p:txBody>
              <a:bodyPr wrap="none"/>
              <a:lstStyle/>
              <a:p>
                <a:endParaRPr lang="ja-JP" altLang="en-US"/>
              </a:p>
            </p:txBody>
          </p:sp>
        </p:grpSp>
      </p:grpSp>
      <p:sp>
        <p:nvSpPr>
          <p:cNvPr id="277577" name="Oval 73"/>
          <p:cNvSpPr>
            <a:spLocks noChangeArrowheads="1"/>
          </p:cNvSpPr>
          <p:nvPr/>
        </p:nvSpPr>
        <p:spPr bwMode="auto">
          <a:xfrm>
            <a:off x="4267200" y="3505200"/>
            <a:ext cx="457200" cy="457200"/>
          </a:xfrm>
          <a:prstGeom prst="ellipse">
            <a:avLst/>
          </a:prstGeom>
          <a:noFill/>
          <a:ln w="38100">
            <a:solidFill>
              <a:srgbClr val="FF99CC"/>
            </a:solidFill>
            <a:round/>
            <a:headEnd/>
            <a:tailEnd/>
          </a:ln>
        </p:spPr>
        <p:txBody>
          <a:bodyPr wrap="none" anchor="ctr"/>
          <a:lstStyle/>
          <a:p>
            <a:endParaRPr lang="ja-JP" altLang="en-US"/>
          </a:p>
        </p:txBody>
      </p:sp>
      <p:sp>
        <p:nvSpPr>
          <p:cNvPr id="277578" name="Rectangle 74"/>
          <p:cNvSpPr>
            <a:spLocks noChangeArrowheads="1"/>
          </p:cNvSpPr>
          <p:nvPr/>
        </p:nvSpPr>
        <p:spPr bwMode="auto">
          <a:xfrm>
            <a:off x="4735513" y="4610100"/>
            <a:ext cx="474662" cy="577850"/>
          </a:xfrm>
          <a:prstGeom prst="rect">
            <a:avLst/>
          </a:prstGeom>
          <a:noFill/>
          <a:ln w="9525">
            <a:noFill/>
            <a:miter lim="800000"/>
            <a:headEnd/>
            <a:tailEnd/>
          </a:ln>
        </p:spPr>
        <p:txBody>
          <a:bodyPr/>
          <a:lstStyle/>
          <a:p>
            <a:pPr algn="ctr">
              <a:spcBef>
                <a:spcPct val="20000"/>
              </a:spcBef>
              <a:buSzPct val="85000"/>
            </a:pPr>
            <a:r>
              <a:rPr lang="en-US" altLang="ja-JP" sz="3200"/>
              <a:t>p</a:t>
            </a:r>
          </a:p>
        </p:txBody>
      </p:sp>
      <p:sp>
        <p:nvSpPr>
          <p:cNvPr id="277579" name="Rectangle 75"/>
          <p:cNvSpPr>
            <a:spLocks noChangeArrowheads="1"/>
          </p:cNvSpPr>
          <p:nvPr/>
        </p:nvSpPr>
        <p:spPr bwMode="auto">
          <a:xfrm>
            <a:off x="4735513" y="2863850"/>
            <a:ext cx="474662" cy="1746250"/>
          </a:xfrm>
          <a:prstGeom prst="rect">
            <a:avLst/>
          </a:prstGeom>
          <a:noFill/>
          <a:ln w="9525">
            <a:noFill/>
            <a:miter lim="800000"/>
            <a:headEnd/>
            <a:tailEnd/>
          </a:ln>
        </p:spPr>
        <p:txBody>
          <a:bodyPr/>
          <a:lstStyle/>
          <a:p>
            <a:pPr algn="ctr">
              <a:spcBef>
                <a:spcPct val="20000"/>
              </a:spcBef>
              <a:buSzPct val="85000"/>
            </a:pPr>
            <a:r>
              <a:rPr lang="ja-JP" altLang="en-US" sz="3200"/>
              <a:t>0</a:t>
            </a:r>
          </a:p>
          <a:p>
            <a:pPr algn="ctr">
              <a:spcBef>
                <a:spcPct val="20000"/>
              </a:spcBef>
              <a:buSzPct val="85000"/>
            </a:pPr>
            <a:r>
              <a:rPr lang="ja-JP" altLang="en-US" sz="3200"/>
              <a:t>4</a:t>
            </a:r>
          </a:p>
          <a:p>
            <a:pPr algn="ctr">
              <a:spcBef>
                <a:spcPct val="20000"/>
              </a:spcBef>
              <a:buSzPct val="85000"/>
            </a:pPr>
            <a:r>
              <a:rPr lang="ja-JP" altLang="en-US" sz="3200"/>
              <a:t>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77578"/>
                                        </p:tgtEl>
                                        <p:attrNameLst>
                                          <p:attrName>style.visibility</p:attrName>
                                        </p:attrNameLst>
                                      </p:cBhvr>
                                      <p:to>
                                        <p:strVal val="visible"/>
                                      </p:to>
                                    </p:set>
                                    <p:animEffect transition="in" filter="checkerboard(across)">
                                      <p:cBhvr>
                                        <p:cTn id="7" dur="500"/>
                                        <p:tgtEl>
                                          <p:spTgt spid="27757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righ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77577"/>
                                        </p:tgtEl>
                                        <p:attrNameLst>
                                          <p:attrName>style.visibility</p:attrName>
                                        </p:attrNameLst>
                                      </p:cBhvr>
                                      <p:to>
                                        <p:strVal val="visible"/>
                                      </p:to>
                                    </p:set>
                                    <p:animEffect transition="in" filter="checkerboard(across)">
                                      <p:cBhvr>
                                        <p:cTn id="17" dur="500"/>
                                        <p:tgtEl>
                                          <p:spTgt spid="277577"/>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77579"/>
                                        </p:tgtEl>
                                        <p:attrNameLst>
                                          <p:attrName>style.visibility</p:attrName>
                                        </p:attrNameLst>
                                      </p:cBhvr>
                                      <p:to>
                                        <p:strVal val="visible"/>
                                      </p:to>
                                    </p:set>
                                    <p:animEffect transition="in" filter="checkerboard(across)">
                                      <p:cBhvr>
                                        <p:cTn id="22" dur="500"/>
                                        <p:tgtEl>
                                          <p:spTgt spid="2775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7577" grpId="0" animBg="1"/>
      <p:bldP spid="277578" grpId="0" autoUpdateAnimBg="0"/>
      <p:bldP spid="277579"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itchFamily="18" charset="0"/>
              </a:rPr>
              <a:t>割り付け技法</a:t>
            </a:r>
            <a:r>
              <a:rPr lang="ja-JP" altLang="en-US" sz="3600">
                <a:latin typeface="Times New Roman" pitchFamily="18" charset="0"/>
              </a:rPr>
              <a:t>(</a:t>
            </a:r>
            <a:r>
              <a:rPr lang="en-US" altLang="ja-JP" sz="3600">
                <a:latin typeface="Times New Roman" pitchFamily="18" charset="0"/>
              </a:rPr>
              <a:t>placement</a:t>
            </a:r>
            <a:r>
              <a:rPr lang="en-US" altLang="ja-JP">
                <a:latin typeface="Times New Roman" pitchFamily="18" charset="0"/>
              </a:rPr>
              <a:t>)</a:t>
            </a:r>
          </a:p>
        </p:txBody>
      </p:sp>
      <p:sp>
        <p:nvSpPr>
          <p:cNvPr id="8195" name="Rectangle 3"/>
          <p:cNvSpPr>
            <a:spLocks noGrp="1" noChangeArrowheads="1"/>
          </p:cNvSpPr>
          <p:nvPr>
            <p:ph type="body" idx="1"/>
          </p:nvPr>
        </p:nvSpPr>
        <p:spPr>
          <a:xfrm>
            <a:off x="685800" y="1676400"/>
            <a:ext cx="7924800" cy="2971800"/>
          </a:xfrm>
        </p:spPr>
        <p:txBody>
          <a:bodyPr/>
          <a:lstStyle/>
          <a:p>
            <a:pPr eaLnBrk="1" hangingPunct="1"/>
            <a:r>
              <a:rPr lang="ja-JP" altLang="en-US">
                <a:latin typeface="Times New Roman" pitchFamily="18" charset="0"/>
              </a:rPr>
              <a:t>割り付け技法</a:t>
            </a:r>
          </a:p>
          <a:p>
            <a:pPr lvl="1" eaLnBrk="1" hangingPunct="1"/>
            <a:r>
              <a:rPr lang="ja-JP" altLang="en-US">
                <a:latin typeface="Times New Roman" pitchFamily="18" charset="0"/>
              </a:rPr>
              <a:t>連続割り付け</a:t>
            </a:r>
            <a:r>
              <a:rPr lang="ja-JP" altLang="en-US" sz="2400">
                <a:latin typeface="Times New Roman" pitchFamily="18" charset="0"/>
              </a:rPr>
              <a:t>(</a:t>
            </a:r>
            <a:r>
              <a:rPr lang="en-US" altLang="ja-JP" sz="2400">
                <a:latin typeface="Times New Roman" pitchFamily="18" charset="0"/>
              </a:rPr>
              <a:t>contiguous allocation)</a:t>
            </a:r>
          </a:p>
          <a:p>
            <a:pPr lvl="2" eaLnBrk="1" hangingPunct="1"/>
            <a:r>
              <a:rPr lang="ja-JP" altLang="en-US">
                <a:latin typeface="Times New Roman" pitchFamily="18" charset="0"/>
              </a:rPr>
              <a:t>プログラム, データをメモリ上の連続した領域に置く</a:t>
            </a:r>
          </a:p>
          <a:p>
            <a:pPr lvl="1" eaLnBrk="1" hangingPunct="1"/>
            <a:r>
              <a:rPr lang="ja-JP" altLang="en-US">
                <a:latin typeface="Times New Roman" pitchFamily="18" charset="0"/>
              </a:rPr>
              <a:t>非連続割り付け</a:t>
            </a:r>
            <a:r>
              <a:rPr lang="ja-JP" altLang="en-US" sz="2400">
                <a:latin typeface="Times New Roman" pitchFamily="18" charset="0"/>
              </a:rPr>
              <a:t>(</a:t>
            </a:r>
            <a:r>
              <a:rPr lang="en-US" altLang="ja-JP" sz="2400">
                <a:latin typeface="Times New Roman" pitchFamily="18" charset="0"/>
              </a:rPr>
              <a:t>noncontiguous allocation)</a:t>
            </a:r>
          </a:p>
          <a:p>
            <a:pPr lvl="2" eaLnBrk="1" hangingPunct="1"/>
            <a:r>
              <a:rPr lang="ja-JP" altLang="en-US">
                <a:latin typeface="Times New Roman" pitchFamily="18" charset="0"/>
              </a:rPr>
              <a:t>プログラム, データをメモリ上に分割して置く</a:t>
            </a:r>
          </a:p>
        </p:txBody>
      </p:sp>
      <p:sp>
        <p:nvSpPr>
          <p:cNvPr id="8196" name="Rectangle 4"/>
          <p:cNvSpPr>
            <a:spLocks noChangeArrowheads="1"/>
          </p:cNvSpPr>
          <p:nvPr/>
        </p:nvSpPr>
        <p:spPr bwMode="auto">
          <a:xfrm>
            <a:off x="2133600" y="4267200"/>
            <a:ext cx="1524000" cy="2590800"/>
          </a:xfrm>
          <a:prstGeom prst="rect">
            <a:avLst/>
          </a:prstGeom>
          <a:noFill/>
          <a:ln w="19050">
            <a:solidFill>
              <a:schemeClr val="tx1"/>
            </a:solidFill>
            <a:miter lim="800000"/>
            <a:headEnd/>
            <a:tailEnd/>
          </a:ln>
        </p:spPr>
        <p:txBody>
          <a:bodyPr wrap="none" anchor="ctr"/>
          <a:lstStyle/>
          <a:p>
            <a:endParaRPr lang="ja-JP" altLang="en-US"/>
          </a:p>
        </p:txBody>
      </p:sp>
      <p:sp>
        <p:nvSpPr>
          <p:cNvPr id="8197" name="Rectangle 5"/>
          <p:cNvSpPr>
            <a:spLocks noChangeArrowheads="1"/>
          </p:cNvSpPr>
          <p:nvPr/>
        </p:nvSpPr>
        <p:spPr bwMode="auto">
          <a:xfrm>
            <a:off x="4800600" y="4267200"/>
            <a:ext cx="1524000" cy="2590800"/>
          </a:xfrm>
          <a:prstGeom prst="rect">
            <a:avLst/>
          </a:prstGeom>
          <a:noFill/>
          <a:ln w="19050">
            <a:solidFill>
              <a:schemeClr val="tx1"/>
            </a:solidFill>
            <a:miter lim="800000"/>
            <a:headEnd/>
            <a:tailEnd/>
          </a:ln>
        </p:spPr>
        <p:txBody>
          <a:bodyPr wrap="none" anchor="ctr"/>
          <a:lstStyle/>
          <a:p>
            <a:endParaRPr lang="ja-JP" altLang="en-US"/>
          </a:p>
        </p:txBody>
      </p:sp>
      <p:sp>
        <p:nvSpPr>
          <p:cNvPr id="368646" name="Rectangle 6"/>
          <p:cNvSpPr>
            <a:spLocks noChangeArrowheads="1"/>
          </p:cNvSpPr>
          <p:nvPr/>
        </p:nvSpPr>
        <p:spPr bwMode="auto">
          <a:xfrm>
            <a:off x="2133600" y="4800600"/>
            <a:ext cx="1524000" cy="762000"/>
          </a:xfrm>
          <a:prstGeom prst="rect">
            <a:avLst/>
          </a:prstGeom>
          <a:solidFill>
            <a:srgbClr val="CCFFCC"/>
          </a:solidFill>
          <a:ln w="19050">
            <a:solidFill>
              <a:schemeClr val="tx1"/>
            </a:solidFill>
            <a:miter lim="800000"/>
            <a:headEnd/>
            <a:tailEnd/>
          </a:ln>
        </p:spPr>
        <p:txBody>
          <a:bodyPr wrap="none" anchor="ctr"/>
          <a:lstStyle/>
          <a:p>
            <a:pPr algn="ctr"/>
            <a:r>
              <a:rPr lang="ja-JP" altLang="en-US" sz="2400">
                <a:solidFill>
                  <a:srgbClr val="000000"/>
                </a:solidFill>
              </a:rPr>
              <a:t>データ1</a:t>
            </a:r>
          </a:p>
        </p:txBody>
      </p:sp>
      <p:sp>
        <p:nvSpPr>
          <p:cNvPr id="368647" name="Rectangle 7"/>
          <p:cNvSpPr>
            <a:spLocks noChangeArrowheads="1"/>
          </p:cNvSpPr>
          <p:nvPr/>
        </p:nvSpPr>
        <p:spPr bwMode="auto">
          <a:xfrm>
            <a:off x="2133600" y="5791200"/>
            <a:ext cx="1524000" cy="914400"/>
          </a:xfrm>
          <a:prstGeom prst="rect">
            <a:avLst/>
          </a:prstGeom>
          <a:solidFill>
            <a:srgbClr val="FF99CC"/>
          </a:solidFill>
          <a:ln w="19050">
            <a:solidFill>
              <a:schemeClr val="tx1"/>
            </a:solidFill>
            <a:miter lim="800000"/>
            <a:headEnd/>
            <a:tailEnd/>
          </a:ln>
        </p:spPr>
        <p:txBody>
          <a:bodyPr wrap="none" anchor="ctr"/>
          <a:lstStyle/>
          <a:p>
            <a:pPr algn="ctr"/>
            <a:r>
              <a:rPr lang="ja-JP" altLang="en-US" sz="2400">
                <a:solidFill>
                  <a:srgbClr val="000000"/>
                </a:solidFill>
              </a:rPr>
              <a:t>データ2</a:t>
            </a:r>
          </a:p>
        </p:txBody>
      </p:sp>
      <p:grpSp>
        <p:nvGrpSpPr>
          <p:cNvPr id="2" name="Group 8"/>
          <p:cNvGrpSpPr>
            <a:grpSpLocks/>
          </p:cNvGrpSpPr>
          <p:nvPr/>
        </p:nvGrpSpPr>
        <p:grpSpPr bwMode="auto">
          <a:xfrm>
            <a:off x="4800600" y="5029200"/>
            <a:ext cx="1524000" cy="1600200"/>
            <a:chOff x="3024" y="3168"/>
            <a:chExt cx="960" cy="1008"/>
          </a:xfrm>
        </p:grpSpPr>
        <p:sp>
          <p:nvSpPr>
            <p:cNvPr id="8206" name="Rectangle 9"/>
            <p:cNvSpPr>
              <a:spLocks noChangeArrowheads="1"/>
            </p:cNvSpPr>
            <p:nvPr/>
          </p:nvSpPr>
          <p:spPr bwMode="auto">
            <a:xfrm>
              <a:off x="3024" y="3168"/>
              <a:ext cx="960" cy="144"/>
            </a:xfrm>
            <a:prstGeom prst="rect">
              <a:avLst/>
            </a:prstGeom>
            <a:solidFill>
              <a:srgbClr val="CCFFCC"/>
            </a:solidFill>
            <a:ln w="19050">
              <a:solidFill>
                <a:schemeClr val="tx1"/>
              </a:solidFill>
              <a:miter lim="800000"/>
              <a:headEnd/>
              <a:tailEnd/>
            </a:ln>
          </p:spPr>
          <p:txBody>
            <a:bodyPr wrap="none" anchor="ctr"/>
            <a:lstStyle/>
            <a:p>
              <a:endParaRPr lang="ja-JP" altLang="en-US"/>
            </a:p>
          </p:txBody>
        </p:sp>
        <p:sp>
          <p:nvSpPr>
            <p:cNvPr id="8207" name="Rectangle 10"/>
            <p:cNvSpPr>
              <a:spLocks noChangeArrowheads="1"/>
            </p:cNvSpPr>
            <p:nvPr/>
          </p:nvSpPr>
          <p:spPr bwMode="auto">
            <a:xfrm>
              <a:off x="3024" y="3744"/>
              <a:ext cx="960" cy="144"/>
            </a:xfrm>
            <a:prstGeom prst="rect">
              <a:avLst/>
            </a:prstGeom>
            <a:solidFill>
              <a:srgbClr val="CCFFCC"/>
            </a:solidFill>
            <a:ln w="19050">
              <a:solidFill>
                <a:schemeClr val="tx1"/>
              </a:solidFill>
              <a:miter lim="800000"/>
              <a:headEnd/>
              <a:tailEnd/>
            </a:ln>
          </p:spPr>
          <p:txBody>
            <a:bodyPr wrap="none" anchor="ctr"/>
            <a:lstStyle/>
            <a:p>
              <a:endParaRPr lang="ja-JP" altLang="en-US"/>
            </a:p>
          </p:txBody>
        </p:sp>
        <p:sp>
          <p:nvSpPr>
            <p:cNvPr id="8208" name="Rectangle 11"/>
            <p:cNvSpPr>
              <a:spLocks noChangeArrowheads="1"/>
            </p:cNvSpPr>
            <p:nvPr/>
          </p:nvSpPr>
          <p:spPr bwMode="auto">
            <a:xfrm>
              <a:off x="3024" y="4032"/>
              <a:ext cx="960" cy="144"/>
            </a:xfrm>
            <a:prstGeom prst="rect">
              <a:avLst/>
            </a:prstGeom>
            <a:solidFill>
              <a:srgbClr val="CCFFCC"/>
            </a:solidFill>
            <a:ln w="19050">
              <a:solidFill>
                <a:schemeClr val="tx1"/>
              </a:solidFill>
              <a:miter lim="800000"/>
              <a:headEnd/>
              <a:tailEnd/>
            </a:ln>
          </p:spPr>
          <p:txBody>
            <a:bodyPr wrap="none" anchor="ctr"/>
            <a:lstStyle/>
            <a:p>
              <a:endParaRPr lang="ja-JP" altLang="en-US"/>
            </a:p>
          </p:txBody>
        </p:sp>
      </p:grpSp>
      <p:grpSp>
        <p:nvGrpSpPr>
          <p:cNvPr id="3" name="Group 12"/>
          <p:cNvGrpSpPr>
            <a:grpSpLocks/>
          </p:cNvGrpSpPr>
          <p:nvPr/>
        </p:nvGrpSpPr>
        <p:grpSpPr bwMode="auto">
          <a:xfrm>
            <a:off x="4800600" y="4800600"/>
            <a:ext cx="1524000" cy="1600200"/>
            <a:chOff x="3024" y="3024"/>
            <a:chExt cx="960" cy="1008"/>
          </a:xfrm>
        </p:grpSpPr>
        <p:sp>
          <p:nvSpPr>
            <p:cNvPr id="8202" name="Rectangle 13"/>
            <p:cNvSpPr>
              <a:spLocks noChangeArrowheads="1"/>
            </p:cNvSpPr>
            <p:nvPr/>
          </p:nvSpPr>
          <p:spPr bwMode="auto">
            <a:xfrm>
              <a:off x="3024" y="3024"/>
              <a:ext cx="960" cy="144"/>
            </a:xfrm>
            <a:prstGeom prst="rect">
              <a:avLst/>
            </a:prstGeom>
            <a:solidFill>
              <a:srgbClr val="FF99CC"/>
            </a:solidFill>
            <a:ln w="19050">
              <a:solidFill>
                <a:schemeClr val="tx1"/>
              </a:solidFill>
              <a:miter lim="800000"/>
              <a:headEnd/>
              <a:tailEnd/>
            </a:ln>
          </p:spPr>
          <p:txBody>
            <a:bodyPr wrap="none" anchor="ctr"/>
            <a:lstStyle/>
            <a:p>
              <a:endParaRPr lang="ja-JP" altLang="en-US"/>
            </a:p>
          </p:txBody>
        </p:sp>
        <p:sp>
          <p:nvSpPr>
            <p:cNvPr id="8203" name="Rectangle 14"/>
            <p:cNvSpPr>
              <a:spLocks noChangeArrowheads="1"/>
            </p:cNvSpPr>
            <p:nvPr/>
          </p:nvSpPr>
          <p:spPr bwMode="auto">
            <a:xfrm>
              <a:off x="3024" y="3312"/>
              <a:ext cx="960" cy="144"/>
            </a:xfrm>
            <a:prstGeom prst="rect">
              <a:avLst/>
            </a:prstGeom>
            <a:solidFill>
              <a:srgbClr val="FF99CC"/>
            </a:solidFill>
            <a:ln w="19050">
              <a:solidFill>
                <a:schemeClr val="tx1"/>
              </a:solidFill>
              <a:miter lim="800000"/>
              <a:headEnd/>
              <a:tailEnd/>
            </a:ln>
          </p:spPr>
          <p:txBody>
            <a:bodyPr wrap="none" anchor="ctr"/>
            <a:lstStyle/>
            <a:p>
              <a:endParaRPr lang="ja-JP" altLang="en-US"/>
            </a:p>
          </p:txBody>
        </p:sp>
        <p:sp>
          <p:nvSpPr>
            <p:cNvPr id="8204" name="Rectangle 15"/>
            <p:cNvSpPr>
              <a:spLocks noChangeArrowheads="1"/>
            </p:cNvSpPr>
            <p:nvPr/>
          </p:nvSpPr>
          <p:spPr bwMode="auto">
            <a:xfrm>
              <a:off x="3024" y="3888"/>
              <a:ext cx="960" cy="144"/>
            </a:xfrm>
            <a:prstGeom prst="rect">
              <a:avLst/>
            </a:prstGeom>
            <a:solidFill>
              <a:srgbClr val="FF99CC"/>
            </a:solidFill>
            <a:ln w="19050">
              <a:solidFill>
                <a:schemeClr val="tx1"/>
              </a:solidFill>
              <a:miter lim="800000"/>
              <a:headEnd/>
              <a:tailEnd/>
            </a:ln>
          </p:spPr>
          <p:txBody>
            <a:bodyPr wrap="none" anchor="ctr"/>
            <a:lstStyle/>
            <a:p>
              <a:endParaRPr lang="ja-JP" altLang="en-US"/>
            </a:p>
          </p:txBody>
        </p:sp>
        <p:sp>
          <p:nvSpPr>
            <p:cNvPr id="8205" name="Rectangle 16"/>
            <p:cNvSpPr>
              <a:spLocks noChangeArrowheads="1"/>
            </p:cNvSpPr>
            <p:nvPr/>
          </p:nvSpPr>
          <p:spPr bwMode="auto">
            <a:xfrm>
              <a:off x="3024" y="3456"/>
              <a:ext cx="960" cy="144"/>
            </a:xfrm>
            <a:prstGeom prst="rect">
              <a:avLst/>
            </a:prstGeom>
            <a:solidFill>
              <a:srgbClr val="FF99CC"/>
            </a:solidFill>
            <a:ln w="19050">
              <a:solidFill>
                <a:schemeClr val="tx1"/>
              </a:solidFill>
              <a:miter lim="800000"/>
              <a:headEnd/>
              <a:tailEnd/>
            </a:ln>
          </p:spPr>
          <p:txBody>
            <a:bodyPr wrap="none" anchor="ct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68646"/>
                                        </p:tgtEl>
                                        <p:attrNameLst>
                                          <p:attrName>style.visibility</p:attrName>
                                        </p:attrNameLst>
                                      </p:cBhvr>
                                      <p:to>
                                        <p:strVal val="visible"/>
                                      </p:to>
                                    </p:set>
                                    <p:animEffect transition="in" filter="checkerboard(across)">
                                      <p:cBhvr>
                                        <p:cTn id="7" dur="500"/>
                                        <p:tgtEl>
                                          <p:spTgt spid="36864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68647"/>
                                        </p:tgtEl>
                                        <p:attrNameLst>
                                          <p:attrName>style.visibility</p:attrName>
                                        </p:attrNameLst>
                                      </p:cBhvr>
                                      <p:to>
                                        <p:strVal val="visible"/>
                                      </p:to>
                                    </p:set>
                                    <p:animEffect transition="in" filter="checkerboard(across)">
                                      <p:cBhvr>
                                        <p:cTn id="12" dur="500"/>
                                        <p:tgtEl>
                                          <p:spTgt spid="368647"/>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checkerboard(across)">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checkerboard(across)">
                                      <p:cBhvr>
                                        <p:cTn id="2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46" grpId="0" animBg="1" autoUpdateAnimBg="0"/>
      <p:bldP spid="368647" grpId="0" animBg="1"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685800" y="800100"/>
            <a:ext cx="7772400" cy="762000"/>
          </a:xfrm>
        </p:spPr>
        <p:txBody>
          <a:bodyPr/>
          <a:lstStyle/>
          <a:p>
            <a:pPr eaLnBrk="1" hangingPunct="1"/>
            <a:r>
              <a:rPr lang="en-US" altLang="ja-JP">
                <a:latin typeface="Times New Roman" pitchFamily="18" charset="0"/>
              </a:rPr>
              <a:t>LRU</a:t>
            </a:r>
          </a:p>
        </p:txBody>
      </p:sp>
      <p:graphicFrame>
        <p:nvGraphicFramePr>
          <p:cNvPr id="278531" name="Group 3"/>
          <p:cNvGraphicFramePr>
            <a:graphicFrameLocks noGrp="1"/>
          </p:cNvGraphicFramePr>
          <p:nvPr/>
        </p:nvGraphicFramePr>
        <p:xfrm>
          <a:off x="381000" y="2286000"/>
          <a:ext cx="8153400" cy="2907792"/>
        </p:xfrm>
        <a:graphic>
          <a:graphicData uri="http://schemas.openxmlformats.org/drawingml/2006/table">
            <a:tbl>
              <a:tblPr/>
              <a:tblGrid>
                <a:gridCol w="2455863">
                  <a:extLst>
                    <a:ext uri="{9D8B030D-6E8A-4147-A177-3AD203B41FA5}">
                      <a16:colId xmlns:a16="http://schemas.microsoft.com/office/drawing/2014/main" val="20000"/>
                    </a:ext>
                  </a:extLst>
                </a:gridCol>
                <a:gridCol w="474662">
                  <a:extLst>
                    <a:ext uri="{9D8B030D-6E8A-4147-A177-3AD203B41FA5}">
                      <a16:colId xmlns:a16="http://schemas.microsoft.com/office/drawing/2014/main" val="20001"/>
                    </a:ext>
                  </a:extLst>
                </a:gridCol>
                <a:gridCol w="474663">
                  <a:extLst>
                    <a:ext uri="{9D8B030D-6E8A-4147-A177-3AD203B41FA5}">
                      <a16:colId xmlns:a16="http://schemas.microsoft.com/office/drawing/2014/main" val="20002"/>
                    </a:ext>
                  </a:extLst>
                </a:gridCol>
                <a:gridCol w="476250">
                  <a:extLst>
                    <a:ext uri="{9D8B030D-6E8A-4147-A177-3AD203B41FA5}">
                      <a16:colId xmlns:a16="http://schemas.microsoft.com/office/drawing/2014/main" val="20003"/>
                    </a:ext>
                  </a:extLst>
                </a:gridCol>
                <a:gridCol w="473075">
                  <a:extLst>
                    <a:ext uri="{9D8B030D-6E8A-4147-A177-3AD203B41FA5}">
                      <a16:colId xmlns:a16="http://schemas.microsoft.com/office/drawing/2014/main" val="20004"/>
                    </a:ext>
                  </a:extLst>
                </a:gridCol>
                <a:gridCol w="474662">
                  <a:extLst>
                    <a:ext uri="{9D8B030D-6E8A-4147-A177-3AD203B41FA5}">
                      <a16:colId xmlns:a16="http://schemas.microsoft.com/office/drawing/2014/main" val="20005"/>
                    </a:ext>
                  </a:extLst>
                </a:gridCol>
                <a:gridCol w="476250">
                  <a:extLst>
                    <a:ext uri="{9D8B030D-6E8A-4147-A177-3AD203B41FA5}">
                      <a16:colId xmlns:a16="http://schemas.microsoft.com/office/drawing/2014/main" val="20006"/>
                    </a:ext>
                  </a:extLst>
                </a:gridCol>
                <a:gridCol w="474663">
                  <a:extLst>
                    <a:ext uri="{9D8B030D-6E8A-4147-A177-3AD203B41FA5}">
                      <a16:colId xmlns:a16="http://schemas.microsoft.com/office/drawing/2014/main" val="20007"/>
                    </a:ext>
                  </a:extLst>
                </a:gridCol>
                <a:gridCol w="473075">
                  <a:extLst>
                    <a:ext uri="{9D8B030D-6E8A-4147-A177-3AD203B41FA5}">
                      <a16:colId xmlns:a16="http://schemas.microsoft.com/office/drawing/2014/main" val="20008"/>
                    </a:ext>
                  </a:extLst>
                </a:gridCol>
                <a:gridCol w="476250">
                  <a:extLst>
                    <a:ext uri="{9D8B030D-6E8A-4147-A177-3AD203B41FA5}">
                      <a16:colId xmlns:a16="http://schemas.microsoft.com/office/drawing/2014/main" val="20009"/>
                    </a:ext>
                  </a:extLst>
                </a:gridCol>
                <a:gridCol w="474662">
                  <a:extLst>
                    <a:ext uri="{9D8B030D-6E8A-4147-A177-3AD203B41FA5}">
                      <a16:colId xmlns:a16="http://schemas.microsoft.com/office/drawing/2014/main" val="20010"/>
                    </a:ext>
                  </a:extLst>
                </a:gridCol>
                <a:gridCol w="474663">
                  <a:extLst>
                    <a:ext uri="{9D8B030D-6E8A-4147-A177-3AD203B41FA5}">
                      <a16:colId xmlns:a16="http://schemas.microsoft.com/office/drawing/2014/main" val="20011"/>
                    </a:ext>
                  </a:extLst>
                </a:gridCol>
                <a:gridCol w="474662">
                  <a:extLst>
                    <a:ext uri="{9D8B030D-6E8A-4147-A177-3AD203B41FA5}">
                      <a16:colId xmlns:a16="http://schemas.microsoft.com/office/drawing/2014/main" val="20012"/>
                    </a:ext>
                  </a:extLst>
                </a:gridCol>
              </a:tblGrid>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参照ページ</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275">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ページ枠</a:t>
                      </a:r>
                    </a:p>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ページフォルト</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pSp>
        <p:nvGrpSpPr>
          <p:cNvPr id="2" name="Group 61"/>
          <p:cNvGrpSpPr>
            <a:grpSpLocks/>
          </p:cNvGrpSpPr>
          <p:nvPr/>
        </p:nvGrpSpPr>
        <p:grpSpPr bwMode="auto">
          <a:xfrm>
            <a:off x="3886200" y="1524000"/>
            <a:ext cx="1600200" cy="762000"/>
            <a:chOff x="2112" y="960"/>
            <a:chExt cx="1008" cy="480"/>
          </a:xfrm>
        </p:grpSpPr>
        <p:sp>
          <p:nvSpPr>
            <p:cNvPr id="42049" name="Line 62"/>
            <p:cNvSpPr>
              <a:spLocks noChangeShapeType="1"/>
            </p:cNvSpPr>
            <p:nvPr/>
          </p:nvSpPr>
          <p:spPr bwMode="auto">
            <a:xfrm>
              <a:off x="3120" y="1296"/>
              <a:ext cx="0" cy="144"/>
            </a:xfrm>
            <a:prstGeom prst="line">
              <a:avLst/>
            </a:prstGeom>
            <a:noFill/>
            <a:ln w="28575">
              <a:solidFill>
                <a:srgbClr val="FF99CC"/>
              </a:solidFill>
              <a:round/>
              <a:headEnd/>
              <a:tailEnd/>
            </a:ln>
          </p:spPr>
          <p:txBody>
            <a:bodyPr wrap="none"/>
            <a:lstStyle/>
            <a:p>
              <a:endParaRPr lang="ja-JP" altLang="en-US"/>
            </a:p>
          </p:txBody>
        </p:sp>
        <p:sp>
          <p:nvSpPr>
            <p:cNvPr id="42050" name="Line 63"/>
            <p:cNvSpPr>
              <a:spLocks noChangeShapeType="1"/>
            </p:cNvSpPr>
            <p:nvPr/>
          </p:nvSpPr>
          <p:spPr bwMode="auto">
            <a:xfrm>
              <a:off x="2208" y="1296"/>
              <a:ext cx="912" cy="0"/>
            </a:xfrm>
            <a:prstGeom prst="line">
              <a:avLst/>
            </a:prstGeom>
            <a:noFill/>
            <a:ln w="28575">
              <a:solidFill>
                <a:srgbClr val="FF99CC"/>
              </a:solidFill>
              <a:round/>
              <a:headEnd/>
              <a:tailEnd/>
            </a:ln>
          </p:spPr>
          <p:txBody>
            <a:bodyPr wrap="none"/>
            <a:lstStyle/>
            <a:p>
              <a:endParaRPr lang="ja-JP" altLang="en-US"/>
            </a:p>
          </p:txBody>
        </p:sp>
        <p:grpSp>
          <p:nvGrpSpPr>
            <p:cNvPr id="42051" name="Group 64"/>
            <p:cNvGrpSpPr>
              <a:grpSpLocks/>
            </p:cNvGrpSpPr>
            <p:nvPr/>
          </p:nvGrpSpPr>
          <p:grpSpPr bwMode="auto">
            <a:xfrm>
              <a:off x="2736" y="960"/>
              <a:ext cx="228" cy="480"/>
              <a:chOff x="3024" y="960"/>
              <a:chExt cx="228" cy="480"/>
            </a:xfrm>
          </p:grpSpPr>
          <p:sp>
            <p:nvSpPr>
              <p:cNvPr id="42058" name="Text Box 65"/>
              <p:cNvSpPr txBox="1">
                <a:spLocks noChangeArrowheads="1"/>
              </p:cNvSpPr>
              <p:nvPr/>
            </p:nvSpPr>
            <p:spPr bwMode="auto">
              <a:xfrm>
                <a:off x="3024" y="960"/>
                <a:ext cx="228" cy="327"/>
              </a:xfrm>
              <a:prstGeom prst="rect">
                <a:avLst/>
              </a:prstGeom>
              <a:noFill/>
              <a:ln w="9525">
                <a:noFill/>
                <a:miter lim="800000"/>
                <a:headEnd/>
                <a:tailEnd/>
              </a:ln>
            </p:spPr>
            <p:txBody>
              <a:bodyPr wrap="none">
                <a:spAutoFit/>
              </a:bodyPr>
              <a:lstStyle/>
              <a:p>
                <a:r>
                  <a:rPr lang="ja-JP" altLang="en-US"/>
                  <a:t>4</a:t>
                </a:r>
              </a:p>
            </p:txBody>
          </p:sp>
          <p:sp>
            <p:nvSpPr>
              <p:cNvPr id="42059" name="Line 66"/>
              <p:cNvSpPr>
                <a:spLocks noChangeShapeType="1"/>
              </p:cNvSpPr>
              <p:nvPr/>
            </p:nvSpPr>
            <p:spPr bwMode="auto">
              <a:xfrm>
                <a:off x="3120" y="1296"/>
                <a:ext cx="0" cy="144"/>
              </a:xfrm>
              <a:prstGeom prst="line">
                <a:avLst/>
              </a:prstGeom>
              <a:noFill/>
              <a:ln w="38100">
                <a:solidFill>
                  <a:srgbClr val="FF99CC"/>
                </a:solidFill>
                <a:round/>
                <a:headEnd/>
                <a:tailEnd type="triangle" w="med" len="med"/>
              </a:ln>
            </p:spPr>
            <p:txBody>
              <a:bodyPr wrap="none"/>
              <a:lstStyle/>
              <a:p>
                <a:endParaRPr lang="ja-JP" altLang="en-US"/>
              </a:p>
            </p:txBody>
          </p:sp>
        </p:grpSp>
        <p:grpSp>
          <p:nvGrpSpPr>
            <p:cNvPr id="42052" name="Group 67"/>
            <p:cNvGrpSpPr>
              <a:grpSpLocks/>
            </p:cNvGrpSpPr>
            <p:nvPr/>
          </p:nvGrpSpPr>
          <p:grpSpPr bwMode="auto">
            <a:xfrm>
              <a:off x="2112" y="960"/>
              <a:ext cx="228" cy="480"/>
              <a:chOff x="3312" y="960"/>
              <a:chExt cx="228" cy="480"/>
            </a:xfrm>
          </p:grpSpPr>
          <p:sp>
            <p:nvSpPr>
              <p:cNvPr id="42056" name="Text Box 68"/>
              <p:cNvSpPr txBox="1">
                <a:spLocks noChangeArrowheads="1"/>
              </p:cNvSpPr>
              <p:nvPr/>
            </p:nvSpPr>
            <p:spPr bwMode="auto">
              <a:xfrm>
                <a:off x="3312" y="960"/>
                <a:ext cx="228" cy="327"/>
              </a:xfrm>
              <a:prstGeom prst="rect">
                <a:avLst/>
              </a:prstGeom>
              <a:noFill/>
              <a:ln w="9525">
                <a:noFill/>
                <a:miter lim="800000"/>
                <a:headEnd/>
                <a:tailEnd/>
              </a:ln>
            </p:spPr>
            <p:txBody>
              <a:bodyPr wrap="none">
                <a:spAutoFit/>
              </a:bodyPr>
              <a:lstStyle/>
              <a:p>
                <a:r>
                  <a:rPr lang="ja-JP" altLang="en-US"/>
                  <a:t>2</a:t>
                </a:r>
              </a:p>
            </p:txBody>
          </p:sp>
          <p:sp>
            <p:nvSpPr>
              <p:cNvPr id="42057" name="Line 69"/>
              <p:cNvSpPr>
                <a:spLocks noChangeShapeType="1"/>
              </p:cNvSpPr>
              <p:nvPr/>
            </p:nvSpPr>
            <p:spPr bwMode="auto">
              <a:xfrm>
                <a:off x="3408" y="1296"/>
                <a:ext cx="0" cy="144"/>
              </a:xfrm>
              <a:prstGeom prst="line">
                <a:avLst/>
              </a:prstGeom>
              <a:noFill/>
              <a:ln w="38100">
                <a:solidFill>
                  <a:srgbClr val="FF99CC"/>
                </a:solidFill>
                <a:round/>
                <a:headEnd/>
                <a:tailEnd type="triangle" w="med" len="med"/>
              </a:ln>
            </p:spPr>
            <p:txBody>
              <a:bodyPr wrap="none"/>
              <a:lstStyle/>
              <a:p>
                <a:endParaRPr lang="ja-JP" altLang="en-US"/>
              </a:p>
            </p:txBody>
          </p:sp>
        </p:grpSp>
        <p:grpSp>
          <p:nvGrpSpPr>
            <p:cNvPr id="42053" name="Group 70"/>
            <p:cNvGrpSpPr>
              <a:grpSpLocks/>
            </p:cNvGrpSpPr>
            <p:nvPr/>
          </p:nvGrpSpPr>
          <p:grpSpPr bwMode="auto">
            <a:xfrm>
              <a:off x="2448" y="960"/>
              <a:ext cx="228" cy="480"/>
              <a:chOff x="4512" y="960"/>
              <a:chExt cx="228" cy="480"/>
            </a:xfrm>
          </p:grpSpPr>
          <p:sp>
            <p:nvSpPr>
              <p:cNvPr id="42054" name="Text Box 71"/>
              <p:cNvSpPr txBox="1">
                <a:spLocks noChangeArrowheads="1"/>
              </p:cNvSpPr>
              <p:nvPr/>
            </p:nvSpPr>
            <p:spPr bwMode="auto">
              <a:xfrm>
                <a:off x="4512" y="960"/>
                <a:ext cx="228" cy="327"/>
              </a:xfrm>
              <a:prstGeom prst="rect">
                <a:avLst/>
              </a:prstGeom>
              <a:noFill/>
              <a:ln w="9525">
                <a:noFill/>
                <a:miter lim="800000"/>
                <a:headEnd/>
                <a:tailEnd/>
              </a:ln>
            </p:spPr>
            <p:txBody>
              <a:bodyPr wrap="none">
                <a:spAutoFit/>
              </a:bodyPr>
              <a:lstStyle/>
              <a:p>
                <a:r>
                  <a:rPr lang="ja-JP" altLang="en-US"/>
                  <a:t>0</a:t>
                </a:r>
              </a:p>
            </p:txBody>
          </p:sp>
          <p:sp>
            <p:nvSpPr>
              <p:cNvPr id="42055" name="Line 72"/>
              <p:cNvSpPr>
                <a:spLocks noChangeShapeType="1"/>
              </p:cNvSpPr>
              <p:nvPr/>
            </p:nvSpPr>
            <p:spPr bwMode="auto">
              <a:xfrm>
                <a:off x="4608" y="1296"/>
                <a:ext cx="0" cy="144"/>
              </a:xfrm>
              <a:prstGeom prst="line">
                <a:avLst/>
              </a:prstGeom>
              <a:noFill/>
              <a:ln w="38100">
                <a:solidFill>
                  <a:srgbClr val="FF99CC"/>
                </a:solidFill>
                <a:round/>
                <a:headEnd/>
                <a:tailEnd type="triangle" w="med" len="med"/>
              </a:ln>
            </p:spPr>
            <p:txBody>
              <a:bodyPr wrap="none"/>
              <a:lstStyle/>
              <a:p>
                <a:endParaRPr lang="ja-JP" altLang="en-US"/>
              </a:p>
            </p:txBody>
          </p:sp>
        </p:grpSp>
      </p:grpSp>
      <p:sp>
        <p:nvSpPr>
          <p:cNvPr id="278601" name="Oval 73"/>
          <p:cNvSpPr>
            <a:spLocks noChangeArrowheads="1"/>
          </p:cNvSpPr>
          <p:nvPr/>
        </p:nvSpPr>
        <p:spPr bwMode="auto">
          <a:xfrm>
            <a:off x="4724400" y="4114800"/>
            <a:ext cx="457200" cy="457200"/>
          </a:xfrm>
          <a:prstGeom prst="ellipse">
            <a:avLst/>
          </a:prstGeom>
          <a:noFill/>
          <a:ln w="38100">
            <a:solidFill>
              <a:srgbClr val="FF99CC"/>
            </a:solidFill>
            <a:round/>
            <a:headEnd/>
            <a:tailEnd/>
          </a:ln>
        </p:spPr>
        <p:txBody>
          <a:bodyPr wrap="none" anchor="ctr"/>
          <a:lstStyle/>
          <a:p>
            <a:endParaRPr lang="ja-JP" altLang="en-US"/>
          </a:p>
        </p:txBody>
      </p:sp>
      <p:sp>
        <p:nvSpPr>
          <p:cNvPr id="278604" name="Rectangle 76"/>
          <p:cNvSpPr>
            <a:spLocks noChangeArrowheads="1"/>
          </p:cNvSpPr>
          <p:nvPr/>
        </p:nvSpPr>
        <p:spPr bwMode="auto">
          <a:xfrm>
            <a:off x="5210175" y="4610100"/>
            <a:ext cx="476250" cy="577850"/>
          </a:xfrm>
          <a:prstGeom prst="rect">
            <a:avLst/>
          </a:prstGeom>
          <a:noFill/>
          <a:ln w="9525">
            <a:noFill/>
            <a:miter lim="800000"/>
            <a:headEnd/>
            <a:tailEnd/>
          </a:ln>
        </p:spPr>
        <p:txBody>
          <a:bodyPr/>
          <a:lstStyle/>
          <a:p>
            <a:pPr algn="ctr">
              <a:spcBef>
                <a:spcPct val="20000"/>
              </a:spcBef>
              <a:buSzPct val="85000"/>
            </a:pPr>
            <a:r>
              <a:rPr lang="en-US" altLang="ja-JP" sz="3200"/>
              <a:t>p</a:t>
            </a:r>
          </a:p>
        </p:txBody>
      </p:sp>
      <p:sp>
        <p:nvSpPr>
          <p:cNvPr id="278605" name="Rectangle 77"/>
          <p:cNvSpPr>
            <a:spLocks noChangeArrowheads="1"/>
          </p:cNvSpPr>
          <p:nvPr/>
        </p:nvSpPr>
        <p:spPr bwMode="auto">
          <a:xfrm>
            <a:off x="5210175" y="2863850"/>
            <a:ext cx="476250" cy="1746250"/>
          </a:xfrm>
          <a:prstGeom prst="rect">
            <a:avLst/>
          </a:prstGeom>
          <a:noFill/>
          <a:ln w="9525">
            <a:noFill/>
            <a:miter lim="800000"/>
            <a:headEnd/>
            <a:tailEnd/>
          </a:ln>
        </p:spPr>
        <p:txBody>
          <a:bodyPr/>
          <a:lstStyle/>
          <a:p>
            <a:pPr algn="ctr">
              <a:spcBef>
                <a:spcPct val="20000"/>
              </a:spcBef>
              <a:buSzPct val="85000"/>
            </a:pPr>
            <a:r>
              <a:rPr lang="ja-JP" altLang="en-US" sz="3200"/>
              <a:t>0</a:t>
            </a:r>
          </a:p>
          <a:p>
            <a:pPr algn="ctr">
              <a:spcBef>
                <a:spcPct val="20000"/>
              </a:spcBef>
              <a:buSzPct val="85000"/>
            </a:pPr>
            <a:r>
              <a:rPr lang="ja-JP" altLang="en-US" sz="3200"/>
              <a:t>4</a:t>
            </a:r>
          </a:p>
          <a:p>
            <a:pPr algn="ctr">
              <a:spcBef>
                <a:spcPct val="20000"/>
              </a:spcBef>
              <a:buSzPct val="85000"/>
            </a:pPr>
            <a:r>
              <a:rPr lang="ja-JP" altLang="en-US" sz="3200"/>
              <a:t>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78604"/>
                                        </p:tgtEl>
                                        <p:attrNameLst>
                                          <p:attrName>style.visibility</p:attrName>
                                        </p:attrNameLst>
                                      </p:cBhvr>
                                      <p:to>
                                        <p:strVal val="visible"/>
                                      </p:to>
                                    </p:set>
                                    <p:animEffect transition="in" filter="checkerboard(across)">
                                      <p:cBhvr>
                                        <p:cTn id="7" dur="500"/>
                                        <p:tgtEl>
                                          <p:spTgt spid="27860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righ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78601"/>
                                        </p:tgtEl>
                                        <p:attrNameLst>
                                          <p:attrName>style.visibility</p:attrName>
                                        </p:attrNameLst>
                                      </p:cBhvr>
                                      <p:to>
                                        <p:strVal val="visible"/>
                                      </p:to>
                                    </p:set>
                                    <p:animEffect transition="in" filter="checkerboard(across)">
                                      <p:cBhvr>
                                        <p:cTn id="17" dur="500"/>
                                        <p:tgtEl>
                                          <p:spTgt spid="278601"/>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78605"/>
                                        </p:tgtEl>
                                        <p:attrNameLst>
                                          <p:attrName>style.visibility</p:attrName>
                                        </p:attrNameLst>
                                      </p:cBhvr>
                                      <p:to>
                                        <p:strVal val="visible"/>
                                      </p:to>
                                    </p:set>
                                    <p:animEffect transition="in" filter="checkerboard(across)">
                                      <p:cBhvr>
                                        <p:cTn id="22" dur="500"/>
                                        <p:tgtEl>
                                          <p:spTgt spid="2786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8601" grpId="0" animBg="1"/>
      <p:bldP spid="278604" grpId="0" autoUpdateAnimBg="0"/>
      <p:bldP spid="278605" grpId="0"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85800" y="800100"/>
            <a:ext cx="7772400" cy="762000"/>
          </a:xfrm>
        </p:spPr>
        <p:txBody>
          <a:bodyPr/>
          <a:lstStyle/>
          <a:p>
            <a:pPr eaLnBrk="1" hangingPunct="1"/>
            <a:r>
              <a:rPr lang="en-US" altLang="ja-JP">
                <a:latin typeface="Times New Roman" pitchFamily="18" charset="0"/>
              </a:rPr>
              <a:t>LRU</a:t>
            </a:r>
          </a:p>
        </p:txBody>
      </p:sp>
      <p:graphicFrame>
        <p:nvGraphicFramePr>
          <p:cNvPr id="279555" name="Group 3"/>
          <p:cNvGraphicFramePr>
            <a:graphicFrameLocks noGrp="1"/>
          </p:cNvGraphicFramePr>
          <p:nvPr/>
        </p:nvGraphicFramePr>
        <p:xfrm>
          <a:off x="381000" y="2286000"/>
          <a:ext cx="8153400" cy="2907792"/>
        </p:xfrm>
        <a:graphic>
          <a:graphicData uri="http://schemas.openxmlformats.org/drawingml/2006/table">
            <a:tbl>
              <a:tblPr/>
              <a:tblGrid>
                <a:gridCol w="2455863">
                  <a:extLst>
                    <a:ext uri="{9D8B030D-6E8A-4147-A177-3AD203B41FA5}">
                      <a16:colId xmlns:a16="http://schemas.microsoft.com/office/drawing/2014/main" val="20000"/>
                    </a:ext>
                  </a:extLst>
                </a:gridCol>
                <a:gridCol w="474662">
                  <a:extLst>
                    <a:ext uri="{9D8B030D-6E8A-4147-A177-3AD203B41FA5}">
                      <a16:colId xmlns:a16="http://schemas.microsoft.com/office/drawing/2014/main" val="20001"/>
                    </a:ext>
                  </a:extLst>
                </a:gridCol>
                <a:gridCol w="474663">
                  <a:extLst>
                    <a:ext uri="{9D8B030D-6E8A-4147-A177-3AD203B41FA5}">
                      <a16:colId xmlns:a16="http://schemas.microsoft.com/office/drawing/2014/main" val="20002"/>
                    </a:ext>
                  </a:extLst>
                </a:gridCol>
                <a:gridCol w="476250">
                  <a:extLst>
                    <a:ext uri="{9D8B030D-6E8A-4147-A177-3AD203B41FA5}">
                      <a16:colId xmlns:a16="http://schemas.microsoft.com/office/drawing/2014/main" val="20003"/>
                    </a:ext>
                  </a:extLst>
                </a:gridCol>
                <a:gridCol w="473075">
                  <a:extLst>
                    <a:ext uri="{9D8B030D-6E8A-4147-A177-3AD203B41FA5}">
                      <a16:colId xmlns:a16="http://schemas.microsoft.com/office/drawing/2014/main" val="20004"/>
                    </a:ext>
                  </a:extLst>
                </a:gridCol>
                <a:gridCol w="474662">
                  <a:extLst>
                    <a:ext uri="{9D8B030D-6E8A-4147-A177-3AD203B41FA5}">
                      <a16:colId xmlns:a16="http://schemas.microsoft.com/office/drawing/2014/main" val="20005"/>
                    </a:ext>
                  </a:extLst>
                </a:gridCol>
                <a:gridCol w="476250">
                  <a:extLst>
                    <a:ext uri="{9D8B030D-6E8A-4147-A177-3AD203B41FA5}">
                      <a16:colId xmlns:a16="http://schemas.microsoft.com/office/drawing/2014/main" val="20006"/>
                    </a:ext>
                  </a:extLst>
                </a:gridCol>
                <a:gridCol w="474663">
                  <a:extLst>
                    <a:ext uri="{9D8B030D-6E8A-4147-A177-3AD203B41FA5}">
                      <a16:colId xmlns:a16="http://schemas.microsoft.com/office/drawing/2014/main" val="20007"/>
                    </a:ext>
                  </a:extLst>
                </a:gridCol>
                <a:gridCol w="473075">
                  <a:extLst>
                    <a:ext uri="{9D8B030D-6E8A-4147-A177-3AD203B41FA5}">
                      <a16:colId xmlns:a16="http://schemas.microsoft.com/office/drawing/2014/main" val="20008"/>
                    </a:ext>
                  </a:extLst>
                </a:gridCol>
                <a:gridCol w="476250">
                  <a:extLst>
                    <a:ext uri="{9D8B030D-6E8A-4147-A177-3AD203B41FA5}">
                      <a16:colId xmlns:a16="http://schemas.microsoft.com/office/drawing/2014/main" val="20009"/>
                    </a:ext>
                  </a:extLst>
                </a:gridCol>
                <a:gridCol w="474662">
                  <a:extLst>
                    <a:ext uri="{9D8B030D-6E8A-4147-A177-3AD203B41FA5}">
                      <a16:colId xmlns:a16="http://schemas.microsoft.com/office/drawing/2014/main" val="20010"/>
                    </a:ext>
                  </a:extLst>
                </a:gridCol>
                <a:gridCol w="474663">
                  <a:extLst>
                    <a:ext uri="{9D8B030D-6E8A-4147-A177-3AD203B41FA5}">
                      <a16:colId xmlns:a16="http://schemas.microsoft.com/office/drawing/2014/main" val="20011"/>
                    </a:ext>
                  </a:extLst>
                </a:gridCol>
                <a:gridCol w="474662">
                  <a:extLst>
                    <a:ext uri="{9D8B030D-6E8A-4147-A177-3AD203B41FA5}">
                      <a16:colId xmlns:a16="http://schemas.microsoft.com/office/drawing/2014/main" val="20012"/>
                    </a:ext>
                  </a:extLst>
                </a:gridCol>
              </a:tblGrid>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参照ページ</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275">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ページ枠</a:t>
                      </a:r>
                    </a:p>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ページフォルト</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279632" name="Rectangle 80"/>
          <p:cNvSpPr>
            <a:spLocks noChangeArrowheads="1"/>
          </p:cNvSpPr>
          <p:nvPr/>
        </p:nvSpPr>
        <p:spPr bwMode="auto">
          <a:xfrm>
            <a:off x="8059738" y="2863850"/>
            <a:ext cx="474662" cy="1746250"/>
          </a:xfrm>
          <a:prstGeom prst="rect">
            <a:avLst/>
          </a:prstGeom>
          <a:noFill/>
          <a:ln w="9525">
            <a:noFill/>
            <a:miter lim="800000"/>
            <a:headEnd/>
            <a:tailEnd/>
          </a:ln>
        </p:spPr>
        <p:txBody>
          <a:bodyPr/>
          <a:lstStyle/>
          <a:p>
            <a:pPr algn="ctr">
              <a:spcBef>
                <a:spcPct val="20000"/>
              </a:spcBef>
              <a:buSzPct val="85000"/>
            </a:pPr>
            <a:r>
              <a:rPr lang="ja-JP" altLang="en-US" sz="3200"/>
              <a:t>2</a:t>
            </a:r>
          </a:p>
          <a:p>
            <a:pPr algn="ctr">
              <a:spcBef>
                <a:spcPct val="20000"/>
              </a:spcBef>
              <a:buSzPct val="85000"/>
            </a:pPr>
            <a:r>
              <a:rPr lang="ja-JP" altLang="en-US" sz="3200"/>
              <a:t>4</a:t>
            </a:r>
          </a:p>
          <a:p>
            <a:pPr algn="ctr">
              <a:spcBef>
                <a:spcPct val="20000"/>
              </a:spcBef>
              <a:buSzPct val="85000"/>
            </a:pPr>
            <a:r>
              <a:rPr lang="ja-JP" altLang="en-US" sz="3200"/>
              <a:t>1</a:t>
            </a:r>
          </a:p>
        </p:txBody>
      </p:sp>
      <p:grpSp>
        <p:nvGrpSpPr>
          <p:cNvPr id="2" name="Group 81"/>
          <p:cNvGrpSpPr>
            <a:grpSpLocks/>
          </p:cNvGrpSpPr>
          <p:nvPr/>
        </p:nvGrpSpPr>
        <p:grpSpPr bwMode="auto">
          <a:xfrm>
            <a:off x="7585075" y="2863850"/>
            <a:ext cx="474663" cy="2324100"/>
            <a:chOff x="4778" y="1804"/>
            <a:chExt cx="299" cy="1464"/>
          </a:xfrm>
        </p:grpSpPr>
        <p:sp>
          <p:nvSpPr>
            <p:cNvPr id="43078" name="Rectangle 82"/>
            <p:cNvSpPr>
              <a:spLocks noChangeArrowheads="1"/>
            </p:cNvSpPr>
            <p:nvPr/>
          </p:nvSpPr>
          <p:spPr bwMode="auto">
            <a:xfrm>
              <a:off x="4778" y="2904"/>
              <a:ext cx="299" cy="364"/>
            </a:xfrm>
            <a:prstGeom prst="rect">
              <a:avLst/>
            </a:prstGeom>
            <a:noFill/>
            <a:ln w="9525">
              <a:noFill/>
              <a:miter lim="800000"/>
              <a:headEnd/>
              <a:tailEnd/>
            </a:ln>
          </p:spPr>
          <p:txBody>
            <a:bodyPr/>
            <a:lstStyle/>
            <a:p>
              <a:pPr algn="ctr">
                <a:spcBef>
                  <a:spcPct val="20000"/>
                </a:spcBef>
                <a:buSzPct val="85000"/>
              </a:pPr>
              <a:r>
                <a:rPr lang="en-US" altLang="ja-JP" sz="3200"/>
                <a:t>p</a:t>
              </a:r>
            </a:p>
          </p:txBody>
        </p:sp>
        <p:sp>
          <p:nvSpPr>
            <p:cNvPr id="43079" name="Rectangle 83"/>
            <p:cNvSpPr>
              <a:spLocks noChangeArrowheads="1"/>
            </p:cNvSpPr>
            <p:nvPr/>
          </p:nvSpPr>
          <p:spPr bwMode="auto">
            <a:xfrm>
              <a:off x="4778" y="1804"/>
              <a:ext cx="299" cy="1100"/>
            </a:xfrm>
            <a:prstGeom prst="rect">
              <a:avLst/>
            </a:prstGeom>
            <a:noFill/>
            <a:ln w="9525">
              <a:noFill/>
              <a:miter lim="800000"/>
              <a:headEnd/>
              <a:tailEnd/>
            </a:ln>
          </p:spPr>
          <p:txBody>
            <a:bodyPr/>
            <a:lstStyle/>
            <a:p>
              <a:pPr algn="ctr">
                <a:spcBef>
                  <a:spcPct val="20000"/>
                </a:spcBef>
                <a:buSzPct val="85000"/>
              </a:pPr>
              <a:r>
                <a:rPr lang="ja-JP" altLang="en-US" sz="3200"/>
                <a:t>2</a:t>
              </a:r>
            </a:p>
            <a:p>
              <a:pPr algn="ctr">
                <a:spcBef>
                  <a:spcPct val="20000"/>
                </a:spcBef>
                <a:buSzPct val="85000"/>
              </a:pPr>
              <a:r>
                <a:rPr lang="ja-JP" altLang="en-US" sz="3200"/>
                <a:t>4</a:t>
              </a:r>
            </a:p>
            <a:p>
              <a:pPr algn="ctr">
                <a:spcBef>
                  <a:spcPct val="20000"/>
                </a:spcBef>
                <a:buSzPct val="85000"/>
              </a:pPr>
              <a:r>
                <a:rPr lang="ja-JP" altLang="en-US" sz="3200"/>
                <a:t>1</a:t>
              </a:r>
            </a:p>
          </p:txBody>
        </p:sp>
      </p:grpSp>
      <p:sp>
        <p:nvSpPr>
          <p:cNvPr id="279636" name="Rectangle 84"/>
          <p:cNvSpPr>
            <a:spLocks noChangeArrowheads="1"/>
          </p:cNvSpPr>
          <p:nvPr/>
        </p:nvSpPr>
        <p:spPr bwMode="auto">
          <a:xfrm>
            <a:off x="7110413" y="2863850"/>
            <a:ext cx="474662" cy="1746250"/>
          </a:xfrm>
          <a:prstGeom prst="rect">
            <a:avLst/>
          </a:prstGeom>
          <a:noFill/>
          <a:ln w="9525">
            <a:noFill/>
            <a:miter lim="800000"/>
            <a:headEnd/>
            <a:tailEnd/>
          </a:ln>
        </p:spPr>
        <p:txBody>
          <a:bodyPr/>
          <a:lstStyle/>
          <a:p>
            <a:pPr algn="ctr">
              <a:spcBef>
                <a:spcPct val="20000"/>
              </a:spcBef>
              <a:buSzPct val="85000"/>
            </a:pPr>
            <a:r>
              <a:rPr lang="ja-JP" altLang="en-US" sz="3200"/>
              <a:t>0</a:t>
            </a:r>
          </a:p>
          <a:p>
            <a:pPr algn="ctr">
              <a:spcBef>
                <a:spcPct val="20000"/>
              </a:spcBef>
              <a:buSzPct val="85000"/>
            </a:pPr>
            <a:r>
              <a:rPr lang="ja-JP" altLang="en-US" sz="3200"/>
              <a:t>4</a:t>
            </a:r>
          </a:p>
          <a:p>
            <a:pPr algn="ctr">
              <a:spcBef>
                <a:spcPct val="20000"/>
              </a:spcBef>
              <a:buSzPct val="85000"/>
            </a:pPr>
            <a:r>
              <a:rPr lang="ja-JP" altLang="en-US" sz="3200"/>
              <a:t>1</a:t>
            </a:r>
          </a:p>
        </p:txBody>
      </p:sp>
      <p:grpSp>
        <p:nvGrpSpPr>
          <p:cNvPr id="3" name="Group 85"/>
          <p:cNvGrpSpPr>
            <a:grpSpLocks/>
          </p:cNvGrpSpPr>
          <p:nvPr/>
        </p:nvGrpSpPr>
        <p:grpSpPr bwMode="auto">
          <a:xfrm>
            <a:off x="6634163" y="2863850"/>
            <a:ext cx="476250" cy="2324100"/>
            <a:chOff x="4179" y="1804"/>
            <a:chExt cx="300" cy="1464"/>
          </a:xfrm>
        </p:grpSpPr>
        <p:sp>
          <p:nvSpPr>
            <p:cNvPr id="43076" name="Rectangle 86"/>
            <p:cNvSpPr>
              <a:spLocks noChangeArrowheads="1"/>
            </p:cNvSpPr>
            <p:nvPr/>
          </p:nvSpPr>
          <p:spPr bwMode="auto">
            <a:xfrm>
              <a:off x="4179" y="2904"/>
              <a:ext cx="300" cy="364"/>
            </a:xfrm>
            <a:prstGeom prst="rect">
              <a:avLst/>
            </a:prstGeom>
            <a:noFill/>
            <a:ln w="9525">
              <a:noFill/>
              <a:miter lim="800000"/>
              <a:headEnd/>
              <a:tailEnd/>
            </a:ln>
          </p:spPr>
          <p:txBody>
            <a:bodyPr/>
            <a:lstStyle/>
            <a:p>
              <a:pPr algn="ctr">
                <a:spcBef>
                  <a:spcPct val="20000"/>
                </a:spcBef>
                <a:buSzPct val="85000"/>
              </a:pPr>
              <a:r>
                <a:rPr lang="en-US" altLang="ja-JP" sz="3200"/>
                <a:t>p</a:t>
              </a:r>
            </a:p>
          </p:txBody>
        </p:sp>
        <p:sp>
          <p:nvSpPr>
            <p:cNvPr id="43077" name="Rectangle 87"/>
            <p:cNvSpPr>
              <a:spLocks noChangeArrowheads="1"/>
            </p:cNvSpPr>
            <p:nvPr/>
          </p:nvSpPr>
          <p:spPr bwMode="auto">
            <a:xfrm>
              <a:off x="4179" y="1804"/>
              <a:ext cx="300" cy="1100"/>
            </a:xfrm>
            <a:prstGeom prst="rect">
              <a:avLst/>
            </a:prstGeom>
            <a:noFill/>
            <a:ln w="9525">
              <a:noFill/>
              <a:miter lim="800000"/>
              <a:headEnd/>
              <a:tailEnd/>
            </a:ln>
          </p:spPr>
          <p:txBody>
            <a:bodyPr/>
            <a:lstStyle/>
            <a:p>
              <a:pPr algn="ctr">
                <a:spcBef>
                  <a:spcPct val="20000"/>
                </a:spcBef>
                <a:buSzPct val="85000"/>
              </a:pPr>
              <a:r>
                <a:rPr lang="ja-JP" altLang="en-US" sz="3200"/>
                <a:t>0</a:t>
              </a:r>
            </a:p>
            <a:p>
              <a:pPr algn="ctr">
                <a:spcBef>
                  <a:spcPct val="20000"/>
                </a:spcBef>
                <a:buSzPct val="85000"/>
              </a:pPr>
              <a:r>
                <a:rPr lang="ja-JP" altLang="en-US" sz="3200"/>
                <a:t>4</a:t>
              </a:r>
            </a:p>
            <a:p>
              <a:pPr algn="ctr">
                <a:spcBef>
                  <a:spcPct val="20000"/>
                </a:spcBef>
                <a:buSzPct val="85000"/>
              </a:pPr>
              <a:r>
                <a:rPr lang="ja-JP" altLang="en-US" sz="3200"/>
                <a:t>1</a:t>
              </a:r>
            </a:p>
          </p:txBody>
        </p:sp>
      </p:grpSp>
      <p:sp>
        <p:nvSpPr>
          <p:cNvPr id="279640" name="Rectangle 88"/>
          <p:cNvSpPr>
            <a:spLocks noChangeArrowheads="1"/>
          </p:cNvSpPr>
          <p:nvPr/>
        </p:nvSpPr>
        <p:spPr bwMode="auto">
          <a:xfrm>
            <a:off x="6161088" y="2863850"/>
            <a:ext cx="473075" cy="1746250"/>
          </a:xfrm>
          <a:prstGeom prst="rect">
            <a:avLst/>
          </a:prstGeom>
          <a:noFill/>
          <a:ln w="9525">
            <a:noFill/>
            <a:miter lim="800000"/>
            <a:headEnd/>
            <a:tailEnd/>
          </a:ln>
        </p:spPr>
        <p:txBody>
          <a:bodyPr/>
          <a:lstStyle/>
          <a:p>
            <a:pPr algn="ctr">
              <a:spcBef>
                <a:spcPct val="20000"/>
              </a:spcBef>
              <a:buSzPct val="85000"/>
            </a:pPr>
            <a:r>
              <a:rPr lang="ja-JP" altLang="en-US" sz="3200"/>
              <a:t>0</a:t>
            </a:r>
          </a:p>
          <a:p>
            <a:pPr algn="ctr">
              <a:spcBef>
                <a:spcPct val="20000"/>
              </a:spcBef>
              <a:buSzPct val="85000"/>
            </a:pPr>
            <a:r>
              <a:rPr lang="ja-JP" altLang="en-US" sz="3200"/>
              <a:t>4</a:t>
            </a:r>
          </a:p>
          <a:p>
            <a:pPr algn="ctr">
              <a:spcBef>
                <a:spcPct val="20000"/>
              </a:spcBef>
              <a:buSzPct val="85000"/>
            </a:pPr>
            <a:r>
              <a:rPr lang="ja-JP" altLang="en-US" sz="3200"/>
              <a:t>3</a:t>
            </a:r>
          </a:p>
        </p:txBody>
      </p:sp>
      <p:sp>
        <p:nvSpPr>
          <p:cNvPr id="279641" name="Rectangle 89"/>
          <p:cNvSpPr>
            <a:spLocks noChangeArrowheads="1"/>
          </p:cNvSpPr>
          <p:nvPr/>
        </p:nvSpPr>
        <p:spPr bwMode="auto">
          <a:xfrm>
            <a:off x="5686425" y="2863850"/>
            <a:ext cx="474663" cy="1746250"/>
          </a:xfrm>
          <a:prstGeom prst="rect">
            <a:avLst/>
          </a:prstGeom>
          <a:noFill/>
          <a:ln w="9525">
            <a:noFill/>
            <a:miter lim="800000"/>
            <a:headEnd/>
            <a:tailEnd/>
          </a:ln>
        </p:spPr>
        <p:txBody>
          <a:bodyPr/>
          <a:lstStyle/>
          <a:p>
            <a:pPr algn="ctr">
              <a:spcBef>
                <a:spcPct val="20000"/>
              </a:spcBef>
              <a:buSzPct val="85000"/>
            </a:pPr>
            <a:r>
              <a:rPr lang="ja-JP" altLang="en-US" sz="3200"/>
              <a:t>0</a:t>
            </a:r>
          </a:p>
          <a:p>
            <a:pPr algn="ctr">
              <a:spcBef>
                <a:spcPct val="20000"/>
              </a:spcBef>
              <a:buSzPct val="85000"/>
            </a:pPr>
            <a:r>
              <a:rPr lang="ja-JP" altLang="en-US" sz="3200"/>
              <a:t>4</a:t>
            </a:r>
          </a:p>
          <a:p>
            <a:pPr algn="ctr">
              <a:spcBef>
                <a:spcPct val="20000"/>
              </a:spcBef>
              <a:buSzPct val="85000"/>
            </a:pPr>
            <a:r>
              <a:rPr lang="ja-JP" altLang="en-US" sz="3200"/>
              <a:t>3</a:t>
            </a:r>
          </a:p>
        </p:txBody>
      </p:sp>
      <p:sp>
        <p:nvSpPr>
          <p:cNvPr id="279642" name="Text Box 90"/>
          <p:cNvSpPr txBox="1">
            <a:spLocks noChangeArrowheads="1"/>
          </p:cNvSpPr>
          <p:nvPr/>
        </p:nvSpPr>
        <p:spPr bwMode="auto">
          <a:xfrm>
            <a:off x="3423658" y="5440638"/>
            <a:ext cx="4525534" cy="954107"/>
          </a:xfrm>
          <a:prstGeom prst="rect">
            <a:avLst/>
          </a:prstGeom>
          <a:noFill/>
          <a:ln w="9525">
            <a:noFill/>
            <a:miter lim="800000"/>
            <a:headEnd/>
            <a:tailEnd/>
          </a:ln>
        </p:spPr>
        <p:txBody>
          <a:bodyPr wrap="none">
            <a:spAutoFit/>
          </a:bodyPr>
          <a:lstStyle/>
          <a:p>
            <a:pPr algn="r"/>
            <a:r>
              <a:rPr lang="ja-JP" altLang="en-US" dirty="0"/>
              <a:t>ページフォルト 7 回</a:t>
            </a:r>
            <a:endParaRPr lang="en-US" altLang="ja-JP" dirty="0"/>
          </a:p>
          <a:p>
            <a:pPr algn="r"/>
            <a:r>
              <a:rPr lang="en-US" altLang="ja-JP" dirty="0"/>
              <a:t>OPT </a:t>
            </a:r>
            <a:r>
              <a:rPr lang="ja-JP" altLang="en-US" dirty="0"/>
              <a:t>ではページフォルト </a:t>
            </a:r>
            <a:r>
              <a:rPr lang="en-US" altLang="ja-JP" dirty="0"/>
              <a:t>7 </a:t>
            </a:r>
            <a:r>
              <a:rPr lang="ja-JP" altLang="en-US" dirty="0"/>
              <a:t>回</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79641"/>
                                        </p:tgtEl>
                                        <p:attrNameLst>
                                          <p:attrName>style.visibility</p:attrName>
                                        </p:attrNameLst>
                                      </p:cBhvr>
                                      <p:to>
                                        <p:strVal val="visible"/>
                                      </p:to>
                                    </p:set>
                                    <p:animEffect transition="in" filter="checkerboard(across)">
                                      <p:cBhvr>
                                        <p:cTn id="7" dur="500"/>
                                        <p:tgtEl>
                                          <p:spTgt spid="279641"/>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79640"/>
                                        </p:tgtEl>
                                        <p:attrNameLst>
                                          <p:attrName>style.visibility</p:attrName>
                                        </p:attrNameLst>
                                      </p:cBhvr>
                                      <p:to>
                                        <p:strVal val="visible"/>
                                      </p:to>
                                    </p:set>
                                    <p:animEffect transition="in" filter="checkerboard(across)">
                                      <p:cBhvr>
                                        <p:cTn id="12" dur="500"/>
                                        <p:tgtEl>
                                          <p:spTgt spid="279640"/>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checkerboard(across)">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79636"/>
                                        </p:tgtEl>
                                        <p:attrNameLst>
                                          <p:attrName>style.visibility</p:attrName>
                                        </p:attrNameLst>
                                      </p:cBhvr>
                                      <p:to>
                                        <p:strVal val="visible"/>
                                      </p:to>
                                    </p:set>
                                    <p:animEffect transition="in" filter="checkerboard(across)">
                                      <p:cBhvr>
                                        <p:cTn id="22" dur="500"/>
                                        <p:tgtEl>
                                          <p:spTgt spid="279636"/>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checkerboard(across)">
                                      <p:cBhvr>
                                        <p:cTn id="27" dur="500"/>
                                        <p:tgtEl>
                                          <p:spTgt spid="2"/>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279632"/>
                                        </p:tgtEl>
                                        <p:attrNameLst>
                                          <p:attrName>style.visibility</p:attrName>
                                        </p:attrNameLst>
                                      </p:cBhvr>
                                      <p:to>
                                        <p:strVal val="visible"/>
                                      </p:to>
                                    </p:set>
                                    <p:animEffect transition="in" filter="checkerboard(across)">
                                      <p:cBhvr>
                                        <p:cTn id="32" dur="500"/>
                                        <p:tgtEl>
                                          <p:spTgt spid="279632"/>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79642"/>
                                        </p:tgtEl>
                                        <p:attrNameLst>
                                          <p:attrName>style.visibility</p:attrName>
                                        </p:attrNameLst>
                                      </p:cBhvr>
                                      <p:to>
                                        <p:strVal val="visible"/>
                                      </p:to>
                                    </p:set>
                                    <p:anim calcmode="lin" valueType="num">
                                      <p:cBhvr additive="base">
                                        <p:cTn id="37" dur="500" fill="hold"/>
                                        <p:tgtEl>
                                          <p:spTgt spid="279642"/>
                                        </p:tgtEl>
                                        <p:attrNameLst>
                                          <p:attrName>ppt_x</p:attrName>
                                        </p:attrNameLst>
                                      </p:cBhvr>
                                      <p:tavLst>
                                        <p:tav tm="0">
                                          <p:val>
                                            <p:strVal val="#ppt_x"/>
                                          </p:val>
                                        </p:tav>
                                        <p:tav tm="100000">
                                          <p:val>
                                            <p:strVal val="#ppt_x"/>
                                          </p:val>
                                        </p:tav>
                                      </p:tavLst>
                                    </p:anim>
                                    <p:anim calcmode="lin" valueType="num">
                                      <p:cBhvr additive="base">
                                        <p:cTn id="38" dur="500" fill="hold"/>
                                        <p:tgtEl>
                                          <p:spTgt spid="2796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9632" grpId="0" autoUpdateAnimBg="0"/>
      <p:bldP spid="279636" grpId="0" autoUpdateAnimBg="0"/>
      <p:bldP spid="279640" grpId="0" autoUpdateAnimBg="0"/>
      <p:bldP spid="279641" grpId="0" autoUpdateAnimBg="0"/>
      <p:bldP spid="279642" grpId="0"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5800" y="800100"/>
            <a:ext cx="7772400" cy="762000"/>
          </a:xfrm>
        </p:spPr>
        <p:txBody>
          <a:bodyPr/>
          <a:lstStyle/>
          <a:p>
            <a:pPr eaLnBrk="1" hangingPunct="1"/>
            <a:r>
              <a:rPr lang="en-US" altLang="ja-JP">
                <a:latin typeface="Times New Roman" pitchFamily="18" charset="0"/>
              </a:rPr>
              <a:t>LRU</a:t>
            </a:r>
            <a:r>
              <a:rPr lang="ja-JP" altLang="en-US">
                <a:latin typeface="Times New Roman" pitchFamily="18" charset="0"/>
              </a:rPr>
              <a:t>の長所と短所</a:t>
            </a:r>
          </a:p>
        </p:txBody>
      </p:sp>
      <p:sp>
        <p:nvSpPr>
          <p:cNvPr id="44035" name="Rectangle 3"/>
          <p:cNvSpPr>
            <a:spLocks noGrp="1" noChangeArrowheads="1"/>
          </p:cNvSpPr>
          <p:nvPr>
            <p:ph type="body" idx="1"/>
          </p:nvPr>
        </p:nvSpPr>
        <p:spPr/>
        <p:txBody>
          <a:bodyPr/>
          <a:lstStyle/>
          <a:p>
            <a:pPr eaLnBrk="1" hangingPunct="1"/>
            <a:r>
              <a:rPr lang="en-US" altLang="ja-JP">
                <a:latin typeface="Times New Roman" pitchFamily="18" charset="0"/>
              </a:rPr>
              <a:t>LRU</a:t>
            </a:r>
            <a:r>
              <a:rPr lang="ja-JP" altLang="en-US">
                <a:latin typeface="Times New Roman" pitchFamily="18" charset="0"/>
              </a:rPr>
              <a:t>の長所</a:t>
            </a:r>
          </a:p>
          <a:p>
            <a:pPr lvl="1" eaLnBrk="1" hangingPunct="1"/>
            <a:r>
              <a:rPr lang="ja-JP" altLang="en-US">
                <a:latin typeface="Times New Roman" pitchFamily="18" charset="0"/>
              </a:rPr>
              <a:t>頻繁にアクセスするページはページアウトされない</a:t>
            </a:r>
          </a:p>
          <a:p>
            <a:pPr lvl="1" eaLnBrk="1" hangingPunct="1"/>
            <a:r>
              <a:rPr lang="en-US" altLang="ja-JP">
                <a:latin typeface="Times New Roman" pitchFamily="18" charset="0"/>
              </a:rPr>
              <a:t>Belady </a:t>
            </a:r>
            <a:r>
              <a:rPr lang="ja-JP" altLang="en-US">
                <a:latin typeface="Times New Roman" pitchFamily="18" charset="0"/>
              </a:rPr>
              <a:t>の異常が起こらない</a:t>
            </a:r>
          </a:p>
          <a:p>
            <a:pPr eaLnBrk="1" hangingPunct="1"/>
            <a:r>
              <a:rPr lang="en-US" altLang="ja-JP">
                <a:latin typeface="Times New Roman" pitchFamily="18" charset="0"/>
              </a:rPr>
              <a:t>LRU</a:t>
            </a:r>
            <a:r>
              <a:rPr lang="ja-JP" altLang="en-US">
                <a:latin typeface="Times New Roman" pitchFamily="18" charset="0"/>
              </a:rPr>
              <a:t>の短所</a:t>
            </a:r>
          </a:p>
          <a:p>
            <a:pPr lvl="1" eaLnBrk="1" hangingPunct="1"/>
            <a:r>
              <a:rPr lang="ja-JP" altLang="en-US">
                <a:latin typeface="Times New Roman" pitchFamily="18" charset="0"/>
              </a:rPr>
              <a:t>各ページの参照時刻の記録が必要</a:t>
            </a:r>
          </a:p>
          <a:p>
            <a:pPr lvl="1" eaLnBrk="1" hangingPunct="1">
              <a:buFont typeface="Wingdings" pitchFamily="2" charset="2"/>
              <a:buNone/>
            </a:pPr>
            <a:r>
              <a:rPr lang="ja-JP" altLang="en-US">
                <a:latin typeface="Times New Roman" pitchFamily="18" charset="0"/>
              </a:rPr>
              <a:t>⇒ カウンタ, スタック, 参照ビット等のハードウェア支援が必要</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800100"/>
            <a:ext cx="7772400" cy="762000"/>
          </a:xfrm>
        </p:spPr>
        <p:txBody>
          <a:bodyPr/>
          <a:lstStyle/>
          <a:p>
            <a:pPr eaLnBrk="1" hangingPunct="1"/>
            <a:r>
              <a:rPr lang="en-US" altLang="ja-JP">
                <a:latin typeface="Times New Roman" pitchFamily="18" charset="0"/>
              </a:rPr>
              <a:t>LRU</a:t>
            </a:r>
            <a:r>
              <a:rPr lang="ja-JP" altLang="en-US">
                <a:latin typeface="Times New Roman" pitchFamily="18" charset="0"/>
              </a:rPr>
              <a:t>の実装</a:t>
            </a:r>
          </a:p>
        </p:txBody>
      </p:sp>
      <p:sp>
        <p:nvSpPr>
          <p:cNvPr id="45059" name="Rectangle 3"/>
          <p:cNvSpPr>
            <a:spLocks noGrp="1" noChangeArrowheads="1"/>
          </p:cNvSpPr>
          <p:nvPr>
            <p:ph type="body" idx="1"/>
          </p:nvPr>
        </p:nvSpPr>
        <p:spPr>
          <a:xfrm>
            <a:off x="685800" y="1981200"/>
            <a:ext cx="7772400" cy="4572000"/>
          </a:xfrm>
        </p:spPr>
        <p:txBody>
          <a:bodyPr/>
          <a:lstStyle/>
          <a:p>
            <a:pPr eaLnBrk="1" hangingPunct="1"/>
            <a:r>
              <a:rPr lang="ja-JP" altLang="en-US" sz="2800">
                <a:latin typeface="Times New Roman" pitchFamily="18" charset="0"/>
              </a:rPr>
              <a:t>カウンタによる実装</a:t>
            </a:r>
          </a:p>
          <a:p>
            <a:pPr lvl="1" eaLnBrk="1" hangingPunct="1"/>
            <a:r>
              <a:rPr lang="ja-JP" altLang="en-US" sz="2400">
                <a:latin typeface="Times New Roman" pitchFamily="18" charset="0"/>
              </a:rPr>
              <a:t>各ページへのアクセス時のカウンタ値を記録</a:t>
            </a:r>
          </a:p>
          <a:p>
            <a:pPr lvl="1" eaLnBrk="1" hangingPunct="1"/>
            <a:r>
              <a:rPr lang="ja-JP" altLang="en-US" sz="2400">
                <a:latin typeface="Times New Roman" pitchFamily="18" charset="0"/>
              </a:rPr>
              <a:t>最小のカウンタ値のページをページアウト</a:t>
            </a:r>
          </a:p>
          <a:p>
            <a:pPr eaLnBrk="1" hangingPunct="1"/>
            <a:r>
              <a:rPr lang="ja-JP" altLang="en-US" sz="2800">
                <a:latin typeface="Times New Roman" pitchFamily="18" charset="0"/>
              </a:rPr>
              <a:t>参照ビットによる実装</a:t>
            </a:r>
          </a:p>
          <a:p>
            <a:pPr lvl="1" eaLnBrk="1" hangingPunct="1"/>
            <a:r>
              <a:rPr lang="ja-JP" altLang="en-US" sz="2400">
                <a:latin typeface="Times New Roman" pitchFamily="18" charset="0"/>
              </a:rPr>
              <a:t>各ページへアクセス時に1にセット</a:t>
            </a:r>
          </a:p>
          <a:p>
            <a:pPr lvl="1" eaLnBrk="1" hangingPunct="1"/>
            <a:r>
              <a:rPr lang="ja-JP" altLang="en-US" sz="2400">
                <a:latin typeface="Times New Roman" pitchFamily="18" charset="0"/>
              </a:rPr>
              <a:t>0 のページを優先的にページアウト</a:t>
            </a:r>
          </a:p>
          <a:p>
            <a:pPr eaLnBrk="1" hangingPunct="1"/>
            <a:r>
              <a:rPr lang="ja-JP" altLang="en-US" sz="2800">
                <a:latin typeface="Times New Roman" pitchFamily="18" charset="0"/>
              </a:rPr>
              <a:t>スタックによる実装</a:t>
            </a:r>
          </a:p>
          <a:p>
            <a:pPr lvl="1" eaLnBrk="1" hangingPunct="1"/>
            <a:r>
              <a:rPr lang="ja-JP" altLang="en-US" sz="2400">
                <a:latin typeface="Times New Roman" pitchFamily="18" charset="0"/>
              </a:rPr>
              <a:t>各ページへのアクセス時にスタックの先頭に移動</a:t>
            </a:r>
          </a:p>
          <a:p>
            <a:pPr lvl="1" eaLnBrk="1" hangingPunct="1"/>
            <a:r>
              <a:rPr lang="ja-JP" altLang="en-US" sz="2400">
                <a:latin typeface="Times New Roman" pitchFamily="18" charset="0"/>
              </a:rPr>
              <a:t>スタックの末尾のページをページアウト</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85800" y="800100"/>
            <a:ext cx="7772400" cy="762000"/>
          </a:xfrm>
        </p:spPr>
        <p:txBody>
          <a:bodyPr/>
          <a:lstStyle/>
          <a:p>
            <a:pPr eaLnBrk="1" hangingPunct="1"/>
            <a:r>
              <a:rPr lang="ja-JP" altLang="en-US" dirty="0">
                <a:latin typeface="Times New Roman" pitchFamily="18" charset="0"/>
              </a:rPr>
              <a:t>カウンタによる</a:t>
            </a:r>
            <a:r>
              <a:rPr lang="en-US" altLang="ja-JP" dirty="0">
                <a:latin typeface="Times New Roman" pitchFamily="18" charset="0"/>
              </a:rPr>
              <a:t>LRU</a:t>
            </a:r>
            <a:r>
              <a:rPr lang="ja-JP" altLang="en-US" dirty="0">
                <a:latin typeface="Times New Roman" pitchFamily="18" charset="0"/>
              </a:rPr>
              <a:t>の実装</a:t>
            </a:r>
          </a:p>
        </p:txBody>
      </p:sp>
      <p:sp>
        <p:nvSpPr>
          <p:cNvPr id="46083" name="Rectangle 3"/>
          <p:cNvSpPr>
            <a:spLocks noGrp="1" noChangeArrowheads="1"/>
          </p:cNvSpPr>
          <p:nvPr>
            <p:ph type="body" idx="1"/>
          </p:nvPr>
        </p:nvSpPr>
        <p:spPr>
          <a:xfrm>
            <a:off x="685800" y="1981200"/>
            <a:ext cx="7772400" cy="2133600"/>
          </a:xfrm>
        </p:spPr>
        <p:txBody>
          <a:bodyPr/>
          <a:lstStyle/>
          <a:p>
            <a:pPr eaLnBrk="1" hangingPunct="1"/>
            <a:r>
              <a:rPr lang="ja-JP" altLang="en-US">
                <a:latin typeface="Times New Roman" pitchFamily="18" charset="0"/>
              </a:rPr>
              <a:t>カウンタによる実装</a:t>
            </a:r>
          </a:p>
          <a:p>
            <a:pPr lvl="1" eaLnBrk="1" hangingPunct="1"/>
            <a:r>
              <a:rPr lang="ja-JP" altLang="en-US">
                <a:latin typeface="Times New Roman" pitchFamily="18" charset="0"/>
              </a:rPr>
              <a:t>ページへアクセスするときカウンタを増加</a:t>
            </a:r>
          </a:p>
          <a:p>
            <a:pPr lvl="1" eaLnBrk="1" hangingPunct="1"/>
            <a:r>
              <a:rPr lang="ja-JP" altLang="en-US">
                <a:latin typeface="Times New Roman" pitchFamily="18" charset="0"/>
              </a:rPr>
              <a:t>アクセスしたページにカウンタ値を記録</a:t>
            </a:r>
          </a:p>
        </p:txBody>
      </p:sp>
      <p:graphicFrame>
        <p:nvGraphicFramePr>
          <p:cNvPr id="312324" name="Group 4"/>
          <p:cNvGraphicFramePr>
            <a:graphicFrameLocks noGrp="1"/>
          </p:cNvGraphicFramePr>
          <p:nvPr/>
        </p:nvGraphicFramePr>
        <p:xfrm>
          <a:off x="2743200" y="3810000"/>
          <a:ext cx="4648200" cy="2743200"/>
        </p:xfrm>
        <a:graphic>
          <a:graphicData uri="http://schemas.openxmlformats.org/drawingml/2006/table">
            <a:tbl>
              <a:tblPr/>
              <a:tblGrid>
                <a:gridCol w="1479550">
                  <a:extLst>
                    <a:ext uri="{9D8B030D-6E8A-4147-A177-3AD203B41FA5}">
                      <a16:colId xmlns:a16="http://schemas.microsoft.com/office/drawing/2014/main" val="20000"/>
                    </a:ext>
                  </a:extLst>
                </a:gridCol>
                <a:gridCol w="1720850">
                  <a:extLst>
                    <a:ext uri="{9D8B030D-6E8A-4147-A177-3AD203B41FA5}">
                      <a16:colId xmlns:a16="http://schemas.microsoft.com/office/drawing/2014/main" val="20001"/>
                    </a:ext>
                  </a:extLst>
                </a:gridCol>
                <a:gridCol w="1447800">
                  <a:extLst>
                    <a:ext uri="{9D8B030D-6E8A-4147-A177-3AD203B41FA5}">
                      <a16:colId xmlns:a16="http://schemas.microsoft.com/office/drawing/2014/main" val="20002"/>
                    </a:ext>
                  </a:extLst>
                </a:gridCol>
              </a:tblGrid>
              <a:tr h="6604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a:t>
                      </a:r>
                      <a:endPar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ページ枠</a:t>
                      </a:r>
                      <a:endPar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カウンタ</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07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07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7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207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46110" name="Rectangle 30"/>
          <p:cNvSpPr>
            <a:spLocks noChangeArrowheads="1"/>
          </p:cNvSpPr>
          <p:nvPr/>
        </p:nvSpPr>
        <p:spPr bwMode="auto">
          <a:xfrm>
            <a:off x="1066800" y="4419600"/>
            <a:ext cx="609600" cy="533400"/>
          </a:xfrm>
          <a:prstGeom prst="rect">
            <a:avLst/>
          </a:prstGeom>
          <a:noFill/>
          <a:ln w="19050">
            <a:solidFill>
              <a:schemeClr val="tx1"/>
            </a:solidFill>
            <a:miter lim="800000"/>
            <a:headEnd/>
            <a:tailEnd/>
          </a:ln>
        </p:spPr>
        <p:txBody>
          <a:bodyPr wrap="none" anchor="ctr"/>
          <a:lstStyle/>
          <a:p>
            <a:pPr algn="ctr"/>
            <a:r>
              <a:rPr lang="ja-JP" altLang="en-US" sz="3200"/>
              <a:t>5</a:t>
            </a:r>
          </a:p>
        </p:txBody>
      </p:sp>
      <p:sp>
        <p:nvSpPr>
          <p:cNvPr id="46111" name="Text Box 31"/>
          <p:cNvSpPr txBox="1">
            <a:spLocks noChangeArrowheads="1"/>
          </p:cNvSpPr>
          <p:nvPr/>
        </p:nvSpPr>
        <p:spPr bwMode="auto">
          <a:xfrm>
            <a:off x="669925" y="3778250"/>
            <a:ext cx="1392238" cy="519113"/>
          </a:xfrm>
          <a:prstGeom prst="rect">
            <a:avLst/>
          </a:prstGeom>
          <a:noFill/>
          <a:ln w="9525">
            <a:noFill/>
            <a:miter lim="800000"/>
            <a:headEnd/>
            <a:tailEnd/>
          </a:ln>
        </p:spPr>
        <p:txBody>
          <a:bodyPr wrap="none">
            <a:spAutoFit/>
          </a:bodyPr>
          <a:lstStyle/>
          <a:p>
            <a:r>
              <a:rPr lang="ja-JP" altLang="en-US"/>
              <a:t>カウンタ</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685800" y="800100"/>
            <a:ext cx="7772400" cy="762000"/>
          </a:xfrm>
        </p:spPr>
        <p:txBody>
          <a:bodyPr/>
          <a:lstStyle/>
          <a:p>
            <a:pPr eaLnBrk="1" hangingPunct="1"/>
            <a:r>
              <a:rPr lang="ja-JP" altLang="en-US" dirty="0">
                <a:latin typeface="Times New Roman" pitchFamily="18" charset="0"/>
              </a:rPr>
              <a:t>カウンタによる</a:t>
            </a:r>
            <a:r>
              <a:rPr lang="en-US" altLang="ja-JP" dirty="0">
                <a:latin typeface="Times New Roman" pitchFamily="18" charset="0"/>
              </a:rPr>
              <a:t>LRU</a:t>
            </a:r>
            <a:r>
              <a:rPr lang="ja-JP" altLang="en-US" dirty="0">
                <a:latin typeface="Times New Roman" pitchFamily="18" charset="0"/>
              </a:rPr>
              <a:t>の実装</a:t>
            </a:r>
          </a:p>
        </p:txBody>
      </p:sp>
      <p:sp>
        <p:nvSpPr>
          <p:cNvPr id="47107" name="Rectangle 3"/>
          <p:cNvSpPr>
            <a:spLocks noGrp="1" noChangeArrowheads="1"/>
          </p:cNvSpPr>
          <p:nvPr>
            <p:ph type="body" idx="1"/>
          </p:nvPr>
        </p:nvSpPr>
        <p:spPr>
          <a:xfrm>
            <a:off x="685800" y="1981200"/>
            <a:ext cx="7772400" cy="2133600"/>
          </a:xfrm>
        </p:spPr>
        <p:txBody>
          <a:bodyPr/>
          <a:lstStyle/>
          <a:p>
            <a:pPr eaLnBrk="1" hangingPunct="1"/>
            <a:r>
              <a:rPr lang="ja-JP" altLang="en-US">
                <a:latin typeface="Times New Roman" pitchFamily="18" charset="0"/>
              </a:rPr>
              <a:t>カウンタによる実装</a:t>
            </a:r>
          </a:p>
          <a:p>
            <a:pPr lvl="1" eaLnBrk="1" hangingPunct="1"/>
            <a:r>
              <a:rPr lang="ja-JP" altLang="en-US">
                <a:latin typeface="Times New Roman" pitchFamily="18" charset="0"/>
              </a:rPr>
              <a:t>ページへアクセスするときカウンタを増加</a:t>
            </a:r>
          </a:p>
          <a:p>
            <a:pPr lvl="1" eaLnBrk="1" hangingPunct="1"/>
            <a:r>
              <a:rPr lang="ja-JP" altLang="en-US">
                <a:latin typeface="Times New Roman" pitchFamily="18" charset="0"/>
              </a:rPr>
              <a:t>アクセスしたページにカウンタ値を記録</a:t>
            </a:r>
          </a:p>
        </p:txBody>
      </p:sp>
      <p:graphicFrame>
        <p:nvGraphicFramePr>
          <p:cNvPr id="307319" name="Group 119"/>
          <p:cNvGraphicFramePr>
            <a:graphicFrameLocks noGrp="1"/>
          </p:cNvGraphicFramePr>
          <p:nvPr/>
        </p:nvGraphicFramePr>
        <p:xfrm>
          <a:off x="2743200" y="3810000"/>
          <a:ext cx="4648200" cy="2743200"/>
        </p:xfrm>
        <a:graphic>
          <a:graphicData uri="http://schemas.openxmlformats.org/drawingml/2006/table">
            <a:tbl>
              <a:tblPr/>
              <a:tblGrid>
                <a:gridCol w="1479550">
                  <a:extLst>
                    <a:ext uri="{9D8B030D-6E8A-4147-A177-3AD203B41FA5}">
                      <a16:colId xmlns:a16="http://schemas.microsoft.com/office/drawing/2014/main" val="20000"/>
                    </a:ext>
                  </a:extLst>
                </a:gridCol>
                <a:gridCol w="1720850">
                  <a:extLst>
                    <a:ext uri="{9D8B030D-6E8A-4147-A177-3AD203B41FA5}">
                      <a16:colId xmlns:a16="http://schemas.microsoft.com/office/drawing/2014/main" val="20001"/>
                    </a:ext>
                  </a:extLst>
                </a:gridCol>
                <a:gridCol w="1447800">
                  <a:extLst>
                    <a:ext uri="{9D8B030D-6E8A-4147-A177-3AD203B41FA5}">
                      <a16:colId xmlns:a16="http://schemas.microsoft.com/office/drawing/2014/main" val="20002"/>
                    </a:ext>
                  </a:extLst>
                </a:gridCol>
              </a:tblGrid>
              <a:tr h="6604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a:t>
                      </a:r>
                      <a:endPar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ページ枠</a:t>
                      </a:r>
                      <a:endPar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カウンタ</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07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07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7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207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47134" name="Rectangle 116"/>
          <p:cNvSpPr>
            <a:spLocks noChangeArrowheads="1"/>
          </p:cNvSpPr>
          <p:nvPr/>
        </p:nvSpPr>
        <p:spPr bwMode="auto">
          <a:xfrm>
            <a:off x="1066800" y="4419600"/>
            <a:ext cx="609600" cy="533400"/>
          </a:xfrm>
          <a:prstGeom prst="rect">
            <a:avLst/>
          </a:prstGeom>
          <a:noFill/>
          <a:ln w="19050">
            <a:solidFill>
              <a:schemeClr val="tx1"/>
            </a:solidFill>
            <a:miter lim="800000"/>
            <a:headEnd/>
            <a:tailEnd/>
          </a:ln>
        </p:spPr>
        <p:txBody>
          <a:bodyPr wrap="none" anchor="ctr"/>
          <a:lstStyle/>
          <a:p>
            <a:pPr algn="ctr"/>
            <a:r>
              <a:rPr lang="ja-JP" altLang="en-US" sz="3200"/>
              <a:t>5</a:t>
            </a:r>
          </a:p>
        </p:txBody>
      </p:sp>
      <p:sp>
        <p:nvSpPr>
          <p:cNvPr id="47135" name="Text Box 117"/>
          <p:cNvSpPr txBox="1">
            <a:spLocks noChangeArrowheads="1"/>
          </p:cNvSpPr>
          <p:nvPr/>
        </p:nvSpPr>
        <p:spPr bwMode="auto">
          <a:xfrm>
            <a:off x="669925" y="3778250"/>
            <a:ext cx="1392238" cy="519113"/>
          </a:xfrm>
          <a:prstGeom prst="rect">
            <a:avLst/>
          </a:prstGeom>
          <a:noFill/>
          <a:ln w="9525">
            <a:noFill/>
            <a:miter lim="800000"/>
            <a:headEnd/>
            <a:tailEnd/>
          </a:ln>
        </p:spPr>
        <p:txBody>
          <a:bodyPr wrap="none">
            <a:spAutoFit/>
          </a:bodyPr>
          <a:lstStyle/>
          <a:p>
            <a:r>
              <a:rPr lang="ja-JP" altLang="en-US"/>
              <a:t>カウンタ</a:t>
            </a:r>
          </a:p>
        </p:txBody>
      </p:sp>
      <p:sp>
        <p:nvSpPr>
          <p:cNvPr id="47136" name="Text Box 120"/>
          <p:cNvSpPr txBox="1">
            <a:spLocks noChangeArrowheads="1"/>
          </p:cNvSpPr>
          <p:nvPr/>
        </p:nvSpPr>
        <p:spPr bwMode="auto">
          <a:xfrm>
            <a:off x="457200" y="5181600"/>
            <a:ext cx="2049463" cy="946150"/>
          </a:xfrm>
          <a:prstGeom prst="rect">
            <a:avLst/>
          </a:prstGeom>
          <a:noFill/>
          <a:ln w="9525">
            <a:noFill/>
            <a:miter lim="800000"/>
            <a:headEnd/>
            <a:tailEnd/>
          </a:ln>
        </p:spPr>
        <p:txBody>
          <a:bodyPr wrap="none">
            <a:spAutoFit/>
          </a:bodyPr>
          <a:lstStyle/>
          <a:p>
            <a:r>
              <a:rPr lang="ja-JP" altLang="en-US"/>
              <a:t>ページ 00 に</a:t>
            </a:r>
          </a:p>
          <a:p>
            <a:r>
              <a:rPr lang="ja-JP" altLang="en-US"/>
              <a:t>アクセス</a:t>
            </a:r>
          </a:p>
        </p:txBody>
      </p:sp>
      <p:grpSp>
        <p:nvGrpSpPr>
          <p:cNvPr id="2" name="Group 124"/>
          <p:cNvGrpSpPr>
            <a:grpSpLocks/>
          </p:cNvGrpSpPr>
          <p:nvPr/>
        </p:nvGrpSpPr>
        <p:grpSpPr bwMode="auto">
          <a:xfrm>
            <a:off x="1676400" y="4470400"/>
            <a:ext cx="5715000" cy="520700"/>
            <a:chOff x="1056" y="2816"/>
            <a:chExt cx="3600" cy="328"/>
          </a:xfrm>
        </p:grpSpPr>
        <p:sp>
          <p:nvSpPr>
            <p:cNvPr id="47139" name="Rectangle 121"/>
            <p:cNvSpPr>
              <a:spLocks noChangeArrowheads="1"/>
            </p:cNvSpPr>
            <p:nvPr/>
          </p:nvSpPr>
          <p:spPr bwMode="auto">
            <a:xfrm>
              <a:off x="3744" y="2816"/>
              <a:ext cx="912" cy="328"/>
            </a:xfrm>
            <a:prstGeom prst="rect">
              <a:avLst/>
            </a:prstGeom>
            <a:solidFill>
              <a:srgbClr val="CCFF99"/>
            </a:solidFill>
            <a:ln w="9525">
              <a:noFill/>
              <a:miter lim="800000"/>
              <a:headEnd/>
              <a:tailEnd/>
            </a:ln>
          </p:spPr>
          <p:txBody>
            <a:bodyPr anchor="ctr"/>
            <a:lstStyle/>
            <a:p>
              <a:pPr algn="ctr">
                <a:spcBef>
                  <a:spcPct val="20000"/>
                </a:spcBef>
                <a:buSzPct val="85000"/>
              </a:pPr>
              <a:r>
                <a:rPr lang="ja-JP" altLang="en-US">
                  <a:solidFill>
                    <a:srgbClr val="000000"/>
                  </a:solidFill>
                </a:rPr>
                <a:t>5</a:t>
              </a:r>
            </a:p>
          </p:txBody>
        </p:sp>
        <p:sp>
          <p:nvSpPr>
            <p:cNvPr id="47140" name="Line 123"/>
            <p:cNvSpPr>
              <a:spLocks noChangeShapeType="1"/>
            </p:cNvSpPr>
            <p:nvPr/>
          </p:nvSpPr>
          <p:spPr bwMode="auto">
            <a:xfrm>
              <a:off x="1056" y="2976"/>
              <a:ext cx="2688" cy="0"/>
            </a:xfrm>
            <a:prstGeom prst="line">
              <a:avLst/>
            </a:prstGeom>
            <a:noFill/>
            <a:ln w="38100">
              <a:solidFill>
                <a:srgbClr val="FF99CC"/>
              </a:solidFill>
              <a:round/>
              <a:headEnd/>
              <a:tailEnd type="triangle" w="med" len="med"/>
            </a:ln>
          </p:spPr>
          <p:txBody>
            <a:bodyPr wrap="none"/>
            <a:lstStyle/>
            <a:p>
              <a:endParaRPr lang="ja-JP" altLang="en-US"/>
            </a:p>
          </p:txBody>
        </p:sp>
      </p:grpSp>
      <p:sp>
        <p:nvSpPr>
          <p:cNvPr id="307325" name="Rectangle 125"/>
          <p:cNvSpPr>
            <a:spLocks noChangeArrowheads="1"/>
          </p:cNvSpPr>
          <p:nvPr/>
        </p:nvSpPr>
        <p:spPr bwMode="auto">
          <a:xfrm>
            <a:off x="1066800" y="4419600"/>
            <a:ext cx="609600" cy="533400"/>
          </a:xfrm>
          <a:prstGeom prst="rect">
            <a:avLst/>
          </a:prstGeom>
          <a:solidFill>
            <a:srgbClr val="CCFF99"/>
          </a:solidFill>
          <a:ln w="19050">
            <a:solidFill>
              <a:schemeClr val="tx1"/>
            </a:solidFill>
            <a:miter lim="800000"/>
            <a:headEnd/>
            <a:tailEnd/>
          </a:ln>
        </p:spPr>
        <p:txBody>
          <a:bodyPr wrap="none" anchor="ctr"/>
          <a:lstStyle/>
          <a:p>
            <a:pPr algn="ctr"/>
            <a:r>
              <a:rPr lang="ja-JP" altLang="en-US" sz="3200">
                <a:solidFill>
                  <a:srgbClr val="000000"/>
                </a:solidFill>
              </a:rPr>
              <a:t>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07325"/>
                                        </p:tgtEl>
                                        <p:attrNameLst>
                                          <p:attrName>style.visibility</p:attrName>
                                        </p:attrNameLst>
                                      </p:cBhvr>
                                      <p:to>
                                        <p:strVal val="visible"/>
                                      </p:to>
                                    </p:set>
                                    <p:animEffect transition="in" filter="checkerboard(across)">
                                      <p:cBhvr>
                                        <p:cTn id="12" dur="500"/>
                                        <p:tgtEl>
                                          <p:spTgt spid="3073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325" grpId="0" animBg="1"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685800" y="800100"/>
            <a:ext cx="7772400" cy="762000"/>
          </a:xfrm>
        </p:spPr>
        <p:txBody>
          <a:bodyPr/>
          <a:lstStyle/>
          <a:p>
            <a:pPr eaLnBrk="1" hangingPunct="1"/>
            <a:r>
              <a:rPr lang="ja-JP" altLang="en-US" dirty="0">
                <a:latin typeface="Times New Roman" pitchFamily="18" charset="0"/>
              </a:rPr>
              <a:t>カウンタによる</a:t>
            </a:r>
            <a:r>
              <a:rPr lang="en-US" altLang="ja-JP" dirty="0">
                <a:latin typeface="Times New Roman" pitchFamily="18" charset="0"/>
              </a:rPr>
              <a:t>LRU</a:t>
            </a:r>
            <a:r>
              <a:rPr lang="ja-JP" altLang="en-US" dirty="0">
                <a:latin typeface="Times New Roman" pitchFamily="18" charset="0"/>
              </a:rPr>
              <a:t>の実装</a:t>
            </a:r>
          </a:p>
        </p:txBody>
      </p:sp>
      <p:sp>
        <p:nvSpPr>
          <p:cNvPr id="48131" name="Rectangle 3"/>
          <p:cNvSpPr>
            <a:spLocks noGrp="1" noChangeArrowheads="1"/>
          </p:cNvSpPr>
          <p:nvPr>
            <p:ph type="body" idx="1"/>
          </p:nvPr>
        </p:nvSpPr>
        <p:spPr>
          <a:xfrm>
            <a:off x="685800" y="1981200"/>
            <a:ext cx="7772400" cy="2133600"/>
          </a:xfrm>
        </p:spPr>
        <p:txBody>
          <a:bodyPr/>
          <a:lstStyle/>
          <a:p>
            <a:pPr eaLnBrk="1" hangingPunct="1"/>
            <a:r>
              <a:rPr lang="ja-JP" altLang="en-US">
                <a:latin typeface="Times New Roman" pitchFamily="18" charset="0"/>
              </a:rPr>
              <a:t>カウンタによる実装</a:t>
            </a:r>
          </a:p>
          <a:p>
            <a:pPr lvl="1" eaLnBrk="1" hangingPunct="1"/>
            <a:r>
              <a:rPr lang="ja-JP" altLang="en-US">
                <a:latin typeface="Times New Roman" pitchFamily="18" charset="0"/>
              </a:rPr>
              <a:t>ページへアクセスするときカウンタを増加</a:t>
            </a:r>
          </a:p>
          <a:p>
            <a:pPr lvl="1" eaLnBrk="1" hangingPunct="1"/>
            <a:r>
              <a:rPr lang="ja-JP" altLang="en-US">
                <a:latin typeface="Times New Roman" pitchFamily="18" charset="0"/>
              </a:rPr>
              <a:t>アクセスしたページにカウンタ値を記録</a:t>
            </a:r>
          </a:p>
        </p:txBody>
      </p:sp>
      <p:graphicFrame>
        <p:nvGraphicFramePr>
          <p:cNvPr id="313348" name="Group 4"/>
          <p:cNvGraphicFramePr>
            <a:graphicFrameLocks noGrp="1"/>
          </p:cNvGraphicFramePr>
          <p:nvPr/>
        </p:nvGraphicFramePr>
        <p:xfrm>
          <a:off x="2743200" y="3810000"/>
          <a:ext cx="4648200" cy="2743200"/>
        </p:xfrm>
        <a:graphic>
          <a:graphicData uri="http://schemas.openxmlformats.org/drawingml/2006/table">
            <a:tbl>
              <a:tblPr/>
              <a:tblGrid>
                <a:gridCol w="1479550">
                  <a:extLst>
                    <a:ext uri="{9D8B030D-6E8A-4147-A177-3AD203B41FA5}">
                      <a16:colId xmlns:a16="http://schemas.microsoft.com/office/drawing/2014/main" val="20000"/>
                    </a:ext>
                  </a:extLst>
                </a:gridCol>
                <a:gridCol w="1720850">
                  <a:extLst>
                    <a:ext uri="{9D8B030D-6E8A-4147-A177-3AD203B41FA5}">
                      <a16:colId xmlns:a16="http://schemas.microsoft.com/office/drawing/2014/main" val="20001"/>
                    </a:ext>
                  </a:extLst>
                </a:gridCol>
                <a:gridCol w="1447800">
                  <a:extLst>
                    <a:ext uri="{9D8B030D-6E8A-4147-A177-3AD203B41FA5}">
                      <a16:colId xmlns:a16="http://schemas.microsoft.com/office/drawing/2014/main" val="20002"/>
                    </a:ext>
                  </a:extLst>
                </a:gridCol>
              </a:tblGrid>
              <a:tr h="6604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a:t>
                      </a:r>
                      <a:endPar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ページ枠</a:t>
                      </a:r>
                      <a:endPar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カウンタ</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07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07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7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207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chemeClr val="tx1"/>
                          </a:solidFill>
                          <a:effectLst/>
                          <a:latin typeface="Times New Roman" pitchFamily="18" charset="0"/>
                          <a:ea typeface="ＭＳ Ｐゴシック" pitchFamily="50" charset="-128"/>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48158" name="Rectangle 30"/>
          <p:cNvSpPr>
            <a:spLocks noChangeArrowheads="1"/>
          </p:cNvSpPr>
          <p:nvPr/>
        </p:nvSpPr>
        <p:spPr bwMode="auto">
          <a:xfrm>
            <a:off x="1066800" y="4419600"/>
            <a:ext cx="609600" cy="533400"/>
          </a:xfrm>
          <a:prstGeom prst="rect">
            <a:avLst/>
          </a:prstGeom>
          <a:noFill/>
          <a:ln w="19050">
            <a:solidFill>
              <a:schemeClr val="tx1"/>
            </a:solidFill>
            <a:miter lim="800000"/>
            <a:headEnd/>
            <a:tailEnd/>
          </a:ln>
        </p:spPr>
        <p:txBody>
          <a:bodyPr wrap="none" anchor="ctr"/>
          <a:lstStyle/>
          <a:p>
            <a:pPr algn="ctr"/>
            <a:r>
              <a:rPr lang="ja-JP" altLang="en-US" sz="3200"/>
              <a:t>6</a:t>
            </a:r>
          </a:p>
        </p:txBody>
      </p:sp>
      <p:sp>
        <p:nvSpPr>
          <p:cNvPr id="48159" name="Text Box 31"/>
          <p:cNvSpPr txBox="1">
            <a:spLocks noChangeArrowheads="1"/>
          </p:cNvSpPr>
          <p:nvPr/>
        </p:nvSpPr>
        <p:spPr bwMode="auto">
          <a:xfrm>
            <a:off x="669925" y="3778250"/>
            <a:ext cx="1392238" cy="519113"/>
          </a:xfrm>
          <a:prstGeom prst="rect">
            <a:avLst/>
          </a:prstGeom>
          <a:noFill/>
          <a:ln w="9525">
            <a:noFill/>
            <a:miter lim="800000"/>
            <a:headEnd/>
            <a:tailEnd/>
          </a:ln>
        </p:spPr>
        <p:txBody>
          <a:bodyPr wrap="none">
            <a:spAutoFit/>
          </a:bodyPr>
          <a:lstStyle/>
          <a:p>
            <a:r>
              <a:rPr lang="ja-JP" altLang="en-US"/>
              <a:t>カウンタ</a:t>
            </a:r>
          </a:p>
        </p:txBody>
      </p:sp>
      <p:sp>
        <p:nvSpPr>
          <p:cNvPr id="48160" name="Text Box 32"/>
          <p:cNvSpPr txBox="1">
            <a:spLocks noChangeArrowheads="1"/>
          </p:cNvSpPr>
          <p:nvPr/>
        </p:nvSpPr>
        <p:spPr bwMode="auto">
          <a:xfrm>
            <a:off x="457200" y="5181600"/>
            <a:ext cx="2049463" cy="946150"/>
          </a:xfrm>
          <a:prstGeom prst="rect">
            <a:avLst/>
          </a:prstGeom>
          <a:noFill/>
          <a:ln w="9525">
            <a:noFill/>
            <a:miter lim="800000"/>
            <a:headEnd/>
            <a:tailEnd/>
          </a:ln>
        </p:spPr>
        <p:txBody>
          <a:bodyPr wrap="none">
            <a:spAutoFit/>
          </a:bodyPr>
          <a:lstStyle/>
          <a:p>
            <a:r>
              <a:rPr lang="ja-JP" altLang="en-US"/>
              <a:t>ページ 02 に</a:t>
            </a:r>
          </a:p>
          <a:p>
            <a:r>
              <a:rPr lang="ja-JP" altLang="en-US"/>
              <a:t>アクセス</a:t>
            </a:r>
          </a:p>
        </p:txBody>
      </p:sp>
      <p:sp>
        <p:nvSpPr>
          <p:cNvPr id="313381" name="AutoShape 37"/>
          <p:cNvSpPr>
            <a:spLocks noChangeArrowheads="1"/>
          </p:cNvSpPr>
          <p:nvPr/>
        </p:nvSpPr>
        <p:spPr bwMode="auto">
          <a:xfrm>
            <a:off x="5867400" y="5943600"/>
            <a:ext cx="1600200" cy="685800"/>
          </a:xfrm>
          <a:prstGeom prst="roundRect">
            <a:avLst>
              <a:gd name="adj" fmla="val 16667"/>
            </a:avLst>
          </a:prstGeom>
          <a:noFill/>
          <a:ln w="41275">
            <a:solidFill>
              <a:srgbClr val="FF99CC"/>
            </a:solidFill>
            <a:round/>
            <a:headEnd/>
            <a:tailEnd/>
          </a:ln>
        </p:spPr>
        <p:txBody>
          <a:bodyPr wrap="none" anchor="ctr"/>
          <a:lstStyle/>
          <a:p>
            <a:endParaRPr lang="ja-JP" altLang="en-US"/>
          </a:p>
        </p:txBody>
      </p:sp>
      <p:sp>
        <p:nvSpPr>
          <p:cNvPr id="2" name="吹き出し: 角を丸めた四角形 1">
            <a:extLst>
              <a:ext uri="{FF2B5EF4-FFF2-40B4-BE49-F238E27FC236}">
                <a16:creationId xmlns:a16="http://schemas.microsoft.com/office/drawing/2014/main" id="{EE5E9BA8-261A-48DF-8EA3-BED56E309930}"/>
              </a:ext>
            </a:extLst>
          </p:cNvPr>
          <p:cNvSpPr/>
          <p:nvPr/>
        </p:nvSpPr>
        <p:spPr bwMode="auto">
          <a:xfrm>
            <a:off x="3128963" y="4114800"/>
            <a:ext cx="2738438" cy="1363663"/>
          </a:xfrm>
          <a:prstGeom prst="wedgeRoundRectCallout">
            <a:avLst>
              <a:gd name="adj1" fmla="val 51707"/>
              <a:gd name="adj2" fmla="val 83737"/>
              <a:gd name="adj3" fmla="val 16667"/>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ja-JP" altLang="en-US" sz="2800" b="0" i="0" u="none" strike="noStrike" cap="none" normalizeH="0" baseline="0" dirty="0">
                <a:ln>
                  <a:noFill/>
                </a:ln>
                <a:solidFill>
                  <a:schemeClr val="tx1"/>
                </a:solidFill>
                <a:effectLst/>
                <a:latin typeface="Times New Roman" pitchFamily="18" charset="0"/>
                <a:ea typeface="ＭＳ Ｐゴシック" pitchFamily="50" charset="-128"/>
              </a:rPr>
              <a:t>カウンタ値が</a:t>
            </a:r>
            <a:endParaRPr kumimoji="1" lang="en-US" altLang="ja-JP" sz="2800" b="0" i="0" u="none" strike="noStrike" cap="none" normalizeH="0" baseline="0" dirty="0">
              <a:ln>
                <a:noFill/>
              </a:ln>
              <a:solidFill>
                <a:schemeClr val="tx1"/>
              </a:solidFill>
              <a:effectLst/>
              <a:latin typeface="Times New Roman" pitchFamily="18" charset="0"/>
              <a:ea typeface="ＭＳ Ｐゴシック" pitchFamily="50" charset="-128"/>
            </a:endParaRPr>
          </a:p>
          <a:p>
            <a:pPr marL="0" marR="0" indent="0" algn="l" defTabSz="914400" rtl="0" eaLnBrk="1" fontAlgn="base" latinLnBrk="0" hangingPunct="1">
              <a:lnSpc>
                <a:spcPct val="100000"/>
              </a:lnSpc>
              <a:spcBef>
                <a:spcPct val="0"/>
              </a:spcBef>
              <a:spcAft>
                <a:spcPct val="0"/>
              </a:spcAft>
              <a:buClrTx/>
              <a:buSzTx/>
              <a:buFontTx/>
              <a:buNone/>
              <a:tabLst/>
            </a:pPr>
            <a:r>
              <a:rPr kumimoji="1" lang="ja-JP" altLang="en-US" sz="2800" b="0" i="0" u="none" strike="noStrike" cap="none" normalizeH="0" baseline="0" dirty="0">
                <a:ln>
                  <a:noFill/>
                </a:ln>
                <a:solidFill>
                  <a:schemeClr val="tx1"/>
                </a:solidFill>
                <a:effectLst/>
                <a:latin typeface="Times New Roman" pitchFamily="18" charset="0"/>
                <a:ea typeface="ＭＳ Ｐゴシック" pitchFamily="50" charset="-128"/>
              </a:rPr>
              <a:t>最小のページを</a:t>
            </a:r>
            <a:endParaRPr kumimoji="1" lang="en-US" altLang="ja-JP" sz="2800" b="0" i="0" u="none" strike="noStrike" cap="none" normalizeH="0" baseline="0" dirty="0">
              <a:ln>
                <a:noFill/>
              </a:ln>
              <a:solidFill>
                <a:schemeClr val="tx1"/>
              </a:solidFill>
              <a:effectLst/>
              <a:latin typeface="Times New Roman" pitchFamily="18" charset="0"/>
              <a:ea typeface="ＭＳ Ｐゴシック" pitchFamily="50" charset="-128"/>
            </a:endParaRPr>
          </a:p>
          <a:p>
            <a:pPr marL="0" marR="0" indent="0" algn="l" defTabSz="914400" rtl="0" eaLnBrk="1" fontAlgn="base" latinLnBrk="0" hangingPunct="1">
              <a:lnSpc>
                <a:spcPct val="100000"/>
              </a:lnSpc>
              <a:spcBef>
                <a:spcPct val="0"/>
              </a:spcBef>
              <a:spcAft>
                <a:spcPct val="0"/>
              </a:spcAft>
              <a:buClrTx/>
              <a:buSzTx/>
              <a:buFontTx/>
              <a:buNone/>
              <a:tabLst/>
            </a:pPr>
            <a:r>
              <a:rPr lang="ja-JP" altLang="en-US" dirty="0"/>
              <a:t>ページアウト</a:t>
            </a:r>
            <a:endParaRPr kumimoji="1" lang="ja-JP" altLang="en-US" sz="2800" b="0" i="0" u="none" strike="noStrike" cap="none" normalizeH="0" baseline="0" dirty="0">
              <a:ln>
                <a:noFill/>
              </a:ln>
              <a:solidFill>
                <a:schemeClr val="tx1"/>
              </a:solidFill>
              <a:effectLst/>
              <a:latin typeface="Times New Roman" pitchFamily="18" charset="0"/>
              <a:ea typeface="ＭＳ Ｐゴシック"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13381"/>
                                        </p:tgtEl>
                                        <p:attrNameLst>
                                          <p:attrName>style.visibility</p:attrName>
                                        </p:attrNameLst>
                                      </p:cBhvr>
                                      <p:to>
                                        <p:strVal val="visible"/>
                                      </p:to>
                                    </p:set>
                                    <p:animEffect transition="in" filter="checkerboard(across)">
                                      <p:cBhvr>
                                        <p:cTn id="7" dur="500"/>
                                        <p:tgtEl>
                                          <p:spTgt spid="313381"/>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heckerboard(across)">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81" grpId="0" animBg="1"/>
      <p:bldP spid="2"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800100"/>
            <a:ext cx="7772400" cy="762000"/>
          </a:xfrm>
        </p:spPr>
        <p:txBody>
          <a:bodyPr/>
          <a:lstStyle/>
          <a:p>
            <a:pPr eaLnBrk="1" hangingPunct="1"/>
            <a:r>
              <a:rPr lang="ja-JP" altLang="en-US" dirty="0">
                <a:latin typeface="Times New Roman" pitchFamily="18" charset="0"/>
              </a:rPr>
              <a:t>カウンタによる実装</a:t>
            </a:r>
          </a:p>
        </p:txBody>
      </p:sp>
      <p:sp>
        <p:nvSpPr>
          <p:cNvPr id="49155" name="Rectangle 3"/>
          <p:cNvSpPr>
            <a:spLocks noGrp="1" noChangeArrowheads="1"/>
          </p:cNvSpPr>
          <p:nvPr>
            <p:ph type="body" idx="1"/>
          </p:nvPr>
        </p:nvSpPr>
        <p:spPr>
          <a:xfrm>
            <a:off x="685800" y="1981200"/>
            <a:ext cx="7772400" cy="2133600"/>
          </a:xfrm>
        </p:spPr>
        <p:txBody>
          <a:bodyPr/>
          <a:lstStyle/>
          <a:p>
            <a:pPr eaLnBrk="1" hangingPunct="1"/>
            <a:r>
              <a:rPr lang="ja-JP" altLang="en-US">
                <a:latin typeface="Times New Roman" pitchFamily="18" charset="0"/>
              </a:rPr>
              <a:t>カウンタによる実装</a:t>
            </a:r>
          </a:p>
          <a:p>
            <a:pPr lvl="1" eaLnBrk="1" hangingPunct="1"/>
            <a:r>
              <a:rPr lang="ja-JP" altLang="en-US">
                <a:latin typeface="Times New Roman" pitchFamily="18" charset="0"/>
              </a:rPr>
              <a:t>ページへアクセスするときカウンタを増加</a:t>
            </a:r>
          </a:p>
          <a:p>
            <a:pPr lvl="1" eaLnBrk="1" hangingPunct="1"/>
            <a:r>
              <a:rPr lang="ja-JP" altLang="en-US">
                <a:latin typeface="Times New Roman" pitchFamily="18" charset="0"/>
              </a:rPr>
              <a:t>アクセスしたページにカウンタ値を記録</a:t>
            </a:r>
          </a:p>
        </p:txBody>
      </p:sp>
      <p:graphicFrame>
        <p:nvGraphicFramePr>
          <p:cNvPr id="314372" name="Group 4"/>
          <p:cNvGraphicFramePr>
            <a:graphicFrameLocks noGrp="1"/>
          </p:cNvGraphicFramePr>
          <p:nvPr/>
        </p:nvGraphicFramePr>
        <p:xfrm>
          <a:off x="2743200" y="3810000"/>
          <a:ext cx="4648200" cy="2743200"/>
        </p:xfrm>
        <a:graphic>
          <a:graphicData uri="http://schemas.openxmlformats.org/drawingml/2006/table">
            <a:tbl>
              <a:tblPr/>
              <a:tblGrid>
                <a:gridCol w="1479550">
                  <a:extLst>
                    <a:ext uri="{9D8B030D-6E8A-4147-A177-3AD203B41FA5}">
                      <a16:colId xmlns:a16="http://schemas.microsoft.com/office/drawing/2014/main" val="20000"/>
                    </a:ext>
                  </a:extLst>
                </a:gridCol>
                <a:gridCol w="1720850">
                  <a:extLst>
                    <a:ext uri="{9D8B030D-6E8A-4147-A177-3AD203B41FA5}">
                      <a16:colId xmlns:a16="http://schemas.microsoft.com/office/drawing/2014/main" val="20001"/>
                    </a:ext>
                  </a:extLst>
                </a:gridCol>
                <a:gridCol w="1447800">
                  <a:extLst>
                    <a:ext uri="{9D8B030D-6E8A-4147-A177-3AD203B41FA5}">
                      <a16:colId xmlns:a16="http://schemas.microsoft.com/office/drawing/2014/main" val="20002"/>
                    </a:ext>
                  </a:extLst>
                </a:gridCol>
              </a:tblGrid>
              <a:tr h="6604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a:t>
                      </a:r>
                      <a:endPar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ページ枠</a:t>
                      </a:r>
                      <a:endPar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カウンタ</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07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07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7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207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49182" name="Rectangle 30"/>
          <p:cNvSpPr>
            <a:spLocks noChangeArrowheads="1"/>
          </p:cNvSpPr>
          <p:nvPr/>
        </p:nvSpPr>
        <p:spPr bwMode="auto">
          <a:xfrm>
            <a:off x="1066800" y="4419600"/>
            <a:ext cx="609600" cy="533400"/>
          </a:xfrm>
          <a:prstGeom prst="rect">
            <a:avLst/>
          </a:prstGeom>
          <a:noFill/>
          <a:ln w="19050">
            <a:solidFill>
              <a:schemeClr val="tx1"/>
            </a:solidFill>
            <a:miter lim="800000"/>
            <a:headEnd/>
            <a:tailEnd/>
          </a:ln>
        </p:spPr>
        <p:txBody>
          <a:bodyPr wrap="none" anchor="ctr"/>
          <a:lstStyle/>
          <a:p>
            <a:pPr algn="ctr"/>
            <a:r>
              <a:rPr lang="ja-JP" altLang="en-US" sz="3200"/>
              <a:t>6</a:t>
            </a:r>
          </a:p>
        </p:txBody>
      </p:sp>
      <p:sp>
        <p:nvSpPr>
          <p:cNvPr id="49183" name="Text Box 31"/>
          <p:cNvSpPr txBox="1">
            <a:spLocks noChangeArrowheads="1"/>
          </p:cNvSpPr>
          <p:nvPr/>
        </p:nvSpPr>
        <p:spPr bwMode="auto">
          <a:xfrm>
            <a:off x="669925" y="3778250"/>
            <a:ext cx="1392238" cy="519113"/>
          </a:xfrm>
          <a:prstGeom prst="rect">
            <a:avLst/>
          </a:prstGeom>
          <a:noFill/>
          <a:ln w="9525">
            <a:noFill/>
            <a:miter lim="800000"/>
            <a:headEnd/>
            <a:tailEnd/>
          </a:ln>
        </p:spPr>
        <p:txBody>
          <a:bodyPr wrap="none">
            <a:spAutoFit/>
          </a:bodyPr>
          <a:lstStyle/>
          <a:p>
            <a:r>
              <a:rPr lang="ja-JP" altLang="en-US"/>
              <a:t>カウンタ</a:t>
            </a:r>
          </a:p>
        </p:txBody>
      </p:sp>
      <p:sp>
        <p:nvSpPr>
          <p:cNvPr id="49184" name="Text Box 32"/>
          <p:cNvSpPr txBox="1">
            <a:spLocks noChangeArrowheads="1"/>
          </p:cNvSpPr>
          <p:nvPr/>
        </p:nvSpPr>
        <p:spPr bwMode="auto">
          <a:xfrm>
            <a:off x="457200" y="5181600"/>
            <a:ext cx="2049463" cy="946150"/>
          </a:xfrm>
          <a:prstGeom prst="rect">
            <a:avLst/>
          </a:prstGeom>
          <a:noFill/>
          <a:ln w="9525">
            <a:noFill/>
            <a:miter lim="800000"/>
            <a:headEnd/>
            <a:tailEnd/>
          </a:ln>
        </p:spPr>
        <p:txBody>
          <a:bodyPr wrap="none">
            <a:spAutoFit/>
          </a:bodyPr>
          <a:lstStyle/>
          <a:p>
            <a:r>
              <a:rPr lang="ja-JP" altLang="en-US"/>
              <a:t>ページ 02 に</a:t>
            </a:r>
          </a:p>
          <a:p>
            <a:r>
              <a:rPr lang="ja-JP" altLang="en-US"/>
              <a:t>アクセス</a:t>
            </a:r>
          </a:p>
        </p:txBody>
      </p:sp>
      <p:sp>
        <p:nvSpPr>
          <p:cNvPr id="314404" name="Rectangle 36"/>
          <p:cNvSpPr>
            <a:spLocks noChangeArrowheads="1"/>
          </p:cNvSpPr>
          <p:nvPr/>
        </p:nvSpPr>
        <p:spPr bwMode="auto">
          <a:xfrm>
            <a:off x="4222750" y="5511800"/>
            <a:ext cx="1720850" cy="520700"/>
          </a:xfrm>
          <a:prstGeom prst="rect">
            <a:avLst/>
          </a:prstGeom>
          <a:solidFill>
            <a:srgbClr val="CCFF99"/>
          </a:solidFill>
          <a:ln w="9525">
            <a:noFill/>
            <a:miter lim="800000"/>
            <a:headEnd/>
            <a:tailEnd/>
          </a:ln>
        </p:spPr>
        <p:txBody>
          <a:bodyPr anchor="ctr"/>
          <a:lstStyle/>
          <a:p>
            <a:pPr algn="ctr">
              <a:spcBef>
                <a:spcPct val="20000"/>
              </a:spcBef>
              <a:buSzPct val="85000"/>
            </a:pPr>
            <a:r>
              <a:rPr lang="ja-JP" altLang="en-US">
                <a:solidFill>
                  <a:srgbClr val="000000"/>
                </a:solidFill>
              </a:rPr>
              <a:t>0</a:t>
            </a:r>
          </a:p>
        </p:txBody>
      </p:sp>
      <p:sp>
        <p:nvSpPr>
          <p:cNvPr id="314405" name="Rectangle 37"/>
          <p:cNvSpPr>
            <a:spLocks noChangeArrowheads="1"/>
          </p:cNvSpPr>
          <p:nvPr/>
        </p:nvSpPr>
        <p:spPr bwMode="auto">
          <a:xfrm>
            <a:off x="5943600" y="5511800"/>
            <a:ext cx="1447800" cy="520700"/>
          </a:xfrm>
          <a:prstGeom prst="rect">
            <a:avLst/>
          </a:prstGeom>
          <a:solidFill>
            <a:srgbClr val="CCFF99"/>
          </a:solidFill>
          <a:ln w="9525">
            <a:noFill/>
            <a:miter lim="800000"/>
            <a:headEnd/>
            <a:tailEnd/>
          </a:ln>
        </p:spPr>
        <p:txBody>
          <a:bodyPr anchor="ctr"/>
          <a:lstStyle/>
          <a:p>
            <a:pPr algn="ctr">
              <a:spcBef>
                <a:spcPct val="20000"/>
              </a:spcBef>
              <a:buSzPct val="85000"/>
            </a:pPr>
            <a:r>
              <a:rPr lang="ja-JP" altLang="en-US">
                <a:solidFill>
                  <a:srgbClr val="000000"/>
                </a:solidFill>
              </a:rPr>
              <a:t>6</a:t>
            </a:r>
          </a:p>
        </p:txBody>
      </p:sp>
      <p:sp>
        <p:nvSpPr>
          <p:cNvPr id="314406" name="Rectangle 38"/>
          <p:cNvSpPr>
            <a:spLocks noChangeArrowheads="1"/>
          </p:cNvSpPr>
          <p:nvPr/>
        </p:nvSpPr>
        <p:spPr bwMode="auto">
          <a:xfrm>
            <a:off x="1066800" y="4419600"/>
            <a:ext cx="609600" cy="533400"/>
          </a:xfrm>
          <a:prstGeom prst="rect">
            <a:avLst/>
          </a:prstGeom>
          <a:solidFill>
            <a:srgbClr val="CCFF99"/>
          </a:solidFill>
          <a:ln w="19050">
            <a:solidFill>
              <a:schemeClr val="tx1"/>
            </a:solidFill>
            <a:miter lim="800000"/>
            <a:headEnd/>
            <a:tailEnd/>
          </a:ln>
        </p:spPr>
        <p:txBody>
          <a:bodyPr wrap="none" anchor="ctr"/>
          <a:lstStyle/>
          <a:p>
            <a:pPr algn="ctr"/>
            <a:r>
              <a:rPr lang="ja-JP" altLang="en-US" sz="3200">
                <a:solidFill>
                  <a:srgbClr val="000000"/>
                </a:solidFill>
              </a:rPr>
              <a:t>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14404"/>
                                        </p:tgtEl>
                                        <p:attrNameLst>
                                          <p:attrName>style.visibility</p:attrName>
                                        </p:attrNameLst>
                                      </p:cBhvr>
                                      <p:to>
                                        <p:strVal val="visible"/>
                                      </p:to>
                                    </p:set>
                                    <p:animEffect transition="in" filter="checkerboard(across)">
                                      <p:cBhvr>
                                        <p:cTn id="7" dur="500"/>
                                        <p:tgtEl>
                                          <p:spTgt spid="31440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14405"/>
                                        </p:tgtEl>
                                        <p:attrNameLst>
                                          <p:attrName>style.visibility</p:attrName>
                                        </p:attrNameLst>
                                      </p:cBhvr>
                                      <p:to>
                                        <p:strVal val="visible"/>
                                      </p:to>
                                    </p:set>
                                    <p:animEffect transition="in" filter="checkerboard(across)">
                                      <p:cBhvr>
                                        <p:cTn id="12" dur="500"/>
                                        <p:tgtEl>
                                          <p:spTgt spid="31440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14406"/>
                                        </p:tgtEl>
                                        <p:attrNameLst>
                                          <p:attrName>style.visibility</p:attrName>
                                        </p:attrNameLst>
                                      </p:cBhvr>
                                      <p:to>
                                        <p:strVal val="visible"/>
                                      </p:to>
                                    </p:set>
                                    <p:animEffect transition="in" filter="checkerboard(across)">
                                      <p:cBhvr>
                                        <p:cTn id="17" dur="500"/>
                                        <p:tgtEl>
                                          <p:spTgt spid="3144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4404" grpId="0" animBg="1" autoUpdateAnimBg="0"/>
      <p:bldP spid="314405" grpId="0" animBg="1" autoUpdateAnimBg="0"/>
      <p:bldP spid="314406" grpId="0" animBg="1"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685800" y="800100"/>
            <a:ext cx="7772400" cy="762000"/>
          </a:xfrm>
        </p:spPr>
        <p:txBody>
          <a:bodyPr/>
          <a:lstStyle/>
          <a:p>
            <a:pPr eaLnBrk="1" hangingPunct="1"/>
            <a:r>
              <a:rPr lang="ja-JP" altLang="en-US" dirty="0">
                <a:latin typeface="Times New Roman" pitchFamily="18" charset="0"/>
              </a:rPr>
              <a:t>参照ビットによる</a:t>
            </a:r>
            <a:r>
              <a:rPr lang="en-US" altLang="ja-JP" dirty="0">
                <a:latin typeface="Times New Roman" pitchFamily="18" charset="0"/>
              </a:rPr>
              <a:t>LRU</a:t>
            </a:r>
            <a:r>
              <a:rPr lang="ja-JP" altLang="en-US" dirty="0">
                <a:latin typeface="Times New Roman" pitchFamily="18" charset="0"/>
              </a:rPr>
              <a:t>の実装</a:t>
            </a:r>
          </a:p>
        </p:txBody>
      </p:sp>
      <p:sp>
        <p:nvSpPr>
          <p:cNvPr id="50179" name="Rectangle 3"/>
          <p:cNvSpPr>
            <a:spLocks noGrp="1" noChangeArrowheads="1"/>
          </p:cNvSpPr>
          <p:nvPr>
            <p:ph type="body" idx="1"/>
          </p:nvPr>
        </p:nvSpPr>
        <p:spPr>
          <a:xfrm>
            <a:off x="687388" y="1600200"/>
            <a:ext cx="8456612" cy="2133600"/>
          </a:xfrm>
        </p:spPr>
        <p:txBody>
          <a:bodyPr/>
          <a:lstStyle/>
          <a:p>
            <a:pPr eaLnBrk="1" hangingPunct="1"/>
            <a:r>
              <a:rPr lang="ja-JP" altLang="en-US">
                <a:latin typeface="Times New Roman" pitchFamily="18" charset="0"/>
              </a:rPr>
              <a:t>参照ビットによる実装</a:t>
            </a:r>
          </a:p>
          <a:p>
            <a:pPr lvl="1" eaLnBrk="1" hangingPunct="1"/>
            <a:r>
              <a:rPr lang="ja-JP" altLang="en-US">
                <a:latin typeface="Times New Roman" pitchFamily="18" charset="0"/>
              </a:rPr>
              <a:t>ページへアクセスするとき 1 にセット</a:t>
            </a:r>
          </a:p>
          <a:p>
            <a:pPr lvl="1" eaLnBrk="1" hangingPunct="1"/>
            <a:r>
              <a:rPr lang="ja-JP" altLang="en-US">
                <a:latin typeface="Times New Roman" pitchFamily="18" charset="0"/>
              </a:rPr>
              <a:t>参照ビットが 0 のページを優先的にページアウト</a:t>
            </a:r>
          </a:p>
          <a:p>
            <a:pPr lvl="1" eaLnBrk="1" hangingPunct="1"/>
            <a:r>
              <a:rPr lang="ja-JP" altLang="en-US">
                <a:latin typeface="Times New Roman" pitchFamily="18" charset="0"/>
              </a:rPr>
              <a:t>必要に応じて全ページの参照ビットを 0 にリセット</a:t>
            </a:r>
            <a:endParaRPr lang="en-US" altLang="ja-JP">
              <a:latin typeface="Times New Roman" pitchFamily="18" charset="0"/>
            </a:endParaRPr>
          </a:p>
        </p:txBody>
      </p:sp>
      <p:graphicFrame>
        <p:nvGraphicFramePr>
          <p:cNvPr id="316452" name="Group 36"/>
          <p:cNvGraphicFramePr>
            <a:graphicFrameLocks noGrp="1"/>
          </p:cNvGraphicFramePr>
          <p:nvPr/>
        </p:nvGraphicFramePr>
        <p:xfrm>
          <a:off x="2514600" y="3810000"/>
          <a:ext cx="5029200" cy="2743200"/>
        </p:xfrm>
        <a:graphic>
          <a:graphicData uri="http://schemas.openxmlformats.org/drawingml/2006/table">
            <a:tbl>
              <a:tblPr/>
              <a:tblGrid>
                <a:gridCol w="1479550">
                  <a:extLst>
                    <a:ext uri="{9D8B030D-6E8A-4147-A177-3AD203B41FA5}">
                      <a16:colId xmlns:a16="http://schemas.microsoft.com/office/drawing/2014/main" val="20000"/>
                    </a:ext>
                  </a:extLst>
                </a:gridCol>
                <a:gridCol w="1720850">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tblGrid>
              <a:tr h="6604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a:t>
                      </a:r>
                      <a:endPar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ページ枠</a:t>
                      </a:r>
                      <a:endPar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参照ビット</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07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07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7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207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685800" y="800100"/>
            <a:ext cx="7772400" cy="762000"/>
          </a:xfrm>
        </p:spPr>
        <p:txBody>
          <a:bodyPr/>
          <a:lstStyle/>
          <a:p>
            <a:pPr eaLnBrk="1" hangingPunct="1"/>
            <a:r>
              <a:rPr lang="ja-JP" altLang="en-US" dirty="0">
                <a:latin typeface="Times New Roman" pitchFamily="18" charset="0"/>
              </a:rPr>
              <a:t>参照ビットによる</a:t>
            </a:r>
            <a:r>
              <a:rPr lang="en-US" altLang="ja-JP" dirty="0">
                <a:latin typeface="Times New Roman" pitchFamily="18" charset="0"/>
              </a:rPr>
              <a:t>LRU</a:t>
            </a:r>
            <a:r>
              <a:rPr lang="ja-JP" altLang="en-US" dirty="0">
                <a:latin typeface="Times New Roman" pitchFamily="18" charset="0"/>
              </a:rPr>
              <a:t>の実装</a:t>
            </a:r>
          </a:p>
        </p:txBody>
      </p:sp>
      <p:sp>
        <p:nvSpPr>
          <p:cNvPr id="51203" name="Rectangle 3"/>
          <p:cNvSpPr>
            <a:spLocks noGrp="1" noChangeArrowheads="1"/>
          </p:cNvSpPr>
          <p:nvPr>
            <p:ph type="body" idx="1"/>
          </p:nvPr>
        </p:nvSpPr>
        <p:spPr>
          <a:xfrm>
            <a:off x="687388" y="1600200"/>
            <a:ext cx="8456612" cy="2133600"/>
          </a:xfrm>
        </p:spPr>
        <p:txBody>
          <a:bodyPr/>
          <a:lstStyle/>
          <a:p>
            <a:pPr eaLnBrk="1" hangingPunct="1"/>
            <a:r>
              <a:rPr lang="ja-JP" altLang="en-US">
                <a:latin typeface="Times New Roman" pitchFamily="18" charset="0"/>
              </a:rPr>
              <a:t>参照ビットによる実装</a:t>
            </a:r>
          </a:p>
          <a:p>
            <a:pPr lvl="1" eaLnBrk="1" hangingPunct="1"/>
            <a:r>
              <a:rPr lang="ja-JP" altLang="en-US">
                <a:latin typeface="Times New Roman" pitchFamily="18" charset="0"/>
              </a:rPr>
              <a:t>ページへアクセスするとき 1 にセット</a:t>
            </a:r>
          </a:p>
          <a:p>
            <a:pPr lvl="1" eaLnBrk="1" hangingPunct="1"/>
            <a:r>
              <a:rPr lang="ja-JP" altLang="en-US">
                <a:latin typeface="Times New Roman" pitchFamily="18" charset="0"/>
              </a:rPr>
              <a:t>参照ビットが 0 のページを優先的にページアウト</a:t>
            </a:r>
          </a:p>
          <a:p>
            <a:pPr lvl="1" eaLnBrk="1" hangingPunct="1"/>
            <a:r>
              <a:rPr lang="ja-JP" altLang="en-US">
                <a:latin typeface="Times New Roman" pitchFamily="18" charset="0"/>
              </a:rPr>
              <a:t>必要に応じて全ページの参照ビットを 0 にリセット</a:t>
            </a:r>
            <a:endParaRPr lang="en-US" altLang="ja-JP">
              <a:latin typeface="Times New Roman" pitchFamily="18" charset="0"/>
            </a:endParaRPr>
          </a:p>
        </p:txBody>
      </p:sp>
      <p:graphicFrame>
        <p:nvGraphicFramePr>
          <p:cNvPr id="317444" name="Group 4"/>
          <p:cNvGraphicFramePr>
            <a:graphicFrameLocks noGrp="1"/>
          </p:cNvGraphicFramePr>
          <p:nvPr/>
        </p:nvGraphicFramePr>
        <p:xfrm>
          <a:off x="2514600" y="3810000"/>
          <a:ext cx="5029200" cy="2743200"/>
        </p:xfrm>
        <a:graphic>
          <a:graphicData uri="http://schemas.openxmlformats.org/drawingml/2006/table">
            <a:tbl>
              <a:tblPr/>
              <a:tblGrid>
                <a:gridCol w="1479550">
                  <a:extLst>
                    <a:ext uri="{9D8B030D-6E8A-4147-A177-3AD203B41FA5}">
                      <a16:colId xmlns:a16="http://schemas.microsoft.com/office/drawing/2014/main" val="20000"/>
                    </a:ext>
                  </a:extLst>
                </a:gridCol>
                <a:gridCol w="1720850">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tblGrid>
              <a:tr h="6604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a:t>
                      </a:r>
                      <a:endPar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ページ枠</a:t>
                      </a:r>
                      <a:endPar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参照ビット</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07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07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7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207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chemeClr val="tx1"/>
                          </a:solidFill>
                          <a:effectLst/>
                          <a:latin typeface="Times New Roman" pitchFamily="18" charset="0"/>
                          <a:ea typeface="ＭＳ Ｐゴシック"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51230" name="Text Box 30"/>
          <p:cNvSpPr txBox="1">
            <a:spLocks noChangeArrowheads="1"/>
          </p:cNvSpPr>
          <p:nvPr/>
        </p:nvSpPr>
        <p:spPr bwMode="auto">
          <a:xfrm>
            <a:off x="457200" y="5181600"/>
            <a:ext cx="2049463" cy="946150"/>
          </a:xfrm>
          <a:prstGeom prst="rect">
            <a:avLst/>
          </a:prstGeom>
          <a:noFill/>
          <a:ln w="9525">
            <a:noFill/>
            <a:miter lim="800000"/>
            <a:headEnd/>
            <a:tailEnd/>
          </a:ln>
        </p:spPr>
        <p:txBody>
          <a:bodyPr wrap="none">
            <a:spAutoFit/>
          </a:bodyPr>
          <a:lstStyle/>
          <a:p>
            <a:r>
              <a:rPr lang="ja-JP" altLang="en-US"/>
              <a:t>ページ 00 に</a:t>
            </a:r>
          </a:p>
          <a:p>
            <a:r>
              <a:rPr lang="ja-JP" altLang="en-US"/>
              <a:t>アクセス</a:t>
            </a:r>
          </a:p>
        </p:txBody>
      </p:sp>
      <p:sp>
        <p:nvSpPr>
          <p:cNvPr id="51231" name="Rectangle 31"/>
          <p:cNvSpPr>
            <a:spLocks noChangeArrowheads="1"/>
          </p:cNvSpPr>
          <p:nvPr/>
        </p:nvSpPr>
        <p:spPr bwMode="auto">
          <a:xfrm>
            <a:off x="5715000" y="4470400"/>
            <a:ext cx="1828800" cy="520700"/>
          </a:xfrm>
          <a:prstGeom prst="rect">
            <a:avLst/>
          </a:prstGeom>
          <a:solidFill>
            <a:srgbClr val="CCFF99"/>
          </a:solidFill>
          <a:ln w="9525">
            <a:noFill/>
            <a:miter lim="800000"/>
            <a:headEnd/>
            <a:tailEnd/>
          </a:ln>
        </p:spPr>
        <p:txBody>
          <a:bodyPr anchor="ctr"/>
          <a:lstStyle/>
          <a:p>
            <a:pPr algn="ctr">
              <a:spcBef>
                <a:spcPct val="20000"/>
              </a:spcBef>
              <a:buSzPct val="85000"/>
            </a:pPr>
            <a:r>
              <a:rPr lang="ja-JP" altLang="en-US">
                <a:solidFill>
                  <a:srgbClr val="000000"/>
                </a:solidFill>
              </a:rPr>
              <a:t>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1231"/>
                                        </p:tgtEl>
                                        <p:attrNameLst>
                                          <p:attrName>style.visibility</p:attrName>
                                        </p:attrNameLst>
                                      </p:cBhvr>
                                      <p:to>
                                        <p:strVal val="visible"/>
                                      </p:to>
                                    </p:set>
                                    <p:animEffect transition="in" filter="checkerboard(across)">
                                      <p:cBhvr>
                                        <p:cTn id="7" dur="500"/>
                                        <p:tgtEl>
                                          <p:spTgt spid="512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itchFamily="18" charset="0"/>
              </a:rPr>
              <a:t>割り付け技法</a:t>
            </a:r>
          </a:p>
        </p:txBody>
      </p:sp>
      <p:graphicFrame>
        <p:nvGraphicFramePr>
          <p:cNvPr id="159816" name="Group 72"/>
          <p:cNvGraphicFramePr>
            <a:graphicFrameLocks noGrp="1"/>
          </p:cNvGraphicFramePr>
          <p:nvPr/>
        </p:nvGraphicFramePr>
        <p:xfrm>
          <a:off x="304800" y="1641475"/>
          <a:ext cx="8610600" cy="4785360"/>
        </p:xfrm>
        <a:graphic>
          <a:graphicData uri="http://schemas.openxmlformats.org/drawingml/2006/table">
            <a:tbl>
              <a:tblPr/>
              <a:tblGrid>
                <a:gridCol w="26670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tblGrid>
              <a:tr h="812800">
                <a:tc rowSpan="3">
                  <a:txBody>
                    <a:bodyPr/>
                    <a:lstStyle/>
                    <a:p>
                      <a:pPr marL="98425" marR="0" lvl="0" indent="-98425"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連続割り付け</a:t>
                      </a:r>
                    </a:p>
                    <a:p>
                      <a:pPr marL="98425" marR="0" lvl="0" indent="-98425"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contiguous allocation)</a:t>
                      </a:r>
                      <a:endPar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単一連続割り付け</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single partition allocation)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単一ユーザ</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128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固定区画割り付け</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static partition allocation)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複数ユーザ</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128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可変区画割り付け</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dynamic partition allocation)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2"/>
                  </a:ext>
                </a:extLst>
              </a:tr>
              <a:tr h="812800">
                <a:tc rowSpan="2">
                  <a:txBody>
                    <a:bodyPr/>
                    <a:lstStyle/>
                    <a:p>
                      <a:pPr marL="98425" marR="0" lvl="0" indent="-98425"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非連続割り付け</a:t>
                      </a:r>
                    </a:p>
                    <a:p>
                      <a:pPr marL="98425" marR="0" lvl="0" indent="-98425"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noncontiguous allocation)</a:t>
                      </a:r>
                      <a:endPar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ページング</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paging)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3"/>
                  </a:ext>
                </a:extLst>
              </a:tr>
              <a:tr h="8128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セグメンテーション</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segmentation)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685800" y="800100"/>
            <a:ext cx="7772400" cy="762000"/>
          </a:xfrm>
        </p:spPr>
        <p:txBody>
          <a:bodyPr/>
          <a:lstStyle/>
          <a:p>
            <a:pPr eaLnBrk="1" hangingPunct="1"/>
            <a:r>
              <a:rPr lang="ja-JP" altLang="en-US" dirty="0">
                <a:latin typeface="Times New Roman" pitchFamily="18" charset="0"/>
              </a:rPr>
              <a:t>参照ビットによる</a:t>
            </a:r>
            <a:r>
              <a:rPr lang="en-US" altLang="ja-JP" dirty="0">
                <a:latin typeface="Times New Roman" pitchFamily="18" charset="0"/>
              </a:rPr>
              <a:t>LRU</a:t>
            </a:r>
            <a:r>
              <a:rPr lang="ja-JP" altLang="en-US" dirty="0">
                <a:latin typeface="Times New Roman" pitchFamily="18" charset="0"/>
              </a:rPr>
              <a:t>の実装</a:t>
            </a:r>
          </a:p>
        </p:txBody>
      </p:sp>
      <p:sp>
        <p:nvSpPr>
          <p:cNvPr id="52227" name="Rectangle 3"/>
          <p:cNvSpPr>
            <a:spLocks noGrp="1" noChangeArrowheads="1"/>
          </p:cNvSpPr>
          <p:nvPr>
            <p:ph type="body" idx="1"/>
          </p:nvPr>
        </p:nvSpPr>
        <p:spPr>
          <a:xfrm>
            <a:off x="687388" y="1600200"/>
            <a:ext cx="8456612" cy="2133600"/>
          </a:xfrm>
        </p:spPr>
        <p:txBody>
          <a:bodyPr/>
          <a:lstStyle/>
          <a:p>
            <a:pPr eaLnBrk="1" hangingPunct="1"/>
            <a:r>
              <a:rPr lang="ja-JP" altLang="en-US">
                <a:latin typeface="Times New Roman" pitchFamily="18" charset="0"/>
              </a:rPr>
              <a:t>参照ビットによる実装</a:t>
            </a:r>
          </a:p>
          <a:p>
            <a:pPr lvl="1" eaLnBrk="1" hangingPunct="1"/>
            <a:r>
              <a:rPr lang="ja-JP" altLang="en-US">
                <a:latin typeface="Times New Roman" pitchFamily="18" charset="0"/>
              </a:rPr>
              <a:t>ページへアクセスするとき 1 にセット</a:t>
            </a:r>
          </a:p>
          <a:p>
            <a:pPr lvl="1" eaLnBrk="1" hangingPunct="1"/>
            <a:r>
              <a:rPr lang="ja-JP" altLang="en-US">
                <a:latin typeface="Times New Roman" pitchFamily="18" charset="0"/>
              </a:rPr>
              <a:t>参照ビットが 0 のページを優先的にページアウト</a:t>
            </a:r>
          </a:p>
          <a:p>
            <a:pPr lvl="1" eaLnBrk="1" hangingPunct="1"/>
            <a:r>
              <a:rPr lang="ja-JP" altLang="en-US">
                <a:latin typeface="Times New Roman" pitchFamily="18" charset="0"/>
              </a:rPr>
              <a:t>必要に応じて全ページの参照ビットを 0 にリセット</a:t>
            </a:r>
            <a:endParaRPr lang="en-US" altLang="ja-JP">
              <a:latin typeface="Times New Roman" pitchFamily="18" charset="0"/>
            </a:endParaRPr>
          </a:p>
        </p:txBody>
      </p:sp>
      <p:graphicFrame>
        <p:nvGraphicFramePr>
          <p:cNvPr id="319492" name="Group 4"/>
          <p:cNvGraphicFramePr>
            <a:graphicFrameLocks noGrp="1"/>
          </p:cNvGraphicFramePr>
          <p:nvPr/>
        </p:nvGraphicFramePr>
        <p:xfrm>
          <a:off x="2514600" y="3810000"/>
          <a:ext cx="5029200" cy="2743200"/>
        </p:xfrm>
        <a:graphic>
          <a:graphicData uri="http://schemas.openxmlformats.org/drawingml/2006/table">
            <a:tbl>
              <a:tblPr/>
              <a:tblGrid>
                <a:gridCol w="1479550">
                  <a:extLst>
                    <a:ext uri="{9D8B030D-6E8A-4147-A177-3AD203B41FA5}">
                      <a16:colId xmlns:a16="http://schemas.microsoft.com/office/drawing/2014/main" val="20000"/>
                    </a:ext>
                  </a:extLst>
                </a:gridCol>
                <a:gridCol w="1720850">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tblGrid>
              <a:tr h="6604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a:t>
                      </a:r>
                      <a:endPar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ページ枠</a:t>
                      </a:r>
                      <a:endPar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参照ビット</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07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07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7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207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chemeClr val="tx1"/>
                          </a:solidFill>
                          <a:effectLst/>
                          <a:latin typeface="Times New Roman" pitchFamily="18" charset="0"/>
                          <a:ea typeface="ＭＳ Ｐゴシック"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52254" name="Text Box 30"/>
          <p:cNvSpPr txBox="1">
            <a:spLocks noChangeArrowheads="1"/>
          </p:cNvSpPr>
          <p:nvPr/>
        </p:nvSpPr>
        <p:spPr bwMode="auto">
          <a:xfrm>
            <a:off x="457200" y="5181600"/>
            <a:ext cx="2049463" cy="946150"/>
          </a:xfrm>
          <a:prstGeom prst="rect">
            <a:avLst/>
          </a:prstGeom>
          <a:noFill/>
          <a:ln w="9525">
            <a:noFill/>
            <a:miter lim="800000"/>
            <a:headEnd/>
            <a:tailEnd/>
          </a:ln>
        </p:spPr>
        <p:txBody>
          <a:bodyPr wrap="none">
            <a:spAutoFit/>
          </a:bodyPr>
          <a:lstStyle/>
          <a:p>
            <a:r>
              <a:rPr lang="ja-JP" altLang="en-US"/>
              <a:t>ページ 02 に</a:t>
            </a:r>
          </a:p>
          <a:p>
            <a:r>
              <a:rPr lang="ja-JP" altLang="en-US"/>
              <a:t>アクセス</a:t>
            </a:r>
          </a:p>
        </p:txBody>
      </p:sp>
      <p:sp>
        <p:nvSpPr>
          <p:cNvPr id="319521" name="AutoShape 33"/>
          <p:cNvSpPr>
            <a:spLocks noChangeArrowheads="1"/>
          </p:cNvSpPr>
          <p:nvPr/>
        </p:nvSpPr>
        <p:spPr bwMode="auto">
          <a:xfrm>
            <a:off x="5638800" y="4953000"/>
            <a:ext cx="1981200" cy="609600"/>
          </a:xfrm>
          <a:prstGeom prst="roundRect">
            <a:avLst>
              <a:gd name="adj" fmla="val 16667"/>
            </a:avLst>
          </a:prstGeom>
          <a:noFill/>
          <a:ln w="41275">
            <a:solidFill>
              <a:srgbClr val="FF99CC"/>
            </a:solidFill>
            <a:round/>
            <a:headEnd/>
            <a:tailEnd/>
          </a:ln>
        </p:spPr>
        <p:txBody>
          <a:bodyPr wrap="none" anchor="ctr"/>
          <a:lstStyle/>
          <a:p>
            <a:endParaRPr lang="ja-JP" altLang="en-US"/>
          </a:p>
        </p:txBody>
      </p:sp>
      <p:sp>
        <p:nvSpPr>
          <p:cNvPr id="8" name="吹き出し: 角を丸めた四角形 7">
            <a:extLst>
              <a:ext uri="{FF2B5EF4-FFF2-40B4-BE49-F238E27FC236}">
                <a16:creationId xmlns:a16="http://schemas.microsoft.com/office/drawing/2014/main" id="{B0FC60E4-FF7F-48F8-AD9B-E0BE2EB302F8}"/>
              </a:ext>
            </a:extLst>
          </p:cNvPr>
          <p:cNvSpPr/>
          <p:nvPr/>
        </p:nvSpPr>
        <p:spPr bwMode="auto">
          <a:xfrm>
            <a:off x="3341215" y="3541878"/>
            <a:ext cx="2286000" cy="1363663"/>
          </a:xfrm>
          <a:prstGeom prst="wedgeRoundRectCallout">
            <a:avLst>
              <a:gd name="adj1" fmla="val 47986"/>
              <a:gd name="adj2" fmla="val 74381"/>
              <a:gd name="adj3" fmla="val 16667"/>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ja-JP" altLang="en-US" dirty="0"/>
              <a:t>参照ビット</a:t>
            </a:r>
            <a:r>
              <a:rPr kumimoji="1" lang="ja-JP" altLang="en-US" sz="2800" b="0" i="0" u="none" strike="noStrike" cap="none" normalizeH="0" baseline="0" dirty="0">
                <a:ln>
                  <a:noFill/>
                </a:ln>
                <a:solidFill>
                  <a:schemeClr val="tx1"/>
                </a:solidFill>
                <a:effectLst/>
                <a:latin typeface="Times New Roman" pitchFamily="18" charset="0"/>
                <a:ea typeface="ＭＳ Ｐゴシック" pitchFamily="50" charset="-128"/>
              </a:rPr>
              <a:t>が</a:t>
            </a:r>
            <a:endParaRPr kumimoji="1" lang="en-US" altLang="ja-JP" sz="2800" b="0" i="0" u="none" strike="noStrike" cap="none" normalizeH="0" baseline="0" dirty="0">
              <a:ln>
                <a:noFill/>
              </a:ln>
              <a:solidFill>
                <a:schemeClr val="tx1"/>
              </a:solidFill>
              <a:effectLst/>
              <a:latin typeface="Times New Roman" pitchFamily="18" charset="0"/>
              <a:ea typeface="ＭＳ Ｐゴシック" pitchFamily="50" charset="-128"/>
            </a:endParaRPr>
          </a:p>
          <a:p>
            <a:pPr marL="0" marR="0" indent="0" algn="l" defTabSz="914400" rtl="0" eaLnBrk="1" fontAlgn="base" latinLnBrk="0" hangingPunct="1">
              <a:lnSpc>
                <a:spcPct val="100000"/>
              </a:lnSpc>
              <a:spcBef>
                <a:spcPct val="0"/>
              </a:spcBef>
              <a:spcAft>
                <a:spcPct val="0"/>
              </a:spcAft>
              <a:buClrTx/>
              <a:buSzTx/>
              <a:buFontTx/>
              <a:buNone/>
              <a:tabLst/>
            </a:pPr>
            <a:r>
              <a:rPr lang="en-US" altLang="ja-JP" dirty="0"/>
              <a:t>0 </a:t>
            </a:r>
            <a:r>
              <a:rPr kumimoji="1" lang="ja-JP" altLang="en-US" sz="2800" b="0" i="0" u="none" strike="noStrike" cap="none" normalizeH="0" baseline="0" dirty="0">
                <a:ln>
                  <a:noFill/>
                </a:ln>
                <a:solidFill>
                  <a:schemeClr val="tx1"/>
                </a:solidFill>
                <a:effectLst/>
                <a:latin typeface="Times New Roman" pitchFamily="18" charset="0"/>
                <a:ea typeface="ＭＳ Ｐゴシック" pitchFamily="50" charset="-128"/>
              </a:rPr>
              <a:t>のページを</a:t>
            </a:r>
            <a:endParaRPr kumimoji="1" lang="en-US" altLang="ja-JP" sz="2800" b="0" i="0" u="none" strike="noStrike" cap="none" normalizeH="0" baseline="0" dirty="0">
              <a:ln>
                <a:noFill/>
              </a:ln>
              <a:solidFill>
                <a:schemeClr val="tx1"/>
              </a:solidFill>
              <a:effectLst/>
              <a:latin typeface="Times New Roman" pitchFamily="18" charset="0"/>
              <a:ea typeface="ＭＳ Ｐゴシック" pitchFamily="50" charset="-128"/>
            </a:endParaRPr>
          </a:p>
          <a:p>
            <a:pPr marL="0" marR="0" indent="0" algn="l" defTabSz="914400" rtl="0" eaLnBrk="1" fontAlgn="base" latinLnBrk="0" hangingPunct="1">
              <a:lnSpc>
                <a:spcPct val="100000"/>
              </a:lnSpc>
              <a:spcBef>
                <a:spcPct val="0"/>
              </a:spcBef>
              <a:spcAft>
                <a:spcPct val="0"/>
              </a:spcAft>
              <a:buClrTx/>
              <a:buSzTx/>
              <a:buFontTx/>
              <a:buNone/>
              <a:tabLst/>
            </a:pPr>
            <a:r>
              <a:rPr lang="ja-JP" altLang="en-US" dirty="0"/>
              <a:t>ページアウト</a:t>
            </a:r>
            <a:endParaRPr kumimoji="1" lang="ja-JP" altLang="en-US" sz="2800" b="0" i="0" u="none" strike="noStrike" cap="none" normalizeH="0" baseline="0" dirty="0">
              <a:ln>
                <a:noFill/>
              </a:ln>
              <a:solidFill>
                <a:schemeClr val="tx1"/>
              </a:solidFill>
              <a:effectLst/>
              <a:latin typeface="Times New Roman" pitchFamily="18" charset="0"/>
              <a:ea typeface="ＭＳ Ｐゴシック"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19521"/>
                                        </p:tgtEl>
                                        <p:attrNameLst>
                                          <p:attrName>style.visibility</p:attrName>
                                        </p:attrNameLst>
                                      </p:cBhvr>
                                      <p:to>
                                        <p:strVal val="visible"/>
                                      </p:to>
                                    </p:set>
                                    <p:animEffect transition="in" filter="checkerboard(across)">
                                      <p:cBhvr>
                                        <p:cTn id="7" dur="500"/>
                                        <p:tgtEl>
                                          <p:spTgt spid="319521"/>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heckerboard(across)">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9521" grpId="0" animBg="1"/>
      <p:bldP spid="8"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685800" y="800100"/>
            <a:ext cx="7772400" cy="762000"/>
          </a:xfrm>
        </p:spPr>
        <p:txBody>
          <a:bodyPr/>
          <a:lstStyle/>
          <a:p>
            <a:pPr eaLnBrk="1" hangingPunct="1"/>
            <a:r>
              <a:rPr lang="ja-JP" altLang="en-US" dirty="0">
                <a:latin typeface="Times New Roman" pitchFamily="18" charset="0"/>
              </a:rPr>
              <a:t>参照ビットによる</a:t>
            </a:r>
            <a:r>
              <a:rPr lang="en-US" altLang="ja-JP" dirty="0">
                <a:latin typeface="Times New Roman" pitchFamily="18" charset="0"/>
              </a:rPr>
              <a:t>LRU</a:t>
            </a:r>
            <a:r>
              <a:rPr lang="ja-JP" altLang="en-US" dirty="0">
                <a:latin typeface="Times New Roman" pitchFamily="18" charset="0"/>
              </a:rPr>
              <a:t>の実装</a:t>
            </a:r>
          </a:p>
        </p:txBody>
      </p:sp>
      <p:sp>
        <p:nvSpPr>
          <p:cNvPr id="53251" name="Rectangle 3"/>
          <p:cNvSpPr>
            <a:spLocks noGrp="1" noChangeArrowheads="1"/>
          </p:cNvSpPr>
          <p:nvPr>
            <p:ph type="body" idx="1"/>
          </p:nvPr>
        </p:nvSpPr>
        <p:spPr>
          <a:xfrm>
            <a:off x="687388" y="1600200"/>
            <a:ext cx="8456612" cy="2133600"/>
          </a:xfrm>
        </p:spPr>
        <p:txBody>
          <a:bodyPr/>
          <a:lstStyle/>
          <a:p>
            <a:pPr eaLnBrk="1" hangingPunct="1"/>
            <a:r>
              <a:rPr lang="ja-JP" altLang="en-US">
                <a:latin typeface="Times New Roman" pitchFamily="18" charset="0"/>
              </a:rPr>
              <a:t>参照ビットによる実装</a:t>
            </a:r>
          </a:p>
          <a:p>
            <a:pPr lvl="1" eaLnBrk="1" hangingPunct="1"/>
            <a:r>
              <a:rPr lang="ja-JP" altLang="en-US">
                <a:latin typeface="Times New Roman" pitchFamily="18" charset="0"/>
              </a:rPr>
              <a:t>ページへアクセスするとき 1 にセット</a:t>
            </a:r>
          </a:p>
          <a:p>
            <a:pPr lvl="1" eaLnBrk="1" hangingPunct="1"/>
            <a:r>
              <a:rPr lang="ja-JP" altLang="en-US">
                <a:latin typeface="Times New Roman" pitchFamily="18" charset="0"/>
              </a:rPr>
              <a:t>参照ビットが 0 のページを優先的にページアウト</a:t>
            </a:r>
          </a:p>
          <a:p>
            <a:pPr lvl="1" eaLnBrk="1" hangingPunct="1"/>
            <a:r>
              <a:rPr lang="ja-JP" altLang="en-US">
                <a:latin typeface="Times New Roman" pitchFamily="18" charset="0"/>
              </a:rPr>
              <a:t>必要に応じて全ページの参照ビットを 0 にリセット</a:t>
            </a:r>
            <a:endParaRPr lang="en-US" altLang="ja-JP">
              <a:latin typeface="Times New Roman" pitchFamily="18" charset="0"/>
            </a:endParaRPr>
          </a:p>
        </p:txBody>
      </p:sp>
      <p:graphicFrame>
        <p:nvGraphicFramePr>
          <p:cNvPr id="320516" name="Group 4"/>
          <p:cNvGraphicFramePr>
            <a:graphicFrameLocks noGrp="1"/>
          </p:cNvGraphicFramePr>
          <p:nvPr/>
        </p:nvGraphicFramePr>
        <p:xfrm>
          <a:off x="2514600" y="3810000"/>
          <a:ext cx="5029200" cy="2743200"/>
        </p:xfrm>
        <a:graphic>
          <a:graphicData uri="http://schemas.openxmlformats.org/drawingml/2006/table">
            <a:tbl>
              <a:tblPr/>
              <a:tblGrid>
                <a:gridCol w="1479550">
                  <a:extLst>
                    <a:ext uri="{9D8B030D-6E8A-4147-A177-3AD203B41FA5}">
                      <a16:colId xmlns:a16="http://schemas.microsoft.com/office/drawing/2014/main" val="20000"/>
                    </a:ext>
                  </a:extLst>
                </a:gridCol>
                <a:gridCol w="1720850">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tblGrid>
              <a:tr h="6604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a:t>
                      </a:r>
                      <a:endPar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ページ枠</a:t>
                      </a:r>
                      <a:endPar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参照ビット</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07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07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7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207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53278" name="Text Box 30"/>
          <p:cNvSpPr txBox="1">
            <a:spLocks noChangeArrowheads="1"/>
          </p:cNvSpPr>
          <p:nvPr/>
        </p:nvSpPr>
        <p:spPr bwMode="auto">
          <a:xfrm>
            <a:off x="457200" y="5181600"/>
            <a:ext cx="2049463" cy="946150"/>
          </a:xfrm>
          <a:prstGeom prst="rect">
            <a:avLst/>
          </a:prstGeom>
          <a:noFill/>
          <a:ln w="9525">
            <a:noFill/>
            <a:miter lim="800000"/>
            <a:headEnd/>
            <a:tailEnd/>
          </a:ln>
        </p:spPr>
        <p:txBody>
          <a:bodyPr wrap="none">
            <a:spAutoFit/>
          </a:bodyPr>
          <a:lstStyle/>
          <a:p>
            <a:r>
              <a:rPr lang="ja-JP" altLang="en-US"/>
              <a:t>ページ 02 に</a:t>
            </a:r>
          </a:p>
          <a:p>
            <a:r>
              <a:rPr lang="ja-JP" altLang="en-US"/>
              <a:t>アクセス</a:t>
            </a:r>
          </a:p>
        </p:txBody>
      </p:sp>
      <p:grpSp>
        <p:nvGrpSpPr>
          <p:cNvPr id="53279" name="Group 33"/>
          <p:cNvGrpSpPr>
            <a:grpSpLocks/>
          </p:cNvGrpSpPr>
          <p:nvPr/>
        </p:nvGrpSpPr>
        <p:grpSpPr bwMode="auto">
          <a:xfrm>
            <a:off x="3994150" y="5511800"/>
            <a:ext cx="3549650" cy="520700"/>
            <a:chOff x="2516" y="3472"/>
            <a:chExt cx="2236" cy="328"/>
          </a:xfrm>
        </p:grpSpPr>
        <p:sp>
          <p:nvSpPr>
            <p:cNvPr id="53280" name="Rectangle 34"/>
            <p:cNvSpPr>
              <a:spLocks noChangeArrowheads="1"/>
            </p:cNvSpPr>
            <p:nvPr/>
          </p:nvSpPr>
          <p:spPr bwMode="auto">
            <a:xfrm>
              <a:off x="3600" y="3472"/>
              <a:ext cx="1152" cy="328"/>
            </a:xfrm>
            <a:prstGeom prst="rect">
              <a:avLst/>
            </a:prstGeom>
            <a:solidFill>
              <a:srgbClr val="CCFF99"/>
            </a:solidFill>
            <a:ln w="9525">
              <a:noFill/>
              <a:miter lim="800000"/>
              <a:headEnd/>
              <a:tailEnd/>
            </a:ln>
          </p:spPr>
          <p:txBody>
            <a:bodyPr anchor="ctr"/>
            <a:lstStyle/>
            <a:p>
              <a:pPr algn="ctr">
                <a:spcBef>
                  <a:spcPct val="20000"/>
                </a:spcBef>
                <a:buSzPct val="85000"/>
              </a:pPr>
              <a:r>
                <a:rPr lang="ja-JP" altLang="en-US">
                  <a:solidFill>
                    <a:srgbClr val="000000"/>
                  </a:solidFill>
                </a:rPr>
                <a:t>1</a:t>
              </a:r>
            </a:p>
          </p:txBody>
        </p:sp>
        <p:sp>
          <p:nvSpPr>
            <p:cNvPr id="53281" name="Rectangle 35"/>
            <p:cNvSpPr>
              <a:spLocks noChangeArrowheads="1"/>
            </p:cNvSpPr>
            <p:nvPr/>
          </p:nvSpPr>
          <p:spPr bwMode="auto">
            <a:xfrm>
              <a:off x="2516" y="3472"/>
              <a:ext cx="1084" cy="328"/>
            </a:xfrm>
            <a:prstGeom prst="rect">
              <a:avLst/>
            </a:prstGeom>
            <a:solidFill>
              <a:srgbClr val="CCFF99"/>
            </a:solidFill>
            <a:ln w="9525">
              <a:noFill/>
              <a:miter lim="800000"/>
              <a:headEnd/>
              <a:tailEnd/>
            </a:ln>
          </p:spPr>
          <p:txBody>
            <a:bodyPr anchor="ctr"/>
            <a:lstStyle/>
            <a:p>
              <a:pPr algn="ctr">
                <a:spcBef>
                  <a:spcPct val="20000"/>
                </a:spcBef>
                <a:buSzPct val="85000"/>
              </a:pPr>
              <a:r>
                <a:rPr lang="ja-JP" altLang="en-US">
                  <a:solidFill>
                    <a:srgbClr val="000000"/>
                  </a:solidFill>
                </a:rPr>
                <a:t>1</a:t>
              </a:r>
            </a:p>
          </p:txBody>
        </p:sp>
      </p:gr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685800" y="800100"/>
            <a:ext cx="7772400" cy="762000"/>
          </a:xfrm>
        </p:spPr>
        <p:txBody>
          <a:bodyPr/>
          <a:lstStyle/>
          <a:p>
            <a:pPr eaLnBrk="1" hangingPunct="1"/>
            <a:r>
              <a:rPr lang="ja-JP" altLang="en-US" dirty="0">
                <a:latin typeface="Times New Roman" pitchFamily="18" charset="0"/>
              </a:rPr>
              <a:t>スタックによる</a:t>
            </a:r>
            <a:r>
              <a:rPr lang="en-US" altLang="ja-JP" dirty="0">
                <a:latin typeface="Times New Roman" pitchFamily="18" charset="0"/>
              </a:rPr>
              <a:t>LRU</a:t>
            </a:r>
            <a:r>
              <a:rPr lang="ja-JP" altLang="en-US" dirty="0">
                <a:latin typeface="Times New Roman" pitchFamily="18" charset="0"/>
              </a:rPr>
              <a:t>の実装</a:t>
            </a:r>
          </a:p>
        </p:txBody>
      </p:sp>
      <p:sp>
        <p:nvSpPr>
          <p:cNvPr id="54275" name="Rectangle 3"/>
          <p:cNvSpPr>
            <a:spLocks noGrp="1" noChangeArrowheads="1"/>
          </p:cNvSpPr>
          <p:nvPr>
            <p:ph type="body" idx="1"/>
          </p:nvPr>
        </p:nvSpPr>
        <p:spPr>
          <a:xfrm>
            <a:off x="685800" y="1981200"/>
            <a:ext cx="7772400" cy="1219200"/>
          </a:xfrm>
        </p:spPr>
        <p:txBody>
          <a:bodyPr/>
          <a:lstStyle/>
          <a:p>
            <a:pPr eaLnBrk="1" hangingPunct="1"/>
            <a:r>
              <a:rPr lang="ja-JP" altLang="en-US">
                <a:latin typeface="Times New Roman" pitchFamily="18" charset="0"/>
              </a:rPr>
              <a:t>スタックによる実装</a:t>
            </a:r>
          </a:p>
          <a:p>
            <a:pPr lvl="1" eaLnBrk="1" hangingPunct="1"/>
            <a:r>
              <a:rPr lang="ja-JP" altLang="en-US">
                <a:latin typeface="Times New Roman" pitchFamily="18" charset="0"/>
              </a:rPr>
              <a:t>スタックでページを管理する</a:t>
            </a:r>
          </a:p>
        </p:txBody>
      </p:sp>
      <p:graphicFrame>
        <p:nvGraphicFramePr>
          <p:cNvPr id="322564" name="Group 4"/>
          <p:cNvGraphicFramePr>
            <a:graphicFrameLocks noGrp="1"/>
          </p:cNvGraphicFramePr>
          <p:nvPr/>
        </p:nvGraphicFramePr>
        <p:xfrm>
          <a:off x="152400" y="3200400"/>
          <a:ext cx="4829175" cy="2907792"/>
        </p:xfrm>
        <a:graphic>
          <a:graphicData uri="http://schemas.openxmlformats.org/drawingml/2006/table">
            <a:tbl>
              <a:tblPr/>
              <a:tblGrid>
                <a:gridCol w="2455863">
                  <a:extLst>
                    <a:ext uri="{9D8B030D-6E8A-4147-A177-3AD203B41FA5}">
                      <a16:colId xmlns:a16="http://schemas.microsoft.com/office/drawing/2014/main" val="20000"/>
                    </a:ext>
                  </a:extLst>
                </a:gridCol>
                <a:gridCol w="474662">
                  <a:extLst>
                    <a:ext uri="{9D8B030D-6E8A-4147-A177-3AD203B41FA5}">
                      <a16:colId xmlns:a16="http://schemas.microsoft.com/office/drawing/2014/main" val="20001"/>
                    </a:ext>
                  </a:extLst>
                </a:gridCol>
                <a:gridCol w="474663">
                  <a:extLst>
                    <a:ext uri="{9D8B030D-6E8A-4147-A177-3AD203B41FA5}">
                      <a16:colId xmlns:a16="http://schemas.microsoft.com/office/drawing/2014/main" val="20002"/>
                    </a:ext>
                  </a:extLst>
                </a:gridCol>
                <a:gridCol w="476250">
                  <a:extLst>
                    <a:ext uri="{9D8B030D-6E8A-4147-A177-3AD203B41FA5}">
                      <a16:colId xmlns:a16="http://schemas.microsoft.com/office/drawing/2014/main" val="20003"/>
                    </a:ext>
                  </a:extLst>
                </a:gridCol>
                <a:gridCol w="473075">
                  <a:extLst>
                    <a:ext uri="{9D8B030D-6E8A-4147-A177-3AD203B41FA5}">
                      <a16:colId xmlns:a16="http://schemas.microsoft.com/office/drawing/2014/main" val="20004"/>
                    </a:ext>
                  </a:extLst>
                </a:gridCol>
                <a:gridCol w="474662">
                  <a:extLst>
                    <a:ext uri="{9D8B030D-6E8A-4147-A177-3AD203B41FA5}">
                      <a16:colId xmlns:a16="http://schemas.microsoft.com/office/drawing/2014/main" val="20005"/>
                    </a:ext>
                  </a:extLst>
                </a:gridCol>
              </a:tblGrid>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参照ページ</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275">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ページ枠</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a:t>
                      </a:r>
                      <a:r>
                        <a:rPr kumimoji="1" lang="en-US" altLang="ja-JP" sz="2800" b="0" i="0" u="none" strike="noStrike" cap="none" normalizeH="0" baseline="0">
                          <a:ln>
                            <a:noFill/>
                          </a:ln>
                          <a:solidFill>
                            <a:schemeClr val="tx1"/>
                          </a:solidFill>
                          <a:effectLst/>
                          <a:latin typeface="Times New Roman" pitchFamily="18" charset="0"/>
                          <a:ea typeface="ＭＳ Ｐゴシック" pitchFamily="50" charset="-128"/>
                        </a:rPr>
                        <a:t>FIFO</a:t>
                      </a: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キュー)</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ページフォルト</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54306" name="Text Box 34"/>
          <p:cNvSpPr txBox="1">
            <a:spLocks noChangeArrowheads="1"/>
          </p:cNvSpPr>
          <p:nvPr/>
        </p:nvSpPr>
        <p:spPr bwMode="auto">
          <a:xfrm>
            <a:off x="5486400" y="3962400"/>
            <a:ext cx="2798763" cy="946150"/>
          </a:xfrm>
          <a:prstGeom prst="rect">
            <a:avLst/>
          </a:prstGeom>
          <a:noFill/>
          <a:ln w="9525">
            <a:noFill/>
            <a:miter lim="800000"/>
            <a:headEnd/>
            <a:tailEnd/>
          </a:ln>
        </p:spPr>
        <p:txBody>
          <a:bodyPr wrap="none">
            <a:spAutoFit/>
          </a:bodyPr>
          <a:lstStyle/>
          <a:p>
            <a:pPr marL="457200" indent="-457200"/>
            <a:r>
              <a:rPr lang="ja-JP" altLang="en-US"/>
              <a:t>参照したページを</a:t>
            </a:r>
          </a:p>
          <a:p>
            <a:pPr marL="457200" indent="-457200"/>
            <a:r>
              <a:rPr lang="ja-JP" altLang="en-US"/>
              <a:t>一番下に移動</a:t>
            </a:r>
          </a:p>
        </p:txBody>
      </p:sp>
      <p:grpSp>
        <p:nvGrpSpPr>
          <p:cNvPr id="2" name="Group 45"/>
          <p:cNvGrpSpPr>
            <a:grpSpLocks/>
          </p:cNvGrpSpPr>
          <p:nvPr/>
        </p:nvGrpSpPr>
        <p:grpSpPr bwMode="auto">
          <a:xfrm>
            <a:off x="3886200" y="3778250"/>
            <a:ext cx="620713" cy="1746250"/>
            <a:chOff x="2448" y="2380"/>
            <a:chExt cx="391" cy="1100"/>
          </a:xfrm>
        </p:grpSpPr>
        <p:sp>
          <p:nvSpPr>
            <p:cNvPr id="54308" name="Rectangle 43"/>
            <p:cNvSpPr>
              <a:spLocks noChangeArrowheads="1"/>
            </p:cNvSpPr>
            <p:nvPr/>
          </p:nvSpPr>
          <p:spPr bwMode="auto">
            <a:xfrm>
              <a:off x="2541" y="2380"/>
              <a:ext cx="298" cy="1100"/>
            </a:xfrm>
            <a:prstGeom prst="rect">
              <a:avLst/>
            </a:prstGeom>
            <a:noFill/>
            <a:ln w="9525">
              <a:noFill/>
              <a:miter lim="800000"/>
              <a:headEnd/>
              <a:tailEnd/>
            </a:ln>
          </p:spPr>
          <p:txBody>
            <a:bodyPr/>
            <a:lstStyle/>
            <a:p>
              <a:pPr algn="ctr">
                <a:spcBef>
                  <a:spcPct val="20000"/>
                </a:spcBef>
                <a:buSzPct val="85000"/>
              </a:pPr>
              <a:r>
                <a:rPr lang="ja-JP" altLang="en-US" sz="3200"/>
                <a:t>1</a:t>
              </a:r>
            </a:p>
            <a:p>
              <a:pPr algn="ctr">
                <a:spcBef>
                  <a:spcPct val="20000"/>
                </a:spcBef>
                <a:buSzPct val="85000"/>
              </a:pPr>
              <a:r>
                <a:rPr lang="ja-JP" altLang="en-US" sz="3200"/>
                <a:t>2</a:t>
              </a:r>
            </a:p>
            <a:p>
              <a:pPr algn="ctr">
                <a:spcBef>
                  <a:spcPct val="20000"/>
                </a:spcBef>
                <a:buSzPct val="85000"/>
              </a:pPr>
              <a:r>
                <a:rPr lang="ja-JP" altLang="en-US" sz="3200"/>
                <a:t>0</a:t>
              </a:r>
            </a:p>
          </p:txBody>
        </p:sp>
        <p:sp>
          <p:nvSpPr>
            <p:cNvPr id="54309" name="Line 44"/>
            <p:cNvSpPr>
              <a:spLocks noChangeShapeType="1"/>
            </p:cNvSpPr>
            <p:nvPr/>
          </p:nvSpPr>
          <p:spPr bwMode="auto">
            <a:xfrm>
              <a:off x="2448" y="2688"/>
              <a:ext cx="144" cy="528"/>
            </a:xfrm>
            <a:prstGeom prst="line">
              <a:avLst/>
            </a:prstGeom>
            <a:noFill/>
            <a:ln w="38100">
              <a:solidFill>
                <a:srgbClr val="00FF00"/>
              </a:solidFill>
              <a:round/>
              <a:headEnd/>
              <a:tailEnd type="triangle" w="med" len="med"/>
            </a:ln>
          </p:spPr>
          <p:txBody>
            <a:bodyPr wrap="none"/>
            <a:lstStyle/>
            <a:p>
              <a:endParaRPr lang="ja-JP" altLang="en-US"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685800" y="800100"/>
            <a:ext cx="7772400" cy="762000"/>
          </a:xfrm>
        </p:spPr>
        <p:txBody>
          <a:bodyPr/>
          <a:lstStyle/>
          <a:p>
            <a:pPr eaLnBrk="1" hangingPunct="1"/>
            <a:r>
              <a:rPr lang="ja-JP" altLang="en-US" dirty="0">
                <a:latin typeface="Times New Roman" pitchFamily="18" charset="0"/>
              </a:rPr>
              <a:t>スタックによる</a:t>
            </a:r>
            <a:r>
              <a:rPr lang="en-US" altLang="ja-JP" dirty="0">
                <a:latin typeface="Times New Roman" pitchFamily="18" charset="0"/>
              </a:rPr>
              <a:t>LRU</a:t>
            </a:r>
            <a:r>
              <a:rPr lang="ja-JP" altLang="en-US" dirty="0">
                <a:latin typeface="Times New Roman" pitchFamily="18" charset="0"/>
              </a:rPr>
              <a:t>の実装</a:t>
            </a:r>
          </a:p>
        </p:txBody>
      </p:sp>
      <p:sp>
        <p:nvSpPr>
          <p:cNvPr id="55299" name="Rectangle 3"/>
          <p:cNvSpPr>
            <a:spLocks noGrp="1" noChangeArrowheads="1"/>
          </p:cNvSpPr>
          <p:nvPr>
            <p:ph type="body" idx="1"/>
          </p:nvPr>
        </p:nvSpPr>
        <p:spPr>
          <a:xfrm>
            <a:off x="685800" y="1981200"/>
            <a:ext cx="7772400" cy="1219200"/>
          </a:xfrm>
        </p:spPr>
        <p:txBody>
          <a:bodyPr/>
          <a:lstStyle/>
          <a:p>
            <a:pPr eaLnBrk="1" hangingPunct="1"/>
            <a:r>
              <a:rPr lang="ja-JP" altLang="en-US">
                <a:latin typeface="Times New Roman" pitchFamily="18" charset="0"/>
              </a:rPr>
              <a:t>スタックによる実装</a:t>
            </a:r>
          </a:p>
          <a:p>
            <a:pPr lvl="1" eaLnBrk="1" hangingPunct="1"/>
            <a:r>
              <a:rPr lang="ja-JP" altLang="en-US">
                <a:latin typeface="Times New Roman" pitchFamily="18" charset="0"/>
              </a:rPr>
              <a:t>スタックでページを管理する</a:t>
            </a:r>
          </a:p>
        </p:txBody>
      </p:sp>
      <p:graphicFrame>
        <p:nvGraphicFramePr>
          <p:cNvPr id="324612" name="Group 4"/>
          <p:cNvGraphicFramePr>
            <a:graphicFrameLocks noGrp="1"/>
          </p:cNvGraphicFramePr>
          <p:nvPr/>
        </p:nvGraphicFramePr>
        <p:xfrm>
          <a:off x="152400" y="3200400"/>
          <a:ext cx="4829175" cy="2907792"/>
        </p:xfrm>
        <a:graphic>
          <a:graphicData uri="http://schemas.openxmlformats.org/drawingml/2006/table">
            <a:tbl>
              <a:tblPr/>
              <a:tblGrid>
                <a:gridCol w="2455863">
                  <a:extLst>
                    <a:ext uri="{9D8B030D-6E8A-4147-A177-3AD203B41FA5}">
                      <a16:colId xmlns:a16="http://schemas.microsoft.com/office/drawing/2014/main" val="20000"/>
                    </a:ext>
                  </a:extLst>
                </a:gridCol>
                <a:gridCol w="474662">
                  <a:extLst>
                    <a:ext uri="{9D8B030D-6E8A-4147-A177-3AD203B41FA5}">
                      <a16:colId xmlns:a16="http://schemas.microsoft.com/office/drawing/2014/main" val="20001"/>
                    </a:ext>
                  </a:extLst>
                </a:gridCol>
                <a:gridCol w="474663">
                  <a:extLst>
                    <a:ext uri="{9D8B030D-6E8A-4147-A177-3AD203B41FA5}">
                      <a16:colId xmlns:a16="http://schemas.microsoft.com/office/drawing/2014/main" val="20002"/>
                    </a:ext>
                  </a:extLst>
                </a:gridCol>
                <a:gridCol w="476250">
                  <a:extLst>
                    <a:ext uri="{9D8B030D-6E8A-4147-A177-3AD203B41FA5}">
                      <a16:colId xmlns:a16="http://schemas.microsoft.com/office/drawing/2014/main" val="20003"/>
                    </a:ext>
                  </a:extLst>
                </a:gridCol>
                <a:gridCol w="473075">
                  <a:extLst>
                    <a:ext uri="{9D8B030D-6E8A-4147-A177-3AD203B41FA5}">
                      <a16:colId xmlns:a16="http://schemas.microsoft.com/office/drawing/2014/main" val="20004"/>
                    </a:ext>
                  </a:extLst>
                </a:gridCol>
                <a:gridCol w="474662">
                  <a:extLst>
                    <a:ext uri="{9D8B030D-6E8A-4147-A177-3AD203B41FA5}">
                      <a16:colId xmlns:a16="http://schemas.microsoft.com/office/drawing/2014/main" val="20005"/>
                    </a:ext>
                  </a:extLst>
                </a:gridCol>
              </a:tblGrid>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参照ページ</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275">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ページ枠</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a:t>
                      </a:r>
                      <a:r>
                        <a:rPr kumimoji="1" lang="en-US" altLang="ja-JP" sz="2800" b="0" i="0" u="none" strike="noStrike" cap="none" normalizeH="0" baseline="0">
                          <a:ln>
                            <a:noFill/>
                          </a:ln>
                          <a:solidFill>
                            <a:schemeClr val="tx1"/>
                          </a:solidFill>
                          <a:effectLst/>
                          <a:latin typeface="Times New Roman" pitchFamily="18" charset="0"/>
                          <a:ea typeface="ＭＳ Ｐゴシック" pitchFamily="50" charset="-128"/>
                        </a:rPr>
                        <a:t>FIFO</a:t>
                      </a: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キュー)</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ページフォルト</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55330" name="Text Box 38"/>
          <p:cNvSpPr txBox="1">
            <a:spLocks noChangeArrowheads="1"/>
          </p:cNvSpPr>
          <p:nvPr/>
        </p:nvSpPr>
        <p:spPr bwMode="auto">
          <a:xfrm>
            <a:off x="4992688" y="3962400"/>
            <a:ext cx="4149725" cy="1373188"/>
          </a:xfrm>
          <a:prstGeom prst="rect">
            <a:avLst/>
          </a:prstGeom>
          <a:noFill/>
          <a:ln w="9525">
            <a:noFill/>
            <a:miter lim="800000"/>
            <a:headEnd/>
            <a:tailEnd/>
          </a:ln>
        </p:spPr>
        <p:txBody>
          <a:bodyPr wrap="none">
            <a:spAutoFit/>
          </a:bodyPr>
          <a:lstStyle/>
          <a:p>
            <a:pPr marL="457200" indent="-457200">
              <a:buFontTx/>
              <a:buAutoNum type="arabicPeriod"/>
            </a:pPr>
            <a:r>
              <a:rPr lang="ja-JP" altLang="en-US"/>
              <a:t>1番上のページを消す</a:t>
            </a:r>
          </a:p>
          <a:p>
            <a:pPr marL="457200" indent="-457200">
              <a:buFontTx/>
              <a:buAutoNum type="arabicPeriod"/>
            </a:pPr>
            <a:r>
              <a:rPr lang="ja-JP" altLang="en-US"/>
              <a:t>ページを上にシフト</a:t>
            </a:r>
          </a:p>
          <a:p>
            <a:pPr marL="457200" indent="-457200">
              <a:buFontTx/>
              <a:buAutoNum type="arabicPeriod"/>
            </a:pPr>
            <a:r>
              <a:rPr lang="ja-JP" altLang="en-US"/>
              <a:t>1番下にページを加える</a:t>
            </a:r>
          </a:p>
        </p:txBody>
      </p:sp>
      <p:sp>
        <p:nvSpPr>
          <p:cNvPr id="324650" name="Rectangle 42"/>
          <p:cNvSpPr>
            <a:spLocks noChangeArrowheads="1"/>
          </p:cNvSpPr>
          <p:nvPr/>
        </p:nvSpPr>
        <p:spPr bwMode="auto">
          <a:xfrm>
            <a:off x="4506913" y="5524500"/>
            <a:ext cx="474662" cy="577850"/>
          </a:xfrm>
          <a:prstGeom prst="rect">
            <a:avLst/>
          </a:prstGeom>
          <a:noFill/>
          <a:ln w="9525">
            <a:noFill/>
            <a:miter lim="800000"/>
            <a:headEnd/>
            <a:tailEnd/>
          </a:ln>
        </p:spPr>
        <p:txBody>
          <a:bodyPr/>
          <a:lstStyle/>
          <a:p>
            <a:pPr algn="ctr">
              <a:spcBef>
                <a:spcPct val="20000"/>
              </a:spcBef>
              <a:buSzPct val="85000"/>
            </a:pPr>
            <a:r>
              <a:rPr lang="en-US" altLang="ja-JP" sz="3200"/>
              <a:t>p</a:t>
            </a:r>
          </a:p>
        </p:txBody>
      </p:sp>
      <p:grpSp>
        <p:nvGrpSpPr>
          <p:cNvPr id="2" name="Group 47"/>
          <p:cNvGrpSpPr>
            <a:grpSpLocks/>
          </p:cNvGrpSpPr>
          <p:nvPr/>
        </p:nvGrpSpPr>
        <p:grpSpPr bwMode="auto">
          <a:xfrm>
            <a:off x="4114800" y="3778250"/>
            <a:ext cx="866775" cy="1746250"/>
            <a:chOff x="2592" y="2380"/>
            <a:chExt cx="546" cy="1100"/>
          </a:xfrm>
        </p:grpSpPr>
        <p:grpSp>
          <p:nvGrpSpPr>
            <p:cNvPr id="55333" name="Group 41"/>
            <p:cNvGrpSpPr>
              <a:grpSpLocks/>
            </p:cNvGrpSpPr>
            <p:nvPr/>
          </p:nvGrpSpPr>
          <p:grpSpPr bwMode="auto">
            <a:xfrm>
              <a:off x="2592" y="2448"/>
              <a:ext cx="192" cy="192"/>
              <a:chOff x="2592" y="2448"/>
              <a:chExt cx="192" cy="192"/>
            </a:xfrm>
          </p:grpSpPr>
          <p:sp>
            <p:nvSpPr>
              <p:cNvPr id="55337" name="Line 39"/>
              <p:cNvSpPr>
                <a:spLocks noChangeShapeType="1"/>
              </p:cNvSpPr>
              <p:nvPr/>
            </p:nvSpPr>
            <p:spPr bwMode="auto">
              <a:xfrm flipH="1">
                <a:off x="2592" y="2448"/>
                <a:ext cx="192" cy="192"/>
              </a:xfrm>
              <a:prstGeom prst="line">
                <a:avLst/>
              </a:prstGeom>
              <a:noFill/>
              <a:ln w="38100">
                <a:solidFill>
                  <a:srgbClr val="FF0000"/>
                </a:solidFill>
                <a:round/>
                <a:headEnd/>
                <a:tailEnd/>
              </a:ln>
            </p:spPr>
            <p:txBody>
              <a:bodyPr wrap="none"/>
              <a:lstStyle/>
              <a:p>
                <a:endParaRPr lang="ja-JP" altLang="en-US"/>
              </a:p>
            </p:txBody>
          </p:sp>
          <p:sp>
            <p:nvSpPr>
              <p:cNvPr id="55338" name="Line 40"/>
              <p:cNvSpPr>
                <a:spLocks noChangeShapeType="1"/>
              </p:cNvSpPr>
              <p:nvPr/>
            </p:nvSpPr>
            <p:spPr bwMode="auto">
              <a:xfrm>
                <a:off x="2592" y="2448"/>
                <a:ext cx="192" cy="192"/>
              </a:xfrm>
              <a:prstGeom prst="line">
                <a:avLst/>
              </a:prstGeom>
              <a:noFill/>
              <a:ln w="38100">
                <a:solidFill>
                  <a:srgbClr val="FF0000"/>
                </a:solidFill>
                <a:round/>
                <a:headEnd/>
                <a:tailEnd/>
              </a:ln>
            </p:spPr>
            <p:txBody>
              <a:bodyPr wrap="none"/>
              <a:lstStyle/>
              <a:p>
                <a:endParaRPr lang="ja-JP" altLang="en-US"/>
              </a:p>
            </p:txBody>
          </p:sp>
        </p:grpSp>
        <p:sp>
          <p:nvSpPr>
            <p:cNvPr id="55334" name="Rectangle 43"/>
            <p:cNvSpPr>
              <a:spLocks noChangeArrowheads="1"/>
            </p:cNvSpPr>
            <p:nvPr/>
          </p:nvSpPr>
          <p:spPr bwMode="auto">
            <a:xfrm>
              <a:off x="2839" y="2380"/>
              <a:ext cx="299" cy="1100"/>
            </a:xfrm>
            <a:prstGeom prst="rect">
              <a:avLst/>
            </a:prstGeom>
            <a:noFill/>
            <a:ln w="9525">
              <a:noFill/>
              <a:miter lim="800000"/>
              <a:headEnd/>
              <a:tailEnd/>
            </a:ln>
          </p:spPr>
          <p:txBody>
            <a:bodyPr/>
            <a:lstStyle/>
            <a:p>
              <a:pPr algn="ctr">
                <a:spcBef>
                  <a:spcPct val="20000"/>
                </a:spcBef>
                <a:buSzPct val="85000"/>
              </a:pPr>
              <a:r>
                <a:rPr lang="ja-JP" altLang="en-US" sz="3200"/>
                <a:t>2</a:t>
              </a:r>
            </a:p>
            <a:p>
              <a:pPr algn="ctr">
                <a:spcBef>
                  <a:spcPct val="20000"/>
                </a:spcBef>
                <a:buSzPct val="85000"/>
              </a:pPr>
              <a:r>
                <a:rPr lang="ja-JP" altLang="en-US" sz="3200"/>
                <a:t>0</a:t>
              </a:r>
            </a:p>
            <a:p>
              <a:pPr algn="ctr">
                <a:spcBef>
                  <a:spcPct val="20000"/>
                </a:spcBef>
                <a:buSzPct val="85000"/>
              </a:pPr>
              <a:r>
                <a:rPr lang="ja-JP" altLang="en-US" sz="3200"/>
                <a:t>4</a:t>
              </a:r>
            </a:p>
          </p:txBody>
        </p:sp>
        <p:sp>
          <p:nvSpPr>
            <p:cNvPr id="55335" name="Line 45"/>
            <p:cNvSpPr>
              <a:spLocks noChangeShapeType="1"/>
            </p:cNvSpPr>
            <p:nvPr/>
          </p:nvSpPr>
          <p:spPr bwMode="auto">
            <a:xfrm flipV="1">
              <a:off x="2736" y="2640"/>
              <a:ext cx="192" cy="192"/>
            </a:xfrm>
            <a:prstGeom prst="line">
              <a:avLst/>
            </a:prstGeom>
            <a:noFill/>
            <a:ln w="28575">
              <a:solidFill>
                <a:srgbClr val="FF99CC"/>
              </a:solidFill>
              <a:round/>
              <a:headEnd/>
              <a:tailEnd type="triangle" w="med" len="med"/>
            </a:ln>
          </p:spPr>
          <p:txBody>
            <a:bodyPr wrap="none"/>
            <a:lstStyle/>
            <a:p>
              <a:endParaRPr lang="ja-JP" altLang="en-US"/>
            </a:p>
          </p:txBody>
        </p:sp>
        <p:sp>
          <p:nvSpPr>
            <p:cNvPr id="55336" name="Line 46"/>
            <p:cNvSpPr>
              <a:spLocks noChangeShapeType="1"/>
            </p:cNvSpPr>
            <p:nvPr/>
          </p:nvSpPr>
          <p:spPr bwMode="auto">
            <a:xfrm flipV="1">
              <a:off x="2736" y="2976"/>
              <a:ext cx="192" cy="192"/>
            </a:xfrm>
            <a:prstGeom prst="line">
              <a:avLst/>
            </a:prstGeom>
            <a:noFill/>
            <a:ln w="28575">
              <a:solidFill>
                <a:srgbClr val="FF99CC"/>
              </a:solidFill>
              <a:round/>
              <a:headEnd/>
              <a:tailEnd type="triangle" w="med" len="med"/>
            </a:ln>
          </p:spPr>
          <p:txBody>
            <a:bodyPr wrap="none"/>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24650"/>
                                        </p:tgtEl>
                                        <p:attrNameLst>
                                          <p:attrName>style.visibility</p:attrName>
                                        </p:attrNameLst>
                                      </p:cBhvr>
                                      <p:to>
                                        <p:strVal val="visible"/>
                                      </p:to>
                                    </p:set>
                                    <p:animEffect transition="in" filter="checkerboard(across)">
                                      <p:cBhvr>
                                        <p:cTn id="7" dur="500"/>
                                        <p:tgtEl>
                                          <p:spTgt spid="32465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4650" grpId="0"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800100"/>
            <a:ext cx="7772400" cy="762000"/>
          </a:xfrm>
        </p:spPr>
        <p:txBody>
          <a:bodyPr/>
          <a:lstStyle/>
          <a:p>
            <a:pPr eaLnBrk="1" hangingPunct="1"/>
            <a:r>
              <a:rPr lang="ja-JP" altLang="en-US" dirty="0">
                <a:latin typeface="Times New Roman" pitchFamily="18" charset="0"/>
              </a:rPr>
              <a:t>スタックによる</a:t>
            </a:r>
            <a:r>
              <a:rPr lang="en-US" altLang="ja-JP" dirty="0">
                <a:latin typeface="Times New Roman" pitchFamily="18" charset="0"/>
              </a:rPr>
              <a:t>LRU</a:t>
            </a:r>
            <a:r>
              <a:rPr lang="ja-JP" altLang="en-US" dirty="0">
                <a:latin typeface="Times New Roman" pitchFamily="18" charset="0"/>
              </a:rPr>
              <a:t>の実装</a:t>
            </a:r>
          </a:p>
        </p:txBody>
      </p:sp>
      <p:graphicFrame>
        <p:nvGraphicFramePr>
          <p:cNvPr id="295939" name="Group 3"/>
          <p:cNvGraphicFramePr>
            <a:graphicFrameLocks noGrp="1"/>
          </p:cNvGraphicFramePr>
          <p:nvPr>
            <p:extLst>
              <p:ext uri="{D42A27DB-BD31-4B8C-83A1-F6EECF244321}">
                <p14:modId xmlns:p14="http://schemas.microsoft.com/office/powerpoint/2010/main" val="1894977519"/>
              </p:ext>
            </p:extLst>
          </p:nvPr>
        </p:nvGraphicFramePr>
        <p:xfrm>
          <a:off x="381000" y="2286000"/>
          <a:ext cx="8153400" cy="2907792"/>
        </p:xfrm>
        <a:graphic>
          <a:graphicData uri="http://schemas.openxmlformats.org/drawingml/2006/table">
            <a:tbl>
              <a:tblPr/>
              <a:tblGrid>
                <a:gridCol w="2455863">
                  <a:extLst>
                    <a:ext uri="{9D8B030D-6E8A-4147-A177-3AD203B41FA5}">
                      <a16:colId xmlns:a16="http://schemas.microsoft.com/office/drawing/2014/main" val="20000"/>
                    </a:ext>
                  </a:extLst>
                </a:gridCol>
                <a:gridCol w="474662">
                  <a:extLst>
                    <a:ext uri="{9D8B030D-6E8A-4147-A177-3AD203B41FA5}">
                      <a16:colId xmlns:a16="http://schemas.microsoft.com/office/drawing/2014/main" val="20001"/>
                    </a:ext>
                  </a:extLst>
                </a:gridCol>
                <a:gridCol w="474663">
                  <a:extLst>
                    <a:ext uri="{9D8B030D-6E8A-4147-A177-3AD203B41FA5}">
                      <a16:colId xmlns:a16="http://schemas.microsoft.com/office/drawing/2014/main" val="20002"/>
                    </a:ext>
                  </a:extLst>
                </a:gridCol>
                <a:gridCol w="476250">
                  <a:extLst>
                    <a:ext uri="{9D8B030D-6E8A-4147-A177-3AD203B41FA5}">
                      <a16:colId xmlns:a16="http://schemas.microsoft.com/office/drawing/2014/main" val="20003"/>
                    </a:ext>
                  </a:extLst>
                </a:gridCol>
                <a:gridCol w="473075">
                  <a:extLst>
                    <a:ext uri="{9D8B030D-6E8A-4147-A177-3AD203B41FA5}">
                      <a16:colId xmlns:a16="http://schemas.microsoft.com/office/drawing/2014/main" val="20004"/>
                    </a:ext>
                  </a:extLst>
                </a:gridCol>
                <a:gridCol w="474662">
                  <a:extLst>
                    <a:ext uri="{9D8B030D-6E8A-4147-A177-3AD203B41FA5}">
                      <a16:colId xmlns:a16="http://schemas.microsoft.com/office/drawing/2014/main" val="20005"/>
                    </a:ext>
                  </a:extLst>
                </a:gridCol>
                <a:gridCol w="476250">
                  <a:extLst>
                    <a:ext uri="{9D8B030D-6E8A-4147-A177-3AD203B41FA5}">
                      <a16:colId xmlns:a16="http://schemas.microsoft.com/office/drawing/2014/main" val="20006"/>
                    </a:ext>
                  </a:extLst>
                </a:gridCol>
                <a:gridCol w="474663">
                  <a:extLst>
                    <a:ext uri="{9D8B030D-6E8A-4147-A177-3AD203B41FA5}">
                      <a16:colId xmlns:a16="http://schemas.microsoft.com/office/drawing/2014/main" val="20007"/>
                    </a:ext>
                  </a:extLst>
                </a:gridCol>
                <a:gridCol w="473075">
                  <a:extLst>
                    <a:ext uri="{9D8B030D-6E8A-4147-A177-3AD203B41FA5}">
                      <a16:colId xmlns:a16="http://schemas.microsoft.com/office/drawing/2014/main" val="20008"/>
                    </a:ext>
                  </a:extLst>
                </a:gridCol>
                <a:gridCol w="476250">
                  <a:extLst>
                    <a:ext uri="{9D8B030D-6E8A-4147-A177-3AD203B41FA5}">
                      <a16:colId xmlns:a16="http://schemas.microsoft.com/office/drawing/2014/main" val="20009"/>
                    </a:ext>
                  </a:extLst>
                </a:gridCol>
                <a:gridCol w="474662">
                  <a:extLst>
                    <a:ext uri="{9D8B030D-6E8A-4147-A177-3AD203B41FA5}">
                      <a16:colId xmlns:a16="http://schemas.microsoft.com/office/drawing/2014/main" val="20010"/>
                    </a:ext>
                  </a:extLst>
                </a:gridCol>
                <a:gridCol w="474663">
                  <a:extLst>
                    <a:ext uri="{9D8B030D-6E8A-4147-A177-3AD203B41FA5}">
                      <a16:colId xmlns:a16="http://schemas.microsoft.com/office/drawing/2014/main" val="20011"/>
                    </a:ext>
                  </a:extLst>
                </a:gridCol>
                <a:gridCol w="474662">
                  <a:extLst>
                    <a:ext uri="{9D8B030D-6E8A-4147-A177-3AD203B41FA5}">
                      <a16:colId xmlns:a16="http://schemas.microsoft.com/office/drawing/2014/main" val="20012"/>
                    </a:ext>
                  </a:extLst>
                </a:gridCol>
              </a:tblGrid>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参照ページ</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dirty="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275">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ページ枠</a:t>
                      </a:r>
                    </a:p>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dirty="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dirty="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dirty="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dirty="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dirty="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dirty="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dirty="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dirty="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dirty="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dirty="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ページフォルト</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dirty="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dirty="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pSp>
        <p:nvGrpSpPr>
          <p:cNvPr id="4" name="Group 68"/>
          <p:cNvGrpSpPr>
            <a:grpSpLocks/>
          </p:cNvGrpSpPr>
          <p:nvPr/>
        </p:nvGrpSpPr>
        <p:grpSpPr bwMode="auto">
          <a:xfrm>
            <a:off x="4800600" y="2863850"/>
            <a:ext cx="885825" cy="2324100"/>
            <a:chOff x="3024" y="1804"/>
            <a:chExt cx="558" cy="1464"/>
          </a:xfrm>
        </p:grpSpPr>
        <p:sp>
          <p:nvSpPr>
            <p:cNvPr id="34913" name="Rectangle 69"/>
            <p:cNvSpPr>
              <a:spLocks noChangeArrowheads="1"/>
            </p:cNvSpPr>
            <p:nvPr/>
          </p:nvSpPr>
          <p:spPr bwMode="auto">
            <a:xfrm>
              <a:off x="3282" y="2904"/>
              <a:ext cx="300" cy="364"/>
            </a:xfrm>
            <a:prstGeom prst="rect">
              <a:avLst/>
            </a:prstGeom>
            <a:noFill/>
            <a:ln w="9525">
              <a:noFill/>
              <a:miter lim="800000"/>
              <a:headEnd/>
              <a:tailEnd/>
            </a:ln>
          </p:spPr>
          <p:txBody>
            <a:bodyPr/>
            <a:lstStyle/>
            <a:p>
              <a:pPr algn="ctr">
                <a:spcBef>
                  <a:spcPct val="20000"/>
                </a:spcBef>
                <a:buSzPct val="85000"/>
              </a:pPr>
              <a:r>
                <a:rPr lang="en-US" altLang="ja-JP" sz="3200"/>
                <a:t>p</a:t>
              </a:r>
            </a:p>
          </p:txBody>
        </p:sp>
        <p:sp>
          <p:nvSpPr>
            <p:cNvPr id="34914" name="Rectangle 70"/>
            <p:cNvSpPr>
              <a:spLocks noChangeArrowheads="1"/>
            </p:cNvSpPr>
            <p:nvPr/>
          </p:nvSpPr>
          <p:spPr bwMode="auto">
            <a:xfrm>
              <a:off x="3282" y="1804"/>
              <a:ext cx="300" cy="1100"/>
            </a:xfrm>
            <a:prstGeom prst="rect">
              <a:avLst/>
            </a:prstGeom>
            <a:noFill/>
            <a:ln w="9525">
              <a:noFill/>
              <a:miter lim="800000"/>
              <a:headEnd/>
              <a:tailEnd/>
            </a:ln>
          </p:spPr>
          <p:txBody>
            <a:bodyPr/>
            <a:lstStyle/>
            <a:p>
              <a:pPr algn="ctr">
                <a:spcBef>
                  <a:spcPct val="20000"/>
                </a:spcBef>
                <a:buSzPct val="85000"/>
              </a:pPr>
              <a:r>
                <a:rPr lang="en-US" altLang="ja-JP" sz="3200" dirty="0"/>
                <a:t>0</a:t>
              </a:r>
              <a:endParaRPr lang="ja-JP" altLang="en-US" sz="3200" dirty="0"/>
            </a:p>
            <a:p>
              <a:pPr algn="ctr">
                <a:spcBef>
                  <a:spcPct val="20000"/>
                </a:spcBef>
                <a:buSzPct val="85000"/>
              </a:pPr>
              <a:r>
                <a:rPr lang="ja-JP" altLang="en-US" sz="3200" dirty="0"/>
                <a:t>4</a:t>
              </a:r>
            </a:p>
            <a:p>
              <a:pPr algn="ctr">
                <a:spcBef>
                  <a:spcPct val="20000"/>
                </a:spcBef>
                <a:buSzPct val="85000"/>
              </a:pPr>
              <a:r>
                <a:rPr lang="ja-JP" altLang="en-US" sz="3200" dirty="0"/>
                <a:t>3</a:t>
              </a:r>
            </a:p>
          </p:txBody>
        </p:sp>
        <p:grpSp>
          <p:nvGrpSpPr>
            <p:cNvPr id="34915" name="Group 71"/>
            <p:cNvGrpSpPr>
              <a:grpSpLocks/>
            </p:cNvGrpSpPr>
            <p:nvPr/>
          </p:nvGrpSpPr>
          <p:grpSpPr bwMode="auto">
            <a:xfrm>
              <a:off x="3024" y="1872"/>
              <a:ext cx="192" cy="192"/>
              <a:chOff x="2736" y="1872"/>
              <a:chExt cx="192" cy="192"/>
            </a:xfrm>
          </p:grpSpPr>
          <p:sp>
            <p:nvSpPr>
              <p:cNvPr id="34918" name="Line 72"/>
              <p:cNvSpPr>
                <a:spLocks noChangeShapeType="1"/>
              </p:cNvSpPr>
              <p:nvPr/>
            </p:nvSpPr>
            <p:spPr bwMode="auto">
              <a:xfrm flipH="1">
                <a:off x="2736" y="1872"/>
                <a:ext cx="192" cy="192"/>
              </a:xfrm>
              <a:prstGeom prst="line">
                <a:avLst/>
              </a:prstGeom>
              <a:noFill/>
              <a:ln w="38100">
                <a:solidFill>
                  <a:srgbClr val="FF0000"/>
                </a:solidFill>
                <a:round/>
                <a:headEnd/>
                <a:tailEnd/>
              </a:ln>
            </p:spPr>
            <p:txBody>
              <a:bodyPr wrap="none"/>
              <a:lstStyle/>
              <a:p>
                <a:endParaRPr lang="ja-JP" altLang="en-US"/>
              </a:p>
            </p:txBody>
          </p:sp>
          <p:sp>
            <p:nvSpPr>
              <p:cNvPr id="34919" name="Line 73"/>
              <p:cNvSpPr>
                <a:spLocks noChangeShapeType="1"/>
              </p:cNvSpPr>
              <p:nvPr/>
            </p:nvSpPr>
            <p:spPr bwMode="auto">
              <a:xfrm>
                <a:off x="2736" y="1872"/>
                <a:ext cx="192" cy="192"/>
              </a:xfrm>
              <a:prstGeom prst="line">
                <a:avLst/>
              </a:prstGeom>
              <a:noFill/>
              <a:ln w="38100">
                <a:solidFill>
                  <a:srgbClr val="FF0000"/>
                </a:solidFill>
                <a:round/>
                <a:headEnd/>
                <a:tailEnd/>
              </a:ln>
            </p:spPr>
            <p:txBody>
              <a:bodyPr wrap="none"/>
              <a:lstStyle/>
              <a:p>
                <a:endParaRPr lang="ja-JP" altLang="en-US"/>
              </a:p>
            </p:txBody>
          </p:sp>
        </p:grpSp>
        <p:sp>
          <p:nvSpPr>
            <p:cNvPr id="34916" name="Line 74"/>
            <p:cNvSpPr>
              <a:spLocks noChangeShapeType="1"/>
            </p:cNvSpPr>
            <p:nvPr/>
          </p:nvSpPr>
          <p:spPr bwMode="auto">
            <a:xfrm flipV="1">
              <a:off x="3168" y="2064"/>
              <a:ext cx="192" cy="192"/>
            </a:xfrm>
            <a:prstGeom prst="line">
              <a:avLst/>
            </a:prstGeom>
            <a:noFill/>
            <a:ln w="38100">
              <a:solidFill>
                <a:srgbClr val="FF99CC"/>
              </a:solidFill>
              <a:round/>
              <a:headEnd/>
              <a:tailEnd type="triangle" w="med" len="med"/>
            </a:ln>
          </p:spPr>
          <p:txBody>
            <a:bodyPr wrap="none"/>
            <a:lstStyle/>
            <a:p>
              <a:endParaRPr lang="ja-JP" altLang="en-US"/>
            </a:p>
          </p:txBody>
        </p:sp>
        <p:sp>
          <p:nvSpPr>
            <p:cNvPr id="34917" name="Line 75"/>
            <p:cNvSpPr>
              <a:spLocks noChangeShapeType="1"/>
            </p:cNvSpPr>
            <p:nvPr/>
          </p:nvSpPr>
          <p:spPr bwMode="auto">
            <a:xfrm flipV="1">
              <a:off x="3168" y="2400"/>
              <a:ext cx="192" cy="192"/>
            </a:xfrm>
            <a:prstGeom prst="line">
              <a:avLst/>
            </a:prstGeom>
            <a:noFill/>
            <a:ln w="38100">
              <a:solidFill>
                <a:srgbClr val="FF99CC"/>
              </a:solidFill>
              <a:round/>
              <a:headEnd/>
              <a:tailEnd type="triangle" w="med" len="med"/>
            </a:ln>
          </p:spPr>
          <p:txBody>
            <a:bodyPr wrap="none"/>
            <a:lstStyle/>
            <a:p>
              <a:endParaRPr lang="ja-JP" altLang="en-US"/>
            </a:p>
          </p:txBody>
        </p:sp>
      </p:grpSp>
      <p:grpSp>
        <p:nvGrpSpPr>
          <p:cNvPr id="8" name="Group 85"/>
          <p:cNvGrpSpPr>
            <a:grpSpLocks/>
          </p:cNvGrpSpPr>
          <p:nvPr/>
        </p:nvGrpSpPr>
        <p:grpSpPr bwMode="auto">
          <a:xfrm>
            <a:off x="6248400" y="2863850"/>
            <a:ext cx="862013" cy="2324100"/>
            <a:chOff x="3936" y="1804"/>
            <a:chExt cx="543" cy="1464"/>
          </a:xfrm>
        </p:grpSpPr>
        <p:sp>
          <p:nvSpPr>
            <p:cNvPr id="34899" name="Rectangle 86"/>
            <p:cNvSpPr>
              <a:spLocks noChangeArrowheads="1"/>
            </p:cNvSpPr>
            <p:nvPr/>
          </p:nvSpPr>
          <p:spPr bwMode="auto">
            <a:xfrm>
              <a:off x="4179" y="2904"/>
              <a:ext cx="300" cy="364"/>
            </a:xfrm>
            <a:prstGeom prst="rect">
              <a:avLst/>
            </a:prstGeom>
            <a:noFill/>
            <a:ln w="9525">
              <a:noFill/>
              <a:miter lim="800000"/>
              <a:headEnd/>
              <a:tailEnd/>
            </a:ln>
          </p:spPr>
          <p:txBody>
            <a:bodyPr/>
            <a:lstStyle/>
            <a:p>
              <a:pPr algn="ctr">
                <a:spcBef>
                  <a:spcPct val="20000"/>
                </a:spcBef>
                <a:buSzPct val="85000"/>
              </a:pPr>
              <a:r>
                <a:rPr lang="en-US" altLang="ja-JP" sz="3200" dirty="0"/>
                <a:t>p</a:t>
              </a:r>
            </a:p>
          </p:txBody>
        </p:sp>
        <p:sp>
          <p:nvSpPr>
            <p:cNvPr id="34900" name="Rectangle 87"/>
            <p:cNvSpPr>
              <a:spLocks noChangeArrowheads="1"/>
            </p:cNvSpPr>
            <p:nvPr/>
          </p:nvSpPr>
          <p:spPr bwMode="auto">
            <a:xfrm>
              <a:off x="4179" y="1804"/>
              <a:ext cx="300" cy="1100"/>
            </a:xfrm>
            <a:prstGeom prst="rect">
              <a:avLst/>
            </a:prstGeom>
            <a:noFill/>
            <a:ln w="9525">
              <a:noFill/>
              <a:miter lim="800000"/>
              <a:headEnd/>
              <a:tailEnd/>
            </a:ln>
          </p:spPr>
          <p:txBody>
            <a:bodyPr/>
            <a:lstStyle/>
            <a:p>
              <a:pPr algn="ctr">
                <a:spcBef>
                  <a:spcPct val="20000"/>
                </a:spcBef>
                <a:buSzPct val="85000"/>
              </a:pPr>
              <a:r>
                <a:rPr lang="en-US" altLang="ja-JP" sz="3200" dirty="0"/>
                <a:t>4</a:t>
              </a:r>
              <a:endParaRPr lang="ja-JP" altLang="en-US" sz="3200" dirty="0"/>
            </a:p>
            <a:p>
              <a:pPr algn="ctr">
                <a:spcBef>
                  <a:spcPct val="20000"/>
                </a:spcBef>
                <a:buSzPct val="85000"/>
              </a:pPr>
              <a:r>
                <a:rPr lang="ja-JP" altLang="en-US" sz="3200" dirty="0"/>
                <a:t>0</a:t>
              </a:r>
            </a:p>
            <a:p>
              <a:pPr algn="ctr">
                <a:spcBef>
                  <a:spcPct val="20000"/>
                </a:spcBef>
                <a:buSzPct val="85000"/>
              </a:pPr>
              <a:r>
                <a:rPr lang="ja-JP" altLang="en-US" sz="3200" dirty="0"/>
                <a:t>1</a:t>
              </a:r>
            </a:p>
          </p:txBody>
        </p:sp>
        <p:grpSp>
          <p:nvGrpSpPr>
            <p:cNvPr id="34901" name="Group 88"/>
            <p:cNvGrpSpPr>
              <a:grpSpLocks/>
            </p:cNvGrpSpPr>
            <p:nvPr/>
          </p:nvGrpSpPr>
          <p:grpSpPr bwMode="auto">
            <a:xfrm>
              <a:off x="3936" y="1872"/>
              <a:ext cx="192" cy="192"/>
              <a:chOff x="2736" y="1872"/>
              <a:chExt cx="192" cy="192"/>
            </a:xfrm>
          </p:grpSpPr>
          <p:sp>
            <p:nvSpPr>
              <p:cNvPr id="34904" name="Line 89"/>
              <p:cNvSpPr>
                <a:spLocks noChangeShapeType="1"/>
              </p:cNvSpPr>
              <p:nvPr/>
            </p:nvSpPr>
            <p:spPr bwMode="auto">
              <a:xfrm flipH="1">
                <a:off x="2736" y="1872"/>
                <a:ext cx="192" cy="192"/>
              </a:xfrm>
              <a:prstGeom prst="line">
                <a:avLst/>
              </a:prstGeom>
              <a:noFill/>
              <a:ln w="38100">
                <a:solidFill>
                  <a:srgbClr val="FF0000"/>
                </a:solidFill>
                <a:round/>
                <a:headEnd/>
                <a:tailEnd/>
              </a:ln>
            </p:spPr>
            <p:txBody>
              <a:bodyPr wrap="none"/>
              <a:lstStyle/>
              <a:p>
                <a:endParaRPr lang="ja-JP" altLang="en-US"/>
              </a:p>
            </p:txBody>
          </p:sp>
          <p:sp>
            <p:nvSpPr>
              <p:cNvPr id="34905" name="Line 90"/>
              <p:cNvSpPr>
                <a:spLocks noChangeShapeType="1"/>
              </p:cNvSpPr>
              <p:nvPr/>
            </p:nvSpPr>
            <p:spPr bwMode="auto">
              <a:xfrm>
                <a:off x="2736" y="1872"/>
                <a:ext cx="192" cy="192"/>
              </a:xfrm>
              <a:prstGeom prst="line">
                <a:avLst/>
              </a:prstGeom>
              <a:noFill/>
              <a:ln w="38100">
                <a:solidFill>
                  <a:srgbClr val="FF0000"/>
                </a:solidFill>
                <a:round/>
                <a:headEnd/>
                <a:tailEnd/>
              </a:ln>
            </p:spPr>
            <p:txBody>
              <a:bodyPr wrap="none"/>
              <a:lstStyle/>
              <a:p>
                <a:endParaRPr lang="ja-JP" altLang="en-US"/>
              </a:p>
            </p:txBody>
          </p:sp>
        </p:grpSp>
        <p:sp>
          <p:nvSpPr>
            <p:cNvPr id="34902" name="Line 91"/>
            <p:cNvSpPr>
              <a:spLocks noChangeShapeType="1"/>
            </p:cNvSpPr>
            <p:nvPr/>
          </p:nvSpPr>
          <p:spPr bwMode="auto">
            <a:xfrm flipV="1">
              <a:off x="4080" y="2064"/>
              <a:ext cx="192" cy="192"/>
            </a:xfrm>
            <a:prstGeom prst="line">
              <a:avLst/>
            </a:prstGeom>
            <a:noFill/>
            <a:ln w="38100">
              <a:solidFill>
                <a:srgbClr val="FF99CC"/>
              </a:solidFill>
              <a:round/>
              <a:headEnd/>
              <a:tailEnd type="triangle" w="med" len="med"/>
            </a:ln>
          </p:spPr>
          <p:txBody>
            <a:bodyPr wrap="none"/>
            <a:lstStyle/>
            <a:p>
              <a:endParaRPr lang="ja-JP" altLang="en-US"/>
            </a:p>
          </p:txBody>
        </p:sp>
        <p:sp>
          <p:nvSpPr>
            <p:cNvPr id="34903" name="Line 92"/>
            <p:cNvSpPr>
              <a:spLocks noChangeShapeType="1"/>
            </p:cNvSpPr>
            <p:nvPr/>
          </p:nvSpPr>
          <p:spPr bwMode="auto">
            <a:xfrm flipV="1">
              <a:off x="4080" y="2400"/>
              <a:ext cx="192" cy="192"/>
            </a:xfrm>
            <a:prstGeom prst="line">
              <a:avLst/>
            </a:prstGeom>
            <a:noFill/>
            <a:ln w="38100">
              <a:solidFill>
                <a:srgbClr val="FF99CC"/>
              </a:solidFill>
              <a:round/>
              <a:headEnd/>
              <a:tailEnd type="triangle" w="med" len="med"/>
            </a:ln>
          </p:spPr>
          <p:txBody>
            <a:bodyPr wrap="none"/>
            <a:lstStyle/>
            <a:p>
              <a:endParaRPr lang="ja-JP" altLang="en-US"/>
            </a:p>
          </p:txBody>
        </p:sp>
      </p:grpSp>
      <p:grpSp>
        <p:nvGrpSpPr>
          <p:cNvPr id="12" name="Group 101"/>
          <p:cNvGrpSpPr>
            <a:grpSpLocks/>
          </p:cNvGrpSpPr>
          <p:nvPr/>
        </p:nvGrpSpPr>
        <p:grpSpPr bwMode="auto">
          <a:xfrm>
            <a:off x="7162800" y="2863850"/>
            <a:ext cx="896938" cy="2324100"/>
            <a:chOff x="4512" y="1804"/>
            <a:chExt cx="565" cy="1464"/>
          </a:xfrm>
        </p:grpSpPr>
        <p:sp>
          <p:nvSpPr>
            <p:cNvPr id="34885" name="Rectangle 102"/>
            <p:cNvSpPr>
              <a:spLocks noChangeArrowheads="1"/>
            </p:cNvSpPr>
            <p:nvPr/>
          </p:nvSpPr>
          <p:spPr bwMode="auto">
            <a:xfrm>
              <a:off x="4778" y="2904"/>
              <a:ext cx="299" cy="364"/>
            </a:xfrm>
            <a:prstGeom prst="rect">
              <a:avLst/>
            </a:prstGeom>
            <a:noFill/>
            <a:ln w="9525">
              <a:noFill/>
              <a:miter lim="800000"/>
              <a:headEnd/>
              <a:tailEnd/>
            </a:ln>
          </p:spPr>
          <p:txBody>
            <a:bodyPr/>
            <a:lstStyle/>
            <a:p>
              <a:pPr algn="ctr">
                <a:spcBef>
                  <a:spcPct val="20000"/>
                </a:spcBef>
                <a:buSzPct val="85000"/>
              </a:pPr>
              <a:r>
                <a:rPr lang="en-US" altLang="ja-JP" sz="3200"/>
                <a:t>p</a:t>
              </a:r>
            </a:p>
          </p:txBody>
        </p:sp>
        <p:sp>
          <p:nvSpPr>
            <p:cNvPr id="34886" name="Rectangle 103"/>
            <p:cNvSpPr>
              <a:spLocks noChangeArrowheads="1"/>
            </p:cNvSpPr>
            <p:nvPr/>
          </p:nvSpPr>
          <p:spPr bwMode="auto">
            <a:xfrm>
              <a:off x="4778" y="1804"/>
              <a:ext cx="299" cy="1100"/>
            </a:xfrm>
            <a:prstGeom prst="rect">
              <a:avLst/>
            </a:prstGeom>
            <a:noFill/>
            <a:ln w="9525">
              <a:noFill/>
              <a:miter lim="800000"/>
              <a:headEnd/>
              <a:tailEnd/>
            </a:ln>
          </p:spPr>
          <p:txBody>
            <a:bodyPr/>
            <a:lstStyle/>
            <a:p>
              <a:pPr algn="ctr">
                <a:spcBef>
                  <a:spcPct val="20000"/>
                </a:spcBef>
                <a:buSzPct val="85000"/>
              </a:pPr>
              <a:r>
                <a:rPr lang="ja-JP" altLang="en-US" sz="3200"/>
                <a:t>1</a:t>
              </a:r>
            </a:p>
            <a:p>
              <a:pPr algn="ctr">
                <a:spcBef>
                  <a:spcPct val="20000"/>
                </a:spcBef>
                <a:buSzPct val="85000"/>
              </a:pPr>
              <a:r>
                <a:rPr lang="ja-JP" altLang="en-US" sz="3200"/>
                <a:t>4</a:t>
              </a:r>
            </a:p>
            <a:p>
              <a:pPr algn="ctr">
                <a:spcBef>
                  <a:spcPct val="20000"/>
                </a:spcBef>
                <a:buSzPct val="85000"/>
              </a:pPr>
              <a:r>
                <a:rPr lang="ja-JP" altLang="en-US" sz="3200"/>
                <a:t>2</a:t>
              </a:r>
            </a:p>
          </p:txBody>
        </p:sp>
        <p:grpSp>
          <p:nvGrpSpPr>
            <p:cNvPr id="34887" name="Group 104"/>
            <p:cNvGrpSpPr>
              <a:grpSpLocks/>
            </p:cNvGrpSpPr>
            <p:nvPr/>
          </p:nvGrpSpPr>
          <p:grpSpPr bwMode="auto">
            <a:xfrm>
              <a:off x="4512" y="1872"/>
              <a:ext cx="192" cy="192"/>
              <a:chOff x="2736" y="1872"/>
              <a:chExt cx="192" cy="192"/>
            </a:xfrm>
          </p:grpSpPr>
          <p:sp>
            <p:nvSpPr>
              <p:cNvPr id="34890" name="Line 105"/>
              <p:cNvSpPr>
                <a:spLocks noChangeShapeType="1"/>
              </p:cNvSpPr>
              <p:nvPr/>
            </p:nvSpPr>
            <p:spPr bwMode="auto">
              <a:xfrm flipH="1">
                <a:off x="2736" y="1872"/>
                <a:ext cx="192" cy="192"/>
              </a:xfrm>
              <a:prstGeom prst="line">
                <a:avLst/>
              </a:prstGeom>
              <a:noFill/>
              <a:ln w="38100">
                <a:solidFill>
                  <a:srgbClr val="FF0000"/>
                </a:solidFill>
                <a:round/>
                <a:headEnd/>
                <a:tailEnd/>
              </a:ln>
            </p:spPr>
            <p:txBody>
              <a:bodyPr wrap="none"/>
              <a:lstStyle/>
              <a:p>
                <a:endParaRPr lang="ja-JP" altLang="en-US"/>
              </a:p>
            </p:txBody>
          </p:sp>
          <p:sp>
            <p:nvSpPr>
              <p:cNvPr id="34891" name="Line 106"/>
              <p:cNvSpPr>
                <a:spLocks noChangeShapeType="1"/>
              </p:cNvSpPr>
              <p:nvPr/>
            </p:nvSpPr>
            <p:spPr bwMode="auto">
              <a:xfrm>
                <a:off x="2736" y="1872"/>
                <a:ext cx="192" cy="192"/>
              </a:xfrm>
              <a:prstGeom prst="line">
                <a:avLst/>
              </a:prstGeom>
              <a:noFill/>
              <a:ln w="38100">
                <a:solidFill>
                  <a:srgbClr val="FF0000"/>
                </a:solidFill>
                <a:round/>
                <a:headEnd/>
                <a:tailEnd/>
              </a:ln>
            </p:spPr>
            <p:txBody>
              <a:bodyPr wrap="none"/>
              <a:lstStyle/>
              <a:p>
                <a:endParaRPr lang="ja-JP" altLang="en-US"/>
              </a:p>
            </p:txBody>
          </p:sp>
        </p:grpSp>
        <p:sp>
          <p:nvSpPr>
            <p:cNvPr id="34888" name="Line 107"/>
            <p:cNvSpPr>
              <a:spLocks noChangeShapeType="1"/>
            </p:cNvSpPr>
            <p:nvPr/>
          </p:nvSpPr>
          <p:spPr bwMode="auto">
            <a:xfrm flipV="1">
              <a:off x="4656" y="2064"/>
              <a:ext cx="192" cy="192"/>
            </a:xfrm>
            <a:prstGeom prst="line">
              <a:avLst/>
            </a:prstGeom>
            <a:noFill/>
            <a:ln w="38100">
              <a:solidFill>
                <a:srgbClr val="FF99CC"/>
              </a:solidFill>
              <a:round/>
              <a:headEnd/>
              <a:tailEnd type="triangle" w="med" len="med"/>
            </a:ln>
          </p:spPr>
          <p:txBody>
            <a:bodyPr wrap="none"/>
            <a:lstStyle/>
            <a:p>
              <a:endParaRPr lang="ja-JP" altLang="en-US"/>
            </a:p>
          </p:txBody>
        </p:sp>
        <p:sp>
          <p:nvSpPr>
            <p:cNvPr id="34889" name="Line 108"/>
            <p:cNvSpPr>
              <a:spLocks noChangeShapeType="1"/>
            </p:cNvSpPr>
            <p:nvPr/>
          </p:nvSpPr>
          <p:spPr bwMode="auto">
            <a:xfrm flipV="1">
              <a:off x="4656" y="2400"/>
              <a:ext cx="192" cy="192"/>
            </a:xfrm>
            <a:prstGeom prst="line">
              <a:avLst/>
            </a:prstGeom>
            <a:noFill/>
            <a:ln w="38100">
              <a:solidFill>
                <a:srgbClr val="FF99CC"/>
              </a:solidFill>
              <a:round/>
              <a:headEnd/>
              <a:tailEnd type="triangle" w="med" len="med"/>
            </a:ln>
          </p:spPr>
          <p:txBody>
            <a:bodyPr wrap="none"/>
            <a:lstStyle/>
            <a:p>
              <a:endParaRPr lang="ja-JP" altLang="en-US"/>
            </a:p>
          </p:txBody>
        </p:sp>
      </p:grpSp>
      <p:grpSp>
        <p:nvGrpSpPr>
          <p:cNvPr id="54" name="Group 68">
            <a:extLst>
              <a:ext uri="{FF2B5EF4-FFF2-40B4-BE49-F238E27FC236}">
                <a16:creationId xmlns:a16="http://schemas.microsoft.com/office/drawing/2014/main" id="{1274EBD5-EDE2-4A1A-98A8-FFE4B89280AD}"/>
              </a:ext>
            </a:extLst>
          </p:cNvPr>
          <p:cNvGrpSpPr>
            <a:grpSpLocks/>
          </p:cNvGrpSpPr>
          <p:nvPr/>
        </p:nvGrpSpPr>
        <p:grpSpPr bwMode="auto">
          <a:xfrm>
            <a:off x="4096475" y="2863850"/>
            <a:ext cx="641350" cy="2324100"/>
            <a:chOff x="3178" y="1804"/>
            <a:chExt cx="404" cy="1464"/>
          </a:xfrm>
        </p:grpSpPr>
        <p:sp>
          <p:nvSpPr>
            <p:cNvPr id="55" name="Rectangle 69">
              <a:extLst>
                <a:ext uri="{FF2B5EF4-FFF2-40B4-BE49-F238E27FC236}">
                  <a16:creationId xmlns:a16="http://schemas.microsoft.com/office/drawing/2014/main" id="{A462CF6A-0C81-409E-8F35-A0AA5C14F0DA}"/>
                </a:ext>
              </a:extLst>
            </p:cNvPr>
            <p:cNvSpPr>
              <a:spLocks noChangeArrowheads="1"/>
            </p:cNvSpPr>
            <p:nvPr/>
          </p:nvSpPr>
          <p:spPr bwMode="auto">
            <a:xfrm>
              <a:off x="3282" y="2904"/>
              <a:ext cx="300" cy="364"/>
            </a:xfrm>
            <a:prstGeom prst="rect">
              <a:avLst/>
            </a:prstGeom>
            <a:noFill/>
            <a:ln w="9525">
              <a:noFill/>
              <a:miter lim="800000"/>
              <a:headEnd/>
              <a:tailEnd/>
            </a:ln>
          </p:spPr>
          <p:txBody>
            <a:bodyPr/>
            <a:lstStyle/>
            <a:p>
              <a:pPr algn="ctr">
                <a:spcBef>
                  <a:spcPct val="20000"/>
                </a:spcBef>
                <a:buSzPct val="85000"/>
              </a:pPr>
              <a:endParaRPr lang="en-US" altLang="ja-JP" sz="3200" dirty="0"/>
            </a:p>
          </p:txBody>
        </p:sp>
        <p:sp>
          <p:nvSpPr>
            <p:cNvPr id="56" name="Rectangle 70">
              <a:extLst>
                <a:ext uri="{FF2B5EF4-FFF2-40B4-BE49-F238E27FC236}">
                  <a16:creationId xmlns:a16="http://schemas.microsoft.com/office/drawing/2014/main" id="{22C1A307-4C7A-4D87-8944-37034F764CAA}"/>
                </a:ext>
              </a:extLst>
            </p:cNvPr>
            <p:cNvSpPr>
              <a:spLocks noChangeArrowheads="1"/>
            </p:cNvSpPr>
            <p:nvPr/>
          </p:nvSpPr>
          <p:spPr bwMode="auto">
            <a:xfrm>
              <a:off x="3282" y="1804"/>
              <a:ext cx="300" cy="1100"/>
            </a:xfrm>
            <a:prstGeom prst="rect">
              <a:avLst/>
            </a:prstGeom>
            <a:noFill/>
            <a:ln w="9525">
              <a:noFill/>
              <a:miter lim="800000"/>
              <a:headEnd/>
              <a:tailEnd/>
            </a:ln>
          </p:spPr>
          <p:txBody>
            <a:bodyPr/>
            <a:lstStyle/>
            <a:p>
              <a:pPr algn="ctr">
                <a:spcBef>
                  <a:spcPct val="20000"/>
                </a:spcBef>
                <a:buSzPct val="85000"/>
              </a:pPr>
              <a:r>
                <a:rPr lang="en-US" altLang="ja-JP" sz="3200" dirty="0"/>
                <a:t>1</a:t>
              </a:r>
              <a:endParaRPr lang="ja-JP" altLang="en-US" sz="3200" dirty="0"/>
            </a:p>
            <a:p>
              <a:pPr algn="ctr">
                <a:spcBef>
                  <a:spcPct val="20000"/>
                </a:spcBef>
                <a:buSzPct val="85000"/>
              </a:pPr>
              <a:r>
                <a:rPr lang="en-US" altLang="ja-JP" sz="3200" dirty="0"/>
                <a:t>2</a:t>
              </a:r>
              <a:endParaRPr lang="ja-JP" altLang="en-US" sz="3200" dirty="0"/>
            </a:p>
            <a:p>
              <a:pPr algn="ctr">
                <a:spcBef>
                  <a:spcPct val="20000"/>
                </a:spcBef>
                <a:buSzPct val="85000"/>
              </a:pPr>
              <a:r>
                <a:rPr lang="en-US" altLang="ja-JP" sz="3200" dirty="0"/>
                <a:t>0</a:t>
              </a:r>
              <a:endParaRPr lang="ja-JP" altLang="en-US" sz="3200" dirty="0"/>
            </a:p>
          </p:txBody>
        </p:sp>
        <p:sp>
          <p:nvSpPr>
            <p:cNvPr id="58" name="Line 74">
              <a:extLst>
                <a:ext uri="{FF2B5EF4-FFF2-40B4-BE49-F238E27FC236}">
                  <a16:creationId xmlns:a16="http://schemas.microsoft.com/office/drawing/2014/main" id="{DCB73362-4192-4E7F-B4ED-1339D446CCDC}"/>
                </a:ext>
              </a:extLst>
            </p:cNvPr>
            <p:cNvSpPr>
              <a:spLocks noChangeShapeType="1"/>
            </p:cNvSpPr>
            <p:nvPr/>
          </p:nvSpPr>
          <p:spPr bwMode="auto">
            <a:xfrm>
              <a:off x="3178" y="2064"/>
              <a:ext cx="193" cy="528"/>
            </a:xfrm>
            <a:prstGeom prst="line">
              <a:avLst/>
            </a:prstGeom>
            <a:noFill/>
            <a:ln w="38100">
              <a:solidFill>
                <a:srgbClr val="00FF00"/>
              </a:solidFill>
              <a:round/>
              <a:headEnd/>
              <a:tailEnd type="triangle" w="med" len="med"/>
            </a:ln>
          </p:spPr>
          <p:txBody>
            <a:bodyPr wrap="none"/>
            <a:lstStyle/>
            <a:p>
              <a:endParaRPr lang="ja-JP" altLang="en-US" dirty="0"/>
            </a:p>
          </p:txBody>
        </p:sp>
      </p:grpSp>
      <p:grpSp>
        <p:nvGrpSpPr>
          <p:cNvPr id="62" name="Group 68">
            <a:extLst>
              <a:ext uri="{FF2B5EF4-FFF2-40B4-BE49-F238E27FC236}">
                <a16:creationId xmlns:a16="http://schemas.microsoft.com/office/drawing/2014/main" id="{5FE6B56F-F081-4556-BCFF-D70958D80559}"/>
              </a:ext>
            </a:extLst>
          </p:cNvPr>
          <p:cNvGrpSpPr>
            <a:grpSpLocks/>
          </p:cNvGrpSpPr>
          <p:nvPr/>
        </p:nvGrpSpPr>
        <p:grpSpPr bwMode="auto">
          <a:xfrm>
            <a:off x="4320000" y="2863850"/>
            <a:ext cx="885825" cy="2324100"/>
            <a:chOff x="3024" y="1804"/>
            <a:chExt cx="558" cy="1464"/>
          </a:xfrm>
        </p:grpSpPr>
        <p:sp>
          <p:nvSpPr>
            <p:cNvPr id="63" name="Rectangle 69">
              <a:extLst>
                <a:ext uri="{FF2B5EF4-FFF2-40B4-BE49-F238E27FC236}">
                  <a16:creationId xmlns:a16="http://schemas.microsoft.com/office/drawing/2014/main" id="{30017046-05DF-43A3-8300-8C22A80E41BC}"/>
                </a:ext>
              </a:extLst>
            </p:cNvPr>
            <p:cNvSpPr>
              <a:spLocks noChangeArrowheads="1"/>
            </p:cNvSpPr>
            <p:nvPr/>
          </p:nvSpPr>
          <p:spPr bwMode="auto">
            <a:xfrm>
              <a:off x="3282" y="2904"/>
              <a:ext cx="300" cy="364"/>
            </a:xfrm>
            <a:prstGeom prst="rect">
              <a:avLst/>
            </a:prstGeom>
            <a:noFill/>
            <a:ln w="9525">
              <a:noFill/>
              <a:miter lim="800000"/>
              <a:headEnd/>
              <a:tailEnd/>
            </a:ln>
          </p:spPr>
          <p:txBody>
            <a:bodyPr/>
            <a:lstStyle/>
            <a:p>
              <a:pPr algn="ctr">
                <a:spcBef>
                  <a:spcPct val="20000"/>
                </a:spcBef>
                <a:buSzPct val="85000"/>
              </a:pPr>
              <a:r>
                <a:rPr lang="en-US" altLang="ja-JP" sz="3200"/>
                <a:t>p</a:t>
              </a:r>
            </a:p>
          </p:txBody>
        </p:sp>
        <p:sp>
          <p:nvSpPr>
            <p:cNvPr id="64" name="Rectangle 70">
              <a:extLst>
                <a:ext uri="{FF2B5EF4-FFF2-40B4-BE49-F238E27FC236}">
                  <a16:creationId xmlns:a16="http://schemas.microsoft.com/office/drawing/2014/main" id="{6875F270-DD6E-46F0-BE3B-C7CE3B356090}"/>
                </a:ext>
              </a:extLst>
            </p:cNvPr>
            <p:cNvSpPr>
              <a:spLocks noChangeArrowheads="1"/>
            </p:cNvSpPr>
            <p:nvPr/>
          </p:nvSpPr>
          <p:spPr bwMode="auto">
            <a:xfrm>
              <a:off x="3282" y="1804"/>
              <a:ext cx="300" cy="1100"/>
            </a:xfrm>
            <a:prstGeom prst="rect">
              <a:avLst/>
            </a:prstGeom>
            <a:noFill/>
            <a:ln w="9525">
              <a:noFill/>
              <a:miter lim="800000"/>
              <a:headEnd/>
              <a:tailEnd/>
            </a:ln>
          </p:spPr>
          <p:txBody>
            <a:bodyPr/>
            <a:lstStyle/>
            <a:p>
              <a:pPr algn="ctr">
                <a:spcBef>
                  <a:spcPct val="20000"/>
                </a:spcBef>
                <a:buSzPct val="85000"/>
              </a:pPr>
              <a:r>
                <a:rPr lang="ja-JP" altLang="en-US" sz="3200" dirty="0"/>
                <a:t>2</a:t>
              </a:r>
            </a:p>
            <a:p>
              <a:pPr algn="ctr">
                <a:spcBef>
                  <a:spcPct val="20000"/>
                </a:spcBef>
                <a:buSzPct val="85000"/>
              </a:pPr>
              <a:r>
                <a:rPr lang="en-US" altLang="ja-JP" sz="3200" dirty="0"/>
                <a:t>0</a:t>
              </a:r>
              <a:endParaRPr lang="ja-JP" altLang="en-US" sz="3200" dirty="0"/>
            </a:p>
            <a:p>
              <a:pPr algn="ctr">
                <a:spcBef>
                  <a:spcPct val="20000"/>
                </a:spcBef>
                <a:buSzPct val="85000"/>
              </a:pPr>
              <a:r>
                <a:rPr lang="en-US" altLang="ja-JP" sz="3200" dirty="0"/>
                <a:t>4</a:t>
              </a:r>
              <a:endParaRPr lang="ja-JP" altLang="en-US" sz="3200" dirty="0"/>
            </a:p>
          </p:txBody>
        </p:sp>
        <p:grpSp>
          <p:nvGrpSpPr>
            <p:cNvPr id="65" name="Group 71">
              <a:extLst>
                <a:ext uri="{FF2B5EF4-FFF2-40B4-BE49-F238E27FC236}">
                  <a16:creationId xmlns:a16="http://schemas.microsoft.com/office/drawing/2014/main" id="{06D1E1DF-5C73-490E-9CEB-9117154EF121}"/>
                </a:ext>
              </a:extLst>
            </p:cNvPr>
            <p:cNvGrpSpPr>
              <a:grpSpLocks/>
            </p:cNvGrpSpPr>
            <p:nvPr/>
          </p:nvGrpSpPr>
          <p:grpSpPr bwMode="auto">
            <a:xfrm>
              <a:off x="3024" y="1872"/>
              <a:ext cx="192" cy="192"/>
              <a:chOff x="2736" y="1872"/>
              <a:chExt cx="192" cy="192"/>
            </a:xfrm>
          </p:grpSpPr>
          <p:sp>
            <p:nvSpPr>
              <p:cNvPr id="68" name="Line 72">
                <a:extLst>
                  <a:ext uri="{FF2B5EF4-FFF2-40B4-BE49-F238E27FC236}">
                    <a16:creationId xmlns:a16="http://schemas.microsoft.com/office/drawing/2014/main" id="{FDFE6F11-B996-4E88-926D-26EF224E5205}"/>
                  </a:ext>
                </a:extLst>
              </p:cNvPr>
              <p:cNvSpPr>
                <a:spLocks noChangeShapeType="1"/>
              </p:cNvSpPr>
              <p:nvPr/>
            </p:nvSpPr>
            <p:spPr bwMode="auto">
              <a:xfrm flipH="1">
                <a:off x="2736" y="1872"/>
                <a:ext cx="192" cy="192"/>
              </a:xfrm>
              <a:prstGeom prst="line">
                <a:avLst/>
              </a:prstGeom>
              <a:noFill/>
              <a:ln w="38100">
                <a:solidFill>
                  <a:srgbClr val="FF0000"/>
                </a:solidFill>
                <a:round/>
                <a:headEnd/>
                <a:tailEnd/>
              </a:ln>
            </p:spPr>
            <p:txBody>
              <a:bodyPr wrap="none"/>
              <a:lstStyle/>
              <a:p>
                <a:endParaRPr lang="ja-JP" altLang="en-US"/>
              </a:p>
            </p:txBody>
          </p:sp>
          <p:sp>
            <p:nvSpPr>
              <p:cNvPr id="69" name="Line 73">
                <a:extLst>
                  <a:ext uri="{FF2B5EF4-FFF2-40B4-BE49-F238E27FC236}">
                    <a16:creationId xmlns:a16="http://schemas.microsoft.com/office/drawing/2014/main" id="{370E5861-9B44-4DDA-A1D9-433749AFCA8F}"/>
                  </a:ext>
                </a:extLst>
              </p:cNvPr>
              <p:cNvSpPr>
                <a:spLocks noChangeShapeType="1"/>
              </p:cNvSpPr>
              <p:nvPr/>
            </p:nvSpPr>
            <p:spPr bwMode="auto">
              <a:xfrm>
                <a:off x="2736" y="1872"/>
                <a:ext cx="192" cy="192"/>
              </a:xfrm>
              <a:prstGeom prst="line">
                <a:avLst/>
              </a:prstGeom>
              <a:noFill/>
              <a:ln w="38100">
                <a:solidFill>
                  <a:srgbClr val="FF0000"/>
                </a:solidFill>
                <a:round/>
                <a:headEnd/>
                <a:tailEnd/>
              </a:ln>
            </p:spPr>
            <p:txBody>
              <a:bodyPr wrap="none"/>
              <a:lstStyle/>
              <a:p>
                <a:endParaRPr lang="ja-JP" altLang="en-US"/>
              </a:p>
            </p:txBody>
          </p:sp>
        </p:grpSp>
        <p:sp>
          <p:nvSpPr>
            <p:cNvPr id="66" name="Line 74">
              <a:extLst>
                <a:ext uri="{FF2B5EF4-FFF2-40B4-BE49-F238E27FC236}">
                  <a16:creationId xmlns:a16="http://schemas.microsoft.com/office/drawing/2014/main" id="{7C604B28-7EDD-499C-B327-030870550D49}"/>
                </a:ext>
              </a:extLst>
            </p:cNvPr>
            <p:cNvSpPr>
              <a:spLocks noChangeShapeType="1"/>
            </p:cNvSpPr>
            <p:nvPr/>
          </p:nvSpPr>
          <p:spPr bwMode="auto">
            <a:xfrm flipV="1">
              <a:off x="3168" y="2064"/>
              <a:ext cx="192" cy="192"/>
            </a:xfrm>
            <a:prstGeom prst="line">
              <a:avLst/>
            </a:prstGeom>
            <a:noFill/>
            <a:ln w="38100">
              <a:solidFill>
                <a:srgbClr val="FF99CC"/>
              </a:solidFill>
              <a:round/>
              <a:headEnd/>
              <a:tailEnd type="triangle" w="med" len="med"/>
            </a:ln>
          </p:spPr>
          <p:txBody>
            <a:bodyPr wrap="none"/>
            <a:lstStyle/>
            <a:p>
              <a:endParaRPr lang="ja-JP" altLang="en-US"/>
            </a:p>
          </p:txBody>
        </p:sp>
        <p:sp>
          <p:nvSpPr>
            <p:cNvPr id="67" name="Line 75">
              <a:extLst>
                <a:ext uri="{FF2B5EF4-FFF2-40B4-BE49-F238E27FC236}">
                  <a16:creationId xmlns:a16="http://schemas.microsoft.com/office/drawing/2014/main" id="{980C2F7C-6D50-4763-AE18-7CFA9E9B1099}"/>
                </a:ext>
              </a:extLst>
            </p:cNvPr>
            <p:cNvSpPr>
              <a:spLocks noChangeShapeType="1"/>
            </p:cNvSpPr>
            <p:nvPr/>
          </p:nvSpPr>
          <p:spPr bwMode="auto">
            <a:xfrm flipV="1">
              <a:off x="3168" y="2400"/>
              <a:ext cx="192" cy="192"/>
            </a:xfrm>
            <a:prstGeom prst="line">
              <a:avLst/>
            </a:prstGeom>
            <a:noFill/>
            <a:ln w="38100">
              <a:solidFill>
                <a:srgbClr val="FF99CC"/>
              </a:solidFill>
              <a:round/>
              <a:headEnd/>
              <a:tailEnd type="triangle" w="med" len="med"/>
            </a:ln>
          </p:spPr>
          <p:txBody>
            <a:bodyPr wrap="none"/>
            <a:lstStyle/>
            <a:p>
              <a:endParaRPr lang="ja-JP" altLang="en-US"/>
            </a:p>
          </p:txBody>
        </p:sp>
      </p:grpSp>
      <p:grpSp>
        <p:nvGrpSpPr>
          <p:cNvPr id="7" name="グループ化 6">
            <a:extLst>
              <a:ext uri="{FF2B5EF4-FFF2-40B4-BE49-F238E27FC236}">
                <a16:creationId xmlns:a16="http://schemas.microsoft.com/office/drawing/2014/main" id="{03ECE729-E529-4DF7-9FA9-82BFCBB134B7}"/>
              </a:ext>
            </a:extLst>
          </p:cNvPr>
          <p:cNvGrpSpPr/>
          <p:nvPr/>
        </p:nvGrpSpPr>
        <p:grpSpPr>
          <a:xfrm>
            <a:off x="5546369" y="2863850"/>
            <a:ext cx="614719" cy="1746250"/>
            <a:chOff x="5546369" y="2863850"/>
            <a:chExt cx="614719" cy="1746250"/>
          </a:xfrm>
        </p:grpSpPr>
        <p:sp>
          <p:nvSpPr>
            <p:cNvPr id="296012" name="Rectangle 76"/>
            <p:cNvSpPr>
              <a:spLocks noChangeArrowheads="1"/>
            </p:cNvSpPr>
            <p:nvPr/>
          </p:nvSpPr>
          <p:spPr bwMode="auto">
            <a:xfrm>
              <a:off x="5686425" y="2863850"/>
              <a:ext cx="474663" cy="1746250"/>
            </a:xfrm>
            <a:prstGeom prst="rect">
              <a:avLst/>
            </a:prstGeom>
            <a:noFill/>
            <a:ln w="9525">
              <a:noFill/>
              <a:miter lim="800000"/>
              <a:headEnd/>
              <a:tailEnd/>
            </a:ln>
          </p:spPr>
          <p:txBody>
            <a:bodyPr/>
            <a:lstStyle/>
            <a:p>
              <a:pPr algn="ctr">
                <a:spcBef>
                  <a:spcPct val="20000"/>
                </a:spcBef>
                <a:buSzPct val="85000"/>
              </a:pPr>
              <a:r>
                <a:rPr lang="en-US" altLang="ja-JP" sz="3200" dirty="0"/>
                <a:t>0</a:t>
              </a:r>
              <a:endParaRPr lang="ja-JP" altLang="en-US" sz="3200" dirty="0"/>
            </a:p>
            <a:p>
              <a:pPr algn="ctr">
                <a:spcBef>
                  <a:spcPct val="20000"/>
                </a:spcBef>
                <a:buSzPct val="85000"/>
              </a:pPr>
              <a:r>
                <a:rPr lang="en-US" altLang="ja-JP" sz="3200" dirty="0"/>
                <a:t>3</a:t>
              </a:r>
              <a:endParaRPr lang="ja-JP" altLang="en-US" sz="3200" dirty="0"/>
            </a:p>
            <a:p>
              <a:pPr algn="ctr">
                <a:spcBef>
                  <a:spcPct val="20000"/>
                </a:spcBef>
                <a:buSzPct val="85000"/>
              </a:pPr>
              <a:r>
                <a:rPr lang="en-US" altLang="ja-JP" sz="3200" dirty="0"/>
                <a:t>4</a:t>
              </a:r>
              <a:endParaRPr lang="ja-JP" altLang="en-US" sz="3200" dirty="0"/>
            </a:p>
          </p:txBody>
        </p:sp>
        <p:sp>
          <p:nvSpPr>
            <p:cNvPr id="3" name="Line 75">
              <a:extLst>
                <a:ext uri="{FF2B5EF4-FFF2-40B4-BE49-F238E27FC236}">
                  <a16:creationId xmlns:a16="http://schemas.microsoft.com/office/drawing/2014/main" id="{EEDF484D-EB1B-4919-93C6-0D6B17CC732A}"/>
                </a:ext>
              </a:extLst>
            </p:cNvPr>
            <p:cNvSpPr>
              <a:spLocks noChangeShapeType="1"/>
            </p:cNvSpPr>
            <p:nvPr/>
          </p:nvSpPr>
          <p:spPr bwMode="auto">
            <a:xfrm flipV="1">
              <a:off x="5547569" y="3810000"/>
              <a:ext cx="304800" cy="304800"/>
            </a:xfrm>
            <a:prstGeom prst="line">
              <a:avLst/>
            </a:prstGeom>
            <a:noFill/>
            <a:ln w="38100">
              <a:solidFill>
                <a:srgbClr val="FF99CC"/>
              </a:solidFill>
              <a:round/>
              <a:headEnd/>
              <a:tailEnd type="triangle" w="med" len="med"/>
            </a:ln>
          </p:spPr>
          <p:txBody>
            <a:bodyPr wrap="none"/>
            <a:lstStyle/>
            <a:p>
              <a:endParaRPr lang="ja-JP" altLang="en-US" dirty="0"/>
            </a:p>
          </p:txBody>
        </p:sp>
        <p:sp>
          <p:nvSpPr>
            <p:cNvPr id="5" name="Line 75">
              <a:extLst>
                <a:ext uri="{FF2B5EF4-FFF2-40B4-BE49-F238E27FC236}">
                  <a16:creationId xmlns:a16="http://schemas.microsoft.com/office/drawing/2014/main" id="{10B36AE8-8068-4F84-9BA6-1E06A3092A77}"/>
                </a:ext>
              </a:extLst>
            </p:cNvPr>
            <p:cNvSpPr>
              <a:spLocks noChangeShapeType="1"/>
            </p:cNvSpPr>
            <p:nvPr/>
          </p:nvSpPr>
          <p:spPr bwMode="auto">
            <a:xfrm>
              <a:off x="5546369" y="3843438"/>
              <a:ext cx="306000" cy="306000"/>
            </a:xfrm>
            <a:prstGeom prst="line">
              <a:avLst/>
            </a:prstGeom>
            <a:noFill/>
            <a:ln w="38100">
              <a:solidFill>
                <a:srgbClr val="00FF00"/>
              </a:solidFill>
              <a:round/>
              <a:headEnd/>
              <a:tailEnd type="triangle" w="med" len="med"/>
            </a:ln>
          </p:spPr>
          <p:txBody>
            <a:bodyPr wrap="none"/>
            <a:lstStyle/>
            <a:p>
              <a:endParaRPr lang="ja-JP" altLang="en-US" dirty="0"/>
            </a:p>
          </p:txBody>
        </p:sp>
      </p:grpSp>
      <p:grpSp>
        <p:nvGrpSpPr>
          <p:cNvPr id="11" name="グループ化 10">
            <a:extLst>
              <a:ext uri="{FF2B5EF4-FFF2-40B4-BE49-F238E27FC236}">
                <a16:creationId xmlns:a16="http://schemas.microsoft.com/office/drawing/2014/main" id="{99939D53-B9F2-4FAE-A48D-23D3E91D1B62}"/>
              </a:ext>
            </a:extLst>
          </p:cNvPr>
          <p:cNvGrpSpPr/>
          <p:nvPr/>
        </p:nvGrpSpPr>
        <p:grpSpPr>
          <a:xfrm>
            <a:off x="5992812" y="2863850"/>
            <a:ext cx="641352" cy="2324100"/>
            <a:chOff x="5992812" y="2863850"/>
            <a:chExt cx="641352" cy="2324100"/>
          </a:xfrm>
        </p:grpSpPr>
        <p:grpSp>
          <p:nvGrpSpPr>
            <p:cNvPr id="6" name="Group 77"/>
            <p:cNvGrpSpPr>
              <a:grpSpLocks/>
            </p:cNvGrpSpPr>
            <p:nvPr/>
          </p:nvGrpSpPr>
          <p:grpSpPr bwMode="auto">
            <a:xfrm>
              <a:off x="6019801" y="2863850"/>
              <a:ext cx="614363" cy="2324100"/>
              <a:chOff x="3792" y="1804"/>
              <a:chExt cx="387" cy="1464"/>
            </a:xfrm>
          </p:grpSpPr>
          <p:sp>
            <p:nvSpPr>
              <p:cNvPr id="34906" name="Rectangle 78"/>
              <p:cNvSpPr>
                <a:spLocks noChangeArrowheads="1"/>
              </p:cNvSpPr>
              <p:nvPr/>
            </p:nvSpPr>
            <p:spPr bwMode="auto">
              <a:xfrm>
                <a:off x="3881" y="2904"/>
                <a:ext cx="298" cy="364"/>
              </a:xfrm>
              <a:prstGeom prst="rect">
                <a:avLst/>
              </a:prstGeom>
              <a:noFill/>
              <a:ln w="9525">
                <a:noFill/>
                <a:miter lim="800000"/>
                <a:headEnd/>
                <a:tailEnd/>
              </a:ln>
            </p:spPr>
            <p:txBody>
              <a:bodyPr/>
              <a:lstStyle/>
              <a:p>
                <a:pPr algn="ctr">
                  <a:spcBef>
                    <a:spcPct val="20000"/>
                  </a:spcBef>
                  <a:buSzPct val="85000"/>
                </a:pPr>
                <a:endParaRPr lang="en-US" altLang="ja-JP" sz="3200" dirty="0"/>
              </a:p>
            </p:txBody>
          </p:sp>
          <p:sp>
            <p:nvSpPr>
              <p:cNvPr id="34907" name="Rectangle 79"/>
              <p:cNvSpPr>
                <a:spLocks noChangeArrowheads="1"/>
              </p:cNvSpPr>
              <p:nvPr/>
            </p:nvSpPr>
            <p:spPr bwMode="auto">
              <a:xfrm>
                <a:off x="3881" y="1804"/>
                <a:ext cx="298" cy="1100"/>
              </a:xfrm>
              <a:prstGeom prst="rect">
                <a:avLst/>
              </a:prstGeom>
              <a:noFill/>
              <a:ln w="9525">
                <a:noFill/>
                <a:miter lim="800000"/>
                <a:headEnd/>
                <a:tailEnd/>
              </a:ln>
            </p:spPr>
            <p:txBody>
              <a:bodyPr/>
              <a:lstStyle/>
              <a:p>
                <a:pPr algn="ctr">
                  <a:spcBef>
                    <a:spcPct val="20000"/>
                  </a:spcBef>
                  <a:buSzPct val="85000"/>
                </a:pPr>
                <a:r>
                  <a:rPr lang="en-US" altLang="ja-JP" sz="3200" dirty="0"/>
                  <a:t>3</a:t>
                </a:r>
                <a:endParaRPr lang="ja-JP" altLang="en-US" sz="3200" dirty="0"/>
              </a:p>
              <a:p>
                <a:pPr algn="ctr">
                  <a:spcBef>
                    <a:spcPct val="20000"/>
                  </a:spcBef>
                  <a:buSzPct val="85000"/>
                </a:pPr>
                <a:r>
                  <a:rPr lang="en-US" altLang="ja-JP" sz="3200" dirty="0"/>
                  <a:t>4</a:t>
                </a:r>
                <a:endParaRPr lang="ja-JP" altLang="en-US" sz="3200" dirty="0"/>
              </a:p>
              <a:p>
                <a:pPr algn="ctr">
                  <a:spcBef>
                    <a:spcPct val="20000"/>
                  </a:spcBef>
                  <a:buSzPct val="85000"/>
                </a:pPr>
                <a:r>
                  <a:rPr lang="ja-JP" altLang="en-US" sz="3200" dirty="0"/>
                  <a:t>0</a:t>
                </a:r>
              </a:p>
            </p:txBody>
          </p:sp>
          <p:sp>
            <p:nvSpPr>
              <p:cNvPr id="34909" name="Line 83"/>
              <p:cNvSpPr>
                <a:spLocks noChangeShapeType="1"/>
              </p:cNvSpPr>
              <p:nvPr/>
            </p:nvSpPr>
            <p:spPr bwMode="auto">
              <a:xfrm flipV="1">
                <a:off x="3792" y="2064"/>
                <a:ext cx="192" cy="192"/>
              </a:xfrm>
              <a:prstGeom prst="line">
                <a:avLst/>
              </a:prstGeom>
              <a:noFill/>
              <a:ln w="38100">
                <a:solidFill>
                  <a:srgbClr val="FF99CC"/>
                </a:solidFill>
                <a:round/>
                <a:headEnd/>
                <a:tailEnd type="triangle" w="med" len="med"/>
              </a:ln>
            </p:spPr>
            <p:txBody>
              <a:bodyPr wrap="none"/>
              <a:lstStyle/>
              <a:p>
                <a:endParaRPr lang="ja-JP" altLang="en-US"/>
              </a:p>
            </p:txBody>
          </p:sp>
          <p:sp>
            <p:nvSpPr>
              <p:cNvPr id="34910" name="Line 84"/>
              <p:cNvSpPr>
                <a:spLocks noChangeShapeType="1"/>
              </p:cNvSpPr>
              <p:nvPr/>
            </p:nvSpPr>
            <p:spPr bwMode="auto">
              <a:xfrm flipV="1">
                <a:off x="3792" y="2400"/>
                <a:ext cx="192" cy="192"/>
              </a:xfrm>
              <a:prstGeom prst="line">
                <a:avLst/>
              </a:prstGeom>
              <a:noFill/>
              <a:ln w="38100">
                <a:solidFill>
                  <a:srgbClr val="FF99CC"/>
                </a:solidFill>
                <a:round/>
                <a:headEnd/>
                <a:tailEnd type="triangle" w="med" len="med"/>
              </a:ln>
            </p:spPr>
            <p:txBody>
              <a:bodyPr wrap="none"/>
              <a:lstStyle/>
              <a:p>
                <a:endParaRPr lang="ja-JP" altLang="en-US"/>
              </a:p>
            </p:txBody>
          </p:sp>
        </p:grpSp>
        <p:sp>
          <p:nvSpPr>
            <p:cNvPr id="9" name="Line 74">
              <a:extLst>
                <a:ext uri="{FF2B5EF4-FFF2-40B4-BE49-F238E27FC236}">
                  <a16:creationId xmlns:a16="http://schemas.microsoft.com/office/drawing/2014/main" id="{66A20F03-0E68-460B-9736-7D8E4A3AEF9A}"/>
                </a:ext>
              </a:extLst>
            </p:cNvPr>
            <p:cNvSpPr>
              <a:spLocks noChangeShapeType="1"/>
            </p:cNvSpPr>
            <p:nvPr/>
          </p:nvSpPr>
          <p:spPr bwMode="auto">
            <a:xfrm>
              <a:off x="5992812" y="3317875"/>
              <a:ext cx="306388" cy="838200"/>
            </a:xfrm>
            <a:prstGeom prst="line">
              <a:avLst/>
            </a:prstGeom>
            <a:noFill/>
            <a:ln w="38100">
              <a:solidFill>
                <a:srgbClr val="00FF00"/>
              </a:solidFill>
              <a:round/>
              <a:headEnd/>
              <a:tailEnd type="triangle" w="med" len="med"/>
            </a:ln>
          </p:spPr>
          <p:txBody>
            <a:bodyPr wrap="none"/>
            <a:lstStyle/>
            <a:p>
              <a:endParaRPr lang="ja-JP" altLang="en-US" dirty="0"/>
            </a:p>
          </p:txBody>
        </p:sp>
      </p:grpSp>
      <p:grpSp>
        <p:nvGrpSpPr>
          <p:cNvPr id="14" name="グループ化 13">
            <a:extLst>
              <a:ext uri="{FF2B5EF4-FFF2-40B4-BE49-F238E27FC236}">
                <a16:creationId xmlns:a16="http://schemas.microsoft.com/office/drawing/2014/main" id="{36E94641-808A-4BE9-973B-03827EF36B85}"/>
              </a:ext>
            </a:extLst>
          </p:cNvPr>
          <p:cNvGrpSpPr/>
          <p:nvPr/>
        </p:nvGrpSpPr>
        <p:grpSpPr>
          <a:xfrm>
            <a:off x="6916738" y="2863850"/>
            <a:ext cx="668337" cy="2324100"/>
            <a:chOff x="6916738" y="2863850"/>
            <a:chExt cx="668337" cy="2324100"/>
          </a:xfrm>
        </p:grpSpPr>
        <p:grpSp>
          <p:nvGrpSpPr>
            <p:cNvPr id="10" name="Group 93"/>
            <p:cNvGrpSpPr>
              <a:grpSpLocks/>
            </p:cNvGrpSpPr>
            <p:nvPr/>
          </p:nvGrpSpPr>
          <p:grpSpPr bwMode="auto">
            <a:xfrm>
              <a:off x="6934200" y="2863850"/>
              <a:ext cx="650875" cy="2324100"/>
              <a:chOff x="4368" y="1804"/>
              <a:chExt cx="410" cy="1464"/>
            </a:xfrm>
          </p:grpSpPr>
          <p:sp>
            <p:nvSpPr>
              <p:cNvPr id="34892" name="Rectangle 94"/>
              <p:cNvSpPr>
                <a:spLocks noChangeArrowheads="1"/>
              </p:cNvSpPr>
              <p:nvPr/>
            </p:nvSpPr>
            <p:spPr bwMode="auto">
              <a:xfrm>
                <a:off x="4479" y="2904"/>
                <a:ext cx="299" cy="364"/>
              </a:xfrm>
              <a:prstGeom prst="rect">
                <a:avLst/>
              </a:prstGeom>
              <a:noFill/>
              <a:ln w="9525">
                <a:noFill/>
                <a:miter lim="800000"/>
                <a:headEnd/>
                <a:tailEnd/>
              </a:ln>
            </p:spPr>
            <p:txBody>
              <a:bodyPr/>
              <a:lstStyle/>
              <a:p>
                <a:pPr algn="ctr">
                  <a:spcBef>
                    <a:spcPct val="20000"/>
                  </a:spcBef>
                  <a:buSzPct val="85000"/>
                </a:pPr>
                <a:endParaRPr lang="en-US" altLang="ja-JP" sz="3200" dirty="0"/>
              </a:p>
            </p:txBody>
          </p:sp>
          <p:sp>
            <p:nvSpPr>
              <p:cNvPr id="34893" name="Rectangle 95"/>
              <p:cNvSpPr>
                <a:spLocks noChangeArrowheads="1"/>
              </p:cNvSpPr>
              <p:nvPr/>
            </p:nvSpPr>
            <p:spPr bwMode="auto">
              <a:xfrm>
                <a:off x="4479" y="1804"/>
                <a:ext cx="299" cy="1100"/>
              </a:xfrm>
              <a:prstGeom prst="rect">
                <a:avLst/>
              </a:prstGeom>
              <a:noFill/>
              <a:ln w="9525">
                <a:noFill/>
                <a:miter lim="800000"/>
                <a:headEnd/>
                <a:tailEnd/>
              </a:ln>
            </p:spPr>
            <p:txBody>
              <a:bodyPr/>
              <a:lstStyle/>
              <a:p>
                <a:pPr algn="ctr">
                  <a:spcBef>
                    <a:spcPct val="20000"/>
                  </a:spcBef>
                  <a:buSzPct val="85000"/>
                </a:pPr>
                <a:r>
                  <a:rPr lang="ja-JP" altLang="en-US" sz="3200" dirty="0"/>
                  <a:t>0</a:t>
                </a:r>
              </a:p>
              <a:p>
                <a:pPr algn="ctr">
                  <a:spcBef>
                    <a:spcPct val="20000"/>
                  </a:spcBef>
                  <a:buSzPct val="85000"/>
                </a:pPr>
                <a:r>
                  <a:rPr lang="ja-JP" altLang="en-US" sz="3200" dirty="0"/>
                  <a:t>1</a:t>
                </a:r>
              </a:p>
              <a:p>
                <a:pPr algn="ctr">
                  <a:spcBef>
                    <a:spcPct val="20000"/>
                  </a:spcBef>
                  <a:buSzPct val="85000"/>
                </a:pPr>
                <a:r>
                  <a:rPr lang="ja-JP" altLang="en-US" sz="3200" dirty="0"/>
                  <a:t>4</a:t>
                </a:r>
              </a:p>
            </p:txBody>
          </p:sp>
          <p:sp>
            <p:nvSpPr>
              <p:cNvPr id="34895" name="Line 99"/>
              <p:cNvSpPr>
                <a:spLocks noChangeShapeType="1"/>
              </p:cNvSpPr>
              <p:nvPr/>
            </p:nvSpPr>
            <p:spPr bwMode="auto">
              <a:xfrm flipV="1">
                <a:off x="4368" y="2064"/>
                <a:ext cx="192" cy="192"/>
              </a:xfrm>
              <a:prstGeom prst="line">
                <a:avLst/>
              </a:prstGeom>
              <a:noFill/>
              <a:ln w="38100">
                <a:solidFill>
                  <a:srgbClr val="FF99CC"/>
                </a:solidFill>
                <a:round/>
                <a:headEnd/>
                <a:tailEnd type="triangle" w="med" len="med"/>
              </a:ln>
            </p:spPr>
            <p:txBody>
              <a:bodyPr wrap="none"/>
              <a:lstStyle/>
              <a:p>
                <a:endParaRPr lang="ja-JP" altLang="en-US"/>
              </a:p>
            </p:txBody>
          </p:sp>
          <p:sp>
            <p:nvSpPr>
              <p:cNvPr id="34896" name="Line 100"/>
              <p:cNvSpPr>
                <a:spLocks noChangeShapeType="1"/>
              </p:cNvSpPr>
              <p:nvPr/>
            </p:nvSpPr>
            <p:spPr bwMode="auto">
              <a:xfrm flipV="1">
                <a:off x="4368" y="2400"/>
                <a:ext cx="192" cy="192"/>
              </a:xfrm>
              <a:prstGeom prst="line">
                <a:avLst/>
              </a:prstGeom>
              <a:noFill/>
              <a:ln w="38100">
                <a:solidFill>
                  <a:srgbClr val="FF99CC"/>
                </a:solidFill>
                <a:round/>
                <a:headEnd/>
                <a:tailEnd type="triangle" w="med" len="med"/>
              </a:ln>
            </p:spPr>
            <p:txBody>
              <a:bodyPr wrap="none"/>
              <a:lstStyle/>
              <a:p>
                <a:endParaRPr lang="ja-JP" altLang="en-US"/>
              </a:p>
            </p:txBody>
          </p:sp>
        </p:grpSp>
        <p:sp>
          <p:nvSpPr>
            <p:cNvPr id="13" name="Line 74">
              <a:extLst>
                <a:ext uri="{FF2B5EF4-FFF2-40B4-BE49-F238E27FC236}">
                  <a16:creationId xmlns:a16="http://schemas.microsoft.com/office/drawing/2014/main" id="{3443B8A5-A6E2-414D-8B16-E6007BA3C8B0}"/>
                </a:ext>
              </a:extLst>
            </p:cNvPr>
            <p:cNvSpPr>
              <a:spLocks noChangeShapeType="1"/>
            </p:cNvSpPr>
            <p:nvPr/>
          </p:nvSpPr>
          <p:spPr bwMode="auto">
            <a:xfrm>
              <a:off x="6916738" y="3320275"/>
              <a:ext cx="306388" cy="838200"/>
            </a:xfrm>
            <a:prstGeom prst="line">
              <a:avLst/>
            </a:prstGeom>
            <a:noFill/>
            <a:ln w="38100">
              <a:solidFill>
                <a:srgbClr val="00FF00"/>
              </a:solidFill>
              <a:round/>
              <a:headEnd/>
              <a:tailEnd type="triangle" w="med" len="med"/>
            </a:ln>
          </p:spPr>
          <p:txBody>
            <a:bodyPr wrap="none"/>
            <a:lstStyle/>
            <a:p>
              <a:endParaRPr lang="ja-JP" altLang="en-US" dirty="0"/>
            </a:p>
          </p:txBody>
        </p:sp>
      </p:grpSp>
      <p:grpSp>
        <p:nvGrpSpPr>
          <p:cNvPr id="17" name="グループ化 16">
            <a:extLst>
              <a:ext uri="{FF2B5EF4-FFF2-40B4-BE49-F238E27FC236}">
                <a16:creationId xmlns:a16="http://schemas.microsoft.com/office/drawing/2014/main" id="{0F838B9E-01F0-451B-B0B3-9421BC8909C9}"/>
              </a:ext>
            </a:extLst>
          </p:cNvPr>
          <p:cNvGrpSpPr/>
          <p:nvPr/>
        </p:nvGrpSpPr>
        <p:grpSpPr>
          <a:xfrm>
            <a:off x="7866062" y="2863850"/>
            <a:ext cx="668338" cy="1746250"/>
            <a:chOff x="7866062" y="2863850"/>
            <a:chExt cx="668338" cy="1746250"/>
          </a:xfrm>
        </p:grpSpPr>
        <p:sp>
          <p:nvSpPr>
            <p:cNvPr id="296045" name="Rectangle 109"/>
            <p:cNvSpPr>
              <a:spLocks noChangeArrowheads="1"/>
            </p:cNvSpPr>
            <p:nvPr/>
          </p:nvSpPr>
          <p:spPr bwMode="auto">
            <a:xfrm>
              <a:off x="8059738" y="2863850"/>
              <a:ext cx="474662" cy="1746250"/>
            </a:xfrm>
            <a:prstGeom prst="rect">
              <a:avLst/>
            </a:prstGeom>
            <a:noFill/>
            <a:ln w="9525">
              <a:noFill/>
              <a:miter lim="800000"/>
              <a:headEnd/>
              <a:tailEnd/>
            </a:ln>
          </p:spPr>
          <p:txBody>
            <a:bodyPr/>
            <a:lstStyle/>
            <a:p>
              <a:pPr algn="ctr">
                <a:spcBef>
                  <a:spcPct val="20000"/>
                </a:spcBef>
                <a:buSzPct val="85000"/>
              </a:pPr>
              <a:r>
                <a:rPr lang="ja-JP" altLang="en-US" sz="3200" dirty="0"/>
                <a:t>1</a:t>
              </a:r>
            </a:p>
            <a:p>
              <a:pPr algn="ctr">
                <a:spcBef>
                  <a:spcPct val="20000"/>
                </a:spcBef>
                <a:buSzPct val="85000"/>
              </a:pPr>
              <a:r>
                <a:rPr lang="en-US" altLang="ja-JP" sz="3200" dirty="0"/>
                <a:t>2</a:t>
              </a:r>
              <a:endParaRPr lang="ja-JP" altLang="en-US" sz="3200" dirty="0"/>
            </a:p>
            <a:p>
              <a:pPr algn="ctr">
                <a:spcBef>
                  <a:spcPct val="20000"/>
                </a:spcBef>
                <a:buSzPct val="85000"/>
              </a:pPr>
              <a:r>
                <a:rPr lang="en-US" altLang="ja-JP" sz="3200" dirty="0"/>
                <a:t>4</a:t>
              </a:r>
              <a:endParaRPr lang="ja-JP" altLang="en-US" sz="3200" dirty="0"/>
            </a:p>
          </p:txBody>
        </p:sp>
        <p:sp>
          <p:nvSpPr>
            <p:cNvPr id="16" name="Line 75">
              <a:extLst>
                <a:ext uri="{FF2B5EF4-FFF2-40B4-BE49-F238E27FC236}">
                  <a16:creationId xmlns:a16="http://schemas.microsoft.com/office/drawing/2014/main" id="{EBABBECB-134A-4588-96ED-666700C6FBC3}"/>
                </a:ext>
              </a:extLst>
            </p:cNvPr>
            <p:cNvSpPr>
              <a:spLocks noChangeShapeType="1"/>
            </p:cNvSpPr>
            <p:nvPr/>
          </p:nvSpPr>
          <p:spPr bwMode="auto">
            <a:xfrm flipV="1">
              <a:off x="7866062" y="3810000"/>
              <a:ext cx="304800" cy="304800"/>
            </a:xfrm>
            <a:prstGeom prst="line">
              <a:avLst/>
            </a:prstGeom>
            <a:noFill/>
            <a:ln w="38100">
              <a:solidFill>
                <a:srgbClr val="FF99CC"/>
              </a:solidFill>
              <a:round/>
              <a:headEnd/>
              <a:tailEnd type="triangle" w="med" len="med"/>
            </a:ln>
          </p:spPr>
          <p:txBody>
            <a:bodyPr wrap="none"/>
            <a:lstStyle/>
            <a:p>
              <a:endParaRPr lang="ja-JP" altLang="en-US" dirty="0"/>
            </a:p>
          </p:txBody>
        </p:sp>
        <p:sp>
          <p:nvSpPr>
            <p:cNvPr id="15" name="Line 75">
              <a:extLst>
                <a:ext uri="{FF2B5EF4-FFF2-40B4-BE49-F238E27FC236}">
                  <a16:creationId xmlns:a16="http://schemas.microsoft.com/office/drawing/2014/main" id="{37BE5B40-4837-4CEF-BBC1-E2E7C6D6D9B7}"/>
                </a:ext>
              </a:extLst>
            </p:cNvPr>
            <p:cNvSpPr>
              <a:spLocks noChangeShapeType="1"/>
            </p:cNvSpPr>
            <p:nvPr/>
          </p:nvSpPr>
          <p:spPr bwMode="auto">
            <a:xfrm>
              <a:off x="7866062" y="3842930"/>
              <a:ext cx="306000" cy="306000"/>
            </a:xfrm>
            <a:prstGeom prst="line">
              <a:avLst/>
            </a:prstGeom>
            <a:noFill/>
            <a:ln w="38100">
              <a:solidFill>
                <a:srgbClr val="00FF00"/>
              </a:solidFill>
              <a:round/>
              <a:headEnd/>
              <a:tailEnd type="triangle" w="med" len="med"/>
            </a:ln>
          </p:spPr>
          <p:txBody>
            <a:bodyPr wrap="none"/>
            <a:lstStyle/>
            <a:p>
              <a:endParaRPr lang="ja-JP" altLang="en-US" dirty="0"/>
            </a:p>
          </p:txBody>
        </p:sp>
      </p:grpSp>
    </p:spTree>
    <p:extLst>
      <p:ext uri="{BB962C8B-B14F-4D97-AF65-F5344CB8AC3E}">
        <p14:creationId xmlns:p14="http://schemas.microsoft.com/office/powerpoint/2010/main" val="2505823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left)">
                                      <p:cBhvr>
                                        <p:cTn id="7" dur="500"/>
                                        <p:tgtEl>
                                          <p:spTgt spid="5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2"/>
                                        </p:tgtEl>
                                        <p:attrNameLst>
                                          <p:attrName>style.visibility</p:attrName>
                                        </p:attrNameLst>
                                      </p:cBhvr>
                                      <p:to>
                                        <p:strVal val="visible"/>
                                      </p:to>
                                    </p:set>
                                    <p:animEffect transition="in" filter="wipe(left)">
                                      <p:cBhvr>
                                        <p:cTn id="12" dur="500"/>
                                        <p:tgtEl>
                                          <p:spTgt spid="6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left)">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left)">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wipe(left)">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wipe(left)">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wipe(left)">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wipe(left)">
                                      <p:cBhvr>
                                        <p:cTn id="4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685800" y="800100"/>
            <a:ext cx="7772400" cy="762000"/>
          </a:xfrm>
        </p:spPr>
        <p:txBody>
          <a:bodyPr/>
          <a:lstStyle/>
          <a:p>
            <a:pPr eaLnBrk="1" hangingPunct="1"/>
            <a:r>
              <a:rPr lang="en-US" altLang="ja-JP">
                <a:latin typeface="Times New Roman" pitchFamily="18" charset="0"/>
              </a:rPr>
              <a:t>LRU</a:t>
            </a:r>
            <a:r>
              <a:rPr lang="ja-JP" altLang="en-US">
                <a:latin typeface="Times New Roman" pitchFamily="18" charset="0"/>
              </a:rPr>
              <a:t>の実装</a:t>
            </a:r>
          </a:p>
        </p:txBody>
      </p:sp>
      <p:graphicFrame>
        <p:nvGraphicFramePr>
          <p:cNvPr id="325671" name="Group 39"/>
          <p:cNvGraphicFramePr>
            <a:graphicFrameLocks noGrp="1"/>
          </p:cNvGraphicFramePr>
          <p:nvPr/>
        </p:nvGraphicFramePr>
        <p:xfrm>
          <a:off x="304800" y="2133600"/>
          <a:ext cx="8610600" cy="3773424"/>
        </p:xfrm>
        <a:graphic>
          <a:graphicData uri="http://schemas.openxmlformats.org/drawingml/2006/table">
            <a:tbl>
              <a:tblPr/>
              <a:tblGrid>
                <a:gridCol w="1752600">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3505200">
                  <a:extLst>
                    <a:ext uri="{9D8B030D-6E8A-4147-A177-3AD203B41FA5}">
                      <a16:colId xmlns:a16="http://schemas.microsoft.com/office/drawing/2014/main" val="20002"/>
                    </a:ext>
                  </a:extLst>
                </a:gridCol>
              </a:tblGrid>
              <a:tr h="7112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実装方法</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長所</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短所</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160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カウンタ</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800" b="0" i="0" u="none" strike="noStrike" cap="none" normalizeH="0" baseline="0">
                          <a:ln>
                            <a:noFill/>
                          </a:ln>
                          <a:solidFill>
                            <a:schemeClr val="tx1"/>
                          </a:solidFill>
                          <a:effectLst/>
                          <a:latin typeface="Times New Roman" pitchFamily="18" charset="0"/>
                          <a:ea typeface="ＭＳ Ｐゴシック" pitchFamily="50" charset="-128"/>
                        </a:rPr>
                        <a:t>LRU</a:t>
                      </a: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を実現</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ハートウェアが必要</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参照に時間が掛かる</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160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参照ビット</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ハードウェアが不要</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800" b="0" i="0" u="none" strike="noStrike" cap="none" normalizeH="0" baseline="0" dirty="0">
                          <a:ln>
                            <a:noFill/>
                          </a:ln>
                          <a:solidFill>
                            <a:schemeClr val="tx1"/>
                          </a:solidFill>
                          <a:effectLst/>
                          <a:latin typeface="Times New Roman" pitchFamily="18" charset="0"/>
                          <a:ea typeface="ＭＳ Ｐゴシック" pitchFamily="50" charset="-128"/>
                        </a:rPr>
                        <a:t>LRU</a:t>
                      </a:r>
                      <a:r>
                        <a:rPr kumimoji="1" lang="ja-JP" altLang="en-US" sz="2800" b="0" i="0" u="none" strike="noStrike" cap="none" normalizeH="0" baseline="0" dirty="0">
                          <a:ln>
                            <a:noFill/>
                          </a:ln>
                          <a:solidFill>
                            <a:schemeClr val="tx1"/>
                          </a:solidFill>
                          <a:effectLst/>
                          <a:latin typeface="Times New Roman" pitchFamily="18" charset="0"/>
                          <a:ea typeface="ＭＳ Ｐゴシック" pitchFamily="50" charset="-128"/>
                        </a:rPr>
                        <a:t>の近似</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160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スタック</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800" b="0" i="0" u="none" strike="noStrike" cap="none" normalizeH="0" baseline="0">
                          <a:ln>
                            <a:noFill/>
                          </a:ln>
                          <a:solidFill>
                            <a:schemeClr val="tx1"/>
                          </a:solidFill>
                          <a:effectLst/>
                          <a:latin typeface="Times New Roman" pitchFamily="18" charset="0"/>
                          <a:ea typeface="ＭＳ Ｐゴシック" pitchFamily="50" charset="-128"/>
                        </a:rPr>
                        <a:t>LRU</a:t>
                      </a: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を実現</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chemeClr val="tx1"/>
                          </a:solidFill>
                          <a:effectLst/>
                          <a:latin typeface="Times New Roman" pitchFamily="18" charset="0"/>
                          <a:ea typeface="ＭＳ Ｐゴシック" pitchFamily="50" charset="-128"/>
                        </a:rPr>
                        <a:t>ハードウェアが必要</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685800" y="800100"/>
            <a:ext cx="7772400" cy="762000"/>
          </a:xfrm>
        </p:spPr>
        <p:txBody>
          <a:bodyPr/>
          <a:lstStyle/>
          <a:p>
            <a:pPr eaLnBrk="1" hangingPunct="1"/>
            <a:r>
              <a:rPr lang="en-US" altLang="ja-JP">
                <a:latin typeface="Times New Roman" pitchFamily="18" charset="0"/>
              </a:rPr>
              <a:t>LFU(least frequently</a:t>
            </a:r>
            <a:r>
              <a:rPr lang="ja-JP" altLang="en-US">
                <a:latin typeface="Times New Roman" pitchFamily="18" charset="0"/>
              </a:rPr>
              <a:t> </a:t>
            </a:r>
            <a:r>
              <a:rPr lang="en-US" altLang="ja-JP">
                <a:latin typeface="Times New Roman" pitchFamily="18" charset="0"/>
              </a:rPr>
              <a:t>used)</a:t>
            </a:r>
          </a:p>
        </p:txBody>
      </p:sp>
      <p:sp>
        <p:nvSpPr>
          <p:cNvPr id="57347" name="Rectangle 3"/>
          <p:cNvSpPr>
            <a:spLocks noGrp="1" noChangeArrowheads="1"/>
          </p:cNvSpPr>
          <p:nvPr>
            <p:ph type="body" idx="1"/>
          </p:nvPr>
        </p:nvSpPr>
        <p:spPr/>
        <p:txBody>
          <a:bodyPr/>
          <a:lstStyle/>
          <a:p>
            <a:pPr eaLnBrk="1" hangingPunct="1"/>
            <a:r>
              <a:rPr lang="en-US" altLang="ja-JP">
                <a:latin typeface="Times New Roman" pitchFamily="18" charset="0"/>
              </a:rPr>
              <a:t>LFU(least frequently used)</a:t>
            </a:r>
          </a:p>
          <a:p>
            <a:pPr lvl="1" eaLnBrk="1" hangingPunct="1"/>
            <a:r>
              <a:rPr lang="ja-JP" altLang="en-US">
                <a:latin typeface="Times New Roman" pitchFamily="18" charset="0"/>
              </a:rPr>
              <a:t>最も参照回数の少ないページを選択</a:t>
            </a:r>
            <a:endParaRPr lang="en-US" altLang="ja-JP">
              <a:latin typeface="Times New Roman" pitchFamily="18" charset="0"/>
            </a:endParaRPr>
          </a:p>
        </p:txBody>
      </p:sp>
      <p:sp>
        <p:nvSpPr>
          <p:cNvPr id="57348" name="Text Box 4"/>
          <p:cNvSpPr txBox="1">
            <a:spLocks noChangeArrowheads="1"/>
          </p:cNvSpPr>
          <p:nvPr/>
        </p:nvSpPr>
        <p:spPr bwMode="auto">
          <a:xfrm>
            <a:off x="762000" y="3124200"/>
            <a:ext cx="1098550" cy="457200"/>
          </a:xfrm>
          <a:prstGeom prst="rect">
            <a:avLst/>
          </a:prstGeom>
          <a:noFill/>
          <a:ln w="9525">
            <a:noFill/>
            <a:miter lim="800000"/>
            <a:headEnd/>
            <a:tailEnd/>
          </a:ln>
        </p:spPr>
        <p:txBody>
          <a:bodyPr wrap="none">
            <a:spAutoFit/>
          </a:bodyPr>
          <a:lstStyle/>
          <a:p>
            <a:r>
              <a:rPr lang="ja-JP" altLang="en-US" sz="2400"/>
              <a:t>主記憶</a:t>
            </a:r>
          </a:p>
        </p:txBody>
      </p:sp>
      <p:graphicFrame>
        <p:nvGraphicFramePr>
          <p:cNvPr id="332805" name="Group 5"/>
          <p:cNvGraphicFramePr>
            <a:graphicFrameLocks noGrp="1"/>
          </p:cNvGraphicFramePr>
          <p:nvPr/>
        </p:nvGraphicFramePr>
        <p:xfrm>
          <a:off x="228600" y="3733800"/>
          <a:ext cx="8686800" cy="2286000"/>
        </p:xfrm>
        <a:graphic>
          <a:graphicData uri="http://schemas.openxmlformats.org/drawingml/2006/table">
            <a:tbl>
              <a:tblPr/>
              <a:tblGrid>
                <a:gridCol w="1371600">
                  <a:extLst>
                    <a:ext uri="{9D8B030D-6E8A-4147-A177-3AD203B41FA5}">
                      <a16:colId xmlns:a16="http://schemas.microsoft.com/office/drawing/2014/main" val="20000"/>
                    </a:ext>
                  </a:extLst>
                </a:gridCol>
                <a:gridCol w="1187450">
                  <a:extLst>
                    <a:ext uri="{9D8B030D-6E8A-4147-A177-3AD203B41FA5}">
                      <a16:colId xmlns:a16="http://schemas.microsoft.com/office/drawing/2014/main" val="20001"/>
                    </a:ext>
                  </a:extLst>
                </a:gridCol>
                <a:gridCol w="1531938">
                  <a:extLst>
                    <a:ext uri="{9D8B030D-6E8A-4147-A177-3AD203B41FA5}">
                      <a16:colId xmlns:a16="http://schemas.microsoft.com/office/drawing/2014/main" val="20002"/>
                    </a:ext>
                  </a:extLst>
                </a:gridCol>
                <a:gridCol w="1531937">
                  <a:extLst>
                    <a:ext uri="{9D8B030D-6E8A-4147-A177-3AD203B41FA5}">
                      <a16:colId xmlns:a16="http://schemas.microsoft.com/office/drawing/2014/main" val="20003"/>
                    </a:ext>
                  </a:extLst>
                </a:gridCol>
                <a:gridCol w="1531938">
                  <a:extLst>
                    <a:ext uri="{9D8B030D-6E8A-4147-A177-3AD203B41FA5}">
                      <a16:colId xmlns:a16="http://schemas.microsoft.com/office/drawing/2014/main" val="20004"/>
                    </a:ext>
                  </a:extLst>
                </a:gridCol>
                <a:gridCol w="1531937">
                  <a:extLst>
                    <a:ext uri="{9D8B030D-6E8A-4147-A177-3AD203B41FA5}">
                      <a16:colId xmlns:a16="http://schemas.microsoft.com/office/drawing/2014/main" val="20005"/>
                    </a:ext>
                  </a:extLst>
                </a:gridCol>
              </a:tblGrid>
              <a:tr h="4572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ページ枠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ページ</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読み込み</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前回使用</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参照回数</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次回使用</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10回前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5回前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4回</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2</a:t>
                      </a: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回後</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72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03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7回前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7回前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1回</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5回後</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72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07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4回前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3回前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2回</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7</a:t>
                      </a: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回後</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720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06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2回前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1回前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2回</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1</a:t>
                      </a: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回後</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332849" name="Rectangle 49"/>
          <p:cNvSpPr>
            <a:spLocks noChangeArrowheads="1"/>
          </p:cNvSpPr>
          <p:nvPr/>
        </p:nvSpPr>
        <p:spPr bwMode="auto">
          <a:xfrm>
            <a:off x="5851525" y="4648200"/>
            <a:ext cx="1531938" cy="457200"/>
          </a:xfrm>
          <a:prstGeom prst="rect">
            <a:avLst/>
          </a:prstGeom>
          <a:solidFill>
            <a:srgbClr val="CCFF99"/>
          </a:solidFill>
          <a:ln w="9525">
            <a:noFill/>
            <a:miter lim="800000"/>
            <a:headEnd/>
            <a:tailEnd/>
          </a:ln>
        </p:spPr>
        <p:txBody>
          <a:bodyPr/>
          <a:lstStyle/>
          <a:p>
            <a:pPr algn="ctr">
              <a:spcBef>
                <a:spcPct val="20000"/>
              </a:spcBef>
              <a:buSzPct val="85000"/>
            </a:pPr>
            <a:r>
              <a:rPr lang="ja-JP" altLang="en-US" sz="2400">
                <a:solidFill>
                  <a:srgbClr val="000000"/>
                </a:solidFill>
              </a:rPr>
              <a:t>1回</a:t>
            </a:r>
          </a:p>
        </p:txBody>
      </p:sp>
      <p:sp>
        <p:nvSpPr>
          <p:cNvPr id="332850" name="AutoShape 50"/>
          <p:cNvSpPr>
            <a:spLocks noChangeArrowheads="1"/>
          </p:cNvSpPr>
          <p:nvPr/>
        </p:nvSpPr>
        <p:spPr bwMode="auto">
          <a:xfrm>
            <a:off x="304800" y="4648200"/>
            <a:ext cx="8534400" cy="533400"/>
          </a:xfrm>
          <a:prstGeom prst="roundRect">
            <a:avLst>
              <a:gd name="adj" fmla="val 16667"/>
            </a:avLst>
          </a:prstGeom>
          <a:noFill/>
          <a:ln w="38100">
            <a:solidFill>
              <a:srgbClr val="FF99CC"/>
            </a:solidFill>
            <a:round/>
            <a:headEnd/>
            <a:tailEnd/>
          </a:ln>
        </p:spPr>
        <p:txBody>
          <a:bodyPr wrap="none" anchor="ct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32849"/>
                                        </p:tgtEl>
                                        <p:attrNameLst>
                                          <p:attrName>style.visibility</p:attrName>
                                        </p:attrNameLst>
                                      </p:cBhvr>
                                      <p:to>
                                        <p:strVal val="visible"/>
                                      </p:to>
                                    </p:set>
                                    <p:animEffect transition="in" filter="checkerboard(across)">
                                      <p:cBhvr>
                                        <p:cTn id="7" dur="500"/>
                                        <p:tgtEl>
                                          <p:spTgt spid="332849"/>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32850"/>
                                        </p:tgtEl>
                                        <p:attrNameLst>
                                          <p:attrName>style.visibility</p:attrName>
                                        </p:attrNameLst>
                                      </p:cBhvr>
                                      <p:to>
                                        <p:strVal val="visible"/>
                                      </p:to>
                                    </p:set>
                                    <p:animEffect transition="in" filter="checkerboard(across)">
                                      <p:cBhvr>
                                        <p:cTn id="12" dur="500"/>
                                        <p:tgtEl>
                                          <p:spTgt spid="3328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2849" grpId="0" animBg="1" autoUpdateAnimBg="0"/>
      <p:bldP spid="332850"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685800" y="800100"/>
            <a:ext cx="7772400" cy="762000"/>
          </a:xfrm>
        </p:spPr>
        <p:txBody>
          <a:bodyPr/>
          <a:lstStyle/>
          <a:p>
            <a:pPr eaLnBrk="1" hangingPunct="1"/>
            <a:r>
              <a:rPr lang="en-US" altLang="ja-JP">
                <a:latin typeface="Times New Roman" pitchFamily="18" charset="0"/>
              </a:rPr>
              <a:t>LFU</a:t>
            </a:r>
          </a:p>
        </p:txBody>
      </p:sp>
      <p:graphicFrame>
        <p:nvGraphicFramePr>
          <p:cNvPr id="334851" name="Group 3"/>
          <p:cNvGraphicFramePr>
            <a:graphicFrameLocks noGrp="1"/>
          </p:cNvGraphicFramePr>
          <p:nvPr/>
        </p:nvGraphicFramePr>
        <p:xfrm>
          <a:off x="381000" y="2286000"/>
          <a:ext cx="8153400" cy="2907792"/>
        </p:xfrm>
        <a:graphic>
          <a:graphicData uri="http://schemas.openxmlformats.org/drawingml/2006/table">
            <a:tbl>
              <a:tblPr/>
              <a:tblGrid>
                <a:gridCol w="2455863">
                  <a:extLst>
                    <a:ext uri="{9D8B030D-6E8A-4147-A177-3AD203B41FA5}">
                      <a16:colId xmlns:a16="http://schemas.microsoft.com/office/drawing/2014/main" val="20000"/>
                    </a:ext>
                  </a:extLst>
                </a:gridCol>
                <a:gridCol w="474662">
                  <a:extLst>
                    <a:ext uri="{9D8B030D-6E8A-4147-A177-3AD203B41FA5}">
                      <a16:colId xmlns:a16="http://schemas.microsoft.com/office/drawing/2014/main" val="20001"/>
                    </a:ext>
                  </a:extLst>
                </a:gridCol>
                <a:gridCol w="474663">
                  <a:extLst>
                    <a:ext uri="{9D8B030D-6E8A-4147-A177-3AD203B41FA5}">
                      <a16:colId xmlns:a16="http://schemas.microsoft.com/office/drawing/2014/main" val="20002"/>
                    </a:ext>
                  </a:extLst>
                </a:gridCol>
                <a:gridCol w="476250">
                  <a:extLst>
                    <a:ext uri="{9D8B030D-6E8A-4147-A177-3AD203B41FA5}">
                      <a16:colId xmlns:a16="http://schemas.microsoft.com/office/drawing/2014/main" val="20003"/>
                    </a:ext>
                  </a:extLst>
                </a:gridCol>
                <a:gridCol w="473075">
                  <a:extLst>
                    <a:ext uri="{9D8B030D-6E8A-4147-A177-3AD203B41FA5}">
                      <a16:colId xmlns:a16="http://schemas.microsoft.com/office/drawing/2014/main" val="20004"/>
                    </a:ext>
                  </a:extLst>
                </a:gridCol>
                <a:gridCol w="474662">
                  <a:extLst>
                    <a:ext uri="{9D8B030D-6E8A-4147-A177-3AD203B41FA5}">
                      <a16:colId xmlns:a16="http://schemas.microsoft.com/office/drawing/2014/main" val="20005"/>
                    </a:ext>
                  </a:extLst>
                </a:gridCol>
                <a:gridCol w="476250">
                  <a:extLst>
                    <a:ext uri="{9D8B030D-6E8A-4147-A177-3AD203B41FA5}">
                      <a16:colId xmlns:a16="http://schemas.microsoft.com/office/drawing/2014/main" val="20006"/>
                    </a:ext>
                  </a:extLst>
                </a:gridCol>
                <a:gridCol w="474663">
                  <a:extLst>
                    <a:ext uri="{9D8B030D-6E8A-4147-A177-3AD203B41FA5}">
                      <a16:colId xmlns:a16="http://schemas.microsoft.com/office/drawing/2014/main" val="20007"/>
                    </a:ext>
                  </a:extLst>
                </a:gridCol>
                <a:gridCol w="473075">
                  <a:extLst>
                    <a:ext uri="{9D8B030D-6E8A-4147-A177-3AD203B41FA5}">
                      <a16:colId xmlns:a16="http://schemas.microsoft.com/office/drawing/2014/main" val="20008"/>
                    </a:ext>
                  </a:extLst>
                </a:gridCol>
                <a:gridCol w="476250">
                  <a:extLst>
                    <a:ext uri="{9D8B030D-6E8A-4147-A177-3AD203B41FA5}">
                      <a16:colId xmlns:a16="http://schemas.microsoft.com/office/drawing/2014/main" val="20009"/>
                    </a:ext>
                  </a:extLst>
                </a:gridCol>
                <a:gridCol w="474662">
                  <a:extLst>
                    <a:ext uri="{9D8B030D-6E8A-4147-A177-3AD203B41FA5}">
                      <a16:colId xmlns:a16="http://schemas.microsoft.com/office/drawing/2014/main" val="20010"/>
                    </a:ext>
                  </a:extLst>
                </a:gridCol>
                <a:gridCol w="474663">
                  <a:extLst>
                    <a:ext uri="{9D8B030D-6E8A-4147-A177-3AD203B41FA5}">
                      <a16:colId xmlns:a16="http://schemas.microsoft.com/office/drawing/2014/main" val="20011"/>
                    </a:ext>
                  </a:extLst>
                </a:gridCol>
                <a:gridCol w="474662">
                  <a:extLst>
                    <a:ext uri="{9D8B030D-6E8A-4147-A177-3AD203B41FA5}">
                      <a16:colId xmlns:a16="http://schemas.microsoft.com/office/drawing/2014/main" val="20012"/>
                    </a:ext>
                  </a:extLst>
                </a:gridCol>
              </a:tblGrid>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参照ページ</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275">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ページ枠</a:t>
                      </a:r>
                    </a:p>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ページフォルト</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334921" name="Oval 73"/>
          <p:cNvSpPr>
            <a:spLocks noChangeArrowheads="1"/>
          </p:cNvSpPr>
          <p:nvPr/>
        </p:nvSpPr>
        <p:spPr bwMode="auto">
          <a:xfrm>
            <a:off x="4267200" y="3505200"/>
            <a:ext cx="457200" cy="457200"/>
          </a:xfrm>
          <a:prstGeom prst="ellipse">
            <a:avLst/>
          </a:prstGeom>
          <a:noFill/>
          <a:ln w="38100">
            <a:solidFill>
              <a:srgbClr val="FF99CC"/>
            </a:solidFill>
            <a:round/>
            <a:headEnd/>
            <a:tailEnd/>
          </a:ln>
        </p:spPr>
        <p:txBody>
          <a:bodyPr wrap="none" anchor="ctr"/>
          <a:lstStyle/>
          <a:p>
            <a:endParaRPr lang="ja-JP" altLang="en-US"/>
          </a:p>
        </p:txBody>
      </p:sp>
      <p:sp>
        <p:nvSpPr>
          <p:cNvPr id="334922" name="Rectangle 74"/>
          <p:cNvSpPr>
            <a:spLocks noChangeArrowheads="1"/>
          </p:cNvSpPr>
          <p:nvPr/>
        </p:nvSpPr>
        <p:spPr bwMode="auto">
          <a:xfrm>
            <a:off x="4735513" y="4610100"/>
            <a:ext cx="474662" cy="577850"/>
          </a:xfrm>
          <a:prstGeom prst="rect">
            <a:avLst/>
          </a:prstGeom>
          <a:noFill/>
          <a:ln w="9525">
            <a:noFill/>
            <a:miter lim="800000"/>
            <a:headEnd/>
            <a:tailEnd/>
          </a:ln>
        </p:spPr>
        <p:txBody>
          <a:bodyPr/>
          <a:lstStyle/>
          <a:p>
            <a:pPr algn="ctr">
              <a:spcBef>
                <a:spcPct val="20000"/>
              </a:spcBef>
              <a:buSzPct val="85000"/>
            </a:pPr>
            <a:r>
              <a:rPr lang="en-US" altLang="ja-JP" sz="3200"/>
              <a:t>p</a:t>
            </a:r>
          </a:p>
        </p:txBody>
      </p:sp>
      <p:sp>
        <p:nvSpPr>
          <p:cNvPr id="334923" name="Rectangle 75"/>
          <p:cNvSpPr>
            <a:spLocks noChangeArrowheads="1"/>
          </p:cNvSpPr>
          <p:nvPr/>
        </p:nvSpPr>
        <p:spPr bwMode="auto">
          <a:xfrm>
            <a:off x="4735513" y="2863850"/>
            <a:ext cx="474662" cy="1746250"/>
          </a:xfrm>
          <a:prstGeom prst="rect">
            <a:avLst/>
          </a:prstGeom>
          <a:noFill/>
          <a:ln w="9525">
            <a:noFill/>
            <a:miter lim="800000"/>
            <a:headEnd/>
            <a:tailEnd/>
          </a:ln>
        </p:spPr>
        <p:txBody>
          <a:bodyPr/>
          <a:lstStyle/>
          <a:p>
            <a:pPr algn="ctr">
              <a:spcBef>
                <a:spcPct val="20000"/>
              </a:spcBef>
              <a:buSzPct val="85000"/>
            </a:pPr>
            <a:r>
              <a:rPr lang="ja-JP" altLang="en-US" sz="3200"/>
              <a:t>0</a:t>
            </a:r>
          </a:p>
          <a:p>
            <a:pPr algn="ctr">
              <a:spcBef>
                <a:spcPct val="20000"/>
              </a:spcBef>
              <a:buSzPct val="85000"/>
            </a:pPr>
            <a:r>
              <a:rPr lang="ja-JP" altLang="en-US" sz="3200"/>
              <a:t>4</a:t>
            </a:r>
          </a:p>
          <a:p>
            <a:pPr algn="ctr">
              <a:spcBef>
                <a:spcPct val="20000"/>
              </a:spcBef>
              <a:buSzPct val="85000"/>
            </a:pPr>
            <a:r>
              <a:rPr lang="ja-JP" altLang="en-US" sz="3200"/>
              <a:t>2</a:t>
            </a:r>
          </a:p>
        </p:txBody>
      </p:sp>
      <p:sp>
        <p:nvSpPr>
          <p:cNvPr id="334928" name="Text Box 80"/>
          <p:cNvSpPr txBox="1">
            <a:spLocks noChangeArrowheads="1"/>
          </p:cNvSpPr>
          <p:nvPr/>
        </p:nvSpPr>
        <p:spPr bwMode="auto">
          <a:xfrm>
            <a:off x="1752600" y="685800"/>
            <a:ext cx="1171575" cy="1373188"/>
          </a:xfrm>
          <a:prstGeom prst="rect">
            <a:avLst/>
          </a:prstGeom>
          <a:noFill/>
          <a:ln w="9525">
            <a:noFill/>
            <a:miter lim="800000"/>
            <a:headEnd/>
            <a:tailEnd/>
          </a:ln>
        </p:spPr>
        <p:txBody>
          <a:bodyPr wrap="none">
            <a:spAutoFit/>
          </a:bodyPr>
          <a:lstStyle/>
          <a:p>
            <a:r>
              <a:rPr lang="ja-JP" altLang="en-US"/>
              <a:t>0 : 2回</a:t>
            </a:r>
          </a:p>
          <a:p>
            <a:r>
              <a:rPr lang="ja-JP" altLang="en-US"/>
              <a:t>1 : 1回</a:t>
            </a:r>
          </a:p>
          <a:p>
            <a:r>
              <a:rPr lang="ja-JP" altLang="en-US"/>
              <a:t>2 : 1回</a:t>
            </a:r>
          </a:p>
        </p:txBody>
      </p:sp>
      <p:grpSp>
        <p:nvGrpSpPr>
          <p:cNvPr id="2" name="Group 89"/>
          <p:cNvGrpSpPr>
            <a:grpSpLocks/>
          </p:cNvGrpSpPr>
          <p:nvPr/>
        </p:nvGrpSpPr>
        <p:grpSpPr bwMode="auto">
          <a:xfrm>
            <a:off x="3124200" y="1981200"/>
            <a:ext cx="1828800" cy="304800"/>
            <a:chOff x="1968" y="1248"/>
            <a:chExt cx="1152" cy="192"/>
          </a:xfrm>
        </p:grpSpPr>
        <p:sp>
          <p:nvSpPr>
            <p:cNvPr id="58434" name="Line 83"/>
            <p:cNvSpPr>
              <a:spLocks noChangeShapeType="1"/>
            </p:cNvSpPr>
            <p:nvPr/>
          </p:nvSpPr>
          <p:spPr bwMode="auto">
            <a:xfrm flipV="1">
              <a:off x="3120" y="1248"/>
              <a:ext cx="0" cy="192"/>
            </a:xfrm>
            <a:prstGeom prst="line">
              <a:avLst/>
            </a:prstGeom>
            <a:noFill/>
            <a:ln w="28575">
              <a:solidFill>
                <a:srgbClr val="FF99CC"/>
              </a:solidFill>
              <a:round/>
              <a:headEnd/>
              <a:tailEnd/>
            </a:ln>
          </p:spPr>
          <p:txBody>
            <a:bodyPr wrap="none"/>
            <a:lstStyle/>
            <a:p>
              <a:endParaRPr lang="ja-JP" altLang="en-US"/>
            </a:p>
          </p:txBody>
        </p:sp>
        <p:sp>
          <p:nvSpPr>
            <p:cNvPr id="58435" name="Line 84"/>
            <p:cNvSpPr>
              <a:spLocks noChangeShapeType="1"/>
            </p:cNvSpPr>
            <p:nvPr/>
          </p:nvSpPr>
          <p:spPr bwMode="auto">
            <a:xfrm>
              <a:off x="1968" y="1248"/>
              <a:ext cx="0" cy="192"/>
            </a:xfrm>
            <a:prstGeom prst="line">
              <a:avLst/>
            </a:prstGeom>
            <a:noFill/>
            <a:ln w="28575">
              <a:solidFill>
                <a:srgbClr val="FF99CC"/>
              </a:solidFill>
              <a:round/>
              <a:headEnd/>
              <a:tailEnd type="triangle" w="med" len="med"/>
            </a:ln>
          </p:spPr>
          <p:txBody>
            <a:bodyPr wrap="none"/>
            <a:lstStyle/>
            <a:p>
              <a:endParaRPr lang="ja-JP" altLang="en-US"/>
            </a:p>
          </p:txBody>
        </p:sp>
        <p:sp>
          <p:nvSpPr>
            <p:cNvPr id="58436" name="Line 85"/>
            <p:cNvSpPr>
              <a:spLocks noChangeShapeType="1"/>
            </p:cNvSpPr>
            <p:nvPr/>
          </p:nvSpPr>
          <p:spPr bwMode="auto">
            <a:xfrm>
              <a:off x="2256" y="1248"/>
              <a:ext cx="0" cy="192"/>
            </a:xfrm>
            <a:prstGeom prst="line">
              <a:avLst/>
            </a:prstGeom>
            <a:noFill/>
            <a:ln w="28575">
              <a:solidFill>
                <a:srgbClr val="FF99CC"/>
              </a:solidFill>
              <a:round/>
              <a:headEnd/>
              <a:tailEnd type="triangle" w="med" len="med"/>
            </a:ln>
          </p:spPr>
          <p:txBody>
            <a:bodyPr wrap="none"/>
            <a:lstStyle/>
            <a:p>
              <a:endParaRPr lang="ja-JP" altLang="en-US"/>
            </a:p>
          </p:txBody>
        </p:sp>
        <p:sp>
          <p:nvSpPr>
            <p:cNvPr id="58437" name="Line 86"/>
            <p:cNvSpPr>
              <a:spLocks noChangeShapeType="1"/>
            </p:cNvSpPr>
            <p:nvPr/>
          </p:nvSpPr>
          <p:spPr bwMode="auto">
            <a:xfrm>
              <a:off x="2544" y="1248"/>
              <a:ext cx="0" cy="192"/>
            </a:xfrm>
            <a:prstGeom prst="line">
              <a:avLst/>
            </a:prstGeom>
            <a:noFill/>
            <a:ln w="28575">
              <a:solidFill>
                <a:srgbClr val="FF99CC"/>
              </a:solidFill>
              <a:round/>
              <a:headEnd/>
              <a:tailEnd type="triangle" w="med" len="med"/>
            </a:ln>
          </p:spPr>
          <p:txBody>
            <a:bodyPr wrap="none"/>
            <a:lstStyle/>
            <a:p>
              <a:endParaRPr lang="ja-JP" altLang="en-US"/>
            </a:p>
          </p:txBody>
        </p:sp>
        <p:sp>
          <p:nvSpPr>
            <p:cNvPr id="58438" name="Line 87"/>
            <p:cNvSpPr>
              <a:spLocks noChangeShapeType="1"/>
            </p:cNvSpPr>
            <p:nvPr/>
          </p:nvSpPr>
          <p:spPr bwMode="auto">
            <a:xfrm>
              <a:off x="2832" y="1248"/>
              <a:ext cx="0" cy="192"/>
            </a:xfrm>
            <a:prstGeom prst="line">
              <a:avLst/>
            </a:prstGeom>
            <a:noFill/>
            <a:ln w="28575">
              <a:solidFill>
                <a:srgbClr val="FF99CC"/>
              </a:solidFill>
              <a:round/>
              <a:headEnd/>
              <a:tailEnd type="triangle" w="med" len="med"/>
            </a:ln>
          </p:spPr>
          <p:txBody>
            <a:bodyPr wrap="none"/>
            <a:lstStyle/>
            <a:p>
              <a:endParaRPr lang="ja-JP" altLang="en-US"/>
            </a:p>
          </p:txBody>
        </p:sp>
        <p:sp>
          <p:nvSpPr>
            <p:cNvPr id="58439" name="Line 88"/>
            <p:cNvSpPr>
              <a:spLocks noChangeShapeType="1"/>
            </p:cNvSpPr>
            <p:nvPr/>
          </p:nvSpPr>
          <p:spPr bwMode="auto">
            <a:xfrm>
              <a:off x="1968" y="1248"/>
              <a:ext cx="1152" cy="0"/>
            </a:xfrm>
            <a:prstGeom prst="line">
              <a:avLst/>
            </a:prstGeom>
            <a:noFill/>
            <a:ln w="28575">
              <a:solidFill>
                <a:srgbClr val="FF99CC"/>
              </a:solidFill>
              <a:round/>
              <a:headEnd/>
              <a:tailEnd/>
            </a:ln>
          </p:spPr>
          <p:txBody>
            <a:bodyPr wrap="none"/>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34922"/>
                                        </p:tgtEl>
                                        <p:attrNameLst>
                                          <p:attrName>style.visibility</p:attrName>
                                        </p:attrNameLst>
                                      </p:cBhvr>
                                      <p:to>
                                        <p:strVal val="visible"/>
                                      </p:to>
                                    </p:set>
                                    <p:animEffect transition="in" filter="checkerboard(across)">
                                      <p:cBhvr>
                                        <p:cTn id="7" dur="500"/>
                                        <p:tgtEl>
                                          <p:spTgt spid="33492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righ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34928"/>
                                        </p:tgtEl>
                                        <p:attrNameLst>
                                          <p:attrName>style.visibility</p:attrName>
                                        </p:attrNameLst>
                                      </p:cBhvr>
                                      <p:to>
                                        <p:strVal val="visible"/>
                                      </p:to>
                                    </p:set>
                                    <p:animEffect transition="in" filter="checkerboard(across)">
                                      <p:cBhvr>
                                        <p:cTn id="17" dur="500"/>
                                        <p:tgtEl>
                                          <p:spTgt spid="334928"/>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34921"/>
                                        </p:tgtEl>
                                        <p:attrNameLst>
                                          <p:attrName>style.visibility</p:attrName>
                                        </p:attrNameLst>
                                      </p:cBhvr>
                                      <p:to>
                                        <p:strVal val="visible"/>
                                      </p:to>
                                    </p:set>
                                    <p:animEffect transition="in" filter="checkerboard(across)">
                                      <p:cBhvr>
                                        <p:cTn id="22" dur="500"/>
                                        <p:tgtEl>
                                          <p:spTgt spid="334921"/>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34923"/>
                                        </p:tgtEl>
                                        <p:attrNameLst>
                                          <p:attrName>style.visibility</p:attrName>
                                        </p:attrNameLst>
                                      </p:cBhvr>
                                      <p:to>
                                        <p:strVal val="visible"/>
                                      </p:to>
                                    </p:set>
                                    <p:animEffect transition="in" filter="checkerboard(across)">
                                      <p:cBhvr>
                                        <p:cTn id="27" dur="500"/>
                                        <p:tgtEl>
                                          <p:spTgt spid="3349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4921" grpId="0" animBg="1"/>
      <p:bldP spid="334922" grpId="0" autoUpdateAnimBg="0"/>
      <p:bldP spid="334923" grpId="0" autoUpdateAnimBg="0"/>
      <p:bldP spid="334928" grpId="0"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685800" y="800100"/>
            <a:ext cx="7772400" cy="762000"/>
          </a:xfrm>
        </p:spPr>
        <p:txBody>
          <a:bodyPr/>
          <a:lstStyle/>
          <a:p>
            <a:pPr eaLnBrk="1" hangingPunct="1"/>
            <a:r>
              <a:rPr lang="en-US" altLang="ja-JP">
                <a:latin typeface="Times New Roman" pitchFamily="18" charset="0"/>
              </a:rPr>
              <a:t>LFU</a:t>
            </a:r>
          </a:p>
        </p:txBody>
      </p:sp>
      <p:graphicFrame>
        <p:nvGraphicFramePr>
          <p:cNvPr id="335875" name="Group 3"/>
          <p:cNvGraphicFramePr>
            <a:graphicFrameLocks noGrp="1"/>
          </p:cNvGraphicFramePr>
          <p:nvPr/>
        </p:nvGraphicFramePr>
        <p:xfrm>
          <a:off x="381000" y="2286000"/>
          <a:ext cx="8153400" cy="2907792"/>
        </p:xfrm>
        <a:graphic>
          <a:graphicData uri="http://schemas.openxmlformats.org/drawingml/2006/table">
            <a:tbl>
              <a:tblPr/>
              <a:tblGrid>
                <a:gridCol w="2455863">
                  <a:extLst>
                    <a:ext uri="{9D8B030D-6E8A-4147-A177-3AD203B41FA5}">
                      <a16:colId xmlns:a16="http://schemas.microsoft.com/office/drawing/2014/main" val="20000"/>
                    </a:ext>
                  </a:extLst>
                </a:gridCol>
                <a:gridCol w="474662">
                  <a:extLst>
                    <a:ext uri="{9D8B030D-6E8A-4147-A177-3AD203B41FA5}">
                      <a16:colId xmlns:a16="http://schemas.microsoft.com/office/drawing/2014/main" val="20001"/>
                    </a:ext>
                  </a:extLst>
                </a:gridCol>
                <a:gridCol w="474663">
                  <a:extLst>
                    <a:ext uri="{9D8B030D-6E8A-4147-A177-3AD203B41FA5}">
                      <a16:colId xmlns:a16="http://schemas.microsoft.com/office/drawing/2014/main" val="20002"/>
                    </a:ext>
                  </a:extLst>
                </a:gridCol>
                <a:gridCol w="476250">
                  <a:extLst>
                    <a:ext uri="{9D8B030D-6E8A-4147-A177-3AD203B41FA5}">
                      <a16:colId xmlns:a16="http://schemas.microsoft.com/office/drawing/2014/main" val="20003"/>
                    </a:ext>
                  </a:extLst>
                </a:gridCol>
                <a:gridCol w="473075">
                  <a:extLst>
                    <a:ext uri="{9D8B030D-6E8A-4147-A177-3AD203B41FA5}">
                      <a16:colId xmlns:a16="http://schemas.microsoft.com/office/drawing/2014/main" val="20004"/>
                    </a:ext>
                  </a:extLst>
                </a:gridCol>
                <a:gridCol w="474662">
                  <a:extLst>
                    <a:ext uri="{9D8B030D-6E8A-4147-A177-3AD203B41FA5}">
                      <a16:colId xmlns:a16="http://schemas.microsoft.com/office/drawing/2014/main" val="20005"/>
                    </a:ext>
                  </a:extLst>
                </a:gridCol>
                <a:gridCol w="476250">
                  <a:extLst>
                    <a:ext uri="{9D8B030D-6E8A-4147-A177-3AD203B41FA5}">
                      <a16:colId xmlns:a16="http://schemas.microsoft.com/office/drawing/2014/main" val="20006"/>
                    </a:ext>
                  </a:extLst>
                </a:gridCol>
                <a:gridCol w="474663">
                  <a:extLst>
                    <a:ext uri="{9D8B030D-6E8A-4147-A177-3AD203B41FA5}">
                      <a16:colId xmlns:a16="http://schemas.microsoft.com/office/drawing/2014/main" val="20007"/>
                    </a:ext>
                  </a:extLst>
                </a:gridCol>
                <a:gridCol w="473075">
                  <a:extLst>
                    <a:ext uri="{9D8B030D-6E8A-4147-A177-3AD203B41FA5}">
                      <a16:colId xmlns:a16="http://schemas.microsoft.com/office/drawing/2014/main" val="20008"/>
                    </a:ext>
                  </a:extLst>
                </a:gridCol>
                <a:gridCol w="476250">
                  <a:extLst>
                    <a:ext uri="{9D8B030D-6E8A-4147-A177-3AD203B41FA5}">
                      <a16:colId xmlns:a16="http://schemas.microsoft.com/office/drawing/2014/main" val="20009"/>
                    </a:ext>
                  </a:extLst>
                </a:gridCol>
                <a:gridCol w="474662">
                  <a:extLst>
                    <a:ext uri="{9D8B030D-6E8A-4147-A177-3AD203B41FA5}">
                      <a16:colId xmlns:a16="http://schemas.microsoft.com/office/drawing/2014/main" val="20010"/>
                    </a:ext>
                  </a:extLst>
                </a:gridCol>
                <a:gridCol w="474663">
                  <a:extLst>
                    <a:ext uri="{9D8B030D-6E8A-4147-A177-3AD203B41FA5}">
                      <a16:colId xmlns:a16="http://schemas.microsoft.com/office/drawing/2014/main" val="20011"/>
                    </a:ext>
                  </a:extLst>
                </a:gridCol>
                <a:gridCol w="474662">
                  <a:extLst>
                    <a:ext uri="{9D8B030D-6E8A-4147-A177-3AD203B41FA5}">
                      <a16:colId xmlns:a16="http://schemas.microsoft.com/office/drawing/2014/main" val="20012"/>
                    </a:ext>
                  </a:extLst>
                </a:gridCol>
              </a:tblGrid>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参照ページ</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275">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ページ枠</a:t>
                      </a:r>
                    </a:p>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ページフォルト</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335945" name="Oval 73"/>
          <p:cNvSpPr>
            <a:spLocks noChangeArrowheads="1"/>
          </p:cNvSpPr>
          <p:nvPr/>
        </p:nvSpPr>
        <p:spPr bwMode="auto">
          <a:xfrm>
            <a:off x="4724400" y="4114800"/>
            <a:ext cx="457200" cy="457200"/>
          </a:xfrm>
          <a:prstGeom prst="ellipse">
            <a:avLst/>
          </a:prstGeom>
          <a:noFill/>
          <a:ln w="38100">
            <a:solidFill>
              <a:srgbClr val="FF99CC"/>
            </a:solidFill>
            <a:round/>
            <a:headEnd/>
            <a:tailEnd/>
          </a:ln>
        </p:spPr>
        <p:txBody>
          <a:bodyPr wrap="none" anchor="ctr"/>
          <a:lstStyle/>
          <a:p>
            <a:endParaRPr lang="ja-JP" altLang="en-US"/>
          </a:p>
        </p:txBody>
      </p:sp>
      <p:sp>
        <p:nvSpPr>
          <p:cNvPr id="335946" name="Rectangle 74"/>
          <p:cNvSpPr>
            <a:spLocks noChangeArrowheads="1"/>
          </p:cNvSpPr>
          <p:nvPr/>
        </p:nvSpPr>
        <p:spPr bwMode="auto">
          <a:xfrm>
            <a:off x="5210175" y="4610100"/>
            <a:ext cx="476250" cy="577850"/>
          </a:xfrm>
          <a:prstGeom prst="rect">
            <a:avLst/>
          </a:prstGeom>
          <a:noFill/>
          <a:ln w="9525">
            <a:noFill/>
            <a:miter lim="800000"/>
            <a:headEnd/>
            <a:tailEnd/>
          </a:ln>
        </p:spPr>
        <p:txBody>
          <a:bodyPr/>
          <a:lstStyle/>
          <a:p>
            <a:pPr algn="ctr">
              <a:spcBef>
                <a:spcPct val="20000"/>
              </a:spcBef>
              <a:buSzPct val="85000"/>
            </a:pPr>
            <a:r>
              <a:rPr lang="en-US" altLang="ja-JP" sz="3200"/>
              <a:t>p</a:t>
            </a:r>
          </a:p>
        </p:txBody>
      </p:sp>
      <p:sp>
        <p:nvSpPr>
          <p:cNvPr id="335947" name="Rectangle 75"/>
          <p:cNvSpPr>
            <a:spLocks noChangeArrowheads="1"/>
          </p:cNvSpPr>
          <p:nvPr/>
        </p:nvSpPr>
        <p:spPr bwMode="auto">
          <a:xfrm>
            <a:off x="5210175" y="2863850"/>
            <a:ext cx="476250" cy="1746250"/>
          </a:xfrm>
          <a:prstGeom prst="rect">
            <a:avLst/>
          </a:prstGeom>
          <a:noFill/>
          <a:ln w="9525">
            <a:noFill/>
            <a:miter lim="800000"/>
            <a:headEnd/>
            <a:tailEnd/>
          </a:ln>
        </p:spPr>
        <p:txBody>
          <a:bodyPr/>
          <a:lstStyle/>
          <a:p>
            <a:pPr algn="ctr">
              <a:spcBef>
                <a:spcPct val="20000"/>
              </a:spcBef>
              <a:buSzPct val="85000"/>
            </a:pPr>
            <a:r>
              <a:rPr lang="ja-JP" altLang="en-US" sz="3200"/>
              <a:t>0</a:t>
            </a:r>
          </a:p>
          <a:p>
            <a:pPr algn="ctr">
              <a:spcBef>
                <a:spcPct val="20000"/>
              </a:spcBef>
              <a:buSzPct val="85000"/>
            </a:pPr>
            <a:r>
              <a:rPr lang="ja-JP" altLang="en-US" sz="3200"/>
              <a:t>4</a:t>
            </a:r>
          </a:p>
          <a:p>
            <a:pPr algn="ctr">
              <a:spcBef>
                <a:spcPct val="20000"/>
              </a:spcBef>
              <a:buSzPct val="85000"/>
            </a:pPr>
            <a:r>
              <a:rPr lang="ja-JP" altLang="en-US" sz="3200"/>
              <a:t>3</a:t>
            </a:r>
          </a:p>
        </p:txBody>
      </p:sp>
      <p:sp>
        <p:nvSpPr>
          <p:cNvPr id="335948" name="Text Box 76"/>
          <p:cNvSpPr txBox="1">
            <a:spLocks noChangeArrowheads="1"/>
          </p:cNvSpPr>
          <p:nvPr/>
        </p:nvSpPr>
        <p:spPr bwMode="auto">
          <a:xfrm>
            <a:off x="1752600" y="685800"/>
            <a:ext cx="1171575" cy="1373188"/>
          </a:xfrm>
          <a:prstGeom prst="rect">
            <a:avLst/>
          </a:prstGeom>
          <a:noFill/>
          <a:ln w="9525">
            <a:noFill/>
            <a:miter lim="800000"/>
            <a:headEnd/>
            <a:tailEnd/>
          </a:ln>
        </p:spPr>
        <p:txBody>
          <a:bodyPr wrap="none">
            <a:spAutoFit/>
          </a:bodyPr>
          <a:lstStyle/>
          <a:p>
            <a:r>
              <a:rPr lang="ja-JP" altLang="en-US"/>
              <a:t>0 : 2回</a:t>
            </a:r>
          </a:p>
          <a:p>
            <a:r>
              <a:rPr lang="ja-JP" altLang="en-US"/>
              <a:t>4 : 1回</a:t>
            </a:r>
          </a:p>
          <a:p>
            <a:r>
              <a:rPr lang="ja-JP" altLang="en-US"/>
              <a:t>2 : 1回</a:t>
            </a:r>
          </a:p>
        </p:txBody>
      </p:sp>
      <p:grpSp>
        <p:nvGrpSpPr>
          <p:cNvPr id="2" name="Group 85"/>
          <p:cNvGrpSpPr>
            <a:grpSpLocks/>
          </p:cNvGrpSpPr>
          <p:nvPr/>
        </p:nvGrpSpPr>
        <p:grpSpPr bwMode="auto">
          <a:xfrm>
            <a:off x="3124200" y="1981200"/>
            <a:ext cx="2286000" cy="304800"/>
            <a:chOff x="1968" y="1248"/>
            <a:chExt cx="1440" cy="192"/>
          </a:xfrm>
        </p:grpSpPr>
        <p:sp>
          <p:nvSpPr>
            <p:cNvPr id="59458" name="Line 78"/>
            <p:cNvSpPr>
              <a:spLocks noChangeShapeType="1"/>
            </p:cNvSpPr>
            <p:nvPr/>
          </p:nvSpPr>
          <p:spPr bwMode="auto">
            <a:xfrm flipV="1">
              <a:off x="3408" y="1248"/>
              <a:ext cx="0" cy="192"/>
            </a:xfrm>
            <a:prstGeom prst="line">
              <a:avLst/>
            </a:prstGeom>
            <a:noFill/>
            <a:ln w="28575">
              <a:solidFill>
                <a:srgbClr val="FF99CC"/>
              </a:solidFill>
              <a:round/>
              <a:headEnd/>
              <a:tailEnd/>
            </a:ln>
          </p:spPr>
          <p:txBody>
            <a:bodyPr wrap="none"/>
            <a:lstStyle/>
            <a:p>
              <a:endParaRPr lang="ja-JP" altLang="en-US"/>
            </a:p>
          </p:txBody>
        </p:sp>
        <p:sp>
          <p:nvSpPr>
            <p:cNvPr id="59459" name="Line 79"/>
            <p:cNvSpPr>
              <a:spLocks noChangeShapeType="1"/>
            </p:cNvSpPr>
            <p:nvPr/>
          </p:nvSpPr>
          <p:spPr bwMode="auto">
            <a:xfrm>
              <a:off x="1968" y="1248"/>
              <a:ext cx="0" cy="192"/>
            </a:xfrm>
            <a:prstGeom prst="line">
              <a:avLst/>
            </a:prstGeom>
            <a:noFill/>
            <a:ln w="28575">
              <a:solidFill>
                <a:srgbClr val="FF99CC"/>
              </a:solidFill>
              <a:round/>
              <a:headEnd/>
              <a:tailEnd type="triangle" w="med" len="med"/>
            </a:ln>
          </p:spPr>
          <p:txBody>
            <a:bodyPr wrap="none"/>
            <a:lstStyle/>
            <a:p>
              <a:endParaRPr lang="ja-JP" altLang="en-US"/>
            </a:p>
          </p:txBody>
        </p:sp>
        <p:sp>
          <p:nvSpPr>
            <p:cNvPr id="59460" name="Line 80"/>
            <p:cNvSpPr>
              <a:spLocks noChangeShapeType="1"/>
            </p:cNvSpPr>
            <p:nvPr/>
          </p:nvSpPr>
          <p:spPr bwMode="auto">
            <a:xfrm>
              <a:off x="2256" y="1248"/>
              <a:ext cx="0" cy="192"/>
            </a:xfrm>
            <a:prstGeom prst="line">
              <a:avLst/>
            </a:prstGeom>
            <a:noFill/>
            <a:ln w="28575">
              <a:solidFill>
                <a:srgbClr val="FF99CC"/>
              </a:solidFill>
              <a:round/>
              <a:headEnd/>
              <a:tailEnd type="triangle" w="med" len="med"/>
            </a:ln>
          </p:spPr>
          <p:txBody>
            <a:bodyPr wrap="none"/>
            <a:lstStyle/>
            <a:p>
              <a:endParaRPr lang="ja-JP" altLang="en-US"/>
            </a:p>
          </p:txBody>
        </p:sp>
        <p:sp>
          <p:nvSpPr>
            <p:cNvPr id="59461" name="Line 81"/>
            <p:cNvSpPr>
              <a:spLocks noChangeShapeType="1"/>
            </p:cNvSpPr>
            <p:nvPr/>
          </p:nvSpPr>
          <p:spPr bwMode="auto">
            <a:xfrm>
              <a:off x="2544" y="1248"/>
              <a:ext cx="0" cy="192"/>
            </a:xfrm>
            <a:prstGeom prst="line">
              <a:avLst/>
            </a:prstGeom>
            <a:noFill/>
            <a:ln w="28575">
              <a:solidFill>
                <a:srgbClr val="FF99CC"/>
              </a:solidFill>
              <a:round/>
              <a:headEnd/>
              <a:tailEnd type="triangle" w="med" len="med"/>
            </a:ln>
          </p:spPr>
          <p:txBody>
            <a:bodyPr wrap="none"/>
            <a:lstStyle/>
            <a:p>
              <a:endParaRPr lang="ja-JP" altLang="en-US"/>
            </a:p>
          </p:txBody>
        </p:sp>
        <p:sp>
          <p:nvSpPr>
            <p:cNvPr id="59462" name="Line 82"/>
            <p:cNvSpPr>
              <a:spLocks noChangeShapeType="1"/>
            </p:cNvSpPr>
            <p:nvPr/>
          </p:nvSpPr>
          <p:spPr bwMode="auto">
            <a:xfrm>
              <a:off x="2832" y="1248"/>
              <a:ext cx="0" cy="192"/>
            </a:xfrm>
            <a:prstGeom prst="line">
              <a:avLst/>
            </a:prstGeom>
            <a:noFill/>
            <a:ln w="28575">
              <a:solidFill>
                <a:srgbClr val="FF99CC"/>
              </a:solidFill>
              <a:round/>
              <a:headEnd/>
              <a:tailEnd type="triangle" w="med" len="med"/>
            </a:ln>
          </p:spPr>
          <p:txBody>
            <a:bodyPr wrap="none"/>
            <a:lstStyle/>
            <a:p>
              <a:endParaRPr lang="ja-JP" altLang="en-US"/>
            </a:p>
          </p:txBody>
        </p:sp>
        <p:sp>
          <p:nvSpPr>
            <p:cNvPr id="59463" name="Line 83"/>
            <p:cNvSpPr>
              <a:spLocks noChangeShapeType="1"/>
            </p:cNvSpPr>
            <p:nvPr/>
          </p:nvSpPr>
          <p:spPr bwMode="auto">
            <a:xfrm>
              <a:off x="1968" y="1248"/>
              <a:ext cx="1440" cy="0"/>
            </a:xfrm>
            <a:prstGeom prst="line">
              <a:avLst/>
            </a:prstGeom>
            <a:noFill/>
            <a:ln w="28575">
              <a:solidFill>
                <a:srgbClr val="FF99CC"/>
              </a:solidFill>
              <a:round/>
              <a:headEnd/>
              <a:tailEnd/>
            </a:ln>
          </p:spPr>
          <p:txBody>
            <a:bodyPr wrap="none"/>
            <a:lstStyle/>
            <a:p>
              <a:endParaRPr lang="ja-JP" altLang="en-US"/>
            </a:p>
          </p:txBody>
        </p:sp>
        <p:sp>
          <p:nvSpPr>
            <p:cNvPr id="59464" name="Line 84"/>
            <p:cNvSpPr>
              <a:spLocks noChangeShapeType="1"/>
            </p:cNvSpPr>
            <p:nvPr/>
          </p:nvSpPr>
          <p:spPr bwMode="auto">
            <a:xfrm>
              <a:off x="3120" y="1248"/>
              <a:ext cx="0" cy="192"/>
            </a:xfrm>
            <a:prstGeom prst="line">
              <a:avLst/>
            </a:prstGeom>
            <a:noFill/>
            <a:ln w="28575">
              <a:solidFill>
                <a:srgbClr val="FF99CC"/>
              </a:solidFill>
              <a:round/>
              <a:headEnd/>
              <a:tailEnd type="triangle" w="med" len="med"/>
            </a:ln>
          </p:spPr>
          <p:txBody>
            <a:bodyPr wrap="none"/>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35946"/>
                                        </p:tgtEl>
                                        <p:attrNameLst>
                                          <p:attrName>style.visibility</p:attrName>
                                        </p:attrNameLst>
                                      </p:cBhvr>
                                      <p:to>
                                        <p:strVal val="visible"/>
                                      </p:to>
                                    </p:set>
                                    <p:animEffect transition="in" filter="checkerboard(across)">
                                      <p:cBhvr>
                                        <p:cTn id="7" dur="500"/>
                                        <p:tgtEl>
                                          <p:spTgt spid="33594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righ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35948"/>
                                        </p:tgtEl>
                                        <p:attrNameLst>
                                          <p:attrName>style.visibility</p:attrName>
                                        </p:attrNameLst>
                                      </p:cBhvr>
                                      <p:to>
                                        <p:strVal val="visible"/>
                                      </p:to>
                                    </p:set>
                                    <p:animEffect transition="in" filter="checkerboard(across)">
                                      <p:cBhvr>
                                        <p:cTn id="17" dur="500"/>
                                        <p:tgtEl>
                                          <p:spTgt spid="335948"/>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35945"/>
                                        </p:tgtEl>
                                        <p:attrNameLst>
                                          <p:attrName>style.visibility</p:attrName>
                                        </p:attrNameLst>
                                      </p:cBhvr>
                                      <p:to>
                                        <p:strVal val="visible"/>
                                      </p:to>
                                    </p:set>
                                    <p:animEffect transition="in" filter="checkerboard(across)">
                                      <p:cBhvr>
                                        <p:cTn id="22" dur="500"/>
                                        <p:tgtEl>
                                          <p:spTgt spid="335945"/>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35947"/>
                                        </p:tgtEl>
                                        <p:attrNameLst>
                                          <p:attrName>style.visibility</p:attrName>
                                        </p:attrNameLst>
                                      </p:cBhvr>
                                      <p:to>
                                        <p:strVal val="visible"/>
                                      </p:to>
                                    </p:set>
                                    <p:animEffect transition="in" filter="checkerboard(across)">
                                      <p:cBhvr>
                                        <p:cTn id="27" dur="500"/>
                                        <p:tgtEl>
                                          <p:spTgt spid="3359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5945" grpId="0" animBg="1"/>
      <p:bldP spid="335946" grpId="0" autoUpdateAnimBg="0"/>
      <p:bldP spid="335947" grpId="0" autoUpdateAnimBg="0"/>
      <p:bldP spid="335948" grpId="0"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685800" y="800100"/>
            <a:ext cx="7772400" cy="762000"/>
          </a:xfrm>
        </p:spPr>
        <p:txBody>
          <a:bodyPr/>
          <a:lstStyle/>
          <a:p>
            <a:pPr eaLnBrk="1" hangingPunct="1"/>
            <a:r>
              <a:rPr lang="en-US" altLang="ja-JP">
                <a:latin typeface="Times New Roman" pitchFamily="18" charset="0"/>
              </a:rPr>
              <a:t>LFU</a:t>
            </a:r>
          </a:p>
        </p:txBody>
      </p:sp>
      <p:graphicFrame>
        <p:nvGraphicFramePr>
          <p:cNvPr id="336899" name="Group 3"/>
          <p:cNvGraphicFramePr>
            <a:graphicFrameLocks noGrp="1"/>
          </p:cNvGraphicFramePr>
          <p:nvPr/>
        </p:nvGraphicFramePr>
        <p:xfrm>
          <a:off x="381000" y="2286000"/>
          <a:ext cx="8153400" cy="2907792"/>
        </p:xfrm>
        <a:graphic>
          <a:graphicData uri="http://schemas.openxmlformats.org/drawingml/2006/table">
            <a:tbl>
              <a:tblPr/>
              <a:tblGrid>
                <a:gridCol w="2455863">
                  <a:extLst>
                    <a:ext uri="{9D8B030D-6E8A-4147-A177-3AD203B41FA5}">
                      <a16:colId xmlns:a16="http://schemas.microsoft.com/office/drawing/2014/main" val="20000"/>
                    </a:ext>
                  </a:extLst>
                </a:gridCol>
                <a:gridCol w="474662">
                  <a:extLst>
                    <a:ext uri="{9D8B030D-6E8A-4147-A177-3AD203B41FA5}">
                      <a16:colId xmlns:a16="http://schemas.microsoft.com/office/drawing/2014/main" val="20001"/>
                    </a:ext>
                  </a:extLst>
                </a:gridCol>
                <a:gridCol w="474663">
                  <a:extLst>
                    <a:ext uri="{9D8B030D-6E8A-4147-A177-3AD203B41FA5}">
                      <a16:colId xmlns:a16="http://schemas.microsoft.com/office/drawing/2014/main" val="20002"/>
                    </a:ext>
                  </a:extLst>
                </a:gridCol>
                <a:gridCol w="476250">
                  <a:extLst>
                    <a:ext uri="{9D8B030D-6E8A-4147-A177-3AD203B41FA5}">
                      <a16:colId xmlns:a16="http://schemas.microsoft.com/office/drawing/2014/main" val="20003"/>
                    </a:ext>
                  </a:extLst>
                </a:gridCol>
                <a:gridCol w="473075">
                  <a:extLst>
                    <a:ext uri="{9D8B030D-6E8A-4147-A177-3AD203B41FA5}">
                      <a16:colId xmlns:a16="http://schemas.microsoft.com/office/drawing/2014/main" val="20004"/>
                    </a:ext>
                  </a:extLst>
                </a:gridCol>
                <a:gridCol w="474662">
                  <a:extLst>
                    <a:ext uri="{9D8B030D-6E8A-4147-A177-3AD203B41FA5}">
                      <a16:colId xmlns:a16="http://schemas.microsoft.com/office/drawing/2014/main" val="20005"/>
                    </a:ext>
                  </a:extLst>
                </a:gridCol>
                <a:gridCol w="476250">
                  <a:extLst>
                    <a:ext uri="{9D8B030D-6E8A-4147-A177-3AD203B41FA5}">
                      <a16:colId xmlns:a16="http://schemas.microsoft.com/office/drawing/2014/main" val="20006"/>
                    </a:ext>
                  </a:extLst>
                </a:gridCol>
                <a:gridCol w="474663">
                  <a:extLst>
                    <a:ext uri="{9D8B030D-6E8A-4147-A177-3AD203B41FA5}">
                      <a16:colId xmlns:a16="http://schemas.microsoft.com/office/drawing/2014/main" val="20007"/>
                    </a:ext>
                  </a:extLst>
                </a:gridCol>
                <a:gridCol w="473075">
                  <a:extLst>
                    <a:ext uri="{9D8B030D-6E8A-4147-A177-3AD203B41FA5}">
                      <a16:colId xmlns:a16="http://schemas.microsoft.com/office/drawing/2014/main" val="20008"/>
                    </a:ext>
                  </a:extLst>
                </a:gridCol>
                <a:gridCol w="476250">
                  <a:extLst>
                    <a:ext uri="{9D8B030D-6E8A-4147-A177-3AD203B41FA5}">
                      <a16:colId xmlns:a16="http://schemas.microsoft.com/office/drawing/2014/main" val="20009"/>
                    </a:ext>
                  </a:extLst>
                </a:gridCol>
                <a:gridCol w="474662">
                  <a:extLst>
                    <a:ext uri="{9D8B030D-6E8A-4147-A177-3AD203B41FA5}">
                      <a16:colId xmlns:a16="http://schemas.microsoft.com/office/drawing/2014/main" val="20010"/>
                    </a:ext>
                  </a:extLst>
                </a:gridCol>
                <a:gridCol w="474663">
                  <a:extLst>
                    <a:ext uri="{9D8B030D-6E8A-4147-A177-3AD203B41FA5}">
                      <a16:colId xmlns:a16="http://schemas.microsoft.com/office/drawing/2014/main" val="20011"/>
                    </a:ext>
                  </a:extLst>
                </a:gridCol>
                <a:gridCol w="474662">
                  <a:extLst>
                    <a:ext uri="{9D8B030D-6E8A-4147-A177-3AD203B41FA5}">
                      <a16:colId xmlns:a16="http://schemas.microsoft.com/office/drawing/2014/main" val="20012"/>
                    </a:ext>
                  </a:extLst>
                </a:gridCol>
              </a:tblGrid>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参照ページ</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275">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ページ枠</a:t>
                      </a:r>
                    </a:p>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ページフォルト</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336957" name="Rectangle 61"/>
          <p:cNvSpPr>
            <a:spLocks noChangeArrowheads="1"/>
          </p:cNvSpPr>
          <p:nvPr/>
        </p:nvSpPr>
        <p:spPr bwMode="auto">
          <a:xfrm>
            <a:off x="8059738" y="2863850"/>
            <a:ext cx="474662" cy="1746250"/>
          </a:xfrm>
          <a:prstGeom prst="rect">
            <a:avLst/>
          </a:prstGeom>
          <a:noFill/>
          <a:ln w="9525">
            <a:noFill/>
            <a:miter lim="800000"/>
            <a:headEnd/>
            <a:tailEnd/>
          </a:ln>
        </p:spPr>
        <p:txBody>
          <a:bodyPr/>
          <a:lstStyle/>
          <a:p>
            <a:pPr algn="ctr">
              <a:spcBef>
                <a:spcPct val="20000"/>
              </a:spcBef>
              <a:buSzPct val="85000"/>
            </a:pPr>
            <a:r>
              <a:rPr lang="ja-JP" altLang="en-US" sz="3200"/>
              <a:t>0</a:t>
            </a:r>
          </a:p>
          <a:p>
            <a:pPr algn="ctr">
              <a:spcBef>
                <a:spcPct val="20000"/>
              </a:spcBef>
              <a:buSzPct val="85000"/>
            </a:pPr>
            <a:r>
              <a:rPr lang="ja-JP" altLang="en-US" sz="3200"/>
              <a:t>4</a:t>
            </a:r>
          </a:p>
          <a:p>
            <a:pPr algn="ctr">
              <a:spcBef>
                <a:spcPct val="20000"/>
              </a:spcBef>
              <a:buSzPct val="85000"/>
            </a:pPr>
            <a:r>
              <a:rPr lang="ja-JP" altLang="en-US" sz="3200"/>
              <a:t>2</a:t>
            </a:r>
          </a:p>
        </p:txBody>
      </p:sp>
      <p:grpSp>
        <p:nvGrpSpPr>
          <p:cNvPr id="2" name="Group 62"/>
          <p:cNvGrpSpPr>
            <a:grpSpLocks/>
          </p:cNvGrpSpPr>
          <p:nvPr/>
        </p:nvGrpSpPr>
        <p:grpSpPr bwMode="auto">
          <a:xfrm>
            <a:off x="7585075" y="2863850"/>
            <a:ext cx="474663" cy="2324100"/>
            <a:chOff x="4778" y="1804"/>
            <a:chExt cx="299" cy="1464"/>
          </a:xfrm>
        </p:grpSpPr>
        <p:sp>
          <p:nvSpPr>
            <p:cNvPr id="60486" name="Rectangle 63"/>
            <p:cNvSpPr>
              <a:spLocks noChangeArrowheads="1"/>
            </p:cNvSpPr>
            <p:nvPr/>
          </p:nvSpPr>
          <p:spPr bwMode="auto">
            <a:xfrm>
              <a:off x="4778" y="2904"/>
              <a:ext cx="299" cy="364"/>
            </a:xfrm>
            <a:prstGeom prst="rect">
              <a:avLst/>
            </a:prstGeom>
            <a:noFill/>
            <a:ln w="9525">
              <a:noFill/>
              <a:miter lim="800000"/>
              <a:headEnd/>
              <a:tailEnd/>
            </a:ln>
          </p:spPr>
          <p:txBody>
            <a:bodyPr/>
            <a:lstStyle/>
            <a:p>
              <a:pPr algn="ctr">
                <a:spcBef>
                  <a:spcPct val="20000"/>
                </a:spcBef>
                <a:buSzPct val="85000"/>
              </a:pPr>
              <a:r>
                <a:rPr lang="en-US" altLang="ja-JP" sz="3200"/>
                <a:t>p</a:t>
              </a:r>
            </a:p>
          </p:txBody>
        </p:sp>
        <p:sp>
          <p:nvSpPr>
            <p:cNvPr id="60487" name="Rectangle 64"/>
            <p:cNvSpPr>
              <a:spLocks noChangeArrowheads="1"/>
            </p:cNvSpPr>
            <p:nvPr/>
          </p:nvSpPr>
          <p:spPr bwMode="auto">
            <a:xfrm>
              <a:off x="4778" y="1804"/>
              <a:ext cx="299" cy="1100"/>
            </a:xfrm>
            <a:prstGeom prst="rect">
              <a:avLst/>
            </a:prstGeom>
            <a:noFill/>
            <a:ln w="9525">
              <a:noFill/>
              <a:miter lim="800000"/>
              <a:headEnd/>
              <a:tailEnd/>
            </a:ln>
          </p:spPr>
          <p:txBody>
            <a:bodyPr/>
            <a:lstStyle/>
            <a:p>
              <a:pPr algn="ctr">
                <a:spcBef>
                  <a:spcPct val="20000"/>
                </a:spcBef>
                <a:buSzPct val="85000"/>
              </a:pPr>
              <a:r>
                <a:rPr lang="ja-JP" altLang="en-US" sz="3200"/>
                <a:t>0</a:t>
              </a:r>
            </a:p>
            <a:p>
              <a:pPr algn="ctr">
                <a:spcBef>
                  <a:spcPct val="20000"/>
                </a:spcBef>
                <a:buSzPct val="85000"/>
              </a:pPr>
              <a:r>
                <a:rPr lang="ja-JP" altLang="en-US" sz="3200"/>
                <a:t>4</a:t>
              </a:r>
            </a:p>
            <a:p>
              <a:pPr algn="ctr">
                <a:spcBef>
                  <a:spcPct val="20000"/>
                </a:spcBef>
                <a:buSzPct val="85000"/>
              </a:pPr>
              <a:r>
                <a:rPr lang="ja-JP" altLang="en-US" sz="3200"/>
                <a:t>2</a:t>
              </a:r>
            </a:p>
          </p:txBody>
        </p:sp>
      </p:grpSp>
      <p:sp>
        <p:nvSpPr>
          <p:cNvPr id="336961" name="Rectangle 65"/>
          <p:cNvSpPr>
            <a:spLocks noChangeArrowheads="1"/>
          </p:cNvSpPr>
          <p:nvPr/>
        </p:nvSpPr>
        <p:spPr bwMode="auto">
          <a:xfrm>
            <a:off x="7110413" y="2863850"/>
            <a:ext cx="474662" cy="1746250"/>
          </a:xfrm>
          <a:prstGeom prst="rect">
            <a:avLst/>
          </a:prstGeom>
          <a:noFill/>
          <a:ln w="9525">
            <a:noFill/>
            <a:miter lim="800000"/>
            <a:headEnd/>
            <a:tailEnd/>
          </a:ln>
        </p:spPr>
        <p:txBody>
          <a:bodyPr/>
          <a:lstStyle/>
          <a:p>
            <a:pPr algn="ctr">
              <a:spcBef>
                <a:spcPct val="20000"/>
              </a:spcBef>
              <a:buSzPct val="85000"/>
            </a:pPr>
            <a:r>
              <a:rPr lang="ja-JP" altLang="en-US" sz="3200"/>
              <a:t>0</a:t>
            </a:r>
          </a:p>
          <a:p>
            <a:pPr algn="ctr">
              <a:spcBef>
                <a:spcPct val="20000"/>
              </a:spcBef>
              <a:buSzPct val="85000"/>
            </a:pPr>
            <a:r>
              <a:rPr lang="ja-JP" altLang="en-US" sz="3200"/>
              <a:t>4</a:t>
            </a:r>
          </a:p>
          <a:p>
            <a:pPr algn="ctr">
              <a:spcBef>
                <a:spcPct val="20000"/>
              </a:spcBef>
              <a:buSzPct val="85000"/>
            </a:pPr>
            <a:r>
              <a:rPr lang="ja-JP" altLang="en-US" sz="3200"/>
              <a:t>1</a:t>
            </a:r>
          </a:p>
        </p:txBody>
      </p:sp>
      <p:grpSp>
        <p:nvGrpSpPr>
          <p:cNvPr id="3" name="Group 66"/>
          <p:cNvGrpSpPr>
            <a:grpSpLocks/>
          </p:cNvGrpSpPr>
          <p:nvPr/>
        </p:nvGrpSpPr>
        <p:grpSpPr bwMode="auto">
          <a:xfrm>
            <a:off x="6634163" y="2863850"/>
            <a:ext cx="476250" cy="2324100"/>
            <a:chOff x="4179" y="1804"/>
            <a:chExt cx="300" cy="1464"/>
          </a:xfrm>
        </p:grpSpPr>
        <p:sp>
          <p:nvSpPr>
            <p:cNvPr id="60484" name="Rectangle 67"/>
            <p:cNvSpPr>
              <a:spLocks noChangeArrowheads="1"/>
            </p:cNvSpPr>
            <p:nvPr/>
          </p:nvSpPr>
          <p:spPr bwMode="auto">
            <a:xfrm>
              <a:off x="4179" y="2904"/>
              <a:ext cx="300" cy="364"/>
            </a:xfrm>
            <a:prstGeom prst="rect">
              <a:avLst/>
            </a:prstGeom>
            <a:noFill/>
            <a:ln w="9525">
              <a:noFill/>
              <a:miter lim="800000"/>
              <a:headEnd/>
              <a:tailEnd/>
            </a:ln>
          </p:spPr>
          <p:txBody>
            <a:bodyPr/>
            <a:lstStyle/>
            <a:p>
              <a:pPr algn="ctr">
                <a:spcBef>
                  <a:spcPct val="20000"/>
                </a:spcBef>
                <a:buSzPct val="85000"/>
              </a:pPr>
              <a:r>
                <a:rPr lang="en-US" altLang="ja-JP" sz="3200"/>
                <a:t>p</a:t>
              </a:r>
            </a:p>
          </p:txBody>
        </p:sp>
        <p:sp>
          <p:nvSpPr>
            <p:cNvPr id="60485" name="Rectangle 68"/>
            <p:cNvSpPr>
              <a:spLocks noChangeArrowheads="1"/>
            </p:cNvSpPr>
            <p:nvPr/>
          </p:nvSpPr>
          <p:spPr bwMode="auto">
            <a:xfrm>
              <a:off x="4179" y="1804"/>
              <a:ext cx="300" cy="1100"/>
            </a:xfrm>
            <a:prstGeom prst="rect">
              <a:avLst/>
            </a:prstGeom>
            <a:noFill/>
            <a:ln w="9525">
              <a:noFill/>
              <a:miter lim="800000"/>
              <a:headEnd/>
              <a:tailEnd/>
            </a:ln>
          </p:spPr>
          <p:txBody>
            <a:bodyPr/>
            <a:lstStyle/>
            <a:p>
              <a:pPr algn="ctr">
                <a:spcBef>
                  <a:spcPct val="20000"/>
                </a:spcBef>
                <a:buSzPct val="85000"/>
              </a:pPr>
              <a:r>
                <a:rPr lang="ja-JP" altLang="en-US" sz="3200"/>
                <a:t>0</a:t>
              </a:r>
            </a:p>
            <a:p>
              <a:pPr algn="ctr">
                <a:spcBef>
                  <a:spcPct val="20000"/>
                </a:spcBef>
                <a:buSzPct val="85000"/>
              </a:pPr>
              <a:r>
                <a:rPr lang="ja-JP" altLang="en-US" sz="3200"/>
                <a:t>4</a:t>
              </a:r>
            </a:p>
            <a:p>
              <a:pPr algn="ctr">
                <a:spcBef>
                  <a:spcPct val="20000"/>
                </a:spcBef>
                <a:buSzPct val="85000"/>
              </a:pPr>
              <a:r>
                <a:rPr lang="ja-JP" altLang="en-US" sz="3200"/>
                <a:t>1</a:t>
              </a:r>
            </a:p>
          </p:txBody>
        </p:sp>
      </p:grpSp>
      <p:sp>
        <p:nvSpPr>
          <p:cNvPr id="336965" name="Rectangle 69"/>
          <p:cNvSpPr>
            <a:spLocks noChangeArrowheads="1"/>
          </p:cNvSpPr>
          <p:nvPr/>
        </p:nvSpPr>
        <p:spPr bwMode="auto">
          <a:xfrm>
            <a:off x="6161088" y="2863850"/>
            <a:ext cx="473075" cy="1746250"/>
          </a:xfrm>
          <a:prstGeom prst="rect">
            <a:avLst/>
          </a:prstGeom>
          <a:noFill/>
          <a:ln w="9525">
            <a:noFill/>
            <a:miter lim="800000"/>
            <a:headEnd/>
            <a:tailEnd/>
          </a:ln>
        </p:spPr>
        <p:txBody>
          <a:bodyPr/>
          <a:lstStyle/>
          <a:p>
            <a:pPr algn="ctr">
              <a:spcBef>
                <a:spcPct val="20000"/>
              </a:spcBef>
              <a:buSzPct val="85000"/>
            </a:pPr>
            <a:r>
              <a:rPr lang="ja-JP" altLang="en-US" sz="3200"/>
              <a:t>0</a:t>
            </a:r>
          </a:p>
          <a:p>
            <a:pPr algn="ctr">
              <a:spcBef>
                <a:spcPct val="20000"/>
              </a:spcBef>
              <a:buSzPct val="85000"/>
            </a:pPr>
            <a:r>
              <a:rPr lang="ja-JP" altLang="en-US" sz="3200"/>
              <a:t>4</a:t>
            </a:r>
          </a:p>
          <a:p>
            <a:pPr algn="ctr">
              <a:spcBef>
                <a:spcPct val="20000"/>
              </a:spcBef>
              <a:buSzPct val="85000"/>
            </a:pPr>
            <a:r>
              <a:rPr lang="ja-JP" altLang="en-US" sz="3200"/>
              <a:t>3</a:t>
            </a:r>
          </a:p>
        </p:txBody>
      </p:sp>
      <p:sp>
        <p:nvSpPr>
          <p:cNvPr id="336966" name="Rectangle 70"/>
          <p:cNvSpPr>
            <a:spLocks noChangeArrowheads="1"/>
          </p:cNvSpPr>
          <p:nvPr/>
        </p:nvSpPr>
        <p:spPr bwMode="auto">
          <a:xfrm>
            <a:off x="5686425" y="2863850"/>
            <a:ext cx="474663" cy="1746250"/>
          </a:xfrm>
          <a:prstGeom prst="rect">
            <a:avLst/>
          </a:prstGeom>
          <a:noFill/>
          <a:ln w="9525">
            <a:noFill/>
            <a:miter lim="800000"/>
            <a:headEnd/>
            <a:tailEnd/>
          </a:ln>
        </p:spPr>
        <p:txBody>
          <a:bodyPr/>
          <a:lstStyle/>
          <a:p>
            <a:pPr algn="ctr">
              <a:spcBef>
                <a:spcPct val="20000"/>
              </a:spcBef>
              <a:buSzPct val="85000"/>
            </a:pPr>
            <a:r>
              <a:rPr lang="ja-JP" altLang="en-US" sz="3200"/>
              <a:t>0</a:t>
            </a:r>
          </a:p>
          <a:p>
            <a:pPr algn="ctr">
              <a:spcBef>
                <a:spcPct val="20000"/>
              </a:spcBef>
              <a:buSzPct val="85000"/>
            </a:pPr>
            <a:r>
              <a:rPr lang="ja-JP" altLang="en-US" sz="3200"/>
              <a:t>4</a:t>
            </a:r>
          </a:p>
          <a:p>
            <a:pPr algn="ctr">
              <a:spcBef>
                <a:spcPct val="20000"/>
              </a:spcBef>
              <a:buSzPct val="85000"/>
            </a:pPr>
            <a:r>
              <a:rPr lang="ja-JP" altLang="en-US" sz="3200"/>
              <a:t>3</a:t>
            </a:r>
          </a:p>
        </p:txBody>
      </p:sp>
      <p:sp>
        <p:nvSpPr>
          <p:cNvPr id="15" name="Text Box 90">
            <a:extLst>
              <a:ext uri="{FF2B5EF4-FFF2-40B4-BE49-F238E27FC236}">
                <a16:creationId xmlns:a16="http://schemas.microsoft.com/office/drawing/2014/main" id="{3FE20174-E5A1-48F0-8754-F63BA94E8951}"/>
              </a:ext>
            </a:extLst>
          </p:cNvPr>
          <p:cNvSpPr txBox="1">
            <a:spLocks noChangeArrowheads="1"/>
          </p:cNvSpPr>
          <p:nvPr/>
        </p:nvSpPr>
        <p:spPr bwMode="auto">
          <a:xfrm>
            <a:off x="3423658" y="5440638"/>
            <a:ext cx="4525534" cy="954107"/>
          </a:xfrm>
          <a:prstGeom prst="rect">
            <a:avLst/>
          </a:prstGeom>
          <a:noFill/>
          <a:ln w="9525">
            <a:noFill/>
            <a:miter lim="800000"/>
            <a:headEnd/>
            <a:tailEnd/>
          </a:ln>
        </p:spPr>
        <p:txBody>
          <a:bodyPr wrap="none">
            <a:spAutoFit/>
          </a:bodyPr>
          <a:lstStyle/>
          <a:p>
            <a:pPr algn="r"/>
            <a:r>
              <a:rPr lang="ja-JP" altLang="en-US" dirty="0"/>
              <a:t>ページフォルト 7 回</a:t>
            </a:r>
            <a:endParaRPr lang="en-US" altLang="ja-JP" dirty="0"/>
          </a:p>
          <a:p>
            <a:pPr algn="r"/>
            <a:r>
              <a:rPr lang="en-US" altLang="ja-JP" dirty="0"/>
              <a:t>OPT </a:t>
            </a:r>
            <a:r>
              <a:rPr lang="ja-JP" altLang="en-US" dirty="0"/>
              <a:t>ではページフォルト </a:t>
            </a:r>
            <a:r>
              <a:rPr lang="en-US" altLang="ja-JP" dirty="0"/>
              <a:t>7 </a:t>
            </a:r>
            <a:r>
              <a:rPr lang="ja-JP" altLang="en-US" dirty="0"/>
              <a:t>回</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36966"/>
                                        </p:tgtEl>
                                        <p:attrNameLst>
                                          <p:attrName>style.visibility</p:attrName>
                                        </p:attrNameLst>
                                      </p:cBhvr>
                                      <p:to>
                                        <p:strVal val="visible"/>
                                      </p:to>
                                    </p:set>
                                    <p:animEffect transition="in" filter="checkerboard(across)">
                                      <p:cBhvr>
                                        <p:cTn id="7" dur="500"/>
                                        <p:tgtEl>
                                          <p:spTgt spid="33696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36965"/>
                                        </p:tgtEl>
                                        <p:attrNameLst>
                                          <p:attrName>style.visibility</p:attrName>
                                        </p:attrNameLst>
                                      </p:cBhvr>
                                      <p:to>
                                        <p:strVal val="visible"/>
                                      </p:to>
                                    </p:set>
                                    <p:animEffect transition="in" filter="checkerboard(across)">
                                      <p:cBhvr>
                                        <p:cTn id="12" dur="500"/>
                                        <p:tgtEl>
                                          <p:spTgt spid="33696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checkerboard(across)">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36961"/>
                                        </p:tgtEl>
                                        <p:attrNameLst>
                                          <p:attrName>style.visibility</p:attrName>
                                        </p:attrNameLst>
                                      </p:cBhvr>
                                      <p:to>
                                        <p:strVal val="visible"/>
                                      </p:to>
                                    </p:set>
                                    <p:animEffect transition="in" filter="checkerboard(across)">
                                      <p:cBhvr>
                                        <p:cTn id="22" dur="500"/>
                                        <p:tgtEl>
                                          <p:spTgt spid="336961"/>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checkerboard(across)">
                                      <p:cBhvr>
                                        <p:cTn id="27" dur="500"/>
                                        <p:tgtEl>
                                          <p:spTgt spid="2"/>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36957"/>
                                        </p:tgtEl>
                                        <p:attrNameLst>
                                          <p:attrName>style.visibility</p:attrName>
                                        </p:attrNameLst>
                                      </p:cBhvr>
                                      <p:to>
                                        <p:strVal val="visible"/>
                                      </p:to>
                                    </p:set>
                                    <p:animEffect transition="in" filter="checkerboard(across)">
                                      <p:cBhvr>
                                        <p:cTn id="32" dur="500"/>
                                        <p:tgtEl>
                                          <p:spTgt spid="336957"/>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 calcmode="lin" valueType="num">
                                      <p:cBhvr additive="base">
                                        <p:cTn id="37" dur="500" fill="hold"/>
                                        <p:tgtEl>
                                          <p:spTgt spid="15"/>
                                        </p:tgtEl>
                                        <p:attrNameLst>
                                          <p:attrName>ppt_x</p:attrName>
                                        </p:attrNameLst>
                                      </p:cBhvr>
                                      <p:tavLst>
                                        <p:tav tm="0">
                                          <p:val>
                                            <p:strVal val="#ppt_x"/>
                                          </p:val>
                                        </p:tav>
                                        <p:tav tm="100000">
                                          <p:val>
                                            <p:strVal val="#ppt_x"/>
                                          </p:val>
                                        </p:tav>
                                      </p:tavLst>
                                    </p:anim>
                                    <p:anim calcmode="lin" valueType="num">
                                      <p:cBhvr additive="base">
                                        <p:cTn id="3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6957" grpId="0" autoUpdateAnimBg="0"/>
      <p:bldP spid="336961" grpId="0" autoUpdateAnimBg="0"/>
      <p:bldP spid="336965" grpId="0" autoUpdateAnimBg="0"/>
      <p:bldP spid="336966" grpId="0" autoUpdateAnimBg="0"/>
      <p:bldP spid="15"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itchFamily="18" charset="0"/>
              </a:rPr>
              <a:t>フェッチ技法(</a:t>
            </a:r>
            <a:r>
              <a:rPr lang="en-US" altLang="ja-JP">
                <a:latin typeface="Times New Roman" pitchFamily="18" charset="0"/>
              </a:rPr>
              <a:t>fetch)</a:t>
            </a:r>
          </a:p>
        </p:txBody>
      </p:sp>
      <p:sp>
        <p:nvSpPr>
          <p:cNvPr id="54275" name="Rectangle 3"/>
          <p:cNvSpPr>
            <a:spLocks noGrp="1" noChangeArrowheads="1"/>
          </p:cNvSpPr>
          <p:nvPr>
            <p:ph type="body" idx="1"/>
          </p:nvPr>
        </p:nvSpPr>
        <p:spPr>
          <a:xfrm>
            <a:off x="685800" y="1676400"/>
            <a:ext cx="7772400" cy="4114800"/>
          </a:xfrm>
        </p:spPr>
        <p:txBody>
          <a:bodyPr/>
          <a:lstStyle/>
          <a:p>
            <a:pPr eaLnBrk="1" hangingPunct="1"/>
            <a:r>
              <a:rPr lang="ja-JP" altLang="en-US">
                <a:latin typeface="Times New Roman" pitchFamily="18" charset="0"/>
              </a:rPr>
              <a:t>フェッチ技法</a:t>
            </a:r>
          </a:p>
          <a:p>
            <a:pPr lvl="1" eaLnBrk="1" hangingPunct="1"/>
            <a:r>
              <a:rPr lang="ja-JP" altLang="en-US">
                <a:latin typeface="Times New Roman" pitchFamily="18" charset="0"/>
              </a:rPr>
              <a:t>要求時フェッチ</a:t>
            </a:r>
            <a:r>
              <a:rPr lang="ja-JP" altLang="en-US" sz="2400">
                <a:latin typeface="Times New Roman" pitchFamily="18" charset="0"/>
              </a:rPr>
              <a:t>(</a:t>
            </a:r>
            <a:r>
              <a:rPr lang="en-US" altLang="ja-JP" sz="2400">
                <a:latin typeface="Times New Roman" pitchFamily="18" charset="0"/>
              </a:rPr>
              <a:t>demand fetch)</a:t>
            </a:r>
          </a:p>
          <a:p>
            <a:pPr lvl="2" eaLnBrk="1" hangingPunct="1"/>
            <a:r>
              <a:rPr lang="ja-JP" altLang="en-US">
                <a:latin typeface="Times New Roman" pitchFamily="18" charset="0"/>
              </a:rPr>
              <a:t>プログラムが参照したときにデータを読み込む</a:t>
            </a:r>
          </a:p>
          <a:p>
            <a:pPr lvl="1" eaLnBrk="1" hangingPunct="1"/>
            <a:r>
              <a:rPr lang="ja-JP" altLang="en-US">
                <a:latin typeface="Times New Roman" pitchFamily="18" charset="0"/>
              </a:rPr>
              <a:t>プリフェッチ</a:t>
            </a:r>
            <a:r>
              <a:rPr lang="ja-JP" altLang="en-US" sz="2400">
                <a:latin typeface="Times New Roman" pitchFamily="18" charset="0"/>
              </a:rPr>
              <a:t>(</a:t>
            </a:r>
            <a:r>
              <a:rPr lang="en-US" altLang="ja-JP" sz="2400">
                <a:latin typeface="Times New Roman" pitchFamily="18" charset="0"/>
              </a:rPr>
              <a:t>prefetch)</a:t>
            </a:r>
          </a:p>
          <a:p>
            <a:pPr lvl="2" eaLnBrk="1" hangingPunct="1"/>
            <a:r>
              <a:rPr lang="ja-JP" altLang="en-US">
                <a:latin typeface="Times New Roman" pitchFamily="18" charset="0"/>
              </a:rPr>
              <a:t>参照前に予めデータを読んでおく</a:t>
            </a:r>
          </a:p>
        </p:txBody>
      </p:sp>
      <p:graphicFrame>
        <p:nvGraphicFramePr>
          <p:cNvPr id="357398" name="Group 22"/>
          <p:cNvGraphicFramePr>
            <a:graphicFrameLocks noGrp="1"/>
          </p:cNvGraphicFramePr>
          <p:nvPr/>
        </p:nvGraphicFramePr>
        <p:xfrm>
          <a:off x="457200" y="4343400"/>
          <a:ext cx="8153400" cy="2398713"/>
        </p:xfrm>
        <a:graphic>
          <a:graphicData uri="http://schemas.openxmlformats.org/drawingml/2006/table">
            <a:tbl>
              <a:tblPr/>
              <a:tblGrid>
                <a:gridCol w="2208213">
                  <a:extLst>
                    <a:ext uri="{9D8B030D-6E8A-4147-A177-3AD203B41FA5}">
                      <a16:colId xmlns:a16="http://schemas.microsoft.com/office/drawing/2014/main" val="20000"/>
                    </a:ext>
                  </a:extLst>
                </a:gridCol>
                <a:gridCol w="2973387">
                  <a:extLst>
                    <a:ext uri="{9D8B030D-6E8A-4147-A177-3AD203B41FA5}">
                      <a16:colId xmlns:a16="http://schemas.microsoft.com/office/drawing/2014/main" val="20001"/>
                    </a:ext>
                  </a:extLst>
                </a:gridCol>
                <a:gridCol w="2971800">
                  <a:extLst>
                    <a:ext uri="{9D8B030D-6E8A-4147-A177-3AD203B41FA5}">
                      <a16:colId xmlns:a16="http://schemas.microsoft.com/office/drawing/2014/main" val="20002"/>
                    </a:ext>
                  </a:extLst>
                </a:gridCol>
              </a:tblGrid>
              <a:tr h="679504">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フェッチ技法</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ページング</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食材</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9618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要求時フェッチ</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必要としたときに</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ページイン</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毎回食事前に購入</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23026">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プリフェッチ</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必要なページを予測して予めページイン</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1週間分のメニューを予測して週末に購入</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685800" y="800100"/>
            <a:ext cx="7772400" cy="762000"/>
          </a:xfrm>
        </p:spPr>
        <p:txBody>
          <a:bodyPr/>
          <a:lstStyle/>
          <a:p>
            <a:pPr eaLnBrk="1" hangingPunct="1"/>
            <a:r>
              <a:rPr lang="en-US" altLang="ja-JP">
                <a:latin typeface="Times New Roman" pitchFamily="18" charset="0"/>
              </a:rPr>
              <a:t>LFU</a:t>
            </a:r>
            <a:r>
              <a:rPr lang="ja-JP" altLang="en-US">
                <a:latin typeface="Times New Roman" pitchFamily="18" charset="0"/>
              </a:rPr>
              <a:t>の長所と短所</a:t>
            </a:r>
          </a:p>
        </p:txBody>
      </p:sp>
      <p:sp>
        <p:nvSpPr>
          <p:cNvPr id="61443" name="Rectangle 3"/>
          <p:cNvSpPr>
            <a:spLocks noGrp="1" noChangeArrowheads="1"/>
          </p:cNvSpPr>
          <p:nvPr>
            <p:ph type="body" idx="1"/>
          </p:nvPr>
        </p:nvSpPr>
        <p:spPr/>
        <p:txBody>
          <a:bodyPr/>
          <a:lstStyle/>
          <a:p>
            <a:pPr eaLnBrk="1" hangingPunct="1">
              <a:lnSpc>
                <a:spcPct val="90000"/>
              </a:lnSpc>
            </a:pPr>
            <a:r>
              <a:rPr lang="en-US" altLang="ja-JP">
                <a:latin typeface="Times New Roman" pitchFamily="18" charset="0"/>
              </a:rPr>
              <a:t>LFU</a:t>
            </a:r>
            <a:r>
              <a:rPr lang="ja-JP" altLang="en-US">
                <a:latin typeface="Times New Roman" pitchFamily="18" charset="0"/>
              </a:rPr>
              <a:t>の長所</a:t>
            </a:r>
          </a:p>
          <a:p>
            <a:pPr lvl="1" eaLnBrk="1" hangingPunct="1">
              <a:lnSpc>
                <a:spcPct val="90000"/>
              </a:lnSpc>
            </a:pPr>
            <a:r>
              <a:rPr lang="ja-JP" altLang="en-US">
                <a:latin typeface="Times New Roman" pitchFamily="18" charset="0"/>
              </a:rPr>
              <a:t>頻繁にアクセスするページはページアウトされない</a:t>
            </a:r>
          </a:p>
          <a:p>
            <a:pPr lvl="1" eaLnBrk="1" hangingPunct="1">
              <a:lnSpc>
                <a:spcPct val="90000"/>
              </a:lnSpc>
            </a:pPr>
            <a:r>
              <a:rPr lang="en-US" altLang="ja-JP">
                <a:latin typeface="Times New Roman" pitchFamily="18" charset="0"/>
              </a:rPr>
              <a:t>Belady </a:t>
            </a:r>
            <a:r>
              <a:rPr lang="ja-JP" altLang="en-US">
                <a:latin typeface="Times New Roman" pitchFamily="18" charset="0"/>
              </a:rPr>
              <a:t>の異常が起こらない</a:t>
            </a:r>
          </a:p>
          <a:p>
            <a:pPr eaLnBrk="1" hangingPunct="1">
              <a:lnSpc>
                <a:spcPct val="90000"/>
              </a:lnSpc>
            </a:pPr>
            <a:r>
              <a:rPr lang="en-US" altLang="ja-JP">
                <a:latin typeface="Times New Roman" pitchFamily="18" charset="0"/>
              </a:rPr>
              <a:t>LFU</a:t>
            </a:r>
            <a:r>
              <a:rPr lang="ja-JP" altLang="en-US">
                <a:latin typeface="Times New Roman" pitchFamily="18" charset="0"/>
              </a:rPr>
              <a:t>の短所</a:t>
            </a:r>
          </a:p>
          <a:p>
            <a:pPr lvl="1" eaLnBrk="1" hangingPunct="1">
              <a:lnSpc>
                <a:spcPct val="90000"/>
              </a:lnSpc>
            </a:pPr>
            <a:r>
              <a:rPr lang="ja-JP" altLang="en-US">
                <a:latin typeface="Times New Roman" pitchFamily="18" charset="0"/>
              </a:rPr>
              <a:t>参照に時間がかかる</a:t>
            </a:r>
          </a:p>
          <a:p>
            <a:pPr lvl="1" eaLnBrk="1" hangingPunct="1">
              <a:lnSpc>
                <a:spcPct val="90000"/>
              </a:lnSpc>
            </a:pPr>
            <a:r>
              <a:rPr lang="ja-JP" altLang="en-US">
                <a:latin typeface="Times New Roman" pitchFamily="18" charset="0"/>
              </a:rPr>
              <a:t>各ページの参照回数の記録が必要</a:t>
            </a:r>
          </a:p>
          <a:p>
            <a:pPr lvl="1" eaLnBrk="1" hangingPunct="1">
              <a:lnSpc>
                <a:spcPct val="90000"/>
              </a:lnSpc>
              <a:buFont typeface="Wingdings" pitchFamily="2" charset="2"/>
              <a:buNone/>
            </a:pPr>
            <a:r>
              <a:rPr lang="ja-JP" altLang="en-US">
                <a:latin typeface="Times New Roman" pitchFamily="18" charset="0"/>
              </a:rPr>
              <a:t>⇒ カウンタ等のハードウェア支援が必要</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itchFamily="18" charset="0"/>
              </a:rPr>
              <a:t>置き換え技法の長所と短所</a:t>
            </a:r>
          </a:p>
        </p:txBody>
      </p:sp>
      <p:graphicFrame>
        <p:nvGraphicFramePr>
          <p:cNvPr id="328747" name="Group 43"/>
          <p:cNvGraphicFramePr>
            <a:graphicFrameLocks noGrp="1"/>
          </p:cNvGraphicFramePr>
          <p:nvPr/>
        </p:nvGraphicFramePr>
        <p:xfrm>
          <a:off x="304800" y="1828800"/>
          <a:ext cx="8610600" cy="4775200"/>
        </p:xfrm>
        <a:graphic>
          <a:graphicData uri="http://schemas.openxmlformats.org/drawingml/2006/table">
            <a:tbl>
              <a:tblPr/>
              <a:tblGrid>
                <a:gridCol w="1143000">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gridCol w="3886200">
                  <a:extLst>
                    <a:ext uri="{9D8B030D-6E8A-4147-A177-3AD203B41FA5}">
                      <a16:colId xmlns:a16="http://schemas.microsoft.com/office/drawing/2014/main" val="20002"/>
                    </a:ext>
                  </a:extLst>
                </a:gridCol>
              </a:tblGrid>
              <a:tr h="7112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技法</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長所</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短所</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160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800" b="0" i="0" u="none" strike="noStrike" cap="none" normalizeH="0" baseline="0">
                          <a:ln>
                            <a:noFill/>
                          </a:ln>
                          <a:solidFill>
                            <a:schemeClr val="tx1"/>
                          </a:solidFill>
                          <a:effectLst/>
                          <a:latin typeface="Times New Roman" pitchFamily="18" charset="0"/>
                          <a:ea typeface="ＭＳ Ｐゴシック" pitchFamily="50" charset="-128"/>
                        </a:rPr>
                        <a:t>OPT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最適</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未来の参照が分からなければならない</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160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800" b="0" i="0" u="none" strike="noStrike" cap="none" normalizeH="0" baseline="0">
                          <a:ln>
                            <a:noFill/>
                          </a:ln>
                          <a:solidFill>
                            <a:schemeClr val="tx1"/>
                          </a:solidFill>
                          <a:effectLst/>
                          <a:latin typeface="Times New Roman" pitchFamily="18" charset="0"/>
                          <a:ea typeface="ＭＳ Ｐゴシック" pitchFamily="50" charset="-128"/>
                        </a:rPr>
                        <a:t>FIFO</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実装が簡単</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頻繁に参照されるページがページアウト</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160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800" b="0" i="0" u="none" strike="noStrike" cap="none" normalizeH="0" baseline="0">
                          <a:ln>
                            <a:noFill/>
                          </a:ln>
                          <a:solidFill>
                            <a:schemeClr val="tx1"/>
                          </a:solidFill>
                          <a:effectLst/>
                          <a:latin typeface="Times New Roman" pitchFamily="18" charset="0"/>
                          <a:ea typeface="ＭＳ Ｐゴシック" pitchFamily="50" charset="-128"/>
                        </a:rPr>
                        <a:t>LRU</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参照の少ないページがページアウト</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ハードウェアが必要</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0160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800" b="0" i="0" u="none" strike="noStrike" cap="none" normalizeH="0" baseline="0">
                          <a:ln>
                            <a:noFill/>
                          </a:ln>
                          <a:solidFill>
                            <a:schemeClr val="tx1"/>
                          </a:solidFill>
                          <a:effectLst/>
                          <a:latin typeface="Times New Roman" pitchFamily="18" charset="0"/>
                          <a:ea typeface="ＭＳ Ｐゴシック" pitchFamily="50" charset="-128"/>
                        </a:rPr>
                        <a:t>LFU</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参照の少ないページがページアウト</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ハードウェアが必要</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328748" name="Line 44"/>
          <p:cNvSpPr>
            <a:spLocks noChangeShapeType="1"/>
          </p:cNvSpPr>
          <p:nvPr/>
        </p:nvSpPr>
        <p:spPr bwMode="auto">
          <a:xfrm>
            <a:off x="304800" y="3048000"/>
            <a:ext cx="8610600" cy="0"/>
          </a:xfrm>
          <a:prstGeom prst="line">
            <a:avLst/>
          </a:prstGeom>
          <a:noFill/>
          <a:ln w="76200" cmpd="tri">
            <a:solidFill>
              <a:srgbClr val="FF00FF"/>
            </a:solidFill>
            <a:round/>
            <a:headEnd/>
            <a:tailEnd/>
          </a:ln>
        </p:spPr>
        <p:txBody>
          <a:bodyPr wrap="none"/>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8748"/>
                                        </p:tgtEl>
                                        <p:attrNameLst>
                                          <p:attrName>style.visibility</p:attrName>
                                        </p:attrNameLst>
                                      </p:cBhvr>
                                      <p:to>
                                        <p:strVal val="visible"/>
                                      </p:to>
                                    </p:set>
                                    <p:animEffect transition="in" filter="wipe(left)">
                                      <p:cBhvr>
                                        <p:cTn id="7" dur="500"/>
                                        <p:tgtEl>
                                          <p:spTgt spid="3287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8748"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685800" y="304800"/>
            <a:ext cx="7772400" cy="762000"/>
          </a:xfrm>
        </p:spPr>
        <p:txBody>
          <a:bodyPr/>
          <a:lstStyle/>
          <a:p>
            <a:pPr eaLnBrk="1" hangingPunct="1"/>
            <a:r>
              <a:rPr lang="ja-JP" altLang="en-US"/>
              <a:t>ページフォルト曲線</a:t>
            </a:r>
          </a:p>
        </p:txBody>
      </p:sp>
      <p:sp>
        <p:nvSpPr>
          <p:cNvPr id="63491" name="Arc 8"/>
          <p:cNvSpPr>
            <a:spLocks/>
          </p:cNvSpPr>
          <p:nvPr/>
        </p:nvSpPr>
        <p:spPr bwMode="auto">
          <a:xfrm rot="10800000">
            <a:off x="1830388" y="1371600"/>
            <a:ext cx="4800600" cy="3505200"/>
          </a:xfrm>
          <a:custGeom>
            <a:avLst/>
            <a:gdLst>
              <a:gd name="T0" fmla="*/ 0 w 21600"/>
              <a:gd name="T1" fmla="*/ 0 h 21600"/>
              <a:gd name="T2" fmla="*/ 1066933409 w 21600"/>
              <a:gd name="T3" fmla="*/ 568816023 h 21600"/>
              <a:gd name="T4" fmla="*/ 0 w 21600"/>
              <a:gd name="T5" fmla="*/ 568816023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99CC"/>
            </a:solidFill>
            <a:round/>
            <a:headEnd/>
            <a:tailEnd/>
          </a:ln>
        </p:spPr>
        <p:txBody>
          <a:bodyPr wrap="none" anchor="ctr"/>
          <a:lstStyle/>
          <a:p>
            <a:endParaRPr lang="ja-JP" altLang="en-US"/>
          </a:p>
        </p:txBody>
      </p:sp>
      <p:sp>
        <p:nvSpPr>
          <p:cNvPr id="63492" name="Line 6"/>
          <p:cNvSpPr>
            <a:spLocks noChangeShapeType="1"/>
          </p:cNvSpPr>
          <p:nvPr/>
        </p:nvSpPr>
        <p:spPr bwMode="auto">
          <a:xfrm>
            <a:off x="1830388" y="4876800"/>
            <a:ext cx="5105400" cy="0"/>
          </a:xfrm>
          <a:prstGeom prst="line">
            <a:avLst/>
          </a:prstGeom>
          <a:noFill/>
          <a:ln w="38100">
            <a:solidFill>
              <a:schemeClr val="tx1"/>
            </a:solidFill>
            <a:round/>
            <a:headEnd/>
            <a:tailEnd type="triangle" w="med" len="med"/>
          </a:ln>
        </p:spPr>
        <p:txBody>
          <a:bodyPr wrap="none"/>
          <a:lstStyle/>
          <a:p>
            <a:endParaRPr lang="ja-JP" altLang="en-US"/>
          </a:p>
        </p:txBody>
      </p:sp>
      <p:sp>
        <p:nvSpPr>
          <p:cNvPr id="63493" name="Line 5"/>
          <p:cNvSpPr>
            <a:spLocks noChangeShapeType="1"/>
          </p:cNvSpPr>
          <p:nvPr/>
        </p:nvSpPr>
        <p:spPr bwMode="auto">
          <a:xfrm flipV="1">
            <a:off x="1830388" y="1143000"/>
            <a:ext cx="0" cy="3733800"/>
          </a:xfrm>
          <a:prstGeom prst="line">
            <a:avLst/>
          </a:prstGeom>
          <a:noFill/>
          <a:ln w="28575">
            <a:solidFill>
              <a:schemeClr val="tx1"/>
            </a:solidFill>
            <a:round/>
            <a:headEnd/>
            <a:tailEnd type="triangle" w="med" len="med"/>
          </a:ln>
        </p:spPr>
        <p:txBody>
          <a:bodyPr wrap="none"/>
          <a:lstStyle/>
          <a:p>
            <a:endParaRPr lang="ja-JP" altLang="en-US"/>
          </a:p>
        </p:txBody>
      </p:sp>
      <p:sp>
        <p:nvSpPr>
          <p:cNvPr id="63494" name="Line 9"/>
          <p:cNvSpPr>
            <a:spLocks noChangeShapeType="1"/>
          </p:cNvSpPr>
          <p:nvPr/>
        </p:nvSpPr>
        <p:spPr bwMode="auto">
          <a:xfrm>
            <a:off x="1830388" y="1447800"/>
            <a:ext cx="4724400" cy="3429000"/>
          </a:xfrm>
          <a:prstGeom prst="line">
            <a:avLst/>
          </a:prstGeom>
          <a:noFill/>
          <a:ln w="38100">
            <a:solidFill>
              <a:srgbClr val="FFFF99"/>
            </a:solidFill>
            <a:round/>
            <a:headEnd/>
            <a:tailEnd/>
          </a:ln>
        </p:spPr>
        <p:txBody>
          <a:bodyPr wrap="none"/>
          <a:lstStyle/>
          <a:p>
            <a:endParaRPr lang="ja-JP" altLang="en-US"/>
          </a:p>
        </p:txBody>
      </p:sp>
      <p:sp>
        <p:nvSpPr>
          <p:cNvPr id="63495" name="Line 10"/>
          <p:cNvSpPr>
            <a:spLocks noChangeShapeType="1"/>
          </p:cNvSpPr>
          <p:nvPr/>
        </p:nvSpPr>
        <p:spPr bwMode="auto">
          <a:xfrm>
            <a:off x="6554788" y="1143000"/>
            <a:ext cx="0" cy="3733800"/>
          </a:xfrm>
          <a:prstGeom prst="line">
            <a:avLst/>
          </a:prstGeom>
          <a:noFill/>
          <a:ln w="9525">
            <a:solidFill>
              <a:schemeClr val="tx1"/>
            </a:solidFill>
            <a:round/>
            <a:headEnd/>
            <a:tailEnd/>
          </a:ln>
        </p:spPr>
        <p:txBody>
          <a:bodyPr wrap="none"/>
          <a:lstStyle/>
          <a:p>
            <a:endParaRPr lang="ja-JP" altLang="en-US"/>
          </a:p>
        </p:txBody>
      </p:sp>
      <p:sp>
        <p:nvSpPr>
          <p:cNvPr id="63496" name="Text Box 11"/>
          <p:cNvSpPr txBox="1">
            <a:spLocks noChangeArrowheads="1"/>
          </p:cNvSpPr>
          <p:nvPr/>
        </p:nvSpPr>
        <p:spPr bwMode="auto">
          <a:xfrm>
            <a:off x="6249988" y="4876800"/>
            <a:ext cx="628650" cy="519113"/>
          </a:xfrm>
          <a:prstGeom prst="rect">
            <a:avLst/>
          </a:prstGeom>
          <a:noFill/>
          <a:ln w="9525">
            <a:noFill/>
            <a:miter lim="800000"/>
            <a:headEnd/>
            <a:tailEnd/>
          </a:ln>
        </p:spPr>
        <p:txBody>
          <a:bodyPr wrap="none">
            <a:spAutoFit/>
          </a:bodyPr>
          <a:lstStyle/>
          <a:p>
            <a:r>
              <a:rPr lang="ja-JP" altLang="en-US"/>
              <a:t>1.0</a:t>
            </a:r>
          </a:p>
        </p:txBody>
      </p:sp>
      <p:sp>
        <p:nvSpPr>
          <p:cNvPr id="63497" name="Line 12"/>
          <p:cNvSpPr>
            <a:spLocks noChangeShapeType="1"/>
          </p:cNvSpPr>
          <p:nvPr/>
        </p:nvSpPr>
        <p:spPr bwMode="auto">
          <a:xfrm>
            <a:off x="4192588" y="1143000"/>
            <a:ext cx="0" cy="3733800"/>
          </a:xfrm>
          <a:prstGeom prst="line">
            <a:avLst/>
          </a:prstGeom>
          <a:noFill/>
          <a:ln w="9525">
            <a:solidFill>
              <a:schemeClr val="tx1"/>
            </a:solidFill>
            <a:round/>
            <a:headEnd/>
            <a:tailEnd/>
          </a:ln>
        </p:spPr>
        <p:txBody>
          <a:bodyPr wrap="none"/>
          <a:lstStyle/>
          <a:p>
            <a:endParaRPr lang="ja-JP" altLang="en-US"/>
          </a:p>
        </p:txBody>
      </p:sp>
      <p:sp>
        <p:nvSpPr>
          <p:cNvPr id="63498" name="Text Box 13"/>
          <p:cNvSpPr txBox="1">
            <a:spLocks noChangeArrowheads="1"/>
          </p:cNvSpPr>
          <p:nvPr/>
        </p:nvSpPr>
        <p:spPr bwMode="auto">
          <a:xfrm>
            <a:off x="3887788" y="4876800"/>
            <a:ext cx="628650" cy="519113"/>
          </a:xfrm>
          <a:prstGeom prst="rect">
            <a:avLst/>
          </a:prstGeom>
          <a:noFill/>
          <a:ln w="9525">
            <a:noFill/>
            <a:miter lim="800000"/>
            <a:headEnd/>
            <a:tailEnd/>
          </a:ln>
        </p:spPr>
        <p:txBody>
          <a:bodyPr wrap="none">
            <a:spAutoFit/>
          </a:bodyPr>
          <a:lstStyle/>
          <a:p>
            <a:r>
              <a:rPr lang="ja-JP" altLang="en-US"/>
              <a:t>0.5</a:t>
            </a:r>
          </a:p>
        </p:txBody>
      </p:sp>
      <p:sp>
        <p:nvSpPr>
          <p:cNvPr id="63499" name="Line 14"/>
          <p:cNvSpPr>
            <a:spLocks noChangeShapeType="1"/>
          </p:cNvSpPr>
          <p:nvPr/>
        </p:nvSpPr>
        <p:spPr bwMode="auto">
          <a:xfrm>
            <a:off x="1830388" y="3124200"/>
            <a:ext cx="4953000" cy="0"/>
          </a:xfrm>
          <a:prstGeom prst="line">
            <a:avLst/>
          </a:prstGeom>
          <a:noFill/>
          <a:ln w="9525">
            <a:solidFill>
              <a:schemeClr val="tx1"/>
            </a:solidFill>
            <a:round/>
            <a:headEnd/>
            <a:tailEnd/>
          </a:ln>
        </p:spPr>
        <p:txBody>
          <a:bodyPr wrap="none"/>
          <a:lstStyle/>
          <a:p>
            <a:endParaRPr lang="ja-JP" altLang="en-US"/>
          </a:p>
        </p:txBody>
      </p:sp>
      <p:sp>
        <p:nvSpPr>
          <p:cNvPr id="63500" name="Text Box 15"/>
          <p:cNvSpPr txBox="1">
            <a:spLocks noChangeArrowheads="1"/>
          </p:cNvSpPr>
          <p:nvPr/>
        </p:nvSpPr>
        <p:spPr bwMode="auto">
          <a:xfrm>
            <a:off x="1220788" y="2895600"/>
            <a:ext cx="628650" cy="519113"/>
          </a:xfrm>
          <a:prstGeom prst="rect">
            <a:avLst/>
          </a:prstGeom>
          <a:noFill/>
          <a:ln w="9525">
            <a:noFill/>
            <a:miter lim="800000"/>
            <a:headEnd/>
            <a:tailEnd/>
          </a:ln>
        </p:spPr>
        <p:txBody>
          <a:bodyPr wrap="none">
            <a:spAutoFit/>
          </a:bodyPr>
          <a:lstStyle/>
          <a:p>
            <a:r>
              <a:rPr lang="ja-JP" altLang="en-US"/>
              <a:t>0.5</a:t>
            </a:r>
          </a:p>
        </p:txBody>
      </p:sp>
      <p:sp>
        <p:nvSpPr>
          <p:cNvPr id="63501" name="Line 16"/>
          <p:cNvSpPr>
            <a:spLocks noChangeShapeType="1"/>
          </p:cNvSpPr>
          <p:nvPr/>
        </p:nvSpPr>
        <p:spPr bwMode="auto">
          <a:xfrm>
            <a:off x="1830388" y="1447800"/>
            <a:ext cx="4953000" cy="0"/>
          </a:xfrm>
          <a:prstGeom prst="line">
            <a:avLst/>
          </a:prstGeom>
          <a:noFill/>
          <a:ln w="9525">
            <a:solidFill>
              <a:schemeClr val="tx1"/>
            </a:solidFill>
            <a:round/>
            <a:headEnd/>
            <a:tailEnd/>
          </a:ln>
        </p:spPr>
        <p:txBody>
          <a:bodyPr wrap="none"/>
          <a:lstStyle/>
          <a:p>
            <a:endParaRPr lang="ja-JP" altLang="en-US"/>
          </a:p>
        </p:txBody>
      </p:sp>
      <p:sp>
        <p:nvSpPr>
          <p:cNvPr id="63502" name="Text Box 17"/>
          <p:cNvSpPr txBox="1">
            <a:spLocks noChangeArrowheads="1"/>
          </p:cNvSpPr>
          <p:nvPr/>
        </p:nvSpPr>
        <p:spPr bwMode="auto">
          <a:xfrm>
            <a:off x="1220788" y="1295400"/>
            <a:ext cx="628650" cy="519113"/>
          </a:xfrm>
          <a:prstGeom prst="rect">
            <a:avLst/>
          </a:prstGeom>
          <a:noFill/>
          <a:ln w="9525">
            <a:noFill/>
            <a:miter lim="800000"/>
            <a:headEnd/>
            <a:tailEnd/>
          </a:ln>
        </p:spPr>
        <p:txBody>
          <a:bodyPr wrap="none">
            <a:spAutoFit/>
          </a:bodyPr>
          <a:lstStyle/>
          <a:p>
            <a:r>
              <a:rPr lang="ja-JP" altLang="en-US"/>
              <a:t>1.0</a:t>
            </a:r>
          </a:p>
        </p:txBody>
      </p:sp>
      <p:sp>
        <p:nvSpPr>
          <p:cNvPr id="63503" name="Text Box 19"/>
          <p:cNvSpPr txBox="1">
            <a:spLocks noChangeArrowheads="1"/>
          </p:cNvSpPr>
          <p:nvPr/>
        </p:nvSpPr>
        <p:spPr bwMode="auto">
          <a:xfrm>
            <a:off x="3779838" y="5257800"/>
            <a:ext cx="5364162" cy="519113"/>
          </a:xfrm>
          <a:prstGeom prst="rect">
            <a:avLst/>
          </a:prstGeom>
          <a:noFill/>
          <a:ln w="9525">
            <a:noFill/>
            <a:miter lim="800000"/>
            <a:headEnd/>
            <a:tailEnd/>
          </a:ln>
        </p:spPr>
        <p:txBody>
          <a:bodyPr wrap="none">
            <a:spAutoFit/>
          </a:bodyPr>
          <a:lstStyle/>
          <a:p>
            <a:r>
              <a:rPr lang="ja-JP" altLang="en-US"/>
              <a:t>主記憶上に存在するページの割合</a:t>
            </a:r>
          </a:p>
        </p:txBody>
      </p:sp>
      <p:sp>
        <p:nvSpPr>
          <p:cNvPr id="63504" name="Text Box 20"/>
          <p:cNvSpPr txBox="1">
            <a:spLocks noChangeArrowheads="1"/>
          </p:cNvSpPr>
          <p:nvPr/>
        </p:nvSpPr>
        <p:spPr bwMode="auto">
          <a:xfrm>
            <a:off x="687388" y="1295400"/>
            <a:ext cx="611187" cy="2617788"/>
          </a:xfrm>
          <a:prstGeom prst="rect">
            <a:avLst/>
          </a:prstGeom>
          <a:noFill/>
          <a:ln w="9525">
            <a:noFill/>
            <a:miter lim="800000"/>
            <a:headEnd/>
            <a:tailEnd/>
          </a:ln>
        </p:spPr>
        <p:txBody>
          <a:bodyPr vert="eaVert" wrap="none">
            <a:spAutoFit/>
          </a:bodyPr>
          <a:lstStyle/>
          <a:p>
            <a:r>
              <a:rPr lang="ja-JP" altLang="en-US"/>
              <a:t>ページフォルト率</a:t>
            </a:r>
          </a:p>
        </p:txBody>
      </p:sp>
      <p:sp>
        <p:nvSpPr>
          <p:cNvPr id="63505" name="Text Box 23"/>
          <p:cNvSpPr txBox="1">
            <a:spLocks noChangeArrowheads="1"/>
          </p:cNvSpPr>
          <p:nvPr/>
        </p:nvSpPr>
        <p:spPr bwMode="auto">
          <a:xfrm>
            <a:off x="6919913" y="1492250"/>
            <a:ext cx="1774825" cy="946150"/>
          </a:xfrm>
          <a:prstGeom prst="rect">
            <a:avLst/>
          </a:prstGeom>
          <a:noFill/>
          <a:ln w="9525">
            <a:noFill/>
            <a:miter lim="800000"/>
            <a:headEnd/>
            <a:tailEnd/>
          </a:ln>
        </p:spPr>
        <p:txBody>
          <a:bodyPr wrap="none">
            <a:spAutoFit/>
          </a:bodyPr>
          <a:lstStyle/>
          <a:p>
            <a:r>
              <a:rPr lang="ja-JP" altLang="en-US"/>
              <a:t>ランダムな</a:t>
            </a:r>
          </a:p>
          <a:p>
            <a:r>
              <a:rPr lang="ja-JP" altLang="en-US"/>
              <a:t>参照</a:t>
            </a:r>
          </a:p>
        </p:txBody>
      </p:sp>
      <p:sp>
        <p:nvSpPr>
          <p:cNvPr id="63506" name="Text Box 24"/>
          <p:cNvSpPr txBox="1">
            <a:spLocks noChangeArrowheads="1"/>
          </p:cNvSpPr>
          <p:nvPr/>
        </p:nvSpPr>
        <p:spPr bwMode="auto">
          <a:xfrm>
            <a:off x="7011988" y="2895600"/>
            <a:ext cx="1571625" cy="946150"/>
          </a:xfrm>
          <a:prstGeom prst="rect">
            <a:avLst/>
          </a:prstGeom>
          <a:noFill/>
          <a:ln w="9525">
            <a:noFill/>
            <a:miter lim="800000"/>
            <a:headEnd/>
            <a:tailEnd/>
          </a:ln>
        </p:spPr>
        <p:txBody>
          <a:bodyPr wrap="none">
            <a:spAutoFit/>
          </a:bodyPr>
          <a:lstStyle/>
          <a:p>
            <a:r>
              <a:rPr lang="ja-JP" altLang="en-US"/>
              <a:t>局所的な</a:t>
            </a:r>
          </a:p>
          <a:p>
            <a:r>
              <a:rPr lang="ja-JP" altLang="en-US"/>
              <a:t>参照</a:t>
            </a:r>
          </a:p>
        </p:txBody>
      </p:sp>
      <p:sp>
        <p:nvSpPr>
          <p:cNvPr id="63507" name="Line 25"/>
          <p:cNvSpPr>
            <a:spLocks noChangeShapeType="1"/>
          </p:cNvSpPr>
          <p:nvPr/>
        </p:nvSpPr>
        <p:spPr bwMode="auto">
          <a:xfrm flipH="1">
            <a:off x="5030788" y="3429000"/>
            <a:ext cx="1905000" cy="1219200"/>
          </a:xfrm>
          <a:prstGeom prst="line">
            <a:avLst/>
          </a:prstGeom>
          <a:noFill/>
          <a:ln w="9525">
            <a:solidFill>
              <a:schemeClr val="tx1"/>
            </a:solidFill>
            <a:round/>
            <a:headEnd/>
            <a:tailEnd type="triangle" w="med" len="med"/>
          </a:ln>
        </p:spPr>
        <p:txBody>
          <a:bodyPr wrap="none"/>
          <a:lstStyle/>
          <a:p>
            <a:endParaRPr lang="ja-JP" altLang="en-US"/>
          </a:p>
        </p:txBody>
      </p:sp>
      <p:sp>
        <p:nvSpPr>
          <p:cNvPr id="63508" name="Line 26"/>
          <p:cNvSpPr>
            <a:spLocks noChangeShapeType="1"/>
          </p:cNvSpPr>
          <p:nvPr/>
        </p:nvSpPr>
        <p:spPr bwMode="auto">
          <a:xfrm flipH="1">
            <a:off x="4649788" y="2057400"/>
            <a:ext cx="2133600" cy="1371600"/>
          </a:xfrm>
          <a:prstGeom prst="line">
            <a:avLst/>
          </a:prstGeom>
          <a:noFill/>
          <a:ln w="9525">
            <a:solidFill>
              <a:schemeClr val="tx1"/>
            </a:solidFill>
            <a:round/>
            <a:headEnd/>
            <a:tailEnd type="triangle" w="med" len="med"/>
          </a:ln>
        </p:spPr>
        <p:txBody>
          <a:bodyPr wrap="none"/>
          <a:lstStyle/>
          <a:p>
            <a:endParaRPr lang="ja-JP" altLang="en-US"/>
          </a:p>
        </p:txBody>
      </p:sp>
      <p:sp>
        <p:nvSpPr>
          <p:cNvPr id="327707" name="Text Box 27"/>
          <p:cNvSpPr txBox="1">
            <a:spLocks noChangeArrowheads="1"/>
          </p:cNvSpPr>
          <p:nvPr/>
        </p:nvSpPr>
        <p:spPr bwMode="auto">
          <a:xfrm>
            <a:off x="1219200" y="6019800"/>
            <a:ext cx="6248400" cy="519113"/>
          </a:xfrm>
          <a:prstGeom prst="rect">
            <a:avLst/>
          </a:prstGeom>
          <a:noFill/>
          <a:ln w="9525">
            <a:noFill/>
            <a:miter lim="800000"/>
            <a:headEnd/>
            <a:tailEnd/>
          </a:ln>
        </p:spPr>
        <p:txBody>
          <a:bodyPr wrap="none">
            <a:spAutoFit/>
          </a:bodyPr>
          <a:lstStyle/>
          <a:p>
            <a:r>
              <a:rPr lang="ja-JP" altLang="en-US"/>
              <a:t>0.5を境にページフォルト率は急激に上昇</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27707"/>
                                        </p:tgtEl>
                                        <p:attrNameLst>
                                          <p:attrName>style.visibility</p:attrName>
                                        </p:attrNameLst>
                                      </p:cBhvr>
                                      <p:to>
                                        <p:strVal val="visible"/>
                                      </p:to>
                                    </p:set>
                                    <p:anim calcmode="lin" valueType="num">
                                      <p:cBhvr additive="base">
                                        <p:cTn id="7" dur="500" fill="hold"/>
                                        <p:tgtEl>
                                          <p:spTgt spid="327707"/>
                                        </p:tgtEl>
                                        <p:attrNameLst>
                                          <p:attrName>ppt_x</p:attrName>
                                        </p:attrNameLst>
                                      </p:cBhvr>
                                      <p:tavLst>
                                        <p:tav tm="0">
                                          <p:val>
                                            <p:strVal val="#ppt_x"/>
                                          </p:val>
                                        </p:tav>
                                        <p:tav tm="100000">
                                          <p:val>
                                            <p:strVal val="#ppt_x"/>
                                          </p:val>
                                        </p:tav>
                                      </p:tavLst>
                                    </p:anim>
                                    <p:anim calcmode="lin" valueType="num">
                                      <p:cBhvr additive="base">
                                        <p:cTn id="8" dur="500" fill="hold"/>
                                        <p:tgtEl>
                                          <p:spTgt spid="32770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7" grpId="0"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685800" y="800100"/>
            <a:ext cx="7772400" cy="762000"/>
          </a:xfrm>
        </p:spPr>
        <p:txBody>
          <a:bodyPr/>
          <a:lstStyle/>
          <a:p>
            <a:pPr eaLnBrk="1" hangingPunct="1"/>
            <a:r>
              <a:rPr lang="ja-JP" altLang="en-US"/>
              <a:t>マルチプロセスの実行中の動作</a:t>
            </a:r>
          </a:p>
        </p:txBody>
      </p:sp>
      <p:sp>
        <p:nvSpPr>
          <p:cNvPr id="64515" name="Rectangle 3"/>
          <p:cNvSpPr>
            <a:spLocks noChangeArrowheads="1"/>
          </p:cNvSpPr>
          <p:nvPr/>
        </p:nvSpPr>
        <p:spPr bwMode="auto">
          <a:xfrm>
            <a:off x="1447800" y="2590800"/>
            <a:ext cx="7467600" cy="2057400"/>
          </a:xfrm>
          <a:prstGeom prst="rect">
            <a:avLst/>
          </a:prstGeom>
          <a:noFill/>
          <a:ln w="19050">
            <a:solidFill>
              <a:schemeClr val="tx1"/>
            </a:solidFill>
            <a:miter lim="800000"/>
            <a:headEnd/>
            <a:tailEnd/>
          </a:ln>
        </p:spPr>
        <p:txBody>
          <a:bodyPr wrap="none" anchor="ctr"/>
          <a:lstStyle/>
          <a:p>
            <a:endParaRPr lang="ja-JP" altLang="en-US"/>
          </a:p>
        </p:txBody>
      </p:sp>
      <p:sp>
        <p:nvSpPr>
          <p:cNvPr id="64516" name="Rectangle 4"/>
          <p:cNvSpPr>
            <a:spLocks noChangeArrowheads="1"/>
          </p:cNvSpPr>
          <p:nvPr/>
        </p:nvSpPr>
        <p:spPr bwMode="auto">
          <a:xfrm>
            <a:off x="1447800" y="5105400"/>
            <a:ext cx="7467600" cy="1143000"/>
          </a:xfrm>
          <a:prstGeom prst="rect">
            <a:avLst/>
          </a:prstGeom>
          <a:noFill/>
          <a:ln w="19050">
            <a:solidFill>
              <a:schemeClr val="tx1"/>
            </a:solidFill>
            <a:miter lim="800000"/>
            <a:headEnd/>
            <a:tailEnd/>
          </a:ln>
        </p:spPr>
        <p:txBody>
          <a:bodyPr wrap="none" anchor="ctr"/>
          <a:lstStyle/>
          <a:p>
            <a:endParaRPr lang="ja-JP" altLang="en-US"/>
          </a:p>
        </p:txBody>
      </p:sp>
      <p:sp>
        <p:nvSpPr>
          <p:cNvPr id="337925" name="Line 5"/>
          <p:cNvSpPr>
            <a:spLocks noChangeShapeType="1"/>
          </p:cNvSpPr>
          <p:nvPr/>
        </p:nvSpPr>
        <p:spPr bwMode="auto">
          <a:xfrm>
            <a:off x="1600200" y="3276600"/>
            <a:ext cx="1066800" cy="0"/>
          </a:xfrm>
          <a:prstGeom prst="line">
            <a:avLst/>
          </a:prstGeom>
          <a:noFill/>
          <a:ln w="38100">
            <a:solidFill>
              <a:srgbClr val="FF99CC"/>
            </a:solidFill>
            <a:round/>
            <a:headEnd/>
            <a:tailEnd type="triangle" w="med" len="med"/>
          </a:ln>
        </p:spPr>
        <p:txBody>
          <a:bodyPr wrap="none"/>
          <a:lstStyle/>
          <a:p>
            <a:endParaRPr lang="ja-JP" altLang="en-US"/>
          </a:p>
        </p:txBody>
      </p:sp>
      <p:sp>
        <p:nvSpPr>
          <p:cNvPr id="337926" name="Line 6"/>
          <p:cNvSpPr>
            <a:spLocks noChangeShapeType="1"/>
          </p:cNvSpPr>
          <p:nvPr/>
        </p:nvSpPr>
        <p:spPr bwMode="auto">
          <a:xfrm>
            <a:off x="4495800" y="3276600"/>
            <a:ext cx="1905000" cy="0"/>
          </a:xfrm>
          <a:prstGeom prst="line">
            <a:avLst/>
          </a:prstGeom>
          <a:noFill/>
          <a:ln w="38100">
            <a:solidFill>
              <a:srgbClr val="FF99CC"/>
            </a:solidFill>
            <a:round/>
            <a:headEnd/>
            <a:tailEnd type="triangle" w="med" len="med"/>
          </a:ln>
        </p:spPr>
        <p:txBody>
          <a:bodyPr wrap="none"/>
          <a:lstStyle/>
          <a:p>
            <a:endParaRPr lang="ja-JP" altLang="en-US"/>
          </a:p>
        </p:txBody>
      </p:sp>
      <p:sp>
        <p:nvSpPr>
          <p:cNvPr id="337927" name="Line 7"/>
          <p:cNvSpPr>
            <a:spLocks noChangeShapeType="1"/>
          </p:cNvSpPr>
          <p:nvPr/>
        </p:nvSpPr>
        <p:spPr bwMode="auto">
          <a:xfrm>
            <a:off x="7620000" y="3276600"/>
            <a:ext cx="1295400" cy="0"/>
          </a:xfrm>
          <a:prstGeom prst="line">
            <a:avLst/>
          </a:prstGeom>
          <a:noFill/>
          <a:ln w="38100">
            <a:solidFill>
              <a:srgbClr val="FF99CC"/>
            </a:solidFill>
            <a:round/>
            <a:headEnd/>
            <a:tailEnd type="triangle" w="med" len="med"/>
          </a:ln>
        </p:spPr>
        <p:txBody>
          <a:bodyPr wrap="none"/>
          <a:lstStyle/>
          <a:p>
            <a:endParaRPr lang="ja-JP" altLang="en-US"/>
          </a:p>
        </p:txBody>
      </p:sp>
      <p:sp>
        <p:nvSpPr>
          <p:cNvPr id="64520" name="Text Box 8"/>
          <p:cNvSpPr txBox="1">
            <a:spLocks noChangeArrowheads="1"/>
          </p:cNvSpPr>
          <p:nvPr/>
        </p:nvSpPr>
        <p:spPr bwMode="auto">
          <a:xfrm>
            <a:off x="0" y="3092450"/>
            <a:ext cx="1319213" cy="427038"/>
          </a:xfrm>
          <a:prstGeom prst="rect">
            <a:avLst/>
          </a:prstGeom>
          <a:noFill/>
          <a:ln w="9525">
            <a:noFill/>
            <a:miter lim="800000"/>
            <a:headEnd/>
            <a:tailEnd/>
          </a:ln>
        </p:spPr>
        <p:txBody>
          <a:bodyPr wrap="none">
            <a:spAutoFit/>
          </a:bodyPr>
          <a:lstStyle/>
          <a:p>
            <a:r>
              <a:rPr lang="ja-JP" altLang="en-US" sz="2200"/>
              <a:t>プロセス1</a:t>
            </a:r>
          </a:p>
        </p:txBody>
      </p:sp>
      <p:sp>
        <p:nvSpPr>
          <p:cNvPr id="64521" name="Text Box 9"/>
          <p:cNvSpPr txBox="1">
            <a:spLocks noChangeArrowheads="1"/>
          </p:cNvSpPr>
          <p:nvPr/>
        </p:nvSpPr>
        <p:spPr bwMode="auto">
          <a:xfrm>
            <a:off x="0" y="3657600"/>
            <a:ext cx="1573213" cy="762000"/>
          </a:xfrm>
          <a:prstGeom prst="rect">
            <a:avLst/>
          </a:prstGeom>
          <a:noFill/>
          <a:ln w="9525">
            <a:noFill/>
            <a:miter lim="800000"/>
            <a:headEnd/>
            <a:tailEnd/>
          </a:ln>
        </p:spPr>
        <p:txBody>
          <a:bodyPr>
            <a:spAutoFit/>
          </a:bodyPr>
          <a:lstStyle/>
          <a:p>
            <a:r>
              <a:rPr lang="ja-JP" altLang="en-US" sz="2200"/>
              <a:t>プロセス2</a:t>
            </a:r>
          </a:p>
          <a:p>
            <a:r>
              <a:rPr lang="ja-JP" altLang="en-US" sz="2200"/>
              <a:t>(優先度低)</a:t>
            </a:r>
          </a:p>
        </p:txBody>
      </p:sp>
      <p:sp>
        <p:nvSpPr>
          <p:cNvPr id="337930" name="Line 10"/>
          <p:cNvSpPr>
            <a:spLocks noChangeShapeType="1"/>
          </p:cNvSpPr>
          <p:nvPr/>
        </p:nvSpPr>
        <p:spPr bwMode="auto">
          <a:xfrm>
            <a:off x="2667000" y="3886200"/>
            <a:ext cx="1828800" cy="0"/>
          </a:xfrm>
          <a:prstGeom prst="line">
            <a:avLst/>
          </a:prstGeom>
          <a:noFill/>
          <a:ln w="38100">
            <a:solidFill>
              <a:srgbClr val="FF99CC"/>
            </a:solidFill>
            <a:round/>
            <a:headEnd/>
            <a:tailEnd type="triangle" w="med" len="med"/>
          </a:ln>
        </p:spPr>
        <p:txBody>
          <a:bodyPr wrap="none"/>
          <a:lstStyle/>
          <a:p>
            <a:endParaRPr lang="ja-JP" altLang="en-US"/>
          </a:p>
        </p:txBody>
      </p:sp>
      <p:sp>
        <p:nvSpPr>
          <p:cNvPr id="337931" name="AutoShape 11"/>
          <p:cNvSpPr>
            <a:spLocks noChangeArrowheads="1"/>
          </p:cNvSpPr>
          <p:nvPr/>
        </p:nvSpPr>
        <p:spPr bwMode="auto">
          <a:xfrm>
            <a:off x="4572000" y="1676400"/>
            <a:ext cx="4267200" cy="457200"/>
          </a:xfrm>
          <a:prstGeom prst="wedgeRoundRectCallout">
            <a:avLst>
              <a:gd name="adj1" fmla="val -50894"/>
              <a:gd name="adj2" fmla="val 432639"/>
              <a:gd name="adj3" fmla="val 16667"/>
            </a:avLst>
          </a:prstGeom>
          <a:solidFill>
            <a:srgbClr val="000000"/>
          </a:solidFill>
          <a:ln w="19050">
            <a:solidFill>
              <a:schemeClr val="tx1"/>
            </a:solidFill>
            <a:miter lim="800000"/>
            <a:headEnd/>
            <a:tailEnd/>
          </a:ln>
        </p:spPr>
        <p:txBody>
          <a:bodyPr/>
          <a:lstStyle/>
          <a:p>
            <a:pPr algn="ctr"/>
            <a:r>
              <a:rPr lang="ja-JP" altLang="en-US" sz="2400"/>
              <a:t>優先度が低い方は実行中断</a:t>
            </a:r>
          </a:p>
        </p:txBody>
      </p:sp>
      <p:sp>
        <p:nvSpPr>
          <p:cNvPr id="337932" name="Line 12"/>
          <p:cNvSpPr>
            <a:spLocks noChangeShapeType="1"/>
          </p:cNvSpPr>
          <p:nvPr/>
        </p:nvSpPr>
        <p:spPr bwMode="auto">
          <a:xfrm>
            <a:off x="6400800" y="3886200"/>
            <a:ext cx="533400" cy="0"/>
          </a:xfrm>
          <a:prstGeom prst="line">
            <a:avLst/>
          </a:prstGeom>
          <a:noFill/>
          <a:ln w="38100">
            <a:solidFill>
              <a:srgbClr val="FF99CC"/>
            </a:solidFill>
            <a:round/>
            <a:headEnd/>
            <a:tailEnd type="triangle" w="med" len="med"/>
          </a:ln>
        </p:spPr>
        <p:txBody>
          <a:bodyPr wrap="none"/>
          <a:lstStyle/>
          <a:p>
            <a:endParaRPr lang="ja-JP" altLang="en-US"/>
          </a:p>
        </p:txBody>
      </p:sp>
      <p:sp>
        <p:nvSpPr>
          <p:cNvPr id="337933" name="AutoShape 13"/>
          <p:cNvSpPr>
            <a:spLocks noChangeArrowheads="1"/>
          </p:cNvSpPr>
          <p:nvPr/>
        </p:nvSpPr>
        <p:spPr bwMode="auto">
          <a:xfrm>
            <a:off x="2133600" y="2133600"/>
            <a:ext cx="2819400" cy="990600"/>
          </a:xfrm>
          <a:prstGeom prst="wedgeRoundRectCallout">
            <a:avLst>
              <a:gd name="adj1" fmla="val -30069"/>
              <a:gd name="adj2" fmla="val 122278"/>
              <a:gd name="adj3" fmla="val 16667"/>
            </a:avLst>
          </a:prstGeom>
          <a:solidFill>
            <a:srgbClr val="000000"/>
          </a:solidFill>
          <a:ln w="19050">
            <a:solidFill>
              <a:schemeClr val="tx1"/>
            </a:solidFill>
            <a:miter lim="800000"/>
            <a:headEnd/>
            <a:tailEnd/>
          </a:ln>
        </p:spPr>
        <p:txBody>
          <a:bodyPr/>
          <a:lstStyle/>
          <a:p>
            <a:pPr algn="ctr"/>
            <a:r>
              <a:rPr lang="en-US" altLang="ja-JP" sz="2400"/>
              <a:t>CPU </a:t>
            </a:r>
            <a:r>
              <a:rPr lang="ja-JP" altLang="en-US" sz="2400"/>
              <a:t>が使えるので</a:t>
            </a:r>
          </a:p>
          <a:p>
            <a:pPr algn="ctr"/>
            <a:r>
              <a:rPr lang="ja-JP" altLang="en-US" sz="2400"/>
              <a:t>実行開始</a:t>
            </a:r>
          </a:p>
        </p:txBody>
      </p:sp>
      <p:sp>
        <p:nvSpPr>
          <p:cNvPr id="337934" name="Line 14"/>
          <p:cNvSpPr>
            <a:spLocks noChangeShapeType="1"/>
          </p:cNvSpPr>
          <p:nvPr/>
        </p:nvSpPr>
        <p:spPr bwMode="auto">
          <a:xfrm>
            <a:off x="2667000" y="5638800"/>
            <a:ext cx="1828800" cy="0"/>
          </a:xfrm>
          <a:prstGeom prst="line">
            <a:avLst/>
          </a:prstGeom>
          <a:noFill/>
          <a:ln w="38100">
            <a:solidFill>
              <a:srgbClr val="CCFFCC"/>
            </a:solidFill>
            <a:round/>
            <a:headEnd/>
            <a:tailEnd type="triangle" w="med" len="med"/>
          </a:ln>
        </p:spPr>
        <p:txBody>
          <a:bodyPr wrap="none"/>
          <a:lstStyle/>
          <a:p>
            <a:endParaRPr lang="ja-JP" altLang="en-US"/>
          </a:p>
        </p:txBody>
      </p:sp>
      <p:sp>
        <p:nvSpPr>
          <p:cNvPr id="337935" name="Line 15"/>
          <p:cNvSpPr>
            <a:spLocks noChangeShapeType="1"/>
          </p:cNvSpPr>
          <p:nvPr/>
        </p:nvSpPr>
        <p:spPr bwMode="auto">
          <a:xfrm>
            <a:off x="6400800" y="5638800"/>
            <a:ext cx="1219200" cy="0"/>
          </a:xfrm>
          <a:prstGeom prst="line">
            <a:avLst/>
          </a:prstGeom>
          <a:noFill/>
          <a:ln w="38100">
            <a:solidFill>
              <a:srgbClr val="CCFFCC"/>
            </a:solidFill>
            <a:round/>
            <a:headEnd/>
            <a:tailEnd type="triangle" w="med" len="med"/>
          </a:ln>
        </p:spPr>
        <p:txBody>
          <a:bodyPr wrap="none"/>
          <a:lstStyle/>
          <a:p>
            <a:endParaRPr lang="ja-JP" altLang="en-US"/>
          </a:p>
        </p:txBody>
      </p:sp>
      <p:sp>
        <p:nvSpPr>
          <p:cNvPr id="337936" name="Line 16"/>
          <p:cNvSpPr>
            <a:spLocks noChangeShapeType="1"/>
          </p:cNvSpPr>
          <p:nvPr/>
        </p:nvSpPr>
        <p:spPr bwMode="auto">
          <a:xfrm>
            <a:off x="6934200" y="6019800"/>
            <a:ext cx="1447800" cy="0"/>
          </a:xfrm>
          <a:prstGeom prst="line">
            <a:avLst/>
          </a:prstGeom>
          <a:noFill/>
          <a:ln w="38100">
            <a:solidFill>
              <a:srgbClr val="CCFFCC"/>
            </a:solidFill>
            <a:round/>
            <a:headEnd/>
            <a:tailEnd type="triangle" w="med" len="med"/>
          </a:ln>
        </p:spPr>
        <p:txBody>
          <a:bodyPr wrap="none"/>
          <a:lstStyle/>
          <a:p>
            <a:endParaRPr lang="ja-JP" altLang="en-US"/>
          </a:p>
        </p:txBody>
      </p:sp>
      <p:sp>
        <p:nvSpPr>
          <p:cNvPr id="337937" name="Line 17"/>
          <p:cNvSpPr>
            <a:spLocks noChangeShapeType="1"/>
          </p:cNvSpPr>
          <p:nvPr/>
        </p:nvSpPr>
        <p:spPr bwMode="auto">
          <a:xfrm>
            <a:off x="7620000" y="3276600"/>
            <a:ext cx="0" cy="2362200"/>
          </a:xfrm>
          <a:prstGeom prst="line">
            <a:avLst/>
          </a:prstGeom>
          <a:noFill/>
          <a:ln w="28575">
            <a:solidFill>
              <a:schemeClr val="tx1"/>
            </a:solidFill>
            <a:prstDash val="dash"/>
            <a:round/>
            <a:headEnd/>
            <a:tailEnd/>
          </a:ln>
        </p:spPr>
        <p:txBody>
          <a:bodyPr wrap="none"/>
          <a:lstStyle/>
          <a:p>
            <a:endParaRPr lang="ja-JP" altLang="en-US"/>
          </a:p>
        </p:txBody>
      </p:sp>
      <p:sp>
        <p:nvSpPr>
          <p:cNvPr id="337938" name="Line 18"/>
          <p:cNvSpPr>
            <a:spLocks noChangeShapeType="1"/>
          </p:cNvSpPr>
          <p:nvPr/>
        </p:nvSpPr>
        <p:spPr bwMode="auto">
          <a:xfrm flipV="1">
            <a:off x="6934200" y="3886200"/>
            <a:ext cx="0" cy="2133600"/>
          </a:xfrm>
          <a:prstGeom prst="line">
            <a:avLst/>
          </a:prstGeom>
          <a:noFill/>
          <a:ln w="28575">
            <a:solidFill>
              <a:schemeClr val="tx1"/>
            </a:solidFill>
            <a:prstDash val="dash"/>
            <a:round/>
            <a:headEnd/>
            <a:tailEnd/>
          </a:ln>
        </p:spPr>
        <p:txBody>
          <a:bodyPr wrap="none"/>
          <a:lstStyle/>
          <a:p>
            <a:endParaRPr lang="ja-JP" altLang="en-US"/>
          </a:p>
        </p:txBody>
      </p:sp>
      <p:sp>
        <p:nvSpPr>
          <p:cNvPr id="337939" name="Line 19"/>
          <p:cNvSpPr>
            <a:spLocks noChangeShapeType="1"/>
          </p:cNvSpPr>
          <p:nvPr/>
        </p:nvSpPr>
        <p:spPr bwMode="auto">
          <a:xfrm>
            <a:off x="8382000" y="3886200"/>
            <a:ext cx="0" cy="2133600"/>
          </a:xfrm>
          <a:prstGeom prst="line">
            <a:avLst/>
          </a:prstGeom>
          <a:noFill/>
          <a:ln w="28575">
            <a:solidFill>
              <a:schemeClr val="tx1"/>
            </a:solidFill>
            <a:prstDash val="dash"/>
            <a:round/>
            <a:headEnd/>
            <a:tailEnd/>
          </a:ln>
        </p:spPr>
        <p:txBody>
          <a:bodyPr wrap="none"/>
          <a:lstStyle/>
          <a:p>
            <a:endParaRPr lang="ja-JP" altLang="en-US"/>
          </a:p>
        </p:txBody>
      </p:sp>
      <p:sp>
        <p:nvSpPr>
          <p:cNvPr id="337940" name="AutoShape 20"/>
          <p:cNvSpPr>
            <a:spLocks noChangeArrowheads="1"/>
          </p:cNvSpPr>
          <p:nvPr/>
        </p:nvSpPr>
        <p:spPr bwMode="auto">
          <a:xfrm>
            <a:off x="6934200" y="3962400"/>
            <a:ext cx="685800" cy="685800"/>
          </a:xfrm>
          <a:prstGeom prst="leftRightArrow">
            <a:avLst>
              <a:gd name="adj1" fmla="val 50000"/>
              <a:gd name="adj2" fmla="val 20000"/>
            </a:avLst>
          </a:prstGeom>
          <a:solidFill>
            <a:srgbClr val="CCFFCC"/>
          </a:solidFill>
          <a:ln w="19050">
            <a:solidFill>
              <a:schemeClr val="tx1"/>
            </a:solidFill>
            <a:miter lim="800000"/>
            <a:headEnd/>
            <a:tailEnd/>
          </a:ln>
        </p:spPr>
        <p:txBody>
          <a:bodyPr wrap="none" anchor="ctr"/>
          <a:lstStyle/>
          <a:p>
            <a:pPr algn="ctr"/>
            <a:r>
              <a:rPr lang="ja-JP" altLang="en-US" sz="2400">
                <a:solidFill>
                  <a:srgbClr val="000000"/>
                </a:solidFill>
              </a:rPr>
              <a:t>遊び</a:t>
            </a:r>
          </a:p>
        </p:txBody>
      </p:sp>
      <p:sp>
        <p:nvSpPr>
          <p:cNvPr id="337941" name="Line 21"/>
          <p:cNvSpPr>
            <a:spLocks noChangeShapeType="1"/>
          </p:cNvSpPr>
          <p:nvPr/>
        </p:nvSpPr>
        <p:spPr bwMode="auto">
          <a:xfrm flipV="1">
            <a:off x="2667000" y="3276600"/>
            <a:ext cx="0" cy="2362200"/>
          </a:xfrm>
          <a:prstGeom prst="line">
            <a:avLst/>
          </a:prstGeom>
          <a:noFill/>
          <a:ln w="28575">
            <a:solidFill>
              <a:schemeClr val="tx1"/>
            </a:solidFill>
            <a:prstDash val="dash"/>
            <a:round/>
            <a:headEnd/>
            <a:tailEnd/>
          </a:ln>
        </p:spPr>
        <p:txBody>
          <a:bodyPr wrap="none"/>
          <a:lstStyle/>
          <a:p>
            <a:endParaRPr lang="ja-JP" altLang="en-US"/>
          </a:p>
        </p:txBody>
      </p:sp>
      <p:sp>
        <p:nvSpPr>
          <p:cNvPr id="337942" name="Line 22"/>
          <p:cNvSpPr>
            <a:spLocks noChangeShapeType="1"/>
          </p:cNvSpPr>
          <p:nvPr/>
        </p:nvSpPr>
        <p:spPr bwMode="auto">
          <a:xfrm>
            <a:off x="4495800" y="3276600"/>
            <a:ext cx="0" cy="2362200"/>
          </a:xfrm>
          <a:prstGeom prst="line">
            <a:avLst/>
          </a:prstGeom>
          <a:noFill/>
          <a:ln w="28575">
            <a:solidFill>
              <a:schemeClr val="tx1"/>
            </a:solidFill>
            <a:prstDash val="dash"/>
            <a:round/>
            <a:headEnd/>
            <a:tailEnd/>
          </a:ln>
        </p:spPr>
        <p:txBody>
          <a:bodyPr wrap="none"/>
          <a:lstStyle/>
          <a:p>
            <a:endParaRPr lang="ja-JP" altLang="en-US"/>
          </a:p>
        </p:txBody>
      </p:sp>
      <p:sp>
        <p:nvSpPr>
          <p:cNvPr id="337943" name="Line 23"/>
          <p:cNvSpPr>
            <a:spLocks noChangeShapeType="1"/>
          </p:cNvSpPr>
          <p:nvPr/>
        </p:nvSpPr>
        <p:spPr bwMode="auto">
          <a:xfrm flipV="1">
            <a:off x="6400800" y="3276600"/>
            <a:ext cx="0" cy="2362200"/>
          </a:xfrm>
          <a:prstGeom prst="line">
            <a:avLst/>
          </a:prstGeom>
          <a:noFill/>
          <a:ln w="28575">
            <a:solidFill>
              <a:schemeClr val="tx1"/>
            </a:solidFill>
            <a:prstDash val="dash"/>
            <a:round/>
            <a:headEnd/>
            <a:tailEnd/>
          </a:ln>
        </p:spPr>
        <p:txBody>
          <a:bodyPr wrap="none"/>
          <a:lstStyle/>
          <a:p>
            <a:endParaRPr lang="ja-JP" altLang="en-US"/>
          </a:p>
        </p:txBody>
      </p:sp>
      <p:sp>
        <p:nvSpPr>
          <p:cNvPr id="337944" name="Text Box 24"/>
          <p:cNvSpPr txBox="1">
            <a:spLocks noChangeArrowheads="1"/>
          </p:cNvSpPr>
          <p:nvPr/>
        </p:nvSpPr>
        <p:spPr bwMode="auto">
          <a:xfrm>
            <a:off x="609600" y="6338888"/>
            <a:ext cx="8080375" cy="519112"/>
          </a:xfrm>
          <a:prstGeom prst="rect">
            <a:avLst/>
          </a:prstGeom>
          <a:noFill/>
          <a:ln w="9525">
            <a:noFill/>
            <a:miter lim="800000"/>
            <a:headEnd/>
            <a:tailEnd/>
          </a:ln>
        </p:spPr>
        <p:txBody>
          <a:bodyPr wrap="none">
            <a:spAutoFit/>
          </a:bodyPr>
          <a:lstStyle/>
          <a:p>
            <a:r>
              <a:rPr lang="ja-JP" altLang="en-US"/>
              <a:t>マルチプロセスにすれば </a:t>
            </a:r>
            <a:r>
              <a:rPr lang="en-US" altLang="ja-JP"/>
              <a:t>CPU </a:t>
            </a:r>
            <a:r>
              <a:rPr lang="ja-JP" altLang="en-US"/>
              <a:t>の遊び時間を減らせる</a:t>
            </a:r>
          </a:p>
        </p:txBody>
      </p:sp>
      <p:pic>
        <p:nvPicPr>
          <p:cNvPr id="64537" name="Picture 25" descr="C:\Documents and Settings\takasi-i\My Documents\OS\image\キーボード.gif"/>
          <p:cNvPicPr>
            <a:picLocks noChangeAspect="1" noChangeArrowheads="1"/>
          </p:cNvPicPr>
          <p:nvPr/>
        </p:nvPicPr>
        <p:blipFill>
          <a:blip r:embed="rId3" cstate="print"/>
          <a:srcRect/>
          <a:stretch>
            <a:fillRect/>
          </a:stretch>
        </p:blipFill>
        <p:spPr bwMode="auto">
          <a:xfrm>
            <a:off x="0" y="5410200"/>
            <a:ext cx="1314450" cy="503238"/>
          </a:xfrm>
          <a:prstGeom prst="rect">
            <a:avLst/>
          </a:prstGeom>
          <a:noFill/>
          <a:ln w="9525">
            <a:noFill/>
            <a:miter lim="800000"/>
            <a:headEnd/>
            <a:tailEnd/>
          </a:ln>
        </p:spPr>
      </p:pic>
      <p:sp>
        <p:nvSpPr>
          <p:cNvPr id="64538" name="Text Box 26"/>
          <p:cNvSpPr txBox="1">
            <a:spLocks noChangeArrowheads="1"/>
          </p:cNvSpPr>
          <p:nvPr/>
        </p:nvSpPr>
        <p:spPr bwMode="auto">
          <a:xfrm>
            <a:off x="304800" y="2514600"/>
            <a:ext cx="838200" cy="457200"/>
          </a:xfrm>
          <a:prstGeom prst="rect">
            <a:avLst/>
          </a:prstGeom>
          <a:noFill/>
          <a:ln w="9525">
            <a:noFill/>
            <a:miter lim="800000"/>
            <a:headEnd/>
            <a:tailEnd/>
          </a:ln>
        </p:spPr>
        <p:txBody>
          <a:bodyPr>
            <a:spAutoFit/>
          </a:bodyPr>
          <a:lstStyle/>
          <a:p>
            <a:r>
              <a:rPr lang="en-US" altLang="ja-JP" sz="2400"/>
              <a:t>CPU</a:t>
            </a:r>
          </a:p>
        </p:txBody>
      </p:sp>
      <p:sp>
        <p:nvSpPr>
          <p:cNvPr id="64539" name="Text Box 27"/>
          <p:cNvSpPr txBox="1">
            <a:spLocks noChangeArrowheads="1"/>
          </p:cNvSpPr>
          <p:nvPr/>
        </p:nvSpPr>
        <p:spPr bwMode="auto">
          <a:xfrm>
            <a:off x="228600" y="4876800"/>
            <a:ext cx="1371600" cy="457200"/>
          </a:xfrm>
          <a:prstGeom prst="rect">
            <a:avLst/>
          </a:prstGeom>
          <a:noFill/>
          <a:ln w="9525">
            <a:noFill/>
            <a:miter lim="800000"/>
            <a:headEnd/>
            <a:tailEnd/>
          </a:ln>
        </p:spPr>
        <p:txBody>
          <a:bodyPr>
            <a:spAutoFit/>
          </a:bodyPr>
          <a:lstStyle/>
          <a:p>
            <a:r>
              <a:rPr lang="en-US" altLang="ja-JP" sz="2400"/>
              <a:t>IO</a:t>
            </a:r>
            <a:r>
              <a:rPr lang="ja-JP" altLang="en-US" sz="2400"/>
              <a:t>装置</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37925"/>
                                        </p:tgtEl>
                                        <p:attrNameLst>
                                          <p:attrName>style.visibility</p:attrName>
                                        </p:attrNameLst>
                                      </p:cBhvr>
                                      <p:to>
                                        <p:strVal val="visible"/>
                                      </p:to>
                                    </p:set>
                                    <p:animEffect transition="in" filter="wipe(left)">
                                      <p:cBhvr>
                                        <p:cTn id="7" dur="500"/>
                                        <p:tgtEl>
                                          <p:spTgt spid="33792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37941"/>
                                        </p:tgtEl>
                                        <p:attrNameLst>
                                          <p:attrName>style.visibility</p:attrName>
                                        </p:attrNameLst>
                                      </p:cBhvr>
                                      <p:to>
                                        <p:strVal val="visible"/>
                                      </p:to>
                                    </p:set>
                                    <p:animEffect transition="in" filter="wipe(up)">
                                      <p:cBhvr>
                                        <p:cTn id="12" dur="500"/>
                                        <p:tgtEl>
                                          <p:spTgt spid="33794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37934"/>
                                        </p:tgtEl>
                                        <p:attrNameLst>
                                          <p:attrName>style.visibility</p:attrName>
                                        </p:attrNameLst>
                                      </p:cBhvr>
                                      <p:to>
                                        <p:strVal val="visible"/>
                                      </p:to>
                                    </p:set>
                                    <p:animEffect transition="in" filter="wipe(left)">
                                      <p:cBhvr>
                                        <p:cTn id="17" dur="500"/>
                                        <p:tgtEl>
                                          <p:spTgt spid="33793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37930"/>
                                        </p:tgtEl>
                                        <p:attrNameLst>
                                          <p:attrName>style.visibility</p:attrName>
                                        </p:attrNameLst>
                                      </p:cBhvr>
                                      <p:to>
                                        <p:strVal val="visible"/>
                                      </p:to>
                                    </p:set>
                                    <p:animEffect transition="in" filter="wipe(left)">
                                      <p:cBhvr>
                                        <p:cTn id="22" dur="500"/>
                                        <p:tgtEl>
                                          <p:spTgt spid="337930"/>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37933"/>
                                        </p:tgtEl>
                                        <p:attrNameLst>
                                          <p:attrName>style.visibility</p:attrName>
                                        </p:attrNameLst>
                                      </p:cBhvr>
                                      <p:to>
                                        <p:strVal val="visible"/>
                                      </p:to>
                                    </p:set>
                                    <p:animEffect transition="in" filter="checkerboard(across)">
                                      <p:cBhvr>
                                        <p:cTn id="27" dur="500"/>
                                        <p:tgtEl>
                                          <p:spTgt spid="33793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37942"/>
                                        </p:tgtEl>
                                        <p:attrNameLst>
                                          <p:attrName>style.visibility</p:attrName>
                                        </p:attrNameLst>
                                      </p:cBhvr>
                                      <p:to>
                                        <p:strVal val="visible"/>
                                      </p:to>
                                    </p:set>
                                    <p:animEffect transition="in" filter="wipe(down)">
                                      <p:cBhvr>
                                        <p:cTn id="32" dur="500"/>
                                        <p:tgtEl>
                                          <p:spTgt spid="337942"/>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37931"/>
                                        </p:tgtEl>
                                        <p:attrNameLst>
                                          <p:attrName>style.visibility</p:attrName>
                                        </p:attrNameLst>
                                      </p:cBhvr>
                                      <p:to>
                                        <p:strVal val="visible"/>
                                      </p:to>
                                    </p:set>
                                    <p:animEffect transition="in" filter="checkerboard(across)">
                                      <p:cBhvr>
                                        <p:cTn id="37" dur="500"/>
                                        <p:tgtEl>
                                          <p:spTgt spid="337931"/>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37926"/>
                                        </p:tgtEl>
                                        <p:attrNameLst>
                                          <p:attrName>style.visibility</p:attrName>
                                        </p:attrNameLst>
                                      </p:cBhvr>
                                      <p:to>
                                        <p:strVal val="visible"/>
                                      </p:to>
                                    </p:set>
                                    <p:animEffect transition="in" filter="wipe(left)">
                                      <p:cBhvr>
                                        <p:cTn id="42" dur="500"/>
                                        <p:tgtEl>
                                          <p:spTgt spid="337926"/>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337943"/>
                                        </p:tgtEl>
                                        <p:attrNameLst>
                                          <p:attrName>style.visibility</p:attrName>
                                        </p:attrNameLst>
                                      </p:cBhvr>
                                      <p:to>
                                        <p:strVal val="visible"/>
                                      </p:to>
                                    </p:set>
                                    <p:animEffect transition="in" filter="wipe(up)">
                                      <p:cBhvr>
                                        <p:cTn id="47" dur="500"/>
                                        <p:tgtEl>
                                          <p:spTgt spid="33794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337935"/>
                                        </p:tgtEl>
                                        <p:attrNameLst>
                                          <p:attrName>style.visibility</p:attrName>
                                        </p:attrNameLst>
                                      </p:cBhvr>
                                      <p:to>
                                        <p:strVal val="visible"/>
                                      </p:to>
                                    </p:set>
                                    <p:animEffect transition="in" filter="wipe(left)">
                                      <p:cBhvr>
                                        <p:cTn id="52" dur="500"/>
                                        <p:tgtEl>
                                          <p:spTgt spid="337935"/>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337932"/>
                                        </p:tgtEl>
                                        <p:attrNameLst>
                                          <p:attrName>style.visibility</p:attrName>
                                        </p:attrNameLst>
                                      </p:cBhvr>
                                      <p:to>
                                        <p:strVal val="visible"/>
                                      </p:to>
                                    </p:set>
                                    <p:animEffect transition="in" filter="wipe(left)">
                                      <p:cBhvr>
                                        <p:cTn id="57" dur="500"/>
                                        <p:tgtEl>
                                          <p:spTgt spid="337932"/>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337937"/>
                                        </p:tgtEl>
                                        <p:attrNameLst>
                                          <p:attrName>style.visibility</p:attrName>
                                        </p:attrNameLst>
                                      </p:cBhvr>
                                      <p:to>
                                        <p:strVal val="visible"/>
                                      </p:to>
                                    </p:set>
                                    <p:animEffect transition="in" filter="wipe(down)">
                                      <p:cBhvr>
                                        <p:cTn id="62" dur="500"/>
                                        <p:tgtEl>
                                          <p:spTgt spid="337937"/>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337927"/>
                                        </p:tgtEl>
                                        <p:attrNameLst>
                                          <p:attrName>style.visibility</p:attrName>
                                        </p:attrNameLst>
                                      </p:cBhvr>
                                      <p:to>
                                        <p:strVal val="visible"/>
                                      </p:to>
                                    </p:set>
                                    <p:animEffect transition="in" filter="wipe(left)">
                                      <p:cBhvr>
                                        <p:cTn id="67" dur="500"/>
                                        <p:tgtEl>
                                          <p:spTgt spid="337927"/>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1" fill="hold" grpId="0" nodeType="clickEffect">
                                  <p:stCondLst>
                                    <p:cond delay="0"/>
                                  </p:stCondLst>
                                  <p:childTnLst>
                                    <p:set>
                                      <p:cBhvr>
                                        <p:cTn id="71" dur="1" fill="hold">
                                          <p:stCondLst>
                                            <p:cond delay="0"/>
                                          </p:stCondLst>
                                        </p:cTn>
                                        <p:tgtEl>
                                          <p:spTgt spid="337938"/>
                                        </p:tgtEl>
                                        <p:attrNameLst>
                                          <p:attrName>style.visibility</p:attrName>
                                        </p:attrNameLst>
                                      </p:cBhvr>
                                      <p:to>
                                        <p:strVal val="visible"/>
                                      </p:to>
                                    </p:set>
                                    <p:animEffect transition="in" filter="wipe(up)">
                                      <p:cBhvr>
                                        <p:cTn id="72" dur="500"/>
                                        <p:tgtEl>
                                          <p:spTgt spid="337938"/>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337936"/>
                                        </p:tgtEl>
                                        <p:attrNameLst>
                                          <p:attrName>style.visibility</p:attrName>
                                        </p:attrNameLst>
                                      </p:cBhvr>
                                      <p:to>
                                        <p:strVal val="visible"/>
                                      </p:to>
                                    </p:set>
                                    <p:animEffect transition="in" filter="wipe(left)">
                                      <p:cBhvr>
                                        <p:cTn id="77" dur="500"/>
                                        <p:tgtEl>
                                          <p:spTgt spid="337936"/>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4" fill="hold" grpId="0" nodeType="clickEffect">
                                  <p:stCondLst>
                                    <p:cond delay="0"/>
                                  </p:stCondLst>
                                  <p:childTnLst>
                                    <p:set>
                                      <p:cBhvr>
                                        <p:cTn id="81" dur="1" fill="hold">
                                          <p:stCondLst>
                                            <p:cond delay="0"/>
                                          </p:stCondLst>
                                        </p:cTn>
                                        <p:tgtEl>
                                          <p:spTgt spid="337939"/>
                                        </p:tgtEl>
                                        <p:attrNameLst>
                                          <p:attrName>style.visibility</p:attrName>
                                        </p:attrNameLst>
                                      </p:cBhvr>
                                      <p:to>
                                        <p:strVal val="visible"/>
                                      </p:to>
                                    </p:set>
                                    <p:animEffect transition="in" filter="wipe(down)">
                                      <p:cBhvr>
                                        <p:cTn id="82" dur="500"/>
                                        <p:tgtEl>
                                          <p:spTgt spid="337939"/>
                                        </p:tgtEl>
                                      </p:cBhvr>
                                    </p:animEffect>
                                  </p:childTnLst>
                                </p:cTn>
                              </p:par>
                            </p:childTnLst>
                          </p:cTn>
                        </p:par>
                        <p:par>
                          <p:cTn id="83" fill="hold">
                            <p:stCondLst>
                              <p:cond delay="500"/>
                            </p:stCondLst>
                            <p:childTnLst>
                              <p:par>
                                <p:cTn id="84" presetID="16" presetClass="entr" presetSubtype="37" fill="hold" grpId="0" nodeType="afterEffect">
                                  <p:stCondLst>
                                    <p:cond delay="0"/>
                                  </p:stCondLst>
                                  <p:childTnLst>
                                    <p:set>
                                      <p:cBhvr>
                                        <p:cTn id="85" dur="1" fill="hold">
                                          <p:stCondLst>
                                            <p:cond delay="0"/>
                                          </p:stCondLst>
                                        </p:cTn>
                                        <p:tgtEl>
                                          <p:spTgt spid="337940"/>
                                        </p:tgtEl>
                                        <p:attrNameLst>
                                          <p:attrName>style.visibility</p:attrName>
                                        </p:attrNameLst>
                                      </p:cBhvr>
                                      <p:to>
                                        <p:strVal val="visible"/>
                                      </p:to>
                                    </p:set>
                                    <p:animEffect transition="in" filter="barn(outVertical)">
                                      <p:cBhvr>
                                        <p:cTn id="86" dur="500"/>
                                        <p:tgtEl>
                                          <p:spTgt spid="337940"/>
                                        </p:tgtEl>
                                      </p:cBhvr>
                                    </p:animEffect>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37944"/>
                                        </p:tgtEl>
                                        <p:attrNameLst>
                                          <p:attrName>style.visibility</p:attrName>
                                        </p:attrNameLst>
                                      </p:cBhvr>
                                      <p:to>
                                        <p:strVal val="visible"/>
                                      </p:to>
                                    </p:set>
                                    <p:anim calcmode="lin" valueType="num">
                                      <p:cBhvr additive="base">
                                        <p:cTn id="91" dur="500" fill="hold"/>
                                        <p:tgtEl>
                                          <p:spTgt spid="337944"/>
                                        </p:tgtEl>
                                        <p:attrNameLst>
                                          <p:attrName>ppt_x</p:attrName>
                                        </p:attrNameLst>
                                      </p:cBhvr>
                                      <p:tavLst>
                                        <p:tav tm="0">
                                          <p:val>
                                            <p:strVal val="#ppt_x"/>
                                          </p:val>
                                        </p:tav>
                                        <p:tav tm="100000">
                                          <p:val>
                                            <p:strVal val="#ppt_x"/>
                                          </p:val>
                                        </p:tav>
                                      </p:tavLst>
                                    </p:anim>
                                    <p:anim calcmode="lin" valueType="num">
                                      <p:cBhvr additive="base">
                                        <p:cTn id="92" dur="500" fill="hold"/>
                                        <p:tgtEl>
                                          <p:spTgt spid="33794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25" grpId="0" animBg="1"/>
      <p:bldP spid="337926" grpId="0" animBg="1"/>
      <p:bldP spid="337927" grpId="0" animBg="1"/>
      <p:bldP spid="337930" grpId="0" animBg="1"/>
      <p:bldP spid="337931" grpId="0" animBg="1" autoUpdateAnimBg="0"/>
      <p:bldP spid="337932" grpId="0" animBg="1"/>
      <p:bldP spid="337933" grpId="0" animBg="1" autoUpdateAnimBg="0"/>
      <p:bldP spid="337934" grpId="0" animBg="1"/>
      <p:bldP spid="337935" grpId="0" animBg="1"/>
      <p:bldP spid="337936" grpId="0" animBg="1"/>
      <p:bldP spid="337937" grpId="0" animBg="1"/>
      <p:bldP spid="337938" grpId="0" animBg="1"/>
      <p:bldP spid="337939" grpId="0" animBg="1"/>
      <p:bldP spid="337940" grpId="0" animBg="1" autoUpdateAnimBg="0"/>
      <p:bldP spid="337941" grpId="0" animBg="1"/>
      <p:bldP spid="337942" grpId="0" animBg="1"/>
      <p:bldP spid="337943" grpId="0" animBg="1"/>
      <p:bldP spid="337944" grpId="0"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685800" y="304800"/>
            <a:ext cx="7772400" cy="762000"/>
          </a:xfrm>
        </p:spPr>
        <p:txBody>
          <a:bodyPr/>
          <a:lstStyle/>
          <a:p>
            <a:pPr eaLnBrk="1" hangingPunct="1"/>
            <a:r>
              <a:rPr lang="ja-JP" altLang="en-US"/>
              <a:t>実行プロセス数と処理効率</a:t>
            </a:r>
          </a:p>
        </p:txBody>
      </p:sp>
      <p:sp>
        <p:nvSpPr>
          <p:cNvPr id="65539" name="Line 3"/>
          <p:cNvSpPr>
            <a:spLocks noChangeShapeType="1"/>
          </p:cNvSpPr>
          <p:nvPr/>
        </p:nvSpPr>
        <p:spPr bwMode="auto">
          <a:xfrm flipV="1">
            <a:off x="1371600" y="1562100"/>
            <a:ext cx="0" cy="3505200"/>
          </a:xfrm>
          <a:prstGeom prst="line">
            <a:avLst/>
          </a:prstGeom>
          <a:noFill/>
          <a:ln w="19050">
            <a:solidFill>
              <a:schemeClr val="tx1"/>
            </a:solidFill>
            <a:round/>
            <a:headEnd/>
            <a:tailEnd type="triangle" w="med" len="med"/>
          </a:ln>
        </p:spPr>
        <p:txBody>
          <a:bodyPr wrap="none"/>
          <a:lstStyle/>
          <a:p>
            <a:endParaRPr lang="ja-JP" altLang="en-US"/>
          </a:p>
        </p:txBody>
      </p:sp>
      <p:sp>
        <p:nvSpPr>
          <p:cNvPr id="65540" name="Line 4"/>
          <p:cNvSpPr>
            <a:spLocks noChangeShapeType="1"/>
          </p:cNvSpPr>
          <p:nvPr/>
        </p:nvSpPr>
        <p:spPr bwMode="auto">
          <a:xfrm>
            <a:off x="1371600" y="5067300"/>
            <a:ext cx="6400800" cy="0"/>
          </a:xfrm>
          <a:prstGeom prst="line">
            <a:avLst/>
          </a:prstGeom>
          <a:noFill/>
          <a:ln w="19050">
            <a:solidFill>
              <a:schemeClr val="tx1"/>
            </a:solidFill>
            <a:round/>
            <a:headEnd/>
            <a:tailEnd type="triangle" w="med" len="med"/>
          </a:ln>
        </p:spPr>
        <p:txBody>
          <a:bodyPr wrap="none"/>
          <a:lstStyle/>
          <a:p>
            <a:endParaRPr lang="ja-JP" altLang="en-US"/>
          </a:p>
        </p:txBody>
      </p:sp>
      <p:sp>
        <p:nvSpPr>
          <p:cNvPr id="342021" name="Arc 5"/>
          <p:cNvSpPr>
            <a:spLocks/>
          </p:cNvSpPr>
          <p:nvPr/>
        </p:nvSpPr>
        <p:spPr bwMode="auto">
          <a:xfrm rot="10800000" flipV="1">
            <a:off x="1371600" y="2286000"/>
            <a:ext cx="4214813" cy="3657600"/>
          </a:xfrm>
          <a:custGeom>
            <a:avLst/>
            <a:gdLst>
              <a:gd name="T0" fmla="*/ 0 w 20993"/>
              <a:gd name="T1" fmla="*/ 0 h 21600"/>
              <a:gd name="T2" fmla="*/ 846217607 w 20993"/>
              <a:gd name="T3" fmla="*/ 473547438 h 21600"/>
              <a:gd name="T4" fmla="*/ 0 w 20993"/>
              <a:gd name="T5" fmla="*/ 619353545 h 21600"/>
              <a:gd name="T6" fmla="*/ 0 60000 65536"/>
              <a:gd name="T7" fmla="*/ 0 60000 65536"/>
              <a:gd name="T8" fmla="*/ 0 60000 65536"/>
              <a:gd name="T9" fmla="*/ 0 w 20993"/>
              <a:gd name="T10" fmla="*/ 0 h 21600"/>
              <a:gd name="T11" fmla="*/ 20993 w 20993"/>
              <a:gd name="T12" fmla="*/ 21600 h 21600"/>
            </a:gdLst>
            <a:ahLst/>
            <a:cxnLst>
              <a:cxn ang="T6">
                <a:pos x="T0" y="T1"/>
              </a:cxn>
              <a:cxn ang="T7">
                <a:pos x="T2" y="T3"/>
              </a:cxn>
              <a:cxn ang="T8">
                <a:pos x="T4" y="T5"/>
              </a:cxn>
            </a:cxnLst>
            <a:rect l="T9" t="T10" r="T11" b="T12"/>
            <a:pathLst>
              <a:path w="20993" h="21600" fill="none" extrusionOk="0">
                <a:moveTo>
                  <a:pt x="-1" y="0"/>
                </a:moveTo>
                <a:cubicBezTo>
                  <a:pt x="9970" y="0"/>
                  <a:pt x="18645" y="6824"/>
                  <a:pt x="20992" y="16515"/>
                </a:cubicBezTo>
              </a:path>
              <a:path w="20993" h="21600" stroke="0" extrusionOk="0">
                <a:moveTo>
                  <a:pt x="-1" y="0"/>
                </a:moveTo>
                <a:cubicBezTo>
                  <a:pt x="9970" y="0"/>
                  <a:pt x="18645" y="6824"/>
                  <a:pt x="20992" y="16515"/>
                </a:cubicBezTo>
                <a:lnTo>
                  <a:pt x="0" y="21600"/>
                </a:lnTo>
                <a:close/>
              </a:path>
            </a:pathLst>
          </a:custGeom>
          <a:noFill/>
          <a:ln w="38100">
            <a:solidFill>
              <a:srgbClr val="FF99CC"/>
            </a:solidFill>
            <a:round/>
            <a:headEnd/>
            <a:tailEnd/>
          </a:ln>
        </p:spPr>
        <p:txBody>
          <a:bodyPr wrap="none" anchor="ctr"/>
          <a:lstStyle/>
          <a:p>
            <a:endParaRPr lang="ja-JP" altLang="en-US"/>
          </a:p>
        </p:txBody>
      </p:sp>
      <p:sp>
        <p:nvSpPr>
          <p:cNvPr id="342022" name="Arc 6"/>
          <p:cNvSpPr>
            <a:spLocks/>
          </p:cNvSpPr>
          <p:nvPr/>
        </p:nvSpPr>
        <p:spPr bwMode="auto">
          <a:xfrm rot="10800000">
            <a:off x="5562600" y="2246313"/>
            <a:ext cx="2284413" cy="2652712"/>
          </a:xfrm>
          <a:custGeom>
            <a:avLst/>
            <a:gdLst>
              <a:gd name="T0" fmla="*/ 24424131 w 21592"/>
              <a:gd name="T1" fmla="*/ 0 h 21490"/>
              <a:gd name="T2" fmla="*/ 241688628 w 21592"/>
              <a:gd name="T3" fmla="*/ 318291378 h 21490"/>
              <a:gd name="T4" fmla="*/ 0 w 21592"/>
              <a:gd name="T5" fmla="*/ 327449095 h 21490"/>
              <a:gd name="T6" fmla="*/ 0 60000 65536"/>
              <a:gd name="T7" fmla="*/ 0 60000 65536"/>
              <a:gd name="T8" fmla="*/ 0 60000 65536"/>
              <a:gd name="T9" fmla="*/ 0 w 21592"/>
              <a:gd name="T10" fmla="*/ 0 h 21490"/>
              <a:gd name="T11" fmla="*/ 21592 w 21592"/>
              <a:gd name="T12" fmla="*/ 21490 h 21490"/>
            </a:gdLst>
            <a:ahLst/>
            <a:cxnLst>
              <a:cxn ang="T6">
                <a:pos x="T0" y="T1"/>
              </a:cxn>
              <a:cxn ang="T7">
                <a:pos x="T2" y="T3"/>
              </a:cxn>
              <a:cxn ang="T8">
                <a:pos x="T4" y="T5"/>
              </a:cxn>
            </a:cxnLst>
            <a:rect l="T9" t="T10" r="T11" b="T12"/>
            <a:pathLst>
              <a:path w="21592" h="21490" fill="none" extrusionOk="0">
                <a:moveTo>
                  <a:pt x="2181" y="0"/>
                </a:moveTo>
                <a:cubicBezTo>
                  <a:pt x="12981" y="1097"/>
                  <a:pt x="21289" y="10038"/>
                  <a:pt x="21591" y="20889"/>
                </a:cubicBezTo>
              </a:path>
              <a:path w="21592" h="21490" stroke="0" extrusionOk="0">
                <a:moveTo>
                  <a:pt x="2181" y="0"/>
                </a:moveTo>
                <a:cubicBezTo>
                  <a:pt x="12981" y="1097"/>
                  <a:pt x="21289" y="10038"/>
                  <a:pt x="21591" y="20889"/>
                </a:cubicBezTo>
                <a:lnTo>
                  <a:pt x="0" y="21490"/>
                </a:lnTo>
                <a:close/>
              </a:path>
            </a:pathLst>
          </a:custGeom>
          <a:noFill/>
          <a:ln w="38100">
            <a:solidFill>
              <a:srgbClr val="FF99CC"/>
            </a:solidFill>
            <a:round/>
            <a:headEnd/>
            <a:tailEnd/>
          </a:ln>
        </p:spPr>
        <p:txBody>
          <a:bodyPr wrap="none" anchor="ctr"/>
          <a:lstStyle/>
          <a:p>
            <a:endParaRPr lang="ja-JP" altLang="en-US"/>
          </a:p>
        </p:txBody>
      </p:sp>
      <p:sp>
        <p:nvSpPr>
          <p:cNvPr id="65543" name="Text Box 7"/>
          <p:cNvSpPr txBox="1">
            <a:spLocks noChangeArrowheads="1"/>
          </p:cNvSpPr>
          <p:nvPr/>
        </p:nvSpPr>
        <p:spPr bwMode="auto">
          <a:xfrm>
            <a:off x="6324600" y="5029200"/>
            <a:ext cx="2517775" cy="519113"/>
          </a:xfrm>
          <a:prstGeom prst="rect">
            <a:avLst/>
          </a:prstGeom>
          <a:noFill/>
          <a:ln w="9525">
            <a:noFill/>
            <a:miter lim="800000"/>
            <a:headEnd/>
            <a:tailEnd/>
          </a:ln>
        </p:spPr>
        <p:txBody>
          <a:bodyPr wrap="none">
            <a:spAutoFit/>
          </a:bodyPr>
          <a:lstStyle/>
          <a:p>
            <a:r>
              <a:rPr lang="ja-JP" altLang="en-US"/>
              <a:t>実行プロセス数</a:t>
            </a:r>
          </a:p>
        </p:txBody>
      </p:sp>
      <p:sp>
        <p:nvSpPr>
          <p:cNvPr id="65544" name="Text Box 8"/>
          <p:cNvSpPr txBox="1">
            <a:spLocks noChangeArrowheads="1"/>
          </p:cNvSpPr>
          <p:nvPr/>
        </p:nvSpPr>
        <p:spPr bwMode="auto">
          <a:xfrm>
            <a:off x="609600" y="1485900"/>
            <a:ext cx="611188" cy="2368550"/>
          </a:xfrm>
          <a:prstGeom prst="rect">
            <a:avLst/>
          </a:prstGeom>
          <a:noFill/>
          <a:ln w="9525">
            <a:noFill/>
            <a:miter lim="800000"/>
            <a:headEnd/>
            <a:tailEnd/>
          </a:ln>
        </p:spPr>
        <p:txBody>
          <a:bodyPr vert="eaVert" wrap="none">
            <a:spAutoFit/>
          </a:bodyPr>
          <a:lstStyle/>
          <a:p>
            <a:r>
              <a:rPr lang="ja-JP" altLang="en-US">
                <a:ea typeface="ＭＳ Ｐ明朝" pitchFamily="18" charset="-128"/>
              </a:rPr>
              <a:t>ＣＰＵ</a:t>
            </a:r>
            <a:r>
              <a:rPr lang="ja-JP" altLang="en-US"/>
              <a:t>処理効率</a:t>
            </a:r>
          </a:p>
        </p:txBody>
      </p:sp>
      <p:sp>
        <p:nvSpPr>
          <p:cNvPr id="342025" name="AutoShape 9"/>
          <p:cNvSpPr>
            <a:spLocks noChangeArrowheads="1"/>
          </p:cNvSpPr>
          <p:nvPr/>
        </p:nvSpPr>
        <p:spPr bwMode="auto">
          <a:xfrm>
            <a:off x="6019800" y="2171700"/>
            <a:ext cx="2590800" cy="914400"/>
          </a:xfrm>
          <a:prstGeom prst="wedgeRoundRectCallout">
            <a:avLst>
              <a:gd name="adj1" fmla="val -53556"/>
              <a:gd name="adj2" fmla="val 112153"/>
              <a:gd name="adj3" fmla="val 16667"/>
            </a:avLst>
          </a:prstGeom>
          <a:solidFill>
            <a:srgbClr val="000000"/>
          </a:solidFill>
          <a:ln w="19050">
            <a:solidFill>
              <a:schemeClr val="tx1"/>
            </a:solidFill>
            <a:miter lim="800000"/>
            <a:headEnd/>
            <a:tailEnd/>
          </a:ln>
        </p:spPr>
        <p:txBody>
          <a:bodyPr/>
          <a:lstStyle/>
          <a:p>
            <a:pPr algn="ctr"/>
            <a:r>
              <a:rPr lang="ja-JP" altLang="en-US" sz="2400"/>
              <a:t>ページスワップが</a:t>
            </a:r>
          </a:p>
          <a:p>
            <a:pPr algn="ctr"/>
            <a:r>
              <a:rPr lang="ja-JP" altLang="en-US" sz="2400"/>
              <a:t>多くなる</a:t>
            </a:r>
          </a:p>
        </p:txBody>
      </p:sp>
      <p:sp>
        <p:nvSpPr>
          <p:cNvPr id="342026" name="AutoShape 10"/>
          <p:cNvSpPr>
            <a:spLocks noChangeArrowheads="1"/>
          </p:cNvSpPr>
          <p:nvPr/>
        </p:nvSpPr>
        <p:spPr bwMode="auto">
          <a:xfrm>
            <a:off x="1600200" y="1181100"/>
            <a:ext cx="2819400" cy="990600"/>
          </a:xfrm>
          <a:prstGeom prst="wedgeRoundRectCallout">
            <a:avLst>
              <a:gd name="adj1" fmla="val 19875"/>
              <a:gd name="adj2" fmla="val 100162"/>
              <a:gd name="adj3" fmla="val 16667"/>
            </a:avLst>
          </a:prstGeom>
          <a:solidFill>
            <a:srgbClr val="000000"/>
          </a:solidFill>
          <a:ln w="19050">
            <a:solidFill>
              <a:schemeClr val="tx1"/>
            </a:solidFill>
            <a:miter lim="800000"/>
            <a:headEnd/>
            <a:tailEnd/>
          </a:ln>
        </p:spPr>
        <p:txBody>
          <a:bodyPr/>
          <a:lstStyle/>
          <a:p>
            <a:pPr algn="ctr"/>
            <a:r>
              <a:rPr lang="en-US" altLang="ja-JP" sz="2400"/>
              <a:t>CPU</a:t>
            </a:r>
            <a:r>
              <a:rPr lang="ja-JP" altLang="en-US" sz="2400"/>
              <a:t>の遊び時間が</a:t>
            </a:r>
          </a:p>
          <a:p>
            <a:pPr algn="ctr"/>
            <a:r>
              <a:rPr lang="ja-JP" altLang="en-US" sz="2400"/>
              <a:t>減り効率が上がる</a:t>
            </a:r>
          </a:p>
        </p:txBody>
      </p:sp>
      <p:sp>
        <p:nvSpPr>
          <p:cNvPr id="342027" name="AutoShape 11"/>
          <p:cNvSpPr>
            <a:spLocks noChangeArrowheads="1"/>
          </p:cNvSpPr>
          <p:nvPr/>
        </p:nvSpPr>
        <p:spPr bwMode="auto">
          <a:xfrm>
            <a:off x="2743200" y="4076700"/>
            <a:ext cx="2133600" cy="914400"/>
          </a:xfrm>
          <a:prstGeom prst="wedgeRoundRectCallout">
            <a:avLst>
              <a:gd name="adj1" fmla="val -105731"/>
              <a:gd name="adj2" fmla="val 16667"/>
              <a:gd name="adj3" fmla="val 16667"/>
            </a:avLst>
          </a:prstGeom>
          <a:solidFill>
            <a:srgbClr val="000000"/>
          </a:solidFill>
          <a:ln w="19050">
            <a:solidFill>
              <a:schemeClr val="tx1"/>
            </a:solidFill>
            <a:miter lim="800000"/>
            <a:headEnd/>
            <a:tailEnd/>
          </a:ln>
        </p:spPr>
        <p:txBody>
          <a:bodyPr/>
          <a:lstStyle/>
          <a:p>
            <a:pPr algn="ctr"/>
            <a:r>
              <a:rPr lang="ja-JP" altLang="en-US" sz="2400"/>
              <a:t>入力待ち等で</a:t>
            </a:r>
          </a:p>
          <a:p>
            <a:pPr algn="ctr"/>
            <a:r>
              <a:rPr lang="ja-JP" altLang="en-US" sz="2400"/>
              <a:t>効率が低い</a:t>
            </a:r>
          </a:p>
        </p:txBody>
      </p:sp>
      <p:sp>
        <p:nvSpPr>
          <p:cNvPr id="342028" name="Text Box 12"/>
          <p:cNvSpPr txBox="1">
            <a:spLocks noChangeArrowheads="1"/>
          </p:cNvSpPr>
          <p:nvPr/>
        </p:nvSpPr>
        <p:spPr bwMode="auto">
          <a:xfrm>
            <a:off x="457200" y="5486400"/>
            <a:ext cx="6534150" cy="519113"/>
          </a:xfrm>
          <a:prstGeom prst="rect">
            <a:avLst/>
          </a:prstGeom>
          <a:noFill/>
          <a:ln w="9525">
            <a:noFill/>
            <a:miter lim="800000"/>
            <a:headEnd/>
            <a:tailEnd/>
          </a:ln>
        </p:spPr>
        <p:txBody>
          <a:bodyPr wrap="none">
            <a:spAutoFit/>
          </a:bodyPr>
          <a:lstStyle/>
          <a:p>
            <a:r>
              <a:rPr lang="ja-JP" altLang="en-US"/>
              <a:t>実行プロセスが増え過ぎると効率が下がる</a:t>
            </a:r>
          </a:p>
        </p:txBody>
      </p:sp>
      <p:sp>
        <p:nvSpPr>
          <p:cNvPr id="342029" name="Text Box 13"/>
          <p:cNvSpPr txBox="1">
            <a:spLocks noChangeArrowheads="1"/>
          </p:cNvSpPr>
          <p:nvPr/>
        </p:nvSpPr>
        <p:spPr bwMode="auto">
          <a:xfrm>
            <a:off x="990600" y="6096000"/>
            <a:ext cx="3836988" cy="579438"/>
          </a:xfrm>
          <a:prstGeom prst="rect">
            <a:avLst/>
          </a:prstGeom>
          <a:noFill/>
          <a:ln w="9525">
            <a:noFill/>
            <a:miter lim="800000"/>
            <a:headEnd/>
            <a:tailEnd/>
          </a:ln>
        </p:spPr>
        <p:txBody>
          <a:bodyPr wrap="none">
            <a:spAutoFit/>
          </a:bodyPr>
          <a:lstStyle/>
          <a:p>
            <a:r>
              <a:rPr lang="ja-JP" altLang="en-US" sz="3200"/>
              <a:t>スラッシング</a:t>
            </a:r>
            <a:r>
              <a:rPr lang="ja-JP" altLang="en-US"/>
              <a:t>(</a:t>
            </a:r>
            <a:r>
              <a:rPr lang="en-US" altLang="ja-JP"/>
              <a:t>thrashing)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42021"/>
                                        </p:tgtEl>
                                        <p:attrNameLst>
                                          <p:attrName>style.visibility</p:attrName>
                                        </p:attrNameLst>
                                      </p:cBhvr>
                                      <p:to>
                                        <p:strVal val="visible"/>
                                      </p:to>
                                    </p:set>
                                    <p:animEffect transition="in" filter="wipe(left)">
                                      <p:cBhvr>
                                        <p:cTn id="7" dur="500"/>
                                        <p:tgtEl>
                                          <p:spTgt spid="342021"/>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42027"/>
                                        </p:tgtEl>
                                        <p:attrNameLst>
                                          <p:attrName>style.visibility</p:attrName>
                                        </p:attrNameLst>
                                      </p:cBhvr>
                                      <p:to>
                                        <p:strVal val="visible"/>
                                      </p:to>
                                    </p:set>
                                    <p:animEffect transition="in" filter="checkerboard(across)">
                                      <p:cBhvr>
                                        <p:cTn id="12" dur="500"/>
                                        <p:tgtEl>
                                          <p:spTgt spid="342027"/>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42026"/>
                                        </p:tgtEl>
                                        <p:attrNameLst>
                                          <p:attrName>style.visibility</p:attrName>
                                        </p:attrNameLst>
                                      </p:cBhvr>
                                      <p:to>
                                        <p:strVal val="visible"/>
                                      </p:to>
                                    </p:set>
                                    <p:animEffect transition="in" filter="checkerboard(across)">
                                      <p:cBhvr>
                                        <p:cTn id="17" dur="500"/>
                                        <p:tgtEl>
                                          <p:spTgt spid="34202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42022"/>
                                        </p:tgtEl>
                                        <p:attrNameLst>
                                          <p:attrName>style.visibility</p:attrName>
                                        </p:attrNameLst>
                                      </p:cBhvr>
                                      <p:to>
                                        <p:strVal val="visible"/>
                                      </p:to>
                                    </p:set>
                                    <p:animEffect transition="in" filter="wipe(left)">
                                      <p:cBhvr>
                                        <p:cTn id="22" dur="500"/>
                                        <p:tgtEl>
                                          <p:spTgt spid="342022"/>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42025"/>
                                        </p:tgtEl>
                                        <p:attrNameLst>
                                          <p:attrName>style.visibility</p:attrName>
                                        </p:attrNameLst>
                                      </p:cBhvr>
                                      <p:to>
                                        <p:strVal val="visible"/>
                                      </p:to>
                                    </p:set>
                                    <p:animEffect transition="in" filter="checkerboard(across)">
                                      <p:cBhvr>
                                        <p:cTn id="27" dur="500"/>
                                        <p:tgtEl>
                                          <p:spTgt spid="342025"/>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42028"/>
                                        </p:tgtEl>
                                        <p:attrNameLst>
                                          <p:attrName>style.visibility</p:attrName>
                                        </p:attrNameLst>
                                      </p:cBhvr>
                                      <p:to>
                                        <p:strVal val="visible"/>
                                      </p:to>
                                    </p:set>
                                    <p:anim calcmode="lin" valueType="num">
                                      <p:cBhvr additive="base">
                                        <p:cTn id="32" dur="500" fill="hold"/>
                                        <p:tgtEl>
                                          <p:spTgt spid="342028"/>
                                        </p:tgtEl>
                                        <p:attrNameLst>
                                          <p:attrName>ppt_x</p:attrName>
                                        </p:attrNameLst>
                                      </p:cBhvr>
                                      <p:tavLst>
                                        <p:tav tm="0">
                                          <p:val>
                                            <p:strVal val="#ppt_x"/>
                                          </p:val>
                                        </p:tav>
                                        <p:tav tm="100000">
                                          <p:val>
                                            <p:strVal val="#ppt_x"/>
                                          </p:val>
                                        </p:tav>
                                      </p:tavLst>
                                    </p:anim>
                                    <p:anim calcmode="lin" valueType="num">
                                      <p:cBhvr additive="base">
                                        <p:cTn id="33" dur="500" fill="hold"/>
                                        <p:tgtEl>
                                          <p:spTgt spid="342028"/>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42029"/>
                                        </p:tgtEl>
                                        <p:attrNameLst>
                                          <p:attrName>style.visibility</p:attrName>
                                        </p:attrNameLst>
                                      </p:cBhvr>
                                      <p:to>
                                        <p:strVal val="visible"/>
                                      </p:to>
                                    </p:set>
                                    <p:anim calcmode="lin" valueType="num">
                                      <p:cBhvr additive="base">
                                        <p:cTn id="38" dur="500" fill="hold"/>
                                        <p:tgtEl>
                                          <p:spTgt spid="342029"/>
                                        </p:tgtEl>
                                        <p:attrNameLst>
                                          <p:attrName>ppt_x</p:attrName>
                                        </p:attrNameLst>
                                      </p:cBhvr>
                                      <p:tavLst>
                                        <p:tav tm="0">
                                          <p:val>
                                            <p:strVal val="#ppt_x"/>
                                          </p:val>
                                        </p:tav>
                                        <p:tav tm="100000">
                                          <p:val>
                                            <p:strVal val="#ppt_x"/>
                                          </p:val>
                                        </p:tav>
                                      </p:tavLst>
                                    </p:anim>
                                    <p:anim calcmode="lin" valueType="num">
                                      <p:cBhvr additive="base">
                                        <p:cTn id="39" dur="500" fill="hold"/>
                                        <p:tgtEl>
                                          <p:spTgt spid="3420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2021" grpId="0" animBg="1"/>
      <p:bldP spid="342022" grpId="0" animBg="1"/>
      <p:bldP spid="342025" grpId="0" animBg="1" autoUpdateAnimBg="0"/>
      <p:bldP spid="342026" grpId="0" animBg="1" autoUpdateAnimBg="0"/>
      <p:bldP spid="342027" grpId="0" animBg="1" autoUpdateAnimBg="0"/>
      <p:bldP spid="342028" grpId="0" autoUpdateAnimBg="0"/>
      <p:bldP spid="342029" grpId="0" autoUpdateAnimBg="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itchFamily="18" charset="0"/>
              </a:rPr>
              <a:t>スラッシング(</a:t>
            </a:r>
            <a:r>
              <a:rPr lang="en-US" altLang="ja-JP">
                <a:latin typeface="Times New Roman" pitchFamily="18" charset="0"/>
              </a:rPr>
              <a:t>thrashing)</a:t>
            </a:r>
          </a:p>
        </p:txBody>
      </p:sp>
      <p:sp>
        <p:nvSpPr>
          <p:cNvPr id="66563" name="Rectangle 3"/>
          <p:cNvSpPr>
            <a:spLocks noGrp="1" noChangeArrowheads="1"/>
          </p:cNvSpPr>
          <p:nvPr>
            <p:ph type="body" idx="1"/>
          </p:nvPr>
        </p:nvSpPr>
        <p:spPr/>
        <p:txBody>
          <a:bodyPr/>
          <a:lstStyle/>
          <a:p>
            <a:pPr eaLnBrk="1" hangingPunct="1"/>
            <a:r>
              <a:rPr lang="ja-JP" altLang="en-US">
                <a:latin typeface="Times New Roman" pitchFamily="18" charset="0"/>
              </a:rPr>
              <a:t>スラッシング</a:t>
            </a:r>
            <a:r>
              <a:rPr lang="ja-JP" altLang="en-US" sz="2800">
                <a:latin typeface="Times New Roman" pitchFamily="18" charset="0"/>
              </a:rPr>
              <a:t>(</a:t>
            </a:r>
            <a:r>
              <a:rPr lang="en-US" altLang="ja-JP" sz="2800">
                <a:latin typeface="Times New Roman" pitchFamily="18" charset="0"/>
              </a:rPr>
              <a:t>thrashing)</a:t>
            </a:r>
          </a:p>
          <a:p>
            <a:pPr lvl="1" eaLnBrk="1" hangingPunct="1"/>
            <a:r>
              <a:rPr lang="ja-JP" altLang="en-US">
                <a:latin typeface="Times New Roman" pitchFamily="18" charset="0"/>
              </a:rPr>
              <a:t>主記憶の容量が充分に無いため2次記憶への参照が繰り返し行われる状態</a:t>
            </a:r>
          </a:p>
          <a:p>
            <a:pPr eaLnBrk="1" hangingPunct="1"/>
            <a:r>
              <a:rPr lang="ja-JP" altLang="en-US">
                <a:latin typeface="Times New Roman" pitchFamily="18" charset="0"/>
              </a:rPr>
              <a:t>スラッシングの原因</a:t>
            </a:r>
          </a:p>
          <a:p>
            <a:pPr lvl="1" eaLnBrk="1" hangingPunct="1"/>
            <a:r>
              <a:rPr lang="ja-JP" altLang="en-US">
                <a:latin typeface="Times New Roman" pitchFamily="18" charset="0"/>
              </a:rPr>
              <a:t>非常に多くのプロセスが並行動作</a:t>
            </a:r>
          </a:p>
          <a:p>
            <a:pPr lvl="1" eaLnBrk="1" hangingPunct="1"/>
            <a:r>
              <a:rPr lang="ja-JP" altLang="en-US">
                <a:latin typeface="Times New Roman" pitchFamily="18" charset="0"/>
              </a:rPr>
              <a:t>非常に大きな記憶領域を必要とするプロセスが動作</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itchFamily="18" charset="0"/>
              </a:rPr>
              <a:t>ワーキングセット</a:t>
            </a:r>
            <a:r>
              <a:rPr lang="ja-JP" altLang="en-US" sz="3600">
                <a:latin typeface="Times New Roman" pitchFamily="18" charset="0"/>
              </a:rPr>
              <a:t>(</a:t>
            </a:r>
            <a:r>
              <a:rPr lang="en-US" altLang="ja-JP" sz="3600">
                <a:latin typeface="Times New Roman" pitchFamily="18" charset="0"/>
              </a:rPr>
              <a:t>working set)</a:t>
            </a:r>
          </a:p>
        </p:txBody>
      </p:sp>
      <p:sp>
        <p:nvSpPr>
          <p:cNvPr id="67587" name="Rectangle 3"/>
          <p:cNvSpPr>
            <a:spLocks noGrp="1" noChangeArrowheads="1"/>
          </p:cNvSpPr>
          <p:nvPr>
            <p:ph type="body" idx="1"/>
          </p:nvPr>
        </p:nvSpPr>
        <p:spPr/>
        <p:txBody>
          <a:bodyPr/>
          <a:lstStyle/>
          <a:p>
            <a:pPr eaLnBrk="1" hangingPunct="1"/>
            <a:r>
              <a:rPr lang="ja-JP" altLang="en-US">
                <a:latin typeface="Times New Roman" pitchFamily="18" charset="0"/>
              </a:rPr>
              <a:t>ワーキングセット</a:t>
            </a:r>
            <a:r>
              <a:rPr lang="ja-JP" altLang="en-US" sz="2800">
                <a:latin typeface="Times New Roman" pitchFamily="18" charset="0"/>
              </a:rPr>
              <a:t>(</a:t>
            </a:r>
            <a:r>
              <a:rPr lang="en-US" altLang="ja-JP" sz="2800">
                <a:latin typeface="Times New Roman" pitchFamily="18" charset="0"/>
              </a:rPr>
              <a:t>working set)</a:t>
            </a:r>
          </a:p>
          <a:p>
            <a:pPr lvl="1" eaLnBrk="1" hangingPunct="1"/>
            <a:r>
              <a:rPr lang="ja-JP" altLang="en-US">
                <a:latin typeface="Times New Roman" pitchFamily="18" charset="0"/>
              </a:rPr>
              <a:t>プロセスが活発に参照するページの集合</a:t>
            </a:r>
          </a:p>
        </p:txBody>
      </p:sp>
      <p:sp>
        <p:nvSpPr>
          <p:cNvPr id="67588" name="AutoShape 6"/>
          <p:cNvSpPr>
            <a:spLocks noChangeArrowheads="1"/>
          </p:cNvSpPr>
          <p:nvPr/>
        </p:nvSpPr>
        <p:spPr bwMode="auto">
          <a:xfrm>
            <a:off x="4191000" y="3200400"/>
            <a:ext cx="1981200" cy="3352800"/>
          </a:xfrm>
          <a:prstGeom prst="can">
            <a:avLst>
              <a:gd name="adj" fmla="val 15223"/>
            </a:avLst>
          </a:prstGeom>
          <a:noFill/>
          <a:ln w="19050">
            <a:solidFill>
              <a:schemeClr val="tx1"/>
            </a:solidFill>
            <a:round/>
            <a:headEnd/>
            <a:tailEnd/>
          </a:ln>
        </p:spPr>
        <p:txBody>
          <a:bodyPr wrap="none" anchor="ctr"/>
          <a:lstStyle/>
          <a:p>
            <a:endParaRPr lang="ja-JP" altLang="en-US"/>
          </a:p>
        </p:txBody>
      </p:sp>
      <p:sp>
        <p:nvSpPr>
          <p:cNvPr id="67589" name="Rectangle 4"/>
          <p:cNvSpPr>
            <a:spLocks noChangeArrowheads="1"/>
          </p:cNvSpPr>
          <p:nvPr/>
        </p:nvSpPr>
        <p:spPr bwMode="auto">
          <a:xfrm>
            <a:off x="4419600" y="3886200"/>
            <a:ext cx="1524000" cy="2514600"/>
          </a:xfrm>
          <a:prstGeom prst="rect">
            <a:avLst/>
          </a:prstGeom>
          <a:noFill/>
          <a:ln w="19050">
            <a:solidFill>
              <a:schemeClr val="tx1"/>
            </a:solidFill>
            <a:miter lim="800000"/>
            <a:headEnd/>
            <a:tailEnd/>
          </a:ln>
        </p:spPr>
        <p:txBody>
          <a:bodyPr wrap="none" anchor="ctr"/>
          <a:lstStyle/>
          <a:p>
            <a:endParaRPr lang="ja-JP" altLang="en-US"/>
          </a:p>
        </p:txBody>
      </p:sp>
      <p:sp>
        <p:nvSpPr>
          <p:cNvPr id="67590" name="Text Box 5"/>
          <p:cNvSpPr txBox="1">
            <a:spLocks noChangeArrowheads="1"/>
          </p:cNvSpPr>
          <p:nvPr/>
        </p:nvSpPr>
        <p:spPr bwMode="auto">
          <a:xfrm>
            <a:off x="4648200" y="3429000"/>
            <a:ext cx="1181100" cy="519113"/>
          </a:xfrm>
          <a:prstGeom prst="rect">
            <a:avLst/>
          </a:prstGeom>
          <a:noFill/>
          <a:ln w="19050">
            <a:noFill/>
            <a:miter lim="800000"/>
            <a:headEnd/>
            <a:tailEnd/>
          </a:ln>
        </p:spPr>
        <p:txBody>
          <a:bodyPr wrap="none">
            <a:spAutoFit/>
          </a:bodyPr>
          <a:lstStyle/>
          <a:p>
            <a:r>
              <a:rPr lang="ja-JP" altLang="en-US"/>
              <a:t>ページ</a:t>
            </a:r>
          </a:p>
        </p:txBody>
      </p:sp>
      <p:sp>
        <p:nvSpPr>
          <p:cNvPr id="67591" name="Rectangle 18"/>
          <p:cNvSpPr>
            <a:spLocks noChangeArrowheads="1"/>
          </p:cNvSpPr>
          <p:nvPr/>
        </p:nvSpPr>
        <p:spPr bwMode="auto">
          <a:xfrm>
            <a:off x="685800" y="4267200"/>
            <a:ext cx="1371600" cy="457200"/>
          </a:xfrm>
          <a:prstGeom prst="rect">
            <a:avLst/>
          </a:prstGeom>
          <a:noFill/>
          <a:ln w="9525">
            <a:solidFill>
              <a:schemeClr val="tx1"/>
            </a:solidFill>
            <a:miter lim="800000"/>
            <a:headEnd/>
            <a:tailEnd/>
          </a:ln>
        </p:spPr>
        <p:txBody>
          <a:bodyPr wrap="none" anchor="ctr"/>
          <a:lstStyle/>
          <a:p>
            <a:pPr algn="ctr"/>
            <a:r>
              <a:rPr lang="ja-JP" altLang="en-US"/>
              <a:t>プロセス</a:t>
            </a:r>
          </a:p>
        </p:txBody>
      </p:sp>
      <p:grpSp>
        <p:nvGrpSpPr>
          <p:cNvPr id="2" name="Group 40"/>
          <p:cNvGrpSpPr>
            <a:grpSpLocks/>
          </p:cNvGrpSpPr>
          <p:nvPr/>
        </p:nvGrpSpPr>
        <p:grpSpPr bwMode="auto">
          <a:xfrm>
            <a:off x="6019800" y="3962400"/>
            <a:ext cx="2147888" cy="946150"/>
            <a:chOff x="3792" y="2496"/>
            <a:chExt cx="1353" cy="596"/>
          </a:xfrm>
        </p:grpSpPr>
        <p:sp>
          <p:nvSpPr>
            <p:cNvPr id="67621" name="AutoShape 29"/>
            <p:cNvSpPr>
              <a:spLocks/>
            </p:cNvSpPr>
            <p:nvPr/>
          </p:nvSpPr>
          <p:spPr bwMode="auto">
            <a:xfrm>
              <a:off x="3792" y="2592"/>
              <a:ext cx="144" cy="432"/>
            </a:xfrm>
            <a:prstGeom prst="rightBrace">
              <a:avLst>
                <a:gd name="adj1" fmla="val 25000"/>
                <a:gd name="adj2" fmla="val 50000"/>
              </a:avLst>
            </a:prstGeom>
            <a:noFill/>
            <a:ln w="19050">
              <a:solidFill>
                <a:schemeClr val="tx1"/>
              </a:solidFill>
              <a:round/>
              <a:headEnd/>
              <a:tailEnd/>
            </a:ln>
          </p:spPr>
          <p:txBody>
            <a:bodyPr wrap="none" anchor="ctr"/>
            <a:lstStyle/>
            <a:p>
              <a:endParaRPr lang="ja-JP" altLang="en-US"/>
            </a:p>
          </p:txBody>
        </p:sp>
        <p:sp>
          <p:nvSpPr>
            <p:cNvPr id="67622" name="Text Box 30"/>
            <p:cNvSpPr txBox="1">
              <a:spLocks noChangeArrowheads="1"/>
            </p:cNvSpPr>
            <p:nvPr/>
          </p:nvSpPr>
          <p:spPr bwMode="auto">
            <a:xfrm>
              <a:off x="3984" y="2496"/>
              <a:ext cx="1161" cy="596"/>
            </a:xfrm>
            <a:prstGeom prst="rect">
              <a:avLst/>
            </a:prstGeom>
            <a:noFill/>
            <a:ln w="9525">
              <a:noFill/>
              <a:miter lim="800000"/>
              <a:headEnd/>
              <a:tailEnd/>
            </a:ln>
          </p:spPr>
          <p:txBody>
            <a:bodyPr wrap="none">
              <a:spAutoFit/>
            </a:bodyPr>
            <a:lstStyle/>
            <a:p>
              <a:r>
                <a:rPr lang="ja-JP" altLang="en-US"/>
                <a:t>ワーキング</a:t>
              </a:r>
            </a:p>
            <a:p>
              <a:r>
                <a:rPr lang="ja-JP" altLang="en-US"/>
                <a:t>セット</a:t>
              </a:r>
            </a:p>
          </p:txBody>
        </p:sp>
      </p:grpSp>
      <p:sp>
        <p:nvSpPr>
          <p:cNvPr id="67593" name="Line 7"/>
          <p:cNvSpPr>
            <a:spLocks noChangeShapeType="1"/>
          </p:cNvSpPr>
          <p:nvPr/>
        </p:nvSpPr>
        <p:spPr bwMode="auto">
          <a:xfrm>
            <a:off x="4419600" y="4114800"/>
            <a:ext cx="1524000" cy="0"/>
          </a:xfrm>
          <a:prstGeom prst="line">
            <a:avLst/>
          </a:prstGeom>
          <a:noFill/>
          <a:ln w="19050">
            <a:solidFill>
              <a:schemeClr val="tx1"/>
            </a:solidFill>
            <a:round/>
            <a:headEnd/>
            <a:tailEnd/>
          </a:ln>
        </p:spPr>
        <p:txBody>
          <a:bodyPr wrap="none"/>
          <a:lstStyle/>
          <a:p>
            <a:endParaRPr lang="ja-JP" altLang="en-US"/>
          </a:p>
        </p:txBody>
      </p:sp>
      <p:sp>
        <p:nvSpPr>
          <p:cNvPr id="67594" name="Line 8"/>
          <p:cNvSpPr>
            <a:spLocks noChangeShapeType="1"/>
          </p:cNvSpPr>
          <p:nvPr/>
        </p:nvSpPr>
        <p:spPr bwMode="auto">
          <a:xfrm>
            <a:off x="4419600" y="4343400"/>
            <a:ext cx="1524000" cy="0"/>
          </a:xfrm>
          <a:prstGeom prst="line">
            <a:avLst/>
          </a:prstGeom>
          <a:noFill/>
          <a:ln w="19050">
            <a:solidFill>
              <a:schemeClr val="tx1"/>
            </a:solidFill>
            <a:round/>
            <a:headEnd/>
            <a:tailEnd/>
          </a:ln>
        </p:spPr>
        <p:txBody>
          <a:bodyPr wrap="none"/>
          <a:lstStyle/>
          <a:p>
            <a:endParaRPr lang="ja-JP" altLang="en-US"/>
          </a:p>
        </p:txBody>
      </p:sp>
      <p:sp>
        <p:nvSpPr>
          <p:cNvPr id="67595" name="Line 9"/>
          <p:cNvSpPr>
            <a:spLocks noChangeShapeType="1"/>
          </p:cNvSpPr>
          <p:nvPr/>
        </p:nvSpPr>
        <p:spPr bwMode="auto">
          <a:xfrm>
            <a:off x="4419600" y="4572000"/>
            <a:ext cx="1524000" cy="0"/>
          </a:xfrm>
          <a:prstGeom prst="line">
            <a:avLst/>
          </a:prstGeom>
          <a:noFill/>
          <a:ln w="19050">
            <a:solidFill>
              <a:schemeClr val="tx1"/>
            </a:solidFill>
            <a:round/>
            <a:headEnd/>
            <a:tailEnd/>
          </a:ln>
        </p:spPr>
        <p:txBody>
          <a:bodyPr wrap="none"/>
          <a:lstStyle/>
          <a:p>
            <a:endParaRPr lang="ja-JP" altLang="en-US"/>
          </a:p>
        </p:txBody>
      </p:sp>
      <p:sp>
        <p:nvSpPr>
          <p:cNvPr id="67596" name="Line 10"/>
          <p:cNvSpPr>
            <a:spLocks noChangeShapeType="1"/>
          </p:cNvSpPr>
          <p:nvPr/>
        </p:nvSpPr>
        <p:spPr bwMode="auto">
          <a:xfrm>
            <a:off x="4419600" y="4800600"/>
            <a:ext cx="1524000" cy="0"/>
          </a:xfrm>
          <a:prstGeom prst="line">
            <a:avLst/>
          </a:prstGeom>
          <a:noFill/>
          <a:ln w="19050">
            <a:solidFill>
              <a:schemeClr val="tx1"/>
            </a:solidFill>
            <a:round/>
            <a:headEnd/>
            <a:tailEnd/>
          </a:ln>
        </p:spPr>
        <p:txBody>
          <a:bodyPr wrap="none"/>
          <a:lstStyle/>
          <a:p>
            <a:endParaRPr lang="ja-JP" altLang="en-US"/>
          </a:p>
        </p:txBody>
      </p:sp>
      <p:sp>
        <p:nvSpPr>
          <p:cNvPr id="67597" name="Line 11"/>
          <p:cNvSpPr>
            <a:spLocks noChangeShapeType="1"/>
          </p:cNvSpPr>
          <p:nvPr/>
        </p:nvSpPr>
        <p:spPr bwMode="auto">
          <a:xfrm>
            <a:off x="4419600" y="5029200"/>
            <a:ext cx="1524000" cy="0"/>
          </a:xfrm>
          <a:prstGeom prst="line">
            <a:avLst/>
          </a:prstGeom>
          <a:noFill/>
          <a:ln w="19050">
            <a:solidFill>
              <a:schemeClr val="tx1"/>
            </a:solidFill>
            <a:round/>
            <a:headEnd/>
            <a:tailEnd/>
          </a:ln>
        </p:spPr>
        <p:txBody>
          <a:bodyPr wrap="none"/>
          <a:lstStyle/>
          <a:p>
            <a:endParaRPr lang="ja-JP" altLang="en-US"/>
          </a:p>
        </p:txBody>
      </p:sp>
      <p:grpSp>
        <p:nvGrpSpPr>
          <p:cNvPr id="3" name="Group 42"/>
          <p:cNvGrpSpPr>
            <a:grpSpLocks/>
          </p:cNvGrpSpPr>
          <p:nvPr/>
        </p:nvGrpSpPr>
        <p:grpSpPr bwMode="auto">
          <a:xfrm>
            <a:off x="2057400" y="3733800"/>
            <a:ext cx="3886200" cy="1066800"/>
            <a:chOff x="1200" y="2352"/>
            <a:chExt cx="2448" cy="672"/>
          </a:xfrm>
        </p:grpSpPr>
        <p:grpSp>
          <p:nvGrpSpPr>
            <p:cNvPr id="67613" name="Group 27"/>
            <p:cNvGrpSpPr>
              <a:grpSpLocks/>
            </p:cNvGrpSpPr>
            <p:nvPr/>
          </p:nvGrpSpPr>
          <p:grpSpPr bwMode="auto">
            <a:xfrm>
              <a:off x="1200" y="2352"/>
              <a:ext cx="1488" cy="624"/>
              <a:chOff x="1680" y="2352"/>
              <a:chExt cx="1488" cy="624"/>
            </a:xfrm>
          </p:grpSpPr>
          <p:sp>
            <p:nvSpPr>
              <p:cNvPr id="67617" name="Line 19"/>
              <p:cNvSpPr>
                <a:spLocks noChangeShapeType="1"/>
              </p:cNvSpPr>
              <p:nvPr/>
            </p:nvSpPr>
            <p:spPr bwMode="auto">
              <a:xfrm flipV="1">
                <a:off x="1680" y="2688"/>
                <a:ext cx="1488" cy="144"/>
              </a:xfrm>
              <a:prstGeom prst="line">
                <a:avLst/>
              </a:prstGeom>
              <a:noFill/>
              <a:ln w="28575">
                <a:solidFill>
                  <a:srgbClr val="FF99CC"/>
                </a:solidFill>
                <a:round/>
                <a:headEnd/>
                <a:tailEnd type="triangle" w="med" len="med"/>
              </a:ln>
            </p:spPr>
            <p:txBody>
              <a:bodyPr wrap="none"/>
              <a:lstStyle/>
              <a:p>
                <a:endParaRPr lang="ja-JP" altLang="en-US"/>
              </a:p>
            </p:txBody>
          </p:sp>
          <p:sp>
            <p:nvSpPr>
              <p:cNvPr id="67618" name="Line 20"/>
              <p:cNvSpPr>
                <a:spLocks noChangeShapeType="1"/>
              </p:cNvSpPr>
              <p:nvPr/>
            </p:nvSpPr>
            <p:spPr bwMode="auto">
              <a:xfrm flipV="1">
                <a:off x="1680" y="2832"/>
                <a:ext cx="1488" cy="0"/>
              </a:xfrm>
              <a:prstGeom prst="line">
                <a:avLst/>
              </a:prstGeom>
              <a:noFill/>
              <a:ln w="28575">
                <a:solidFill>
                  <a:srgbClr val="FF99CC"/>
                </a:solidFill>
                <a:round/>
                <a:headEnd/>
                <a:tailEnd type="triangle" w="med" len="med"/>
              </a:ln>
            </p:spPr>
            <p:txBody>
              <a:bodyPr wrap="none"/>
              <a:lstStyle/>
              <a:p>
                <a:endParaRPr lang="ja-JP" altLang="en-US"/>
              </a:p>
            </p:txBody>
          </p:sp>
          <p:sp>
            <p:nvSpPr>
              <p:cNvPr id="67619" name="Line 21"/>
              <p:cNvSpPr>
                <a:spLocks noChangeShapeType="1"/>
              </p:cNvSpPr>
              <p:nvPr/>
            </p:nvSpPr>
            <p:spPr bwMode="auto">
              <a:xfrm>
                <a:off x="1680" y="2832"/>
                <a:ext cx="1488" cy="144"/>
              </a:xfrm>
              <a:prstGeom prst="line">
                <a:avLst/>
              </a:prstGeom>
              <a:noFill/>
              <a:ln w="28575">
                <a:solidFill>
                  <a:srgbClr val="FF99CC"/>
                </a:solidFill>
                <a:round/>
                <a:headEnd/>
                <a:tailEnd type="triangle" w="med" len="med"/>
              </a:ln>
            </p:spPr>
            <p:txBody>
              <a:bodyPr wrap="none"/>
              <a:lstStyle/>
              <a:p>
                <a:endParaRPr lang="ja-JP" altLang="en-US"/>
              </a:p>
            </p:txBody>
          </p:sp>
          <p:sp>
            <p:nvSpPr>
              <p:cNvPr id="67620" name="Text Box 22"/>
              <p:cNvSpPr txBox="1">
                <a:spLocks noChangeArrowheads="1"/>
              </p:cNvSpPr>
              <p:nvPr/>
            </p:nvSpPr>
            <p:spPr bwMode="auto">
              <a:xfrm>
                <a:off x="1680" y="2352"/>
                <a:ext cx="1223" cy="327"/>
              </a:xfrm>
              <a:prstGeom prst="rect">
                <a:avLst/>
              </a:prstGeom>
              <a:noFill/>
              <a:ln w="9525">
                <a:noFill/>
                <a:miter lim="800000"/>
                <a:headEnd/>
                <a:tailEnd/>
              </a:ln>
            </p:spPr>
            <p:txBody>
              <a:bodyPr wrap="none">
                <a:spAutoFit/>
              </a:bodyPr>
              <a:lstStyle/>
              <a:p>
                <a:r>
                  <a:rPr lang="ja-JP" altLang="en-US"/>
                  <a:t>頻繁に参照</a:t>
                </a:r>
              </a:p>
            </p:txBody>
          </p:sp>
        </p:grpSp>
        <p:sp>
          <p:nvSpPr>
            <p:cNvPr id="67614" name="Rectangle 32"/>
            <p:cNvSpPr>
              <a:spLocks noChangeArrowheads="1"/>
            </p:cNvSpPr>
            <p:nvPr/>
          </p:nvSpPr>
          <p:spPr bwMode="auto">
            <a:xfrm>
              <a:off x="2688" y="2592"/>
              <a:ext cx="960" cy="144"/>
            </a:xfrm>
            <a:prstGeom prst="rect">
              <a:avLst/>
            </a:prstGeom>
            <a:solidFill>
              <a:srgbClr val="FF99CC"/>
            </a:solidFill>
            <a:ln w="9525">
              <a:solidFill>
                <a:schemeClr val="tx1"/>
              </a:solidFill>
              <a:miter lim="800000"/>
              <a:headEnd/>
              <a:tailEnd/>
            </a:ln>
          </p:spPr>
          <p:txBody>
            <a:bodyPr wrap="none" anchor="ctr"/>
            <a:lstStyle/>
            <a:p>
              <a:endParaRPr lang="ja-JP" altLang="en-US"/>
            </a:p>
          </p:txBody>
        </p:sp>
        <p:sp>
          <p:nvSpPr>
            <p:cNvPr id="67615" name="Rectangle 33"/>
            <p:cNvSpPr>
              <a:spLocks noChangeArrowheads="1"/>
            </p:cNvSpPr>
            <p:nvPr/>
          </p:nvSpPr>
          <p:spPr bwMode="auto">
            <a:xfrm>
              <a:off x="2688" y="2736"/>
              <a:ext cx="960" cy="144"/>
            </a:xfrm>
            <a:prstGeom prst="rect">
              <a:avLst/>
            </a:prstGeom>
            <a:solidFill>
              <a:srgbClr val="FF99CC"/>
            </a:solidFill>
            <a:ln w="9525">
              <a:solidFill>
                <a:schemeClr val="tx1"/>
              </a:solidFill>
              <a:miter lim="800000"/>
              <a:headEnd/>
              <a:tailEnd/>
            </a:ln>
          </p:spPr>
          <p:txBody>
            <a:bodyPr wrap="none" anchor="ctr"/>
            <a:lstStyle/>
            <a:p>
              <a:endParaRPr lang="ja-JP" altLang="en-US"/>
            </a:p>
          </p:txBody>
        </p:sp>
        <p:sp>
          <p:nvSpPr>
            <p:cNvPr id="67616" name="Rectangle 34"/>
            <p:cNvSpPr>
              <a:spLocks noChangeArrowheads="1"/>
            </p:cNvSpPr>
            <p:nvPr/>
          </p:nvSpPr>
          <p:spPr bwMode="auto">
            <a:xfrm>
              <a:off x="2688" y="2880"/>
              <a:ext cx="960" cy="144"/>
            </a:xfrm>
            <a:prstGeom prst="rect">
              <a:avLst/>
            </a:prstGeom>
            <a:solidFill>
              <a:srgbClr val="FF99CC"/>
            </a:solidFill>
            <a:ln w="9525">
              <a:solidFill>
                <a:schemeClr val="tx1"/>
              </a:solidFill>
              <a:miter lim="800000"/>
              <a:headEnd/>
              <a:tailEnd/>
            </a:ln>
          </p:spPr>
          <p:txBody>
            <a:bodyPr wrap="none" anchor="ctr"/>
            <a:lstStyle/>
            <a:p>
              <a:endParaRPr lang="ja-JP" altLang="en-US"/>
            </a:p>
          </p:txBody>
        </p:sp>
      </p:grpSp>
      <p:sp>
        <p:nvSpPr>
          <p:cNvPr id="67599" name="Line 12"/>
          <p:cNvSpPr>
            <a:spLocks noChangeShapeType="1"/>
          </p:cNvSpPr>
          <p:nvPr/>
        </p:nvSpPr>
        <p:spPr bwMode="auto">
          <a:xfrm>
            <a:off x="4419600" y="5257800"/>
            <a:ext cx="1524000" cy="0"/>
          </a:xfrm>
          <a:prstGeom prst="line">
            <a:avLst/>
          </a:prstGeom>
          <a:noFill/>
          <a:ln w="19050">
            <a:solidFill>
              <a:schemeClr val="tx1"/>
            </a:solidFill>
            <a:round/>
            <a:headEnd/>
            <a:tailEnd/>
          </a:ln>
        </p:spPr>
        <p:txBody>
          <a:bodyPr wrap="none"/>
          <a:lstStyle/>
          <a:p>
            <a:endParaRPr lang="ja-JP" altLang="en-US"/>
          </a:p>
        </p:txBody>
      </p:sp>
      <p:sp>
        <p:nvSpPr>
          <p:cNvPr id="67600" name="Line 13"/>
          <p:cNvSpPr>
            <a:spLocks noChangeShapeType="1"/>
          </p:cNvSpPr>
          <p:nvPr/>
        </p:nvSpPr>
        <p:spPr bwMode="auto">
          <a:xfrm>
            <a:off x="4419600" y="5486400"/>
            <a:ext cx="1524000" cy="0"/>
          </a:xfrm>
          <a:prstGeom prst="line">
            <a:avLst/>
          </a:prstGeom>
          <a:noFill/>
          <a:ln w="19050">
            <a:solidFill>
              <a:schemeClr val="tx1"/>
            </a:solidFill>
            <a:round/>
            <a:headEnd/>
            <a:tailEnd/>
          </a:ln>
        </p:spPr>
        <p:txBody>
          <a:bodyPr wrap="none"/>
          <a:lstStyle/>
          <a:p>
            <a:endParaRPr lang="ja-JP" altLang="en-US"/>
          </a:p>
        </p:txBody>
      </p:sp>
      <p:sp>
        <p:nvSpPr>
          <p:cNvPr id="67601" name="Line 14"/>
          <p:cNvSpPr>
            <a:spLocks noChangeShapeType="1"/>
          </p:cNvSpPr>
          <p:nvPr/>
        </p:nvSpPr>
        <p:spPr bwMode="auto">
          <a:xfrm>
            <a:off x="4419600" y="5715000"/>
            <a:ext cx="1524000" cy="0"/>
          </a:xfrm>
          <a:prstGeom prst="line">
            <a:avLst/>
          </a:prstGeom>
          <a:noFill/>
          <a:ln w="19050">
            <a:solidFill>
              <a:schemeClr val="tx1"/>
            </a:solidFill>
            <a:round/>
            <a:headEnd/>
            <a:tailEnd/>
          </a:ln>
        </p:spPr>
        <p:txBody>
          <a:bodyPr wrap="none"/>
          <a:lstStyle/>
          <a:p>
            <a:endParaRPr lang="ja-JP" altLang="en-US"/>
          </a:p>
        </p:txBody>
      </p:sp>
      <p:sp>
        <p:nvSpPr>
          <p:cNvPr id="67602" name="Line 16"/>
          <p:cNvSpPr>
            <a:spLocks noChangeShapeType="1"/>
          </p:cNvSpPr>
          <p:nvPr/>
        </p:nvSpPr>
        <p:spPr bwMode="auto">
          <a:xfrm>
            <a:off x="4419600" y="5943600"/>
            <a:ext cx="1524000" cy="0"/>
          </a:xfrm>
          <a:prstGeom prst="line">
            <a:avLst/>
          </a:prstGeom>
          <a:noFill/>
          <a:ln w="19050">
            <a:solidFill>
              <a:schemeClr val="tx1"/>
            </a:solidFill>
            <a:round/>
            <a:headEnd/>
            <a:tailEnd/>
          </a:ln>
        </p:spPr>
        <p:txBody>
          <a:bodyPr wrap="none"/>
          <a:lstStyle/>
          <a:p>
            <a:endParaRPr lang="ja-JP" altLang="en-US"/>
          </a:p>
        </p:txBody>
      </p:sp>
      <p:sp>
        <p:nvSpPr>
          <p:cNvPr id="67603" name="Line 17"/>
          <p:cNvSpPr>
            <a:spLocks noChangeShapeType="1"/>
          </p:cNvSpPr>
          <p:nvPr/>
        </p:nvSpPr>
        <p:spPr bwMode="auto">
          <a:xfrm>
            <a:off x="4419600" y="6172200"/>
            <a:ext cx="1524000" cy="0"/>
          </a:xfrm>
          <a:prstGeom prst="line">
            <a:avLst/>
          </a:prstGeom>
          <a:noFill/>
          <a:ln w="19050">
            <a:solidFill>
              <a:schemeClr val="tx1"/>
            </a:solidFill>
            <a:round/>
            <a:headEnd/>
            <a:tailEnd/>
          </a:ln>
        </p:spPr>
        <p:txBody>
          <a:bodyPr wrap="none"/>
          <a:lstStyle/>
          <a:p>
            <a:endParaRPr lang="ja-JP" altLang="en-US"/>
          </a:p>
        </p:txBody>
      </p:sp>
      <p:grpSp>
        <p:nvGrpSpPr>
          <p:cNvPr id="5" name="Group 43"/>
          <p:cNvGrpSpPr>
            <a:grpSpLocks/>
          </p:cNvGrpSpPr>
          <p:nvPr/>
        </p:nvGrpSpPr>
        <p:grpSpPr bwMode="auto">
          <a:xfrm>
            <a:off x="1828800" y="4495800"/>
            <a:ext cx="4114800" cy="1905000"/>
            <a:chOff x="1056" y="2832"/>
            <a:chExt cx="2592" cy="1200"/>
          </a:xfrm>
        </p:grpSpPr>
        <p:grpSp>
          <p:nvGrpSpPr>
            <p:cNvPr id="67605" name="Group 28"/>
            <p:cNvGrpSpPr>
              <a:grpSpLocks/>
            </p:cNvGrpSpPr>
            <p:nvPr/>
          </p:nvGrpSpPr>
          <p:grpSpPr bwMode="auto">
            <a:xfrm>
              <a:off x="1056" y="2832"/>
              <a:ext cx="1632" cy="1104"/>
              <a:chOff x="1536" y="2832"/>
              <a:chExt cx="1632" cy="1104"/>
            </a:xfrm>
          </p:grpSpPr>
          <p:sp>
            <p:nvSpPr>
              <p:cNvPr id="67609" name="Line 23"/>
              <p:cNvSpPr>
                <a:spLocks noChangeShapeType="1"/>
              </p:cNvSpPr>
              <p:nvPr/>
            </p:nvSpPr>
            <p:spPr bwMode="auto">
              <a:xfrm>
                <a:off x="1680" y="2832"/>
                <a:ext cx="1488" cy="816"/>
              </a:xfrm>
              <a:prstGeom prst="line">
                <a:avLst/>
              </a:prstGeom>
              <a:noFill/>
              <a:ln w="38100">
                <a:solidFill>
                  <a:srgbClr val="FFFF99"/>
                </a:solidFill>
                <a:prstDash val="dash"/>
                <a:round/>
                <a:headEnd/>
                <a:tailEnd type="triangle" w="med" len="med"/>
              </a:ln>
            </p:spPr>
            <p:txBody>
              <a:bodyPr wrap="none"/>
              <a:lstStyle/>
              <a:p>
                <a:endParaRPr lang="ja-JP" altLang="en-US"/>
              </a:p>
            </p:txBody>
          </p:sp>
          <p:sp>
            <p:nvSpPr>
              <p:cNvPr id="67610" name="Line 24"/>
              <p:cNvSpPr>
                <a:spLocks noChangeShapeType="1"/>
              </p:cNvSpPr>
              <p:nvPr/>
            </p:nvSpPr>
            <p:spPr bwMode="auto">
              <a:xfrm>
                <a:off x="1680" y="2832"/>
                <a:ext cx="1488" cy="960"/>
              </a:xfrm>
              <a:prstGeom prst="line">
                <a:avLst/>
              </a:prstGeom>
              <a:noFill/>
              <a:ln w="38100">
                <a:solidFill>
                  <a:srgbClr val="FFFF99"/>
                </a:solidFill>
                <a:prstDash val="dash"/>
                <a:round/>
                <a:headEnd/>
                <a:tailEnd type="triangle" w="med" len="med"/>
              </a:ln>
            </p:spPr>
            <p:txBody>
              <a:bodyPr wrap="none"/>
              <a:lstStyle/>
              <a:p>
                <a:endParaRPr lang="ja-JP" altLang="en-US"/>
              </a:p>
            </p:txBody>
          </p:sp>
          <p:sp>
            <p:nvSpPr>
              <p:cNvPr id="67611" name="Line 25"/>
              <p:cNvSpPr>
                <a:spLocks noChangeShapeType="1"/>
              </p:cNvSpPr>
              <p:nvPr/>
            </p:nvSpPr>
            <p:spPr bwMode="auto">
              <a:xfrm>
                <a:off x="1680" y="2832"/>
                <a:ext cx="1488" cy="1104"/>
              </a:xfrm>
              <a:prstGeom prst="line">
                <a:avLst/>
              </a:prstGeom>
              <a:noFill/>
              <a:ln w="38100">
                <a:solidFill>
                  <a:srgbClr val="FFFF99"/>
                </a:solidFill>
                <a:prstDash val="dash"/>
                <a:round/>
                <a:headEnd/>
                <a:tailEnd type="triangle" w="med" len="med"/>
              </a:ln>
            </p:spPr>
            <p:txBody>
              <a:bodyPr wrap="none"/>
              <a:lstStyle/>
              <a:p>
                <a:endParaRPr lang="ja-JP" altLang="en-US"/>
              </a:p>
            </p:txBody>
          </p:sp>
          <p:sp>
            <p:nvSpPr>
              <p:cNvPr id="67612" name="Text Box 26"/>
              <p:cNvSpPr txBox="1">
                <a:spLocks noChangeArrowheads="1"/>
              </p:cNvSpPr>
              <p:nvPr/>
            </p:nvSpPr>
            <p:spPr bwMode="auto">
              <a:xfrm>
                <a:off x="1536" y="3168"/>
                <a:ext cx="1150" cy="596"/>
              </a:xfrm>
              <a:prstGeom prst="rect">
                <a:avLst/>
              </a:prstGeom>
              <a:noFill/>
              <a:ln w="9525">
                <a:noFill/>
                <a:miter lim="800000"/>
                <a:headEnd/>
                <a:tailEnd/>
              </a:ln>
            </p:spPr>
            <p:txBody>
              <a:bodyPr wrap="none">
                <a:spAutoFit/>
              </a:bodyPr>
              <a:lstStyle/>
              <a:p>
                <a:r>
                  <a:rPr lang="ja-JP" altLang="en-US"/>
                  <a:t>あまり</a:t>
                </a:r>
              </a:p>
              <a:p>
                <a:r>
                  <a:rPr lang="ja-JP" altLang="en-US"/>
                  <a:t>参照しない</a:t>
                </a:r>
              </a:p>
            </p:txBody>
          </p:sp>
        </p:grpSp>
        <p:sp>
          <p:nvSpPr>
            <p:cNvPr id="67606" name="Rectangle 36"/>
            <p:cNvSpPr>
              <a:spLocks noChangeArrowheads="1"/>
            </p:cNvSpPr>
            <p:nvPr/>
          </p:nvSpPr>
          <p:spPr bwMode="auto">
            <a:xfrm>
              <a:off x="2688" y="3600"/>
              <a:ext cx="960" cy="144"/>
            </a:xfrm>
            <a:prstGeom prst="rect">
              <a:avLst/>
            </a:prstGeom>
            <a:solidFill>
              <a:srgbClr val="FFFF99"/>
            </a:solidFill>
            <a:ln w="9525">
              <a:solidFill>
                <a:schemeClr val="tx1"/>
              </a:solidFill>
              <a:miter lim="800000"/>
              <a:headEnd/>
              <a:tailEnd/>
            </a:ln>
          </p:spPr>
          <p:txBody>
            <a:bodyPr wrap="none" anchor="ctr"/>
            <a:lstStyle/>
            <a:p>
              <a:endParaRPr lang="ja-JP" altLang="en-US"/>
            </a:p>
          </p:txBody>
        </p:sp>
        <p:sp>
          <p:nvSpPr>
            <p:cNvPr id="67607" name="Rectangle 37"/>
            <p:cNvSpPr>
              <a:spLocks noChangeArrowheads="1"/>
            </p:cNvSpPr>
            <p:nvPr/>
          </p:nvSpPr>
          <p:spPr bwMode="auto">
            <a:xfrm>
              <a:off x="2688" y="3744"/>
              <a:ext cx="960" cy="144"/>
            </a:xfrm>
            <a:prstGeom prst="rect">
              <a:avLst/>
            </a:prstGeom>
            <a:solidFill>
              <a:srgbClr val="FFFF99"/>
            </a:solidFill>
            <a:ln w="9525">
              <a:solidFill>
                <a:schemeClr val="tx1"/>
              </a:solidFill>
              <a:miter lim="800000"/>
              <a:headEnd/>
              <a:tailEnd/>
            </a:ln>
          </p:spPr>
          <p:txBody>
            <a:bodyPr wrap="none" anchor="ctr"/>
            <a:lstStyle/>
            <a:p>
              <a:endParaRPr lang="ja-JP" altLang="en-US"/>
            </a:p>
          </p:txBody>
        </p:sp>
        <p:sp>
          <p:nvSpPr>
            <p:cNvPr id="67608" name="Rectangle 38"/>
            <p:cNvSpPr>
              <a:spLocks noChangeArrowheads="1"/>
            </p:cNvSpPr>
            <p:nvPr/>
          </p:nvSpPr>
          <p:spPr bwMode="auto">
            <a:xfrm>
              <a:off x="2688" y="3888"/>
              <a:ext cx="960" cy="144"/>
            </a:xfrm>
            <a:prstGeom prst="rect">
              <a:avLst/>
            </a:prstGeom>
            <a:solidFill>
              <a:srgbClr val="FFFF99"/>
            </a:solidFill>
            <a:ln w="9525">
              <a:solidFill>
                <a:schemeClr val="tx1"/>
              </a:solidFill>
              <a:miter lim="800000"/>
              <a:headEnd/>
              <a:tailEnd/>
            </a:ln>
          </p:spPr>
          <p:txBody>
            <a:bodyPr wrap="none" anchor="ct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checkerboard(across)">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685800" y="800100"/>
            <a:ext cx="7772400" cy="762000"/>
          </a:xfrm>
        </p:spPr>
        <p:txBody>
          <a:bodyPr/>
          <a:lstStyle/>
          <a:p>
            <a:pPr eaLnBrk="1" hangingPunct="1"/>
            <a:r>
              <a:rPr lang="ja-JP" altLang="en-US"/>
              <a:t>ワーキングセットとページ枠</a:t>
            </a:r>
          </a:p>
        </p:txBody>
      </p:sp>
      <p:sp>
        <p:nvSpPr>
          <p:cNvPr id="68611" name="Text Box 4"/>
          <p:cNvSpPr txBox="1">
            <a:spLocks noChangeArrowheads="1"/>
          </p:cNvSpPr>
          <p:nvPr/>
        </p:nvSpPr>
        <p:spPr bwMode="auto">
          <a:xfrm>
            <a:off x="1889125" y="1847850"/>
            <a:ext cx="4992688" cy="579438"/>
          </a:xfrm>
          <a:prstGeom prst="rect">
            <a:avLst/>
          </a:prstGeom>
          <a:noFill/>
          <a:ln w="9525">
            <a:noFill/>
            <a:miter lim="800000"/>
            <a:headEnd/>
            <a:tailEnd/>
          </a:ln>
        </p:spPr>
        <p:txBody>
          <a:bodyPr wrap="none">
            <a:spAutoFit/>
          </a:bodyPr>
          <a:lstStyle/>
          <a:p>
            <a:r>
              <a:rPr lang="ja-JP" altLang="en-US" sz="3200"/>
              <a:t>ワーキングセット &gt; ページ枠</a:t>
            </a:r>
          </a:p>
        </p:txBody>
      </p:sp>
      <p:grpSp>
        <p:nvGrpSpPr>
          <p:cNvPr id="2" name="Group 7"/>
          <p:cNvGrpSpPr>
            <a:grpSpLocks/>
          </p:cNvGrpSpPr>
          <p:nvPr/>
        </p:nvGrpSpPr>
        <p:grpSpPr bwMode="auto">
          <a:xfrm>
            <a:off x="2057400" y="2514600"/>
            <a:ext cx="4452938" cy="1052513"/>
            <a:chOff x="1296" y="1584"/>
            <a:chExt cx="2805" cy="663"/>
          </a:xfrm>
        </p:grpSpPr>
        <p:sp>
          <p:nvSpPr>
            <p:cNvPr id="68615" name="AutoShape 5"/>
            <p:cNvSpPr>
              <a:spLocks noChangeArrowheads="1"/>
            </p:cNvSpPr>
            <p:nvPr/>
          </p:nvSpPr>
          <p:spPr bwMode="auto">
            <a:xfrm>
              <a:off x="2400" y="1584"/>
              <a:ext cx="432" cy="336"/>
            </a:xfrm>
            <a:prstGeom prst="downArrow">
              <a:avLst>
                <a:gd name="adj1" fmla="val 50000"/>
                <a:gd name="adj2" fmla="val 25000"/>
              </a:avLst>
            </a:prstGeom>
            <a:solidFill>
              <a:srgbClr val="CCECFF"/>
            </a:solidFill>
            <a:ln w="19050">
              <a:solidFill>
                <a:schemeClr val="tx1"/>
              </a:solidFill>
              <a:miter lim="800000"/>
              <a:headEnd/>
              <a:tailEnd/>
            </a:ln>
          </p:spPr>
          <p:txBody>
            <a:bodyPr vert="eaVert" wrap="none" anchor="ctr"/>
            <a:lstStyle/>
            <a:p>
              <a:endParaRPr lang="ja-JP" altLang="en-US"/>
            </a:p>
          </p:txBody>
        </p:sp>
        <p:sp>
          <p:nvSpPr>
            <p:cNvPr id="68616" name="Text Box 6"/>
            <p:cNvSpPr txBox="1">
              <a:spLocks noChangeArrowheads="1"/>
            </p:cNvSpPr>
            <p:nvPr/>
          </p:nvSpPr>
          <p:spPr bwMode="auto">
            <a:xfrm>
              <a:off x="1296" y="1920"/>
              <a:ext cx="2805" cy="327"/>
            </a:xfrm>
            <a:prstGeom prst="rect">
              <a:avLst/>
            </a:prstGeom>
            <a:noFill/>
            <a:ln w="9525">
              <a:noFill/>
              <a:miter lim="800000"/>
              <a:headEnd/>
              <a:tailEnd/>
            </a:ln>
          </p:spPr>
          <p:txBody>
            <a:bodyPr wrap="none">
              <a:spAutoFit/>
            </a:bodyPr>
            <a:lstStyle/>
            <a:p>
              <a:r>
                <a:rPr lang="ja-JP" altLang="en-US"/>
                <a:t>頻繁にページフォルトが発生</a:t>
              </a:r>
            </a:p>
          </p:txBody>
        </p:sp>
      </p:grpSp>
      <p:sp>
        <p:nvSpPr>
          <p:cNvPr id="345096" name="Text Box 8"/>
          <p:cNvSpPr txBox="1">
            <a:spLocks noChangeArrowheads="1"/>
          </p:cNvSpPr>
          <p:nvPr/>
        </p:nvSpPr>
        <p:spPr bwMode="auto">
          <a:xfrm>
            <a:off x="2819400" y="3581400"/>
            <a:ext cx="2276475" cy="579438"/>
          </a:xfrm>
          <a:prstGeom prst="rect">
            <a:avLst/>
          </a:prstGeom>
          <a:noFill/>
          <a:ln w="9525">
            <a:noFill/>
            <a:miter lim="800000"/>
            <a:headEnd/>
            <a:tailEnd/>
          </a:ln>
        </p:spPr>
        <p:txBody>
          <a:bodyPr wrap="none">
            <a:spAutoFit/>
          </a:bodyPr>
          <a:lstStyle/>
          <a:p>
            <a:r>
              <a:rPr lang="ja-JP" altLang="en-US" sz="3200"/>
              <a:t>スラッシング</a:t>
            </a:r>
          </a:p>
        </p:txBody>
      </p:sp>
      <p:sp>
        <p:nvSpPr>
          <p:cNvPr id="345097" name="Text Box 9"/>
          <p:cNvSpPr txBox="1">
            <a:spLocks noChangeArrowheads="1"/>
          </p:cNvSpPr>
          <p:nvPr/>
        </p:nvSpPr>
        <p:spPr bwMode="auto">
          <a:xfrm>
            <a:off x="1295400" y="4572000"/>
            <a:ext cx="6470650" cy="1066800"/>
          </a:xfrm>
          <a:prstGeom prst="rect">
            <a:avLst/>
          </a:prstGeom>
          <a:noFill/>
          <a:ln w="9525">
            <a:noFill/>
            <a:miter lim="800000"/>
            <a:headEnd/>
            <a:tailEnd/>
          </a:ln>
        </p:spPr>
        <p:txBody>
          <a:bodyPr wrap="none">
            <a:spAutoFit/>
          </a:bodyPr>
          <a:lstStyle/>
          <a:p>
            <a:r>
              <a:rPr lang="ja-JP" altLang="en-US" sz="3200"/>
              <a:t>各プロセスにワーキングセット以上の</a:t>
            </a:r>
          </a:p>
          <a:p>
            <a:r>
              <a:rPr lang="ja-JP" altLang="en-US" sz="3200"/>
              <a:t>ページ枠を割り当てる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45096"/>
                                        </p:tgtEl>
                                        <p:attrNameLst>
                                          <p:attrName>style.visibility</p:attrName>
                                        </p:attrNameLst>
                                      </p:cBhvr>
                                      <p:to>
                                        <p:strVal val="visible"/>
                                      </p:to>
                                    </p:set>
                                    <p:animEffect transition="in" filter="checkerboard(across)">
                                      <p:cBhvr>
                                        <p:cTn id="12" dur="500"/>
                                        <p:tgtEl>
                                          <p:spTgt spid="345096"/>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45097"/>
                                        </p:tgtEl>
                                        <p:attrNameLst>
                                          <p:attrName>style.visibility</p:attrName>
                                        </p:attrNameLst>
                                      </p:cBhvr>
                                      <p:to>
                                        <p:strVal val="visible"/>
                                      </p:to>
                                    </p:set>
                                    <p:anim calcmode="lin" valueType="num">
                                      <p:cBhvr additive="base">
                                        <p:cTn id="17" dur="500" fill="hold"/>
                                        <p:tgtEl>
                                          <p:spTgt spid="345097"/>
                                        </p:tgtEl>
                                        <p:attrNameLst>
                                          <p:attrName>ppt_x</p:attrName>
                                        </p:attrNameLst>
                                      </p:cBhvr>
                                      <p:tavLst>
                                        <p:tav tm="0">
                                          <p:val>
                                            <p:strVal val="#ppt_x"/>
                                          </p:val>
                                        </p:tav>
                                        <p:tav tm="100000">
                                          <p:val>
                                            <p:strVal val="#ppt_x"/>
                                          </p:val>
                                        </p:tav>
                                      </p:tavLst>
                                    </p:anim>
                                    <p:anim calcmode="lin" valueType="num">
                                      <p:cBhvr additive="base">
                                        <p:cTn id="18" dur="500" fill="hold"/>
                                        <p:tgtEl>
                                          <p:spTgt spid="34509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5096" grpId="0" autoUpdateAnimBg="0"/>
      <p:bldP spid="345097" grpId="0"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685800" y="800100"/>
            <a:ext cx="7772400" cy="762000"/>
          </a:xfrm>
        </p:spPr>
        <p:txBody>
          <a:bodyPr/>
          <a:lstStyle/>
          <a:p>
            <a:pPr eaLnBrk="1" hangingPunct="1"/>
            <a:r>
              <a:rPr lang="ja-JP" altLang="en-US"/>
              <a:t>動的ページ置き換え</a:t>
            </a:r>
          </a:p>
        </p:txBody>
      </p:sp>
      <p:sp>
        <p:nvSpPr>
          <p:cNvPr id="69635" name="Rectangle 3"/>
          <p:cNvSpPr>
            <a:spLocks noGrp="1" noChangeArrowheads="1"/>
          </p:cNvSpPr>
          <p:nvPr>
            <p:ph type="body" idx="1"/>
          </p:nvPr>
        </p:nvSpPr>
        <p:spPr>
          <a:xfrm>
            <a:off x="685800" y="1981200"/>
            <a:ext cx="7772400" cy="1828800"/>
          </a:xfrm>
        </p:spPr>
        <p:txBody>
          <a:bodyPr/>
          <a:lstStyle/>
          <a:p>
            <a:pPr eaLnBrk="1" hangingPunct="1"/>
            <a:r>
              <a:rPr lang="ja-JP" altLang="en-US"/>
              <a:t>動的ページ置き換え</a:t>
            </a:r>
          </a:p>
          <a:p>
            <a:pPr lvl="1" eaLnBrk="1" hangingPunct="1"/>
            <a:r>
              <a:rPr lang="ja-JP" altLang="en-US"/>
              <a:t>各プロセスに割り当てるページ枠のサイズを動的に変える</a:t>
            </a:r>
          </a:p>
        </p:txBody>
      </p:sp>
      <p:sp>
        <p:nvSpPr>
          <p:cNvPr id="347140" name="Text Box 4"/>
          <p:cNvSpPr txBox="1">
            <a:spLocks noChangeArrowheads="1"/>
          </p:cNvSpPr>
          <p:nvPr/>
        </p:nvSpPr>
        <p:spPr bwMode="auto">
          <a:xfrm>
            <a:off x="914400" y="3962400"/>
            <a:ext cx="7620000" cy="1373188"/>
          </a:xfrm>
          <a:prstGeom prst="rect">
            <a:avLst/>
          </a:prstGeom>
          <a:noFill/>
          <a:ln w="9525">
            <a:noFill/>
            <a:miter lim="800000"/>
            <a:headEnd/>
            <a:tailEnd/>
          </a:ln>
        </p:spPr>
        <p:txBody>
          <a:bodyPr wrap="none">
            <a:spAutoFit/>
          </a:bodyPr>
          <a:lstStyle/>
          <a:p>
            <a:r>
              <a:rPr lang="ja-JP" altLang="en-US"/>
              <a:t>ページフォルト発生頻度 : 大 ⇒ ページ枠増加</a:t>
            </a:r>
          </a:p>
          <a:p>
            <a:r>
              <a:rPr lang="ja-JP" altLang="en-US"/>
              <a:t>ページフォルト発生頻度 : 並 ⇒ ページ枠変更無し</a:t>
            </a:r>
          </a:p>
          <a:p>
            <a:r>
              <a:rPr lang="ja-JP" altLang="en-US"/>
              <a:t>ページフォルト発生頻度 : 小 ⇒ ページ枠減少</a:t>
            </a:r>
          </a:p>
        </p:txBody>
      </p:sp>
      <p:sp>
        <p:nvSpPr>
          <p:cNvPr id="347141" name="Text Box 5"/>
          <p:cNvSpPr txBox="1">
            <a:spLocks noChangeArrowheads="1"/>
          </p:cNvSpPr>
          <p:nvPr/>
        </p:nvSpPr>
        <p:spPr bwMode="auto">
          <a:xfrm>
            <a:off x="1219200" y="5562600"/>
            <a:ext cx="6669088" cy="822325"/>
          </a:xfrm>
          <a:prstGeom prst="rect">
            <a:avLst/>
          </a:prstGeom>
          <a:noFill/>
          <a:ln w="9525">
            <a:noFill/>
            <a:miter lim="800000"/>
            <a:headEnd/>
            <a:tailEnd/>
          </a:ln>
        </p:spPr>
        <p:txBody>
          <a:bodyPr wrap="none">
            <a:spAutoFit/>
          </a:bodyPr>
          <a:lstStyle/>
          <a:p>
            <a:r>
              <a:rPr lang="ja-JP" altLang="en-US" sz="2400"/>
              <a:t>全てのプロセスでページフォルトが多発する場合は</a:t>
            </a:r>
          </a:p>
          <a:p>
            <a:r>
              <a:rPr lang="ja-JP" altLang="en-US" sz="2400"/>
              <a:t>優先度の低いプロセスを停止する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47140"/>
                                        </p:tgtEl>
                                        <p:attrNameLst>
                                          <p:attrName>style.visibility</p:attrName>
                                        </p:attrNameLst>
                                      </p:cBhvr>
                                      <p:to>
                                        <p:strVal val="visible"/>
                                      </p:to>
                                    </p:set>
                                    <p:animEffect transition="in" filter="checkerboard(across)">
                                      <p:cBhvr>
                                        <p:cTn id="7" dur="500"/>
                                        <p:tgtEl>
                                          <p:spTgt spid="34714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47141"/>
                                        </p:tgtEl>
                                        <p:attrNameLst>
                                          <p:attrName>style.visibility</p:attrName>
                                        </p:attrNameLst>
                                      </p:cBhvr>
                                      <p:to>
                                        <p:strVal val="visible"/>
                                      </p:to>
                                    </p:set>
                                    <p:anim calcmode="lin" valueType="num">
                                      <p:cBhvr additive="base">
                                        <p:cTn id="12" dur="500" fill="hold"/>
                                        <p:tgtEl>
                                          <p:spTgt spid="347141"/>
                                        </p:tgtEl>
                                        <p:attrNameLst>
                                          <p:attrName>ppt_x</p:attrName>
                                        </p:attrNameLst>
                                      </p:cBhvr>
                                      <p:tavLst>
                                        <p:tav tm="0">
                                          <p:val>
                                            <p:strVal val="#ppt_x"/>
                                          </p:val>
                                        </p:tav>
                                        <p:tav tm="100000">
                                          <p:val>
                                            <p:strVal val="#ppt_x"/>
                                          </p:val>
                                        </p:tav>
                                      </p:tavLst>
                                    </p:anim>
                                    <p:anim calcmode="lin" valueType="num">
                                      <p:cBhvr additive="base">
                                        <p:cTn id="13" dur="500" fill="hold"/>
                                        <p:tgtEl>
                                          <p:spTgt spid="34714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40" grpId="0" autoUpdateAnimBg="0"/>
      <p:bldP spid="347141" grpId="0"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685800" y="800100"/>
            <a:ext cx="7772400" cy="762000"/>
          </a:xfrm>
        </p:spPr>
        <p:txBody>
          <a:bodyPr/>
          <a:lstStyle/>
          <a:p>
            <a:pPr eaLnBrk="1" hangingPunct="1"/>
            <a:r>
              <a:rPr lang="ja-JP" altLang="en-US"/>
              <a:t>動的ページ置換え</a:t>
            </a:r>
          </a:p>
        </p:txBody>
      </p:sp>
      <p:sp>
        <p:nvSpPr>
          <p:cNvPr id="70659" name="Arc 3"/>
          <p:cNvSpPr>
            <a:spLocks/>
          </p:cNvSpPr>
          <p:nvPr/>
        </p:nvSpPr>
        <p:spPr bwMode="auto">
          <a:xfrm rot="10800000">
            <a:off x="1676400" y="2438400"/>
            <a:ext cx="4722813" cy="3276600"/>
          </a:xfrm>
          <a:custGeom>
            <a:avLst/>
            <a:gdLst>
              <a:gd name="T0" fmla="*/ 0 w 21902"/>
              <a:gd name="T1" fmla="*/ 161100 h 21600"/>
              <a:gd name="T2" fmla="*/ 1018398292 w 21902"/>
              <a:gd name="T3" fmla="*/ 421128048 h 21600"/>
              <a:gd name="T4" fmla="*/ 25806412 w 21902"/>
              <a:gd name="T5" fmla="*/ 497041989 h 21600"/>
              <a:gd name="T6" fmla="*/ 0 60000 65536"/>
              <a:gd name="T7" fmla="*/ 0 60000 65536"/>
              <a:gd name="T8" fmla="*/ 0 60000 65536"/>
              <a:gd name="T9" fmla="*/ 0 w 21902"/>
              <a:gd name="T10" fmla="*/ 0 h 21600"/>
              <a:gd name="T11" fmla="*/ 21902 w 21902"/>
              <a:gd name="T12" fmla="*/ 21600 h 21600"/>
            </a:gdLst>
            <a:ahLst/>
            <a:cxnLst>
              <a:cxn ang="T6">
                <a:pos x="T0" y="T1"/>
              </a:cxn>
              <a:cxn ang="T7">
                <a:pos x="T2" y="T3"/>
              </a:cxn>
              <a:cxn ang="T8">
                <a:pos x="T4" y="T5"/>
              </a:cxn>
            </a:cxnLst>
            <a:rect l="T9" t="T10" r="T11" b="T12"/>
            <a:pathLst>
              <a:path w="21902" h="21600" fill="none" extrusionOk="0">
                <a:moveTo>
                  <a:pt x="0" y="7"/>
                </a:moveTo>
                <a:cubicBezTo>
                  <a:pt x="184" y="2"/>
                  <a:pt x="369" y="-1"/>
                  <a:pt x="555" y="0"/>
                </a:cubicBezTo>
                <a:cubicBezTo>
                  <a:pt x="11210" y="0"/>
                  <a:pt x="20274" y="7770"/>
                  <a:pt x="21901" y="18301"/>
                </a:cubicBezTo>
              </a:path>
              <a:path w="21902" h="21600" stroke="0" extrusionOk="0">
                <a:moveTo>
                  <a:pt x="0" y="7"/>
                </a:moveTo>
                <a:cubicBezTo>
                  <a:pt x="184" y="2"/>
                  <a:pt x="369" y="-1"/>
                  <a:pt x="555" y="0"/>
                </a:cubicBezTo>
                <a:cubicBezTo>
                  <a:pt x="11210" y="0"/>
                  <a:pt x="20274" y="7770"/>
                  <a:pt x="21901" y="18301"/>
                </a:cubicBezTo>
                <a:lnTo>
                  <a:pt x="555" y="21600"/>
                </a:lnTo>
                <a:close/>
              </a:path>
            </a:pathLst>
          </a:custGeom>
          <a:noFill/>
          <a:ln w="38100">
            <a:solidFill>
              <a:srgbClr val="FF99CC"/>
            </a:solidFill>
            <a:round/>
            <a:headEnd/>
            <a:tailEnd/>
          </a:ln>
        </p:spPr>
        <p:txBody>
          <a:bodyPr wrap="none" anchor="ctr"/>
          <a:lstStyle/>
          <a:p>
            <a:endParaRPr lang="ja-JP" altLang="en-US"/>
          </a:p>
        </p:txBody>
      </p:sp>
      <p:sp>
        <p:nvSpPr>
          <p:cNvPr id="70660" name="Line 4"/>
          <p:cNvSpPr>
            <a:spLocks noChangeShapeType="1"/>
          </p:cNvSpPr>
          <p:nvPr/>
        </p:nvSpPr>
        <p:spPr bwMode="auto">
          <a:xfrm>
            <a:off x="1524000" y="5943600"/>
            <a:ext cx="5105400" cy="0"/>
          </a:xfrm>
          <a:prstGeom prst="line">
            <a:avLst/>
          </a:prstGeom>
          <a:noFill/>
          <a:ln w="38100">
            <a:solidFill>
              <a:schemeClr val="tx1"/>
            </a:solidFill>
            <a:round/>
            <a:headEnd/>
            <a:tailEnd type="triangle" w="med" len="med"/>
          </a:ln>
        </p:spPr>
        <p:txBody>
          <a:bodyPr wrap="none"/>
          <a:lstStyle/>
          <a:p>
            <a:endParaRPr lang="ja-JP" altLang="en-US"/>
          </a:p>
        </p:txBody>
      </p:sp>
      <p:sp>
        <p:nvSpPr>
          <p:cNvPr id="70661" name="Line 5"/>
          <p:cNvSpPr>
            <a:spLocks noChangeShapeType="1"/>
          </p:cNvSpPr>
          <p:nvPr/>
        </p:nvSpPr>
        <p:spPr bwMode="auto">
          <a:xfrm flipV="1">
            <a:off x="1524000" y="2209800"/>
            <a:ext cx="0" cy="3733800"/>
          </a:xfrm>
          <a:prstGeom prst="line">
            <a:avLst/>
          </a:prstGeom>
          <a:noFill/>
          <a:ln w="28575">
            <a:solidFill>
              <a:schemeClr val="tx1"/>
            </a:solidFill>
            <a:round/>
            <a:headEnd/>
            <a:tailEnd type="triangle" w="med" len="med"/>
          </a:ln>
        </p:spPr>
        <p:txBody>
          <a:bodyPr wrap="none"/>
          <a:lstStyle/>
          <a:p>
            <a:endParaRPr lang="ja-JP" altLang="en-US"/>
          </a:p>
        </p:txBody>
      </p:sp>
      <p:sp>
        <p:nvSpPr>
          <p:cNvPr id="70662" name="Text Box 15"/>
          <p:cNvSpPr txBox="1">
            <a:spLocks noChangeArrowheads="1"/>
          </p:cNvSpPr>
          <p:nvPr/>
        </p:nvSpPr>
        <p:spPr bwMode="auto">
          <a:xfrm>
            <a:off x="5791200" y="6019800"/>
            <a:ext cx="1892300" cy="519113"/>
          </a:xfrm>
          <a:prstGeom prst="rect">
            <a:avLst/>
          </a:prstGeom>
          <a:noFill/>
          <a:ln w="9525">
            <a:noFill/>
            <a:miter lim="800000"/>
            <a:headEnd/>
            <a:tailEnd/>
          </a:ln>
        </p:spPr>
        <p:txBody>
          <a:bodyPr wrap="none">
            <a:spAutoFit/>
          </a:bodyPr>
          <a:lstStyle/>
          <a:p>
            <a:r>
              <a:rPr lang="ja-JP" altLang="en-US"/>
              <a:t>ページ枠数</a:t>
            </a:r>
          </a:p>
        </p:txBody>
      </p:sp>
      <p:sp>
        <p:nvSpPr>
          <p:cNvPr id="70663" name="Text Box 16"/>
          <p:cNvSpPr txBox="1">
            <a:spLocks noChangeArrowheads="1"/>
          </p:cNvSpPr>
          <p:nvPr/>
        </p:nvSpPr>
        <p:spPr bwMode="auto">
          <a:xfrm>
            <a:off x="609600" y="2590800"/>
            <a:ext cx="611188" cy="2617788"/>
          </a:xfrm>
          <a:prstGeom prst="rect">
            <a:avLst/>
          </a:prstGeom>
          <a:noFill/>
          <a:ln w="9525">
            <a:noFill/>
            <a:miter lim="800000"/>
            <a:headEnd/>
            <a:tailEnd/>
          </a:ln>
        </p:spPr>
        <p:txBody>
          <a:bodyPr vert="eaVert" wrap="none">
            <a:spAutoFit/>
          </a:bodyPr>
          <a:lstStyle/>
          <a:p>
            <a:r>
              <a:rPr lang="ja-JP" altLang="en-US"/>
              <a:t>ページフォルト率</a:t>
            </a:r>
          </a:p>
        </p:txBody>
      </p:sp>
      <p:grpSp>
        <p:nvGrpSpPr>
          <p:cNvPr id="2" name="Group 27"/>
          <p:cNvGrpSpPr>
            <a:grpSpLocks/>
          </p:cNvGrpSpPr>
          <p:nvPr/>
        </p:nvGrpSpPr>
        <p:grpSpPr bwMode="auto">
          <a:xfrm>
            <a:off x="1524000" y="3505200"/>
            <a:ext cx="5848350" cy="1662113"/>
            <a:chOff x="1152" y="2016"/>
            <a:chExt cx="3684" cy="1047"/>
          </a:xfrm>
        </p:grpSpPr>
        <p:grpSp>
          <p:nvGrpSpPr>
            <p:cNvPr id="70668" name="Group 23"/>
            <p:cNvGrpSpPr>
              <a:grpSpLocks/>
            </p:cNvGrpSpPr>
            <p:nvPr/>
          </p:nvGrpSpPr>
          <p:grpSpPr bwMode="auto">
            <a:xfrm>
              <a:off x="1152" y="2016"/>
              <a:ext cx="3684" cy="327"/>
              <a:chOff x="1152" y="2016"/>
              <a:chExt cx="3684" cy="327"/>
            </a:xfrm>
          </p:grpSpPr>
          <p:sp>
            <p:nvSpPr>
              <p:cNvPr id="70672" name="Line 21"/>
              <p:cNvSpPr>
                <a:spLocks noChangeShapeType="1"/>
              </p:cNvSpPr>
              <p:nvPr/>
            </p:nvSpPr>
            <p:spPr bwMode="auto">
              <a:xfrm>
                <a:off x="1152" y="2208"/>
                <a:ext cx="3072" cy="0"/>
              </a:xfrm>
              <a:prstGeom prst="line">
                <a:avLst/>
              </a:prstGeom>
              <a:noFill/>
              <a:ln w="28575">
                <a:solidFill>
                  <a:schemeClr val="tx1"/>
                </a:solidFill>
                <a:prstDash val="dash"/>
                <a:round/>
                <a:headEnd/>
                <a:tailEnd/>
              </a:ln>
            </p:spPr>
            <p:txBody>
              <a:bodyPr wrap="none"/>
              <a:lstStyle/>
              <a:p>
                <a:endParaRPr lang="ja-JP" altLang="en-US"/>
              </a:p>
            </p:txBody>
          </p:sp>
          <p:sp>
            <p:nvSpPr>
              <p:cNvPr id="70673" name="Text Box 22"/>
              <p:cNvSpPr txBox="1">
                <a:spLocks noChangeArrowheads="1"/>
              </p:cNvSpPr>
              <p:nvPr/>
            </p:nvSpPr>
            <p:spPr bwMode="auto">
              <a:xfrm>
                <a:off x="4272" y="2016"/>
                <a:ext cx="564" cy="327"/>
              </a:xfrm>
              <a:prstGeom prst="rect">
                <a:avLst/>
              </a:prstGeom>
              <a:noFill/>
              <a:ln w="9525">
                <a:noFill/>
                <a:miter lim="800000"/>
                <a:headEnd/>
                <a:tailEnd/>
              </a:ln>
            </p:spPr>
            <p:txBody>
              <a:bodyPr wrap="none">
                <a:spAutoFit/>
              </a:bodyPr>
              <a:lstStyle/>
              <a:p>
                <a:r>
                  <a:rPr lang="ja-JP" altLang="en-US"/>
                  <a:t>上限</a:t>
                </a:r>
              </a:p>
            </p:txBody>
          </p:sp>
        </p:grpSp>
        <p:grpSp>
          <p:nvGrpSpPr>
            <p:cNvPr id="70669" name="Group 24"/>
            <p:cNvGrpSpPr>
              <a:grpSpLocks/>
            </p:cNvGrpSpPr>
            <p:nvPr/>
          </p:nvGrpSpPr>
          <p:grpSpPr bwMode="auto">
            <a:xfrm>
              <a:off x="1152" y="2736"/>
              <a:ext cx="3684" cy="327"/>
              <a:chOff x="1152" y="2016"/>
              <a:chExt cx="3684" cy="327"/>
            </a:xfrm>
          </p:grpSpPr>
          <p:sp>
            <p:nvSpPr>
              <p:cNvPr id="70670" name="Line 25"/>
              <p:cNvSpPr>
                <a:spLocks noChangeShapeType="1"/>
              </p:cNvSpPr>
              <p:nvPr/>
            </p:nvSpPr>
            <p:spPr bwMode="auto">
              <a:xfrm>
                <a:off x="1152" y="2208"/>
                <a:ext cx="3072" cy="0"/>
              </a:xfrm>
              <a:prstGeom prst="line">
                <a:avLst/>
              </a:prstGeom>
              <a:noFill/>
              <a:ln w="28575">
                <a:solidFill>
                  <a:schemeClr val="tx1"/>
                </a:solidFill>
                <a:prstDash val="dash"/>
                <a:round/>
                <a:headEnd/>
                <a:tailEnd/>
              </a:ln>
            </p:spPr>
            <p:txBody>
              <a:bodyPr wrap="none"/>
              <a:lstStyle/>
              <a:p>
                <a:endParaRPr lang="ja-JP" altLang="en-US"/>
              </a:p>
            </p:txBody>
          </p:sp>
          <p:sp>
            <p:nvSpPr>
              <p:cNvPr id="70671" name="Text Box 26"/>
              <p:cNvSpPr txBox="1">
                <a:spLocks noChangeArrowheads="1"/>
              </p:cNvSpPr>
              <p:nvPr/>
            </p:nvSpPr>
            <p:spPr bwMode="auto">
              <a:xfrm>
                <a:off x="4272" y="2016"/>
                <a:ext cx="564" cy="327"/>
              </a:xfrm>
              <a:prstGeom prst="rect">
                <a:avLst/>
              </a:prstGeom>
              <a:noFill/>
              <a:ln w="9525">
                <a:noFill/>
                <a:miter lim="800000"/>
                <a:headEnd/>
                <a:tailEnd/>
              </a:ln>
            </p:spPr>
            <p:txBody>
              <a:bodyPr wrap="none">
                <a:spAutoFit/>
              </a:bodyPr>
              <a:lstStyle/>
              <a:p>
                <a:r>
                  <a:rPr lang="ja-JP" altLang="en-US"/>
                  <a:t>下限</a:t>
                </a:r>
              </a:p>
            </p:txBody>
          </p:sp>
        </p:grpSp>
      </p:grpSp>
      <p:grpSp>
        <p:nvGrpSpPr>
          <p:cNvPr id="5" name="Group 31"/>
          <p:cNvGrpSpPr>
            <a:grpSpLocks/>
          </p:cNvGrpSpPr>
          <p:nvPr/>
        </p:nvGrpSpPr>
        <p:grpSpPr bwMode="auto">
          <a:xfrm>
            <a:off x="5791200" y="2971800"/>
            <a:ext cx="2894013" cy="2728913"/>
            <a:chOff x="3648" y="1872"/>
            <a:chExt cx="1823" cy="1719"/>
          </a:xfrm>
        </p:grpSpPr>
        <p:sp>
          <p:nvSpPr>
            <p:cNvPr id="70666" name="Text Box 28"/>
            <p:cNvSpPr txBox="1">
              <a:spLocks noChangeArrowheads="1"/>
            </p:cNvSpPr>
            <p:nvPr/>
          </p:nvSpPr>
          <p:spPr bwMode="auto">
            <a:xfrm>
              <a:off x="3648" y="1872"/>
              <a:ext cx="1823" cy="327"/>
            </a:xfrm>
            <a:prstGeom prst="rect">
              <a:avLst/>
            </a:prstGeom>
            <a:noFill/>
            <a:ln w="9525">
              <a:noFill/>
              <a:miter lim="800000"/>
              <a:headEnd/>
              <a:tailEnd/>
            </a:ln>
          </p:spPr>
          <p:txBody>
            <a:bodyPr wrap="none">
              <a:spAutoFit/>
            </a:bodyPr>
            <a:lstStyle/>
            <a:p>
              <a:r>
                <a:rPr lang="ja-JP" altLang="en-US"/>
                <a:t>ページ枠を増やす</a:t>
              </a:r>
            </a:p>
          </p:txBody>
        </p:sp>
        <p:sp>
          <p:nvSpPr>
            <p:cNvPr id="70667" name="Text Box 29"/>
            <p:cNvSpPr txBox="1">
              <a:spLocks noChangeArrowheads="1"/>
            </p:cNvSpPr>
            <p:nvPr/>
          </p:nvSpPr>
          <p:spPr bwMode="auto">
            <a:xfrm>
              <a:off x="3648" y="3264"/>
              <a:ext cx="1779" cy="327"/>
            </a:xfrm>
            <a:prstGeom prst="rect">
              <a:avLst/>
            </a:prstGeom>
            <a:noFill/>
            <a:ln w="9525">
              <a:noFill/>
              <a:miter lim="800000"/>
              <a:headEnd/>
              <a:tailEnd/>
            </a:ln>
          </p:spPr>
          <p:txBody>
            <a:bodyPr wrap="none">
              <a:spAutoFit/>
            </a:bodyPr>
            <a:lstStyle/>
            <a:p>
              <a:r>
                <a:rPr lang="ja-JP" altLang="en-US"/>
                <a:t>ページ枠を減らす</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itchFamily="18" charset="0"/>
              </a:rPr>
              <a:t>置き換え技法</a:t>
            </a:r>
            <a:r>
              <a:rPr lang="ja-JP" altLang="en-US" sz="3600">
                <a:latin typeface="Times New Roman" pitchFamily="18" charset="0"/>
              </a:rPr>
              <a:t>(</a:t>
            </a:r>
            <a:r>
              <a:rPr lang="en-US" altLang="ja-JP" sz="3600">
                <a:latin typeface="Times New Roman" pitchFamily="18" charset="0"/>
              </a:rPr>
              <a:t>replacement)</a:t>
            </a:r>
            <a:endParaRPr lang="ja-JP" altLang="en-US" sz="3600">
              <a:latin typeface="Times New Roman" pitchFamily="18" charset="0"/>
            </a:endParaRPr>
          </a:p>
        </p:txBody>
      </p:sp>
      <p:sp>
        <p:nvSpPr>
          <p:cNvPr id="11267" name="Rectangle 3"/>
          <p:cNvSpPr>
            <a:spLocks noGrp="1" noChangeArrowheads="1"/>
          </p:cNvSpPr>
          <p:nvPr>
            <p:ph type="body" idx="1"/>
          </p:nvPr>
        </p:nvSpPr>
        <p:spPr>
          <a:xfrm>
            <a:off x="685800" y="1981200"/>
            <a:ext cx="7391400" cy="1828800"/>
          </a:xfrm>
        </p:spPr>
        <p:txBody>
          <a:bodyPr/>
          <a:lstStyle/>
          <a:p>
            <a:pPr eaLnBrk="1" hangingPunct="1"/>
            <a:r>
              <a:rPr lang="ja-JP" altLang="en-US">
                <a:latin typeface="Times New Roman" pitchFamily="18" charset="0"/>
              </a:rPr>
              <a:t>置き換え技法</a:t>
            </a:r>
            <a:r>
              <a:rPr lang="ja-JP" altLang="en-US" sz="2800">
                <a:latin typeface="Times New Roman" pitchFamily="18" charset="0"/>
              </a:rPr>
              <a:t>(</a:t>
            </a:r>
            <a:r>
              <a:rPr lang="en-US" altLang="ja-JP" sz="2800">
                <a:latin typeface="Times New Roman" pitchFamily="18" charset="0"/>
              </a:rPr>
              <a:t>replacement)</a:t>
            </a:r>
          </a:p>
          <a:p>
            <a:pPr lvl="1" eaLnBrk="1" hangingPunct="1"/>
            <a:r>
              <a:rPr lang="ja-JP" altLang="en-US">
                <a:latin typeface="Times New Roman" pitchFamily="18" charset="0"/>
              </a:rPr>
              <a:t>空き領域作成のために2次記憶に追い出すデータの決定</a:t>
            </a:r>
          </a:p>
        </p:txBody>
      </p:sp>
      <p:sp>
        <p:nvSpPr>
          <p:cNvPr id="11268" name="Rectangle 4"/>
          <p:cNvSpPr>
            <a:spLocks noChangeArrowheads="1"/>
          </p:cNvSpPr>
          <p:nvPr/>
        </p:nvSpPr>
        <p:spPr bwMode="auto">
          <a:xfrm>
            <a:off x="1905000" y="3962400"/>
            <a:ext cx="1524000" cy="2743200"/>
          </a:xfrm>
          <a:prstGeom prst="rect">
            <a:avLst/>
          </a:prstGeom>
          <a:solidFill>
            <a:srgbClr val="339966"/>
          </a:solidFill>
          <a:ln w="19050">
            <a:solidFill>
              <a:schemeClr val="tx1"/>
            </a:solidFill>
            <a:miter lim="800000"/>
            <a:headEnd/>
            <a:tailEnd/>
          </a:ln>
        </p:spPr>
        <p:txBody>
          <a:bodyPr wrap="none" anchor="ctr"/>
          <a:lstStyle/>
          <a:p>
            <a:endParaRPr lang="ja-JP" altLang="en-US"/>
          </a:p>
        </p:txBody>
      </p:sp>
      <p:sp>
        <p:nvSpPr>
          <p:cNvPr id="11269" name="Text Box 5"/>
          <p:cNvSpPr txBox="1">
            <a:spLocks noChangeArrowheads="1"/>
          </p:cNvSpPr>
          <p:nvPr/>
        </p:nvSpPr>
        <p:spPr bwMode="auto">
          <a:xfrm>
            <a:off x="2133600" y="3505200"/>
            <a:ext cx="1098550" cy="457200"/>
          </a:xfrm>
          <a:prstGeom prst="rect">
            <a:avLst/>
          </a:prstGeom>
          <a:noFill/>
          <a:ln w="9525">
            <a:noFill/>
            <a:miter lim="800000"/>
            <a:headEnd/>
            <a:tailEnd/>
          </a:ln>
        </p:spPr>
        <p:txBody>
          <a:bodyPr wrap="none">
            <a:spAutoFit/>
          </a:bodyPr>
          <a:lstStyle/>
          <a:p>
            <a:r>
              <a:rPr lang="ja-JP" altLang="en-US" sz="2400"/>
              <a:t>主記憶</a:t>
            </a:r>
          </a:p>
        </p:txBody>
      </p:sp>
      <p:sp>
        <p:nvSpPr>
          <p:cNvPr id="11270" name="AutoShape 6"/>
          <p:cNvSpPr>
            <a:spLocks noChangeArrowheads="1"/>
          </p:cNvSpPr>
          <p:nvPr/>
        </p:nvSpPr>
        <p:spPr bwMode="auto">
          <a:xfrm>
            <a:off x="4953000" y="3962400"/>
            <a:ext cx="3429000" cy="2667000"/>
          </a:xfrm>
          <a:prstGeom prst="can">
            <a:avLst>
              <a:gd name="adj" fmla="val 13866"/>
            </a:avLst>
          </a:prstGeom>
          <a:solidFill>
            <a:srgbClr val="800000"/>
          </a:solidFill>
          <a:ln w="19050">
            <a:solidFill>
              <a:schemeClr val="tx1"/>
            </a:solidFill>
            <a:round/>
            <a:headEnd/>
            <a:tailEnd/>
          </a:ln>
        </p:spPr>
        <p:txBody>
          <a:bodyPr wrap="none" anchor="ctr"/>
          <a:lstStyle/>
          <a:p>
            <a:endParaRPr lang="ja-JP" altLang="en-US"/>
          </a:p>
        </p:txBody>
      </p:sp>
      <p:sp>
        <p:nvSpPr>
          <p:cNvPr id="11271" name="Text Box 7"/>
          <p:cNvSpPr txBox="1">
            <a:spLocks noChangeArrowheads="1"/>
          </p:cNvSpPr>
          <p:nvPr/>
        </p:nvSpPr>
        <p:spPr bwMode="auto">
          <a:xfrm>
            <a:off x="6096000" y="3429000"/>
            <a:ext cx="1250950" cy="457200"/>
          </a:xfrm>
          <a:prstGeom prst="rect">
            <a:avLst/>
          </a:prstGeom>
          <a:noFill/>
          <a:ln w="9525">
            <a:noFill/>
            <a:miter lim="800000"/>
            <a:headEnd/>
            <a:tailEnd/>
          </a:ln>
        </p:spPr>
        <p:txBody>
          <a:bodyPr wrap="none">
            <a:spAutoFit/>
          </a:bodyPr>
          <a:lstStyle/>
          <a:p>
            <a:r>
              <a:rPr lang="ja-JP" altLang="en-US" sz="2400"/>
              <a:t>2次記憶</a:t>
            </a:r>
          </a:p>
        </p:txBody>
      </p:sp>
      <p:sp>
        <p:nvSpPr>
          <p:cNvPr id="11272" name="Rectangle 8"/>
          <p:cNvSpPr>
            <a:spLocks noChangeArrowheads="1"/>
          </p:cNvSpPr>
          <p:nvPr/>
        </p:nvSpPr>
        <p:spPr bwMode="auto">
          <a:xfrm>
            <a:off x="5181600" y="4267200"/>
            <a:ext cx="1371600" cy="685800"/>
          </a:xfrm>
          <a:prstGeom prst="rect">
            <a:avLst/>
          </a:prstGeom>
          <a:solidFill>
            <a:srgbClr val="FF99CC"/>
          </a:solidFill>
          <a:ln w="19050">
            <a:solidFill>
              <a:schemeClr val="tx1"/>
            </a:solidFill>
            <a:miter lim="800000"/>
            <a:headEnd/>
            <a:tailEnd/>
          </a:ln>
        </p:spPr>
        <p:txBody>
          <a:bodyPr wrap="none" anchor="ctr"/>
          <a:lstStyle/>
          <a:p>
            <a:pPr algn="ctr"/>
            <a:r>
              <a:rPr lang="ja-JP" altLang="en-US" sz="2000">
                <a:solidFill>
                  <a:srgbClr val="000000"/>
                </a:solidFill>
              </a:rPr>
              <a:t>プログラム1</a:t>
            </a:r>
          </a:p>
        </p:txBody>
      </p:sp>
      <p:sp>
        <p:nvSpPr>
          <p:cNvPr id="11273" name="Rectangle 9"/>
          <p:cNvSpPr>
            <a:spLocks noChangeArrowheads="1"/>
          </p:cNvSpPr>
          <p:nvPr/>
        </p:nvSpPr>
        <p:spPr bwMode="auto">
          <a:xfrm>
            <a:off x="5181600" y="5029200"/>
            <a:ext cx="1371600" cy="457200"/>
          </a:xfrm>
          <a:prstGeom prst="rect">
            <a:avLst/>
          </a:prstGeom>
          <a:solidFill>
            <a:srgbClr val="FFCC99"/>
          </a:solidFill>
          <a:ln w="19050">
            <a:solidFill>
              <a:schemeClr val="tx1"/>
            </a:solidFill>
            <a:miter lim="800000"/>
            <a:headEnd/>
            <a:tailEnd/>
          </a:ln>
        </p:spPr>
        <p:txBody>
          <a:bodyPr wrap="none" anchor="ctr"/>
          <a:lstStyle/>
          <a:p>
            <a:pPr algn="ctr"/>
            <a:r>
              <a:rPr lang="ja-JP" altLang="en-US" sz="2000">
                <a:solidFill>
                  <a:srgbClr val="000000"/>
                </a:solidFill>
              </a:rPr>
              <a:t>プログラム2</a:t>
            </a:r>
          </a:p>
        </p:txBody>
      </p:sp>
      <p:sp>
        <p:nvSpPr>
          <p:cNvPr id="11274" name="Rectangle 10"/>
          <p:cNvSpPr>
            <a:spLocks noChangeArrowheads="1"/>
          </p:cNvSpPr>
          <p:nvPr/>
        </p:nvSpPr>
        <p:spPr bwMode="auto">
          <a:xfrm>
            <a:off x="5181600" y="5562600"/>
            <a:ext cx="1371600" cy="685800"/>
          </a:xfrm>
          <a:prstGeom prst="rect">
            <a:avLst/>
          </a:prstGeom>
          <a:solidFill>
            <a:srgbClr val="FFFF99"/>
          </a:solidFill>
          <a:ln w="19050">
            <a:solidFill>
              <a:schemeClr val="tx1"/>
            </a:solidFill>
            <a:miter lim="800000"/>
            <a:headEnd/>
            <a:tailEnd/>
          </a:ln>
        </p:spPr>
        <p:txBody>
          <a:bodyPr wrap="none" anchor="ctr"/>
          <a:lstStyle/>
          <a:p>
            <a:pPr algn="ctr"/>
            <a:r>
              <a:rPr lang="ja-JP" altLang="en-US" sz="2000">
                <a:solidFill>
                  <a:srgbClr val="000000"/>
                </a:solidFill>
              </a:rPr>
              <a:t>プログラム3</a:t>
            </a:r>
          </a:p>
        </p:txBody>
      </p:sp>
      <p:sp>
        <p:nvSpPr>
          <p:cNvPr id="11275" name="Rectangle 11"/>
          <p:cNvSpPr>
            <a:spLocks noChangeArrowheads="1"/>
          </p:cNvSpPr>
          <p:nvPr/>
        </p:nvSpPr>
        <p:spPr bwMode="auto">
          <a:xfrm>
            <a:off x="6781800" y="4267200"/>
            <a:ext cx="1371600" cy="457200"/>
          </a:xfrm>
          <a:prstGeom prst="rect">
            <a:avLst/>
          </a:prstGeom>
          <a:solidFill>
            <a:srgbClr val="CCFFCC"/>
          </a:solidFill>
          <a:ln w="19050">
            <a:solidFill>
              <a:schemeClr val="tx1"/>
            </a:solidFill>
            <a:miter lim="800000"/>
            <a:headEnd/>
            <a:tailEnd/>
          </a:ln>
        </p:spPr>
        <p:txBody>
          <a:bodyPr wrap="none" anchor="ctr"/>
          <a:lstStyle/>
          <a:p>
            <a:pPr algn="ctr"/>
            <a:r>
              <a:rPr lang="ja-JP" altLang="en-US" sz="2000">
                <a:solidFill>
                  <a:srgbClr val="000000"/>
                </a:solidFill>
              </a:rPr>
              <a:t>データ1</a:t>
            </a:r>
          </a:p>
        </p:txBody>
      </p:sp>
      <p:sp>
        <p:nvSpPr>
          <p:cNvPr id="11276" name="Rectangle 12"/>
          <p:cNvSpPr>
            <a:spLocks noChangeArrowheads="1"/>
          </p:cNvSpPr>
          <p:nvPr/>
        </p:nvSpPr>
        <p:spPr bwMode="auto">
          <a:xfrm>
            <a:off x="6781800" y="4800600"/>
            <a:ext cx="1371600" cy="609600"/>
          </a:xfrm>
          <a:prstGeom prst="rect">
            <a:avLst/>
          </a:prstGeom>
          <a:solidFill>
            <a:srgbClr val="99CCFF"/>
          </a:solidFill>
          <a:ln w="19050">
            <a:solidFill>
              <a:schemeClr val="tx1"/>
            </a:solidFill>
            <a:miter lim="800000"/>
            <a:headEnd/>
            <a:tailEnd/>
          </a:ln>
        </p:spPr>
        <p:txBody>
          <a:bodyPr wrap="none" anchor="ctr"/>
          <a:lstStyle/>
          <a:p>
            <a:pPr algn="ctr"/>
            <a:r>
              <a:rPr lang="ja-JP" altLang="en-US" sz="2000">
                <a:solidFill>
                  <a:srgbClr val="000000"/>
                </a:solidFill>
              </a:rPr>
              <a:t>データ2</a:t>
            </a:r>
          </a:p>
        </p:txBody>
      </p:sp>
      <p:sp>
        <p:nvSpPr>
          <p:cNvPr id="11277" name="Rectangle 13"/>
          <p:cNvSpPr>
            <a:spLocks noChangeArrowheads="1"/>
          </p:cNvSpPr>
          <p:nvPr/>
        </p:nvSpPr>
        <p:spPr bwMode="auto">
          <a:xfrm>
            <a:off x="6781800" y="5486400"/>
            <a:ext cx="1371600" cy="304800"/>
          </a:xfrm>
          <a:prstGeom prst="rect">
            <a:avLst/>
          </a:prstGeom>
          <a:solidFill>
            <a:srgbClr val="CC99FF"/>
          </a:solidFill>
          <a:ln w="19050">
            <a:solidFill>
              <a:schemeClr val="tx1"/>
            </a:solidFill>
            <a:miter lim="800000"/>
            <a:headEnd/>
            <a:tailEnd/>
          </a:ln>
        </p:spPr>
        <p:txBody>
          <a:bodyPr wrap="none" anchor="ctr"/>
          <a:lstStyle/>
          <a:p>
            <a:pPr algn="ctr"/>
            <a:r>
              <a:rPr lang="ja-JP" altLang="en-US" sz="2000">
                <a:solidFill>
                  <a:srgbClr val="000000"/>
                </a:solidFill>
              </a:rPr>
              <a:t>データ3</a:t>
            </a:r>
          </a:p>
        </p:txBody>
      </p:sp>
      <p:grpSp>
        <p:nvGrpSpPr>
          <p:cNvPr id="2" name="Group 35"/>
          <p:cNvGrpSpPr>
            <a:grpSpLocks/>
          </p:cNvGrpSpPr>
          <p:nvPr/>
        </p:nvGrpSpPr>
        <p:grpSpPr bwMode="auto">
          <a:xfrm>
            <a:off x="1981200" y="3886200"/>
            <a:ext cx="3200400" cy="838200"/>
            <a:chOff x="1248" y="2448"/>
            <a:chExt cx="2016" cy="528"/>
          </a:xfrm>
        </p:grpSpPr>
        <p:sp>
          <p:nvSpPr>
            <p:cNvPr id="11289" name="Text Box 22"/>
            <p:cNvSpPr txBox="1">
              <a:spLocks noChangeArrowheads="1"/>
            </p:cNvSpPr>
            <p:nvPr/>
          </p:nvSpPr>
          <p:spPr bwMode="auto">
            <a:xfrm>
              <a:off x="2256" y="2448"/>
              <a:ext cx="884" cy="288"/>
            </a:xfrm>
            <a:prstGeom prst="rect">
              <a:avLst/>
            </a:prstGeom>
            <a:noFill/>
            <a:ln w="9525">
              <a:noFill/>
              <a:miter lim="800000"/>
              <a:headEnd/>
              <a:tailEnd/>
            </a:ln>
          </p:spPr>
          <p:txBody>
            <a:bodyPr wrap="none">
              <a:spAutoFit/>
            </a:bodyPr>
            <a:lstStyle/>
            <a:p>
              <a:r>
                <a:rPr lang="ja-JP" altLang="en-US" sz="2400"/>
                <a:t>読み込み</a:t>
              </a:r>
            </a:p>
          </p:txBody>
        </p:sp>
        <p:sp>
          <p:nvSpPr>
            <p:cNvPr id="11290" name="Rectangle 24"/>
            <p:cNvSpPr>
              <a:spLocks noChangeArrowheads="1"/>
            </p:cNvSpPr>
            <p:nvPr/>
          </p:nvSpPr>
          <p:spPr bwMode="auto">
            <a:xfrm>
              <a:off x="1248" y="2544"/>
              <a:ext cx="864" cy="432"/>
            </a:xfrm>
            <a:prstGeom prst="rect">
              <a:avLst/>
            </a:prstGeom>
            <a:solidFill>
              <a:srgbClr val="FF99CC"/>
            </a:solidFill>
            <a:ln w="9525">
              <a:solidFill>
                <a:schemeClr val="tx1"/>
              </a:solidFill>
              <a:miter lim="800000"/>
              <a:headEnd/>
              <a:tailEnd/>
            </a:ln>
          </p:spPr>
          <p:txBody>
            <a:bodyPr wrap="none" anchor="ctr"/>
            <a:lstStyle/>
            <a:p>
              <a:pPr algn="ctr"/>
              <a:r>
                <a:rPr lang="ja-JP" altLang="en-US" sz="2000">
                  <a:solidFill>
                    <a:srgbClr val="000000"/>
                  </a:solidFill>
                </a:rPr>
                <a:t>プログラム1</a:t>
              </a:r>
            </a:p>
          </p:txBody>
        </p:sp>
        <p:sp>
          <p:nvSpPr>
            <p:cNvPr id="11291" name="Line 25"/>
            <p:cNvSpPr>
              <a:spLocks noChangeShapeType="1"/>
            </p:cNvSpPr>
            <p:nvPr/>
          </p:nvSpPr>
          <p:spPr bwMode="auto">
            <a:xfrm flipH="1" flipV="1">
              <a:off x="2112" y="2736"/>
              <a:ext cx="1152" cy="144"/>
            </a:xfrm>
            <a:prstGeom prst="line">
              <a:avLst/>
            </a:prstGeom>
            <a:noFill/>
            <a:ln w="38100">
              <a:solidFill>
                <a:srgbClr val="FF99CC"/>
              </a:solidFill>
              <a:round/>
              <a:headEnd/>
              <a:tailEnd type="triangle" w="med" len="med"/>
            </a:ln>
          </p:spPr>
          <p:txBody>
            <a:bodyPr wrap="none"/>
            <a:lstStyle/>
            <a:p>
              <a:endParaRPr lang="ja-JP" altLang="en-US"/>
            </a:p>
          </p:txBody>
        </p:sp>
      </p:grpSp>
      <p:grpSp>
        <p:nvGrpSpPr>
          <p:cNvPr id="3" name="Group 26"/>
          <p:cNvGrpSpPr>
            <a:grpSpLocks/>
          </p:cNvGrpSpPr>
          <p:nvPr/>
        </p:nvGrpSpPr>
        <p:grpSpPr bwMode="auto">
          <a:xfrm>
            <a:off x="1981200" y="4495800"/>
            <a:ext cx="4800600" cy="762000"/>
            <a:chOff x="1248" y="2832"/>
            <a:chExt cx="3024" cy="480"/>
          </a:xfrm>
        </p:grpSpPr>
        <p:sp>
          <p:nvSpPr>
            <p:cNvPr id="11287" name="Rectangle 27"/>
            <p:cNvSpPr>
              <a:spLocks noChangeArrowheads="1"/>
            </p:cNvSpPr>
            <p:nvPr/>
          </p:nvSpPr>
          <p:spPr bwMode="auto">
            <a:xfrm>
              <a:off x="1248" y="3024"/>
              <a:ext cx="864" cy="288"/>
            </a:xfrm>
            <a:prstGeom prst="rect">
              <a:avLst/>
            </a:prstGeom>
            <a:solidFill>
              <a:srgbClr val="CCFFCC"/>
            </a:solidFill>
            <a:ln w="19050">
              <a:solidFill>
                <a:schemeClr val="tx1"/>
              </a:solidFill>
              <a:miter lim="800000"/>
              <a:headEnd/>
              <a:tailEnd/>
            </a:ln>
          </p:spPr>
          <p:txBody>
            <a:bodyPr wrap="none" anchor="ctr"/>
            <a:lstStyle/>
            <a:p>
              <a:pPr algn="ctr"/>
              <a:r>
                <a:rPr lang="ja-JP" altLang="en-US" sz="2000">
                  <a:solidFill>
                    <a:srgbClr val="000000"/>
                  </a:solidFill>
                </a:rPr>
                <a:t>データ1</a:t>
              </a:r>
            </a:p>
          </p:txBody>
        </p:sp>
        <p:sp>
          <p:nvSpPr>
            <p:cNvPr id="11288" name="Line 28"/>
            <p:cNvSpPr>
              <a:spLocks noChangeShapeType="1"/>
            </p:cNvSpPr>
            <p:nvPr/>
          </p:nvSpPr>
          <p:spPr bwMode="auto">
            <a:xfrm flipH="1">
              <a:off x="2112" y="2832"/>
              <a:ext cx="2160" cy="336"/>
            </a:xfrm>
            <a:prstGeom prst="line">
              <a:avLst/>
            </a:prstGeom>
            <a:noFill/>
            <a:ln w="38100">
              <a:solidFill>
                <a:srgbClr val="CCFFCC"/>
              </a:solidFill>
              <a:round/>
              <a:headEnd/>
              <a:tailEnd type="triangle" w="med" len="med"/>
            </a:ln>
          </p:spPr>
          <p:txBody>
            <a:bodyPr wrap="none"/>
            <a:lstStyle/>
            <a:p>
              <a:endParaRPr lang="ja-JP" altLang="en-US"/>
            </a:p>
          </p:txBody>
        </p:sp>
      </p:grpSp>
      <p:grpSp>
        <p:nvGrpSpPr>
          <p:cNvPr id="4" name="Group 29"/>
          <p:cNvGrpSpPr>
            <a:grpSpLocks/>
          </p:cNvGrpSpPr>
          <p:nvPr/>
        </p:nvGrpSpPr>
        <p:grpSpPr bwMode="auto">
          <a:xfrm>
            <a:off x="1981200" y="5257800"/>
            <a:ext cx="3200400" cy="533400"/>
            <a:chOff x="1248" y="3312"/>
            <a:chExt cx="2016" cy="336"/>
          </a:xfrm>
        </p:grpSpPr>
        <p:sp>
          <p:nvSpPr>
            <p:cNvPr id="11285" name="Rectangle 30"/>
            <p:cNvSpPr>
              <a:spLocks noChangeArrowheads="1"/>
            </p:cNvSpPr>
            <p:nvPr/>
          </p:nvSpPr>
          <p:spPr bwMode="auto">
            <a:xfrm>
              <a:off x="1248" y="3360"/>
              <a:ext cx="864" cy="288"/>
            </a:xfrm>
            <a:prstGeom prst="rect">
              <a:avLst/>
            </a:prstGeom>
            <a:solidFill>
              <a:srgbClr val="FFCC99"/>
            </a:solidFill>
            <a:ln w="19050">
              <a:solidFill>
                <a:schemeClr val="tx1"/>
              </a:solidFill>
              <a:miter lim="800000"/>
              <a:headEnd/>
              <a:tailEnd/>
            </a:ln>
          </p:spPr>
          <p:txBody>
            <a:bodyPr wrap="none" anchor="ctr"/>
            <a:lstStyle/>
            <a:p>
              <a:pPr algn="ctr"/>
              <a:r>
                <a:rPr lang="ja-JP" altLang="en-US" sz="2000">
                  <a:solidFill>
                    <a:srgbClr val="000000"/>
                  </a:solidFill>
                </a:rPr>
                <a:t>プログラム2</a:t>
              </a:r>
            </a:p>
          </p:txBody>
        </p:sp>
        <p:sp>
          <p:nvSpPr>
            <p:cNvPr id="11286" name="Line 31"/>
            <p:cNvSpPr>
              <a:spLocks noChangeShapeType="1"/>
            </p:cNvSpPr>
            <p:nvPr/>
          </p:nvSpPr>
          <p:spPr bwMode="auto">
            <a:xfrm flipH="1">
              <a:off x="2112" y="3312"/>
              <a:ext cx="1152" cy="192"/>
            </a:xfrm>
            <a:prstGeom prst="line">
              <a:avLst/>
            </a:prstGeom>
            <a:noFill/>
            <a:ln w="38100">
              <a:solidFill>
                <a:srgbClr val="FFCC99"/>
              </a:solidFill>
              <a:round/>
              <a:headEnd/>
              <a:tailEnd type="triangle" w="med" len="med"/>
            </a:ln>
          </p:spPr>
          <p:txBody>
            <a:bodyPr wrap="none"/>
            <a:lstStyle/>
            <a:p>
              <a:endParaRPr lang="ja-JP" altLang="en-US"/>
            </a:p>
          </p:txBody>
        </p:sp>
      </p:grpSp>
      <p:grpSp>
        <p:nvGrpSpPr>
          <p:cNvPr id="5" name="Group 32"/>
          <p:cNvGrpSpPr>
            <a:grpSpLocks/>
          </p:cNvGrpSpPr>
          <p:nvPr/>
        </p:nvGrpSpPr>
        <p:grpSpPr bwMode="auto">
          <a:xfrm>
            <a:off x="1981200" y="5105400"/>
            <a:ext cx="4800600" cy="1371600"/>
            <a:chOff x="1248" y="3216"/>
            <a:chExt cx="3024" cy="864"/>
          </a:xfrm>
        </p:grpSpPr>
        <p:sp>
          <p:nvSpPr>
            <p:cNvPr id="11283" name="Rectangle 33"/>
            <p:cNvSpPr>
              <a:spLocks noChangeArrowheads="1"/>
            </p:cNvSpPr>
            <p:nvPr/>
          </p:nvSpPr>
          <p:spPr bwMode="auto">
            <a:xfrm>
              <a:off x="1248" y="3696"/>
              <a:ext cx="864" cy="384"/>
            </a:xfrm>
            <a:prstGeom prst="rect">
              <a:avLst/>
            </a:prstGeom>
            <a:solidFill>
              <a:srgbClr val="99CCFF"/>
            </a:solidFill>
            <a:ln w="19050">
              <a:solidFill>
                <a:schemeClr val="tx1"/>
              </a:solidFill>
              <a:miter lim="800000"/>
              <a:headEnd/>
              <a:tailEnd/>
            </a:ln>
          </p:spPr>
          <p:txBody>
            <a:bodyPr wrap="none" anchor="ctr"/>
            <a:lstStyle/>
            <a:p>
              <a:pPr algn="ctr"/>
              <a:r>
                <a:rPr lang="ja-JP" altLang="en-US" sz="2000">
                  <a:solidFill>
                    <a:srgbClr val="000000"/>
                  </a:solidFill>
                </a:rPr>
                <a:t>データ2</a:t>
              </a:r>
            </a:p>
          </p:txBody>
        </p:sp>
        <p:sp>
          <p:nvSpPr>
            <p:cNvPr id="11284" name="Line 34"/>
            <p:cNvSpPr>
              <a:spLocks noChangeShapeType="1"/>
            </p:cNvSpPr>
            <p:nvPr/>
          </p:nvSpPr>
          <p:spPr bwMode="auto">
            <a:xfrm flipH="1">
              <a:off x="2112" y="3216"/>
              <a:ext cx="2160" cy="672"/>
            </a:xfrm>
            <a:prstGeom prst="line">
              <a:avLst/>
            </a:prstGeom>
            <a:noFill/>
            <a:ln w="38100">
              <a:solidFill>
                <a:srgbClr val="99CCFF"/>
              </a:solidFill>
              <a:round/>
              <a:headEnd/>
              <a:tailEnd type="triangle" w="med" len="med"/>
            </a:ln>
          </p:spPr>
          <p:txBody>
            <a:bodyPr wrap="none"/>
            <a:lstStyle/>
            <a:p>
              <a:endParaRPr lang="ja-JP" altLang="en-US"/>
            </a:p>
          </p:txBody>
        </p:sp>
      </p:grpSp>
      <p:sp>
        <p:nvSpPr>
          <p:cNvPr id="236580" name="AutoShape 36"/>
          <p:cNvSpPr>
            <a:spLocks noChangeArrowheads="1"/>
          </p:cNvSpPr>
          <p:nvPr/>
        </p:nvSpPr>
        <p:spPr bwMode="auto">
          <a:xfrm>
            <a:off x="228600" y="3886200"/>
            <a:ext cx="1600200" cy="914400"/>
          </a:xfrm>
          <a:prstGeom prst="wedgeRoundRectCallout">
            <a:avLst>
              <a:gd name="adj1" fmla="val 54565"/>
              <a:gd name="adj2" fmla="val 73093"/>
              <a:gd name="adj3" fmla="val 16667"/>
            </a:avLst>
          </a:prstGeom>
          <a:noFill/>
          <a:ln w="19050">
            <a:solidFill>
              <a:schemeClr val="tx1"/>
            </a:solidFill>
            <a:miter lim="800000"/>
            <a:headEnd/>
            <a:tailEnd/>
          </a:ln>
        </p:spPr>
        <p:txBody>
          <a:bodyPr/>
          <a:lstStyle/>
          <a:p>
            <a:pPr algn="ctr"/>
            <a:r>
              <a:rPr lang="ja-JP" altLang="en-US" sz="2400"/>
              <a:t>主記憶に空き無し</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right)">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right)">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right)">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36580"/>
                                        </p:tgtEl>
                                        <p:attrNameLst>
                                          <p:attrName>style.visibility</p:attrName>
                                        </p:attrNameLst>
                                      </p:cBhvr>
                                      <p:to>
                                        <p:strVal val="visible"/>
                                      </p:to>
                                    </p:set>
                                    <p:animEffect transition="in" filter="checkerboard(across)">
                                      <p:cBhvr>
                                        <p:cTn id="27" dur="500"/>
                                        <p:tgtEl>
                                          <p:spTgt spid="2365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580" grpId="0" animBg="1" autoUpdateAnimBg="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ja-JP" altLang="en-US">
                <a:latin typeface="Times New Roman" pitchFamily="18" charset="0"/>
              </a:rPr>
              <a:t>ワーキングセットによる</a:t>
            </a:r>
            <a:br>
              <a:rPr lang="ja-JP" altLang="en-US">
                <a:latin typeface="Times New Roman" pitchFamily="18" charset="0"/>
              </a:rPr>
            </a:br>
            <a:r>
              <a:rPr lang="ja-JP" altLang="en-US">
                <a:latin typeface="Times New Roman" pitchFamily="18" charset="0"/>
              </a:rPr>
              <a:t>動的ページ置換え</a:t>
            </a:r>
          </a:p>
        </p:txBody>
      </p:sp>
      <p:sp>
        <p:nvSpPr>
          <p:cNvPr id="71683" name="Rectangle 3"/>
          <p:cNvSpPr>
            <a:spLocks noGrp="1" noChangeArrowheads="1"/>
          </p:cNvSpPr>
          <p:nvPr>
            <p:ph type="body" idx="1"/>
          </p:nvPr>
        </p:nvSpPr>
        <p:spPr>
          <a:xfrm>
            <a:off x="685800" y="1981200"/>
            <a:ext cx="8077200" cy="1524000"/>
          </a:xfrm>
        </p:spPr>
        <p:txBody>
          <a:bodyPr/>
          <a:lstStyle/>
          <a:p>
            <a:pPr eaLnBrk="1" hangingPunct="1"/>
            <a:r>
              <a:rPr lang="ja-JP" altLang="en-US"/>
              <a:t>ワーキングセット</a:t>
            </a:r>
          </a:p>
          <a:p>
            <a:pPr eaLnBrk="1" hangingPunct="1">
              <a:buFontTx/>
              <a:buNone/>
            </a:pPr>
            <a:r>
              <a:rPr lang="ja-JP" altLang="en-US"/>
              <a:t>= 最近の </a:t>
            </a:r>
            <a:r>
              <a:rPr lang="en-US" altLang="ja-JP" i="1">
                <a:latin typeface="Times New Roman" pitchFamily="18" charset="0"/>
              </a:rPr>
              <a:t>w</a:t>
            </a:r>
            <a:r>
              <a:rPr lang="en-US" altLang="ja-JP"/>
              <a:t> </a:t>
            </a:r>
            <a:r>
              <a:rPr lang="ja-JP" altLang="en-US"/>
              <a:t>時間以内にアクセスされたページ</a:t>
            </a:r>
          </a:p>
        </p:txBody>
      </p:sp>
      <p:grpSp>
        <p:nvGrpSpPr>
          <p:cNvPr id="2" name="Group 11"/>
          <p:cNvGrpSpPr>
            <a:grpSpLocks/>
          </p:cNvGrpSpPr>
          <p:nvPr/>
        </p:nvGrpSpPr>
        <p:grpSpPr bwMode="auto">
          <a:xfrm>
            <a:off x="762000" y="3581400"/>
            <a:ext cx="7042150" cy="1143000"/>
            <a:chOff x="480" y="2256"/>
            <a:chExt cx="4436" cy="720"/>
          </a:xfrm>
        </p:grpSpPr>
        <p:sp>
          <p:nvSpPr>
            <p:cNvPr id="71693" name="Line 4"/>
            <p:cNvSpPr>
              <a:spLocks noChangeShapeType="1"/>
            </p:cNvSpPr>
            <p:nvPr/>
          </p:nvSpPr>
          <p:spPr bwMode="auto">
            <a:xfrm>
              <a:off x="1296" y="2640"/>
              <a:ext cx="3552" cy="0"/>
            </a:xfrm>
            <a:prstGeom prst="line">
              <a:avLst/>
            </a:prstGeom>
            <a:noFill/>
            <a:ln w="19050">
              <a:solidFill>
                <a:schemeClr val="tx1"/>
              </a:solidFill>
              <a:round/>
              <a:headEnd/>
              <a:tailEnd type="triangle" w="med" len="med"/>
            </a:ln>
          </p:spPr>
          <p:txBody>
            <a:bodyPr wrap="none"/>
            <a:lstStyle/>
            <a:p>
              <a:endParaRPr lang="ja-JP" altLang="en-US"/>
            </a:p>
          </p:txBody>
        </p:sp>
        <p:sp>
          <p:nvSpPr>
            <p:cNvPr id="71694" name="Text Box 5"/>
            <p:cNvSpPr txBox="1">
              <a:spLocks noChangeArrowheads="1"/>
            </p:cNvSpPr>
            <p:nvPr/>
          </p:nvSpPr>
          <p:spPr bwMode="auto">
            <a:xfrm>
              <a:off x="4416" y="2688"/>
              <a:ext cx="500" cy="288"/>
            </a:xfrm>
            <a:prstGeom prst="rect">
              <a:avLst/>
            </a:prstGeom>
            <a:noFill/>
            <a:ln w="9525">
              <a:noFill/>
              <a:miter lim="800000"/>
              <a:headEnd/>
              <a:tailEnd/>
            </a:ln>
          </p:spPr>
          <p:txBody>
            <a:bodyPr wrap="none">
              <a:spAutoFit/>
            </a:bodyPr>
            <a:lstStyle/>
            <a:p>
              <a:r>
                <a:rPr lang="ja-JP" altLang="en-US" sz="2400"/>
                <a:t>時間</a:t>
              </a:r>
            </a:p>
          </p:txBody>
        </p:sp>
        <p:sp>
          <p:nvSpPr>
            <p:cNvPr id="71695" name="Text Box 6"/>
            <p:cNvSpPr txBox="1">
              <a:spLocks noChangeArrowheads="1"/>
            </p:cNvSpPr>
            <p:nvPr/>
          </p:nvSpPr>
          <p:spPr bwMode="auto">
            <a:xfrm>
              <a:off x="480" y="2256"/>
              <a:ext cx="4166" cy="327"/>
            </a:xfrm>
            <a:prstGeom prst="rect">
              <a:avLst/>
            </a:prstGeom>
            <a:noFill/>
            <a:ln w="9525">
              <a:noFill/>
              <a:miter lim="800000"/>
              <a:headEnd/>
              <a:tailEnd/>
            </a:ln>
          </p:spPr>
          <p:txBody>
            <a:bodyPr wrap="none">
              <a:spAutoFit/>
            </a:bodyPr>
            <a:lstStyle/>
            <a:p>
              <a:r>
                <a:rPr lang="ja-JP" altLang="en-US"/>
                <a:t>ページ : 0  1  3  2  0  2  3  5  1  0  2  4  3  4  2</a:t>
              </a:r>
            </a:p>
          </p:txBody>
        </p:sp>
      </p:grpSp>
      <p:grpSp>
        <p:nvGrpSpPr>
          <p:cNvPr id="3" name="Group 12"/>
          <p:cNvGrpSpPr>
            <a:grpSpLocks/>
          </p:cNvGrpSpPr>
          <p:nvPr/>
        </p:nvGrpSpPr>
        <p:grpSpPr bwMode="auto">
          <a:xfrm>
            <a:off x="4175125" y="4191000"/>
            <a:ext cx="981075" cy="1119188"/>
            <a:chOff x="2630" y="2640"/>
            <a:chExt cx="618" cy="705"/>
          </a:xfrm>
        </p:grpSpPr>
        <p:sp>
          <p:nvSpPr>
            <p:cNvPr id="71691" name="Line 7"/>
            <p:cNvSpPr>
              <a:spLocks noChangeShapeType="1"/>
            </p:cNvSpPr>
            <p:nvPr/>
          </p:nvSpPr>
          <p:spPr bwMode="auto">
            <a:xfrm flipV="1">
              <a:off x="2976" y="2640"/>
              <a:ext cx="0" cy="384"/>
            </a:xfrm>
            <a:prstGeom prst="line">
              <a:avLst/>
            </a:prstGeom>
            <a:noFill/>
            <a:ln w="28575">
              <a:solidFill>
                <a:schemeClr val="tx1"/>
              </a:solidFill>
              <a:round/>
              <a:headEnd/>
              <a:tailEnd type="triangle" w="med" len="med"/>
            </a:ln>
          </p:spPr>
          <p:txBody>
            <a:bodyPr wrap="none"/>
            <a:lstStyle/>
            <a:p>
              <a:endParaRPr lang="ja-JP" altLang="en-US"/>
            </a:p>
          </p:txBody>
        </p:sp>
        <p:sp>
          <p:nvSpPr>
            <p:cNvPr id="71692" name="Text Box 8"/>
            <p:cNvSpPr txBox="1">
              <a:spLocks noChangeArrowheads="1"/>
            </p:cNvSpPr>
            <p:nvPr/>
          </p:nvSpPr>
          <p:spPr bwMode="auto">
            <a:xfrm>
              <a:off x="2630" y="3018"/>
              <a:ext cx="618" cy="327"/>
            </a:xfrm>
            <a:prstGeom prst="rect">
              <a:avLst/>
            </a:prstGeom>
            <a:noFill/>
            <a:ln w="9525">
              <a:noFill/>
              <a:miter lim="800000"/>
              <a:headEnd/>
              <a:tailEnd/>
            </a:ln>
          </p:spPr>
          <p:txBody>
            <a:bodyPr wrap="none">
              <a:spAutoFit/>
            </a:bodyPr>
            <a:lstStyle/>
            <a:p>
              <a:r>
                <a:rPr lang="ja-JP" altLang="en-US" sz="2400"/>
                <a:t>時刻</a:t>
              </a:r>
              <a:r>
                <a:rPr lang="ja-JP" altLang="en-US"/>
                <a:t> </a:t>
              </a:r>
              <a:r>
                <a:rPr lang="en-US" altLang="ja-JP" i="1"/>
                <a:t>t</a:t>
              </a:r>
            </a:p>
          </p:txBody>
        </p:sp>
      </p:grpSp>
      <p:grpSp>
        <p:nvGrpSpPr>
          <p:cNvPr id="4" name="Group 13"/>
          <p:cNvGrpSpPr>
            <a:grpSpLocks/>
          </p:cNvGrpSpPr>
          <p:nvPr/>
        </p:nvGrpSpPr>
        <p:grpSpPr bwMode="auto">
          <a:xfrm>
            <a:off x="2286000" y="4191000"/>
            <a:ext cx="1336675" cy="1128713"/>
            <a:chOff x="1440" y="2640"/>
            <a:chExt cx="842" cy="711"/>
          </a:xfrm>
        </p:grpSpPr>
        <p:sp>
          <p:nvSpPr>
            <p:cNvPr id="71689" name="Line 9"/>
            <p:cNvSpPr>
              <a:spLocks noChangeShapeType="1"/>
            </p:cNvSpPr>
            <p:nvPr/>
          </p:nvSpPr>
          <p:spPr bwMode="auto">
            <a:xfrm flipV="1">
              <a:off x="1824" y="2640"/>
              <a:ext cx="0" cy="384"/>
            </a:xfrm>
            <a:prstGeom prst="line">
              <a:avLst/>
            </a:prstGeom>
            <a:noFill/>
            <a:ln w="28575">
              <a:solidFill>
                <a:schemeClr val="tx1"/>
              </a:solidFill>
              <a:round/>
              <a:headEnd/>
              <a:tailEnd type="triangle" w="med" len="med"/>
            </a:ln>
          </p:spPr>
          <p:txBody>
            <a:bodyPr wrap="none"/>
            <a:lstStyle/>
            <a:p>
              <a:endParaRPr lang="ja-JP" altLang="en-US"/>
            </a:p>
          </p:txBody>
        </p:sp>
        <p:sp>
          <p:nvSpPr>
            <p:cNvPr id="71690" name="Text Box 10"/>
            <p:cNvSpPr txBox="1">
              <a:spLocks noChangeArrowheads="1"/>
            </p:cNvSpPr>
            <p:nvPr/>
          </p:nvSpPr>
          <p:spPr bwMode="auto">
            <a:xfrm>
              <a:off x="1440" y="3024"/>
              <a:ext cx="842" cy="327"/>
            </a:xfrm>
            <a:prstGeom prst="rect">
              <a:avLst/>
            </a:prstGeom>
            <a:noFill/>
            <a:ln w="9525">
              <a:noFill/>
              <a:miter lim="800000"/>
              <a:headEnd/>
              <a:tailEnd/>
            </a:ln>
          </p:spPr>
          <p:txBody>
            <a:bodyPr wrap="none">
              <a:spAutoFit/>
            </a:bodyPr>
            <a:lstStyle/>
            <a:p>
              <a:r>
                <a:rPr lang="ja-JP" altLang="en-US" sz="2400"/>
                <a:t>時刻</a:t>
              </a:r>
              <a:r>
                <a:rPr lang="ja-JP" altLang="en-US"/>
                <a:t> </a:t>
              </a:r>
              <a:r>
                <a:rPr lang="en-US" altLang="ja-JP" i="1"/>
                <a:t>t</a:t>
              </a:r>
              <a:r>
                <a:rPr lang="en-US" altLang="ja-JP"/>
                <a:t>-</a:t>
              </a:r>
              <a:r>
                <a:rPr lang="en-US" altLang="ja-JP" i="1"/>
                <a:t>w</a:t>
              </a:r>
            </a:p>
          </p:txBody>
        </p:sp>
      </p:grpSp>
      <p:sp>
        <p:nvSpPr>
          <p:cNvPr id="361486" name="Text Box 14"/>
          <p:cNvSpPr txBox="1">
            <a:spLocks noChangeArrowheads="1"/>
          </p:cNvSpPr>
          <p:nvPr/>
        </p:nvSpPr>
        <p:spPr bwMode="auto">
          <a:xfrm>
            <a:off x="1143000" y="5410200"/>
            <a:ext cx="5397500" cy="579438"/>
          </a:xfrm>
          <a:prstGeom prst="rect">
            <a:avLst/>
          </a:prstGeom>
          <a:noFill/>
          <a:ln w="9525">
            <a:noFill/>
            <a:miter lim="800000"/>
            <a:headEnd/>
            <a:tailEnd/>
          </a:ln>
        </p:spPr>
        <p:txBody>
          <a:bodyPr wrap="none">
            <a:spAutoFit/>
          </a:bodyPr>
          <a:lstStyle/>
          <a:p>
            <a:r>
              <a:rPr lang="ja-JP" altLang="en-US"/>
              <a:t>時刻 </a:t>
            </a:r>
            <a:r>
              <a:rPr lang="en-US" altLang="ja-JP" i="1"/>
              <a:t>t</a:t>
            </a:r>
            <a:r>
              <a:rPr lang="en-US" altLang="ja-JP"/>
              <a:t> </a:t>
            </a:r>
            <a:r>
              <a:rPr lang="ja-JP" altLang="en-US"/>
              <a:t>のワーキングセット : </a:t>
            </a:r>
            <a:r>
              <a:rPr lang="ja-JP" altLang="en-US" sz="3200"/>
              <a:t>3 2 0 5</a:t>
            </a:r>
          </a:p>
        </p:txBody>
      </p:sp>
      <p:sp>
        <p:nvSpPr>
          <p:cNvPr id="361491" name="Text Box 19"/>
          <p:cNvSpPr txBox="1">
            <a:spLocks noChangeArrowheads="1"/>
          </p:cNvSpPr>
          <p:nvPr/>
        </p:nvSpPr>
        <p:spPr bwMode="auto">
          <a:xfrm>
            <a:off x="5486400" y="6019800"/>
            <a:ext cx="3148013" cy="519113"/>
          </a:xfrm>
          <a:prstGeom prst="rect">
            <a:avLst/>
          </a:prstGeom>
          <a:noFill/>
          <a:ln w="9525">
            <a:noFill/>
            <a:miter lim="800000"/>
            <a:headEnd/>
            <a:tailEnd/>
          </a:ln>
        </p:spPr>
        <p:txBody>
          <a:bodyPr wrap="none">
            <a:spAutoFit/>
          </a:bodyPr>
          <a:lstStyle/>
          <a:p>
            <a:r>
              <a:rPr lang="en-US" altLang="ja-JP" i="1"/>
              <a:t>w</a:t>
            </a:r>
            <a:r>
              <a:rPr lang="en-US" altLang="ja-JP"/>
              <a:t> : </a:t>
            </a:r>
            <a:r>
              <a:rPr lang="ja-JP" altLang="en-US"/>
              <a:t>ウィンドウサイズ</a:t>
            </a:r>
            <a:endParaRPr lang="ja-JP" altLang="en-US" sz="32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heckerboard(across)">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61486"/>
                                        </p:tgtEl>
                                        <p:attrNameLst>
                                          <p:attrName>style.visibility</p:attrName>
                                        </p:attrNameLst>
                                      </p:cBhvr>
                                      <p:to>
                                        <p:strVal val="visible"/>
                                      </p:to>
                                    </p:set>
                                    <p:animEffect transition="in" filter="checkerboard(across)">
                                      <p:cBhvr>
                                        <p:cTn id="22" dur="500"/>
                                        <p:tgtEl>
                                          <p:spTgt spid="361486"/>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61491"/>
                                        </p:tgtEl>
                                        <p:attrNameLst>
                                          <p:attrName>style.visibility</p:attrName>
                                        </p:attrNameLst>
                                      </p:cBhvr>
                                      <p:to>
                                        <p:strVal val="visible"/>
                                      </p:to>
                                    </p:set>
                                    <p:animEffect transition="in" filter="checkerboard(across)">
                                      <p:cBhvr>
                                        <p:cTn id="27" dur="500"/>
                                        <p:tgtEl>
                                          <p:spTgt spid="3614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1486" grpId="0" autoUpdateAnimBg="0"/>
      <p:bldP spid="361491" grpId="0" autoUpdateAnimBg="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1026"/>
          <p:cNvSpPr>
            <a:spLocks noGrp="1" noChangeArrowheads="1"/>
          </p:cNvSpPr>
          <p:nvPr>
            <p:ph type="title"/>
          </p:nvPr>
        </p:nvSpPr>
        <p:spPr/>
        <p:txBody>
          <a:bodyPr/>
          <a:lstStyle/>
          <a:p>
            <a:pPr eaLnBrk="1" hangingPunct="1"/>
            <a:r>
              <a:rPr lang="ja-JP" altLang="en-US">
                <a:latin typeface="Times New Roman" pitchFamily="18" charset="0"/>
              </a:rPr>
              <a:t>ワーキングセットによる</a:t>
            </a:r>
            <a:br>
              <a:rPr lang="ja-JP" altLang="en-US">
                <a:latin typeface="Times New Roman" pitchFamily="18" charset="0"/>
              </a:rPr>
            </a:br>
            <a:r>
              <a:rPr lang="ja-JP" altLang="en-US">
                <a:latin typeface="Times New Roman" pitchFamily="18" charset="0"/>
              </a:rPr>
              <a:t>動的ページ置換え</a:t>
            </a:r>
          </a:p>
        </p:txBody>
      </p:sp>
      <p:graphicFrame>
        <p:nvGraphicFramePr>
          <p:cNvPr id="355408" name="Group 1104"/>
          <p:cNvGraphicFramePr>
            <a:graphicFrameLocks noGrp="1"/>
          </p:cNvGraphicFramePr>
          <p:nvPr/>
        </p:nvGraphicFramePr>
        <p:xfrm>
          <a:off x="381000" y="2286000"/>
          <a:ext cx="8153400" cy="2907792"/>
        </p:xfrm>
        <a:graphic>
          <a:graphicData uri="http://schemas.openxmlformats.org/drawingml/2006/table">
            <a:tbl>
              <a:tblPr/>
              <a:tblGrid>
                <a:gridCol w="2455863">
                  <a:extLst>
                    <a:ext uri="{9D8B030D-6E8A-4147-A177-3AD203B41FA5}">
                      <a16:colId xmlns:a16="http://schemas.microsoft.com/office/drawing/2014/main" val="20000"/>
                    </a:ext>
                  </a:extLst>
                </a:gridCol>
                <a:gridCol w="474662">
                  <a:extLst>
                    <a:ext uri="{9D8B030D-6E8A-4147-A177-3AD203B41FA5}">
                      <a16:colId xmlns:a16="http://schemas.microsoft.com/office/drawing/2014/main" val="20001"/>
                    </a:ext>
                  </a:extLst>
                </a:gridCol>
                <a:gridCol w="474663">
                  <a:extLst>
                    <a:ext uri="{9D8B030D-6E8A-4147-A177-3AD203B41FA5}">
                      <a16:colId xmlns:a16="http://schemas.microsoft.com/office/drawing/2014/main" val="20002"/>
                    </a:ext>
                  </a:extLst>
                </a:gridCol>
                <a:gridCol w="476250">
                  <a:extLst>
                    <a:ext uri="{9D8B030D-6E8A-4147-A177-3AD203B41FA5}">
                      <a16:colId xmlns:a16="http://schemas.microsoft.com/office/drawing/2014/main" val="20003"/>
                    </a:ext>
                  </a:extLst>
                </a:gridCol>
                <a:gridCol w="473075">
                  <a:extLst>
                    <a:ext uri="{9D8B030D-6E8A-4147-A177-3AD203B41FA5}">
                      <a16:colId xmlns:a16="http://schemas.microsoft.com/office/drawing/2014/main" val="20004"/>
                    </a:ext>
                  </a:extLst>
                </a:gridCol>
                <a:gridCol w="474662">
                  <a:extLst>
                    <a:ext uri="{9D8B030D-6E8A-4147-A177-3AD203B41FA5}">
                      <a16:colId xmlns:a16="http://schemas.microsoft.com/office/drawing/2014/main" val="20005"/>
                    </a:ext>
                  </a:extLst>
                </a:gridCol>
                <a:gridCol w="476250">
                  <a:extLst>
                    <a:ext uri="{9D8B030D-6E8A-4147-A177-3AD203B41FA5}">
                      <a16:colId xmlns:a16="http://schemas.microsoft.com/office/drawing/2014/main" val="20006"/>
                    </a:ext>
                  </a:extLst>
                </a:gridCol>
                <a:gridCol w="474663">
                  <a:extLst>
                    <a:ext uri="{9D8B030D-6E8A-4147-A177-3AD203B41FA5}">
                      <a16:colId xmlns:a16="http://schemas.microsoft.com/office/drawing/2014/main" val="20007"/>
                    </a:ext>
                  </a:extLst>
                </a:gridCol>
                <a:gridCol w="473075">
                  <a:extLst>
                    <a:ext uri="{9D8B030D-6E8A-4147-A177-3AD203B41FA5}">
                      <a16:colId xmlns:a16="http://schemas.microsoft.com/office/drawing/2014/main" val="20008"/>
                    </a:ext>
                  </a:extLst>
                </a:gridCol>
                <a:gridCol w="476250">
                  <a:extLst>
                    <a:ext uri="{9D8B030D-6E8A-4147-A177-3AD203B41FA5}">
                      <a16:colId xmlns:a16="http://schemas.microsoft.com/office/drawing/2014/main" val="20009"/>
                    </a:ext>
                  </a:extLst>
                </a:gridCol>
                <a:gridCol w="474662">
                  <a:extLst>
                    <a:ext uri="{9D8B030D-6E8A-4147-A177-3AD203B41FA5}">
                      <a16:colId xmlns:a16="http://schemas.microsoft.com/office/drawing/2014/main" val="20010"/>
                    </a:ext>
                  </a:extLst>
                </a:gridCol>
                <a:gridCol w="474663">
                  <a:extLst>
                    <a:ext uri="{9D8B030D-6E8A-4147-A177-3AD203B41FA5}">
                      <a16:colId xmlns:a16="http://schemas.microsoft.com/office/drawing/2014/main" val="20011"/>
                    </a:ext>
                  </a:extLst>
                </a:gridCol>
                <a:gridCol w="474662">
                  <a:extLst>
                    <a:ext uri="{9D8B030D-6E8A-4147-A177-3AD203B41FA5}">
                      <a16:colId xmlns:a16="http://schemas.microsoft.com/office/drawing/2014/main" val="20012"/>
                    </a:ext>
                  </a:extLst>
                </a:gridCol>
              </a:tblGrid>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参照ページ</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275">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ページ枠</a:t>
                      </a:r>
                    </a:p>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ページフォルト</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72765" name="Text Box 1100"/>
          <p:cNvSpPr txBox="1">
            <a:spLocks noChangeArrowheads="1"/>
          </p:cNvSpPr>
          <p:nvPr/>
        </p:nvSpPr>
        <p:spPr bwMode="auto">
          <a:xfrm>
            <a:off x="5257800" y="1828800"/>
            <a:ext cx="3516313" cy="519113"/>
          </a:xfrm>
          <a:prstGeom prst="rect">
            <a:avLst/>
          </a:prstGeom>
          <a:noFill/>
          <a:ln w="9525">
            <a:noFill/>
            <a:miter lim="800000"/>
            <a:headEnd/>
            <a:tailEnd/>
          </a:ln>
        </p:spPr>
        <p:txBody>
          <a:bodyPr wrap="none">
            <a:spAutoFit/>
          </a:bodyPr>
          <a:lstStyle/>
          <a:p>
            <a:r>
              <a:rPr lang="ja-JP" altLang="en-US"/>
              <a:t>ウィンドウサイズ </a:t>
            </a:r>
            <a:r>
              <a:rPr lang="en-US" altLang="ja-JP" i="1"/>
              <a:t>w</a:t>
            </a:r>
            <a:r>
              <a:rPr lang="en-US" altLang="ja-JP"/>
              <a:t> = 3</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r>
              <a:rPr lang="ja-JP" altLang="en-US">
                <a:latin typeface="Times New Roman" pitchFamily="18" charset="0"/>
              </a:rPr>
              <a:t>ワーキングセットによる</a:t>
            </a:r>
            <a:br>
              <a:rPr lang="ja-JP" altLang="en-US">
                <a:latin typeface="Times New Roman" pitchFamily="18" charset="0"/>
              </a:rPr>
            </a:br>
            <a:r>
              <a:rPr lang="ja-JP" altLang="en-US">
                <a:latin typeface="Times New Roman" pitchFamily="18" charset="0"/>
              </a:rPr>
              <a:t>動的ページ置換え</a:t>
            </a:r>
          </a:p>
        </p:txBody>
      </p:sp>
      <p:graphicFrame>
        <p:nvGraphicFramePr>
          <p:cNvPr id="357441" name="Group 65"/>
          <p:cNvGraphicFramePr>
            <a:graphicFrameLocks noGrp="1"/>
          </p:cNvGraphicFramePr>
          <p:nvPr/>
        </p:nvGraphicFramePr>
        <p:xfrm>
          <a:off x="381000" y="2286000"/>
          <a:ext cx="8153400" cy="2907792"/>
        </p:xfrm>
        <a:graphic>
          <a:graphicData uri="http://schemas.openxmlformats.org/drawingml/2006/table">
            <a:tbl>
              <a:tblPr/>
              <a:tblGrid>
                <a:gridCol w="2455863">
                  <a:extLst>
                    <a:ext uri="{9D8B030D-6E8A-4147-A177-3AD203B41FA5}">
                      <a16:colId xmlns:a16="http://schemas.microsoft.com/office/drawing/2014/main" val="20000"/>
                    </a:ext>
                  </a:extLst>
                </a:gridCol>
                <a:gridCol w="474662">
                  <a:extLst>
                    <a:ext uri="{9D8B030D-6E8A-4147-A177-3AD203B41FA5}">
                      <a16:colId xmlns:a16="http://schemas.microsoft.com/office/drawing/2014/main" val="20001"/>
                    </a:ext>
                  </a:extLst>
                </a:gridCol>
                <a:gridCol w="474663">
                  <a:extLst>
                    <a:ext uri="{9D8B030D-6E8A-4147-A177-3AD203B41FA5}">
                      <a16:colId xmlns:a16="http://schemas.microsoft.com/office/drawing/2014/main" val="20002"/>
                    </a:ext>
                  </a:extLst>
                </a:gridCol>
                <a:gridCol w="476250">
                  <a:extLst>
                    <a:ext uri="{9D8B030D-6E8A-4147-A177-3AD203B41FA5}">
                      <a16:colId xmlns:a16="http://schemas.microsoft.com/office/drawing/2014/main" val="20003"/>
                    </a:ext>
                  </a:extLst>
                </a:gridCol>
                <a:gridCol w="473075">
                  <a:extLst>
                    <a:ext uri="{9D8B030D-6E8A-4147-A177-3AD203B41FA5}">
                      <a16:colId xmlns:a16="http://schemas.microsoft.com/office/drawing/2014/main" val="20004"/>
                    </a:ext>
                  </a:extLst>
                </a:gridCol>
                <a:gridCol w="474662">
                  <a:extLst>
                    <a:ext uri="{9D8B030D-6E8A-4147-A177-3AD203B41FA5}">
                      <a16:colId xmlns:a16="http://schemas.microsoft.com/office/drawing/2014/main" val="20005"/>
                    </a:ext>
                  </a:extLst>
                </a:gridCol>
                <a:gridCol w="476250">
                  <a:extLst>
                    <a:ext uri="{9D8B030D-6E8A-4147-A177-3AD203B41FA5}">
                      <a16:colId xmlns:a16="http://schemas.microsoft.com/office/drawing/2014/main" val="20006"/>
                    </a:ext>
                  </a:extLst>
                </a:gridCol>
                <a:gridCol w="474663">
                  <a:extLst>
                    <a:ext uri="{9D8B030D-6E8A-4147-A177-3AD203B41FA5}">
                      <a16:colId xmlns:a16="http://schemas.microsoft.com/office/drawing/2014/main" val="20007"/>
                    </a:ext>
                  </a:extLst>
                </a:gridCol>
                <a:gridCol w="473075">
                  <a:extLst>
                    <a:ext uri="{9D8B030D-6E8A-4147-A177-3AD203B41FA5}">
                      <a16:colId xmlns:a16="http://schemas.microsoft.com/office/drawing/2014/main" val="20008"/>
                    </a:ext>
                  </a:extLst>
                </a:gridCol>
                <a:gridCol w="476250">
                  <a:extLst>
                    <a:ext uri="{9D8B030D-6E8A-4147-A177-3AD203B41FA5}">
                      <a16:colId xmlns:a16="http://schemas.microsoft.com/office/drawing/2014/main" val="20009"/>
                    </a:ext>
                  </a:extLst>
                </a:gridCol>
                <a:gridCol w="474662">
                  <a:extLst>
                    <a:ext uri="{9D8B030D-6E8A-4147-A177-3AD203B41FA5}">
                      <a16:colId xmlns:a16="http://schemas.microsoft.com/office/drawing/2014/main" val="20010"/>
                    </a:ext>
                  </a:extLst>
                </a:gridCol>
                <a:gridCol w="474663">
                  <a:extLst>
                    <a:ext uri="{9D8B030D-6E8A-4147-A177-3AD203B41FA5}">
                      <a16:colId xmlns:a16="http://schemas.microsoft.com/office/drawing/2014/main" val="20011"/>
                    </a:ext>
                  </a:extLst>
                </a:gridCol>
                <a:gridCol w="474662">
                  <a:extLst>
                    <a:ext uri="{9D8B030D-6E8A-4147-A177-3AD203B41FA5}">
                      <a16:colId xmlns:a16="http://schemas.microsoft.com/office/drawing/2014/main" val="20012"/>
                    </a:ext>
                  </a:extLst>
                </a:gridCol>
              </a:tblGrid>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参照ページ</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275">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ページ枠</a:t>
                      </a:r>
                    </a:p>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ページフォルト</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73789" name="Text Box 61"/>
          <p:cNvSpPr txBox="1">
            <a:spLocks noChangeArrowheads="1"/>
          </p:cNvSpPr>
          <p:nvPr/>
        </p:nvSpPr>
        <p:spPr bwMode="auto">
          <a:xfrm>
            <a:off x="5257800" y="1828800"/>
            <a:ext cx="3516313" cy="519113"/>
          </a:xfrm>
          <a:prstGeom prst="rect">
            <a:avLst/>
          </a:prstGeom>
          <a:noFill/>
          <a:ln w="9525">
            <a:noFill/>
            <a:miter lim="800000"/>
            <a:headEnd/>
            <a:tailEnd/>
          </a:ln>
        </p:spPr>
        <p:txBody>
          <a:bodyPr wrap="none">
            <a:spAutoFit/>
          </a:bodyPr>
          <a:lstStyle/>
          <a:p>
            <a:r>
              <a:rPr lang="ja-JP" altLang="en-US"/>
              <a:t>ウィンドウサイズ </a:t>
            </a:r>
            <a:r>
              <a:rPr lang="en-US" altLang="ja-JP" i="1"/>
              <a:t>w</a:t>
            </a:r>
            <a:r>
              <a:rPr lang="en-US" altLang="ja-JP"/>
              <a:t> = 3</a:t>
            </a:r>
          </a:p>
        </p:txBody>
      </p:sp>
      <p:grpSp>
        <p:nvGrpSpPr>
          <p:cNvPr id="2" name="Group 69"/>
          <p:cNvGrpSpPr>
            <a:grpSpLocks/>
          </p:cNvGrpSpPr>
          <p:nvPr/>
        </p:nvGrpSpPr>
        <p:grpSpPr bwMode="auto">
          <a:xfrm>
            <a:off x="3200400" y="3276600"/>
            <a:ext cx="762000" cy="914400"/>
            <a:chOff x="2016" y="2064"/>
            <a:chExt cx="480" cy="576"/>
          </a:xfrm>
        </p:grpSpPr>
        <p:sp>
          <p:nvSpPr>
            <p:cNvPr id="73797" name="Line 66"/>
            <p:cNvSpPr>
              <a:spLocks noChangeShapeType="1"/>
            </p:cNvSpPr>
            <p:nvPr/>
          </p:nvSpPr>
          <p:spPr bwMode="auto">
            <a:xfrm flipV="1">
              <a:off x="2016" y="2448"/>
              <a:ext cx="192" cy="192"/>
            </a:xfrm>
            <a:prstGeom prst="line">
              <a:avLst/>
            </a:prstGeom>
            <a:noFill/>
            <a:ln w="19050">
              <a:solidFill>
                <a:srgbClr val="FF99CC"/>
              </a:solidFill>
              <a:round/>
              <a:headEnd/>
              <a:tailEnd type="triangle" w="med" len="med"/>
            </a:ln>
          </p:spPr>
          <p:txBody>
            <a:bodyPr wrap="none"/>
            <a:lstStyle/>
            <a:p>
              <a:endParaRPr lang="ja-JP" altLang="en-US"/>
            </a:p>
          </p:txBody>
        </p:sp>
        <p:sp>
          <p:nvSpPr>
            <p:cNvPr id="73798" name="Line 67"/>
            <p:cNvSpPr>
              <a:spLocks noChangeShapeType="1"/>
            </p:cNvSpPr>
            <p:nvPr/>
          </p:nvSpPr>
          <p:spPr bwMode="auto">
            <a:xfrm flipV="1">
              <a:off x="2304" y="2064"/>
              <a:ext cx="192" cy="192"/>
            </a:xfrm>
            <a:prstGeom prst="line">
              <a:avLst/>
            </a:prstGeom>
            <a:noFill/>
            <a:ln w="19050">
              <a:solidFill>
                <a:srgbClr val="FF99CC"/>
              </a:solidFill>
              <a:round/>
              <a:headEnd/>
              <a:tailEnd type="triangle" w="med" len="med"/>
            </a:ln>
          </p:spPr>
          <p:txBody>
            <a:bodyPr wrap="none"/>
            <a:lstStyle/>
            <a:p>
              <a:endParaRPr lang="ja-JP" altLang="en-US"/>
            </a:p>
          </p:txBody>
        </p:sp>
        <p:sp>
          <p:nvSpPr>
            <p:cNvPr id="73799" name="Line 68"/>
            <p:cNvSpPr>
              <a:spLocks noChangeShapeType="1"/>
            </p:cNvSpPr>
            <p:nvPr/>
          </p:nvSpPr>
          <p:spPr bwMode="auto">
            <a:xfrm flipV="1">
              <a:off x="2304" y="2448"/>
              <a:ext cx="192" cy="192"/>
            </a:xfrm>
            <a:prstGeom prst="line">
              <a:avLst/>
            </a:prstGeom>
            <a:noFill/>
            <a:ln w="19050">
              <a:solidFill>
                <a:srgbClr val="FF99CC"/>
              </a:solidFill>
              <a:round/>
              <a:headEnd/>
              <a:tailEnd type="triangle" w="med" len="med"/>
            </a:ln>
          </p:spPr>
          <p:txBody>
            <a:bodyPr wrap="none"/>
            <a:lstStyle/>
            <a:p>
              <a:endParaRPr lang="ja-JP" altLang="en-US"/>
            </a:p>
          </p:txBody>
        </p:sp>
      </p:grpSp>
      <p:sp>
        <p:nvSpPr>
          <p:cNvPr id="357454" name="Rectangle 78"/>
          <p:cNvSpPr>
            <a:spLocks noChangeArrowheads="1"/>
          </p:cNvSpPr>
          <p:nvPr/>
        </p:nvSpPr>
        <p:spPr bwMode="auto">
          <a:xfrm>
            <a:off x="4262438" y="2863850"/>
            <a:ext cx="473075" cy="1746250"/>
          </a:xfrm>
          <a:prstGeom prst="rect">
            <a:avLst/>
          </a:prstGeom>
          <a:noFill/>
          <a:ln w="9525">
            <a:noFill/>
            <a:miter lim="800000"/>
            <a:headEnd/>
            <a:tailEnd/>
          </a:ln>
        </p:spPr>
        <p:txBody>
          <a:bodyPr/>
          <a:lstStyle/>
          <a:p>
            <a:pPr algn="ctr">
              <a:spcBef>
                <a:spcPct val="20000"/>
              </a:spcBef>
              <a:buSzPct val="85000"/>
            </a:pPr>
            <a:endParaRPr lang="ja-JP" altLang="en-US" sz="3200"/>
          </a:p>
          <a:p>
            <a:pPr algn="ctr">
              <a:spcBef>
                <a:spcPct val="20000"/>
              </a:spcBef>
              <a:buSzPct val="85000"/>
            </a:pPr>
            <a:r>
              <a:rPr lang="ja-JP" altLang="en-US" sz="3200"/>
              <a:t>2</a:t>
            </a:r>
          </a:p>
          <a:p>
            <a:pPr algn="ctr">
              <a:spcBef>
                <a:spcPct val="20000"/>
              </a:spcBef>
              <a:buSzPct val="85000"/>
            </a:pPr>
            <a:r>
              <a:rPr lang="ja-JP" altLang="en-US" sz="3200"/>
              <a:t>1</a:t>
            </a:r>
          </a:p>
        </p:txBody>
      </p:sp>
      <p:sp>
        <p:nvSpPr>
          <p:cNvPr id="357455" name="Line 79"/>
          <p:cNvSpPr>
            <a:spLocks noChangeShapeType="1"/>
          </p:cNvSpPr>
          <p:nvPr/>
        </p:nvSpPr>
        <p:spPr bwMode="auto">
          <a:xfrm flipV="1">
            <a:off x="4114800" y="3886200"/>
            <a:ext cx="304800" cy="304800"/>
          </a:xfrm>
          <a:prstGeom prst="line">
            <a:avLst/>
          </a:prstGeom>
          <a:noFill/>
          <a:ln w="19050">
            <a:solidFill>
              <a:srgbClr val="FF99CC"/>
            </a:solidFill>
            <a:round/>
            <a:headEnd/>
            <a:tailEnd type="triangle" w="med" len="med"/>
          </a:ln>
        </p:spPr>
        <p:txBody>
          <a:bodyPr wrap="none"/>
          <a:lstStyle/>
          <a:p>
            <a:endParaRPr lang="ja-JP" altLang="en-US"/>
          </a:p>
        </p:txBody>
      </p:sp>
      <p:sp>
        <p:nvSpPr>
          <p:cNvPr id="357456" name="Line 80"/>
          <p:cNvSpPr>
            <a:spLocks noChangeShapeType="1"/>
          </p:cNvSpPr>
          <p:nvPr/>
        </p:nvSpPr>
        <p:spPr bwMode="auto">
          <a:xfrm>
            <a:off x="4114800" y="3886200"/>
            <a:ext cx="304800" cy="304800"/>
          </a:xfrm>
          <a:prstGeom prst="line">
            <a:avLst/>
          </a:prstGeom>
          <a:noFill/>
          <a:ln w="19050">
            <a:solidFill>
              <a:srgbClr val="00FF00"/>
            </a:solidFill>
            <a:round/>
            <a:headEnd/>
            <a:tailEnd type="triangle" w="med" len="med"/>
          </a:ln>
        </p:spPr>
        <p:txBody>
          <a:bodyPr wrap="none"/>
          <a:lstStyle/>
          <a:p>
            <a:endParaRPr lang="ja-JP" altLang="en-US"/>
          </a:p>
        </p:txBody>
      </p:sp>
      <p:sp>
        <p:nvSpPr>
          <p:cNvPr id="357457" name="Line 81"/>
          <p:cNvSpPr>
            <a:spLocks noChangeShapeType="1"/>
          </p:cNvSpPr>
          <p:nvPr/>
        </p:nvSpPr>
        <p:spPr bwMode="auto">
          <a:xfrm flipV="1">
            <a:off x="4114800" y="2667000"/>
            <a:ext cx="304800" cy="304800"/>
          </a:xfrm>
          <a:prstGeom prst="line">
            <a:avLst/>
          </a:prstGeom>
          <a:noFill/>
          <a:ln w="19050">
            <a:solidFill>
              <a:srgbClr val="FF99CC"/>
            </a:solidFill>
            <a:round/>
            <a:headEnd/>
            <a:tailEnd type="triangle" w="med" len="med"/>
          </a:ln>
        </p:spPr>
        <p:txBody>
          <a:bodyPr wrap="none"/>
          <a:lstStyle/>
          <a:p>
            <a:endParaRPr lang="ja-JP" altLang="en-US"/>
          </a:p>
        </p:txBody>
      </p:sp>
      <p:sp>
        <p:nvSpPr>
          <p:cNvPr id="357458" name="AutoShape 82"/>
          <p:cNvSpPr>
            <a:spLocks noChangeArrowheads="1"/>
          </p:cNvSpPr>
          <p:nvPr/>
        </p:nvSpPr>
        <p:spPr bwMode="auto">
          <a:xfrm>
            <a:off x="381000" y="1524000"/>
            <a:ext cx="4876800" cy="914400"/>
          </a:xfrm>
          <a:prstGeom prst="wedgeRoundRectCallout">
            <a:avLst>
              <a:gd name="adj1" fmla="val 32519"/>
              <a:gd name="adj2" fmla="val 74134"/>
              <a:gd name="adj3" fmla="val 16667"/>
            </a:avLst>
          </a:prstGeom>
          <a:solidFill>
            <a:srgbClr val="000000"/>
          </a:solidFill>
          <a:ln w="19050">
            <a:solidFill>
              <a:schemeClr val="tx1"/>
            </a:solidFill>
            <a:miter lim="800000"/>
            <a:headEnd/>
            <a:tailEnd/>
          </a:ln>
        </p:spPr>
        <p:txBody>
          <a:bodyPr/>
          <a:lstStyle/>
          <a:p>
            <a:pPr algn="ctr"/>
            <a:r>
              <a:rPr lang="en-US" altLang="ja-JP" i="1"/>
              <a:t>w</a:t>
            </a:r>
            <a:r>
              <a:rPr lang="en-US" altLang="ja-JP"/>
              <a:t> </a:t>
            </a:r>
            <a:r>
              <a:rPr lang="ja-JP" altLang="en-US"/>
              <a:t>時間アクセスされなかった</a:t>
            </a:r>
          </a:p>
          <a:p>
            <a:pPr algn="ctr"/>
            <a:r>
              <a:rPr lang="ja-JP" altLang="en-US"/>
              <a:t>ページは消去</a:t>
            </a:r>
          </a:p>
        </p:txBody>
      </p:sp>
      <p:sp>
        <p:nvSpPr>
          <p:cNvPr id="357459" name="AutoShape 83"/>
          <p:cNvSpPr>
            <a:spLocks noChangeArrowheads="1"/>
          </p:cNvSpPr>
          <p:nvPr/>
        </p:nvSpPr>
        <p:spPr bwMode="auto">
          <a:xfrm>
            <a:off x="3505200" y="5410200"/>
            <a:ext cx="3429000" cy="685800"/>
          </a:xfrm>
          <a:prstGeom prst="wedgeRoundRectCallout">
            <a:avLst>
              <a:gd name="adj1" fmla="val -22269"/>
              <a:gd name="adj2" fmla="val -79630"/>
              <a:gd name="adj3" fmla="val 16667"/>
            </a:avLst>
          </a:prstGeom>
          <a:solidFill>
            <a:srgbClr val="000000"/>
          </a:solidFill>
          <a:ln w="19050">
            <a:solidFill>
              <a:schemeClr val="tx1"/>
            </a:solidFill>
            <a:miter lim="800000"/>
            <a:headEnd/>
            <a:tailEnd/>
          </a:ln>
        </p:spPr>
        <p:txBody>
          <a:bodyPr/>
          <a:lstStyle/>
          <a:p>
            <a:pPr algn="ctr"/>
            <a:r>
              <a:rPr lang="ja-JP" altLang="en-US"/>
              <a:t>ページ枠を2に減少</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57454"/>
                                        </p:tgtEl>
                                        <p:attrNameLst>
                                          <p:attrName>style.visibility</p:attrName>
                                        </p:attrNameLst>
                                      </p:cBhvr>
                                      <p:to>
                                        <p:strVal val="visible"/>
                                      </p:to>
                                    </p:set>
                                    <p:animEffect transition="in" filter="checkerboard(across)">
                                      <p:cBhvr>
                                        <p:cTn id="12" dur="500"/>
                                        <p:tgtEl>
                                          <p:spTgt spid="35745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57455"/>
                                        </p:tgtEl>
                                        <p:attrNameLst>
                                          <p:attrName>style.visibility</p:attrName>
                                        </p:attrNameLst>
                                      </p:cBhvr>
                                      <p:to>
                                        <p:strVal val="visible"/>
                                      </p:to>
                                    </p:set>
                                    <p:animEffect transition="in" filter="wipe(left)">
                                      <p:cBhvr>
                                        <p:cTn id="17" dur="500"/>
                                        <p:tgtEl>
                                          <p:spTgt spid="35745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57456"/>
                                        </p:tgtEl>
                                        <p:attrNameLst>
                                          <p:attrName>style.visibility</p:attrName>
                                        </p:attrNameLst>
                                      </p:cBhvr>
                                      <p:to>
                                        <p:strVal val="visible"/>
                                      </p:to>
                                    </p:set>
                                    <p:animEffect transition="in" filter="wipe(left)">
                                      <p:cBhvr>
                                        <p:cTn id="22" dur="500"/>
                                        <p:tgtEl>
                                          <p:spTgt spid="35745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57457"/>
                                        </p:tgtEl>
                                        <p:attrNameLst>
                                          <p:attrName>style.visibility</p:attrName>
                                        </p:attrNameLst>
                                      </p:cBhvr>
                                      <p:to>
                                        <p:strVal val="visible"/>
                                      </p:to>
                                    </p:set>
                                    <p:animEffect transition="in" filter="wipe(left)">
                                      <p:cBhvr>
                                        <p:cTn id="27" dur="500"/>
                                        <p:tgtEl>
                                          <p:spTgt spid="357457"/>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57458"/>
                                        </p:tgtEl>
                                        <p:attrNameLst>
                                          <p:attrName>style.visibility</p:attrName>
                                        </p:attrNameLst>
                                      </p:cBhvr>
                                      <p:to>
                                        <p:strVal val="visible"/>
                                      </p:to>
                                    </p:set>
                                    <p:animEffect transition="in" filter="checkerboard(across)">
                                      <p:cBhvr>
                                        <p:cTn id="32" dur="500"/>
                                        <p:tgtEl>
                                          <p:spTgt spid="357458"/>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57459"/>
                                        </p:tgtEl>
                                        <p:attrNameLst>
                                          <p:attrName>style.visibility</p:attrName>
                                        </p:attrNameLst>
                                      </p:cBhvr>
                                      <p:to>
                                        <p:strVal val="visible"/>
                                      </p:to>
                                    </p:set>
                                    <p:animEffect transition="in" filter="checkerboard(across)">
                                      <p:cBhvr>
                                        <p:cTn id="37" dur="500"/>
                                        <p:tgtEl>
                                          <p:spTgt spid="3574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7454" grpId="0" autoUpdateAnimBg="0"/>
      <p:bldP spid="357455" grpId="0" animBg="1"/>
      <p:bldP spid="357456" grpId="0" animBg="1"/>
      <p:bldP spid="357457" grpId="0" animBg="1"/>
      <p:bldP spid="357458" grpId="0" animBg="1" autoUpdateAnimBg="0"/>
      <p:bldP spid="357459" grpId="0" animBg="1" autoUpdateAnimBg="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ja-JP" altLang="en-US">
                <a:latin typeface="Times New Roman" pitchFamily="18" charset="0"/>
              </a:rPr>
              <a:t>ワーキングセットによる</a:t>
            </a:r>
            <a:br>
              <a:rPr lang="ja-JP" altLang="en-US">
                <a:latin typeface="Times New Roman" pitchFamily="18" charset="0"/>
              </a:rPr>
            </a:br>
            <a:r>
              <a:rPr lang="ja-JP" altLang="en-US">
                <a:latin typeface="Times New Roman" pitchFamily="18" charset="0"/>
              </a:rPr>
              <a:t>動的ページ置換え</a:t>
            </a:r>
          </a:p>
        </p:txBody>
      </p:sp>
      <p:graphicFrame>
        <p:nvGraphicFramePr>
          <p:cNvPr id="358481" name="Group 81"/>
          <p:cNvGraphicFramePr>
            <a:graphicFrameLocks noGrp="1"/>
          </p:cNvGraphicFramePr>
          <p:nvPr/>
        </p:nvGraphicFramePr>
        <p:xfrm>
          <a:off x="381000" y="2286000"/>
          <a:ext cx="8153400" cy="2907792"/>
        </p:xfrm>
        <a:graphic>
          <a:graphicData uri="http://schemas.openxmlformats.org/drawingml/2006/table">
            <a:tbl>
              <a:tblPr/>
              <a:tblGrid>
                <a:gridCol w="2455863">
                  <a:extLst>
                    <a:ext uri="{9D8B030D-6E8A-4147-A177-3AD203B41FA5}">
                      <a16:colId xmlns:a16="http://schemas.microsoft.com/office/drawing/2014/main" val="20000"/>
                    </a:ext>
                  </a:extLst>
                </a:gridCol>
                <a:gridCol w="474662">
                  <a:extLst>
                    <a:ext uri="{9D8B030D-6E8A-4147-A177-3AD203B41FA5}">
                      <a16:colId xmlns:a16="http://schemas.microsoft.com/office/drawing/2014/main" val="20001"/>
                    </a:ext>
                  </a:extLst>
                </a:gridCol>
                <a:gridCol w="474663">
                  <a:extLst>
                    <a:ext uri="{9D8B030D-6E8A-4147-A177-3AD203B41FA5}">
                      <a16:colId xmlns:a16="http://schemas.microsoft.com/office/drawing/2014/main" val="20002"/>
                    </a:ext>
                  </a:extLst>
                </a:gridCol>
                <a:gridCol w="476250">
                  <a:extLst>
                    <a:ext uri="{9D8B030D-6E8A-4147-A177-3AD203B41FA5}">
                      <a16:colId xmlns:a16="http://schemas.microsoft.com/office/drawing/2014/main" val="20003"/>
                    </a:ext>
                  </a:extLst>
                </a:gridCol>
                <a:gridCol w="473075">
                  <a:extLst>
                    <a:ext uri="{9D8B030D-6E8A-4147-A177-3AD203B41FA5}">
                      <a16:colId xmlns:a16="http://schemas.microsoft.com/office/drawing/2014/main" val="20004"/>
                    </a:ext>
                  </a:extLst>
                </a:gridCol>
                <a:gridCol w="474662">
                  <a:extLst>
                    <a:ext uri="{9D8B030D-6E8A-4147-A177-3AD203B41FA5}">
                      <a16:colId xmlns:a16="http://schemas.microsoft.com/office/drawing/2014/main" val="20005"/>
                    </a:ext>
                  </a:extLst>
                </a:gridCol>
                <a:gridCol w="476250">
                  <a:extLst>
                    <a:ext uri="{9D8B030D-6E8A-4147-A177-3AD203B41FA5}">
                      <a16:colId xmlns:a16="http://schemas.microsoft.com/office/drawing/2014/main" val="20006"/>
                    </a:ext>
                  </a:extLst>
                </a:gridCol>
                <a:gridCol w="474663">
                  <a:extLst>
                    <a:ext uri="{9D8B030D-6E8A-4147-A177-3AD203B41FA5}">
                      <a16:colId xmlns:a16="http://schemas.microsoft.com/office/drawing/2014/main" val="20007"/>
                    </a:ext>
                  </a:extLst>
                </a:gridCol>
                <a:gridCol w="473075">
                  <a:extLst>
                    <a:ext uri="{9D8B030D-6E8A-4147-A177-3AD203B41FA5}">
                      <a16:colId xmlns:a16="http://schemas.microsoft.com/office/drawing/2014/main" val="20008"/>
                    </a:ext>
                  </a:extLst>
                </a:gridCol>
                <a:gridCol w="476250">
                  <a:extLst>
                    <a:ext uri="{9D8B030D-6E8A-4147-A177-3AD203B41FA5}">
                      <a16:colId xmlns:a16="http://schemas.microsoft.com/office/drawing/2014/main" val="20009"/>
                    </a:ext>
                  </a:extLst>
                </a:gridCol>
                <a:gridCol w="474662">
                  <a:extLst>
                    <a:ext uri="{9D8B030D-6E8A-4147-A177-3AD203B41FA5}">
                      <a16:colId xmlns:a16="http://schemas.microsoft.com/office/drawing/2014/main" val="20010"/>
                    </a:ext>
                  </a:extLst>
                </a:gridCol>
                <a:gridCol w="474663">
                  <a:extLst>
                    <a:ext uri="{9D8B030D-6E8A-4147-A177-3AD203B41FA5}">
                      <a16:colId xmlns:a16="http://schemas.microsoft.com/office/drawing/2014/main" val="20011"/>
                    </a:ext>
                  </a:extLst>
                </a:gridCol>
                <a:gridCol w="474662">
                  <a:extLst>
                    <a:ext uri="{9D8B030D-6E8A-4147-A177-3AD203B41FA5}">
                      <a16:colId xmlns:a16="http://schemas.microsoft.com/office/drawing/2014/main" val="20012"/>
                    </a:ext>
                  </a:extLst>
                </a:gridCol>
              </a:tblGrid>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参照ページ</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275">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ページ枠</a:t>
                      </a:r>
                    </a:p>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ページフォルト</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pSp>
        <p:nvGrpSpPr>
          <p:cNvPr id="74813" name="Group 62"/>
          <p:cNvGrpSpPr>
            <a:grpSpLocks/>
          </p:cNvGrpSpPr>
          <p:nvPr/>
        </p:nvGrpSpPr>
        <p:grpSpPr bwMode="auto">
          <a:xfrm>
            <a:off x="3200400" y="3276600"/>
            <a:ext cx="762000" cy="914400"/>
            <a:chOff x="2016" y="2064"/>
            <a:chExt cx="480" cy="576"/>
          </a:xfrm>
        </p:grpSpPr>
        <p:sp>
          <p:nvSpPr>
            <p:cNvPr id="74824" name="Line 63"/>
            <p:cNvSpPr>
              <a:spLocks noChangeShapeType="1"/>
            </p:cNvSpPr>
            <p:nvPr/>
          </p:nvSpPr>
          <p:spPr bwMode="auto">
            <a:xfrm flipV="1">
              <a:off x="2016" y="2448"/>
              <a:ext cx="192" cy="192"/>
            </a:xfrm>
            <a:prstGeom prst="line">
              <a:avLst/>
            </a:prstGeom>
            <a:noFill/>
            <a:ln w="19050">
              <a:solidFill>
                <a:srgbClr val="FF99CC"/>
              </a:solidFill>
              <a:round/>
              <a:headEnd/>
              <a:tailEnd type="triangle" w="med" len="med"/>
            </a:ln>
          </p:spPr>
          <p:txBody>
            <a:bodyPr wrap="none"/>
            <a:lstStyle/>
            <a:p>
              <a:endParaRPr lang="ja-JP" altLang="en-US"/>
            </a:p>
          </p:txBody>
        </p:sp>
        <p:sp>
          <p:nvSpPr>
            <p:cNvPr id="74825" name="Line 64"/>
            <p:cNvSpPr>
              <a:spLocks noChangeShapeType="1"/>
            </p:cNvSpPr>
            <p:nvPr/>
          </p:nvSpPr>
          <p:spPr bwMode="auto">
            <a:xfrm flipV="1">
              <a:off x="2304" y="2064"/>
              <a:ext cx="192" cy="192"/>
            </a:xfrm>
            <a:prstGeom prst="line">
              <a:avLst/>
            </a:prstGeom>
            <a:noFill/>
            <a:ln w="19050">
              <a:solidFill>
                <a:srgbClr val="FF99CC"/>
              </a:solidFill>
              <a:round/>
              <a:headEnd/>
              <a:tailEnd type="triangle" w="med" len="med"/>
            </a:ln>
          </p:spPr>
          <p:txBody>
            <a:bodyPr wrap="none"/>
            <a:lstStyle/>
            <a:p>
              <a:endParaRPr lang="ja-JP" altLang="en-US"/>
            </a:p>
          </p:txBody>
        </p:sp>
        <p:sp>
          <p:nvSpPr>
            <p:cNvPr id="74826" name="Line 65"/>
            <p:cNvSpPr>
              <a:spLocks noChangeShapeType="1"/>
            </p:cNvSpPr>
            <p:nvPr/>
          </p:nvSpPr>
          <p:spPr bwMode="auto">
            <a:xfrm flipV="1">
              <a:off x="2304" y="2448"/>
              <a:ext cx="192" cy="192"/>
            </a:xfrm>
            <a:prstGeom prst="line">
              <a:avLst/>
            </a:prstGeom>
            <a:noFill/>
            <a:ln w="19050">
              <a:solidFill>
                <a:srgbClr val="FF99CC"/>
              </a:solidFill>
              <a:round/>
              <a:headEnd/>
              <a:tailEnd type="triangle" w="med" len="med"/>
            </a:ln>
          </p:spPr>
          <p:txBody>
            <a:bodyPr wrap="none"/>
            <a:lstStyle/>
            <a:p>
              <a:endParaRPr lang="ja-JP" altLang="en-US"/>
            </a:p>
          </p:txBody>
        </p:sp>
      </p:grpSp>
      <p:sp>
        <p:nvSpPr>
          <p:cNvPr id="358473" name="Rectangle 73"/>
          <p:cNvSpPr>
            <a:spLocks noChangeArrowheads="1"/>
          </p:cNvSpPr>
          <p:nvPr/>
        </p:nvSpPr>
        <p:spPr bwMode="auto">
          <a:xfrm>
            <a:off x="4735513" y="2863850"/>
            <a:ext cx="474662" cy="1746250"/>
          </a:xfrm>
          <a:prstGeom prst="rect">
            <a:avLst/>
          </a:prstGeom>
          <a:noFill/>
          <a:ln w="9525">
            <a:noFill/>
            <a:miter lim="800000"/>
            <a:headEnd/>
            <a:tailEnd/>
          </a:ln>
        </p:spPr>
        <p:txBody>
          <a:bodyPr/>
          <a:lstStyle/>
          <a:p>
            <a:pPr algn="ctr">
              <a:spcBef>
                <a:spcPct val="20000"/>
              </a:spcBef>
              <a:buSzPct val="85000"/>
            </a:pPr>
            <a:r>
              <a:rPr lang="ja-JP" altLang="en-US" sz="3200"/>
              <a:t>2</a:t>
            </a:r>
          </a:p>
          <a:p>
            <a:pPr algn="ctr">
              <a:spcBef>
                <a:spcPct val="20000"/>
              </a:spcBef>
              <a:buSzPct val="85000"/>
            </a:pPr>
            <a:r>
              <a:rPr lang="ja-JP" altLang="en-US" sz="3200"/>
              <a:t>1</a:t>
            </a:r>
          </a:p>
          <a:p>
            <a:pPr algn="ctr">
              <a:spcBef>
                <a:spcPct val="20000"/>
              </a:spcBef>
              <a:buSzPct val="85000"/>
            </a:pPr>
            <a:r>
              <a:rPr lang="ja-JP" altLang="en-US" sz="3200"/>
              <a:t>4</a:t>
            </a:r>
          </a:p>
        </p:txBody>
      </p:sp>
      <p:sp>
        <p:nvSpPr>
          <p:cNvPr id="74815" name="Line 75"/>
          <p:cNvSpPr>
            <a:spLocks noChangeShapeType="1"/>
          </p:cNvSpPr>
          <p:nvPr/>
        </p:nvSpPr>
        <p:spPr bwMode="auto">
          <a:xfrm flipV="1">
            <a:off x="4114800" y="3886200"/>
            <a:ext cx="304800" cy="304800"/>
          </a:xfrm>
          <a:prstGeom prst="line">
            <a:avLst/>
          </a:prstGeom>
          <a:noFill/>
          <a:ln w="19050">
            <a:solidFill>
              <a:srgbClr val="FF99CC"/>
            </a:solidFill>
            <a:round/>
            <a:headEnd/>
            <a:tailEnd type="triangle" w="med" len="med"/>
          </a:ln>
        </p:spPr>
        <p:txBody>
          <a:bodyPr wrap="none"/>
          <a:lstStyle/>
          <a:p>
            <a:endParaRPr lang="ja-JP" altLang="en-US"/>
          </a:p>
        </p:txBody>
      </p:sp>
      <p:sp>
        <p:nvSpPr>
          <p:cNvPr id="74816" name="Line 76"/>
          <p:cNvSpPr>
            <a:spLocks noChangeShapeType="1"/>
          </p:cNvSpPr>
          <p:nvPr/>
        </p:nvSpPr>
        <p:spPr bwMode="auto">
          <a:xfrm>
            <a:off x="4114800" y="3886200"/>
            <a:ext cx="304800" cy="304800"/>
          </a:xfrm>
          <a:prstGeom prst="line">
            <a:avLst/>
          </a:prstGeom>
          <a:noFill/>
          <a:ln w="19050">
            <a:solidFill>
              <a:srgbClr val="00FF00"/>
            </a:solidFill>
            <a:round/>
            <a:headEnd/>
            <a:tailEnd type="triangle" w="med" len="med"/>
          </a:ln>
        </p:spPr>
        <p:txBody>
          <a:bodyPr wrap="none"/>
          <a:lstStyle/>
          <a:p>
            <a:endParaRPr lang="ja-JP" altLang="en-US"/>
          </a:p>
        </p:txBody>
      </p:sp>
      <p:sp>
        <p:nvSpPr>
          <p:cNvPr id="74817" name="Line 77"/>
          <p:cNvSpPr>
            <a:spLocks noChangeShapeType="1"/>
          </p:cNvSpPr>
          <p:nvPr/>
        </p:nvSpPr>
        <p:spPr bwMode="auto">
          <a:xfrm flipV="1">
            <a:off x="4114800" y="2667000"/>
            <a:ext cx="304800" cy="304800"/>
          </a:xfrm>
          <a:prstGeom prst="line">
            <a:avLst/>
          </a:prstGeom>
          <a:noFill/>
          <a:ln w="19050">
            <a:solidFill>
              <a:srgbClr val="FF99CC"/>
            </a:solidFill>
            <a:round/>
            <a:headEnd/>
            <a:tailEnd type="triangle" w="med" len="med"/>
          </a:ln>
        </p:spPr>
        <p:txBody>
          <a:bodyPr wrap="none"/>
          <a:lstStyle/>
          <a:p>
            <a:endParaRPr lang="ja-JP" altLang="en-US"/>
          </a:p>
        </p:txBody>
      </p:sp>
      <p:sp>
        <p:nvSpPr>
          <p:cNvPr id="358479" name="Rectangle 79"/>
          <p:cNvSpPr>
            <a:spLocks noChangeArrowheads="1"/>
          </p:cNvSpPr>
          <p:nvPr/>
        </p:nvSpPr>
        <p:spPr bwMode="auto">
          <a:xfrm>
            <a:off x="4735513" y="4610100"/>
            <a:ext cx="474662" cy="577850"/>
          </a:xfrm>
          <a:prstGeom prst="rect">
            <a:avLst/>
          </a:prstGeom>
          <a:noFill/>
          <a:ln w="9525">
            <a:noFill/>
            <a:miter lim="800000"/>
            <a:headEnd/>
            <a:tailEnd/>
          </a:ln>
        </p:spPr>
        <p:txBody>
          <a:bodyPr/>
          <a:lstStyle/>
          <a:p>
            <a:pPr algn="ctr">
              <a:spcBef>
                <a:spcPct val="20000"/>
              </a:spcBef>
              <a:buSzPct val="85000"/>
            </a:pPr>
            <a:r>
              <a:rPr lang="en-US" altLang="ja-JP" sz="3200"/>
              <a:t>p</a:t>
            </a:r>
          </a:p>
        </p:txBody>
      </p:sp>
      <p:grpSp>
        <p:nvGrpSpPr>
          <p:cNvPr id="3" name="Group 84"/>
          <p:cNvGrpSpPr>
            <a:grpSpLocks/>
          </p:cNvGrpSpPr>
          <p:nvPr/>
        </p:nvGrpSpPr>
        <p:grpSpPr bwMode="auto">
          <a:xfrm>
            <a:off x="4572000" y="3276600"/>
            <a:ext cx="304800" cy="914400"/>
            <a:chOff x="2880" y="2064"/>
            <a:chExt cx="192" cy="576"/>
          </a:xfrm>
        </p:grpSpPr>
        <p:sp>
          <p:nvSpPr>
            <p:cNvPr id="74822" name="Line 82"/>
            <p:cNvSpPr>
              <a:spLocks noChangeShapeType="1"/>
            </p:cNvSpPr>
            <p:nvPr/>
          </p:nvSpPr>
          <p:spPr bwMode="auto">
            <a:xfrm flipV="1">
              <a:off x="2880" y="2064"/>
              <a:ext cx="192" cy="192"/>
            </a:xfrm>
            <a:prstGeom prst="line">
              <a:avLst/>
            </a:prstGeom>
            <a:noFill/>
            <a:ln w="19050">
              <a:solidFill>
                <a:srgbClr val="FF99CC"/>
              </a:solidFill>
              <a:round/>
              <a:headEnd/>
              <a:tailEnd type="triangle" w="med" len="med"/>
            </a:ln>
          </p:spPr>
          <p:txBody>
            <a:bodyPr wrap="none"/>
            <a:lstStyle/>
            <a:p>
              <a:endParaRPr lang="ja-JP" altLang="en-US"/>
            </a:p>
          </p:txBody>
        </p:sp>
        <p:sp>
          <p:nvSpPr>
            <p:cNvPr id="74823" name="Line 83"/>
            <p:cNvSpPr>
              <a:spLocks noChangeShapeType="1"/>
            </p:cNvSpPr>
            <p:nvPr/>
          </p:nvSpPr>
          <p:spPr bwMode="auto">
            <a:xfrm flipV="1">
              <a:off x="2880" y="2448"/>
              <a:ext cx="192" cy="192"/>
            </a:xfrm>
            <a:prstGeom prst="line">
              <a:avLst/>
            </a:prstGeom>
            <a:noFill/>
            <a:ln w="19050">
              <a:solidFill>
                <a:srgbClr val="FF99CC"/>
              </a:solidFill>
              <a:round/>
              <a:headEnd/>
              <a:tailEnd type="triangle" w="med" len="med"/>
            </a:ln>
          </p:spPr>
          <p:txBody>
            <a:bodyPr wrap="none"/>
            <a:lstStyle/>
            <a:p>
              <a:endParaRPr lang="ja-JP" altLang="en-US"/>
            </a:p>
          </p:txBody>
        </p:sp>
      </p:grpSp>
      <p:sp>
        <p:nvSpPr>
          <p:cNvPr id="358485" name="AutoShape 85"/>
          <p:cNvSpPr>
            <a:spLocks noChangeArrowheads="1"/>
          </p:cNvSpPr>
          <p:nvPr/>
        </p:nvSpPr>
        <p:spPr bwMode="auto">
          <a:xfrm>
            <a:off x="3505200" y="5410200"/>
            <a:ext cx="3429000" cy="685800"/>
          </a:xfrm>
          <a:prstGeom prst="wedgeRoundRectCallout">
            <a:avLst>
              <a:gd name="adj1" fmla="val -7037"/>
              <a:gd name="adj2" fmla="val -79630"/>
              <a:gd name="adj3" fmla="val 16667"/>
            </a:avLst>
          </a:prstGeom>
          <a:solidFill>
            <a:srgbClr val="000000"/>
          </a:solidFill>
          <a:ln w="19050">
            <a:solidFill>
              <a:schemeClr val="tx1"/>
            </a:solidFill>
            <a:miter lim="800000"/>
            <a:headEnd/>
            <a:tailEnd/>
          </a:ln>
        </p:spPr>
        <p:txBody>
          <a:bodyPr/>
          <a:lstStyle/>
          <a:p>
            <a:pPr algn="ctr"/>
            <a:r>
              <a:rPr lang="ja-JP" altLang="en-US"/>
              <a:t>ページ枠を3に増加</a:t>
            </a:r>
            <a:endParaRPr lang="en-US" altLang="ja-JP"/>
          </a:p>
        </p:txBody>
      </p:sp>
      <p:sp>
        <p:nvSpPr>
          <p:cNvPr id="74821" name="Text Box 86"/>
          <p:cNvSpPr txBox="1">
            <a:spLocks noChangeArrowheads="1"/>
          </p:cNvSpPr>
          <p:nvPr/>
        </p:nvSpPr>
        <p:spPr bwMode="auto">
          <a:xfrm>
            <a:off x="5257800" y="1828800"/>
            <a:ext cx="3516313" cy="519113"/>
          </a:xfrm>
          <a:prstGeom prst="rect">
            <a:avLst/>
          </a:prstGeom>
          <a:noFill/>
          <a:ln w="9525">
            <a:noFill/>
            <a:miter lim="800000"/>
            <a:headEnd/>
            <a:tailEnd/>
          </a:ln>
        </p:spPr>
        <p:txBody>
          <a:bodyPr wrap="none">
            <a:spAutoFit/>
          </a:bodyPr>
          <a:lstStyle/>
          <a:p>
            <a:r>
              <a:rPr lang="ja-JP" altLang="en-US"/>
              <a:t>ウィンドウサイズ </a:t>
            </a:r>
            <a:r>
              <a:rPr lang="en-US" altLang="ja-JP" i="1"/>
              <a:t>w</a:t>
            </a:r>
            <a:r>
              <a:rPr lang="en-US" altLang="ja-JP"/>
              <a:t> = 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58479"/>
                                        </p:tgtEl>
                                        <p:attrNameLst>
                                          <p:attrName>style.visibility</p:attrName>
                                        </p:attrNameLst>
                                      </p:cBhvr>
                                      <p:to>
                                        <p:strVal val="visible"/>
                                      </p:to>
                                    </p:set>
                                    <p:animEffect transition="in" filter="checkerboard(across)">
                                      <p:cBhvr>
                                        <p:cTn id="7" dur="500"/>
                                        <p:tgtEl>
                                          <p:spTgt spid="35847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par>
                          <p:cTn id="13" fill="hold">
                            <p:stCondLst>
                              <p:cond delay="500"/>
                            </p:stCondLst>
                            <p:childTnLst>
                              <p:par>
                                <p:cTn id="14" presetID="5" presetClass="entr" presetSubtype="10" fill="hold" grpId="0" nodeType="afterEffect">
                                  <p:stCondLst>
                                    <p:cond delay="0"/>
                                  </p:stCondLst>
                                  <p:childTnLst>
                                    <p:set>
                                      <p:cBhvr>
                                        <p:cTn id="15" dur="1" fill="hold">
                                          <p:stCondLst>
                                            <p:cond delay="0"/>
                                          </p:stCondLst>
                                        </p:cTn>
                                        <p:tgtEl>
                                          <p:spTgt spid="358473"/>
                                        </p:tgtEl>
                                        <p:attrNameLst>
                                          <p:attrName>style.visibility</p:attrName>
                                        </p:attrNameLst>
                                      </p:cBhvr>
                                      <p:to>
                                        <p:strVal val="visible"/>
                                      </p:to>
                                    </p:set>
                                    <p:animEffect transition="in" filter="checkerboard(across)">
                                      <p:cBhvr>
                                        <p:cTn id="16" dur="500"/>
                                        <p:tgtEl>
                                          <p:spTgt spid="358473"/>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358485"/>
                                        </p:tgtEl>
                                        <p:attrNameLst>
                                          <p:attrName>style.visibility</p:attrName>
                                        </p:attrNameLst>
                                      </p:cBhvr>
                                      <p:to>
                                        <p:strVal val="visible"/>
                                      </p:to>
                                    </p:set>
                                    <p:animEffect transition="in" filter="checkerboard(across)">
                                      <p:cBhvr>
                                        <p:cTn id="21" dur="500"/>
                                        <p:tgtEl>
                                          <p:spTgt spid="3584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73" grpId="0" autoUpdateAnimBg="0"/>
      <p:bldP spid="358479" grpId="0" autoUpdateAnimBg="0"/>
      <p:bldP spid="358485" grpId="0" animBg="1" autoUpdateAnimBg="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eaLnBrk="1" hangingPunct="1"/>
            <a:r>
              <a:rPr lang="ja-JP" altLang="en-US">
                <a:latin typeface="Times New Roman" pitchFamily="18" charset="0"/>
              </a:rPr>
              <a:t>ワーキングセットによる</a:t>
            </a:r>
            <a:br>
              <a:rPr lang="ja-JP" altLang="en-US">
                <a:latin typeface="Times New Roman" pitchFamily="18" charset="0"/>
              </a:rPr>
            </a:br>
            <a:r>
              <a:rPr lang="ja-JP" altLang="en-US">
                <a:latin typeface="Times New Roman" pitchFamily="18" charset="0"/>
              </a:rPr>
              <a:t>動的ページ置換え</a:t>
            </a:r>
          </a:p>
        </p:txBody>
      </p:sp>
      <p:graphicFrame>
        <p:nvGraphicFramePr>
          <p:cNvPr id="359427" name="Group 3"/>
          <p:cNvGraphicFramePr>
            <a:graphicFrameLocks noGrp="1"/>
          </p:cNvGraphicFramePr>
          <p:nvPr/>
        </p:nvGraphicFramePr>
        <p:xfrm>
          <a:off x="381000" y="2286000"/>
          <a:ext cx="8153400" cy="2907792"/>
        </p:xfrm>
        <a:graphic>
          <a:graphicData uri="http://schemas.openxmlformats.org/drawingml/2006/table">
            <a:tbl>
              <a:tblPr/>
              <a:tblGrid>
                <a:gridCol w="2455863">
                  <a:extLst>
                    <a:ext uri="{9D8B030D-6E8A-4147-A177-3AD203B41FA5}">
                      <a16:colId xmlns:a16="http://schemas.microsoft.com/office/drawing/2014/main" val="20000"/>
                    </a:ext>
                  </a:extLst>
                </a:gridCol>
                <a:gridCol w="474662">
                  <a:extLst>
                    <a:ext uri="{9D8B030D-6E8A-4147-A177-3AD203B41FA5}">
                      <a16:colId xmlns:a16="http://schemas.microsoft.com/office/drawing/2014/main" val="20001"/>
                    </a:ext>
                  </a:extLst>
                </a:gridCol>
                <a:gridCol w="474663">
                  <a:extLst>
                    <a:ext uri="{9D8B030D-6E8A-4147-A177-3AD203B41FA5}">
                      <a16:colId xmlns:a16="http://schemas.microsoft.com/office/drawing/2014/main" val="20002"/>
                    </a:ext>
                  </a:extLst>
                </a:gridCol>
                <a:gridCol w="476250">
                  <a:extLst>
                    <a:ext uri="{9D8B030D-6E8A-4147-A177-3AD203B41FA5}">
                      <a16:colId xmlns:a16="http://schemas.microsoft.com/office/drawing/2014/main" val="20003"/>
                    </a:ext>
                  </a:extLst>
                </a:gridCol>
                <a:gridCol w="473075">
                  <a:extLst>
                    <a:ext uri="{9D8B030D-6E8A-4147-A177-3AD203B41FA5}">
                      <a16:colId xmlns:a16="http://schemas.microsoft.com/office/drawing/2014/main" val="20004"/>
                    </a:ext>
                  </a:extLst>
                </a:gridCol>
                <a:gridCol w="474662">
                  <a:extLst>
                    <a:ext uri="{9D8B030D-6E8A-4147-A177-3AD203B41FA5}">
                      <a16:colId xmlns:a16="http://schemas.microsoft.com/office/drawing/2014/main" val="20005"/>
                    </a:ext>
                  </a:extLst>
                </a:gridCol>
                <a:gridCol w="476250">
                  <a:extLst>
                    <a:ext uri="{9D8B030D-6E8A-4147-A177-3AD203B41FA5}">
                      <a16:colId xmlns:a16="http://schemas.microsoft.com/office/drawing/2014/main" val="20006"/>
                    </a:ext>
                  </a:extLst>
                </a:gridCol>
                <a:gridCol w="474663">
                  <a:extLst>
                    <a:ext uri="{9D8B030D-6E8A-4147-A177-3AD203B41FA5}">
                      <a16:colId xmlns:a16="http://schemas.microsoft.com/office/drawing/2014/main" val="20007"/>
                    </a:ext>
                  </a:extLst>
                </a:gridCol>
                <a:gridCol w="473075">
                  <a:extLst>
                    <a:ext uri="{9D8B030D-6E8A-4147-A177-3AD203B41FA5}">
                      <a16:colId xmlns:a16="http://schemas.microsoft.com/office/drawing/2014/main" val="20008"/>
                    </a:ext>
                  </a:extLst>
                </a:gridCol>
                <a:gridCol w="476250">
                  <a:extLst>
                    <a:ext uri="{9D8B030D-6E8A-4147-A177-3AD203B41FA5}">
                      <a16:colId xmlns:a16="http://schemas.microsoft.com/office/drawing/2014/main" val="20009"/>
                    </a:ext>
                  </a:extLst>
                </a:gridCol>
                <a:gridCol w="474662">
                  <a:extLst>
                    <a:ext uri="{9D8B030D-6E8A-4147-A177-3AD203B41FA5}">
                      <a16:colId xmlns:a16="http://schemas.microsoft.com/office/drawing/2014/main" val="20010"/>
                    </a:ext>
                  </a:extLst>
                </a:gridCol>
                <a:gridCol w="474663">
                  <a:extLst>
                    <a:ext uri="{9D8B030D-6E8A-4147-A177-3AD203B41FA5}">
                      <a16:colId xmlns:a16="http://schemas.microsoft.com/office/drawing/2014/main" val="20011"/>
                    </a:ext>
                  </a:extLst>
                </a:gridCol>
                <a:gridCol w="474662">
                  <a:extLst>
                    <a:ext uri="{9D8B030D-6E8A-4147-A177-3AD203B41FA5}">
                      <a16:colId xmlns:a16="http://schemas.microsoft.com/office/drawing/2014/main" val="20012"/>
                    </a:ext>
                  </a:extLst>
                </a:gridCol>
              </a:tblGrid>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参照ページ</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275">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ページ枠</a:t>
                      </a:r>
                    </a:p>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dirty="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dirty="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dirty="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508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ページフォルト</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3200" b="0" i="0" u="none" strike="noStrike" cap="none" normalizeH="0" baseline="0" dirty="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pSp>
        <p:nvGrpSpPr>
          <p:cNvPr id="75837" name="Group 62"/>
          <p:cNvGrpSpPr>
            <a:grpSpLocks/>
          </p:cNvGrpSpPr>
          <p:nvPr/>
        </p:nvGrpSpPr>
        <p:grpSpPr bwMode="auto">
          <a:xfrm>
            <a:off x="3200400" y="3276600"/>
            <a:ext cx="762000" cy="914400"/>
            <a:chOff x="2016" y="2064"/>
            <a:chExt cx="480" cy="576"/>
          </a:xfrm>
        </p:grpSpPr>
        <p:sp>
          <p:nvSpPr>
            <p:cNvPr id="75864" name="Line 63"/>
            <p:cNvSpPr>
              <a:spLocks noChangeShapeType="1"/>
            </p:cNvSpPr>
            <p:nvPr/>
          </p:nvSpPr>
          <p:spPr bwMode="auto">
            <a:xfrm flipV="1">
              <a:off x="2016" y="2448"/>
              <a:ext cx="192" cy="192"/>
            </a:xfrm>
            <a:prstGeom prst="line">
              <a:avLst/>
            </a:prstGeom>
            <a:noFill/>
            <a:ln w="19050">
              <a:solidFill>
                <a:srgbClr val="FF99CC"/>
              </a:solidFill>
              <a:round/>
              <a:headEnd/>
              <a:tailEnd type="triangle" w="med" len="med"/>
            </a:ln>
          </p:spPr>
          <p:txBody>
            <a:bodyPr wrap="none"/>
            <a:lstStyle/>
            <a:p>
              <a:endParaRPr lang="ja-JP" altLang="en-US"/>
            </a:p>
          </p:txBody>
        </p:sp>
        <p:sp>
          <p:nvSpPr>
            <p:cNvPr id="75865" name="Line 64"/>
            <p:cNvSpPr>
              <a:spLocks noChangeShapeType="1"/>
            </p:cNvSpPr>
            <p:nvPr/>
          </p:nvSpPr>
          <p:spPr bwMode="auto">
            <a:xfrm flipV="1">
              <a:off x="2304" y="2064"/>
              <a:ext cx="192" cy="192"/>
            </a:xfrm>
            <a:prstGeom prst="line">
              <a:avLst/>
            </a:prstGeom>
            <a:noFill/>
            <a:ln w="19050">
              <a:solidFill>
                <a:srgbClr val="FF99CC"/>
              </a:solidFill>
              <a:round/>
              <a:headEnd/>
              <a:tailEnd type="triangle" w="med" len="med"/>
            </a:ln>
          </p:spPr>
          <p:txBody>
            <a:bodyPr wrap="none"/>
            <a:lstStyle/>
            <a:p>
              <a:endParaRPr lang="ja-JP" altLang="en-US"/>
            </a:p>
          </p:txBody>
        </p:sp>
        <p:sp>
          <p:nvSpPr>
            <p:cNvPr id="75866" name="Line 65"/>
            <p:cNvSpPr>
              <a:spLocks noChangeShapeType="1"/>
            </p:cNvSpPr>
            <p:nvPr/>
          </p:nvSpPr>
          <p:spPr bwMode="auto">
            <a:xfrm flipV="1">
              <a:off x="2304" y="2448"/>
              <a:ext cx="192" cy="192"/>
            </a:xfrm>
            <a:prstGeom prst="line">
              <a:avLst/>
            </a:prstGeom>
            <a:noFill/>
            <a:ln w="19050">
              <a:solidFill>
                <a:srgbClr val="FF99CC"/>
              </a:solidFill>
              <a:round/>
              <a:headEnd/>
              <a:tailEnd type="triangle" w="med" len="med"/>
            </a:ln>
          </p:spPr>
          <p:txBody>
            <a:bodyPr wrap="none"/>
            <a:lstStyle/>
            <a:p>
              <a:endParaRPr lang="ja-JP" altLang="en-US"/>
            </a:p>
          </p:txBody>
        </p:sp>
      </p:grpSp>
      <p:sp>
        <p:nvSpPr>
          <p:cNvPr id="359490" name="Rectangle 66"/>
          <p:cNvSpPr>
            <a:spLocks noChangeArrowheads="1"/>
          </p:cNvSpPr>
          <p:nvPr/>
        </p:nvSpPr>
        <p:spPr bwMode="auto">
          <a:xfrm>
            <a:off x="8059738" y="2863850"/>
            <a:ext cx="474662" cy="1746250"/>
          </a:xfrm>
          <a:prstGeom prst="rect">
            <a:avLst/>
          </a:prstGeom>
          <a:noFill/>
          <a:ln w="9525">
            <a:noFill/>
            <a:miter lim="800000"/>
            <a:headEnd/>
            <a:tailEnd/>
          </a:ln>
        </p:spPr>
        <p:txBody>
          <a:bodyPr/>
          <a:lstStyle/>
          <a:p>
            <a:pPr algn="ctr">
              <a:spcBef>
                <a:spcPct val="20000"/>
              </a:spcBef>
              <a:buSzPct val="85000"/>
            </a:pPr>
            <a:endParaRPr lang="ja-JP" altLang="en-US" sz="3200"/>
          </a:p>
          <a:p>
            <a:pPr algn="ctr">
              <a:spcBef>
                <a:spcPct val="20000"/>
              </a:spcBef>
              <a:buSzPct val="85000"/>
            </a:pPr>
            <a:r>
              <a:rPr lang="ja-JP" altLang="en-US" sz="3200"/>
              <a:t>2</a:t>
            </a:r>
          </a:p>
          <a:p>
            <a:pPr algn="ctr">
              <a:spcBef>
                <a:spcPct val="20000"/>
              </a:spcBef>
              <a:buSzPct val="85000"/>
            </a:pPr>
            <a:r>
              <a:rPr lang="ja-JP" altLang="en-US" sz="3200"/>
              <a:t>4</a:t>
            </a:r>
          </a:p>
        </p:txBody>
      </p:sp>
      <p:sp>
        <p:nvSpPr>
          <p:cNvPr id="359495" name="Rectangle 71"/>
          <p:cNvSpPr>
            <a:spLocks noChangeArrowheads="1"/>
          </p:cNvSpPr>
          <p:nvPr/>
        </p:nvSpPr>
        <p:spPr bwMode="auto">
          <a:xfrm>
            <a:off x="5686425" y="2863850"/>
            <a:ext cx="474663" cy="1746250"/>
          </a:xfrm>
          <a:prstGeom prst="rect">
            <a:avLst/>
          </a:prstGeom>
          <a:noFill/>
          <a:ln w="9525">
            <a:noFill/>
            <a:miter lim="800000"/>
            <a:headEnd/>
            <a:tailEnd/>
          </a:ln>
        </p:spPr>
        <p:txBody>
          <a:bodyPr/>
          <a:lstStyle/>
          <a:p>
            <a:pPr algn="ctr">
              <a:spcBef>
                <a:spcPct val="20000"/>
              </a:spcBef>
              <a:buSzPct val="85000"/>
            </a:pPr>
            <a:endParaRPr lang="ja-JP" altLang="en-US" sz="3200"/>
          </a:p>
          <a:p>
            <a:pPr algn="ctr">
              <a:spcBef>
                <a:spcPct val="20000"/>
              </a:spcBef>
              <a:buSzPct val="85000"/>
            </a:pPr>
            <a:r>
              <a:rPr lang="ja-JP" altLang="en-US" sz="3200"/>
              <a:t>3</a:t>
            </a:r>
          </a:p>
          <a:p>
            <a:pPr algn="ctr">
              <a:spcBef>
                <a:spcPct val="20000"/>
              </a:spcBef>
              <a:buSzPct val="85000"/>
            </a:pPr>
            <a:r>
              <a:rPr lang="ja-JP" altLang="en-US" sz="3200"/>
              <a:t>4</a:t>
            </a:r>
          </a:p>
        </p:txBody>
      </p:sp>
      <p:sp>
        <p:nvSpPr>
          <p:cNvPr id="75840" name="Line 74"/>
          <p:cNvSpPr>
            <a:spLocks noChangeShapeType="1"/>
          </p:cNvSpPr>
          <p:nvPr/>
        </p:nvSpPr>
        <p:spPr bwMode="auto">
          <a:xfrm flipV="1">
            <a:off x="4114800" y="3886200"/>
            <a:ext cx="304800" cy="304800"/>
          </a:xfrm>
          <a:prstGeom prst="line">
            <a:avLst/>
          </a:prstGeom>
          <a:noFill/>
          <a:ln w="19050">
            <a:solidFill>
              <a:srgbClr val="FF99CC"/>
            </a:solidFill>
            <a:round/>
            <a:headEnd/>
            <a:tailEnd type="triangle" w="med" len="med"/>
          </a:ln>
        </p:spPr>
        <p:txBody>
          <a:bodyPr wrap="none"/>
          <a:lstStyle/>
          <a:p>
            <a:endParaRPr lang="ja-JP" altLang="en-US"/>
          </a:p>
        </p:txBody>
      </p:sp>
      <p:sp>
        <p:nvSpPr>
          <p:cNvPr id="75841" name="Line 75"/>
          <p:cNvSpPr>
            <a:spLocks noChangeShapeType="1"/>
          </p:cNvSpPr>
          <p:nvPr/>
        </p:nvSpPr>
        <p:spPr bwMode="auto">
          <a:xfrm>
            <a:off x="4114800" y="3886200"/>
            <a:ext cx="304800" cy="304800"/>
          </a:xfrm>
          <a:prstGeom prst="line">
            <a:avLst/>
          </a:prstGeom>
          <a:noFill/>
          <a:ln w="19050">
            <a:solidFill>
              <a:srgbClr val="00FF00"/>
            </a:solidFill>
            <a:round/>
            <a:headEnd/>
            <a:tailEnd type="triangle" w="med" len="med"/>
          </a:ln>
        </p:spPr>
        <p:txBody>
          <a:bodyPr wrap="none"/>
          <a:lstStyle/>
          <a:p>
            <a:endParaRPr lang="ja-JP" altLang="en-US"/>
          </a:p>
        </p:txBody>
      </p:sp>
      <p:sp>
        <p:nvSpPr>
          <p:cNvPr id="75842" name="Line 76"/>
          <p:cNvSpPr>
            <a:spLocks noChangeShapeType="1"/>
          </p:cNvSpPr>
          <p:nvPr/>
        </p:nvSpPr>
        <p:spPr bwMode="auto">
          <a:xfrm flipV="1">
            <a:off x="4114800" y="2667000"/>
            <a:ext cx="304800" cy="304800"/>
          </a:xfrm>
          <a:prstGeom prst="line">
            <a:avLst/>
          </a:prstGeom>
          <a:noFill/>
          <a:ln w="19050">
            <a:solidFill>
              <a:srgbClr val="FF99CC"/>
            </a:solidFill>
            <a:round/>
            <a:headEnd/>
            <a:tailEnd type="triangle" w="med" len="med"/>
          </a:ln>
        </p:spPr>
        <p:txBody>
          <a:bodyPr wrap="none"/>
          <a:lstStyle/>
          <a:p>
            <a:endParaRPr lang="ja-JP" altLang="en-US"/>
          </a:p>
        </p:txBody>
      </p:sp>
      <p:grpSp>
        <p:nvGrpSpPr>
          <p:cNvPr id="3" name="Group 92"/>
          <p:cNvGrpSpPr>
            <a:grpSpLocks/>
          </p:cNvGrpSpPr>
          <p:nvPr/>
        </p:nvGrpSpPr>
        <p:grpSpPr bwMode="auto">
          <a:xfrm>
            <a:off x="7585075" y="2863850"/>
            <a:ext cx="474663" cy="2324100"/>
            <a:chOff x="4778" y="1804"/>
            <a:chExt cx="299" cy="1464"/>
          </a:xfrm>
        </p:grpSpPr>
        <p:sp>
          <p:nvSpPr>
            <p:cNvPr id="75862" name="Rectangle 67"/>
            <p:cNvSpPr>
              <a:spLocks noChangeArrowheads="1"/>
            </p:cNvSpPr>
            <p:nvPr/>
          </p:nvSpPr>
          <p:spPr bwMode="auto">
            <a:xfrm>
              <a:off x="4778" y="1804"/>
              <a:ext cx="299" cy="1100"/>
            </a:xfrm>
            <a:prstGeom prst="rect">
              <a:avLst/>
            </a:prstGeom>
            <a:noFill/>
            <a:ln w="9525">
              <a:noFill/>
              <a:miter lim="800000"/>
              <a:headEnd/>
              <a:tailEnd/>
            </a:ln>
          </p:spPr>
          <p:txBody>
            <a:bodyPr/>
            <a:lstStyle/>
            <a:p>
              <a:pPr algn="ctr">
                <a:spcBef>
                  <a:spcPct val="20000"/>
                </a:spcBef>
                <a:buSzPct val="85000"/>
              </a:pPr>
              <a:r>
                <a:rPr lang="ja-JP" altLang="en-US" sz="3200"/>
                <a:t>1</a:t>
              </a:r>
            </a:p>
            <a:p>
              <a:pPr algn="ctr">
                <a:spcBef>
                  <a:spcPct val="20000"/>
                </a:spcBef>
                <a:buSzPct val="85000"/>
              </a:pPr>
              <a:r>
                <a:rPr lang="ja-JP" altLang="en-US" sz="3200"/>
                <a:t>4</a:t>
              </a:r>
            </a:p>
            <a:p>
              <a:pPr algn="ctr">
                <a:spcBef>
                  <a:spcPct val="20000"/>
                </a:spcBef>
                <a:buSzPct val="85000"/>
              </a:pPr>
              <a:r>
                <a:rPr lang="ja-JP" altLang="en-US" sz="3200"/>
                <a:t>2</a:t>
              </a:r>
            </a:p>
          </p:txBody>
        </p:sp>
        <p:sp>
          <p:nvSpPr>
            <p:cNvPr id="75863" name="Rectangle 78"/>
            <p:cNvSpPr>
              <a:spLocks noChangeArrowheads="1"/>
            </p:cNvSpPr>
            <p:nvPr/>
          </p:nvSpPr>
          <p:spPr bwMode="auto">
            <a:xfrm>
              <a:off x="4778" y="2904"/>
              <a:ext cx="299" cy="364"/>
            </a:xfrm>
            <a:prstGeom prst="rect">
              <a:avLst/>
            </a:prstGeom>
            <a:noFill/>
            <a:ln w="9525">
              <a:noFill/>
              <a:miter lim="800000"/>
              <a:headEnd/>
              <a:tailEnd/>
            </a:ln>
          </p:spPr>
          <p:txBody>
            <a:bodyPr/>
            <a:lstStyle/>
            <a:p>
              <a:pPr algn="ctr">
                <a:spcBef>
                  <a:spcPct val="20000"/>
                </a:spcBef>
                <a:buSzPct val="85000"/>
              </a:pPr>
              <a:r>
                <a:rPr lang="en-US" altLang="ja-JP" sz="3200"/>
                <a:t>p</a:t>
              </a:r>
            </a:p>
          </p:txBody>
        </p:sp>
      </p:grpSp>
      <p:grpSp>
        <p:nvGrpSpPr>
          <p:cNvPr id="4" name="Group 93"/>
          <p:cNvGrpSpPr>
            <a:grpSpLocks/>
          </p:cNvGrpSpPr>
          <p:nvPr/>
        </p:nvGrpSpPr>
        <p:grpSpPr bwMode="auto">
          <a:xfrm>
            <a:off x="7110413" y="2863850"/>
            <a:ext cx="474662" cy="2324100"/>
            <a:chOff x="4479" y="1804"/>
            <a:chExt cx="299" cy="1464"/>
          </a:xfrm>
        </p:grpSpPr>
        <p:sp>
          <p:nvSpPr>
            <p:cNvPr id="75860" name="Rectangle 68"/>
            <p:cNvSpPr>
              <a:spLocks noChangeArrowheads="1"/>
            </p:cNvSpPr>
            <p:nvPr/>
          </p:nvSpPr>
          <p:spPr bwMode="auto">
            <a:xfrm>
              <a:off x="4479" y="1804"/>
              <a:ext cx="299" cy="1100"/>
            </a:xfrm>
            <a:prstGeom prst="rect">
              <a:avLst/>
            </a:prstGeom>
            <a:noFill/>
            <a:ln w="9525">
              <a:noFill/>
              <a:miter lim="800000"/>
              <a:headEnd/>
              <a:tailEnd/>
            </a:ln>
          </p:spPr>
          <p:txBody>
            <a:bodyPr/>
            <a:lstStyle/>
            <a:p>
              <a:pPr algn="ctr">
                <a:spcBef>
                  <a:spcPct val="20000"/>
                </a:spcBef>
                <a:buSzPct val="85000"/>
              </a:pPr>
              <a:r>
                <a:rPr lang="ja-JP" altLang="en-US" sz="3200"/>
                <a:t>0</a:t>
              </a:r>
            </a:p>
            <a:p>
              <a:pPr algn="ctr">
                <a:spcBef>
                  <a:spcPct val="20000"/>
                </a:spcBef>
                <a:buSzPct val="85000"/>
              </a:pPr>
              <a:r>
                <a:rPr lang="ja-JP" altLang="en-US" sz="3200"/>
                <a:t>1</a:t>
              </a:r>
            </a:p>
            <a:p>
              <a:pPr algn="ctr">
                <a:spcBef>
                  <a:spcPct val="20000"/>
                </a:spcBef>
                <a:buSzPct val="85000"/>
              </a:pPr>
              <a:r>
                <a:rPr lang="ja-JP" altLang="en-US" sz="3200"/>
                <a:t>4</a:t>
              </a:r>
            </a:p>
          </p:txBody>
        </p:sp>
        <p:sp>
          <p:nvSpPr>
            <p:cNvPr id="75861" name="Rectangle 79"/>
            <p:cNvSpPr>
              <a:spLocks noChangeArrowheads="1"/>
            </p:cNvSpPr>
            <p:nvPr/>
          </p:nvSpPr>
          <p:spPr bwMode="auto">
            <a:xfrm>
              <a:off x="4479" y="2904"/>
              <a:ext cx="299" cy="364"/>
            </a:xfrm>
            <a:prstGeom prst="rect">
              <a:avLst/>
            </a:prstGeom>
            <a:noFill/>
            <a:ln w="9525">
              <a:noFill/>
              <a:miter lim="800000"/>
              <a:headEnd/>
              <a:tailEnd/>
            </a:ln>
          </p:spPr>
          <p:txBody>
            <a:bodyPr/>
            <a:lstStyle/>
            <a:p>
              <a:pPr algn="ctr">
                <a:spcBef>
                  <a:spcPct val="20000"/>
                </a:spcBef>
                <a:buSzPct val="85000"/>
              </a:pPr>
              <a:r>
                <a:rPr lang="en-US" altLang="ja-JP" sz="3200"/>
                <a:t>p</a:t>
              </a:r>
            </a:p>
          </p:txBody>
        </p:sp>
      </p:grpSp>
      <p:grpSp>
        <p:nvGrpSpPr>
          <p:cNvPr id="5" name="Group 91"/>
          <p:cNvGrpSpPr>
            <a:grpSpLocks/>
          </p:cNvGrpSpPr>
          <p:nvPr/>
        </p:nvGrpSpPr>
        <p:grpSpPr bwMode="auto">
          <a:xfrm>
            <a:off x="6634163" y="2863850"/>
            <a:ext cx="476250" cy="2324100"/>
            <a:chOff x="4179" y="1804"/>
            <a:chExt cx="300" cy="1464"/>
          </a:xfrm>
        </p:grpSpPr>
        <p:sp>
          <p:nvSpPr>
            <p:cNvPr id="75858" name="Rectangle 69"/>
            <p:cNvSpPr>
              <a:spLocks noChangeArrowheads="1"/>
            </p:cNvSpPr>
            <p:nvPr/>
          </p:nvSpPr>
          <p:spPr bwMode="auto">
            <a:xfrm>
              <a:off x="4179" y="1804"/>
              <a:ext cx="300" cy="1100"/>
            </a:xfrm>
            <a:prstGeom prst="rect">
              <a:avLst/>
            </a:prstGeom>
            <a:noFill/>
            <a:ln w="9525">
              <a:noFill/>
              <a:miter lim="800000"/>
              <a:headEnd/>
              <a:tailEnd/>
            </a:ln>
          </p:spPr>
          <p:txBody>
            <a:bodyPr/>
            <a:lstStyle/>
            <a:p>
              <a:pPr algn="ctr">
                <a:spcBef>
                  <a:spcPct val="20000"/>
                </a:spcBef>
                <a:buSzPct val="85000"/>
              </a:pPr>
              <a:r>
                <a:rPr lang="ja-JP" altLang="en-US" sz="3200"/>
                <a:t>4</a:t>
              </a:r>
            </a:p>
            <a:p>
              <a:pPr algn="ctr">
                <a:spcBef>
                  <a:spcPct val="20000"/>
                </a:spcBef>
                <a:buSzPct val="85000"/>
              </a:pPr>
              <a:r>
                <a:rPr lang="ja-JP" altLang="en-US" sz="3200"/>
                <a:t>0</a:t>
              </a:r>
            </a:p>
            <a:p>
              <a:pPr algn="ctr">
                <a:spcBef>
                  <a:spcPct val="20000"/>
                </a:spcBef>
                <a:buSzPct val="85000"/>
              </a:pPr>
              <a:r>
                <a:rPr lang="ja-JP" altLang="en-US" sz="3200"/>
                <a:t>1</a:t>
              </a:r>
            </a:p>
          </p:txBody>
        </p:sp>
        <p:sp>
          <p:nvSpPr>
            <p:cNvPr id="75859" name="Rectangle 80"/>
            <p:cNvSpPr>
              <a:spLocks noChangeArrowheads="1"/>
            </p:cNvSpPr>
            <p:nvPr/>
          </p:nvSpPr>
          <p:spPr bwMode="auto">
            <a:xfrm>
              <a:off x="4179" y="2904"/>
              <a:ext cx="300" cy="364"/>
            </a:xfrm>
            <a:prstGeom prst="rect">
              <a:avLst/>
            </a:prstGeom>
            <a:noFill/>
            <a:ln w="9525">
              <a:noFill/>
              <a:miter lim="800000"/>
              <a:headEnd/>
              <a:tailEnd/>
            </a:ln>
          </p:spPr>
          <p:txBody>
            <a:bodyPr/>
            <a:lstStyle/>
            <a:p>
              <a:pPr algn="ctr">
                <a:spcBef>
                  <a:spcPct val="20000"/>
                </a:spcBef>
                <a:buSzPct val="85000"/>
              </a:pPr>
              <a:r>
                <a:rPr lang="en-US" altLang="ja-JP" sz="3200"/>
                <a:t>p</a:t>
              </a:r>
            </a:p>
          </p:txBody>
        </p:sp>
      </p:grpSp>
      <p:grpSp>
        <p:nvGrpSpPr>
          <p:cNvPr id="6" name="Group 89"/>
          <p:cNvGrpSpPr>
            <a:grpSpLocks/>
          </p:cNvGrpSpPr>
          <p:nvPr/>
        </p:nvGrpSpPr>
        <p:grpSpPr bwMode="auto">
          <a:xfrm>
            <a:off x="6161088" y="2863850"/>
            <a:ext cx="473075" cy="2324100"/>
            <a:chOff x="3881" y="1804"/>
            <a:chExt cx="298" cy="1464"/>
          </a:xfrm>
        </p:grpSpPr>
        <p:sp>
          <p:nvSpPr>
            <p:cNvPr id="75856" name="Rectangle 70"/>
            <p:cNvSpPr>
              <a:spLocks noChangeArrowheads="1"/>
            </p:cNvSpPr>
            <p:nvPr/>
          </p:nvSpPr>
          <p:spPr bwMode="auto">
            <a:xfrm>
              <a:off x="3881" y="1804"/>
              <a:ext cx="298" cy="1100"/>
            </a:xfrm>
            <a:prstGeom prst="rect">
              <a:avLst/>
            </a:prstGeom>
            <a:noFill/>
            <a:ln w="9525">
              <a:noFill/>
              <a:miter lim="800000"/>
              <a:headEnd/>
              <a:tailEnd/>
            </a:ln>
          </p:spPr>
          <p:txBody>
            <a:bodyPr/>
            <a:lstStyle/>
            <a:p>
              <a:pPr algn="ctr">
                <a:spcBef>
                  <a:spcPct val="20000"/>
                </a:spcBef>
                <a:buSzPct val="85000"/>
              </a:pPr>
              <a:r>
                <a:rPr lang="ja-JP" altLang="en-US" sz="3200"/>
                <a:t>3</a:t>
              </a:r>
            </a:p>
            <a:p>
              <a:pPr algn="ctr">
                <a:spcBef>
                  <a:spcPct val="20000"/>
                </a:spcBef>
                <a:buSzPct val="85000"/>
              </a:pPr>
              <a:r>
                <a:rPr lang="ja-JP" altLang="en-US" sz="3200"/>
                <a:t>4</a:t>
              </a:r>
            </a:p>
            <a:p>
              <a:pPr algn="ctr">
                <a:spcBef>
                  <a:spcPct val="20000"/>
                </a:spcBef>
                <a:buSzPct val="85000"/>
              </a:pPr>
              <a:r>
                <a:rPr lang="ja-JP" altLang="en-US" sz="3200"/>
                <a:t>0</a:t>
              </a:r>
            </a:p>
          </p:txBody>
        </p:sp>
        <p:sp>
          <p:nvSpPr>
            <p:cNvPr id="75857" name="Rectangle 81"/>
            <p:cNvSpPr>
              <a:spLocks noChangeArrowheads="1"/>
            </p:cNvSpPr>
            <p:nvPr/>
          </p:nvSpPr>
          <p:spPr bwMode="auto">
            <a:xfrm>
              <a:off x="3881" y="2904"/>
              <a:ext cx="298" cy="364"/>
            </a:xfrm>
            <a:prstGeom prst="rect">
              <a:avLst/>
            </a:prstGeom>
            <a:noFill/>
            <a:ln w="9525">
              <a:noFill/>
              <a:miter lim="800000"/>
              <a:headEnd/>
              <a:tailEnd/>
            </a:ln>
          </p:spPr>
          <p:txBody>
            <a:bodyPr/>
            <a:lstStyle/>
            <a:p>
              <a:pPr algn="ctr">
                <a:spcBef>
                  <a:spcPct val="20000"/>
                </a:spcBef>
                <a:buSzPct val="85000"/>
              </a:pPr>
              <a:r>
                <a:rPr lang="en-US" altLang="ja-JP" sz="3200"/>
                <a:t>p</a:t>
              </a:r>
            </a:p>
          </p:txBody>
        </p:sp>
      </p:grpSp>
      <p:grpSp>
        <p:nvGrpSpPr>
          <p:cNvPr id="7" name="Group 87"/>
          <p:cNvGrpSpPr>
            <a:grpSpLocks/>
          </p:cNvGrpSpPr>
          <p:nvPr/>
        </p:nvGrpSpPr>
        <p:grpSpPr bwMode="auto">
          <a:xfrm>
            <a:off x="5210175" y="2863850"/>
            <a:ext cx="476250" cy="2324100"/>
            <a:chOff x="3282" y="1804"/>
            <a:chExt cx="300" cy="1464"/>
          </a:xfrm>
        </p:grpSpPr>
        <p:sp>
          <p:nvSpPr>
            <p:cNvPr id="75854" name="Rectangle 72"/>
            <p:cNvSpPr>
              <a:spLocks noChangeArrowheads="1"/>
            </p:cNvSpPr>
            <p:nvPr/>
          </p:nvSpPr>
          <p:spPr bwMode="auto">
            <a:xfrm>
              <a:off x="3282" y="1804"/>
              <a:ext cx="300" cy="1100"/>
            </a:xfrm>
            <a:prstGeom prst="rect">
              <a:avLst/>
            </a:prstGeom>
            <a:noFill/>
            <a:ln w="9525">
              <a:noFill/>
              <a:miter lim="800000"/>
              <a:headEnd/>
              <a:tailEnd/>
            </a:ln>
          </p:spPr>
          <p:txBody>
            <a:bodyPr/>
            <a:lstStyle/>
            <a:p>
              <a:pPr algn="ctr">
                <a:spcBef>
                  <a:spcPct val="20000"/>
                </a:spcBef>
                <a:buSzPct val="85000"/>
              </a:pPr>
              <a:r>
                <a:rPr lang="ja-JP" altLang="en-US" sz="3200"/>
                <a:t>1</a:t>
              </a:r>
            </a:p>
            <a:p>
              <a:pPr algn="ctr">
                <a:spcBef>
                  <a:spcPct val="20000"/>
                </a:spcBef>
                <a:buSzPct val="85000"/>
              </a:pPr>
              <a:r>
                <a:rPr lang="ja-JP" altLang="en-US" sz="3200"/>
                <a:t>4</a:t>
              </a:r>
            </a:p>
            <a:p>
              <a:pPr algn="ctr">
                <a:spcBef>
                  <a:spcPct val="20000"/>
                </a:spcBef>
                <a:buSzPct val="85000"/>
              </a:pPr>
              <a:r>
                <a:rPr lang="ja-JP" altLang="en-US" sz="3200"/>
                <a:t>3</a:t>
              </a:r>
            </a:p>
          </p:txBody>
        </p:sp>
        <p:sp>
          <p:nvSpPr>
            <p:cNvPr id="75855" name="Rectangle 83"/>
            <p:cNvSpPr>
              <a:spLocks noChangeArrowheads="1"/>
            </p:cNvSpPr>
            <p:nvPr/>
          </p:nvSpPr>
          <p:spPr bwMode="auto">
            <a:xfrm>
              <a:off x="3282" y="2904"/>
              <a:ext cx="300" cy="364"/>
            </a:xfrm>
            <a:prstGeom prst="rect">
              <a:avLst/>
            </a:prstGeom>
            <a:noFill/>
            <a:ln w="9525">
              <a:noFill/>
              <a:miter lim="800000"/>
              <a:headEnd/>
              <a:tailEnd/>
            </a:ln>
          </p:spPr>
          <p:txBody>
            <a:bodyPr/>
            <a:lstStyle/>
            <a:p>
              <a:pPr algn="ctr">
                <a:spcBef>
                  <a:spcPct val="20000"/>
                </a:spcBef>
                <a:buSzPct val="85000"/>
              </a:pPr>
              <a:r>
                <a:rPr lang="en-US" altLang="ja-JP" sz="3200"/>
                <a:t>p</a:t>
              </a:r>
            </a:p>
          </p:txBody>
        </p:sp>
      </p:grpSp>
      <p:grpSp>
        <p:nvGrpSpPr>
          <p:cNvPr id="75848" name="Group 84"/>
          <p:cNvGrpSpPr>
            <a:grpSpLocks/>
          </p:cNvGrpSpPr>
          <p:nvPr/>
        </p:nvGrpSpPr>
        <p:grpSpPr bwMode="auto">
          <a:xfrm>
            <a:off x="4572000" y="3276600"/>
            <a:ext cx="304800" cy="914400"/>
            <a:chOff x="2880" y="2064"/>
            <a:chExt cx="192" cy="576"/>
          </a:xfrm>
        </p:grpSpPr>
        <p:sp>
          <p:nvSpPr>
            <p:cNvPr id="75852" name="Line 85"/>
            <p:cNvSpPr>
              <a:spLocks noChangeShapeType="1"/>
            </p:cNvSpPr>
            <p:nvPr/>
          </p:nvSpPr>
          <p:spPr bwMode="auto">
            <a:xfrm flipV="1">
              <a:off x="2880" y="2064"/>
              <a:ext cx="192" cy="192"/>
            </a:xfrm>
            <a:prstGeom prst="line">
              <a:avLst/>
            </a:prstGeom>
            <a:noFill/>
            <a:ln w="19050">
              <a:solidFill>
                <a:srgbClr val="FF99CC"/>
              </a:solidFill>
              <a:round/>
              <a:headEnd/>
              <a:tailEnd type="triangle" w="med" len="med"/>
            </a:ln>
          </p:spPr>
          <p:txBody>
            <a:bodyPr wrap="none"/>
            <a:lstStyle/>
            <a:p>
              <a:endParaRPr lang="ja-JP" altLang="en-US"/>
            </a:p>
          </p:txBody>
        </p:sp>
        <p:sp>
          <p:nvSpPr>
            <p:cNvPr id="75853" name="Line 86"/>
            <p:cNvSpPr>
              <a:spLocks noChangeShapeType="1"/>
            </p:cNvSpPr>
            <p:nvPr/>
          </p:nvSpPr>
          <p:spPr bwMode="auto">
            <a:xfrm flipV="1">
              <a:off x="2880" y="2448"/>
              <a:ext cx="192" cy="192"/>
            </a:xfrm>
            <a:prstGeom prst="line">
              <a:avLst/>
            </a:prstGeom>
            <a:noFill/>
            <a:ln w="19050">
              <a:solidFill>
                <a:srgbClr val="FF99CC"/>
              </a:solidFill>
              <a:round/>
              <a:headEnd/>
              <a:tailEnd type="triangle" w="med" len="med"/>
            </a:ln>
          </p:spPr>
          <p:txBody>
            <a:bodyPr wrap="none"/>
            <a:lstStyle/>
            <a:p>
              <a:endParaRPr lang="ja-JP" altLang="en-US"/>
            </a:p>
          </p:txBody>
        </p:sp>
      </p:grpSp>
      <p:sp>
        <p:nvSpPr>
          <p:cNvPr id="359512" name="AutoShape 88"/>
          <p:cNvSpPr>
            <a:spLocks noChangeArrowheads="1"/>
          </p:cNvSpPr>
          <p:nvPr/>
        </p:nvSpPr>
        <p:spPr bwMode="auto">
          <a:xfrm>
            <a:off x="2362200" y="5410200"/>
            <a:ext cx="3352800" cy="685800"/>
          </a:xfrm>
          <a:prstGeom prst="wedgeRoundRectCallout">
            <a:avLst>
              <a:gd name="adj1" fmla="val 55301"/>
              <a:gd name="adj2" fmla="val -79630"/>
              <a:gd name="adj3" fmla="val 16667"/>
            </a:avLst>
          </a:prstGeom>
          <a:solidFill>
            <a:srgbClr val="000000"/>
          </a:solidFill>
          <a:ln w="19050">
            <a:solidFill>
              <a:schemeClr val="tx1"/>
            </a:solidFill>
            <a:miter lim="800000"/>
            <a:headEnd/>
            <a:tailEnd/>
          </a:ln>
        </p:spPr>
        <p:txBody>
          <a:bodyPr/>
          <a:lstStyle/>
          <a:p>
            <a:pPr algn="ctr"/>
            <a:r>
              <a:rPr lang="ja-JP" altLang="en-US"/>
              <a:t>ページ枠を2に減少</a:t>
            </a:r>
          </a:p>
        </p:txBody>
      </p:sp>
      <p:sp>
        <p:nvSpPr>
          <p:cNvPr id="359514" name="AutoShape 90"/>
          <p:cNvSpPr>
            <a:spLocks noChangeArrowheads="1"/>
          </p:cNvSpPr>
          <p:nvPr/>
        </p:nvSpPr>
        <p:spPr bwMode="auto">
          <a:xfrm>
            <a:off x="5257800" y="5943600"/>
            <a:ext cx="3352800" cy="685800"/>
          </a:xfrm>
          <a:prstGeom prst="wedgeRoundRectCallout">
            <a:avLst>
              <a:gd name="adj1" fmla="val -16333"/>
              <a:gd name="adj2" fmla="val -155556"/>
              <a:gd name="adj3" fmla="val 16667"/>
            </a:avLst>
          </a:prstGeom>
          <a:solidFill>
            <a:srgbClr val="000000"/>
          </a:solidFill>
          <a:ln w="19050">
            <a:solidFill>
              <a:schemeClr val="tx1"/>
            </a:solidFill>
            <a:miter lim="800000"/>
            <a:headEnd/>
            <a:tailEnd/>
          </a:ln>
        </p:spPr>
        <p:txBody>
          <a:bodyPr/>
          <a:lstStyle/>
          <a:p>
            <a:pPr algn="ctr"/>
            <a:r>
              <a:rPr lang="ja-JP" altLang="en-US"/>
              <a:t>ページ枠を3に増加</a:t>
            </a:r>
          </a:p>
        </p:txBody>
      </p:sp>
      <p:sp>
        <p:nvSpPr>
          <p:cNvPr id="75851" name="Text Box 94"/>
          <p:cNvSpPr txBox="1">
            <a:spLocks noChangeArrowheads="1"/>
          </p:cNvSpPr>
          <p:nvPr/>
        </p:nvSpPr>
        <p:spPr bwMode="auto">
          <a:xfrm>
            <a:off x="5257800" y="1828800"/>
            <a:ext cx="3516313" cy="519113"/>
          </a:xfrm>
          <a:prstGeom prst="rect">
            <a:avLst/>
          </a:prstGeom>
          <a:noFill/>
          <a:ln w="9525">
            <a:noFill/>
            <a:miter lim="800000"/>
            <a:headEnd/>
            <a:tailEnd/>
          </a:ln>
        </p:spPr>
        <p:txBody>
          <a:bodyPr wrap="none">
            <a:spAutoFit/>
          </a:bodyPr>
          <a:lstStyle/>
          <a:p>
            <a:r>
              <a:rPr lang="ja-JP" altLang="en-US"/>
              <a:t>ウィンドウサイズ </a:t>
            </a:r>
            <a:r>
              <a:rPr lang="en-US" altLang="ja-JP" i="1"/>
              <a:t>w</a:t>
            </a:r>
            <a:r>
              <a:rPr lang="en-US" altLang="ja-JP"/>
              <a:t> = 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59495"/>
                                        </p:tgtEl>
                                        <p:attrNameLst>
                                          <p:attrName>style.visibility</p:attrName>
                                        </p:attrNameLst>
                                      </p:cBhvr>
                                      <p:to>
                                        <p:strVal val="visible"/>
                                      </p:to>
                                    </p:set>
                                    <p:animEffect transition="in" filter="checkerboard(across)">
                                      <p:cBhvr>
                                        <p:cTn id="12" dur="500"/>
                                        <p:tgtEl>
                                          <p:spTgt spid="35949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59512"/>
                                        </p:tgtEl>
                                        <p:attrNameLst>
                                          <p:attrName>style.visibility</p:attrName>
                                        </p:attrNameLst>
                                      </p:cBhvr>
                                      <p:to>
                                        <p:strVal val="visible"/>
                                      </p:to>
                                    </p:set>
                                    <p:animEffect transition="in" filter="checkerboard(across)">
                                      <p:cBhvr>
                                        <p:cTn id="17" dur="500"/>
                                        <p:tgtEl>
                                          <p:spTgt spid="359512"/>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checkerboard(across)">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59514"/>
                                        </p:tgtEl>
                                        <p:attrNameLst>
                                          <p:attrName>style.visibility</p:attrName>
                                        </p:attrNameLst>
                                      </p:cBhvr>
                                      <p:to>
                                        <p:strVal val="visible"/>
                                      </p:to>
                                    </p:set>
                                    <p:animEffect transition="in" filter="checkerboard(across)">
                                      <p:cBhvr>
                                        <p:cTn id="27" dur="500"/>
                                        <p:tgtEl>
                                          <p:spTgt spid="359514"/>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checkerboard(across)">
                                      <p:cBhvr>
                                        <p:cTn id="32" dur="5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checkerboard(across)">
                                      <p:cBhvr>
                                        <p:cTn id="37" dur="500"/>
                                        <p:tgtEl>
                                          <p:spTgt spid="4"/>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3"/>
                                        </p:tgtEl>
                                        <p:attrNameLst>
                                          <p:attrName>style.visibility</p:attrName>
                                        </p:attrNameLst>
                                      </p:cBhvr>
                                      <p:to>
                                        <p:strVal val="visible"/>
                                      </p:to>
                                    </p:set>
                                    <p:animEffect transition="in" filter="checkerboard(across)">
                                      <p:cBhvr>
                                        <p:cTn id="42" dur="500"/>
                                        <p:tgtEl>
                                          <p:spTgt spid="3"/>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359490"/>
                                        </p:tgtEl>
                                        <p:attrNameLst>
                                          <p:attrName>style.visibility</p:attrName>
                                        </p:attrNameLst>
                                      </p:cBhvr>
                                      <p:to>
                                        <p:strVal val="visible"/>
                                      </p:to>
                                    </p:set>
                                    <p:animEffect transition="in" filter="checkerboard(across)">
                                      <p:cBhvr>
                                        <p:cTn id="47" dur="500"/>
                                        <p:tgtEl>
                                          <p:spTgt spid="3594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9490" grpId="0" autoUpdateAnimBg="0"/>
      <p:bldP spid="359495" grpId="0" autoUpdateAnimBg="0"/>
      <p:bldP spid="359512" grpId="0" animBg="1" autoUpdateAnimBg="0"/>
      <p:bldP spid="359514" grpId="0" animBg="1" autoUpdateAnimBg="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685800" y="800100"/>
            <a:ext cx="7772400" cy="762000"/>
          </a:xfrm>
        </p:spPr>
        <p:txBody>
          <a:bodyPr/>
          <a:lstStyle/>
          <a:p>
            <a:pPr eaLnBrk="1" hangingPunct="1"/>
            <a:r>
              <a:rPr lang="ja-JP" altLang="en-US"/>
              <a:t>まとめ</a:t>
            </a:r>
          </a:p>
        </p:txBody>
      </p:sp>
      <p:sp>
        <p:nvSpPr>
          <p:cNvPr id="76803" name="Rectangle 3"/>
          <p:cNvSpPr>
            <a:spLocks noGrp="1" noChangeArrowheads="1"/>
          </p:cNvSpPr>
          <p:nvPr>
            <p:ph type="body" idx="1"/>
          </p:nvPr>
        </p:nvSpPr>
        <p:spPr/>
        <p:txBody>
          <a:bodyPr/>
          <a:lstStyle/>
          <a:p>
            <a:pPr eaLnBrk="1" hangingPunct="1"/>
            <a:r>
              <a:rPr lang="ja-JP" altLang="en-US">
                <a:latin typeface="Times New Roman" pitchFamily="18" charset="0"/>
              </a:rPr>
              <a:t>置換え技法</a:t>
            </a:r>
          </a:p>
          <a:p>
            <a:pPr lvl="1" eaLnBrk="1" hangingPunct="1"/>
            <a:r>
              <a:rPr lang="ja-JP" altLang="en-US">
                <a:latin typeface="Times New Roman" pitchFamily="18" charset="0"/>
              </a:rPr>
              <a:t>主記憶上のデータのうち、どれを二次記憶に追い出すか決定する</a:t>
            </a:r>
          </a:p>
          <a:p>
            <a:pPr lvl="2" eaLnBrk="1" hangingPunct="1"/>
            <a:r>
              <a:rPr lang="ja-JP" altLang="en-US">
                <a:latin typeface="Times New Roman" pitchFamily="18" charset="0"/>
              </a:rPr>
              <a:t>今後使わないデータを追い出す</a:t>
            </a:r>
          </a:p>
        </p:txBody>
      </p:sp>
      <p:grpSp>
        <p:nvGrpSpPr>
          <p:cNvPr id="2" name="Group 6"/>
          <p:cNvGrpSpPr>
            <a:grpSpLocks/>
          </p:cNvGrpSpPr>
          <p:nvPr/>
        </p:nvGrpSpPr>
        <p:grpSpPr bwMode="auto">
          <a:xfrm>
            <a:off x="2362200" y="4038600"/>
            <a:ext cx="4235450" cy="1555750"/>
            <a:chOff x="1488" y="2496"/>
            <a:chExt cx="2668" cy="980"/>
          </a:xfrm>
        </p:grpSpPr>
        <p:sp>
          <p:nvSpPr>
            <p:cNvPr id="76805" name="Text Box 4"/>
            <p:cNvSpPr txBox="1">
              <a:spLocks noChangeArrowheads="1"/>
            </p:cNvSpPr>
            <p:nvPr/>
          </p:nvSpPr>
          <p:spPr bwMode="auto">
            <a:xfrm>
              <a:off x="1488" y="2880"/>
              <a:ext cx="2668" cy="596"/>
            </a:xfrm>
            <a:prstGeom prst="rect">
              <a:avLst/>
            </a:prstGeom>
            <a:noFill/>
            <a:ln w="9525">
              <a:noFill/>
              <a:miter lim="800000"/>
              <a:headEnd/>
              <a:tailEnd/>
            </a:ln>
          </p:spPr>
          <p:txBody>
            <a:bodyPr wrap="none">
              <a:spAutoFit/>
            </a:bodyPr>
            <a:lstStyle/>
            <a:p>
              <a:r>
                <a:rPr lang="ja-JP" altLang="en-US"/>
                <a:t>参照の局所性を利用して</a:t>
              </a:r>
            </a:p>
            <a:p>
              <a:r>
                <a:rPr lang="ja-JP" altLang="en-US"/>
                <a:t>今後使わないデータを推定</a:t>
              </a:r>
            </a:p>
          </p:txBody>
        </p:sp>
        <p:sp>
          <p:nvSpPr>
            <p:cNvPr id="76806" name="AutoShape 5"/>
            <p:cNvSpPr>
              <a:spLocks noChangeArrowheads="1"/>
            </p:cNvSpPr>
            <p:nvPr/>
          </p:nvSpPr>
          <p:spPr bwMode="auto">
            <a:xfrm>
              <a:off x="2544" y="2496"/>
              <a:ext cx="576" cy="336"/>
            </a:xfrm>
            <a:prstGeom prst="downArrow">
              <a:avLst>
                <a:gd name="adj1" fmla="val 50000"/>
                <a:gd name="adj2" fmla="val 25000"/>
              </a:avLst>
            </a:prstGeom>
            <a:solidFill>
              <a:srgbClr val="CCECFF"/>
            </a:solidFill>
            <a:ln w="19050">
              <a:solidFill>
                <a:schemeClr val="tx1"/>
              </a:solidFill>
              <a:miter lim="800000"/>
              <a:headEnd/>
              <a:tailEnd/>
            </a:ln>
          </p:spPr>
          <p:txBody>
            <a:bodyPr vert="eaVert" wrap="none" anchor="ct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itchFamily="18" charset="0"/>
              </a:rPr>
              <a:t>置き換えアルゴリズム</a:t>
            </a:r>
          </a:p>
        </p:txBody>
      </p:sp>
      <p:sp>
        <p:nvSpPr>
          <p:cNvPr id="77827" name="Rectangle 3"/>
          <p:cNvSpPr>
            <a:spLocks noGrp="1" noChangeArrowheads="1"/>
          </p:cNvSpPr>
          <p:nvPr>
            <p:ph type="body" idx="1"/>
          </p:nvPr>
        </p:nvSpPr>
        <p:spPr>
          <a:xfrm>
            <a:off x="685800" y="1981200"/>
            <a:ext cx="7772400" cy="4648200"/>
          </a:xfrm>
        </p:spPr>
        <p:txBody>
          <a:bodyPr/>
          <a:lstStyle/>
          <a:p>
            <a:pPr eaLnBrk="1" hangingPunct="1"/>
            <a:r>
              <a:rPr lang="en-US" altLang="ja-JP">
                <a:latin typeface="Times New Roman" pitchFamily="18" charset="0"/>
              </a:rPr>
              <a:t>OPT(optimal)</a:t>
            </a:r>
          </a:p>
          <a:p>
            <a:pPr lvl="1" eaLnBrk="1" hangingPunct="1"/>
            <a:r>
              <a:rPr lang="ja-JP" altLang="en-US">
                <a:latin typeface="Times New Roman" pitchFamily="18" charset="0"/>
              </a:rPr>
              <a:t>今後最も長い期間使用されないページを選択</a:t>
            </a:r>
          </a:p>
          <a:p>
            <a:pPr eaLnBrk="1" hangingPunct="1"/>
            <a:r>
              <a:rPr lang="en-US" altLang="ja-JP">
                <a:latin typeface="Times New Roman" pitchFamily="18" charset="0"/>
              </a:rPr>
              <a:t>FIFO(first in first out)</a:t>
            </a:r>
          </a:p>
          <a:p>
            <a:pPr lvl="1" eaLnBrk="1" hangingPunct="1"/>
            <a:r>
              <a:rPr lang="ja-JP" altLang="en-US">
                <a:latin typeface="Times New Roman" pitchFamily="18" charset="0"/>
              </a:rPr>
              <a:t>最も早く主記憶に読み込んだページを選択</a:t>
            </a:r>
          </a:p>
          <a:p>
            <a:pPr eaLnBrk="1" hangingPunct="1"/>
            <a:r>
              <a:rPr lang="en-US" altLang="ja-JP">
                <a:latin typeface="Times New Roman" pitchFamily="18" charset="0"/>
              </a:rPr>
              <a:t>LRU(least recently used)</a:t>
            </a:r>
          </a:p>
          <a:p>
            <a:pPr lvl="1" eaLnBrk="1" hangingPunct="1"/>
            <a:r>
              <a:rPr lang="ja-JP" altLang="en-US">
                <a:latin typeface="Times New Roman" pitchFamily="18" charset="0"/>
              </a:rPr>
              <a:t>最も長い期間使用されていないページを選択</a:t>
            </a:r>
          </a:p>
          <a:p>
            <a:pPr eaLnBrk="1" hangingPunct="1"/>
            <a:r>
              <a:rPr lang="en-US" altLang="ja-JP">
                <a:latin typeface="Times New Roman" pitchFamily="18" charset="0"/>
              </a:rPr>
              <a:t>LFU(least frequently used)</a:t>
            </a:r>
          </a:p>
          <a:p>
            <a:pPr lvl="1" eaLnBrk="1" hangingPunct="1"/>
            <a:r>
              <a:rPr lang="ja-JP" altLang="en-US"/>
              <a:t>最も参照回数の少ないページを選択</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itchFamily="18" charset="0"/>
              </a:rPr>
              <a:t>置き換え技法の長所と短所</a:t>
            </a:r>
          </a:p>
        </p:txBody>
      </p:sp>
      <p:graphicFrame>
        <p:nvGraphicFramePr>
          <p:cNvPr id="366595" name="Group 3"/>
          <p:cNvGraphicFramePr>
            <a:graphicFrameLocks noGrp="1"/>
          </p:cNvGraphicFramePr>
          <p:nvPr/>
        </p:nvGraphicFramePr>
        <p:xfrm>
          <a:off x="304800" y="1828800"/>
          <a:ext cx="8610600" cy="4775200"/>
        </p:xfrm>
        <a:graphic>
          <a:graphicData uri="http://schemas.openxmlformats.org/drawingml/2006/table">
            <a:tbl>
              <a:tblPr/>
              <a:tblGrid>
                <a:gridCol w="1143000">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gridCol w="3886200">
                  <a:extLst>
                    <a:ext uri="{9D8B030D-6E8A-4147-A177-3AD203B41FA5}">
                      <a16:colId xmlns:a16="http://schemas.microsoft.com/office/drawing/2014/main" val="20002"/>
                    </a:ext>
                  </a:extLst>
                </a:gridCol>
              </a:tblGrid>
              <a:tr h="7112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技法</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長所</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短所</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160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800" b="0" i="0" u="none" strike="noStrike" cap="none" normalizeH="0" baseline="0">
                          <a:ln>
                            <a:noFill/>
                          </a:ln>
                          <a:solidFill>
                            <a:schemeClr val="tx1"/>
                          </a:solidFill>
                          <a:effectLst/>
                          <a:latin typeface="Times New Roman" pitchFamily="18" charset="0"/>
                          <a:ea typeface="ＭＳ Ｐゴシック" pitchFamily="50" charset="-128"/>
                        </a:rPr>
                        <a:t>OPT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最適</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未来の参照が分からなければならない</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160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800" b="0" i="0" u="none" strike="noStrike" cap="none" normalizeH="0" baseline="0">
                          <a:ln>
                            <a:noFill/>
                          </a:ln>
                          <a:solidFill>
                            <a:schemeClr val="tx1"/>
                          </a:solidFill>
                          <a:effectLst/>
                          <a:latin typeface="Times New Roman" pitchFamily="18" charset="0"/>
                          <a:ea typeface="ＭＳ Ｐゴシック" pitchFamily="50" charset="-128"/>
                        </a:rPr>
                        <a:t>FIFO</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実装が簡単</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頻繁に参照されるページがページアウト</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160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800" b="0" i="0" u="none" strike="noStrike" cap="none" normalizeH="0" baseline="0">
                          <a:ln>
                            <a:noFill/>
                          </a:ln>
                          <a:solidFill>
                            <a:schemeClr val="tx1"/>
                          </a:solidFill>
                          <a:effectLst/>
                          <a:latin typeface="Times New Roman" pitchFamily="18" charset="0"/>
                          <a:ea typeface="ＭＳ Ｐゴシック" pitchFamily="50" charset="-128"/>
                        </a:rPr>
                        <a:t>LRU</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参照の少ないページがページアウト</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ハードウェアが必要</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0160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800" b="0" i="0" u="none" strike="noStrike" cap="none" normalizeH="0" baseline="0">
                          <a:ln>
                            <a:noFill/>
                          </a:ln>
                          <a:solidFill>
                            <a:schemeClr val="tx1"/>
                          </a:solidFill>
                          <a:effectLst/>
                          <a:latin typeface="Times New Roman" pitchFamily="18" charset="0"/>
                          <a:ea typeface="ＭＳ Ｐゴシック" pitchFamily="50" charset="-128"/>
                        </a:rPr>
                        <a:t>LFU</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参照の少ないページがページアウト</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ハードウェアが必要</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685800" y="800100"/>
            <a:ext cx="7772400" cy="762000"/>
          </a:xfrm>
        </p:spPr>
        <p:txBody>
          <a:bodyPr/>
          <a:lstStyle/>
          <a:p>
            <a:pPr eaLnBrk="1" hangingPunct="1"/>
            <a:r>
              <a:rPr lang="ja-JP" altLang="en-US"/>
              <a:t>動的ページ置換え</a:t>
            </a:r>
          </a:p>
        </p:txBody>
      </p:sp>
      <p:sp>
        <p:nvSpPr>
          <p:cNvPr id="79875" name="Arc 3"/>
          <p:cNvSpPr>
            <a:spLocks/>
          </p:cNvSpPr>
          <p:nvPr/>
        </p:nvSpPr>
        <p:spPr bwMode="auto">
          <a:xfrm rot="10800000">
            <a:off x="1676400" y="2438400"/>
            <a:ext cx="4722813" cy="3276600"/>
          </a:xfrm>
          <a:custGeom>
            <a:avLst/>
            <a:gdLst>
              <a:gd name="T0" fmla="*/ 0 w 21902"/>
              <a:gd name="T1" fmla="*/ 161100 h 21600"/>
              <a:gd name="T2" fmla="*/ 1018398292 w 21902"/>
              <a:gd name="T3" fmla="*/ 421128048 h 21600"/>
              <a:gd name="T4" fmla="*/ 25806412 w 21902"/>
              <a:gd name="T5" fmla="*/ 497041989 h 21600"/>
              <a:gd name="T6" fmla="*/ 0 60000 65536"/>
              <a:gd name="T7" fmla="*/ 0 60000 65536"/>
              <a:gd name="T8" fmla="*/ 0 60000 65536"/>
              <a:gd name="T9" fmla="*/ 0 w 21902"/>
              <a:gd name="T10" fmla="*/ 0 h 21600"/>
              <a:gd name="T11" fmla="*/ 21902 w 21902"/>
              <a:gd name="T12" fmla="*/ 21600 h 21600"/>
            </a:gdLst>
            <a:ahLst/>
            <a:cxnLst>
              <a:cxn ang="T6">
                <a:pos x="T0" y="T1"/>
              </a:cxn>
              <a:cxn ang="T7">
                <a:pos x="T2" y="T3"/>
              </a:cxn>
              <a:cxn ang="T8">
                <a:pos x="T4" y="T5"/>
              </a:cxn>
            </a:cxnLst>
            <a:rect l="T9" t="T10" r="T11" b="T12"/>
            <a:pathLst>
              <a:path w="21902" h="21600" fill="none" extrusionOk="0">
                <a:moveTo>
                  <a:pt x="0" y="7"/>
                </a:moveTo>
                <a:cubicBezTo>
                  <a:pt x="184" y="2"/>
                  <a:pt x="369" y="-1"/>
                  <a:pt x="555" y="0"/>
                </a:cubicBezTo>
                <a:cubicBezTo>
                  <a:pt x="11210" y="0"/>
                  <a:pt x="20274" y="7770"/>
                  <a:pt x="21901" y="18301"/>
                </a:cubicBezTo>
              </a:path>
              <a:path w="21902" h="21600" stroke="0" extrusionOk="0">
                <a:moveTo>
                  <a:pt x="0" y="7"/>
                </a:moveTo>
                <a:cubicBezTo>
                  <a:pt x="184" y="2"/>
                  <a:pt x="369" y="-1"/>
                  <a:pt x="555" y="0"/>
                </a:cubicBezTo>
                <a:cubicBezTo>
                  <a:pt x="11210" y="0"/>
                  <a:pt x="20274" y="7770"/>
                  <a:pt x="21901" y="18301"/>
                </a:cubicBezTo>
                <a:lnTo>
                  <a:pt x="555" y="21600"/>
                </a:lnTo>
                <a:close/>
              </a:path>
            </a:pathLst>
          </a:custGeom>
          <a:noFill/>
          <a:ln w="38100">
            <a:solidFill>
              <a:srgbClr val="FF99CC"/>
            </a:solidFill>
            <a:round/>
            <a:headEnd/>
            <a:tailEnd/>
          </a:ln>
        </p:spPr>
        <p:txBody>
          <a:bodyPr wrap="none" anchor="ctr"/>
          <a:lstStyle/>
          <a:p>
            <a:endParaRPr lang="ja-JP" altLang="en-US"/>
          </a:p>
        </p:txBody>
      </p:sp>
      <p:sp>
        <p:nvSpPr>
          <p:cNvPr id="79876" name="Line 4"/>
          <p:cNvSpPr>
            <a:spLocks noChangeShapeType="1"/>
          </p:cNvSpPr>
          <p:nvPr/>
        </p:nvSpPr>
        <p:spPr bwMode="auto">
          <a:xfrm>
            <a:off x="1524000" y="5943600"/>
            <a:ext cx="5105400" cy="0"/>
          </a:xfrm>
          <a:prstGeom prst="line">
            <a:avLst/>
          </a:prstGeom>
          <a:noFill/>
          <a:ln w="38100">
            <a:solidFill>
              <a:schemeClr val="tx1"/>
            </a:solidFill>
            <a:round/>
            <a:headEnd/>
            <a:tailEnd type="triangle" w="med" len="med"/>
          </a:ln>
        </p:spPr>
        <p:txBody>
          <a:bodyPr wrap="none"/>
          <a:lstStyle/>
          <a:p>
            <a:endParaRPr lang="ja-JP" altLang="en-US"/>
          </a:p>
        </p:txBody>
      </p:sp>
      <p:sp>
        <p:nvSpPr>
          <p:cNvPr id="79877" name="Line 5"/>
          <p:cNvSpPr>
            <a:spLocks noChangeShapeType="1"/>
          </p:cNvSpPr>
          <p:nvPr/>
        </p:nvSpPr>
        <p:spPr bwMode="auto">
          <a:xfrm flipV="1">
            <a:off x="1524000" y="2209800"/>
            <a:ext cx="0" cy="3733800"/>
          </a:xfrm>
          <a:prstGeom prst="line">
            <a:avLst/>
          </a:prstGeom>
          <a:noFill/>
          <a:ln w="28575">
            <a:solidFill>
              <a:schemeClr val="tx1"/>
            </a:solidFill>
            <a:round/>
            <a:headEnd/>
            <a:tailEnd type="triangle" w="med" len="med"/>
          </a:ln>
        </p:spPr>
        <p:txBody>
          <a:bodyPr wrap="none"/>
          <a:lstStyle/>
          <a:p>
            <a:endParaRPr lang="ja-JP" altLang="en-US"/>
          </a:p>
        </p:txBody>
      </p:sp>
      <p:sp>
        <p:nvSpPr>
          <p:cNvPr id="79878" name="Text Box 6"/>
          <p:cNvSpPr txBox="1">
            <a:spLocks noChangeArrowheads="1"/>
          </p:cNvSpPr>
          <p:nvPr/>
        </p:nvSpPr>
        <p:spPr bwMode="auto">
          <a:xfrm>
            <a:off x="5791200" y="6019800"/>
            <a:ext cx="1892300" cy="519113"/>
          </a:xfrm>
          <a:prstGeom prst="rect">
            <a:avLst/>
          </a:prstGeom>
          <a:noFill/>
          <a:ln w="9525">
            <a:noFill/>
            <a:miter lim="800000"/>
            <a:headEnd/>
            <a:tailEnd/>
          </a:ln>
        </p:spPr>
        <p:txBody>
          <a:bodyPr wrap="none">
            <a:spAutoFit/>
          </a:bodyPr>
          <a:lstStyle/>
          <a:p>
            <a:r>
              <a:rPr lang="ja-JP" altLang="en-US"/>
              <a:t>ページ枠数</a:t>
            </a:r>
          </a:p>
        </p:txBody>
      </p:sp>
      <p:sp>
        <p:nvSpPr>
          <p:cNvPr id="79879" name="Text Box 7"/>
          <p:cNvSpPr txBox="1">
            <a:spLocks noChangeArrowheads="1"/>
          </p:cNvSpPr>
          <p:nvPr/>
        </p:nvSpPr>
        <p:spPr bwMode="auto">
          <a:xfrm>
            <a:off x="609600" y="2590800"/>
            <a:ext cx="611188" cy="2617788"/>
          </a:xfrm>
          <a:prstGeom prst="rect">
            <a:avLst/>
          </a:prstGeom>
          <a:noFill/>
          <a:ln w="9525">
            <a:noFill/>
            <a:miter lim="800000"/>
            <a:headEnd/>
            <a:tailEnd/>
          </a:ln>
        </p:spPr>
        <p:txBody>
          <a:bodyPr vert="eaVert" wrap="none">
            <a:spAutoFit/>
          </a:bodyPr>
          <a:lstStyle/>
          <a:p>
            <a:r>
              <a:rPr lang="ja-JP" altLang="en-US"/>
              <a:t>ページフォルト率</a:t>
            </a:r>
          </a:p>
        </p:txBody>
      </p:sp>
      <p:grpSp>
        <p:nvGrpSpPr>
          <p:cNvPr id="2" name="Group 8"/>
          <p:cNvGrpSpPr>
            <a:grpSpLocks/>
          </p:cNvGrpSpPr>
          <p:nvPr/>
        </p:nvGrpSpPr>
        <p:grpSpPr bwMode="auto">
          <a:xfrm>
            <a:off x="1524000" y="3505200"/>
            <a:ext cx="5848350" cy="1662113"/>
            <a:chOff x="1152" y="2016"/>
            <a:chExt cx="3684" cy="1047"/>
          </a:xfrm>
        </p:grpSpPr>
        <p:grpSp>
          <p:nvGrpSpPr>
            <p:cNvPr id="79884" name="Group 9"/>
            <p:cNvGrpSpPr>
              <a:grpSpLocks/>
            </p:cNvGrpSpPr>
            <p:nvPr/>
          </p:nvGrpSpPr>
          <p:grpSpPr bwMode="auto">
            <a:xfrm>
              <a:off x="1152" y="2016"/>
              <a:ext cx="3684" cy="327"/>
              <a:chOff x="1152" y="2016"/>
              <a:chExt cx="3684" cy="327"/>
            </a:xfrm>
          </p:grpSpPr>
          <p:sp>
            <p:nvSpPr>
              <p:cNvPr id="79888" name="Line 10"/>
              <p:cNvSpPr>
                <a:spLocks noChangeShapeType="1"/>
              </p:cNvSpPr>
              <p:nvPr/>
            </p:nvSpPr>
            <p:spPr bwMode="auto">
              <a:xfrm>
                <a:off x="1152" y="2208"/>
                <a:ext cx="3072" cy="0"/>
              </a:xfrm>
              <a:prstGeom prst="line">
                <a:avLst/>
              </a:prstGeom>
              <a:noFill/>
              <a:ln w="28575">
                <a:solidFill>
                  <a:schemeClr val="tx1"/>
                </a:solidFill>
                <a:prstDash val="dash"/>
                <a:round/>
                <a:headEnd/>
                <a:tailEnd/>
              </a:ln>
            </p:spPr>
            <p:txBody>
              <a:bodyPr wrap="none"/>
              <a:lstStyle/>
              <a:p>
                <a:endParaRPr lang="ja-JP" altLang="en-US"/>
              </a:p>
            </p:txBody>
          </p:sp>
          <p:sp>
            <p:nvSpPr>
              <p:cNvPr id="79889" name="Text Box 11"/>
              <p:cNvSpPr txBox="1">
                <a:spLocks noChangeArrowheads="1"/>
              </p:cNvSpPr>
              <p:nvPr/>
            </p:nvSpPr>
            <p:spPr bwMode="auto">
              <a:xfrm>
                <a:off x="4272" y="2016"/>
                <a:ext cx="564" cy="327"/>
              </a:xfrm>
              <a:prstGeom prst="rect">
                <a:avLst/>
              </a:prstGeom>
              <a:noFill/>
              <a:ln w="9525">
                <a:noFill/>
                <a:miter lim="800000"/>
                <a:headEnd/>
                <a:tailEnd/>
              </a:ln>
            </p:spPr>
            <p:txBody>
              <a:bodyPr wrap="none">
                <a:spAutoFit/>
              </a:bodyPr>
              <a:lstStyle/>
              <a:p>
                <a:r>
                  <a:rPr lang="ja-JP" altLang="en-US"/>
                  <a:t>上限</a:t>
                </a:r>
              </a:p>
            </p:txBody>
          </p:sp>
        </p:grpSp>
        <p:grpSp>
          <p:nvGrpSpPr>
            <p:cNvPr id="79885" name="Group 12"/>
            <p:cNvGrpSpPr>
              <a:grpSpLocks/>
            </p:cNvGrpSpPr>
            <p:nvPr/>
          </p:nvGrpSpPr>
          <p:grpSpPr bwMode="auto">
            <a:xfrm>
              <a:off x="1152" y="2736"/>
              <a:ext cx="3684" cy="327"/>
              <a:chOff x="1152" y="2016"/>
              <a:chExt cx="3684" cy="327"/>
            </a:xfrm>
          </p:grpSpPr>
          <p:sp>
            <p:nvSpPr>
              <p:cNvPr id="79886" name="Line 13"/>
              <p:cNvSpPr>
                <a:spLocks noChangeShapeType="1"/>
              </p:cNvSpPr>
              <p:nvPr/>
            </p:nvSpPr>
            <p:spPr bwMode="auto">
              <a:xfrm>
                <a:off x="1152" y="2208"/>
                <a:ext cx="3072" cy="0"/>
              </a:xfrm>
              <a:prstGeom prst="line">
                <a:avLst/>
              </a:prstGeom>
              <a:noFill/>
              <a:ln w="28575">
                <a:solidFill>
                  <a:schemeClr val="tx1"/>
                </a:solidFill>
                <a:prstDash val="dash"/>
                <a:round/>
                <a:headEnd/>
                <a:tailEnd/>
              </a:ln>
            </p:spPr>
            <p:txBody>
              <a:bodyPr wrap="none"/>
              <a:lstStyle/>
              <a:p>
                <a:endParaRPr lang="ja-JP" altLang="en-US"/>
              </a:p>
            </p:txBody>
          </p:sp>
          <p:sp>
            <p:nvSpPr>
              <p:cNvPr id="79887" name="Text Box 14"/>
              <p:cNvSpPr txBox="1">
                <a:spLocks noChangeArrowheads="1"/>
              </p:cNvSpPr>
              <p:nvPr/>
            </p:nvSpPr>
            <p:spPr bwMode="auto">
              <a:xfrm>
                <a:off x="4272" y="2016"/>
                <a:ext cx="564" cy="327"/>
              </a:xfrm>
              <a:prstGeom prst="rect">
                <a:avLst/>
              </a:prstGeom>
              <a:noFill/>
              <a:ln w="9525">
                <a:noFill/>
                <a:miter lim="800000"/>
                <a:headEnd/>
                <a:tailEnd/>
              </a:ln>
            </p:spPr>
            <p:txBody>
              <a:bodyPr wrap="none">
                <a:spAutoFit/>
              </a:bodyPr>
              <a:lstStyle/>
              <a:p>
                <a:r>
                  <a:rPr lang="ja-JP" altLang="en-US" dirty="0"/>
                  <a:t>下限</a:t>
                </a:r>
              </a:p>
            </p:txBody>
          </p:sp>
        </p:grpSp>
      </p:grpSp>
      <p:grpSp>
        <p:nvGrpSpPr>
          <p:cNvPr id="5" name="Group 15"/>
          <p:cNvGrpSpPr>
            <a:grpSpLocks/>
          </p:cNvGrpSpPr>
          <p:nvPr/>
        </p:nvGrpSpPr>
        <p:grpSpPr bwMode="auto">
          <a:xfrm>
            <a:off x="5791200" y="2971800"/>
            <a:ext cx="2894013" cy="2728913"/>
            <a:chOff x="3648" y="1872"/>
            <a:chExt cx="1823" cy="1719"/>
          </a:xfrm>
        </p:grpSpPr>
        <p:sp>
          <p:nvSpPr>
            <p:cNvPr id="79882" name="Text Box 16"/>
            <p:cNvSpPr txBox="1">
              <a:spLocks noChangeArrowheads="1"/>
            </p:cNvSpPr>
            <p:nvPr/>
          </p:nvSpPr>
          <p:spPr bwMode="auto">
            <a:xfrm>
              <a:off x="3648" y="1872"/>
              <a:ext cx="1823" cy="327"/>
            </a:xfrm>
            <a:prstGeom prst="rect">
              <a:avLst/>
            </a:prstGeom>
            <a:noFill/>
            <a:ln w="9525">
              <a:noFill/>
              <a:miter lim="800000"/>
              <a:headEnd/>
              <a:tailEnd/>
            </a:ln>
          </p:spPr>
          <p:txBody>
            <a:bodyPr wrap="none">
              <a:spAutoFit/>
            </a:bodyPr>
            <a:lstStyle/>
            <a:p>
              <a:r>
                <a:rPr lang="ja-JP" altLang="en-US"/>
                <a:t>ページ枠を増やす</a:t>
              </a:r>
            </a:p>
          </p:txBody>
        </p:sp>
        <p:sp>
          <p:nvSpPr>
            <p:cNvPr id="79883" name="Text Box 17"/>
            <p:cNvSpPr txBox="1">
              <a:spLocks noChangeArrowheads="1"/>
            </p:cNvSpPr>
            <p:nvPr/>
          </p:nvSpPr>
          <p:spPr bwMode="auto">
            <a:xfrm>
              <a:off x="3648" y="3264"/>
              <a:ext cx="1779" cy="327"/>
            </a:xfrm>
            <a:prstGeom prst="rect">
              <a:avLst/>
            </a:prstGeom>
            <a:noFill/>
            <a:ln w="9525">
              <a:noFill/>
              <a:miter lim="800000"/>
              <a:headEnd/>
              <a:tailEnd/>
            </a:ln>
          </p:spPr>
          <p:txBody>
            <a:bodyPr wrap="none">
              <a:spAutoFit/>
            </a:bodyPr>
            <a:lstStyle/>
            <a:p>
              <a:r>
                <a:rPr lang="ja-JP" altLang="en-US" dirty="0"/>
                <a:t>ページ枠を減らす</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itchFamily="18" charset="0"/>
              </a:rPr>
              <a:t>置き換え技法</a:t>
            </a:r>
            <a:r>
              <a:rPr lang="ja-JP" altLang="en-US" sz="3600">
                <a:latin typeface="Times New Roman" pitchFamily="18" charset="0"/>
              </a:rPr>
              <a:t>(</a:t>
            </a:r>
            <a:r>
              <a:rPr lang="en-US" altLang="ja-JP" sz="3600">
                <a:latin typeface="Times New Roman" pitchFamily="18" charset="0"/>
              </a:rPr>
              <a:t>replacement)</a:t>
            </a:r>
            <a:endParaRPr lang="ja-JP" altLang="en-US" sz="3600">
              <a:latin typeface="Times New Roman" pitchFamily="18" charset="0"/>
            </a:endParaRPr>
          </a:p>
        </p:txBody>
      </p:sp>
      <p:sp>
        <p:nvSpPr>
          <p:cNvPr id="12291" name="Rectangle 3"/>
          <p:cNvSpPr>
            <a:spLocks noGrp="1" noChangeArrowheads="1"/>
          </p:cNvSpPr>
          <p:nvPr>
            <p:ph type="body" idx="1"/>
          </p:nvPr>
        </p:nvSpPr>
        <p:spPr>
          <a:xfrm>
            <a:off x="685800" y="1981200"/>
            <a:ext cx="7391400" cy="1828800"/>
          </a:xfrm>
        </p:spPr>
        <p:txBody>
          <a:bodyPr/>
          <a:lstStyle/>
          <a:p>
            <a:pPr eaLnBrk="1" hangingPunct="1"/>
            <a:r>
              <a:rPr lang="ja-JP" altLang="en-US">
                <a:latin typeface="Times New Roman" pitchFamily="18" charset="0"/>
              </a:rPr>
              <a:t>置き換え技法</a:t>
            </a:r>
            <a:r>
              <a:rPr lang="ja-JP" altLang="en-US" sz="2800">
                <a:latin typeface="Times New Roman" pitchFamily="18" charset="0"/>
              </a:rPr>
              <a:t>(</a:t>
            </a:r>
            <a:r>
              <a:rPr lang="en-US" altLang="ja-JP" sz="2800">
                <a:latin typeface="Times New Roman" pitchFamily="18" charset="0"/>
              </a:rPr>
              <a:t>replacement)</a:t>
            </a:r>
          </a:p>
          <a:p>
            <a:pPr lvl="1" eaLnBrk="1" hangingPunct="1"/>
            <a:r>
              <a:rPr lang="ja-JP" altLang="en-US">
                <a:latin typeface="Times New Roman" pitchFamily="18" charset="0"/>
              </a:rPr>
              <a:t>空き領域作成のために2次記憶に追い出すデータの決定</a:t>
            </a:r>
          </a:p>
        </p:txBody>
      </p:sp>
      <p:sp>
        <p:nvSpPr>
          <p:cNvPr id="12292" name="Rectangle 4"/>
          <p:cNvSpPr>
            <a:spLocks noChangeArrowheads="1"/>
          </p:cNvSpPr>
          <p:nvPr/>
        </p:nvSpPr>
        <p:spPr bwMode="auto">
          <a:xfrm>
            <a:off x="1905000" y="3962400"/>
            <a:ext cx="1524000" cy="2743200"/>
          </a:xfrm>
          <a:prstGeom prst="rect">
            <a:avLst/>
          </a:prstGeom>
          <a:solidFill>
            <a:srgbClr val="339966"/>
          </a:solidFill>
          <a:ln w="19050">
            <a:solidFill>
              <a:schemeClr val="tx1"/>
            </a:solidFill>
            <a:miter lim="800000"/>
            <a:headEnd/>
            <a:tailEnd/>
          </a:ln>
        </p:spPr>
        <p:txBody>
          <a:bodyPr wrap="none" anchor="ctr"/>
          <a:lstStyle/>
          <a:p>
            <a:endParaRPr lang="ja-JP" altLang="en-US"/>
          </a:p>
        </p:txBody>
      </p:sp>
      <p:sp>
        <p:nvSpPr>
          <p:cNvPr id="12293" name="Text Box 5"/>
          <p:cNvSpPr txBox="1">
            <a:spLocks noChangeArrowheads="1"/>
          </p:cNvSpPr>
          <p:nvPr/>
        </p:nvSpPr>
        <p:spPr bwMode="auto">
          <a:xfrm>
            <a:off x="2133600" y="3505200"/>
            <a:ext cx="1098550" cy="457200"/>
          </a:xfrm>
          <a:prstGeom prst="rect">
            <a:avLst/>
          </a:prstGeom>
          <a:noFill/>
          <a:ln w="9525">
            <a:noFill/>
            <a:miter lim="800000"/>
            <a:headEnd/>
            <a:tailEnd/>
          </a:ln>
        </p:spPr>
        <p:txBody>
          <a:bodyPr wrap="none">
            <a:spAutoFit/>
          </a:bodyPr>
          <a:lstStyle/>
          <a:p>
            <a:r>
              <a:rPr lang="ja-JP" altLang="en-US" sz="2400"/>
              <a:t>主記憶</a:t>
            </a:r>
          </a:p>
        </p:txBody>
      </p:sp>
      <p:sp>
        <p:nvSpPr>
          <p:cNvPr id="12294" name="AutoShape 6"/>
          <p:cNvSpPr>
            <a:spLocks noChangeArrowheads="1"/>
          </p:cNvSpPr>
          <p:nvPr/>
        </p:nvSpPr>
        <p:spPr bwMode="auto">
          <a:xfrm>
            <a:off x="4953000" y="3962400"/>
            <a:ext cx="3429000" cy="2667000"/>
          </a:xfrm>
          <a:prstGeom prst="can">
            <a:avLst>
              <a:gd name="adj" fmla="val 13866"/>
            </a:avLst>
          </a:prstGeom>
          <a:solidFill>
            <a:srgbClr val="800000"/>
          </a:solidFill>
          <a:ln w="19050">
            <a:solidFill>
              <a:schemeClr val="tx1"/>
            </a:solidFill>
            <a:round/>
            <a:headEnd/>
            <a:tailEnd/>
          </a:ln>
        </p:spPr>
        <p:txBody>
          <a:bodyPr wrap="none" anchor="ctr"/>
          <a:lstStyle/>
          <a:p>
            <a:endParaRPr lang="ja-JP" altLang="en-US"/>
          </a:p>
        </p:txBody>
      </p:sp>
      <p:sp>
        <p:nvSpPr>
          <p:cNvPr id="12295" name="Text Box 7"/>
          <p:cNvSpPr txBox="1">
            <a:spLocks noChangeArrowheads="1"/>
          </p:cNvSpPr>
          <p:nvPr/>
        </p:nvSpPr>
        <p:spPr bwMode="auto">
          <a:xfrm>
            <a:off x="6096000" y="3429000"/>
            <a:ext cx="1250950" cy="457200"/>
          </a:xfrm>
          <a:prstGeom prst="rect">
            <a:avLst/>
          </a:prstGeom>
          <a:noFill/>
          <a:ln w="9525">
            <a:noFill/>
            <a:miter lim="800000"/>
            <a:headEnd/>
            <a:tailEnd/>
          </a:ln>
        </p:spPr>
        <p:txBody>
          <a:bodyPr wrap="none">
            <a:spAutoFit/>
          </a:bodyPr>
          <a:lstStyle/>
          <a:p>
            <a:r>
              <a:rPr lang="ja-JP" altLang="en-US" sz="2400"/>
              <a:t>2次記憶</a:t>
            </a:r>
          </a:p>
        </p:txBody>
      </p:sp>
      <p:sp>
        <p:nvSpPr>
          <p:cNvPr id="12296" name="Rectangle 8"/>
          <p:cNvSpPr>
            <a:spLocks noChangeArrowheads="1"/>
          </p:cNvSpPr>
          <p:nvPr/>
        </p:nvSpPr>
        <p:spPr bwMode="auto">
          <a:xfrm>
            <a:off x="5181600" y="4267200"/>
            <a:ext cx="1371600" cy="685800"/>
          </a:xfrm>
          <a:prstGeom prst="rect">
            <a:avLst/>
          </a:prstGeom>
          <a:solidFill>
            <a:srgbClr val="FF99CC"/>
          </a:solidFill>
          <a:ln w="19050">
            <a:solidFill>
              <a:schemeClr val="tx1"/>
            </a:solidFill>
            <a:miter lim="800000"/>
            <a:headEnd/>
            <a:tailEnd/>
          </a:ln>
        </p:spPr>
        <p:txBody>
          <a:bodyPr wrap="none" anchor="ctr"/>
          <a:lstStyle/>
          <a:p>
            <a:pPr algn="ctr"/>
            <a:r>
              <a:rPr lang="ja-JP" altLang="en-US" sz="2000">
                <a:solidFill>
                  <a:srgbClr val="000000"/>
                </a:solidFill>
              </a:rPr>
              <a:t>プログラム1</a:t>
            </a:r>
          </a:p>
        </p:txBody>
      </p:sp>
      <p:sp>
        <p:nvSpPr>
          <p:cNvPr id="12297" name="Rectangle 9"/>
          <p:cNvSpPr>
            <a:spLocks noChangeArrowheads="1"/>
          </p:cNvSpPr>
          <p:nvPr/>
        </p:nvSpPr>
        <p:spPr bwMode="auto">
          <a:xfrm>
            <a:off x="5181600" y="5029200"/>
            <a:ext cx="1371600" cy="457200"/>
          </a:xfrm>
          <a:prstGeom prst="rect">
            <a:avLst/>
          </a:prstGeom>
          <a:solidFill>
            <a:srgbClr val="FFCC99"/>
          </a:solidFill>
          <a:ln w="19050">
            <a:solidFill>
              <a:schemeClr val="tx1"/>
            </a:solidFill>
            <a:miter lim="800000"/>
            <a:headEnd/>
            <a:tailEnd/>
          </a:ln>
        </p:spPr>
        <p:txBody>
          <a:bodyPr wrap="none" anchor="ctr"/>
          <a:lstStyle/>
          <a:p>
            <a:pPr algn="ctr"/>
            <a:r>
              <a:rPr lang="ja-JP" altLang="en-US" sz="2000">
                <a:solidFill>
                  <a:srgbClr val="000000"/>
                </a:solidFill>
              </a:rPr>
              <a:t>プログラム2</a:t>
            </a:r>
          </a:p>
        </p:txBody>
      </p:sp>
      <p:sp>
        <p:nvSpPr>
          <p:cNvPr id="12298" name="Rectangle 10"/>
          <p:cNvSpPr>
            <a:spLocks noChangeArrowheads="1"/>
          </p:cNvSpPr>
          <p:nvPr/>
        </p:nvSpPr>
        <p:spPr bwMode="auto">
          <a:xfrm>
            <a:off x="5181600" y="5562600"/>
            <a:ext cx="1371600" cy="685800"/>
          </a:xfrm>
          <a:prstGeom prst="rect">
            <a:avLst/>
          </a:prstGeom>
          <a:solidFill>
            <a:srgbClr val="FFFF99"/>
          </a:solidFill>
          <a:ln w="19050">
            <a:solidFill>
              <a:schemeClr val="tx1"/>
            </a:solidFill>
            <a:miter lim="800000"/>
            <a:headEnd/>
            <a:tailEnd/>
          </a:ln>
        </p:spPr>
        <p:txBody>
          <a:bodyPr wrap="none" anchor="ctr"/>
          <a:lstStyle/>
          <a:p>
            <a:pPr algn="ctr"/>
            <a:r>
              <a:rPr lang="ja-JP" altLang="en-US" sz="2000">
                <a:solidFill>
                  <a:srgbClr val="000000"/>
                </a:solidFill>
              </a:rPr>
              <a:t>プログラム3</a:t>
            </a:r>
          </a:p>
        </p:txBody>
      </p:sp>
      <p:sp>
        <p:nvSpPr>
          <p:cNvPr id="12299" name="Rectangle 11"/>
          <p:cNvSpPr>
            <a:spLocks noChangeArrowheads="1"/>
          </p:cNvSpPr>
          <p:nvPr/>
        </p:nvSpPr>
        <p:spPr bwMode="auto">
          <a:xfrm>
            <a:off x="6781800" y="4267200"/>
            <a:ext cx="1371600" cy="457200"/>
          </a:xfrm>
          <a:prstGeom prst="rect">
            <a:avLst/>
          </a:prstGeom>
          <a:solidFill>
            <a:srgbClr val="CCFFCC"/>
          </a:solidFill>
          <a:ln w="19050">
            <a:solidFill>
              <a:schemeClr val="tx1"/>
            </a:solidFill>
            <a:miter lim="800000"/>
            <a:headEnd/>
            <a:tailEnd/>
          </a:ln>
        </p:spPr>
        <p:txBody>
          <a:bodyPr wrap="none" anchor="ctr"/>
          <a:lstStyle/>
          <a:p>
            <a:pPr algn="ctr"/>
            <a:r>
              <a:rPr lang="ja-JP" altLang="en-US" sz="2000">
                <a:solidFill>
                  <a:srgbClr val="000000"/>
                </a:solidFill>
              </a:rPr>
              <a:t>データ1</a:t>
            </a:r>
          </a:p>
        </p:txBody>
      </p:sp>
      <p:sp>
        <p:nvSpPr>
          <p:cNvPr id="12300" name="Rectangle 12"/>
          <p:cNvSpPr>
            <a:spLocks noChangeArrowheads="1"/>
          </p:cNvSpPr>
          <p:nvPr/>
        </p:nvSpPr>
        <p:spPr bwMode="auto">
          <a:xfrm>
            <a:off x="6781800" y="4800600"/>
            <a:ext cx="1371600" cy="609600"/>
          </a:xfrm>
          <a:prstGeom prst="rect">
            <a:avLst/>
          </a:prstGeom>
          <a:solidFill>
            <a:srgbClr val="99CCFF"/>
          </a:solidFill>
          <a:ln w="19050">
            <a:solidFill>
              <a:schemeClr val="tx1"/>
            </a:solidFill>
            <a:miter lim="800000"/>
            <a:headEnd/>
            <a:tailEnd/>
          </a:ln>
        </p:spPr>
        <p:txBody>
          <a:bodyPr wrap="none" anchor="ctr"/>
          <a:lstStyle/>
          <a:p>
            <a:pPr algn="ctr"/>
            <a:r>
              <a:rPr lang="ja-JP" altLang="en-US" sz="2000">
                <a:solidFill>
                  <a:srgbClr val="000000"/>
                </a:solidFill>
              </a:rPr>
              <a:t>データ2</a:t>
            </a:r>
          </a:p>
        </p:txBody>
      </p:sp>
      <p:sp>
        <p:nvSpPr>
          <p:cNvPr id="12301" name="Rectangle 13"/>
          <p:cNvSpPr>
            <a:spLocks noChangeArrowheads="1"/>
          </p:cNvSpPr>
          <p:nvPr/>
        </p:nvSpPr>
        <p:spPr bwMode="auto">
          <a:xfrm>
            <a:off x="6781800" y="5486400"/>
            <a:ext cx="1371600" cy="304800"/>
          </a:xfrm>
          <a:prstGeom prst="rect">
            <a:avLst/>
          </a:prstGeom>
          <a:solidFill>
            <a:srgbClr val="CC99FF"/>
          </a:solidFill>
          <a:ln w="19050">
            <a:solidFill>
              <a:schemeClr val="tx1"/>
            </a:solidFill>
            <a:miter lim="800000"/>
            <a:headEnd/>
            <a:tailEnd/>
          </a:ln>
        </p:spPr>
        <p:txBody>
          <a:bodyPr wrap="none" anchor="ctr"/>
          <a:lstStyle/>
          <a:p>
            <a:pPr algn="ctr"/>
            <a:r>
              <a:rPr lang="ja-JP" altLang="en-US" sz="2000">
                <a:solidFill>
                  <a:srgbClr val="000000"/>
                </a:solidFill>
              </a:rPr>
              <a:t>データ3</a:t>
            </a:r>
          </a:p>
        </p:txBody>
      </p:sp>
      <p:sp>
        <p:nvSpPr>
          <p:cNvPr id="12302" name="Rectangle 16"/>
          <p:cNvSpPr>
            <a:spLocks noChangeArrowheads="1"/>
          </p:cNvSpPr>
          <p:nvPr/>
        </p:nvSpPr>
        <p:spPr bwMode="auto">
          <a:xfrm>
            <a:off x="1981200" y="4038600"/>
            <a:ext cx="1371600" cy="685800"/>
          </a:xfrm>
          <a:prstGeom prst="rect">
            <a:avLst/>
          </a:prstGeom>
          <a:solidFill>
            <a:srgbClr val="FF99CC"/>
          </a:solidFill>
          <a:ln w="19050">
            <a:solidFill>
              <a:schemeClr val="tx1"/>
            </a:solidFill>
            <a:miter lim="800000"/>
            <a:headEnd/>
            <a:tailEnd/>
          </a:ln>
        </p:spPr>
        <p:txBody>
          <a:bodyPr wrap="none" anchor="ctr"/>
          <a:lstStyle/>
          <a:p>
            <a:pPr algn="ctr"/>
            <a:r>
              <a:rPr lang="ja-JP" altLang="en-US" sz="2000">
                <a:solidFill>
                  <a:srgbClr val="000000"/>
                </a:solidFill>
              </a:rPr>
              <a:t>プログラム1</a:t>
            </a:r>
          </a:p>
        </p:txBody>
      </p:sp>
      <p:sp>
        <p:nvSpPr>
          <p:cNvPr id="12303" name="Rectangle 19"/>
          <p:cNvSpPr>
            <a:spLocks noChangeArrowheads="1"/>
          </p:cNvSpPr>
          <p:nvPr/>
        </p:nvSpPr>
        <p:spPr bwMode="auto">
          <a:xfrm>
            <a:off x="1981200" y="4800600"/>
            <a:ext cx="1371600" cy="457200"/>
          </a:xfrm>
          <a:prstGeom prst="rect">
            <a:avLst/>
          </a:prstGeom>
          <a:solidFill>
            <a:srgbClr val="CCFFCC"/>
          </a:solidFill>
          <a:ln w="19050">
            <a:solidFill>
              <a:schemeClr val="tx1"/>
            </a:solidFill>
            <a:miter lim="800000"/>
            <a:headEnd/>
            <a:tailEnd/>
          </a:ln>
        </p:spPr>
        <p:txBody>
          <a:bodyPr wrap="none" anchor="ctr"/>
          <a:lstStyle/>
          <a:p>
            <a:pPr algn="ctr"/>
            <a:r>
              <a:rPr lang="ja-JP" altLang="en-US" sz="2000">
                <a:solidFill>
                  <a:srgbClr val="000000"/>
                </a:solidFill>
              </a:rPr>
              <a:t>データ1</a:t>
            </a:r>
          </a:p>
        </p:txBody>
      </p:sp>
      <p:sp>
        <p:nvSpPr>
          <p:cNvPr id="12304" name="Rectangle 22"/>
          <p:cNvSpPr>
            <a:spLocks noChangeArrowheads="1"/>
          </p:cNvSpPr>
          <p:nvPr/>
        </p:nvSpPr>
        <p:spPr bwMode="auto">
          <a:xfrm>
            <a:off x="1981200" y="5334000"/>
            <a:ext cx="1371600" cy="457200"/>
          </a:xfrm>
          <a:prstGeom prst="rect">
            <a:avLst/>
          </a:prstGeom>
          <a:solidFill>
            <a:srgbClr val="FFCC99"/>
          </a:solidFill>
          <a:ln w="19050">
            <a:solidFill>
              <a:schemeClr val="tx1"/>
            </a:solidFill>
            <a:miter lim="800000"/>
            <a:headEnd/>
            <a:tailEnd/>
          </a:ln>
        </p:spPr>
        <p:txBody>
          <a:bodyPr wrap="none" anchor="ctr"/>
          <a:lstStyle/>
          <a:p>
            <a:pPr algn="ctr"/>
            <a:r>
              <a:rPr lang="ja-JP" altLang="en-US" sz="2000">
                <a:solidFill>
                  <a:srgbClr val="000000"/>
                </a:solidFill>
              </a:rPr>
              <a:t>プログラム2</a:t>
            </a:r>
          </a:p>
        </p:txBody>
      </p:sp>
      <p:sp>
        <p:nvSpPr>
          <p:cNvPr id="12305" name="Rectangle 25"/>
          <p:cNvSpPr>
            <a:spLocks noChangeArrowheads="1"/>
          </p:cNvSpPr>
          <p:nvPr/>
        </p:nvSpPr>
        <p:spPr bwMode="auto">
          <a:xfrm>
            <a:off x="1981200" y="5867400"/>
            <a:ext cx="1371600" cy="609600"/>
          </a:xfrm>
          <a:prstGeom prst="rect">
            <a:avLst/>
          </a:prstGeom>
          <a:solidFill>
            <a:srgbClr val="99CCFF"/>
          </a:solidFill>
          <a:ln w="19050">
            <a:solidFill>
              <a:schemeClr val="tx1"/>
            </a:solidFill>
            <a:miter lim="800000"/>
            <a:headEnd/>
            <a:tailEnd/>
          </a:ln>
        </p:spPr>
        <p:txBody>
          <a:bodyPr wrap="none" anchor="ctr"/>
          <a:lstStyle/>
          <a:p>
            <a:pPr algn="ctr"/>
            <a:r>
              <a:rPr lang="ja-JP" altLang="en-US" sz="2000">
                <a:solidFill>
                  <a:srgbClr val="000000"/>
                </a:solidFill>
              </a:rPr>
              <a:t>データ2</a:t>
            </a:r>
          </a:p>
        </p:txBody>
      </p:sp>
      <p:grpSp>
        <p:nvGrpSpPr>
          <p:cNvPr id="2" name="Group 31"/>
          <p:cNvGrpSpPr>
            <a:grpSpLocks/>
          </p:cNvGrpSpPr>
          <p:nvPr/>
        </p:nvGrpSpPr>
        <p:grpSpPr bwMode="auto">
          <a:xfrm>
            <a:off x="1981200" y="3962400"/>
            <a:ext cx="3200400" cy="762000"/>
            <a:chOff x="1248" y="2496"/>
            <a:chExt cx="2016" cy="480"/>
          </a:xfrm>
        </p:grpSpPr>
        <p:sp>
          <p:nvSpPr>
            <p:cNvPr id="12311" name="Rectangle 28"/>
            <p:cNvSpPr>
              <a:spLocks noChangeArrowheads="1"/>
            </p:cNvSpPr>
            <p:nvPr/>
          </p:nvSpPr>
          <p:spPr bwMode="auto">
            <a:xfrm>
              <a:off x="1248" y="2544"/>
              <a:ext cx="864" cy="432"/>
            </a:xfrm>
            <a:prstGeom prst="rect">
              <a:avLst/>
            </a:prstGeom>
            <a:solidFill>
              <a:srgbClr val="339966"/>
            </a:solidFill>
            <a:ln w="9525">
              <a:solidFill>
                <a:srgbClr val="339966"/>
              </a:solidFill>
              <a:miter lim="800000"/>
              <a:headEnd/>
              <a:tailEnd/>
            </a:ln>
          </p:spPr>
          <p:txBody>
            <a:bodyPr wrap="none" anchor="ctr"/>
            <a:lstStyle/>
            <a:p>
              <a:endParaRPr lang="ja-JP" altLang="en-US"/>
            </a:p>
          </p:txBody>
        </p:sp>
        <p:sp>
          <p:nvSpPr>
            <p:cNvPr id="12312" name="Line 29"/>
            <p:cNvSpPr>
              <a:spLocks noChangeShapeType="1"/>
            </p:cNvSpPr>
            <p:nvPr/>
          </p:nvSpPr>
          <p:spPr bwMode="auto">
            <a:xfrm>
              <a:off x="2112" y="2736"/>
              <a:ext cx="1152" cy="192"/>
            </a:xfrm>
            <a:prstGeom prst="line">
              <a:avLst/>
            </a:prstGeom>
            <a:noFill/>
            <a:ln w="38100">
              <a:solidFill>
                <a:srgbClr val="FF99CC"/>
              </a:solidFill>
              <a:round/>
              <a:headEnd/>
              <a:tailEnd type="triangle" w="med" len="med"/>
            </a:ln>
          </p:spPr>
          <p:txBody>
            <a:bodyPr wrap="none"/>
            <a:lstStyle/>
            <a:p>
              <a:endParaRPr lang="ja-JP" altLang="en-US"/>
            </a:p>
          </p:txBody>
        </p:sp>
        <p:sp>
          <p:nvSpPr>
            <p:cNvPr id="12313" name="Text Box 30"/>
            <p:cNvSpPr txBox="1">
              <a:spLocks noChangeArrowheads="1"/>
            </p:cNvSpPr>
            <p:nvPr/>
          </p:nvSpPr>
          <p:spPr bwMode="auto">
            <a:xfrm>
              <a:off x="2208" y="2496"/>
              <a:ext cx="854" cy="288"/>
            </a:xfrm>
            <a:prstGeom prst="rect">
              <a:avLst/>
            </a:prstGeom>
            <a:noFill/>
            <a:ln w="9525">
              <a:noFill/>
              <a:miter lim="800000"/>
              <a:headEnd/>
              <a:tailEnd/>
            </a:ln>
          </p:spPr>
          <p:txBody>
            <a:bodyPr wrap="none">
              <a:spAutoFit/>
            </a:bodyPr>
            <a:lstStyle/>
            <a:p>
              <a:r>
                <a:rPr lang="ja-JP" altLang="en-US" sz="2400"/>
                <a:t>書き込み</a:t>
              </a:r>
            </a:p>
          </p:txBody>
        </p:sp>
      </p:grpSp>
      <p:grpSp>
        <p:nvGrpSpPr>
          <p:cNvPr id="3" name="Group 34"/>
          <p:cNvGrpSpPr>
            <a:grpSpLocks/>
          </p:cNvGrpSpPr>
          <p:nvPr/>
        </p:nvGrpSpPr>
        <p:grpSpPr bwMode="auto">
          <a:xfrm>
            <a:off x="1981200" y="4038600"/>
            <a:ext cx="3200400" cy="1905000"/>
            <a:chOff x="1248" y="2544"/>
            <a:chExt cx="2016" cy="1200"/>
          </a:xfrm>
        </p:grpSpPr>
        <p:sp>
          <p:nvSpPr>
            <p:cNvPr id="12309" name="Rectangle 35"/>
            <p:cNvSpPr>
              <a:spLocks noChangeArrowheads="1"/>
            </p:cNvSpPr>
            <p:nvPr/>
          </p:nvSpPr>
          <p:spPr bwMode="auto">
            <a:xfrm>
              <a:off x="1248" y="2544"/>
              <a:ext cx="864" cy="432"/>
            </a:xfrm>
            <a:prstGeom prst="rect">
              <a:avLst/>
            </a:prstGeom>
            <a:solidFill>
              <a:srgbClr val="FFFF99"/>
            </a:solidFill>
            <a:ln w="9525">
              <a:solidFill>
                <a:schemeClr val="tx1"/>
              </a:solidFill>
              <a:miter lim="800000"/>
              <a:headEnd/>
              <a:tailEnd/>
            </a:ln>
          </p:spPr>
          <p:txBody>
            <a:bodyPr wrap="none" anchor="ctr"/>
            <a:lstStyle/>
            <a:p>
              <a:pPr algn="ctr"/>
              <a:r>
                <a:rPr lang="ja-JP" altLang="en-US" sz="2000">
                  <a:solidFill>
                    <a:srgbClr val="000000"/>
                  </a:solidFill>
                </a:rPr>
                <a:t>プログラム3</a:t>
              </a:r>
            </a:p>
          </p:txBody>
        </p:sp>
        <p:sp>
          <p:nvSpPr>
            <p:cNvPr id="12310" name="Line 36"/>
            <p:cNvSpPr>
              <a:spLocks noChangeShapeType="1"/>
            </p:cNvSpPr>
            <p:nvPr/>
          </p:nvSpPr>
          <p:spPr bwMode="auto">
            <a:xfrm flipH="1" flipV="1">
              <a:off x="2112" y="2736"/>
              <a:ext cx="1152" cy="1008"/>
            </a:xfrm>
            <a:prstGeom prst="line">
              <a:avLst/>
            </a:prstGeom>
            <a:noFill/>
            <a:ln w="38100">
              <a:solidFill>
                <a:srgbClr val="FFFF99"/>
              </a:solidFill>
              <a:round/>
              <a:headEnd/>
              <a:tailEnd type="triangle" w="med" len="med"/>
            </a:ln>
          </p:spPr>
          <p:txBody>
            <a:bodyPr wrap="none"/>
            <a:lstStyle/>
            <a:p>
              <a:endParaRPr lang="ja-JP" altLang="en-US"/>
            </a:p>
          </p:txBody>
        </p:sp>
      </p:grpSp>
      <p:sp useBgFill="1">
        <p:nvSpPr>
          <p:cNvPr id="238629" name="Text Box 37"/>
          <p:cNvSpPr txBox="1">
            <a:spLocks noChangeArrowheads="1"/>
          </p:cNvSpPr>
          <p:nvPr/>
        </p:nvSpPr>
        <p:spPr bwMode="auto">
          <a:xfrm>
            <a:off x="2209800" y="5943600"/>
            <a:ext cx="6369050" cy="579438"/>
          </a:xfrm>
          <a:prstGeom prst="rect">
            <a:avLst/>
          </a:prstGeom>
          <a:ln w="9525">
            <a:noFill/>
            <a:miter lim="800000"/>
            <a:headEnd/>
            <a:tailEnd/>
          </a:ln>
        </p:spPr>
        <p:txBody>
          <a:bodyPr wrap="none">
            <a:spAutoFit/>
          </a:bodyPr>
          <a:lstStyle/>
          <a:p>
            <a:r>
              <a:rPr lang="ja-JP" altLang="en-US" sz="3200"/>
              <a:t>どのデータを2次記憶に追い出すか?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right)">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38629"/>
                                        </p:tgtEl>
                                        <p:attrNameLst>
                                          <p:attrName>style.visibility</p:attrName>
                                        </p:attrNameLst>
                                      </p:cBhvr>
                                      <p:to>
                                        <p:strVal val="visible"/>
                                      </p:to>
                                    </p:set>
                                    <p:anim calcmode="lin" valueType="num">
                                      <p:cBhvr additive="base">
                                        <p:cTn id="17" dur="500" fill="hold"/>
                                        <p:tgtEl>
                                          <p:spTgt spid="238629"/>
                                        </p:tgtEl>
                                        <p:attrNameLst>
                                          <p:attrName>ppt_x</p:attrName>
                                        </p:attrNameLst>
                                      </p:cBhvr>
                                      <p:tavLst>
                                        <p:tav tm="0">
                                          <p:val>
                                            <p:strVal val="#ppt_x"/>
                                          </p:val>
                                        </p:tav>
                                        <p:tav tm="100000">
                                          <p:val>
                                            <p:strVal val="#ppt_x"/>
                                          </p:val>
                                        </p:tav>
                                      </p:tavLst>
                                    </p:anim>
                                    <p:anim calcmode="lin" valueType="num">
                                      <p:cBhvr additive="base">
                                        <p:cTn id="18" dur="500" fill="hold"/>
                                        <p:tgtEl>
                                          <p:spTgt spid="2386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8629" grpId="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itchFamily="18" charset="0"/>
              </a:rPr>
              <a:t>置き換え技法</a:t>
            </a:r>
          </a:p>
        </p:txBody>
      </p:sp>
      <p:sp>
        <p:nvSpPr>
          <p:cNvPr id="13315" name="Rectangle 3"/>
          <p:cNvSpPr>
            <a:spLocks noGrp="1" noChangeArrowheads="1"/>
          </p:cNvSpPr>
          <p:nvPr>
            <p:ph type="body" idx="1"/>
          </p:nvPr>
        </p:nvSpPr>
        <p:spPr>
          <a:xfrm>
            <a:off x="685800" y="1981200"/>
            <a:ext cx="7772400" cy="1676400"/>
          </a:xfrm>
        </p:spPr>
        <p:txBody>
          <a:bodyPr/>
          <a:lstStyle/>
          <a:p>
            <a:pPr eaLnBrk="1" hangingPunct="1"/>
            <a:r>
              <a:rPr lang="en-US" altLang="ja-JP" dirty="0">
                <a:latin typeface="Times New Roman" pitchFamily="18" charset="0"/>
              </a:rPr>
              <a:t>2</a:t>
            </a:r>
            <a:r>
              <a:rPr lang="ja-JP" altLang="en-US" dirty="0">
                <a:latin typeface="Times New Roman" pitchFamily="18" charset="0"/>
              </a:rPr>
              <a:t>次記憶へのアクセスは時間がかかる</a:t>
            </a:r>
          </a:p>
          <a:p>
            <a:pPr lvl="2" algn="r" eaLnBrk="1" hangingPunct="1">
              <a:buFont typeface="Wingdings" pitchFamily="2" charset="2"/>
              <a:buNone/>
            </a:pPr>
            <a:r>
              <a:rPr lang="ja-JP" altLang="en-US" dirty="0">
                <a:latin typeface="Times New Roman" pitchFamily="18" charset="0"/>
              </a:rPr>
              <a:t>(主記憶へのアクセスの約10000倍)</a:t>
            </a:r>
          </a:p>
        </p:txBody>
      </p:sp>
      <p:grpSp>
        <p:nvGrpSpPr>
          <p:cNvPr id="2" name="Group 6"/>
          <p:cNvGrpSpPr>
            <a:grpSpLocks/>
          </p:cNvGrpSpPr>
          <p:nvPr/>
        </p:nvGrpSpPr>
        <p:grpSpPr bwMode="auto">
          <a:xfrm>
            <a:off x="1233487" y="3733801"/>
            <a:ext cx="6677028" cy="2222501"/>
            <a:chOff x="777" y="2352"/>
            <a:chExt cx="4206" cy="1400"/>
          </a:xfrm>
        </p:grpSpPr>
        <p:sp>
          <p:nvSpPr>
            <p:cNvPr id="13317" name="Text Box 4"/>
            <p:cNvSpPr txBox="1">
              <a:spLocks noChangeArrowheads="1"/>
            </p:cNvSpPr>
            <p:nvPr/>
          </p:nvSpPr>
          <p:spPr bwMode="auto">
            <a:xfrm>
              <a:off x="777" y="2880"/>
              <a:ext cx="4206" cy="872"/>
            </a:xfrm>
            <a:prstGeom prst="rect">
              <a:avLst/>
            </a:prstGeom>
            <a:noFill/>
            <a:ln w="9525">
              <a:noFill/>
              <a:miter lim="800000"/>
              <a:headEnd/>
              <a:tailEnd/>
            </a:ln>
          </p:spPr>
          <p:txBody>
            <a:bodyPr wrap="none">
              <a:spAutoFit/>
            </a:bodyPr>
            <a:lstStyle/>
            <a:p>
              <a:r>
                <a:rPr lang="ja-JP" altLang="en-US" dirty="0"/>
                <a:t>スワップ操作 </a:t>
              </a:r>
              <a:r>
                <a:rPr lang="en-US" altLang="ja-JP" dirty="0"/>
                <a:t>(</a:t>
              </a:r>
              <a:r>
                <a:rPr lang="ja-JP" altLang="en-US" dirty="0"/>
                <a:t>スワップイン，スワップアウト</a:t>
              </a:r>
              <a:r>
                <a:rPr lang="en-US" altLang="ja-JP" dirty="0"/>
                <a:t>)</a:t>
              </a:r>
              <a:endParaRPr lang="ja-JP" altLang="en-US" dirty="0"/>
            </a:p>
            <a:p>
              <a:pPr>
                <a:buClr>
                  <a:schemeClr val="tx2"/>
                </a:buClr>
                <a:buSzPct val="70000"/>
                <a:buFont typeface="Wingdings" pitchFamily="2" charset="2"/>
                <a:buChar char="l"/>
              </a:pPr>
              <a:r>
                <a:rPr lang="ja-JP" altLang="en-US" dirty="0"/>
                <a:t> 可能な限り低頻度に</a:t>
              </a:r>
            </a:p>
            <a:p>
              <a:pPr>
                <a:buClr>
                  <a:schemeClr val="tx2"/>
                </a:buClr>
                <a:buSzPct val="70000"/>
                <a:buFont typeface="Wingdings" pitchFamily="2" charset="2"/>
                <a:buChar char="l"/>
              </a:pPr>
              <a:r>
                <a:rPr lang="ja-JP" altLang="en-US" dirty="0"/>
                <a:t> 可能な限り低コストに</a:t>
              </a:r>
            </a:p>
          </p:txBody>
        </p:sp>
        <p:sp>
          <p:nvSpPr>
            <p:cNvPr id="13318" name="AutoShape 5"/>
            <p:cNvSpPr>
              <a:spLocks noChangeArrowheads="1"/>
            </p:cNvSpPr>
            <p:nvPr/>
          </p:nvSpPr>
          <p:spPr bwMode="auto">
            <a:xfrm>
              <a:off x="2592" y="2352"/>
              <a:ext cx="432" cy="384"/>
            </a:xfrm>
            <a:prstGeom prst="downArrow">
              <a:avLst>
                <a:gd name="adj1" fmla="val 50000"/>
                <a:gd name="adj2" fmla="val 25000"/>
              </a:avLst>
            </a:prstGeom>
            <a:solidFill>
              <a:srgbClr val="CCECFF"/>
            </a:solidFill>
            <a:ln w="9525">
              <a:solidFill>
                <a:schemeClr val="tx1"/>
              </a:solidFill>
              <a:miter lim="800000"/>
              <a:headEnd/>
              <a:tailEnd/>
            </a:ln>
          </p:spPr>
          <p:txBody>
            <a:bodyPr vert="eaVert" wrap="none" anchor="ct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Network Blitz">
  <a:themeElements>
    <a:clrScheme name="Network Blitz 1">
      <a:dk1>
        <a:srgbClr val="000044"/>
      </a:dk1>
      <a:lt1>
        <a:srgbClr val="FFFFFF"/>
      </a:lt1>
      <a:dk2>
        <a:srgbClr val="000066"/>
      </a:dk2>
      <a:lt2>
        <a:srgbClr val="FFCC00"/>
      </a:lt2>
      <a:accent1>
        <a:srgbClr val="9CE157"/>
      </a:accent1>
      <a:accent2>
        <a:srgbClr val="2663A0"/>
      </a:accent2>
      <a:accent3>
        <a:srgbClr val="AAAAB8"/>
      </a:accent3>
      <a:accent4>
        <a:srgbClr val="DADADA"/>
      </a:accent4>
      <a:accent5>
        <a:srgbClr val="CBEEB4"/>
      </a:accent5>
      <a:accent6>
        <a:srgbClr val="215991"/>
      </a:accent6>
      <a:hlink>
        <a:srgbClr val="F98D43"/>
      </a:hlink>
      <a:folHlink>
        <a:srgbClr val="CC3300"/>
      </a:folHlink>
    </a:clrScheme>
    <a:fontScheme name="Network Blitz">
      <a:majorFont>
        <a:latin typeface="Arial Black"/>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8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8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Network Blitz 1">
        <a:dk1>
          <a:srgbClr val="000044"/>
        </a:dk1>
        <a:lt1>
          <a:srgbClr val="FFFFFF"/>
        </a:lt1>
        <a:dk2>
          <a:srgbClr val="000066"/>
        </a:dk2>
        <a:lt2>
          <a:srgbClr val="FFCC00"/>
        </a:lt2>
        <a:accent1>
          <a:srgbClr val="9CE157"/>
        </a:accent1>
        <a:accent2>
          <a:srgbClr val="2663A0"/>
        </a:accent2>
        <a:accent3>
          <a:srgbClr val="AAAAB8"/>
        </a:accent3>
        <a:accent4>
          <a:srgbClr val="DADADA"/>
        </a:accent4>
        <a:accent5>
          <a:srgbClr val="CBEEB4"/>
        </a:accent5>
        <a:accent6>
          <a:srgbClr val="215991"/>
        </a:accent6>
        <a:hlink>
          <a:srgbClr val="F98D43"/>
        </a:hlink>
        <a:folHlink>
          <a:srgbClr val="CC3300"/>
        </a:folHlink>
      </a:clrScheme>
      <a:clrMap bg1="dk2" tx1="lt1" bg2="dk1" tx2="lt2" accent1="accent1" accent2="accent2" accent3="accent3" accent4="accent4" accent5="accent5" accent6="accent6" hlink="hlink" folHlink="folHlink"/>
    </a:extraClrScheme>
    <a:extraClrScheme>
      <a:clrScheme name="Network Blitz 2">
        <a:dk1>
          <a:srgbClr val="000066"/>
        </a:dk1>
        <a:lt1>
          <a:srgbClr val="9CC2E8"/>
        </a:lt1>
        <a:dk2>
          <a:srgbClr val="4D4D4D"/>
        </a:dk2>
        <a:lt2>
          <a:srgbClr val="7DAFE1"/>
        </a:lt2>
        <a:accent1>
          <a:srgbClr val="26D2E4"/>
        </a:accent1>
        <a:accent2>
          <a:srgbClr val="D0E2F4"/>
        </a:accent2>
        <a:accent3>
          <a:srgbClr val="CBDDF2"/>
        </a:accent3>
        <a:accent4>
          <a:srgbClr val="000056"/>
        </a:accent4>
        <a:accent5>
          <a:srgbClr val="ACE5EF"/>
        </a:accent5>
        <a:accent6>
          <a:srgbClr val="BCCDDD"/>
        </a:accent6>
        <a:hlink>
          <a:srgbClr val="003366"/>
        </a:hlink>
        <a:folHlink>
          <a:srgbClr val="666699"/>
        </a:folHlink>
      </a:clrScheme>
      <a:clrMap bg1="lt1" tx1="dk1" bg2="lt2" tx2="dk2" accent1="accent1" accent2="accent2" accent3="accent3" accent4="accent4" accent5="accent5" accent6="accent6" hlink="hlink" folHlink="folHlink"/>
    </a:extraClrScheme>
    <a:extraClrScheme>
      <a:clrScheme name="Network Blitz 3">
        <a:dk1>
          <a:srgbClr val="000000"/>
        </a:dk1>
        <a:lt1>
          <a:srgbClr val="EAEAEA"/>
        </a:lt1>
        <a:dk2>
          <a:srgbClr val="333333"/>
        </a:dk2>
        <a:lt2>
          <a:srgbClr val="DDDDDD"/>
        </a:lt2>
        <a:accent1>
          <a:srgbClr val="C0C0C0"/>
        </a:accent1>
        <a:accent2>
          <a:srgbClr val="FFFFFF"/>
        </a:accent2>
        <a:accent3>
          <a:srgbClr val="F3F3F3"/>
        </a:accent3>
        <a:accent4>
          <a:srgbClr val="000000"/>
        </a:accent4>
        <a:accent5>
          <a:srgbClr val="DCDCDC"/>
        </a:accent5>
        <a:accent6>
          <a:srgbClr val="E7E7E7"/>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Network Blitz 4">
        <a:dk1>
          <a:srgbClr val="002E2D"/>
        </a:dk1>
        <a:lt1>
          <a:srgbClr val="FFFFFF"/>
        </a:lt1>
        <a:dk2>
          <a:srgbClr val="005250"/>
        </a:dk2>
        <a:lt2>
          <a:srgbClr val="FFCC00"/>
        </a:lt2>
        <a:accent1>
          <a:srgbClr val="9CE157"/>
        </a:accent1>
        <a:accent2>
          <a:srgbClr val="00817E"/>
        </a:accent2>
        <a:accent3>
          <a:srgbClr val="AAB3B3"/>
        </a:accent3>
        <a:accent4>
          <a:srgbClr val="DADADA"/>
        </a:accent4>
        <a:accent5>
          <a:srgbClr val="CBEEB4"/>
        </a:accent5>
        <a:accent6>
          <a:srgbClr val="007472"/>
        </a:accent6>
        <a:hlink>
          <a:srgbClr val="FFFF99"/>
        </a:hlink>
        <a:folHlink>
          <a:srgbClr val="CCCC00"/>
        </a:folHlink>
      </a:clrScheme>
      <a:clrMap bg1="dk2" tx1="lt1" bg2="dk1" tx2="lt2" accent1="accent1" accent2="accent2" accent3="accent3" accent4="accent4" accent5="accent5" accent6="accent6" hlink="hlink" folHlink="folHlink"/>
    </a:extraClrScheme>
    <a:extraClrScheme>
      <a:clrScheme name="Network Blitz 5">
        <a:dk1>
          <a:srgbClr val="291A4C"/>
        </a:dk1>
        <a:lt1>
          <a:srgbClr val="FFFFFF"/>
        </a:lt1>
        <a:dk2>
          <a:srgbClr val="3B256B"/>
        </a:dk2>
        <a:lt2>
          <a:srgbClr val="FFCC00"/>
        </a:lt2>
        <a:accent1>
          <a:srgbClr val="6EBFCA"/>
        </a:accent1>
        <a:accent2>
          <a:srgbClr val="56369C"/>
        </a:accent2>
        <a:accent3>
          <a:srgbClr val="AFACBA"/>
        </a:accent3>
        <a:accent4>
          <a:srgbClr val="DADADA"/>
        </a:accent4>
        <a:accent5>
          <a:srgbClr val="BADCE1"/>
        </a:accent5>
        <a:accent6>
          <a:srgbClr val="4D308D"/>
        </a:accent6>
        <a:hlink>
          <a:srgbClr val="CCCCFF"/>
        </a:hlink>
        <a:folHlink>
          <a:srgbClr val="666699"/>
        </a:folHlink>
      </a:clrScheme>
      <a:clrMap bg1="dk2" tx1="lt1" bg2="dk1" tx2="lt2" accent1="accent1" accent2="accent2" accent3="accent3" accent4="accent4" accent5="accent5" accent6="accent6" hlink="hlink" folHlink="folHlink"/>
    </a:extraClrScheme>
    <a:extraClrScheme>
      <a:clrScheme name="Network Blitz 6">
        <a:dk1>
          <a:srgbClr val="511D30"/>
        </a:dk1>
        <a:lt1>
          <a:srgbClr val="FFFFFF"/>
        </a:lt1>
        <a:dk2>
          <a:srgbClr val="6D2740"/>
        </a:dk2>
        <a:lt2>
          <a:srgbClr val="FDD409"/>
        </a:lt2>
        <a:accent1>
          <a:srgbClr val="FDB83B"/>
        </a:accent1>
        <a:accent2>
          <a:srgbClr val="9D395D"/>
        </a:accent2>
        <a:accent3>
          <a:srgbClr val="BAACAF"/>
        </a:accent3>
        <a:accent4>
          <a:srgbClr val="DADADA"/>
        </a:accent4>
        <a:accent5>
          <a:srgbClr val="FED8AF"/>
        </a:accent5>
        <a:accent6>
          <a:srgbClr val="8E3353"/>
        </a:accent6>
        <a:hlink>
          <a:srgbClr val="FF99CC"/>
        </a:hlink>
        <a:folHlink>
          <a:srgbClr val="D60093"/>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Designs\Network Blitz.pot</Template>
  <TotalTime>7995</TotalTime>
  <Words>10726</Words>
  <Application>Microsoft Office PowerPoint</Application>
  <PresentationFormat>画面に合わせる (4:3)</PresentationFormat>
  <Paragraphs>2556</Paragraphs>
  <Slides>78</Slides>
  <Notes>78</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78</vt:i4>
      </vt:variant>
    </vt:vector>
  </HeadingPairs>
  <TitlesOfParts>
    <vt:vector size="84" baseType="lpstr">
      <vt:lpstr>Arial</vt:lpstr>
      <vt:lpstr>Arial Black</vt:lpstr>
      <vt:lpstr>Times New Roman</vt:lpstr>
      <vt:lpstr>Wingdings</vt:lpstr>
      <vt:lpstr>Network Blitz</vt:lpstr>
      <vt:lpstr>グラフ</vt:lpstr>
      <vt:lpstr>オペレーティングシステム</vt:lpstr>
      <vt:lpstr>主記憶と2次記憶</vt:lpstr>
      <vt:lpstr>メモリ管理技法</vt:lpstr>
      <vt:lpstr>割り付け技法(placement)</vt:lpstr>
      <vt:lpstr>割り付け技法</vt:lpstr>
      <vt:lpstr>フェッチ技法(fetch)</vt:lpstr>
      <vt:lpstr>置き換え技法(replacement)</vt:lpstr>
      <vt:lpstr>置き換え技法(replacement)</vt:lpstr>
      <vt:lpstr>置き換え技法</vt:lpstr>
      <vt:lpstr>ページングの動作</vt:lpstr>
      <vt:lpstr>ページングの動作</vt:lpstr>
      <vt:lpstr>ページングの動作</vt:lpstr>
      <vt:lpstr>ページングの動作</vt:lpstr>
      <vt:lpstr>ページアウトするページ</vt:lpstr>
      <vt:lpstr>置き換えアルゴリズム</vt:lpstr>
      <vt:lpstr>OPT(optimal)</vt:lpstr>
      <vt:lpstr>OPT</vt:lpstr>
      <vt:lpstr>OPT</vt:lpstr>
      <vt:lpstr>OPT</vt:lpstr>
      <vt:lpstr>OPTの長所と短所</vt:lpstr>
      <vt:lpstr>参照の局所性 (locality of reference)</vt:lpstr>
      <vt:lpstr>参照の局所性</vt:lpstr>
      <vt:lpstr>時間局所性</vt:lpstr>
      <vt:lpstr>空間局所性</vt:lpstr>
      <vt:lpstr>時間局所性</vt:lpstr>
      <vt:lpstr>局所性を利用した置き換え</vt:lpstr>
      <vt:lpstr>FIFO(first in first out)</vt:lpstr>
      <vt:lpstr>FIFO</vt:lpstr>
      <vt:lpstr>FIFO</vt:lpstr>
      <vt:lpstr>FIFO</vt:lpstr>
      <vt:lpstr>キューによるFIFOの実装</vt:lpstr>
      <vt:lpstr>キューによるFIFOの実装</vt:lpstr>
      <vt:lpstr>FIFOの長所と短所</vt:lpstr>
      <vt:lpstr>FIFOの短所</vt:lpstr>
      <vt:lpstr>Beladyの異常 (Belady’s anomaly)</vt:lpstr>
      <vt:lpstr>Beladyの異常</vt:lpstr>
      <vt:lpstr>Beladyの異常</vt:lpstr>
      <vt:lpstr>LRU(least recently used)</vt:lpstr>
      <vt:lpstr>LRU</vt:lpstr>
      <vt:lpstr>LRU</vt:lpstr>
      <vt:lpstr>LRU</vt:lpstr>
      <vt:lpstr>LRUの長所と短所</vt:lpstr>
      <vt:lpstr>LRUの実装</vt:lpstr>
      <vt:lpstr>カウンタによるLRUの実装</vt:lpstr>
      <vt:lpstr>カウンタによるLRUの実装</vt:lpstr>
      <vt:lpstr>カウンタによるLRUの実装</vt:lpstr>
      <vt:lpstr>カウンタによる実装</vt:lpstr>
      <vt:lpstr>参照ビットによるLRUの実装</vt:lpstr>
      <vt:lpstr>参照ビットによるLRUの実装</vt:lpstr>
      <vt:lpstr>参照ビットによるLRUの実装</vt:lpstr>
      <vt:lpstr>参照ビットによるLRUの実装</vt:lpstr>
      <vt:lpstr>スタックによるLRUの実装</vt:lpstr>
      <vt:lpstr>スタックによるLRUの実装</vt:lpstr>
      <vt:lpstr>スタックによるLRUの実装</vt:lpstr>
      <vt:lpstr>LRUの実装</vt:lpstr>
      <vt:lpstr>LFU(least frequently used)</vt:lpstr>
      <vt:lpstr>LFU</vt:lpstr>
      <vt:lpstr>LFU</vt:lpstr>
      <vt:lpstr>LFU</vt:lpstr>
      <vt:lpstr>LFUの長所と短所</vt:lpstr>
      <vt:lpstr>置き換え技法の長所と短所</vt:lpstr>
      <vt:lpstr>ページフォルト曲線</vt:lpstr>
      <vt:lpstr>マルチプロセスの実行中の動作</vt:lpstr>
      <vt:lpstr>実行プロセス数と処理効率</vt:lpstr>
      <vt:lpstr>スラッシング(thrashing)</vt:lpstr>
      <vt:lpstr>ワーキングセット(working set)</vt:lpstr>
      <vt:lpstr>ワーキングセットとページ枠</vt:lpstr>
      <vt:lpstr>動的ページ置き換え</vt:lpstr>
      <vt:lpstr>動的ページ置換え</vt:lpstr>
      <vt:lpstr>ワーキングセットによる 動的ページ置換え</vt:lpstr>
      <vt:lpstr>ワーキングセットによる 動的ページ置換え</vt:lpstr>
      <vt:lpstr>ワーキングセットによる 動的ページ置換え</vt:lpstr>
      <vt:lpstr>ワーキングセットによる 動的ページ置換え</vt:lpstr>
      <vt:lpstr>ワーキングセットによる 動的ページ置換え</vt:lpstr>
      <vt:lpstr>まとめ</vt:lpstr>
      <vt:lpstr>置き換えアルゴリズム</vt:lpstr>
      <vt:lpstr>置き換え技法の長所と短所</vt:lpstr>
      <vt:lpstr>動的ページ置換え</vt:lpstr>
    </vt:vector>
  </TitlesOfParts>
  <Manager>T.Ishimizu</Manager>
  <Company>KINKI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Operating System</dc:title>
  <dc:subject>12th</dc:subject>
  <dc:creator>T.Ishimizu</dc:creator>
  <cp:lastModifiedBy>石水隆</cp:lastModifiedBy>
  <cp:revision>273</cp:revision>
  <dcterms:created xsi:type="dcterms:W3CDTF">1601-01-01T00:00:00Z</dcterms:created>
  <dcterms:modified xsi:type="dcterms:W3CDTF">2022-11-06T02:13:35Z</dcterms:modified>
</cp:coreProperties>
</file>