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2"/>
  </p:notesMasterIdLst>
  <p:handoutMasterIdLst>
    <p:handoutMasterId r:id="rId63"/>
  </p:handoutMasterIdLst>
  <p:sldIdLst>
    <p:sldId id="256" r:id="rId2"/>
    <p:sldId id="310" r:id="rId3"/>
    <p:sldId id="257" r:id="rId4"/>
    <p:sldId id="389" r:id="rId5"/>
    <p:sldId id="261" r:id="rId6"/>
    <p:sldId id="271" r:id="rId7"/>
    <p:sldId id="326" r:id="rId8"/>
    <p:sldId id="328" r:id="rId9"/>
    <p:sldId id="325" r:id="rId10"/>
    <p:sldId id="330" r:id="rId11"/>
    <p:sldId id="333" r:id="rId12"/>
    <p:sldId id="335" r:id="rId13"/>
    <p:sldId id="334" r:id="rId14"/>
    <p:sldId id="332" r:id="rId15"/>
    <p:sldId id="336" r:id="rId16"/>
    <p:sldId id="331" r:id="rId17"/>
    <p:sldId id="337" r:id="rId18"/>
    <p:sldId id="338" r:id="rId19"/>
    <p:sldId id="340" r:id="rId20"/>
    <p:sldId id="384" r:id="rId21"/>
    <p:sldId id="390" r:id="rId22"/>
    <p:sldId id="342" r:id="rId23"/>
    <p:sldId id="343" r:id="rId24"/>
    <p:sldId id="385" r:id="rId25"/>
    <p:sldId id="351" r:id="rId26"/>
    <p:sldId id="349" r:id="rId27"/>
    <p:sldId id="348" r:id="rId28"/>
    <p:sldId id="353" r:id="rId29"/>
    <p:sldId id="356" r:id="rId30"/>
    <p:sldId id="354" r:id="rId31"/>
    <p:sldId id="357" r:id="rId32"/>
    <p:sldId id="358" r:id="rId33"/>
    <p:sldId id="359" r:id="rId34"/>
    <p:sldId id="360" r:id="rId35"/>
    <p:sldId id="392" r:id="rId36"/>
    <p:sldId id="329" r:id="rId37"/>
    <p:sldId id="361" r:id="rId38"/>
    <p:sldId id="327" r:id="rId39"/>
    <p:sldId id="362" r:id="rId40"/>
    <p:sldId id="367" r:id="rId41"/>
    <p:sldId id="366" r:id="rId42"/>
    <p:sldId id="368" r:id="rId43"/>
    <p:sldId id="388" r:id="rId44"/>
    <p:sldId id="363" r:id="rId45"/>
    <p:sldId id="364" r:id="rId46"/>
    <p:sldId id="370" r:id="rId47"/>
    <p:sldId id="369" r:id="rId48"/>
    <p:sldId id="372" r:id="rId49"/>
    <p:sldId id="375" r:id="rId50"/>
    <p:sldId id="374" r:id="rId51"/>
    <p:sldId id="376" r:id="rId52"/>
    <p:sldId id="377" r:id="rId53"/>
    <p:sldId id="387" r:id="rId54"/>
    <p:sldId id="379" r:id="rId55"/>
    <p:sldId id="380" r:id="rId56"/>
    <p:sldId id="382" r:id="rId57"/>
    <p:sldId id="391" r:id="rId58"/>
    <p:sldId id="383" r:id="rId59"/>
    <p:sldId id="393" r:id="rId60"/>
    <p:sldId id="386" r:id="rId61"/>
  </p:sldIdLst>
  <p:sldSz cx="9144000" cy="6858000" type="screen4x3"/>
  <p:notesSz cx="7099300" cy="10234613"/>
  <p:defaultTextStyle>
    <a:defPPr>
      <a:defRPr lang="en-US"/>
    </a:defPPr>
    <a:lvl1pPr algn="l" rtl="0" fontAlgn="base">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9FE0EF"/>
    <a:srgbClr val="006600"/>
    <a:srgbClr val="C7EEA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0" autoAdjust="0"/>
    <p:restoredTop sz="66105" autoAdjust="0"/>
  </p:normalViewPr>
  <p:slideViewPr>
    <p:cSldViewPr>
      <p:cViewPr varScale="1">
        <p:scale>
          <a:sx n="51" d="100"/>
          <a:sy n="51" d="100"/>
        </p:scale>
        <p:origin x="2136" y="60"/>
      </p:cViewPr>
      <p:guideLst>
        <p:guide orient="horz" pos="4319"/>
        <p:guide pos="575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30480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pitchFamily="50" charset="-128"/>
              </a:defRPr>
            </a:lvl1pPr>
          </a:lstStyle>
          <a:p>
            <a:pPr>
              <a:defRPr/>
            </a:pPr>
            <a:endParaRPr lang="ja-JP" altLang="en-US"/>
          </a:p>
        </p:txBody>
      </p:sp>
      <p:sp>
        <p:nvSpPr>
          <p:cNvPr id="150531" name="Rectangle 3"/>
          <p:cNvSpPr>
            <a:spLocks noGrp="1" noChangeArrowheads="1"/>
          </p:cNvSpPr>
          <p:nvPr>
            <p:ph type="dt" sz="quarter" idx="1"/>
          </p:nvPr>
        </p:nvSpPr>
        <p:spPr bwMode="auto">
          <a:xfrm>
            <a:off x="4038600" y="0"/>
            <a:ext cx="30480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pitchFamily="50" charset="-128"/>
              </a:defRPr>
            </a:lvl1pPr>
          </a:lstStyle>
          <a:p>
            <a:pPr>
              <a:defRPr/>
            </a:pPr>
            <a:endParaRPr lang="ja-JP" altLang="en-US"/>
          </a:p>
        </p:txBody>
      </p:sp>
      <p:sp>
        <p:nvSpPr>
          <p:cNvPr id="150532" name="Rectangle 4"/>
          <p:cNvSpPr>
            <a:spLocks noGrp="1" noChangeArrowheads="1"/>
          </p:cNvSpPr>
          <p:nvPr>
            <p:ph type="ftr" sz="quarter" idx="2"/>
          </p:nvPr>
        </p:nvSpPr>
        <p:spPr bwMode="auto">
          <a:xfrm>
            <a:off x="0" y="97536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pitchFamily="50" charset="-128"/>
              </a:defRPr>
            </a:lvl1pPr>
          </a:lstStyle>
          <a:p>
            <a:pPr>
              <a:defRPr/>
            </a:pPr>
            <a:endParaRPr lang="ja-JP" altLang="en-US"/>
          </a:p>
        </p:txBody>
      </p:sp>
      <p:sp>
        <p:nvSpPr>
          <p:cNvPr id="150533" name="Rectangle 5"/>
          <p:cNvSpPr>
            <a:spLocks noGrp="1" noChangeArrowheads="1"/>
          </p:cNvSpPr>
          <p:nvPr>
            <p:ph type="sldNum" sz="quarter" idx="3"/>
          </p:nvPr>
        </p:nvSpPr>
        <p:spPr bwMode="auto">
          <a:xfrm>
            <a:off x="4038600" y="97536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E459F5E-95B9-4C93-9832-E4C16A108E82}" type="slidenum">
              <a:rPr lang="ja-JP" altLang="en-US"/>
              <a:pPr/>
              <a:t>‹#›</a:t>
            </a:fld>
            <a:endParaRPr lang="ja-JP" altLang="en-US"/>
          </a:p>
        </p:txBody>
      </p:sp>
    </p:spTree>
    <p:extLst>
      <p:ext uri="{BB962C8B-B14F-4D97-AF65-F5344CB8AC3E}">
        <p14:creationId xmlns:p14="http://schemas.microsoft.com/office/powerpoint/2010/main" val="29574228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ea typeface="ＭＳ Ｐゴシック" pitchFamily="50" charset="-128"/>
              </a:defRPr>
            </a:lvl1pPr>
          </a:lstStyle>
          <a:p>
            <a:pPr>
              <a:defRPr/>
            </a:pPr>
            <a:endParaRPr lang="en-US" altLang="ja-JP"/>
          </a:p>
        </p:txBody>
      </p:sp>
      <p:sp>
        <p:nvSpPr>
          <p:cNvPr id="27651"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ea typeface="ＭＳ Ｐゴシック" pitchFamily="50" charset="-128"/>
              </a:defRPr>
            </a:lvl1pPr>
          </a:lstStyle>
          <a:p>
            <a:pPr>
              <a:defRPr/>
            </a:pPr>
            <a:endParaRPr lang="en-US" altLang="ja-JP"/>
          </a:p>
        </p:txBody>
      </p:sp>
      <p:sp>
        <p:nvSpPr>
          <p:cNvPr id="62468"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a:t>マスタ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27654"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ea typeface="ＭＳ Ｐゴシック" pitchFamily="50" charset="-128"/>
              </a:defRPr>
            </a:lvl1pPr>
          </a:lstStyle>
          <a:p>
            <a:pPr>
              <a:defRPr/>
            </a:pPr>
            <a:endParaRPr lang="en-US" altLang="ja-JP"/>
          </a:p>
        </p:txBody>
      </p:sp>
      <p:sp>
        <p:nvSpPr>
          <p:cNvPr id="27655"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fld id="{4D4F7C37-1BAF-4537-9C39-015E8C23C0C2}" type="slidenum">
              <a:rPr lang="ja-JP" altLang="en-US"/>
              <a:pPr/>
              <a:t>‹#›</a:t>
            </a:fld>
            <a:endParaRPr lang="en-US" altLang="ja-JP"/>
          </a:p>
        </p:txBody>
      </p:sp>
    </p:spTree>
    <p:extLst>
      <p:ext uri="{BB962C8B-B14F-4D97-AF65-F5344CB8AC3E}">
        <p14:creationId xmlns:p14="http://schemas.microsoft.com/office/powerpoint/2010/main" val="38754531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これからオペレーティングシステムの第</a:t>
            </a:r>
            <a:r>
              <a:rPr kumimoji="1" lang="en-US" altLang="ja-JP" dirty="0"/>
              <a:t>9</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1</a:t>
            </a:fld>
            <a:endParaRPr lang="en-US" altLang="ja-JP"/>
          </a:p>
        </p:txBody>
      </p:sp>
    </p:spTree>
    <p:extLst>
      <p:ext uri="{BB962C8B-B14F-4D97-AF65-F5344CB8AC3E}">
        <p14:creationId xmlns:p14="http://schemas.microsoft.com/office/powerpoint/2010/main" val="484279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仮想記憶上にあるデータを使う場合、</a:t>
            </a:r>
            <a:endParaRPr kumimoji="1" lang="en-US" altLang="ja-JP" dirty="0"/>
          </a:p>
          <a:p>
            <a:r>
              <a:rPr kumimoji="1" lang="ja-JP" altLang="en-US" dirty="0"/>
              <a:t>そのデータは主記憶に読み込まれます。</a:t>
            </a:r>
            <a:endParaRPr kumimoji="1" lang="en-US" altLang="ja-JP" dirty="0"/>
          </a:p>
          <a:p>
            <a:r>
              <a:rPr kumimoji="1" lang="ja-JP" altLang="en-US" dirty="0"/>
              <a:t>仮想記憶は仮想アドレスで管理されています。</a:t>
            </a:r>
            <a:endParaRPr kumimoji="1" lang="en-US" altLang="ja-JP" dirty="0"/>
          </a:p>
          <a:p>
            <a:r>
              <a:rPr kumimoji="1" lang="ja-JP" altLang="en-US" dirty="0"/>
              <a:t>一方、主記憶上にあるデータにアクセスするには実アドレスが必要です。</a:t>
            </a:r>
            <a:endParaRPr kumimoji="1" lang="en-US" altLang="ja-JP" dirty="0"/>
          </a:p>
          <a:p>
            <a:r>
              <a:rPr kumimoji="1" lang="ja-JP" altLang="en-US" dirty="0"/>
              <a:t>よって、仮想アドレスと実アドレスの対応付けが必要に</a:t>
            </a:r>
            <a:r>
              <a:rPr kumimoji="1" lang="ja-JP" altLang="en-US"/>
              <a:t>なります。</a:t>
            </a:r>
            <a:endParaRPr kumimoji="1" lang="en-US" altLang="ja-JP" dirty="0"/>
          </a:p>
          <a:p>
            <a:r>
              <a:rPr kumimoji="1" lang="ja-JP" altLang="en-US"/>
              <a:t>主記憶上にあるデータは必要に応じてスワップインスワップアウトを繰り返しますので、</a:t>
            </a:r>
            <a:endParaRPr kumimoji="1" lang="en-US" altLang="ja-JP" dirty="0"/>
          </a:p>
          <a:p>
            <a:r>
              <a:rPr kumimoji="1" lang="ja-JP" altLang="en-US"/>
              <a:t>時々刻々と変化します。</a:t>
            </a:r>
            <a:endParaRPr kumimoji="1" lang="en-US" altLang="ja-JP" dirty="0"/>
          </a:p>
          <a:p>
            <a:r>
              <a:rPr kumimoji="1" lang="ja-JP" altLang="en-US"/>
              <a:t>よって、実アドレスと仮想アドレスの対応も時々刻々と変化します。</a:t>
            </a:r>
            <a:endParaRPr kumimoji="1" lang="en-US" altLang="ja-JP" dirty="0"/>
          </a:p>
          <a:p>
            <a:r>
              <a:rPr kumimoji="1" lang="ja-JP" altLang="en-US"/>
              <a:t>よって、アドレスの動的再配置が必要になります。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4D4F7C37-1BAF-4537-9C39-015E8C23C0C2}" type="slidenum">
              <a:rPr lang="ja-JP" altLang="en-US" smtClean="0"/>
              <a:pPr/>
              <a:t>10</a:t>
            </a:fld>
            <a:endParaRPr lang="en-US" altLang="ja-JP"/>
          </a:p>
        </p:txBody>
      </p:sp>
    </p:spTree>
    <p:extLst>
      <p:ext uri="{BB962C8B-B14F-4D97-AF65-F5344CB8AC3E}">
        <p14:creationId xmlns:p14="http://schemas.microsoft.com/office/powerpoint/2010/main" val="369630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動的アドレス変換法としては、</a:t>
            </a:r>
            <a:endParaRPr kumimoji="1" lang="en-US" altLang="ja-JP" dirty="0"/>
          </a:p>
          <a:p>
            <a:r>
              <a:rPr kumimoji="1" lang="ja-JP" altLang="en-US" dirty="0"/>
              <a:t>ベースレジスタを使う方法。</a:t>
            </a:r>
            <a:endParaRPr kumimoji="1" lang="en-US" altLang="ja-JP" dirty="0"/>
          </a:p>
          <a:p>
            <a:r>
              <a:rPr kumimoji="1" lang="ja-JP" altLang="en-US" dirty="0"/>
              <a:t>ページング、セグメンテーションがあります。</a:t>
            </a:r>
            <a:endParaRPr kumimoji="1" lang="en-US" altLang="ja-JP" dirty="0"/>
          </a:p>
          <a:p>
            <a:r>
              <a:rPr kumimoji="1" lang="ja-JP" altLang="en-US" dirty="0"/>
              <a:t>今週はベースレジスタとページングについて説明します。</a:t>
            </a:r>
            <a:endParaRPr kumimoji="1" lang="en-US" altLang="ja-JP" dirty="0"/>
          </a:p>
          <a:p>
            <a:r>
              <a:rPr kumimoji="1" lang="ja-JP" altLang="en-US" dirty="0"/>
              <a:t>セグメンテーションは来週説明します。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11</a:t>
            </a:fld>
            <a:endParaRPr lang="en-US" altLang="ja-JP"/>
          </a:p>
        </p:txBody>
      </p:sp>
    </p:spTree>
    <p:extLst>
      <p:ext uri="{BB962C8B-B14F-4D97-AF65-F5344CB8AC3E}">
        <p14:creationId xmlns:p14="http://schemas.microsoft.com/office/powerpoint/2010/main" val="8953292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仮想アドレスから実アドレスを変換するためには、</a:t>
            </a:r>
            <a:endParaRPr kumimoji="1" lang="en-US" altLang="ja-JP" dirty="0"/>
          </a:p>
          <a:p>
            <a:r>
              <a:rPr kumimoji="1" lang="ja-JP" altLang="en-US"/>
              <a:t>変換表を作っておけば可能です。</a:t>
            </a:r>
            <a:endParaRPr kumimoji="1" lang="en-US" altLang="ja-JP" dirty="0"/>
          </a:p>
          <a:p>
            <a:r>
              <a:rPr kumimoji="1" lang="ja-JP" altLang="en-US"/>
              <a:t>しかし、</a:t>
            </a:r>
            <a:r>
              <a:rPr kumimoji="1" lang="en-US" altLang="ja-JP" dirty="0"/>
              <a:t>0</a:t>
            </a:r>
            <a:r>
              <a:rPr kumimoji="1" lang="ja-JP" altLang="en-US"/>
              <a:t>番地はこちら、１番地はこちら、と</a:t>
            </a:r>
            <a:endParaRPr kumimoji="1" lang="en-US" altLang="ja-JP" dirty="0"/>
          </a:p>
          <a:p>
            <a:r>
              <a:rPr kumimoji="1" lang="ja-JP" altLang="en-US"/>
              <a:t>変換表をバイトごとに作ると巨大な表になってしまいます。</a:t>
            </a:r>
            <a:endParaRPr kumimoji="1" lang="en-US" altLang="ja-JP" dirty="0"/>
          </a:p>
          <a:p>
            <a:r>
              <a:rPr kumimoji="1" lang="ja-JP" altLang="en-US"/>
              <a:t>例えばサイズが</a:t>
            </a:r>
            <a:r>
              <a:rPr kumimoji="1" lang="en-US" altLang="ja-JP" dirty="0"/>
              <a:t>1GB</a:t>
            </a:r>
            <a:r>
              <a:rPr kumimoji="1" lang="ja-JP" altLang="en-US"/>
              <a:t>の仮想記憶に対して、バイトごとの表を作ると、</a:t>
            </a:r>
            <a:endParaRPr kumimoji="1" lang="en-US" altLang="ja-JP" dirty="0"/>
          </a:p>
          <a:p>
            <a:r>
              <a:rPr kumimoji="1" lang="en-US" altLang="ja-JP" dirty="0"/>
              <a:t>10</a:t>
            </a:r>
            <a:r>
              <a:rPr kumimoji="1" lang="ja-JP" altLang="en-US"/>
              <a:t>億行もの表が必要になります。</a:t>
            </a:r>
            <a:endParaRPr kumimoji="1" lang="en-US" altLang="ja-JP" dirty="0"/>
          </a:p>
          <a:p>
            <a:r>
              <a:rPr kumimoji="1" lang="ja-JP" altLang="en-US"/>
              <a:t>こんなことをすれば、表だけでメモリが埋まってしまいます。</a:t>
            </a:r>
            <a:endParaRPr kumimoji="1" lang="en-US" altLang="ja-JP" dirty="0"/>
          </a:p>
          <a:p>
            <a:r>
              <a:rPr kumimoji="1" lang="ja-JP" altLang="en-US"/>
              <a:t>そこで、仮想記憶を、ある程度の大きさを持つブロックに分け、ブロック単位で表を作成します。</a:t>
            </a:r>
            <a:endParaRPr kumimoji="1" lang="en-US" altLang="ja-JP" dirty="0"/>
          </a:p>
          <a:p>
            <a:r>
              <a:rPr kumimoji="1" lang="ja-JP" altLang="en-US"/>
              <a:t>右下の図のように、仮想記憶をブロックに分割します。</a:t>
            </a:r>
            <a:endParaRPr kumimoji="1" lang="en-US" altLang="ja-JP" dirty="0"/>
          </a:p>
          <a:p>
            <a:r>
              <a:rPr kumimoji="1" lang="ja-JP" altLang="en-US"/>
              <a:t>そして、ブロック０の番地はこちら、ブロック１の番地はこちら、という表を作成します。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12</a:t>
            </a:fld>
            <a:endParaRPr lang="en-US" altLang="ja-JP"/>
          </a:p>
        </p:txBody>
      </p:sp>
    </p:spTree>
    <p:extLst>
      <p:ext uri="{BB962C8B-B14F-4D97-AF65-F5344CB8AC3E}">
        <p14:creationId xmlns:p14="http://schemas.microsoft.com/office/powerpoint/2010/main" val="1060842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ブロック単位で変換表では、ベースレジスタというレジスタを用いて変換します。</a:t>
            </a:r>
            <a:endParaRPr kumimoji="1" lang="en-US" altLang="ja-JP" dirty="0"/>
          </a:p>
          <a:p>
            <a:r>
              <a:rPr kumimoji="1" lang="ja-JP" altLang="en-US"/>
              <a:t>各プロセスは、割り当てられたブロックの先頭のブロック番号をベースレジスタに保持しています。</a:t>
            </a:r>
            <a:endParaRPr kumimoji="1" lang="en-US" altLang="ja-JP" dirty="0"/>
          </a:p>
          <a:p>
            <a:r>
              <a:rPr kumimoji="1" lang="ja-JP" altLang="en-US"/>
              <a:t>例えば、左の図なら、プロセス１はブロック番号０から先を、プロセス２はブロック番号２から先を割り当てられています。</a:t>
            </a:r>
            <a:endParaRPr kumimoji="1" lang="en-US" altLang="ja-JP" dirty="0"/>
          </a:p>
          <a:p>
            <a:r>
              <a:rPr kumimoji="1" lang="ja-JP" altLang="en-US"/>
              <a:t>また、ブロック番号を番地に変換するために、アドレス表、と呼ばれる表を作成します。</a:t>
            </a:r>
            <a:endParaRPr kumimoji="1" lang="en-US" altLang="ja-JP" dirty="0"/>
          </a:p>
          <a:p>
            <a:r>
              <a:rPr kumimoji="1" lang="ja-JP" altLang="en-US"/>
              <a:t>例えば真ん中の表では、ブロック</a:t>
            </a:r>
            <a:r>
              <a:rPr kumimoji="1" lang="en-US" altLang="ja-JP" dirty="0"/>
              <a:t>0</a:t>
            </a:r>
            <a:r>
              <a:rPr kumimoji="1" lang="ja-JP" altLang="en-US"/>
              <a:t>は</a:t>
            </a:r>
            <a:r>
              <a:rPr kumimoji="1" lang="en-US" altLang="ja-JP" dirty="0"/>
              <a:t>20</a:t>
            </a:r>
            <a:r>
              <a:rPr kumimoji="1" lang="ja-JP" altLang="en-US"/>
              <a:t> 番地から、ブロック１は</a:t>
            </a:r>
            <a:r>
              <a:rPr kumimoji="1" lang="en-US" altLang="ja-JP" dirty="0"/>
              <a:t>50</a:t>
            </a:r>
            <a:r>
              <a:rPr kumimoji="1" lang="ja-JP" altLang="en-US"/>
              <a:t>番地から、ブロック２は</a:t>
            </a:r>
            <a:r>
              <a:rPr kumimoji="1" lang="en-US" altLang="ja-JP" dirty="0"/>
              <a:t>80</a:t>
            </a:r>
            <a:r>
              <a:rPr kumimoji="1" lang="ja-JP" altLang="en-US"/>
              <a:t>番地から、となります。</a:t>
            </a:r>
            <a:endParaRPr kumimoji="1" lang="en-US" altLang="ja-JP" dirty="0"/>
          </a:p>
          <a:p>
            <a:r>
              <a:rPr kumimoji="1" lang="ja-JP" altLang="en-US"/>
              <a:t>ベースレジスタの値を見ると、プロセス１はブロック</a:t>
            </a:r>
            <a:r>
              <a:rPr kumimoji="1" lang="en-US" altLang="ja-JP" dirty="0"/>
              <a:t>0</a:t>
            </a:r>
            <a:r>
              <a:rPr kumimoji="1" lang="ja-JP" altLang="en-US"/>
              <a:t>から、プロセス２はブロック２から割り当てられますので、</a:t>
            </a:r>
            <a:endParaRPr kumimoji="1" lang="en-US" altLang="ja-JP" dirty="0"/>
          </a:p>
          <a:p>
            <a:r>
              <a:rPr kumimoji="1" lang="ja-JP" altLang="en-US"/>
              <a:t>プロセス１は２０番地から、プロセス２は</a:t>
            </a:r>
            <a:r>
              <a:rPr kumimoji="1" lang="en-US" altLang="ja-JP" dirty="0"/>
              <a:t>80</a:t>
            </a:r>
            <a:r>
              <a:rPr kumimoji="1" lang="ja-JP" altLang="en-US"/>
              <a:t>番地から割り当てられることになります。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13</a:t>
            </a:fld>
            <a:endParaRPr lang="en-US" altLang="ja-JP"/>
          </a:p>
        </p:txBody>
      </p:sp>
    </p:spTree>
    <p:extLst>
      <p:ext uri="{BB962C8B-B14F-4D97-AF65-F5344CB8AC3E}">
        <p14:creationId xmlns:p14="http://schemas.microsoft.com/office/powerpoint/2010/main" val="683343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ベースレジスタを使う方法では、</a:t>
            </a:r>
            <a:endParaRPr kumimoji="1" lang="en-US" altLang="ja-JP" dirty="0"/>
          </a:p>
          <a:p>
            <a:r>
              <a:rPr kumimoji="1" lang="ja-JP" altLang="en-US"/>
              <a:t>仮想アドレスは、ブロック番号</a:t>
            </a:r>
            <a:r>
              <a:rPr kumimoji="1" lang="en-US" altLang="ja-JP" dirty="0"/>
              <a:t> b </a:t>
            </a:r>
            <a:r>
              <a:rPr kumimoji="1" lang="ja-JP" altLang="en-US"/>
              <a:t>とブロックの先頭からの相対位置</a:t>
            </a:r>
            <a:r>
              <a:rPr kumimoji="1" lang="en-US" altLang="ja-JP" dirty="0"/>
              <a:t> d</a:t>
            </a:r>
            <a:r>
              <a:rPr kumimoji="1" lang="ja-JP" altLang="en-US"/>
              <a:t>の２個組で表されます。</a:t>
            </a:r>
            <a:endParaRPr kumimoji="1" lang="en-US" altLang="ja-JP" dirty="0"/>
          </a:p>
          <a:p>
            <a:r>
              <a:rPr kumimoji="1" lang="ja-JP" altLang="en-US"/>
              <a:t>ベースレジスタの値が</a:t>
            </a:r>
            <a:r>
              <a:rPr kumimoji="1" lang="en-US" altLang="ja-JP" dirty="0"/>
              <a:t> x </a:t>
            </a:r>
            <a:r>
              <a:rPr kumimoji="1" lang="ja-JP" altLang="en-US"/>
              <a:t>の場合、</a:t>
            </a:r>
            <a:endParaRPr kumimoji="1" lang="en-US" altLang="ja-JP" dirty="0"/>
          </a:p>
          <a:p>
            <a:r>
              <a:rPr kumimoji="1" lang="ja-JP" altLang="en-US"/>
              <a:t>ブロック番号は、</a:t>
            </a:r>
            <a:r>
              <a:rPr kumimoji="1" lang="en-US" altLang="ja-JP" dirty="0"/>
              <a:t>x + b </a:t>
            </a:r>
            <a:r>
              <a:rPr kumimoji="1" lang="ja-JP" altLang="en-US"/>
              <a:t>になります。</a:t>
            </a:r>
            <a:endParaRPr kumimoji="1" lang="en-US" altLang="ja-JP" dirty="0"/>
          </a:p>
          <a:p>
            <a:r>
              <a:rPr kumimoji="1" lang="ja-JP" altLang="en-US"/>
              <a:t>アドレス変換表の</a:t>
            </a:r>
            <a:r>
              <a:rPr kumimoji="1" lang="en-US" altLang="ja-JP" dirty="0"/>
              <a:t> </a:t>
            </a:r>
            <a:r>
              <a:rPr kumimoji="1" lang="en-US" altLang="ja-JP" dirty="0" err="1"/>
              <a:t>x+b</a:t>
            </a:r>
            <a:r>
              <a:rPr kumimoji="1" lang="en-US" altLang="ja-JP" dirty="0"/>
              <a:t> </a:t>
            </a:r>
            <a:r>
              <a:rPr kumimoji="1" lang="ja-JP" altLang="en-US"/>
              <a:t>番目を参照すると、そのブロックの開始位置</a:t>
            </a:r>
            <a:r>
              <a:rPr kumimoji="1" lang="en-US" altLang="ja-JP" dirty="0"/>
              <a:t> b’ </a:t>
            </a:r>
            <a:r>
              <a:rPr kumimoji="1" lang="ja-JP" altLang="en-US"/>
              <a:t>が分かりますので、</a:t>
            </a:r>
            <a:endParaRPr kumimoji="1" lang="en-US" altLang="ja-JP" dirty="0"/>
          </a:p>
          <a:p>
            <a:r>
              <a:rPr kumimoji="1" lang="en-US" altLang="ja-JP" dirty="0"/>
              <a:t>b’ </a:t>
            </a:r>
            <a:r>
              <a:rPr kumimoji="1" lang="ja-JP" altLang="en-US"/>
              <a:t>と</a:t>
            </a:r>
            <a:r>
              <a:rPr kumimoji="1" lang="en-US" altLang="ja-JP" dirty="0"/>
              <a:t> d </a:t>
            </a:r>
            <a:r>
              <a:rPr kumimoji="1" lang="ja-JP" altLang="en-US"/>
              <a:t>を足せば実アドレスになります。</a:t>
            </a:r>
            <a:endParaRPr kumimoji="1" lang="en-US" altLang="ja-JP" dirty="0"/>
          </a:p>
          <a:p>
            <a:r>
              <a:rPr kumimoji="1" lang="ja-JP" altLang="en-US"/>
              <a:t>少し分かりにくいかと思いますので、例を挙げて説明しましょう。</a:t>
            </a:r>
            <a:endParaRPr kumimoji="1" lang="en-US" altLang="ja-JP" dirty="0"/>
          </a:p>
          <a:p>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14</a:t>
            </a:fld>
            <a:endParaRPr lang="en-US" altLang="ja-JP"/>
          </a:p>
        </p:txBody>
      </p:sp>
    </p:spTree>
    <p:extLst>
      <p:ext uri="{BB962C8B-B14F-4D97-AF65-F5344CB8AC3E}">
        <p14:creationId xmlns:p14="http://schemas.microsoft.com/office/powerpoint/2010/main" val="4361205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仮想アドレス</a:t>
            </a:r>
            <a:r>
              <a:rPr kumimoji="1" lang="en-US" altLang="ja-JP" dirty="0"/>
              <a:t> b, d </a:t>
            </a:r>
            <a:r>
              <a:rPr kumimoji="1" lang="ja-JP" altLang="en-US" dirty="0"/>
              <a:t>を実アドレスに変換してみましょう。</a:t>
            </a:r>
            <a:endParaRPr kumimoji="1" lang="en-US" altLang="ja-JP" dirty="0"/>
          </a:p>
          <a:p>
            <a:r>
              <a:rPr kumimoji="1" lang="ja-JP" altLang="en-US" dirty="0"/>
              <a:t>プロセス</a:t>
            </a:r>
            <a:r>
              <a:rPr kumimoji="1" lang="en-US" altLang="ja-JP" dirty="0"/>
              <a:t>1</a:t>
            </a:r>
            <a:r>
              <a:rPr kumimoji="1" lang="ja-JP" altLang="en-US" dirty="0"/>
              <a:t>のペースレジスタの値を</a:t>
            </a:r>
            <a:r>
              <a:rPr kumimoji="1" lang="en-US" altLang="ja-JP" dirty="0"/>
              <a:t>0 </a:t>
            </a:r>
            <a:r>
              <a:rPr kumimoji="1" lang="ja-JP" altLang="en-US" dirty="0"/>
              <a:t>プロセス</a:t>
            </a:r>
            <a:r>
              <a:rPr kumimoji="1" lang="en-US" altLang="ja-JP" dirty="0"/>
              <a:t>2</a:t>
            </a:r>
            <a:r>
              <a:rPr kumimoji="1" lang="ja-JP" altLang="en-US" dirty="0"/>
              <a:t>のベースレジスタの値を</a:t>
            </a:r>
            <a:r>
              <a:rPr kumimoji="1" lang="en-US" altLang="ja-JP" dirty="0"/>
              <a:t>2</a:t>
            </a:r>
            <a:r>
              <a:rPr kumimoji="1" lang="ja-JP" altLang="en-US" dirty="0"/>
              <a:t>とします。</a:t>
            </a:r>
            <a:endParaRPr kumimoji="1" lang="en-US" altLang="ja-JP" dirty="0"/>
          </a:p>
          <a:p>
            <a:r>
              <a:rPr kumimoji="1" lang="ja-JP" altLang="en-US" dirty="0"/>
              <a:t>例えば、プロセス１の</a:t>
            </a:r>
            <a:r>
              <a:rPr kumimoji="1" lang="en-US" altLang="ja-JP" dirty="0"/>
              <a:t> (1,5) </a:t>
            </a:r>
            <a:r>
              <a:rPr kumimoji="1" lang="ja-JP" altLang="en-US" dirty="0"/>
              <a:t>番地の実アドレスを求めてみましょう。</a:t>
            </a:r>
            <a:endParaRPr kumimoji="1" lang="en-US" altLang="ja-JP" dirty="0"/>
          </a:p>
          <a:p>
            <a:r>
              <a:rPr kumimoji="1" lang="ja-JP" altLang="en-US" dirty="0"/>
              <a:t>プロセス</a:t>
            </a:r>
            <a:r>
              <a:rPr kumimoji="1" lang="en-US" altLang="ja-JP" dirty="0"/>
              <a:t>1</a:t>
            </a:r>
            <a:r>
              <a:rPr kumimoji="1" lang="ja-JP" altLang="en-US" dirty="0"/>
              <a:t>のベースレジスタの値は</a:t>
            </a:r>
            <a:r>
              <a:rPr kumimoji="1" lang="en-US" altLang="ja-JP" dirty="0"/>
              <a:t> 0, </a:t>
            </a:r>
            <a:r>
              <a:rPr kumimoji="1" lang="ja-JP" altLang="en-US" dirty="0"/>
              <a:t>ブロック番号は</a:t>
            </a:r>
            <a:r>
              <a:rPr kumimoji="1" lang="en-US" altLang="ja-JP" dirty="0"/>
              <a:t> 1 </a:t>
            </a:r>
            <a:r>
              <a:rPr kumimoji="1" lang="ja-JP" altLang="en-US" dirty="0"/>
              <a:t>ですので、</a:t>
            </a:r>
            <a:endParaRPr kumimoji="1" lang="en-US" altLang="ja-JP" dirty="0"/>
          </a:p>
          <a:p>
            <a:r>
              <a:rPr kumimoji="1" lang="en-US" altLang="ja-JP" dirty="0"/>
              <a:t>0</a:t>
            </a:r>
            <a:r>
              <a:rPr kumimoji="1" lang="ja-JP" altLang="en-US" dirty="0"/>
              <a:t>と</a:t>
            </a:r>
            <a:r>
              <a:rPr kumimoji="1" lang="en-US" altLang="ja-JP" dirty="0"/>
              <a:t>1</a:t>
            </a:r>
            <a:r>
              <a:rPr kumimoji="1" lang="ja-JP" altLang="en-US" dirty="0"/>
              <a:t>を足して</a:t>
            </a:r>
            <a:r>
              <a:rPr kumimoji="1" lang="en-US" altLang="ja-JP" dirty="0"/>
              <a:t> </a:t>
            </a:r>
            <a:r>
              <a:rPr kumimoji="1" lang="ja-JP" altLang="en-US" dirty="0"/>
              <a:t>アドレス変換表の</a:t>
            </a:r>
            <a:r>
              <a:rPr kumimoji="1" lang="en-US" altLang="ja-JP" dirty="0"/>
              <a:t> </a:t>
            </a:r>
            <a:r>
              <a:rPr kumimoji="1" lang="ja-JP" altLang="en-US" dirty="0"/>
              <a:t>ブロック</a:t>
            </a:r>
            <a:r>
              <a:rPr kumimoji="1" lang="en-US" altLang="ja-JP" dirty="0"/>
              <a:t>1</a:t>
            </a:r>
            <a:r>
              <a:rPr kumimoji="1" lang="ja-JP" altLang="en-US" dirty="0"/>
              <a:t>を見に行くと、</a:t>
            </a:r>
            <a:endParaRPr kumimoji="1" lang="en-US" altLang="ja-JP" dirty="0"/>
          </a:p>
          <a:p>
            <a:r>
              <a:rPr kumimoji="1" lang="ja-JP" altLang="en-US" dirty="0"/>
              <a:t>ブロック１の開始番地は</a:t>
            </a:r>
            <a:r>
              <a:rPr kumimoji="1" lang="en-US" altLang="ja-JP" dirty="0"/>
              <a:t>50</a:t>
            </a:r>
            <a:r>
              <a:rPr kumimoji="1" lang="ja-JP" altLang="en-US" dirty="0"/>
              <a:t>となっています。</a:t>
            </a:r>
            <a:endParaRPr kumimoji="1" lang="en-US" altLang="ja-JP" dirty="0"/>
          </a:p>
          <a:p>
            <a:r>
              <a:rPr kumimoji="1" lang="ja-JP" altLang="en-US" dirty="0"/>
              <a:t>そこで、</a:t>
            </a:r>
            <a:r>
              <a:rPr kumimoji="1" lang="en-US" altLang="ja-JP" dirty="0"/>
              <a:t>50</a:t>
            </a:r>
            <a:r>
              <a:rPr kumimoji="1" lang="ja-JP" altLang="en-US" dirty="0"/>
              <a:t>と相対位置</a:t>
            </a:r>
            <a:r>
              <a:rPr kumimoji="1" lang="en-US" altLang="ja-JP" dirty="0"/>
              <a:t>5</a:t>
            </a:r>
            <a:r>
              <a:rPr kumimoji="1" lang="ja-JP" altLang="en-US" dirty="0"/>
              <a:t>を足して、実アドレスは</a:t>
            </a:r>
            <a:r>
              <a:rPr kumimoji="1" lang="en-US" altLang="ja-JP" dirty="0"/>
              <a:t>55</a:t>
            </a:r>
            <a:r>
              <a:rPr kumimoji="1" lang="ja-JP" altLang="en-US" dirty="0"/>
              <a:t>番地となります。</a:t>
            </a:r>
            <a:endParaRPr kumimoji="1" lang="en-US" altLang="ja-JP" dirty="0"/>
          </a:p>
          <a:p>
            <a:r>
              <a:rPr kumimoji="1" lang="ja-JP" altLang="en-US" dirty="0"/>
              <a:t>同様に、プロセス</a:t>
            </a:r>
            <a:r>
              <a:rPr kumimoji="1" lang="en-US" altLang="ja-JP" dirty="0"/>
              <a:t>2</a:t>
            </a:r>
            <a:r>
              <a:rPr kumimoji="1" lang="ja-JP" altLang="en-US" dirty="0"/>
              <a:t>の</a:t>
            </a:r>
            <a:r>
              <a:rPr kumimoji="1" lang="en-US" altLang="ja-JP" dirty="0"/>
              <a:t> (2,10) </a:t>
            </a:r>
            <a:r>
              <a:rPr kumimoji="1" lang="ja-JP" altLang="en-US" dirty="0"/>
              <a:t>番地の実アドレスを求めてみましょう。</a:t>
            </a:r>
            <a:endParaRPr kumimoji="1" lang="en-US" altLang="ja-JP" dirty="0"/>
          </a:p>
          <a:p>
            <a:r>
              <a:rPr kumimoji="1" lang="ja-JP" altLang="en-US" dirty="0"/>
              <a:t>プロセス２のベースレジスタの値は</a:t>
            </a:r>
            <a:r>
              <a:rPr kumimoji="1" lang="en-US" altLang="ja-JP" dirty="0"/>
              <a:t> 2, </a:t>
            </a:r>
            <a:r>
              <a:rPr kumimoji="1" lang="ja-JP" altLang="en-US" dirty="0"/>
              <a:t>ブロック番号は２ですので、</a:t>
            </a:r>
            <a:endParaRPr kumimoji="1" lang="en-US" altLang="ja-JP" dirty="0"/>
          </a:p>
          <a:p>
            <a:r>
              <a:rPr kumimoji="1" lang="ja-JP" altLang="en-US" dirty="0"/>
              <a:t>２と２を足してアドレス変換表のブロック４を見に行くと、</a:t>
            </a:r>
            <a:endParaRPr kumimoji="1" lang="en-US" altLang="ja-JP" dirty="0"/>
          </a:p>
          <a:p>
            <a:r>
              <a:rPr kumimoji="1" lang="ja-JP" altLang="en-US" dirty="0"/>
              <a:t>ブロック４の開始番地は</a:t>
            </a:r>
            <a:r>
              <a:rPr kumimoji="1" lang="en-US" altLang="ja-JP" dirty="0"/>
              <a:t>130</a:t>
            </a:r>
            <a:r>
              <a:rPr kumimoji="1" lang="ja-JP" altLang="en-US" dirty="0"/>
              <a:t>となっています。</a:t>
            </a:r>
            <a:endParaRPr kumimoji="1" lang="en-US" altLang="ja-JP" dirty="0"/>
          </a:p>
          <a:p>
            <a:r>
              <a:rPr kumimoji="1" lang="ja-JP" altLang="en-US" dirty="0"/>
              <a:t>そこで、</a:t>
            </a:r>
            <a:r>
              <a:rPr kumimoji="1" lang="en-US" altLang="ja-JP" dirty="0"/>
              <a:t>130</a:t>
            </a:r>
            <a:r>
              <a:rPr kumimoji="1" lang="ja-JP" altLang="en-US" dirty="0"/>
              <a:t>と相対位置</a:t>
            </a:r>
            <a:r>
              <a:rPr kumimoji="1" lang="en-US" altLang="ja-JP" dirty="0"/>
              <a:t>10</a:t>
            </a:r>
            <a:r>
              <a:rPr kumimoji="1" lang="ja-JP" altLang="en-US" dirty="0"/>
              <a:t>を足して、実アドレスは</a:t>
            </a:r>
            <a:r>
              <a:rPr kumimoji="1" lang="en-US" altLang="ja-JP" dirty="0"/>
              <a:t>140</a:t>
            </a:r>
            <a:r>
              <a:rPr kumimoji="1" lang="ja-JP" altLang="en-US" dirty="0"/>
              <a:t>番地となります。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15</a:t>
            </a:fld>
            <a:endParaRPr lang="en-US" altLang="ja-JP"/>
          </a:p>
        </p:txBody>
      </p:sp>
    </p:spTree>
    <p:extLst>
      <p:ext uri="{BB962C8B-B14F-4D97-AF65-F5344CB8AC3E}">
        <p14:creationId xmlns:p14="http://schemas.microsoft.com/office/powerpoint/2010/main" val="40250814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次はページングです。</a:t>
            </a:r>
            <a:endParaRPr kumimoji="1" lang="en-US" altLang="ja-JP" dirty="0"/>
          </a:p>
          <a:p>
            <a:r>
              <a:rPr kumimoji="1" lang="ja-JP" altLang="en-US" dirty="0"/>
              <a:t>ページングは非連続割り付けの一つです</a:t>
            </a:r>
            <a:endParaRPr kumimoji="1" lang="en-US" altLang="ja-JP" dirty="0"/>
          </a:p>
          <a:p>
            <a:r>
              <a:rPr kumimoji="1" lang="ja-JP" altLang="en-US" dirty="0"/>
              <a:t>ページングは、主記憶と仮想記憶を固定長のブロックに分割します。</a:t>
            </a:r>
            <a:endParaRPr kumimoji="1" lang="en-US" altLang="ja-JP" dirty="0"/>
          </a:p>
          <a:p>
            <a:r>
              <a:rPr kumimoji="1" lang="ja-JP" altLang="en-US" dirty="0"/>
              <a:t>ブロックのサイズは２の累乗です。</a:t>
            </a:r>
            <a:endParaRPr kumimoji="1" lang="en-US" altLang="ja-JP" dirty="0"/>
          </a:p>
          <a:p>
            <a:r>
              <a:rPr kumimoji="1" lang="ja-JP" altLang="en-US" dirty="0"/>
              <a:t>多くの場合、</a:t>
            </a:r>
            <a:r>
              <a:rPr kumimoji="1" lang="en-US" altLang="ja-JP" dirty="0"/>
              <a:t>4KB</a:t>
            </a:r>
            <a:r>
              <a:rPr kumimoji="1" lang="ja-JP" altLang="en-US" dirty="0"/>
              <a:t>または</a:t>
            </a:r>
            <a:r>
              <a:rPr kumimoji="1" lang="en-US" altLang="ja-JP" dirty="0"/>
              <a:t>8KB</a:t>
            </a:r>
            <a:r>
              <a:rPr kumimoji="1" lang="ja-JP" altLang="en-US" dirty="0"/>
              <a:t>が使われます。</a:t>
            </a:r>
            <a:endParaRPr kumimoji="1" lang="en-US" altLang="ja-JP" dirty="0"/>
          </a:p>
          <a:p>
            <a:r>
              <a:rPr kumimoji="1" lang="ja-JP" altLang="en-US" dirty="0"/>
              <a:t>まず、主記憶と仮想記憶をこのようにブロックに分割します。</a:t>
            </a:r>
            <a:endParaRPr kumimoji="1" lang="en-US" altLang="ja-JP" dirty="0"/>
          </a:p>
          <a:p>
            <a:r>
              <a:rPr kumimoji="1" lang="ja-JP" altLang="en-US" dirty="0"/>
              <a:t>主記憶上のブロックを、ページ枠、</a:t>
            </a:r>
            <a:endParaRPr kumimoji="1" lang="en-US" altLang="ja-JP" dirty="0"/>
          </a:p>
          <a:p>
            <a:r>
              <a:rPr kumimoji="1" lang="ja-JP" altLang="en-US" dirty="0"/>
              <a:t>仮想記憶上のプロックをページと言います。</a:t>
            </a:r>
            <a:endParaRPr kumimoji="1" lang="en-US" altLang="ja-JP" dirty="0"/>
          </a:p>
          <a:p>
            <a:r>
              <a:rPr kumimoji="1" lang="ja-JP" altLang="en-US" dirty="0"/>
              <a:t>イメージ的には、主記憶には１枚の紙を挟める入れ物があり、</a:t>
            </a:r>
            <a:endParaRPr kumimoji="1" lang="en-US" altLang="ja-JP" dirty="0"/>
          </a:p>
          <a:p>
            <a:r>
              <a:rPr kumimoji="1" lang="ja-JP" altLang="en-US" dirty="0"/>
              <a:t>仮想記憶上に、テータが書かれた紙がたくさんある、という感じです。</a:t>
            </a:r>
            <a:endParaRPr kumimoji="1" lang="en-US" altLang="ja-JP" dirty="0"/>
          </a:p>
          <a:p>
            <a:r>
              <a:rPr kumimoji="1" lang="ja-JP" altLang="en-US" dirty="0"/>
              <a:t>仮想記憶よりも主記憶方が小さいので、仮想記憶上にあるページの数よりも、</a:t>
            </a:r>
            <a:endParaRPr kumimoji="1" lang="en-US" altLang="ja-JP" dirty="0"/>
          </a:p>
          <a:p>
            <a:r>
              <a:rPr kumimoji="1" lang="ja-JP" altLang="en-US" dirty="0"/>
              <a:t>主記憶上にあるページ枠の数の方が少なくなります。</a:t>
            </a:r>
            <a:endParaRPr kumimoji="1" lang="en-US" altLang="ja-JP" dirty="0"/>
          </a:p>
          <a:p>
            <a:r>
              <a:rPr kumimoji="1" lang="ja-JP" altLang="en-US" dirty="0"/>
              <a:t>よって、全てのページをページ枠に入れることはできません。</a:t>
            </a:r>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16</a:t>
            </a:fld>
            <a:endParaRPr lang="en-US" altLang="ja-JP"/>
          </a:p>
        </p:txBody>
      </p:sp>
    </p:spTree>
    <p:extLst>
      <p:ext uri="{BB962C8B-B14F-4D97-AF65-F5344CB8AC3E}">
        <p14:creationId xmlns:p14="http://schemas.microsoft.com/office/powerpoint/2010/main" val="37981194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全てのページをページ枠に入れることはできませんので、</a:t>
            </a:r>
            <a:endParaRPr kumimoji="1" lang="en-US" altLang="ja-JP" dirty="0"/>
          </a:p>
          <a:p>
            <a:r>
              <a:rPr kumimoji="1" lang="ja-JP" altLang="en-US"/>
              <a:t>必要なプログラム、データの載っているページが常に主記憶上にあるとは限りません。</a:t>
            </a:r>
            <a:endParaRPr kumimoji="1" lang="en-US" altLang="ja-JP" dirty="0"/>
          </a:p>
          <a:p>
            <a:r>
              <a:rPr kumimoji="1" lang="ja-JP" altLang="en-US"/>
              <a:t>プログラム、データが主記憶上にある場合はそのまま実行できます。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17</a:t>
            </a:fld>
            <a:endParaRPr lang="en-US" altLang="ja-JP"/>
          </a:p>
        </p:txBody>
      </p:sp>
    </p:spTree>
    <p:extLst>
      <p:ext uri="{BB962C8B-B14F-4D97-AF65-F5344CB8AC3E}">
        <p14:creationId xmlns:p14="http://schemas.microsoft.com/office/powerpoint/2010/main" val="22861130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必要なプログラム、データが無いことを、ページフォルトと言います。</a:t>
            </a:r>
            <a:endParaRPr kumimoji="1" lang="en-US" altLang="ja-JP" dirty="0"/>
          </a:p>
          <a:p>
            <a:r>
              <a:rPr kumimoji="1" lang="ja-JP" altLang="en-US"/>
              <a:t>ページフォルトが起きた場合は、２次記憶から主記憶にページを読みこぬ必要があります。</a:t>
            </a:r>
            <a:endParaRPr kumimoji="1" lang="en-US" altLang="ja-JP" dirty="0"/>
          </a:p>
          <a:p>
            <a:r>
              <a:rPr kumimoji="1" lang="ja-JP" altLang="en-US"/>
              <a:t>２次記憶からページを読み込むことをページインと言います。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18</a:t>
            </a:fld>
            <a:endParaRPr lang="en-US" altLang="ja-JP"/>
          </a:p>
        </p:txBody>
      </p:sp>
    </p:spTree>
    <p:extLst>
      <p:ext uri="{BB962C8B-B14F-4D97-AF65-F5344CB8AC3E}">
        <p14:creationId xmlns:p14="http://schemas.microsoft.com/office/powerpoint/2010/main" val="42057666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必要なページが主記憶上に無いとページフォルトが起こります。</a:t>
            </a:r>
            <a:endParaRPr kumimoji="1" lang="en-US" altLang="ja-JP" dirty="0"/>
          </a:p>
          <a:p>
            <a:r>
              <a:rPr kumimoji="1" lang="ja-JP" altLang="en-US"/>
              <a:t>ページフォルトが起きると</a:t>
            </a:r>
            <a:r>
              <a:rPr kumimoji="1" lang="en-US" altLang="ja-JP" dirty="0"/>
              <a:t>2</a:t>
            </a:r>
            <a:r>
              <a:rPr kumimoji="1" lang="ja-JP" altLang="en-US"/>
              <a:t>次記憶から主記憶のページ枠にページを読み込むページインをしなればなりません。</a:t>
            </a:r>
            <a:endParaRPr kumimoji="1" lang="en-US" altLang="ja-JP" dirty="0"/>
          </a:p>
          <a:p>
            <a:r>
              <a:rPr kumimoji="1" lang="ja-JP" altLang="en-US"/>
              <a:t>しかし、そのときページ枠に空きがあるとは限りません。</a:t>
            </a:r>
            <a:endParaRPr kumimoji="1" lang="en-US" altLang="ja-JP" dirty="0"/>
          </a:p>
          <a:p>
            <a:r>
              <a:rPr kumimoji="1" lang="ja-JP" altLang="en-US"/>
              <a:t>空きがない場合は、使用しないページを主記憶から２次記憶に書き出してページ枠を空けます。</a:t>
            </a:r>
            <a:endParaRPr kumimoji="1" lang="en-US" altLang="ja-JP" dirty="0"/>
          </a:p>
          <a:p>
            <a:r>
              <a:rPr kumimoji="1" lang="ja-JP" altLang="en-US"/>
              <a:t>これをページアウトと言います。</a:t>
            </a:r>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19</a:t>
            </a:fld>
            <a:endParaRPr lang="en-US" altLang="ja-JP"/>
          </a:p>
        </p:txBody>
      </p:sp>
    </p:spTree>
    <p:extLst>
      <p:ext uri="{BB962C8B-B14F-4D97-AF65-F5344CB8AC3E}">
        <p14:creationId xmlns:p14="http://schemas.microsoft.com/office/powerpoint/2010/main" val="3153269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先週に引き続き、今週もメモリについて説明していきます。</a:t>
            </a:r>
            <a:endParaRPr kumimoji="1" lang="en-US" altLang="ja-JP" dirty="0"/>
          </a:p>
          <a:p>
            <a:r>
              <a:rPr kumimoji="1" lang="ja-JP" altLang="en-US" dirty="0"/>
              <a:t>計算機上で実行されるプログラムやデータはメモリの上に置かれます。</a:t>
            </a:r>
            <a:endParaRPr kumimoji="1" lang="en-US" altLang="ja-JP" dirty="0"/>
          </a:p>
          <a:p>
            <a:r>
              <a:rPr kumimoji="1" lang="en-US" altLang="ja-JP" dirty="0"/>
              <a:t>OS</a:t>
            </a:r>
            <a:r>
              <a:rPr kumimoji="1" lang="ja-JP" altLang="en-US" dirty="0"/>
              <a:t>自身も当然メモリの上に置かれます。</a:t>
            </a:r>
            <a:endParaRPr kumimoji="1" lang="en-US" altLang="ja-JP" dirty="0"/>
          </a:p>
          <a:p>
            <a:r>
              <a:rPr kumimoji="1" lang="ja-JP" altLang="en-US" dirty="0"/>
              <a:t>メモリには</a:t>
            </a:r>
            <a:r>
              <a:rPr kumimoji="1" lang="en-US" altLang="ja-JP" dirty="0"/>
              <a:t>1</a:t>
            </a:r>
            <a:r>
              <a:rPr kumimoji="1" lang="ja-JP" altLang="en-US" dirty="0"/>
              <a:t>次元の番地が割り振られ、プログラムやデータの位置は番地で管理されます。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2</a:t>
            </a:fld>
            <a:endParaRPr lang="en-US" altLang="ja-JP"/>
          </a:p>
        </p:txBody>
      </p:sp>
    </p:spTree>
    <p:extLst>
      <p:ext uri="{BB962C8B-B14F-4D97-AF65-F5344CB8AC3E}">
        <p14:creationId xmlns:p14="http://schemas.microsoft.com/office/powerpoint/2010/main" val="35063540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それでは、ページングを使う場合の仮想アドレスから実アドレスへの変換方法を見て行きましょう。</a:t>
            </a:r>
            <a:endParaRPr kumimoji="1" lang="en-US" altLang="ja-JP" dirty="0"/>
          </a:p>
          <a:p>
            <a:r>
              <a:rPr kumimoji="1" lang="ja-JP" altLang="en-US"/>
              <a:t>主記憶上の実アドレスは、</a:t>
            </a:r>
            <a:endParaRPr kumimoji="1" lang="en-US" altLang="ja-JP" dirty="0"/>
          </a:p>
          <a:p>
            <a:r>
              <a:rPr kumimoji="1" lang="ja-JP" altLang="en-US"/>
              <a:t>ページ枠</a:t>
            </a:r>
            <a:r>
              <a:rPr kumimoji="1" lang="en-US" altLang="ja-JP" dirty="0"/>
              <a:t>0</a:t>
            </a:r>
            <a:r>
              <a:rPr kumimoji="1" lang="ja-JP" altLang="en-US"/>
              <a:t>には上位ビットが０、</a:t>
            </a:r>
            <a:endParaRPr kumimoji="1" lang="en-US" altLang="ja-JP" dirty="0"/>
          </a:p>
          <a:p>
            <a:r>
              <a:rPr kumimoji="1" lang="ja-JP" altLang="en-US"/>
              <a:t>ページ枠１には上位ビットが１、</a:t>
            </a:r>
            <a:endParaRPr kumimoji="1" lang="en-US" altLang="ja-JP" dirty="0"/>
          </a:p>
          <a:p>
            <a:r>
              <a:rPr kumimoji="1" lang="ja-JP" altLang="en-US"/>
              <a:t>ページ枠２には上位ビットが２、という具合に上位ビットにはページ枠の数字が入ります。</a:t>
            </a:r>
            <a:endParaRPr kumimoji="1" lang="en-US" altLang="ja-JP" dirty="0"/>
          </a:p>
          <a:p>
            <a:r>
              <a:rPr kumimoji="1" lang="ja-JP" altLang="en-US"/>
              <a:t>２次記憶上の仮想アドレスは、</a:t>
            </a:r>
            <a:endParaRPr kumimoji="1" lang="en-US" altLang="ja-JP" dirty="0"/>
          </a:p>
          <a:p>
            <a:r>
              <a:rPr kumimoji="1" lang="ja-JP" altLang="en-US"/>
              <a:t>ページ</a:t>
            </a:r>
            <a:r>
              <a:rPr kumimoji="1" lang="en-US" altLang="ja-JP" dirty="0"/>
              <a:t>00</a:t>
            </a:r>
            <a:r>
              <a:rPr kumimoji="1" lang="ja-JP" altLang="en-US"/>
              <a:t>には上位ビットが</a:t>
            </a:r>
            <a:r>
              <a:rPr kumimoji="1" lang="en-US" altLang="ja-JP" dirty="0"/>
              <a:t>00</a:t>
            </a:r>
            <a:r>
              <a:rPr kumimoji="1" lang="ja-JP" altLang="en-US"/>
              <a:t>、</a:t>
            </a:r>
            <a:endParaRPr kumimoji="1" lang="en-US" altLang="ja-JP" dirty="0"/>
          </a:p>
          <a:p>
            <a:r>
              <a:rPr kumimoji="1" lang="ja-JP" altLang="en-US"/>
              <a:t>ページ</a:t>
            </a:r>
            <a:r>
              <a:rPr kumimoji="1" lang="en-US" altLang="ja-JP" dirty="0"/>
              <a:t>01</a:t>
            </a:r>
            <a:r>
              <a:rPr kumimoji="1" lang="ja-JP" altLang="en-US"/>
              <a:t>には上位ビットが</a:t>
            </a:r>
            <a:r>
              <a:rPr kumimoji="1" lang="en-US" altLang="ja-JP" dirty="0"/>
              <a:t>01</a:t>
            </a:r>
            <a:r>
              <a:rPr kumimoji="1" lang="ja-JP" altLang="en-US"/>
              <a:t>、</a:t>
            </a:r>
            <a:endParaRPr kumimoji="1" lang="en-US" altLang="ja-JP" dirty="0"/>
          </a:p>
          <a:p>
            <a:r>
              <a:rPr kumimoji="1" lang="ja-JP" altLang="en-US"/>
              <a:t>ページ</a:t>
            </a:r>
            <a:r>
              <a:rPr kumimoji="1" lang="en-US" altLang="ja-JP" dirty="0"/>
              <a:t>02</a:t>
            </a:r>
            <a:r>
              <a:rPr kumimoji="1" lang="ja-JP" altLang="en-US"/>
              <a:t>には上位ビットが</a:t>
            </a:r>
            <a:r>
              <a:rPr kumimoji="1" lang="en-US" altLang="ja-JP" dirty="0"/>
              <a:t>02</a:t>
            </a:r>
            <a:r>
              <a:rPr kumimoji="1" lang="ja-JP" altLang="en-US"/>
              <a:t>、という具合に上位ビットにはページの数字が入ります。</a:t>
            </a:r>
            <a:endParaRPr kumimoji="1" lang="en-US" altLang="ja-JP" dirty="0"/>
          </a:p>
          <a:p>
            <a:r>
              <a:rPr kumimoji="1" lang="ja-JP" altLang="en-US"/>
              <a:t>ここで、例えばページ</a:t>
            </a:r>
            <a:r>
              <a:rPr kumimoji="1" lang="en-US" altLang="ja-JP" dirty="0"/>
              <a:t>03</a:t>
            </a:r>
            <a:r>
              <a:rPr kumimoji="1" lang="ja-JP" altLang="en-US"/>
              <a:t>がページ枠２に入ったとします。</a:t>
            </a:r>
            <a:endParaRPr kumimoji="1" lang="en-US" altLang="ja-JP" dirty="0"/>
          </a:p>
          <a:p>
            <a:r>
              <a:rPr kumimoji="1" lang="ja-JP" altLang="en-US"/>
              <a:t>ここで仮想アドレス</a:t>
            </a:r>
            <a:r>
              <a:rPr kumimoji="1" lang="en-US" altLang="ja-JP" dirty="0"/>
              <a:t> 03357 </a:t>
            </a:r>
            <a:r>
              <a:rPr kumimoji="1" lang="ja-JP" altLang="en-US"/>
              <a:t>番地が参照されたとします。</a:t>
            </a:r>
            <a:endParaRPr kumimoji="1" lang="en-US" altLang="ja-JP" dirty="0"/>
          </a:p>
          <a:p>
            <a:r>
              <a:rPr kumimoji="1" lang="ja-JP" altLang="en-US"/>
              <a:t>仮想アドレスのうち、上位の</a:t>
            </a:r>
            <a:r>
              <a:rPr kumimoji="1" lang="en-US" altLang="ja-JP" dirty="0"/>
              <a:t>03 </a:t>
            </a:r>
            <a:r>
              <a:rPr kumimoji="1" lang="ja-JP" altLang="en-US"/>
              <a:t>はページを表します。</a:t>
            </a:r>
            <a:endParaRPr kumimoji="1" lang="en-US" altLang="ja-JP" dirty="0"/>
          </a:p>
          <a:p>
            <a:r>
              <a:rPr kumimoji="1" lang="ja-JP" altLang="en-US"/>
              <a:t>アドレス変換では、ページ番号をページ枠番号に変換します。</a:t>
            </a:r>
            <a:endParaRPr kumimoji="1" lang="en-US" altLang="ja-JP" dirty="0"/>
          </a:p>
          <a:p>
            <a:r>
              <a:rPr kumimoji="1" lang="en-US" altLang="ja-JP" dirty="0"/>
              <a:t>03 </a:t>
            </a:r>
            <a:r>
              <a:rPr kumimoji="1" lang="ja-JP" altLang="en-US"/>
              <a:t>ページが入っているのはページ枠２ですので、</a:t>
            </a:r>
            <a:endParaRPr kumimoji="1" lang="en-US" altLang="ja-JP" dirty="0"/>
          </a:p>
          <a:p>
            <a:r>
              <a:rPr kumimoji="1" lang="ja-JP" altLang="en-US"/>
              <a:t>上位の</a:t>
            </a:r>
            <a:r>
              <a:rPr kumimoji="1" lang="en-US" altLang="ja-JP" dirty="0"/>
              <a:t> 03 </a:t>
            </a:r>
            <a:r>
              <a:rPr kumimoji="1" lang="ja-JP" altLang="en-US"/>
              <a:t>が</a:t>
            </a:r>
            <a:r>
              <a:rPr kumimoji="1" lang="en-US" altLang="ja-JP" dirty="0"/>
              <a:t> 2 </a:t>
            </a:r>
            <a:r>
              <a:rPr kumimoji="1" lang="ja-JP" altLang="en-US"/>
              <a:t>になります。</a:t>
            </a:r>
            <a:endParaRPr kumimoji="1" lang="en-US" altLang="ja-JP" dirty="0"/>
          </a:p>
          <a:p>
            <a:r>
              <a:rPr kumimoji="1" lang="ja-JP" altLang="en-US"/>
              <a:t>下位ビットはそのままです。</a:t>
            </a:r>
            <a:endParaRPr kumimoji="1" lang="en-US" altLang="ja-JP" dirty="0"/>
          </a:p>
          <a:p>
            <a:r>
              <a:rPr kumimoji="1" lang="ja-JP" altLang="en-US"/>
              <a:t>ですので、仮想アドレスでは</a:t>
            </a:r>
            <a:r>
              <a:rPr kumimoji="1" lang="en-US" altLang="ja-JP" dirty="0"/>
              <a:t> 03347 </a:t>
            </a:r>
            <a:r>
              <a:rPr kumimoji="1" lang="ja-JP" altLang="en-US"/>
              <a:t>番地は、実アドレスでは</a:t>
            </a:r>
            <a:r>
              <a:rPr kumimoji="1" lang="en-US" altLang="ja-JP" dirty="0"/>
              <a:t> 2357 </a:t>
            </a:r>
            <a:r>
              <a:rPr kumimoji="1" lang="ja-JP" altLang="en-US"/>
              <a:t>番地になります。</a:t>
            </a:r>
            <a:endParaRPr kumimoji="1" lang="en-US" altLang="ja-JP" dirty="0"/>
          </a:p>
          <a:p>
            <a:r>
              <a:rPr kumimoji="1" lang="ja-JP" altLang="en-US"/>
              <a:t>同様に、ページ</a:t>
            </a:r>
            <a:r>
              <a:rPr kumimoji="1" lang="en-US" altLang="ja-JP" dirty="0"/>
              <a:t> 01 </a:t>
            </a:r>
            <a:r>
              <a:rPr kumimoji="1" lang="ja-JP" altLang="en-US"/>
              <a:t>がページ枠</a:t>
            </a:r>
            <a:r>
              <a:rPr kumimoji="1" lang="en-US" altLang="ja-JP" dirty="0"/>
              <a:t> 3 </a:t>
            </a:r>
            <a:r>
              <a:rPr kumimoji="1" lang="ja-JP" altLang="en-US"/>
              <a:t>に入ったとします。</a:t>
            </a:r>
            <a:endParaRPr kumimoji="1" lang="en-US" altLang="ja-JP" dirty="0"/>
          </a:p>
          <a:p>
            <a:r>
              <a:rPr kumimoji="1" lang="ja-JP" altLang="en-US"/>
              <a:t>すると、仮想アドレスの</a:t>
            </a:r>
            <a:r>
              <a:rPr kumimoji="1" lang="en-US" altLang="ja-JP" dirty="0"/>
              <a:t> 01864 </a:t>
            </a:r>
            <a:r>
              <a:rPr kumimoji="1" lang="ja-JP" altLang="en-US"/>
              <a:t>番地は、実アドレスでは</a:t>
            </a:r>
            <a:r>
              <a:rPr kumimoji="1" lang="en-US" altLang="ja-JP" dirty="0"/>
              <a:t> 3864 </a:t>
            </a:r>
            <a:r>
              <a:rPr kumimoji="1" lang="ja-JP" altLang="en-US"/>
              <a:t>番地になります。</a:t>
            </a:r>
            <a:endParaRPr kumimoji="1" lang="en-US" altLang="ja-JP" dirty="0"/>
          </a:p>
          <a:p>
            <a:r>
              <a:rPr kumimoji="1" lang="ja-JP" altLang="en-US"/>
              <a:t>このように、仮想アドレスから実アドレスの変換は</a:t>
            </a:r>
            <a:endParaRPr kumimoji="1" lang="en-US" altLang="ja-JP" dirty="0"/>
          </a:p>
          <a:p>
            <a:r>
              <a:rPr kumimoji="1" lang="ja-JP" altLang="en-US"/>
              <a:t>下位ビットは共通で、上位ビットはページ番号からページ枠番号に変換します。</a:t>
            </a:r>
            <a:endParaRPr kumimoji="1" lang="en-US" altLang="ja-JP" dirty="0"/>
          </a:p>
          <a:p>
            <a:r>
              <a:rPr kumimoji="1" lang="ja-JP" altLang="en-US"/>
              <a:t>変換を擦るためには、このように、ページ枠とページの対応表を作ります。</a:t>
            </a:r>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20</a:t>
            </a:fld>
            <a:endParaRPr lang="en-US" altLang="ja-JP"/>
          </a:p>
        </p:txBody>
      </p:sp>
    </p:spTree>
    <p:extLst>
      <p:ext uri="{BB962C8B-B14F-4D97-AF65-F5344CB8AC3E}">
        <p14:creationId xmlns:p14="http://schemas.microsoft.com/office/powerpoint/2010/main" val="22338632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実際の計算機は、ページのサイズは、</a:t>
            </a:r>
            <a:r>
              <a:rPr kumimoji="1" lang="en-US" altLang="ja-JP" dirty="0"/>
              <a:t>4KB</a:t>
            </a:r>
            <a:r>
              <a:rPr kumimoji="1" lang="ja-JP" altLang="en-US"/>
              <a:t>、あるいは</a:t>
            </a:r>
            <a:r>
              <a:rPr kumimoji="1" lang="en-US" altLang="ja-JP" dirty="0"/>
              <a:t>8KB</a:t>
            </a:r>
            <a:r>
              <a:rPr kumimoji="1" lang="ja-JP" altLang="en-US"/>
              <a:t>が使われます。</a:t>
            </a:r>
            <a:endParaRPr kumimoji="1" lang="en-US" altLang="ja-JP" dirty="0"/>
          </a:p>
          <a:p>
            <a:r>
              <a:rPr kumimoji="1" lang="ja-JP" altLang="en-US"/>
              <a:t>また、計算機上では２進数で処理されています。</a:t>
            </a:r>
            <a:endParaRPr kumimoji="1" lang="en-US" altLang="ja-JP" dirty="0"/>
          </a:p>
          <a:p>
            <a:r>
              <a:rPr kumimoji="1" lang="ja-JP" altLang="en-US"/>
              <a:t>ただし、以降では、分かりやすさを重視して、</a:t>
            </a:r>
            <a:endParaRPr kumimoji="1" lang="en-US" altLang="ja-JP" dirty="0"/>
          </a:p>
          <a:p>
            <a:r>
              <a:rPr kumimoji="1" lang="ja-JP" altLang="en-US"/>
              <a:t>ページのサイズは</a:t>
            </a:r>
            <a:r>
              <a:rPr kumimoji="1" lang="en-US" altLang="ja-JP" dirty="0"/>
              <a:t>1000B</a:t>
            </a:r>
            <a:r>
              <a:rPr kumimoji="1" lang="ja-JP" altLang="en-US"/>
              <a:t>、</a:t>
            </a:r>
            <a:endParaRPr kumimoji="1" lang="en-US" altLang="ja-JP" dirty="0"/>
          </a:p>
          <a:p>
            <a:r>
              <a:rPr kumimoji="1" lang="ja-JP" altLang="en-US"/>
              <a:t>数値は全て</a:t>
            </a:r>
            <a:r>
              <a:rPr kumimoji="1" lang="en-US" altLang="ja-JP" dirty="0"/>
              <a:t>10</a:t>
            </a:r>
            <a:r>
              <a:rPr kumimoji="1" lang="ja-JP" altLang="en-US"/>
              <a:t>進数とします。</a:t>
            </a:r>
            <a:endParaRPr kumimoji="1" lang="en-US" altLang="ja-JP" dirty="0"/>
          </a:p>
          <a:p>
            <a:r>
              <a:rPr kumimoji="1" lang="ja-JP" altLang="en-US"/>
              <a:t>これは毎週の課題テストやオンライン試験でも同じです。</a:t>
            </a:r>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21</a:t>
            </a:fld>
            <a:endParaRPr lang="en-US" altLang="ja-JP"/>
          </a:p>
        </p:txBody>
      </p:sp>
    </p:spTree>
    <p:extLst>
      <p:ext uri="{BB962C8B-B14F-4D97-AF65-F5344CB8AC3E}">
        <p14:creationId xmlns:p14="http://schemas.microsoft.com/office/powerpoint/2010/main" val="22579557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仮想アドレスから実アドレスへの変換のための表をページテーブルと言います。</a:t>
            </a:r>
            <a:endParaRPr kumimoji="1" lang="en-US" altLang="ja-JP" dirty="0"/>
          </a:p>
          <a:p>
            <a:r>
              <a:rPr kumimoji="1" lang="ja-JP" altLang="en-US"/>
              <a:t>ページテーブルは、２次記憶の各ページが主記憶のどのページ枠に入っているかが登録されます。</a:t>
            </a:r>
            <a:endParaRPr kumimoji="1" lang="en-US" altLang="ja-JP" dirty="0"/>
          </a:p>
          <a:p>
            <a:r>
              <a:rPr kumimoji="1" lang="ja-JP" altLang="en-US"/>
              <a:t>こちらがページテーブルの例です。</a:t>
            </a:r>
            <a:endParaRPr kumimoji="1" lang="en-US" altLang="ja-JP" dirty="0"/>
          </a:p>
          <a:p>
            <a:r>
              <a:rPr kumimoji="1" lang="ja-JP" altLang="en-US"/>
              <a:t>ページテーブルのエントリは、ページ順に並んでいます。</a:t>
            </a:r>
            <a:endParaRPr kumimoji="1" lang="en-US" altLang="ja-JP" dirty="0"/>
          </a:p>
          <a:p>
            <a:r>
              <a:rPr kumimoji="1" lang="ja-JP" altLang="en-US"/>
              <a:t>例えば、ページ</a:t>
            </a:r>
            <a:r>
              <a:rPr kumimoji="1" lang="en-US" altLang="ja-JP" dirty="0"/>
              <a:t> 01 </a:t>
            </a:r>
            <a:r>
              <a:rPr kumimoji="1" lang="ja-JP" altLang="en-US"/>
              <a:t>はページ枠</a:t>
            </a:r>
            <a:r>
              <a:rPr kumimoji="1" lang="en-US" altLang="ja-JP" dirty="0"/>
              <a:t> 1 </a:t>
            </a:r>
            <a:r>
              <a:rPr kumimoji="1" lang="ja-JP" altLang="en-US"/>
              <a:t>に、ページ</a:t>
            </a:r>
            <a:r>
              <a:rPr kumimoji="1" lang="en-US" altLang="ja-JP" dirty="0"/>
              <a:t> 03 </a:t>
            </a:r>
            <a:r>
              <a:rPr kumimoji="1" lang="ja-JP" altLang="en-US"/>
              <a:t>はページ枠</a:t>
            </a:r>
            <a:r>
              <a:rPr kumimoji="1" lang="en-US" altLang="ja-JP" dirty="0"/>
              <a:t> 2 </a:t>
            </a:r>
            <a:r>
              <a:rPr kumimoji="1" lang="ja-JP" altLang="en-US"/>
              <a:t>に入っています。</a:t>
            </a:r>
            <a:endParaRPr kumimoji="1" lang="en-US" altLang="ja-JP" dirty="0"/>
          </a:p>
          <a:p>
            <a:r>
              <a:rPr kumimoji="1" lang="ja-JP" altLang="en-US"/>
              <a:t>ページ枠の空欄は、そのページが主記憶に無いことを表します。</a:t>
            </a:r>
            <a:endParaRPr kumimoji="1" lang="en-US" altLang="ja-JP" dirty="0"/>
          </a:p>
          <a:p>
            <a:r>
              <a:rPr kumimoji="1" lang="ja-JP" altLang="en-US"/>
              <a:t>また、ページテーブルには、</a:t>
            </a:r>
            <a:r>
              <a:rPr kumimoji="1" lang="en-US" altLang="ja-JP" dirty="0"/>
              <a:t>V </a:t>
            </a:r>
            <a:r>
              <a:rPr kumimoji="1" lang="ja-JP" altLang="en-US"/>
              <a:t>フラグ、</a:t>
            </a:r>
            <a:r>
              <a:rPr kumimoji="1" lang="en-US" altLang="ja-JP" dirty="0"/>
              <a:t>P</a:t>
            </a:r>
            <a:r>
              <a:rPr kumimoji="1" lang="ja-JP" altLang="en-US"/>
              <a:t>フラグ、</a:t>
            </a:r>
            <a:r>
              <a:rPr kumimoji="1" lang="en-US" altLang="ja-JP" dirty="0"/>
              <a:t>C</a:t>
            </a:r>
            <a:r>
              <a:rPr kumimoji="1" lang="ja-JP" altLang="en-US"/>
              <a:t>フラグというフラグを持ちます。</a:t>
            </a:r>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22</a:t>
            </a:fld>
            <a:endParaRPr lang="en-US" altLang="ja-JP"/>
          </a:p>
        </p:txBody>
      </p:sp>
    </p:spTree>
    <p:extLst>
      <p:ext uri="{BB962C8B-B14F-4D97-AF65-F5344CB8AC3E}">
        <p14:creationId xmlns:p14="http://schemas.microsoft.com/office/powerpoint/2010/main" val="19529075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V </a:t>
            </a:r>
            <a:r>
              <a:rPr kumimoji="1" lang="ja-JP" altLang="en-US"/>
              <a:t>フラグ</a:t>
            </a:r>
            <a:r>
              <a:rPr kumimoji="1" lang="en-US" altLang="ja-JP" dirty="0"/>
              <a:t> virtual memory flag </a:t>
            </a:r>
            <a:r>
              <a:rPr kumimoji="1" lang="ja-JP" altLang="en-US"/>
              <a:t>は、</a:t>
            </a:r>
            <a:endParaRPr kumimoji="1" lang="en-US" altLang="ja-JP" dirty="0"/>
          </a:p>
          <a:p>
            <a:r>
              <a:rPr kumimoji="1" lang="ja-JP" altLang="en-US"/>
              <a:t>ページが主記憶上に存在するか否かを表します。</a:t>
            </a:r>
            <a:endParaRPr kumimoji="1" lang="en-US" altLang="ja-JP" dirty="0"/>
          </a:p>
          <a:p>
            <a:r>
              <a:rPr kumimoji="1" lang="en-US" altLang="ja-JP" dirty="0"/>
              <a:t>V</a:t>
            </a:r>
            <a:r>
              <a:rPr kumimoji="1" lang="ja-JP" altLang="en-US"/>
              <a:t>フラグが</a:t>
            </a:r>
            <a:r>
              <a:rPr kumimoji="1" lang="en-US" altLang="ja-JP" dirty="0"/>
              <a:t>1</a:t>
            </a:r>
            <a:r>
              <a:rPr kumimoji="1" lang="ja-JP" altLang="en-US"/>
              <a:t>であれば、そのページは主記憶上にあります。</a:t>
            </a:r>
            <a:endParaRPr kumimoji="1" lang="en-US" altLang="ja-JP" dirty="0"/>
          </a:p>
          <a:p>
            <a:r>
              <a:rPr kumimoji="1" lang="en-US" altLang="ja-JP" dirty="0"/>
              <a:t>P</a:t>
            </a:r>
            <a:r>
              <a:rPr kumimoji="1" lang="ja-JP" altLang="en-US"/>
              <a:t>フラグ</a:t>
            </a:r>
            <a:r>
              <a:rPr kumimoji="1" lang="en-US" altLang="ja-JP" dirty="0"/>
              <a:t> permission flag </a:t>
            </a:r>
            <a:r>
              <a:rPr kumimoji="1" lang="ja-JP" altLang="en-US"/>
              <a:t>はそのページが読み、書き、実行などのアクセス可能か否かを表します。</a:t>
            </a:r>
            <a:endParaRPr kumimoji="1" lang="en-US" altLang="ja-JP" dirty="0"/>
          </a:p>
          <a:p>
            <a:r>
              <a:rPr kumimoji="1" lang="en-US" altLang="ja-JP" dirty="0"/>
              <a:t>C </a:t>
            </a:r>
            <a:r>
              <a:rPr kumimoji="1" lang="ja-JP" altLang="en-US"/>
              <a:t>フラグ</a:t>
            </a:r>
            <a:r>
              <a:rPr kumimoji="1" lang="en-US" altLang="ja-JP" dirty="0"/>
              <a:t> change flag </a:t>
            </a:r>
            <a:r>
              <a:rPr kumimoji="1" lang="ja-JP" altLang="en-US"/>
              <a:t>はそのページがページイン後、書き込みが行われたか否かを表します。</a:t>
            </a:r>
            <a:endParaRPr kumimoji="1" lang="en-US" altLang="ja-JP" dirty="0"/>
          </a:p>
          <a:p>
            <a:r>
              <a:rPr kumimoji="1" lang="en-US" altLang="ja-JP" dirty="0"/>
              <a:t>C </a:t>
            </a:r>
            <a:r>
              <a:rPr kumimoji="1" lang="ja-JP" altLang="en-US"/>
              <a:t>フラグが</a:t>
            </a:r>
            <a:r>
              <a:rPr kumimoji="1" lang="en-US" altLang="ja-JP" dirty="0"/>
              <a:t> 1 </a:t>
            </a:r>
            <a:r>
              <a:rPr kumimoji="1" lang="ja-JP" altLang="en-US"/>
              <a:t>であれば書き込みが行われています。</a:t>
            </a:r>
            <a:endParaRPr kumimoji="1" lang="en-US" altLang="ja-JP" dirty="0"/>
          </a:p>
          <a:p>
            <a:r>
              <a:rPr kumimoji="1" lang="en-US" altLang="ja-JP" dirty="0"/>
              <a:t>V </a:t>
            </a:r>
            <a:r>
              <a:rPr kumimoji="1" lang="ja-JP" altLang="en-US"/>
              <a:t>フラグが </a:t>
            </a:r>
            <a:r>
              <a:rPr kumimoji="1" lang="en-US" altLang="ja-JP" dirty="0"/>
              <a:t>0 </a:t>
            </a:r>
            <a:r>
              <a:rPr kumimoji="1" lang="ja-JP" altLang="en-US"/>
              <a:t>の場合は、主記憶にありませんので、２次記憶からの読み込みが必要になります。</a:t>
            </a:r>
            <a:endParaRPr kumimoji="1" lang="en-US" altLang="ja-JP" dirty="0"/>
          </a:p>
          <a:p>
            <a:r>
              <a:rPr kumimoji="1" lang="ja-JP" altLang="en-US"/>
              <a:t>また、</a:t>
            </a:r>
            <a:r>
              <a:rPr kumimoji="1" lang="en-US" altLang="ja-JP" dirty="0"/>
              <a:t>C </a:t>
            </a:r>
            <a:r>
              <a:rPr kumimoji="1" lang="ja-JP" altLang="en-US"/>
              <a:t>フラグが</a:t>
            </a:r>
            <a:r>
              <a:rPr kumimoji="1" lang="en-US" altLang="ja-JP" dirty="0"/>
              <a:t> 1 </a:t>
            </a:r>
            <a:r>
              <a:rPr kumimoji="1" lang="ja-JP" altLang="en-US"/>
              <a:t>の場合は、主記憶にあるデータが書き換えられていますので、</a:t>
            </a:r>
            <a:endParaRPr kumimoji="1" lang="en-US" altLang="ja-JP" dirty="0"/>
          </a:p>
          <a:p>
            <a:r>
              <a:rPr kumimoji="1" lang="ja-JP" altLang="en-US"/>
              <a:t>主記憶のデータを消す前に２次記憶に書き出す必要があります、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23</a:t>
            </a:fld>
            <a:endParaRPr lang="en-US" altLang="ja-JP"/>
          </a:p>
        </p:txBody>
      </p:sp>
    </p:spTree>
    <p:extLst>
      <p:ext uri="{BB962C8B-B14F-4D97-AF65-F5344CB8AC3E}">
        <p14:creationId xmlns:p14="http://schemas.microsoft.com/office/powerpoint/2010/main" val="3347187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主記憶のページ枠が４個、仮想記憶のページが８個の場合で考えてみましょう。</a:t>
            </a:r>
            <a:endParaRPr kumimoji="1" lang="en-US" altLang="ja-JP" dirty="0"/>
          </a:p>
          <a:p>
            <a:r>
              <a:rPr kumimoji="1" lang="ja-JP" altLang="en-US"/>
              <a:t>ページテーブルのエントリは、仮想記憶のページ同じになります</a:t>
            </a:r>
            <a:endParaRPr kumimoji="1" lang="en-US" altLang="ja-JP" dirty="0"/>
          </a:p>
          <a:p>
            <a:r>
              <a:rPr kumimoji="1" lang="ja-JP" altLang="en-US"/>
              <a:t>この場合は、ページが８ページありますので、</a:t>
            </a:r>
            <a:r>
              <a:rPr kumimoji="1" lang="en-US" altLang="ja-JP" dirty="0"/>
              <a:t>8</a:t>
            </a:r>
            <a:r>
              <a:rPr kumimoji="1" lang="ja-JP" altLang="en-US"/>
              <a:t>行の表になります。</a:t>
            </a:r>
            <a:endParaRPr kumimoji="1" lang="en-US" altLang="ja-JP" dirty="0"/>
          </a:p>
          <a:p>
            <a:r>
              <a:rPr kumimoji="1" lang="en-US" altLang="ja-JP" dirty="0"/>
              <a:t>01 </a:t>
            </a:r>
            <a:r>
              <a:rPr kumimoji="1" lang="ja-JP" altLang="en-US"/>
              <a:t>ページがページ枠</a:t>
            </a:r>
            <a:r>
              <a:rPr kumimoji="1" lang="en-US" altLang="ja-JP" dirty="0"/>
              <a:t> 0 </a:t>
            </a:r>
            <a:r>
              <a:rPr kumimoji="1" lang="ja-JP" altLang="en-US"/>
              <a:t>に読み込まれた場合、</a:t>
            </a:r>
            <a:endParaRPr kumimoji="1" lang="en-US" altLang="ja-JP" dirty="0"/>
          </a:p>
          <a:p>
            <a:r>
              <a:rPr kumimoji="1" lang="ja-JP" altLang="en-US"/>
              <a:t>ページテーブルの</a:t>
            </a:r>
            <a:r>
              <a:rPr kumimoji="1" lang="en-US" altLang="ja-JP" dirty="0"/>
              <a:t> 01 </a:t>
            </a:r>
            <a:r>
              <a:rPr kumimoji="1" lang="ja-JP" altLang="en-US"/>
              <a:t>の欄には、ページ枠</a:t>
            </a:r>
            <a:r>
              <a:rPr kumimoji="1" lang="en-US" altLang="ja-JP" dirty="0"/>
              <a:t> 0 V </a:t>
            </a:r>
            <a:r>
              <a:rPr kumimoji="1" lang="ja-JP" altLang="en-US"/>
              <a:t>フラグ</a:t>
            </a:r>
            <a:r>
              <a:rPr kumimoji="1" lang="en-US" altLang="ja-JP" dirty="0"/>
              <a:t> 1 </a:t>
            </a:r>
            <a:r>
              <a:rPr kumimoji="1" lang="ja-JP" altLang="en-US"/>
              <a:t>が書きこまれます。</a:t>
            </a:r>
            <a:endParaRPr kumimoji="1" lang="en-US" altLang="ja-JP" dirty="0"/>
          </a:p>
          <a:p>
            <a:r>
              <a:rPr kumimoji="1" lang="ja-JP" altLang="en-US"/>
              <a:t>同様に、</a:t>
            </a:r>
            <a:r>
              <a:rPr kumimoji="1" lang="en-US" altLang="ja-JP" dirty="0"/>
              <a:t>06</a:t>
            </a:r>
            <a:r>
              <a:rPr kumimoji="1" lang="ja-JP" altLang="en-US"/>
              <a:t>ページがページ枠</a:t>
            </a:r>
            <a:r>
              <a:rPr kumimoji="1" lang="en-US" altLang="ja-JP" dirty="0"/>
              <a:t> 3 </a:t>
            </a:r>
            <a:r>
              <a:rPr kumimoji="1" lang="ja-JP" altLang="en-US"/>
              <a:t>に読み込まれた場合、</a:t>
            </a:r>
            <a:endParaRPr kumimoji="1" lang="en-US" altLang="ja-JP" dirty="0"/>
          </a:p>
          <a:p>
            <a:r>
              <a:rPr kumimoji="1" lang="ja-JP" altLang="en-US"/>
              <a:t>ページテーブルの</a:t>
            </a:r>
            <a:r>
              <a:rPr kumimoji="1" lang="en-US" altLang="ja-JP" dirty="0"/>
              <a:t> 06 </a:t>
            </a:r>
            <a:r>
              <a:rPr kumimoji="1" lang="ja-JP" altLang="en-US"/>
              <a:t>の欄が、ページ枠</a:t>
            </a:r>
            <a:r>
              <a:rPr kumimoji="1" lang="en-US" altLang="ja-JP" dirty="0"/>
              <a:t> 3 V </a:t>
            </a:r>
            <a:r>
              <a:rPr kumimoji="1" lang="ja-JP" altLang="en-US"/>
              <a:t>フラグ</a:t>
            </a:r>
            <a:r>
              <a:rPr kumimoji="1" lang="en-US" altLang="ja-JP" dirty="0"/>
              <a:t> 1 </a:t>
            </a:r>
            <a:r>
              <a:rPr kumimoji="1" lang="ja-JP" altLang="en-US"/>
              <a:t>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24</a:t>
            </a:fld>
            <a:endParaRPr lang="en-US" altLang="ja-JP"/>
          </a:p>
        </p:txBody>
      </p:sp>
    </p:spTree>
    <p:extLst>
      <p:ext uri="{BB962C8B-B14F-4D97-AF65-F5344CB8AC3E}">
        <p14:creationId xmlns:p14="http://schemas.microsoft.com/office/powerpoint/2010/main" val="33518644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それでは、ページングの動作をみてみましょう。</a:t>
            </a:r>
            <a:endParaRPr kumimoji="1" lang="en-US" altLang="ja-JP" dirty="0"/>
          </a:p>
          <a:p>
            <a:r>
              <a:rPr kumimoji="1" lang="ja-JP" altLang="en-US"/>
              <a:t>仮想アドレス</a:t>
            </a:r>
            <a:r>
              <a:rPr kumimoji="1" lang="en-US" altLang="ja-JP" dirty="0"/>
              <a:t> 01 246 </a:t>
            </a:r>
            <a:r>
              <a:rPr kumimoji="1" lang="ja-JP" altLang="en-US"/>
              <a:t>番地が参照されたとします。</a:t>
            </a:r>
            <a:endParaRPr kumimoji="1" lang="en-US" altLang="ja-JP" dirty="0"/>
          </a:p>
          <a:p>
            <a:r>
              <a:rPr kumimoji="1" lang="ja-JP" altLang="en-US"/>
              <a:t>アドレスの上位ビットは</a:t>
            </a:r>
            <a:r>
              <a:rPr kumimoji="1" lang="en-US" altLang="ja-JP" dirty="0"/>
              <a:t> 01 </a:t>
            </a:r>
            <a:r>
              <a:rPr kumimoji="1" lang="ja-JP" altLang="en-US"/>
              <a:t>ですので、</a:t>
            </a:r>
            <a:endParaRPr kumimoji="1" lang="en-US" altLang="ja-JP" dirty="0"/>
          </a:p>
          <a:p>
            <a:r>
              <a:rPr kumimoji="1" lang="ja-JP" altLang="en-US"/>
              <a:t>ページテーブルのページ</a:t>
            </a:r>
            <a:r>
              <a:rPr kumimoji="1" lang="en-US" altLang="ja-JP" dirty="0"/>
              <a:t> 01 </a:t>
            </a:r>
            <a:r>
              <a:rPr kumimoji="1" lang="ja-JP" altLang="en-US"/>
              <a:t>の欄を見ます。</a:t>
            </a:r>
            <a:endParaRPr kumimoji="1" lang="en-US" altLang="ja-JP" dirty="0"/>
          </a:p>
          <a:p>
            <a:r>
              <a:rPr kumimoji="1" lang="ja-JP" altLang="en-US"/>
              <a:t>ページ</a:t>
            </a:r>
            <a:r>
              <a:rPr kumimoji="1" lang="en-US" altLang="ja-JP" dirty="0"/>
              <a:t> 01 </a:t>
            </a:r>
            <a:r>
              <a:rPr kumimoji="1" lang="ja-JP" altLang="en-US"/>
              <a:t>の</a:t>
            </a:r>
            <a:r>
              <a:rPr kumimoji="1" lang="en-US" altLang="ja-JP" dirty="0"/>
              <a:t> V </a:t>
            </a:r>
            <a:r>
              <a:rPr kumimoji="1" lang="ja-JP" altLang="en-US"/>
              <a:t>フラグは</a:t>
            </a:r>
            <a:r>
              <a:rPr kumimoji="1" lang="en-US" altLang="ja-JP" dirty="0"/>
              <a:t> 1 </a:t>
            </a:r>
            <a:r>
              <a:rPr kumimoji="1" lang="ja-JP" altLang="en-US"/>
              <a:t>ですので、主記憶上にあります。</a:t>
            </a:r>
            <a:endParaRPr kumimoji="1" lang="en-US" altLang="ja-JP" dirty="0"/>
          </a:p>
          <a:p>
            <a:r>
              <a:rPr kumimoji="1" lang="ja-JP" altLang="en-US"/>
              <a:t>ページ枠が</a:t>
            </a:r>
            <a:r>
              <a:rPr kumimoji="1" lang="en-US" altLang="ja-JP" dirty="0"/>
              <a:t> 0 </a:t>
            </a:r>
            <a:r>
              <a:rPr kumimoji="1" lang="ja-JP" altLang="en-US"/>
              <a:t>ですから、ページ</a:t>
            </a:r>
            <a:r>
              <a:rPr kumimoji="1" lang="en-US" altLang="ja-JP" dirty="0"/>
              <a:t> 01 </a:t>
            </a:r>
            <a:r>
              <a:rPr kumimoji="1" lang="ja-JP" altLang="en-US"/>
              <a:t>はページ枠</a:t>
            </a:r>
            <a:r>
              <a:rPr kumimoji="1" lang="en-US" altLang="ja-JP" dirty="0"/>
              <a:t> 0 </a:t>
            </a:r>
            <a:r>
              <a:rPr kumimoji="1" lang="ja-JP" altLang="en-US"/>
              <a:t>に入っています。</a:t>
            </a:r>
            <a:endParaRPr kumimoji="1" lang="en-US" altLang="ja-JP" dirty="0"/>
          </a:p>
          <a:p>
            <a:r>
              <a:rPr kumimoji="1" lang="ja-JP" altLang="en-US"/>
              <a:t>実アドレスは、ページ番号をページ枠番号に変換して、</a:t>
            </a:r>
            <a:r>
              <a:rPr kumimoji="1" lang="en-US" altLang="ja-JP" dirty="0"/>
              <a:t>0 246 </a:t>
            </a:r>
            <a:r>
              <a:rPr kumimoji="1" lang="ja-JP" altLang="en-US"/>
              <a:t>番地となります。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25</a:t>
            </a:fld>
            <a:endParaRPr lang="en-US" altLang="ja-JP"/>
          </a:p>
        </p:txBody>
      </p:sp>
    </p:spTree>
    <p:extLst>
      <p:ext uri="{BB962C8B-B14F-4D97-AF65-F5344CB8AC3E}">
        <p14:creationId xmlns:p14="http://schemas.microsoft.com/office/powerpoint/2010/main" val="15945672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次は、</a:t>
            </a:r>
            <a:r>
              <a:rPr kumimoji="1" lang="en-US" altLang="ja-JP" dirty="0"/>
              <a:t>02 123 </a:t>
            </a:r>
            <a:r>
              <a:rPr kumimoji="1" lang="ja-JP" altLang="en-US"/>
              <a:t>番地が参照されたとします。</a:t>
            </a:r>
            <a:endParaRPr kumimoji="1" lang="en-US" altLang="ja-JP" dirty="0"/>
          </a:p>
          <a:p>
            <a:r>
              <a:rPr kumimoji="1" lang="ja-JP" altLang="en-US"/>
              <a:t>アドレスの上位ビットは</a:t>
            </a:r>
            <a:r>
              <a:rPr kumimoji="1" lang="en-US" altLang="ja-JP" dirty="0"/>
              <a:t> 02 </a:t>
            </a:r>
            <a:r>
              <a:rPr kumimoji="1" lang="ja-JP" altLang="en-US"/>
              <a:t>ですので、</a:t>
            </a:r>
            <a:endParaRPr kumimoji="1" lang="en-US" altLang="ja-JP" dirty="0"/>
          </a:p>
          <a:p>
            <a:r>
              <a:rPr kumimoji="1" lang="ja-JP" altLang="en-US"/>
              <a:t>ページテーブルのページ</a:t>
            </a:r>
            <a:r>
              <a:rPr kumimoji="1" lang="en-US" altLang="ja-JP" dirty="0"/>
              <a:t> 02 </a:t>
            </a:r>
            <a:r>
              <a:rPr kumimoji="1" lang="ja-JP" altLang="en-US"/>
              <a:t>の欄を見ます。</a:t>
            </a:r>
            <a:endParaRPr kumimoji="1" lang="en-US" altLang="ja-JP" dirty="0"/>
          </a:p>
          <a:p>
            <a:r>
              <a:rPr kumimoji="1" lang="ja-JP" altLang="en-US"/>
              <a:t>ページ</a:t>
            </a:r>
            <a:r>
              <a:rPr kumimoji="1" lang="en-US" altLang="ja-JP" dirty="0"/>
              <a:t> 02 </a:t>
            </a:r>
            <a:r>
              <a:rPr kumimoji="1" lang="ja-JP" altLang="en-US"/>
              <a:t>の</a:t>
            </a:r>
            <a:r>
              <a:rPr kumimoji="1" lang="en-US" altLang="ja-JP" dirty="0"/>
              <a:t> V </a:t>
            </a:r>
            <a:r>
              <a:rPr kumimoji="1" lang="ja-JP" altLang="en-US"/>
              <a:t>フラグは</a:t>
            </a:r>
            <a:r>
              <a:rPr kumimoji="1" lang="en-US" altLang="ja-JP" dirty="0"/>
              <a:t> 0 </a:t>
            </a:r>
            <a:r>
              <a:rPr kumimoji="1" lang="ja-JP" altLang="en-US"/>
              <a:t>ですので、主記憶上にありません。</a:t>
            </a:r>
            <a:endParaRPr kumimoji="1" lang="en-US" altLang="ja-JP" dirty="0"/>
          </a:p>
          <a:p>
            <a:r>
              <a:rPr kumimoji="1" lang="ja-JP" altLang="en-US"/>
              <a:t>つまり、ページフォルトが発生しました。</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26</a:t>
            </a:fld>
            <a:endParaRPr lang="en-US" altLang="ja-JP"/>
          </a:p>
        </p:txBody>
      </p:sp>
    </p:spTree>
    <p:extLst>
      <p:ext uri="{BB962C8B-B14F-4D97-AF65-F5344CB8AC3E}">
        <p14:creationId xmlns:p14="http://schemas.microsoft.com/office/powerpoint/2010/main" val="22322234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ページ</a:t>
            </a:r>
            <a:r>
              <a:rPr kumimoji="1" lang="en-US" altLang="ja-JP" dirty="0"/>
              <a:t> 02 </a:t>
            </a:r>
            <a:r>
              <a:rPr kumimoji="1" lang="ja-JP" altLang="en-US"/>
              <a:t>は主記憶上にありませので、２次記憶から読み込みます。</a:t>
            </a:r>
            <a:endParaRPr kumimoji="1" lang="en-US" altLang="ja-JP" dirty="0"/>
          </a:p>
          <a:p>
            <a:r>
              <a:rPr kumimoji="1" lang="ja-JP" altLang="en-US"/>
              <a:t>ページ枠１が空いていますので、ページ</a:t>
            </a:r>
            <a:r>
              <a:rPr kumimoji="1" lang="en-US" altLang="ja-JP" dirty="0"/>
              <a:t>02</a:t>
            </a:r>
            <a:r>
              <a:rPr kumimoji="1" lang="ja-JP" altLang="en-US"/>
              <a:t>をそこに読み込むことにしましょう。</a:t>
            </a:r>
            <a:endParaRPr kumimoji="1" lang="en-US" altLang="ja-JP" dirty="0"/>
          </a:p>
          <a:p>
            <a:r>
              <a:rPr kumimoji="1" lang="ja-JP" altLang="en-US"/>
              <a:t>読み込んだら、ページテーブルを書き換えます。</a:t>
            </a:r>
            <a:endParaRPr kumimoji="1" lang="en-US" altLang="ja-JP" dirty="0"/>
          </a:p>
          <a:p>
            <a:r>
              <a:rPr kumimoji="1" lang="ja-JP" altLang="en-US"/>
              <a:t>ページ</a:t>
            </a:r>
            <a:r>
              <a:rPr kumimoji="1" lang="en-US" altLang="ja-JP" dirty="0"/>
              <a:t> 02 </a:t>
            </a:r>
            <a:r>
              <a:rPr kumimoji="1" lang="ja-JP" altLang="en-US"/>
              <a:t>を主記憶上に読み込んだの</a:t>
            </a:r>
            <a:r>
              <a:rPr kumimoji="1" lang="en-US" altLang="ja-JP" dirty="0"/>
              <a:t> V</a:t>
            </a:r>
            <a:r>
              <a:rPr kumimoji="1" lang="ja-JP" altLang="en-US"/>
              <a:t> フラグは</a:t>
            </a:r>
            <a:r>
              <a:rPr kumimoji="1" lang="en-US" altLang="ja-JP" dirty="0"/>
              <a:t> 1 </a:t>
            </a:r>
            <a:r>
              <a:rPr kumimoji="1" lang="ja-JP" altLang="en-US"/>
              <a:t>になります。</a:t>
            </a:r>
            <a:endParaRPr kumimoji="1" lang="en-US" altLang="ja-JP" dirty="0"/>
          </a:p>
          <a:p>
            <a:r>
              <a:rPr kumimoji="1" lang="ja-JP" altLang="en-US"/>
              <a:t>主記憶上の位置は、ページ枠１です。</a:t>
            </a:r>
            <a:endParaRPr kumimoji="1" lang="en-US" altLang="ja-JP" dirty="0"/>
          </a:p>
          <a:p>
            <a:r>
              <a:rPr kumimoji="1" lang="ja-JP" altLang="en-US"/>
              <a:t>よって、ページ番号をページ枠番号に変換すると、</a:t>
            </a:r>
            <a:endParaRPr kumimoji="1" lang="en-US" altLang="ja-JP" dirty="0"/>
          </a:p>
          <a:p>
            <a:r>
              <a:rPr kumimoji="1" lang="en-US" altLang="ja-JP" dirty="0"/>
              <a:t>02 123 </a:t>
            </a:r>
            <a:r>
              <a:rPr kumimoji="1" lang="ja-JP" altLang="en-US"/>
              <a:t>番地は</a:t>
            </a:r>
            <a:r>
              <a:rPr kumimoji="1" lang="en-US" altLang="ja-JP" dirty="0"/>
              <a:t> 1 123 </a:t>
            </a:r>
            <a:r>
              <a:rPr kumimoji="1" lang="ja-JP" altLang="en-US"/>
              <a:t>番地になります。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27</a:t>
            </a:fld>
            <a:endParaRPr lang="en-US" altLang="ja-JP"/>
          </a:p>
        </p:txBody>
      </p:sp>
    </p:spTree>
    <p:extLst>
      <p:ext uri="{BB962C8B-B14F-4D97-AF65-F5344CB8AC3E}">
        <p14:creationId xmlns:p14="http://schemas.microsoft.com/office/powerpoint/2010/main" val="39274010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次は</a:t>
            </a:r>
            <a:r>
              <a:rPr kumimoji="1" lang="en-US" altLang="ja-JP" dirty="0"/>
              <a:t> 00 789 </a:t>
            </a:r>
            <a:r>
              <a:rPr kumimoji="1" lang="ja-JP" altLang="en-US"/>
              <a:t>ページを参照してみます。</a:t>
            </a:r>
            <a:endParaRPr kumimoji="1" lang="en-US" altLang="ja-JP" dirty="0"/>
          </a:p>
          <a:p>
            <a:r>
              <a:rPr kumimoji="1" lang="ja-JP" altLang="en-US"/>
              <a:t>ページテーブルを見ると、ページ</a:t>
            </a:r>
            <a:r>
              <a:rPr kumimoji="1" lang="en-US" altLang="ja-JP" dirty="0"/>
              <a:t> 00 </a:t>
            </a:r>
            <a:r>
              <a:rPr kumimoji="1" lang="ja-JP" altLang="en-US"/>
              <a:t>は主記憶にありませんので、</a:t>
            </a:r>
            <a:endParaRPr kumimoji="1" lang="en-US" altLang="ja-JP" dirty="0"/>
          </a:p>
          <a:p>
            <a:r>
              <a:rPr kumimoji="1" lang="ja-JP" altLang="en-US"/>
              <a:t>２次記憶から読み込みます。</a:t>
            </a:r>
            <a:endParaRPr kumimoji="1" lang="en-US" altLang="ja-JP" dirty="0"/>
          </a:p>
          <a:p>
            <a:r>
              <a:rPr kumimoji="1" lang="ja-JP" altLang="en-US"/>
              <a:t>ページ枠２が空いていますので、そこに読み込みます。</a:t>
            </a:r>
            <a:endParaRPr kumimoji="1" lang="en-US" altLang="ja-JP" dirty="0"/>
          </a:p>
          <a:p>
            <a:r>
              <a:rPr kumimoji="1" lang="ja-JP" altLang="en-US"/>
              <a:t>読み込んだらページテーブルを書き換えます。</a:t>
            </a:r>
            <a:endParaRPr kumimoji="1" lang="en-US" altLang="ja-JP" dirty="0"/>
          </a:p>
          <a:p>
            <a:r>
              <a:rPr kumimoji="1" lang="ja-JP" altLang="en-US"/>
              <a:t>すると、</a:t>
            </a:r>
            <a:r>
              <a:rPr kumimoji="1" lang="en-US" altLang="ja-JP" dirty="0"/>
              <a:t>00 789 </a:t>
            </a:r>
            <a:r>
              <a:rPr kumimoji="1" lang="ja-JP" altLang="en-US"/>
              <a:t>番地は、２</a:t>
            </a:r>
            <a:r>
              <a:rPr kumimoji="1" lang="en-US" altLang="ja-JP" dirty="0"/>
              <a:t> 789 </a:t>
            </a:r>
            <a:r>
              <a:rPr kumimoji="1" lang="ja-JP" altLang="en-US"/>
              <a:t>番地になります。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28</a:t>
            </a:fld>
            <a:endParaRPr lang="en-US" altLang="ja-JP"/>
          </a:p>
        </p:txBody>
      </p:sp>
    </p:spTree>
    <p:extLst>
      <p:ext uri="{BB962C8B-B14F-4D97-AF65-F5344CB8AC3E}">
        <p14:creationId xmlns:p14="http://schemas.microsoft.com/office/powerpoint/2010/main" val="23016638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今度は、</a:t>
            </a:r>
            <a:r>
              <a:rPr kumimoji="1" lang="en-US" altLang="ja-JP" dirty="0"/>
              <a:t>03 999 </a:t>
            </a:r>
            <a:r>
              <a:rPr kumimoji="1" lang="ja-JP" altLang="en-US"/>
              <a:t>番地を参照します。</a:t>
            </a:r>
            <a:endParaRPr kumimoji="1" lang="en-US" altLang="ja-JP" dirty="0"/>
          </a:p>
          <a:p>
            <a:r>
              <a:rPr kumimoji="1" lang="en-US" altLang="ja-JP" dirty="0"/>
              <a:t>03 </a:t>
            </a:r>
            <a:r>
              <a:rPr kumimoji="1" lang="ja-JP" altLang="en-US"/>
              <a:t>ページは主記憶上にありませんので、</a:t>
            </a:r>
            <a:endParaRPr kumimoji="1" lang="en-US" altLang="ja-JP" dirty="0"/>
          </a:p>
          <a:p>
            <a:r>
              <a:rPr kumimoji="1" lang="en-US" altLang="ja-JP" dirty="0"/>
              <a:t>2</a:t>
            </a:r>
            <a:r>
              <a:rPr kumimoji="1" lang="ja-JP" altLang="en-US"/>
              <a:t>次記憶から読み込む必要があります。</a:t>
            </a:r>
            <a:endParaRPr kumimoji="1" lang="en-US" altLang="ja-JP" dirty="0"/>
          </a:p>
          <a:p>
            <a:r>
              <a:rPr kumimoji="1" lang="ja-JP" altLang="en-US"/>
              <a:t>しかし現在、ページ枠に空きはありませんので、</a:t>
            </a:r>
            <a:endParaRPr kumimoji="1" lang="en-US" altLang="ja-JP" dirty="0"/>
          </a:p>
          <a:p>
            <a:r>
              <a:rPr kumimoji="1" lang="ja-JP" altLang="en-US"/>
              <a:t>いずれかのエージをページアウトする必要があります。</a:t>
            </a:r>
            <a:endParaRPr kumimoji="1" lang="en-US" altLang="ja-JP" dirty="0"/>
          </a:p>
          <a:p>
            <a:r>
              <a:rPr kumimoji="1" lang="ja-JP" altLang="en-US"/>
              <a:t>今回はページ枠</a:t>
            </a:r>
            <a:r>
              <a:rPr kumimoji="1" lang="en-US" altLang="ja-JP" dirty="0"/>
              <a:t> 0 </a:t>
            </a:r>
            <a:r>
              <a:rPr kumimoji="1" lang="ja-JP" altLang="en-US"/>
              <a:t>のページ</a:t>
            </a:r>
            <a:r>
              <a:rPr kumimoji="1" lang="en-US" altLang="ja-JP" dirty="0"/>
              <a:t> 01 </a:t>
            </a:r>
            <a:r>
              <a:rPr kumimoji="1" lang="ja-JP" altLang="en-US"/>
              <a:t>をページアウトすることにしましょう。</a:t>
            </a:r>
            <a:endParaRPr kumimoji="1" lang="en-US" altLang="ja-JP" dirty="0"/>
          </a:p>
          <a:p>
            <a:r>
              <a:rPr kumimoji="1" lang="ja-JP" altLang="en-US"/>
              <a:t>ページテーブルのページ</a:t>
            </a:r>
            <a:r>
              <a:rPr kumimoji="1" lang="en-US" altLang="ja-JP" dirty="0"/>
              <a:t>01</a:t>
            </a:r>
            <a:r>
              <a:rPr kumimoji="1" lang="ja-JP" altLang="en-US"/>
              <a:t>の欄をみてみましょう。</a:t>
            </a:r>
            <a:endParaRPr kumimoji="1" lang="en-US" altLang="ja-JP" dirty="0"/>
          </a:p>
          <a:p>
            <a:r>
              <a:rPr kumimoji="1" lang="ja-JP" altLang="en-US"/>
              <a:t>ページ</a:t>
            </a:r>
            <a:r>
              <a:rPr kumimoji="1" lang="en-US" altLang="ja-JP" dirty="0"/>
              <a:t> 01 </a:t>
            </a:r>
            <a:r>
              <a:rPr kumimoji="1" lang="ja-JP" altLang="en-US"/>
              <a:t>の</a:t>
            </a:r>
            <a:r>
              <a:rPr kumimoji="1" lang="en-US" altLang="ja-JP" dirty="0"/>
              <a:t> C </a:t>
            </a:r>
            <a:r>
              <a:rPr kumimoji="1" lang="ja-JP" altLang="en-US"/>
              <a:t>フラグは</a:t>
            </a:r>
            <a:r>
              <a:rPr kumimoji="1" lang="en-US" altLang="ja-JP" dirty="0"/>
              <a:t> 1 </a:t>
            </a:r>
            <a:r>
              <a:rPr kumimoji="1" lang="ja-JP" altLang="en-US"/>
              <a:t>です。</a:t>
            </a:r>
            <a:endParaRPr kumimoji="1" lang="en-US" altLang="ja-JP" dirty="0"/>
          </a:p>
          <a:p>
            <a:r>
              <a:rPr kumimoji="1" lang="ja-JP" altLang="en-US"/>
              <a:t>つまり、ページ</a:t>
            </a:r>
            <a:r>
              <a:rPr kumimoji="1" lang="en-US" altLang="ja-JP" dirty="0"/>
              <a:t> 01 </a:t>
            </a:r>
            <a:r>
              <a:rPr kumimoji="1" lang="ja-JP" altLang="en-US"/>
              <a:t>は主記憶に読み込まれてから書き換えられています。</a:t>
            </a:r>
            <a:endParaRPr kumimoji="1" lang="en-US" altLang="ja-JP" dirty="0"/>
          </a:p>
          <a:p>
            <a:r>
              <a:rPr kumimoji="1" lang="ja-JP" altLang="en-US"/>
              <a:t>この場合は、主記憶から２次記憶に書き出します。</a:t>
            </a:r>
            <a:endParaRPr kumimoji="1" lang="en-US" altLang="ja-JP" dirty="0"/>
          </a:p>
          <a:p>
            <a:r>
              <a:rPr kumimoji="1" lang="ja-JP" altLang="en-US"/>
              <a:t>その後ページテーブルを変更します。</a:t>
            </a:r>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29</a:t>
            </a:fld>
            <a:endParaRPr lang="en-US" altLang="ja-JP"/>
          </a:p>
        </p:txBody>
      </p:sp>
    </p:spTree>
    <p:extLst>
      <p:ext uri="{BB962C8B-B14F-4D97-AF65-F5344CB8AC3E}">
        <p14:creationId xmlns:p14="http://schemas.microsoft.com/office/powerpoint/2010/main" val="2296886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現在の計算機では、メモリは階層構造になっています。</a:t>
            </a:r>
            <a:endParaRPr kumimoji="1" lang="en-US" altLang="ja-JP" dirty="0"/>
          </a:p>
          <a:p>
            <a:r>
              <a:rPr kumimoji="1" lang="ja-JP" altLang="en-US" dirty="0"/>
              <a:t>小さいが速い主記憶と、遅いが大きい</a:t>
            </a:r>
            <a:r>
              <a:rPr kumimoji="1" lang="en-US" altLang="ja-JP" dirty="0"/>
              <a:t>2</a:t>
            </a:r>
            <a:r>
              <a:rPr kumimoji="1" lang="ja-JP" altLang="en-US" dirty="0"/>
              <a:t>次記憶です。</a:t>
            </a:r>
            <a:endParaRPr kumimoji="1" lang="en-US" altLang="ja-JP" dirty="0"/>
          </a:p>
          <a:p>
            <a:r>
              <a:rPr kumimoji="1" lang="ja-JP" altLang="en-US" dirty="0"/>
              <a:t>主記憶は、サイズは小さく、置けるデータに限りがありますが、、高速にアクセス可能です。</a:t>
            </a:r>
            <a:endParaRPr kumimoji="1" lang="en-US" altLang="ja-JP" dirty="0"/>
          </a:p>
          <a:p>
            <a:r>
              <a:rPr kumimoji="1" lang="ja-JP" altLang="en-US" dirty="0"/>
              <a:t>一方、</a:t>
            </a:r>
            <a:r>
              <a:rPr kumimoji="1" lang="en-US" altLang="ja-JP" dirty="0"/>
              <a:t>2</a:t>
            </a:r>
            <a:r>
              <a:rPr kumimoji="1" lang="ja-JP" altLang="en-US" dirty="0"/>
              <a:t>次記憶は非常に大きく、大量のデータを保管できますが、アクセスに時間がかかります。</a:t>
            </a:r>
            <a:endParaRPr kumimoji="1" lang="en-US" altLang="ja-JP" dirty="0"/>
          </a:p>
          <a:p>
            <a:r>
              <a:rPr kumimoji="1" lang="ja-JP" altLang="en-US" dirty="0"/>
              <a:t>ハードディスクやフラッシュメモリ等が二次記憶になります・</a:t>
            </a:r>
            <a:endParaRPr kumimoji="1" lang="en-US" altLang="ja-JP" dirty="0"/>
          </a:p>
          <a:p>
            <a:r>
              <a:rPr kumimoji="1" lang="ja-JP" altLang="en-US" dirty="0"/>
              <a:t>現在の計算機では、さらに、サイズはより小さいがアクセス時間が極めて短いキャッシュ記憶も使われています・</a:t>
            </a:r>
            <a:endParaRPr kumimoji="1" lang="en-US" altLang="ja-JP" dirty="0"/>
          </a:p>
          <a:p>
            <a:r>
              <a:rPr kumimoji="1" lang="ja-JP" altLang="en-US" dirty="0"/>
              <a:t>この図では、記憶容量は下の方ほど大きくなりますが、アクセス時間が長くなります。</a:t>
            </a:r>
            <a:endParaRPr kumimoji="1" lang="en-US" altLang="ja-JP" dirty="0"/>
          </a:p>
          <a:p>
            <a:r>
              <a:rPr kumimoji="1" lang="ja-JP" altLang="en-US" dirty="0"/>
              <a:t>また、記憶素子の価格は上の方ほど高価になります。</a:t>
            </a:r>
            <a:endParaRPr kumimoji="1" lang="en-US" altLang="ja-JP" dirty="0"/>
          </a:p>
          <a:p>
            <a:r>
              <a:rPr kumimoji="1" lang="ja-JP" altLang="en-US" dirty="0"/>
              <a:t>アクセス時間は、キャッシュ記憶が</a:t>
            </a:r>
            <a:r>
              <a:rPr kumimoji="1" lang="en-US" altLang="ja-JP" dirty="0"/>
              <a:t>10</a:t>
            </a:r>
            <a:r>
              <a:rPr kumimoji="1" lang="ja-JP" altLang="en-US" dirty="0"/>
              <a:t>ナノ秒、主記憶が</a:t>
            </a:r>
            <a:r>
              <a:rPr kumimoji="1" lang="en-US" altLang="ja-JP" dirty="0"/>
              <a:t>100</a:t>
            </a:r>
            <a:r>
              <a:rPr kumimoji="1" lang="ja-JP" altLang="en-US" dirty="0"/>
              <a:t>ナノ秒程度なのに対して、</a:t>
            </a:r>
            <a:endParaRPr kumimoji="1" lang="en-US" altLang="ja-JP" dirty="0"/>
          </a:p>
          <a:p>
            <a:r>
              <a:rPr kumimoji="1" lang="en-US" altLang="ja-JP" dirty="0"/>
              <a:t>2</a:t>
            </a:r>
            <a:r>
              <a:rPr kumimoji="1" lang="ja-JP" altLang="en-US" dirty="0"/>
              <a:t>次記憶は</a:t>
            </a:r>
            <a:r>
              <a:rPr kumimoji="1" lang="en-US" altLang="ja-JP" dirty="0"/>
              <a:t>1</a:t>
            </a:r>
            <a:r>
              <a:rPr kumimoji="1" lang="ja-JP" altLang="en-US" dirty="0"/>
              <a:t>ミリ秒程度かかります。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3</a:t>
            </a:fld>
            <a:endParaRPr lang="en-US" altLang="ja-JP"/>
          </a:p>
        </p:txBody>
      </p:sp>
    </p:spTree>
    <p:extLst>
      <p:ext uri="{BB962C8B-B14F-4D97-AF65-F5344CB8AC3E}">
        <p14:creationId xmlns:p14="http://schemas.microsoft.com/office/powerpoint/2010/main" val="21597502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これでページ枠</a:t>
            </a:r>
            <a:r>
              <a:rPr kumimoji="1" lang="en-US" altLang="ja-JP" dirty="0"/>
              <a:t> 0 </a:t>
            </a:r>
            <a:r>
              <a:rPr kumimoji="1" lang="ja-JP" altLang="en-US"/>
              <a:t>が空きましたので、</a:t>
            </a:r>
            <a:endParaRPr kumimoji="1" lang="en-US" altLang="ja-JP" dirty="0"/>
          </a:p>
          <a:p>
            <a:r>
              <a:rPr kumimoji="1" lang="ja-JP" altLang="en-US"/>
              <a:t>ページ</a:t>
            </a:r>
            <a:r>
              <a:rPr kumimoji="1" lang="en-US" altLang="ja-JP" dirty="0"/>
              <a:t> 03 </a:t>
            </a:r>
            <a:r>
              <a:rPr kumimoji="1" lang="ja-JP" altLang="en-US"/>
              <a:t>をページ枠</a:t>
            </a:r>
            <a:r>
              <a:rPr kumimoji="1" lang="en-US" altLang="ja-JP" dirty="0"/>
              <a:t> 0 </a:t>
            </a:r>
            <a:r>
              <a:rPr kumimoji="1" lang="ja-JP" altLang="en-US"/>
              <a:t>に読み込みます。</a:t>
            </a:r>
            <a:endParaRPr kumimoji="1" lang="en-US" altLang="ja-JP" dirty="0"/>
          </a:p>
          <a:p>
            <a:r>
              <a:rPr kumimoji="1" lang="ja-JP" altLang="en-US"/>
              <a:t>よって、</a:t>
            </a:r>
            <a:r>
              <a:rPr kumimoji="1" lang="en-US" altLang="ja-JP" dirty="0"/>
              <a:t>03 999 </a:t>
            </a:r>
            <a:r>
              <a:rPr kumimoji="1" lang="ja-JP" altLang="en-US"/>
              <a:t>番地は、</a:t>
            </a:r>
            <a:r>
              <a:rPr kumimoji="1" lang="en-US" altLang="ja-JP" dirty="0"/>
              <a:t> 0 999 </a:t>
            </a:r>
            <a:r>
              <a:rPr kumimoji="1" lang="ja-JP" altLang="en-US"/>
              <a:t>番地になります。</a:t>
            </a:r>
            <a:r>
              <a:rPr kumimoji="1" lang="en-US" altLang="ja-JP" dirty="0"/>
              <a:t> </a:t>
            </a:r>
            <a:endParaRPr kumimoji="1" lang="ja-JP" altLang="en-US"/>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30</a:t>
            </a:fld>
            <a:endParaRPr lang="en-US" altLang="ja-JP"/>
          </a:p>
        </p:txBody>
      </p:sp>
    </p:spTree>
    <p:extLst>
      <p:ext uri="{BB962C8B-B14F-4D97-AF65-F5344CB8AC3E}">
        <p14:creationId xmlns:p14="http://schemas.microsoft.com/office/powerpoint/2010/main" val="24311111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そろそろ飽きてきたかもしれませんが、もう一度だけやります。</a:t>
            </a:r>
            <a:endParaRPr kumimoji="1" lang="en-US" altLang="ja-JP" dirty="0"/>
          </a:p>
          <a:p>
            <a:r>
              <a:rPr kumimoji="1" lang="ja-JP" altLang="en-US"/>
              <a:t>今後は</a:t>
            </a:r>
            <a:r>
              <a:rPr kumimoji="1" lang="en-US" altLang="ja-JP" dirty="0"/>
              <a:t> 01 500 </a:t>
            </a:r>
            <a:r>
              <a:rPr kumimoji="1" lang="ja-JP" altLang="en-US"/>
              <a:t>番地です。</a:t>
            </a:r>
            <a:endParaRPr kumimoji="1" lang="en-US" altLang="ja-JP" dirty="0"/>
          </a:p>
          <a:p>
            <a:r>
              <a:rPr kumimoji="1" lang="en-US" altLang="ja-JP" dirty="0"/>
              <a:t>01 </a:t>
            </a:r>
            <a:r>
              <a:rPr kumimoji="1" lang="ja-JP" altLang="en-US"/>
              <a:t>ページは主記憶にありませんので、２次記憶から読み込まなくてはなりません。</a:t>
            </a:r>
            <a:endParaRPr kumimoji="1" lang="en-US" altLang="ja-JP" dirty="0"/>
          </a:p>
          <a:p>
            <a:r>
              <a:rPr kumimoji="1" lang="ja-JP" altLang="en-US"/>
              <a:t>ページ枠に空きはありませんので、いずれかのページをページアウトします。</a:t>
            </a:r>
            <a:endParaRPr kumimoji="1" lang="en-US" altLang="ja-JP" dirty="0"/>
          </a:p>
          <a:p>
            <a:r>
              <a:rPr kumimoji="1" lang="ja-JP" altLang="en-US"/>
              <a:t>今回はページ枠１にあるページ</a:t>
            </a:r>
            <a:r>
              <a:rPr kumimoji="1" lang="en-US" altLang="ja-JP" dirty="0"/>
              <a:t> 02 </a:t>
            </a:r>
            <a:r>
              <a:rPr kumimoji="1" lang="ja-JP" altLang="en-US"/>
              <a:t>をページアウトすることにしましょう。</a:t>
            </a:r>
            <a:endParaRPr kumimoji="1" lang="en-US" altLang="ja-JP" dirty="0"/>
          </a:p>
          <a:p>
            <a:r>
              <a:rPr kumimoji="1" lang="ja-JP" altLang="en-US"/>
              <a:t>ページテーブルのページ</a:t>
            </a:r>
            <a:r>
              <a:rPr kumimoji="1" lang="en-US" altLang="ja-JP" dirty="0"/>
              <a:t> 02 </a:t>
            </a:r>
            <a:r>
              <a:rPr kumimoji="1" lang="ja-JP" altLang="en-US"/>
              <a:t>の欄を見ると、</a:t>
            </a:r>
            <a:r>
              <a:rPr kumimoji="1" lang="en-US" altLang="ja-JP" dirty="0"/>
              <a:t>C </a:t>
            </a:r>
            <a:r>
              <a:rPr kumimoji="1" lang="ja-JP" altLang="en-US"/>
              <a:t>フラグが</a:t>
            </a:r>
            <a:r>
              <a:rPr kumimoji="1" lang="en-US" altLang="ja-JP" dirty="0"/>
              <a:t> 0 </a:t>
            </a:r>
            <a:r>
              <a:rPr kumimoji="1" lang="ja-JP" altLang="en-US"/>
              <a:t>です。</a:t>
            </a:r>
            <a:endParaRPr kumimoji="1" lang="en-US" altLang="ja-JP" dirty="0"/>
          </a:p>
          <a:p>
            <a:r>
              <a:rPr kumimoji="1" lang="ja-JP" altLang="en-US"/>
              <a:t>つまり、ページ</a:t>
            </a:r>
            <a:r>
              <a:rPr kumimoji="1" lang="en-US" altLang="ja-JP" dirty="0"/>
              <a:t> 02 </a:t>
            </a:r>
            <a:r>
              <a:rPr kumimoji="1" lang="ja-JP" altLang="en-US"/>
              <a:t>は主記憶に読み込まれてから書き換えられていません。</a:t>
            </a:r>
            <a:endParaRPr kumimoji="1" lang="en-US" altLang="ja-JP" dirty="0"/>
          </a:p>
          <a:p>
            <a:r>
              <a:rPr kumimoji="1" lang="ja-JP" altLang="en-US"/>
              <a:t>よって、ページ</a:t>
            </a:r>
            <a:r>
              <a:rPr kumimoji="1" lang="en-US" altLang="ja-JP" dirty="0"/>
              <a:t> 02 </a:t>
            </a:r>
            <a:r>
              <a:rPr kumimoji="1" lang="ja-JP" altLang="en-US"/>
              <a:t>は主記憶にあるデータと、２次記憶のあるデータは同じです。</a:t>
            </a:r>
            <a:endParaRPr kumimoji="1" lang="en-US" altLang="ja-JP" dirty="0"/>
          </a:p>
          <a:p>
            <a:r>
              <a:rPr kumimoji="1" lang="ja-JP" altLang="en-US"/>
              <a:t>この場合は、主記憶にあるデータを消してしまっても問題ありません。</a:t>
            </a:r>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31</a:t>
            </a:fld>
            <a:endParaRPr lang="en-US" altLang="ja-JP"/>
          </a:p>
        </p:txBody>
      </p:sp>
    </p:spTree>
    <p:extLst>
      <p:ext uri="{BB962C8B-B14F-4D97-AF65-F5344CB8AC3E}">
        <p14:creationId xmlns:p14="http://schemas.microsoft.com/office/powerpoint/2010/main" val="38203933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ページ枠１が空きましたので、ページ</a:t>
            </a:r>
            <a:r>
              <a:rPr kumimoji="1" lang="en-US" altLang="ja-JP" dirty="0"/>
              <a:t>01</a:t>
            </a:r>
            <a:r>
              <a:rPr kumimoji="1" lang="ja-JP" altLang="en-US" dirty="0"/>
              <a:t>を読み込みます。</a:t>
            </a:r>
            <a:endParaRPr kumimoji="1" lang="en-US" altLang="ja-JP" dirty="0"/>
          </a:p>
          <a:p>
            <a:r>
              <a:rPr kumimoji="1" lang="ja-JP" altLang="en-US" dirty="0"/>
              <a:t>よって、</a:t>
            </a:r>
            <a:r>
              <a:rPr kumimoji="1" lang="en-US" altLang="ja-JP" dirty="0"/>
              <a:t>01 500 </a:t>
            </a:r>
            <a:r>
              <a:rPr kumimoji="1" lang="ja-JP" altLang="en-US" dirty="0"/>
              <a:t>番地は、</a:t>
            </a:r>
            <a:r>
              <a:rPr kumimoji="1" lang="en-US" altLang="ja-JP" dirty="0"/>
              <a:t>1 500</a:t>
            </a:r>
            <a:r>
              <a:rPr kumimoji="1" lang="ja-JP" altLang="en-US" dirty="0"/>
              <a:t>番地となります。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32</a:t>
            </a:fld>
            <a:endParaRPr lang="en-US" altLang="ja-JP"/>
          </a:p>
        </p:txBody>
      </p:sp>
    </p:spTree>
    <p:extLst>
      <p:ext uri="{BB962C8B-B14F-4D97-AF65-F5344CB8AC3E}">
        <p14:creationId xmlns:p14="http://schemas.microsoft.com/office/powerpoint/2010/main" val="1602644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ページングの動作をまとめましょう。</a:t>
            </a:r>
            <a:endParaRPr kumimoji="1" lang="en-US" altLang="ja-JP" dirty="0"/>
          </a:p>
          <a:p>
            <a:r>
              <a:rPr kumimoji="1" lang="ja-JP" altLang="en-US"/>
              <a:t>ページ</a:t>
            </a:r>
            <a:r>
              <a:rPr kumimoji="1" lang="en-US" altLang="ja-JP" dirty="0"/>
              <a:t> </a:t>
            </a:r>
            <a:r>
              <a:rPr kumimoji="1" lang="en-US" altLang="ja-JP" dirty="0" err="1"/>
              <a:t>i</a:t>
            </a:r>
            <a:r>
              <a:rPr kumimoji="1" lang="en-US" altLang="ja-JP" dirty="0"/>
              <a:t> </a:t>
            </a:r>
            <a:r>
              <a:rPr kumimoji="1" lang="ja-JP" altLang="en-US"/>
              <a:t>にアクセスする場合、</a:t>
            </a:r>
            <a:endParaRPr kumimoji="1" lang="en-US" altLang="ja-JP" dirty="0"/>
          </a:p>
          <a:p>
            <a:r>
              <a:rPr kumimoji="1" lang="ja-JP" altLang="en-US"/>
              <a:t>まずページテーブルのページ</a:t>
            </a:r>
            <a:r>
              <a:rPr kumimoji="1" lang="en-US" altLang="ja-JP" dirty="0"/>
              <a:t>  </a:t>
            </a:r>
            <a:r>
              <a:rPr kumimoji="1" lang="en-US" altLang="ja-JP" dirty="0" err="1"/>
              <a:t>i</a:t>
            </a:r>
            <a:r>
              <a:rPr kumimoji="1" lang="en-US" altLang="ja-JP" dirty="0"/>
              <a:t> </a:t>
            </a:r>
            <a:r>
              <a:rPr kumimoji="1" lang="ja-JP" altLang="en-US"/>
              <a:t>の</a:t>
            </a:r>
            <a:r>
              <a:rPr kumimoji="1" lang="en-US" altLang="ja-JP" dirty="0"/>
              <a:t> V </a:t>
            </a:r>
            <a:r>
              <a:rPr kumimoji="1" lang="ja-JP" altLang="en-US"/>
              <a:t>フラグを見ます。</a:t>
            </a:r>
            <a:endParaRPr kumimoji="1" lang="en-US" altLang="ja-JP" dirty="0"/>
          </a:p>
          <a:p>
            <a:r>
              <a:rPr kumimoji="1" lang="en-US" altLang="ja-JP" dirty="0"/>
              <a:t>V </a:t>
            </a:r>
            <a:r>
              <a:rPr kumimoji="1" lang="ja-JP" altLang="en-US"/>
              <a:t>フラグが</a:t>
            </a:r>
            <a:r>
              <a:rPr kumimoji="1" lang="en-US" altLang="ja-JP" dirty="0"/>
              <a:t> 1 </a:t>
            </a:r>
            <a:r>
              <a:rPr kumimoji="1" lang="ja-JP" altLang="en-US"/>
              <a:t>であれば、ページ</a:t>
            </a:r>
            <a:r>
              <a:rPr kumimoji="1" lang="en-US" altLang="ja-JP" dirty="0"/>
              <a:t> </a:t>
            </a:r>
            <a:r>
              <a:rPr kumimoji="1" lang="en-US" altLang="ja-JP" dirty="0" err="1"/>
              <a:t>i</a:t>
            </a:r>
            <a:r>
              <a:rPr kumimoji="1" lang="en-US" altLang="ja-JP" dirty="0"/>
              <a:t> </a:t>
            </a:r>
            <a:r>
              <a:rPr kumimoji="1" lang="ja-JP" altLang="en-US"/>
              <a:t>は主記憶上にありますので、そのままアクセスできます。</a:t>
            </a:r>
            <a:endParaRPr kumimoji="1" lang="en-US" altLang="ja-JP" dirty="0"/>
          </a:p>
          <a:p>
            <a:r>
              <a:rPr kumimoji="1" lang="en-US" altLang="ja-JP" dirty="0"/>
              <a:t>V </a:t>
            </a:r>
            <a:r>
              <a:rPr kumimoji="1" lang="ja-JP" altLang="en-US"/>
              <a:t>フラグが</a:t>
            </a:r>
            <a:r>
              <a:rPr kumimoji="1" lang="en-US" altLang="ja-JP" dirty="0"/>
              <a:t> 0 </a:t>
            </a:r>
            <a:r>
              <a:rPr kumimoji="1" lang="ja-JP" altLang="en-US"/>
              <a:t>であれば、ページ</a:t>
            </a:r>
            <a:r>
              <a:rPr kumimoji="1" lang="en-US" altLang="ja-JP" dirty="0"/>
              <a:t> </a:t>
            </a:r>
            <a:r>
              <a:rPr kumimoji="1" lang="en-US" altLang="ja-JP" dirty="0" err="1"/>
              <a:t>i</a:t>
            </a:r>
            <a:r>
              <a:rPr kumimoji="1" lang="en-US" altLang="ja-JP" dirty="0"/>
              <a:t> </a:t>
            </a:r>
            <a:r>
              <a:rPr kumimoji="1" lang="ja-JP" altLang="en-US"/>
              <a:t>は主記憶上にありませので、２次記憶からページインしなければなりません。</a:t>
            </a:r>
            <a:endParaRPr kumimoji="1" lang="en-US" altLang="ja-JP" dirty="0"/>
          </a:p>
          <a:p>
            <a:r>
              <a:rPr kumimoji="1" lang="ja-JP" altLang="en-US"/>
              <a:t>そのためには、まずページ枠に空きを作るために、いずれかのページをページアウトします。</a:t>
            </a:r>
            <a:endParaRPr kumimoji="1" lang="en-US" altLang="ja-JP" dirty="0"/>
          </a:p>
          <a:p>
            <a:r>
              <a:rPr kumimoji="1" lang="ja-JP" altLang="en-US"/>
              <a:t>ページ</a:t>
            </a:r>
            <a:r>
              <a:rPr kumimoji="1" lang="en-US" altLang="ja-JP" dirty="0"/>
              <a:t> j </a:t>
            </a:r>
            <a:r>
              <a:rPr kumimoji="1" lang="ja-JP" altLang="en-US"/>
              <a:t>をページアウトするとしましょう。</a:t>
            </a:r>
            <a:endParaRPr kumimoji="1" lang="en-US" altLang="ja-JP" dirty="0"/>
          </a:p>
          <a:p>
            <a:r>
              <a:rPr kumimoji="1" lang="ja-JP" altLang="en-US"/>
              <a:t>このとき、ページ</a:t>
            </a:r>
            <a:r>
              <a:rPr kumimoji="1" lang="en-US" altLang="ja-JP" dirty="0"/>
              <a:t> j </a:t>
            </a:r>
            <a:r>
              <a:rPr kumimoji="1" lang="ja-JP" altLang="en-US"/>
              <a:t>の</a:t>
            </a:r>
            <a:r>
              <a:rPr kumimoji="1" lang="en-US" altLang="ja-JP" dirty="0"/>
              <a:t> C </a:t>
            </a:r>
            <a:r>
              <a:rPr kumimoji="1" lang="ja-JP" altLang="en-US"/>
              <a:t>フラグを見ます。</a:t>
            </a:r>
            <a:endParaRPr kumimoji="1" lang="en-US" altLang="ja-JP" dirty="0"/>
          </a:p>
          <a:p>
            <a:r>
              <a:rPr kumimoji="1" lang="en-US" altLang="ja-JP" dirty="0"/>
              <a:t>C </a:t>
            </a:r>
            <a:r>
              <a:rPr kumimoji="1" lang="ja-JP" altLang="en-US"/>
              <a:t>フラグが</a:t>
            </a:r>
            <a:r>
              <a:rPr kumimoji="1" lang="en-US" altLang="ja-JP" dirty="0"/>
              <a:t> 1 </a:t>
            </a:r>
            <a:r>
              <a:rPr kumimoji="1" lang="ja-JP" altLang="en-US"/>
              <a:t>であれば、主記憶に読み込まれてから書き換えられていますので、ページ</a:t>
            </a:r>
            <a:r>
              <a:rPr kumimoji="1" lang="en-US" altLang="ja-JP" dirty="0"/>
              <a:t> j </a:t>
            </a:r>
            <a:r>
              <a:rPr kumimoji="1" lang="ja-JP" altLang="en-US"/>
              <a:t>を２次記憶に書き出します。</a:t>
            </a:r>
            <a:endParaRPr kumimoji="1" lang="en-US" altLang="ja-JP" dirty="0"/>
          </a:p>
          <a:p>
            <a:r>
              <a:rPr kumimoji="1" lang="en-US" altLang="ja-JP" dirty="0"/>
              <a:t>C </a:t>
            </a:r>
            <a:r>
              <a:rPr kumimoji="1" lang="ja-JP" altLang="en-US"/>
              <a:t>フラグが</a:t>
            </a:r>
            <a:r>
              <a:rPr kumimoji="1" lang="en-US" altLang="ja-JP" dirty="0"/>
              <a:t> 0 </a:t>
            </a:r>
            <a:r>
              <a:rPr kumimoji="1" lang="ja-JP" altLang="en-US"/>
              <a:t>であればそのまま消しても大丈夫です。</a:t>
            </a:r>
            <a:endParaRPr kumimoji="1" lang="en-US" altLang="ja-JP" dirty="0"/>
          </a:p>
          <a:p>
            <a:r>
              <a:rPr kumimoji="1" lang="ja-JP" altLang="en-US"/>
              <a:t>その後、ページ</a:t>
            </a:r>
            <a:r>
              <a:rPr kumimoji="1" lang="en-US" altLang="ja-JP" dirty="0"/>
              <a:t> </a:t>
            </a:r>
            <a:r>
              <a:rPr kumimoji="1" lang="en-US" altLang="ja-JP" dirty="0" err="1"/>
              <a:t>i</a:t>
            </a:r>
            <a:r>
              <a:rPr kumimoji="1" lang="en-US" altLang="ja-JP" dirty="0"/>
              <a:t> </a:t>
            </a:r>
            <a:r>
              <a:rPr kumimoji="1" lang="ja-JP" altLang="en-US"/>
              <a:t>をページインします。</a:t>
            </a:r>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33</a:t>
            </a:fld>
            <a:endParaRPr lang="en-US" altLang="ja-JP"/>
          </a:p>
        </p:txBody>
      </p:sp>
    </p:spTree>
    <p:extLst>
      <p:ext uri="{BB962C8B-B14F-4D97-AF65-F5344CB8AC3E}">
        <p14:creationId xmlns:p14="http://schemas.microsoft.com/office/powerpoint/2010/main" val="16730708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前回の講義で、メモリの無駄となる外部断片化、内部断片化を紹介しましたが、皆さん覚えていますか？</a:t>
            </a:r>
            <a:endParaRPr kumimoji="1" lang="en-US" altLang="ja-JP" dirty="0"/>
          </a:p>
          <a:p>
            <a:r>
              <a:rPr kumimoji="1" lang="ja-JP" altLang="en-US" dirty="0"/>
              <a:t>区画が空いているのに割り付けされない状態が外部断片化、</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大きな区画に小さいプロセスを入れたために、未使用領域ができてしまうのが内部断片化です。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外部断片化と内部断片化はどちらもメモリの無駄がある状態ですのでできるだけ避けたいところです。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34</a:t>
            </a:fld>
            <a:endParaRPr lang="en-US" altLang="ja-JP"/>
          </a:p>
        </p:txBody>
      </p:sp>
    </p:spTree>
    <p:extLst>
      <p:ext uri="{BB962C8B-B14F-4D97-AF65-F5344CB8AC3E}">
        <p14:creationId xmlns:p14="http://schemas.microsoft.com/office/powerpoint/2010/main" val="38093992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それでは、ページングで断片化は発生するのでしょうか。</a:t>
            </a:r>
            <a:endParaRPr kumimoji="1" lang="en-US" altLang="ja-JP" dirty="0"/>
          </a:p>
          <a:p>
            <a:r>
              <a:rPr kumimoji="1" lang="ja-JP" altLang="en-US" dirty="0"/>
              <a:t>まず外部断片化です。</a:t>
            </a:r>
            <a:endParaRPr kumimoji="1" lang="en-US" altLang="ja-JP" dirty="0"/>
          </a:p>
          <a:p>
            <a:r>
              <a:rPr kumimoji="1" lang="ja-JP" altLang="en-US" dirty="0"/>
              <a:t>外部断片化は、区画が空いているのに使われない状態です。</a:t>
            </a:r>
            <a:endParaRPr kumimoji="1" lang="en-US" altLang="ja-JP" dirty="0"/>
          </a:p>
          <a:p>
            <a:r>
              <a:rPr kumimoji="1" lang="ja-JP" altLang="en-US" dirty="0"/>
              <a:t>ページングでは、ページ枠、ページは全て同じサイズです。</a:t>
            </a:r>
            <a:endParaRPr kumimoji="1" lang="en-US" altLang="ja-JP" dirty="0"/>
          </a:p>
          <a:p>
            <a:r>
              <a:rPr kumimoji="1" lang="ja-JP" altLang="en-US" dirty="0"/>
              <a:t>よて、各ページは、どのページ枠にも入れられます。</a:t>
            </a:r>
            <a:endParaRPr kumimoji="1" lang="en-US" altLang="ja-JP" dirty="0"/>
          </a:p>
          <a:p>
            <a:r>
              <a:rPr kumimoji="1" lang="ja-JP" altLang="en-US" dirty="0"/>
              <a:t>そのため、外部断片化は発生しません。</a:t>
            </a:r>
            <a:endParaRPr kumimoji="1" lang="en-US" altLang="ja-JP" dirty="0"/>
          </a:p>
          <a:p>
            <a:r>
              <a:rPr kumimoji="1" lang="ja-JP" altLang="en-US" dirty="0"/>
              <a:t>では内部断片化はどうでしょうか。</a:t>
            </a:r>
            <a:endParaRPr kumimoji="1" lang="en-US" altLang="ja-JP" dirty="0"/>
          </a:p>
          <a:p>
            <a:r>
              <a:rPr kumimoji="1" lang="ja-JP" altLang="en-US" dirty="0"/>
              <a:t>ページ枠、ページは全て同じサイズですが、ページサイズよりも小さいデータもあります。</a:t>
            </a:r>
            <a:endParaRPr kumimoji="1" lang="en-US" altLang="ja-JP" dirty="0"/>
          </a:p>
          <a:p>
            <a:r>
              <a:rPr kumimoji="1" lang="ja-JP" altLang="en-US" dirty="0"/>
              <a:t>そのため、内部断片化は発生します。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35</a:t>
            </a:fld>
            <a:endParaRPr lang="en-US" altLang="ja-JP"/>
          </a:p>
        </p:txBody>
      </p:sp>
    </p:spTree>
    <p:extLst>
      <p:ext uri="{BB962C8B-B14F-4D97-AF65-F5344CB8AC3E}">
        <p14:creationId xmlns:p14="http://schemas.microsoft.com/office/powerpoint/2010/main" val="29190872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ページングでは内部断片化が発生します。</a:t>
            </a:r>
            <a:endParaRPr kumimoji="1" lang="en-US" altLang="ja-JP" dirty="0"/>
          </a:p>
          <a:p>
            <a:r>
              <a:rPr kumimoji="1" lang="ja-JP" altLang="en-US" dirty="0"/>
              <a:t>しかし、一つのページのサイズは</a:t>
            </a:r>
            <a:r>
              <a:rPr kumimoji="1" lang="en-US" altLang="ja-JP" dirty="0"/>
              <a:t>4KB,</a:t>
            </a:r>
            <a:r>
              <a:rPr kumimoji="1" lang="ja-JP" altLang="en-US" dirty="0"/>
              <a:t>または </a:t>
            </a:r>
            <a:r>
              <a:rPr kumimoji="1" lang="en-US" altLang="ja-JP" dirty="0"/>
              <a:t>8KB </a:t>
            </a:r>
            <a:r>
              <a:rPr kumimoji="1" lang="ja-JP" altLang="en-US" dirty="0"/>
              <a:t>です。</a:t>
            </a:r>
            <a:endParaRPr kumimoji="1" lang="en-US" altLang="ja-JP" dirty="0"/>
          </a:p>
          <a:p>
            <a:r>
              <a:rPr kumimoji="1" lang="ja-JP" altLang="en-US" dirty="0"/>
              <a:t>ページのサイズは小さいので、内部断片化は発生するものの、</a:t>
            </a:r>
            <a:endParaRPr kumimoji="1" lang="en-US" altLang="ja-JP" dirty="0"/>
          </a:p>
          <a:p>
            <a:r>
              <a:rPr kumimoji="1" lang="ja-JP" altLang="en-US" dirty="0"/>
              <a:t>それにより無駄になる領域はごく僅かです。</a:t>
            </a:r>
            <a:endParaRPr kumimoji="1" lang="en-US" altLang="ja-JP" dirty="0"/>
          </a:p>
          <a:p>
            <a:r>
              <a:rPr kumimoji="1" lang="ja-JP" altLang="en-US" dirty="0"/>
              <a:t>よって、内部断片化についても、それほど大きな無駄にはなりません。</a:t>
            </a:r>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36</a:t>
            </a:fld>
            <a:endParaRPr lang="en-US" altLang="ja-JP"/>
          </a:p>
        </p:txBody>
      </p:sp>
    </p:spTree>
    <p:extLst>
      <p:ext uri="{BB962C8B-B14F-4D97-AF65-F5344CB8AC3E}">
        <p14:creationId xmlns:p14="http://schemas.microsoft.com/office/powerpoint/2010/main" val="2652573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ページングは、外部断片化が起きず、内部断片化でもそれほど無駄は生じません。</a:t>
            </a:r>
            <a:endParaRPr kumimoji="1" lang="en-US" altLang="ja-JP" dirty="0"/>
          </a:p>
          <a:p>
            <a:r>
              <a:rPr kumimoji="1" lang="ja-JP" altLang="en-US" dirty="0"/>
              <a:t>しかし、ページングにも問題点はあります。</a:t>
            </a:r>
            <a:endParaRPr kumimoji="1" lang="en-US" altLang="ja-JP" dirty="0"/>
          </a:p>
          <a:p>
            <a:r>
              <a:rPr kumimoji="1" lang="ja-JP" altLang="en-US" dirty="0"/>
              <a:t>ページングの問題点は、ページテーブルが巨大になることです。</a:t>
            </a:r>
            <a:endParaRPr kumimoji="1" lang="en-US" altLang="ja-JP" dirty="0"/>
          </a:p>
          <a:p>
            <a:r>
              <a:rPr kumimoji="1" lang="ja-JP" altLang="en-US" dirty="0"/>
              <a:t>例えば、仮想記憶が </a:t>
            </a:r>
            <a:r>
              <a:rPr kumimoji="1" lang="en-US" altLang="ja-JP" dirty="0"/>
              <a:t>4GB</a:t>
            </a:r>
            <a:r>
              <a:rPr kumimoji="1" lang="ja-JP" altLang="en-US" dirty="0"/>
              <a:t>で、</a:t>
            </a:r>
            <a:r>
              <a:rPr kumimoji="1" lang="en-US" altLang="ja-JP" dirty="0"/>
              <a:t>1</a:t>
            </a:r>
            <a:r>
              <a:rPr kumimoji="1" lang="ja-JP" altLang="en-US" dirty="0"/>
              <a:t>ページの大きさが </a:t>
            </a:r>
            <a:r>
              <a:rPr kumimoji="1" lang="en-US" altLang="ja-JP" dirty="0"/>
              <a:t>8KB </a:t>
            </a:r>
            <a:r>
              <a:rPr kumimoji="1" lang="ja-JP" altLang="en-US" dirty="0"/>
              <a:t>の場合を考えてみましょう。</a:t>
            </a:r>
            <a:endParaRPr kumimoji="1" lang="en-US" altLang="ja-JP" dirty="0"/>
          </a:p>
          <a:p>
            <a:r>
              <a:rPr kumimoji="1" lang="ja-JP" altLang="en-US" dirty="0"/>
              <a:t>一つ</a:t>
            </a:r>
            <a:r>
              <a:rPr kumimoji="1" lang="en-US" altLang="ja-JP" dirty="0"/>
              <a:t>8KB </a:t>
            </a:r>
            <a:r>
              <a:rPr kumimoji="1" lang="ja-JP" altLang="en-US" dirty="0"/>
              <a:t>で、</a:t>
            </a:r>
            <a:r>
              <a:rPr kumimoji="1" lang="en-US" altLang="ja-JP" dirty="0"/>
              <a:t>4GB </a:t>
            </a:r>
            <a:r>
              <a:rPr kumimoji="1" lang="ja-JP" altLang="en-US" dirty="0"/>
              <a:t>ということは、ページの数はおよそ </a:t>
            </a:r>
            <a:r>
              <a:rPr kumimoji="1" lang="en-US" altLang="ja-JP" dirty="0"/>
              <a:t>50 </a:t>
            </a:r>
            <a:r>
              <a:rPr kumimoji="1" lang="ja-JP" altLang="en-US" dirty="0"/>
              <a:t>万ページあることになり、</a:t>
            </a:r>
            <a:endParaRPr kumimoji="1" lang="en-US" altLang="ja-JP" dirty="0"/>
          </a:p>
          <a:p>
            <a:r>
              <a:rPr kumimoji="1" lang="ja-JP" altLang="en-US" dirty="0"/>
              <a:t>ページテーブルは</a:t>
            </a:r>
            <a:r>
              <a:rPr kumimoji="1" lang="en-US" altLang="ja-JP" dirty="0"/>
              <a:t>50</a:t>
            </a:r>
            <a:r>
              <a:rPr kumimoji="1" lang="ja-JP" altLang="en-US" dirty="0"/>
              <a:t>万行の表になります。</a:t>
            </a:r>
            <a:endParaRPr kumimoji="1" lang="en-US" altLang="ja-JP" dirty="0"/>
          </a:p>
          <a:p>
            <a:r>
              <a:rPr kumimoji="1" lang="ja-JP" altLang="en-US" dirty="0"/>
              <a:t>また、ページテーブルは、プロセスごとに独立しています。</a:t>
            </a:r>
            <a:endParaRPr kumimoji="1" lang="en-US" altLang="ja-JP" dirty="0"/>
          </a:p>
          <a:p>
            <a:r>
              <a:rPr kumimoji="1" lang="ja-JP" altLang="en-US" dirty="0"/>
              <a:t>仮に、計算機上で</a:t>
            </a:r>
            <a:r>
              <a:rPr kumimoji="1" lang="en-US" altLang="ja-JP" dirty="0"/>
              <a:t>100</a:t>
            </a:r>
            <a:r>
              <a:rPr kumimoji="1" lang="ja-JP" altLang="en-US" dirty="0"/>
              <a:t>個のプロセスを実行していたとしましょう。</a:t>
            </a:r>
            <a:endParaRPr kumimoji="1" lang="en-US" altLang="ja-JP" dirty="0"/>
          </a:p>
          <a:p>
            <a:r>
              <a:rPr kumimoji="1" lang="ja-JP" altLang="en-US" dirty="0"/>
              <a:t>すると、一つのプロセスにつき</a:t>
            </a:r>
            <a:r>
              <a:rPr kumimoji="1" lang="en-US" altLang="ja-JP" dirty="0"/>
              <a:t>50</a:t>
            </a:r>
            <a:r>
              <a:rPr kumimoji="1" lang="ja-JP" altLang="en-US" dirty="0"/>
              <a:t>万行の表がありますので、</a:t>
            </a:r>
            <a:endParaRPr kumimoji="1" lang="en-US" altLang="ja-JP" dirty="0"/>
          </a:p>
          <a:p>
            <a:r>
              <a:rPr kumimoji="1" lang="ja-JP" altLang="en-US" dirty="0"/>
              <a:t>全部で</a:t>
            </a:r>
            <a:r>
              <a:rPr kumimoji="1" lang="en-US" altLang="ja-JP" dirty="0"/>
              <a:t>5000</a:t>
            </a:r>
            <a:r>
              <a:rPr kumimoji="1" lang="ja-JP" altLang="en-US" dirty="0"/>
              <a:t>万行の表になります。</a:t>
            </a:r>
            <a:endParaRPr kumimoji="1" lang="en-US" altLang="ja-JP" dirty="0"/>
          </a:p>
          <a:p>
            <a:r>
              <a:rPr kumimoji="1" lang="ja-JP" altLang="en-US" dirty="0"/>
              <a:t>仮に、表の</a:t>
            </a:r>
            <a:r>
              <a:rPr kumimoji="1" lang="en-US" altLang="ja-JP" dirty="0"/>
              <a:t>1</a:t>
            </a:r>
            <a:r>
              <a:rPr kumimoji="1" lang="ja-JP" altLang="en-US" dirty="0"/>
              <a:t>表を記述するのに</a:t>
            </a:r>
            <a:r>
              <a:rPr kumimoji="1" lang="en-US" altLang="ja-JP" dirty="0"/>
              <a:t>10B </a:t>
            </a:r>
            <a:r>
              <a:rPr kumimoji="1" lang="ja-JP" altLang="en-US" dirty="0"/>
              <a:t>必要だとすると、</a:t>
            </a:r>
            <a:endParaRPr kumimoji="1" lang="en-US" altLang="ja-JP" dirty="0"/>
          </a:p>
          <a:p>
            <a:r>
              <a:rPr kumimoji="1" lang="en-US" altLang="ja-JP" dirty="0"/>
              <a:t>5000</a:t>
            </a:r>
            <a:r>
              <a:rPr kumimoji="1" lang="ja-JP" altLang="en-US" dirty="0"/>
              <a:t>万行には約 </a:t>
            </a:r>
            <a:r>
              <a:rPr kumimoji="1" lang="en-US" altLang="ja-JP" dirty="0"/>
              <a:t>500MB </a:t>
            </a:r>
            <a:r>
              <a:rPr kumimoji="1" lang="ja-JP" altLang="en-US" dirty="0"/>
              <a:t>も必要になります。</a:t>
            </a:r>
            <a:endParaRPr kumimoji="1" lang="en-US" altLang="ja-JP" dirty="0"/>
          </a:p>
          <a:p>
            <a:r>
              <a:rPr kumimoji="1" lang="ja-JP" altLang="en-US" dirty="0"/>
              <a:t>これでは、メモリが表だけで埋まってしまいます。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37</a:t>
            </a:fld>
            <a:endParaRPr lang="en-US" altLang="ja-JP"/>
          </a:p>
        </p:txBody>
      </p:sp>
    </p:spTree>
    <p:extLst>
      <p:ext uri="{BB962C8B-B14F-4D97-AF65-F5344CB8AC3E}">
        <p14:creationId xmlns:p14="http://schemas.microsoft.com/office/powerpoint/2010/main" val="28968781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ページングのもう一つの問題点は、メモリアクセス回数が増えることです。</a:t>
            </a:r>
            <a:endParaRPr kumimoji="1" lang="en-US" altLang="ja-JP" dirty="0"/>
          </a:p>
          <a:p>
            <a:r>
              <a:rPr kumimoji="1" lang="ja-JP" altLang="en-US" dirty="0"/>
              <a:t>メモリを参照するときは、まずページテーブルを参照して、それからページ枠を見に行きます。</a:t>
            </a:r>
            <a:endParaRPr kumimoji="1" lang="en-US" altLang="ja-JP" dirty="0"/>
          </a:p>
          <a:p>
            <a:r>
              <a:rPr kumimoji="1" lang="ja-JP" altLang="en-US" dirty="0"/>
              <a:t>ページテーブル、ページ枠ともに主記憶にありますので、</a:t>
            </a:r>
            <a:endParaRPr kumimoji="1" lang="en-US" altLang="ja-JP" dirty="0"/>
          </a:p>
          <a:p>
            <a:r>
              <a:rPr kumimoji="1" lang="ja-JP" altLang="en-US" dirty="0"/>
              <a:t>主記憶へのアクセス回数が</a:t>
            </a:r>
            <a:r>
              <a:rPr kumimoji="1" lang="en-US" altLang="ja-JP" dirty="0"/>
              <a:t>2</a:t>
            </a:r>
            <a:r>
              <a:rPr kumimoji="1" lang="ja-JP" altLang="en-US" dirty="0"/>
              <a:t>回必要です。</a:t>
            </a:r>
            <a:endParaRPr kumimoji="1" lang="en-US" altLang="ja-JP" dirty="0"/>
          </a:p>
          <a:p>
            <a:r>
              <a:rPr kumimoji="1" lang="ja-JP" altLang="en-US" dirty="0"/>
              <a:t>つまり、単純に、アクセス時間が</a:t>
            </a:r>
            <a:r>
              <a:rPr kumimoji="1" lang="en-US" altLang="ja-JP" dirty="0"/>
              <a:t>2</a:t>
            </a:r>
            <a:r>
              <a:rPr kumimoji="1" lang="ja-JP" altLang="en-US" dirty="0"/>
              <a:t>倍必要になります。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38</a:t>
            </a:fld>
            <a:endParaRPr lang="en-US" altLang="ja-JP"/>
          </a:p>
        </p:txBody>
      </p:sp>
    </p:spTree>
    <p:extLst>
      <p:ext uri="{BB962C8B-B14F-4D97-AF65-F5344CB8AC3E}">
        <p14:creationId xmlns:p14="http://schemas.microsoft.com/office/powerpoint/2010/main" val="87996476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ページテーブルが巨大、という問題に対しては、</a:t>
            </a:r>
            <a:endParaRPr kumimoji="1" lang="en-US" altLang="ja-JP" dirty="0"/>
          </a:p>
          <a:p>
            <a:r>
              <a:rPr kumimoji="1" lang="ja-JP" altLang="en-US" dirty="0"/>
              <a:t>ハッシュ関数を使ったページテーブルにすることで、</a:t>
            </a:r>
            <a:endParaRPr kumimoji="1" lang="en-US" altLang="ja-JP" dirty="0"/>
          </a:p>
          <a:p>
            <a:r>
              <a:rPr kumimoji="1" lang="ja-JP" altLang="en-US" dirty="0"/>
              <a:t>テーブルのサイズを小さくできます。</a:t>
            </a:r>
            <a:endParaRPr kumimoji="1" lang="en-US" altLang="ja-JP" dirty="0"/>
          </a:p>
          <a:p>
            <a:r>
              <a:rPr kumimoji="1" lang="ja-JP" altLang="en-US" dirty="0"/>
              <a:t>また、メモリアクセス回数が増えることに対しては、</a:t>
            </a:r>
            <a:endParaRPr kumimoji="1" lang="en-US" altLang="ja-JP" dirty="0"/>
          </a:p>
          <a:p>
            <a:r>
              <a:rPr kumimoji="1" lang="ja-JP" altLang="en-US" dirty="0"/>
              <a:t>連想レジスタを使うことでアクセス回数を減らせます。</a:t>
            </a:r>
            <a:endParaRPr kumimoji="1" lang="en-US" altLang="ja-JP" dirty="0"/>
          </a:p>
          <a:p>
            <a:r>
              <a:rPr kumimoji="1" lang="ja-JP" altLang="en-US" dirty="0"/>
              <a:t>それでは、各手法を見てみましょう。</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39</a:t>
            </a:fld>
            <a:endParaRPr lang="en-US" altLang="ja-JP"/>
          </a:p>
        </p:txBody>
      </p:sp>
    </p:spTree>
    <p:extLst>
      <p:ext uri="{BB962C8B-B14F-4D97-AF65-F5344CB8AC3E}">
        <p14:creationId xmlns:p14="http://schemas.microsoft.com/office/powerpoint/2010/main" val="1664667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イメージとしては、主記憶は目の前にある作業机、</a:t>
            </a:r>
            <a:endParaRPr kumimoji="1" lang="en-US" altLang="ja-JP" dirty="0"/>
          </a:p>
          <a:p>
            <a:r>
              <a:rPr kumimoji="1" lang="ja-JP" altLang="en-US" dirty="0"/>
              <a:t>二次記憶は遠くにある倉庫になります。</a:t>
            </a:r>
            <a:endParaRPr kumimoji="1" lang="en-US" altLang="ja-JP" dirty="0"/>
          </a:p>
          <a:p>
            <a:r>
              <a:rPr kumimoji="1" lang="ja-JP" altLang="en-US" dirty="0"/>
              <a:t>作業机の上にある資料は、座ったまますぐに手に取ることができます。</a:t>
            </a:r>
            <a:endParaRPr kumimoji="1" lang="en-US" altLang="ja-JP" dirty="0"/>
          </a:p>
          <a:p>
            <a:r>
              <a:rPr kumimoji="1" lang="ja-JP" altLang="en-US" dirty="0"/>
              <a:t>しかし、作業机の大きさには限りがありますので、</a:t>
            </a:r>
            <a:endParaRPr kumimoji="1" lang="en-US" altLang="ja-JP" dirty="0"/>
          </a:p>
          <a:p>
            <a:r>
              <a:rPr kumimoji="1" lang="ja-JP" altLang="en-US" dirty="0"/>
              <a:t>作業机の上に置ける量は限られます。</a:t>
            </a:r>
            <a:endParaRPr kumimoji="1" lang="en-US" altLang="ja-JP" dirty="0"/>
          </a:p>
          <a:p>
            <a:r>
              <a:rPr kumimoji="1" lang="ja-JP" altLang="en-US" dirty="0"/>
              <a:t>一方、遠くにある倉庫は、大量に保管することができますが、</a:t>
            </a:r>
            <a:endParaRPr kumimoji="1" lang="en-US" altLang="ja-JP" dirty="0"/>
          </a:p>
          <a:p>
            <a:r>
              <a:rPr kumimoji="1" lang="ja-JP" altLang="en-US" dirty="0"/>
              <a:t>倉庫のおいてあるものが必要な場合、部屋を出て倉庫まで取りに行かなくてはなりません。</a:t>
            </a:r>
            <a:endParaRPr kumimoji="1" lang="en-US" altLang="ja-JP" dirty="0"/>
          </a:p>
          <a:p>
            <a:r>
              <a:rPr kumimoji="1" lang="ja-JP" altLang="en-US" dirty="0"/>
              <a:t>キャッシュは手に持っている本に当たります。</a:t>
            </a:r>
            <a:endParaRPr kumimoji="1" lang="en-US" altLang="ja-JP" dirty="0"/>
          </a:p>
          <a:p>
            <a:r>
              <a:rPr kumimoji="1" lang="ja-JP" altLang="en-US" dirty="0"/>
              <a:t>すぐに読めますが、手に持てるのは</a:t>
            </a:r>
            <a:r>
              <a:rPr kumimoji="1" lang="en-US" altLang="ja-JP" dirty="0"/>
              <a:t>1</a:t>
            </a:r>
            <a:r>
              <a:rPr kumimoji="1" lang="ja-JP" altLang="en-US" dirty="0"/>
              <a:t>冊だけ、</a:t>
            </a:r>
            <a:endParaRPr kumimoji="1" lang="en-US" altLang="ja-JP" dirty="0"/>
          </a:p>
          <a:p>
            <a:r>
              <a:rPr kumimoji="1" lang="ja-JP" altLang="en-US" dirty="0"/>
              <a:t>つまりごくわずかな量のみです。</a:t>
            </a:r>
          </a:p>
          <a:p>
            <a:endParaRPr kumimoji="1" lang="ja-JP" altLang="en-US"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4</a:t>
            </a:fld>
            <a:endParaRPr lang="en-US" altLang="ja-JP"/>
          </a:p>
        </p:txBody>
      </p:sp>
    </p:spTree>
    <p:extLst>
      <p:ext uri="{BB962C8B-B14F-4D97-AF65-F5344CB8AC3E}">
        <p14:creationId xmlns:p14="http://schemas.microsoft.com/office/powerpoint/2010/main" val="14844150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主記憶へのアクセス時間がどれくらいかかるか確認しておきましょう。</a:t>
            </a:r>
            <a:endParaRPr kumimoji="1" lang="en-US" altLang="ja-JP" dirty="0"/>
          </a:p>
          <a:p>
            <a:r>
              <a:rPr kumimoji="1" lang="ja-JP" altLang="en-US" dirty="0"/>
              <a:t>主記憶へのアクセス時間はおよそ</a:t>
            </a:r>
            <a:r>
              <a:rPr kumimoji="1" lang="en-US" altLang="ja-JP" dirty="0"/>
              <a:t>100</a:t>
            </a:r>
            <a:r>
              <a:rPr kumimoji="1" lang="ja-JP" altLang="en-US" dirty="0"/>
              <a:t>ナノ秒程度ですす。</a:t>
            </a:r>
            <a:endParaRPr kumimoji="1" lang="en-US" altLang="ja-JP" dirty="0"/>
          </a:p>
          <a:p>
            <a:r>
              <a:rPr kumimoji="1" lang="ja-JP" altLang="en-US" dirty="0"/>
              <a:t>それに対して、</a:t>
            </a:r>
            <a:r>
              <a:rPr kumimoji="1" lang="en-US" altLang="ja-JP" dirty="0"/>
              <a:t>2</a:t>
            </a:r>
            <a:r>
              <a:rPr kumimoji="1" lang="ja-JP" altLang="en-US" dirty="0"/>
              <a:t>次記憶へのアクセス時間は</a:t>
            </a:r>
            <a:r>
              <a:rPr kumimoji="1" lang="en-US" altLang="ja-JP" dirty="0"/>
              <a:t>1</a:t>
            </a:r>
            <a:r>
              <a:rPr kumimoji="1" lang="ja-JP" altLang="en-US" dirty="0"/>
              <a:t>ミリ秒程度ですので、</a:t>
            </a:r>
            <a:endParaRPr kumimoji="1" lang="en-US" altLang="ja-JP" dirty="0"/>
          </a:p>
          <a:p>
            <a:r>
              <a:rPr kumimoji="1" lang="ja-JP" altLang="en-US" dirty="0"/>
              <a:t>主記憶と</a:t>
            </a:r>
            <a:r>
              <a:rPr kumimoji="1" lang="en-US" altLang="ja-JP" dirty="0"/>
              <a:t>2</a:t>
            </a:r>
            <a:r>
              <a:rPr kumimoji="1" lang="ja-JP" altLang="en-US" dirty="0"/>
              <a:t>次記憶には、アクセス時間に約</a:t>
            </a:r>
            <a:r>
              <a:rPr kumimoji="1" lang="en-US" altLang="ja-JP" dirty="0"/>
              <a:t>10000</a:t>
            </a:r>
            <a:r>
              <a:rPr kumimoji="1" lang="ja-JP" altLang="en-US" dirty="0"/>
              <a:t>倍の差があります。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40</a:t>
            </a:fld>
            <a:endParaRPr lang="en-US" altLang="ja-JP"/>
          </a:p>
        </p:txBody>
      </p:sp>
    </p:spTree>
    <p:extLst>
      <p:ext uri="{BB962C8B-B14F-4D97-AF65-F5344CB8AC3E}">
        <p14:creationId xmlns:p14="http://schemas.microsoft.com/office/powerpoint/2010/main" val="387584092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ページが主記憶上にある場合は、</a:t>
            </a:r>
            <a:endParaRPr kumimoji="1" lang="en-US" altLang="ja-JP" dirty="0"/>
          </a:p>
          <a:p>
            <a:r>
              <a:rPr kumimoji="1" lang="ja-JP" altLang="en-US" dirty="0"/>
              <a:t>ページテーブルにアクセスして、それから主記憶にアクセスしますので計</a:t>
            </a:r>
            <a:r>
              <a:rPr kumimoji="1" lang="en-US" altLang="ja-JP" dirty="0"/>
              <a:t>2</a:t>
            </a:r>
            <a:r>
              <a:rPr kumimoji="1" lang="ja-JP" altLang="en-US" dirty="0"/>
              <a:t>回のアクセスです。</a:t>
            </a:r>
            <a:endParaRPr kumimoji="1" lang="en-US" altLang="ja-JP" dirty="0"/>
          </a:p>
          <a:p>
            <a:r>
              <a:rPr kumimoji="1" lang="ja-JP" altLang="en-US" dirty="0"/>
              <a:t>それに対して、ページが主記憶上に無い場合は、</a:t>
            </a:r>
            <a:endParaRPr kumimoji="1" lang="en-US" altLang="ja-JP" dirty="0"/>
          </a:p>
          <a:p>
            <a:r>
              <a:rPr kumimoji="1" lang="ja-JP" altLang="en-US" dirty="0"/>
              <a:t>主記憶への</a:t>
            </a:r>
            <a:r>
              <a:rPr kumimoji="1" lang="en-US" altLang="ja-JP" dirty="0"/>
              <a:t>2</a:t>
            </a:r>
            <a:r>
              <a:rPr kumimoji="1" lang="ja-JP" altLang="en-US" dirty="0"/>
              <a:t>回のアクセスに加えて、</a:t>
            </a:r>
            <a:endParaRPr kumimoji="1" lang="en-US" altLang="ja-JP" dirty="0"/>
          </a:p>
          <a:p>
            <a:r>
              <a:rPr kumimoji="1" lang="ja-JP" altLang="en-US" dirty="0"/>
              <a:t>ページアウトとページインで</a:t>
            </a:r>
            <a:r>
              <a:rPr kumimoji="1" lang="en-US" altLang="ja-JP" dirty="0"/>
              <a:t>2</a:t>
            </a:r>
            <a:r>
              <a:rPr kumimoji="1" lang="ja-JP" altLang="en-US" dirty="0"/>
              <a:t>次記憶に</a:t>
            </a:r>
            <a:r>
              <a:rPr kumimoji="1" lang="en-US" altLang="ja-JP" dirty="0"/>
              <a:t>2</a:t>
            </a:r>
            <a:r>
              <a:rPr kumimoji="1" lang="ja-JP" altLang="en-US" dirty="0"/>
              <a:t>回アクセスします。</a:t>
            </a:r>
            <a:endParaRPr kumimoji="1" lang="en-US" altLang="ja-JP" dirty="0"/>
          </a:p>
          <a:p>
            <a:r>
              <a:rPr kumimoji="1" lang="en-US" altLang="ja-JP" dirty="0"/>
              <a:t>2</a:t>
            </a:r>
            <a:r>
              <a:rPr kumimoji="1" lang="ja-JP" altLang="en-US" dirty="0"/>
              <a:t>次記憶へのアクセス時間は主記憶の</a:t>
            </a:r>
            <a:r>
              <a:rPr kumimoji="1" lang="en-US" altLang="ja-JP" dirty="0"/>
              <a:t>10000</a:t>
            </a:r>
            <a:r>
              <a:rPr kumimoji="1" lang="ja-JP" altLang="en-US" dirty="0"/>
              <a:t>倍もかかるのですから、</a:t>
            </a:r>
            <a:endParaRPr kumimoji="1" lang="en-US" altLang="ja-JP" dirty="0"/>
          </a:p>
          <a:p>
            <a:r>
              <a:rPr kumimoji="1" lang="en-US" altLang="ja-JP" dirty="0"/>
              <a:t>2</a:t>
            </a:r>
            <a:r>
              <a:rPr kumimoji="1" lang="ja-JP" altLang="en-US" dirty="0"/>
              <a:t>次記憶へのアクセス時間と比べると、主記憶へのアクセス時間は誤差の範囲です。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41</a:t>
            </a:fld>
            <a:endParaRPr lang="en-US" altLang="ja-JP"/>
          </a:p>
        </p:txBody>
      </p:sp>
    </p:spTree>
    <p:extLst>
      <p:ext uri="{BB962C8B-B14F-4D97-AF65-F5344CB8AC3E}">
        <p14:creationId xmlns:p14="http://schemas.microsoft.com/office/powerpoint/2010/main" val="34969423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主記憶上にページが無い場合、</a:t>
            </a:r>
            <a:endParaRPr kumimoji="1" lang="en-US" altLang="ja-JP" dirty="0"/>
          </a:p>
          <a:p>
            <a:r>
              <a:rPr kumimoji="1" lang="ja-JP" altLang="en-US" dirty="0"/>
              <a:t>ページアウト、ページインで</a:t>
            </a:r>
            <a:r>
              <a:rPr kumimoji="1" lang="en-US" altLang="ja-JP" dirty="0"/>
              <a:t>10000</a:t>
            </a:r>
            <a:r>
              <a:rPr kumimoji="1" lang="ja-JP" altLang="en-US" dirty="0"/>
              <a:t>倍の時間がかかりますので、</a:t>
            </a:r>
            <a:endParaRPr kumimoji="1" lang="en-US" altLang="ja-JP" dirty="0"/>
          </a:p>
          <a:p>
            <a:r>
              <a:rPr kumimoji="1" lang="ja-JP" altLang="en-US" dirty="0"/>
              <a:t>主記憶へのアクセス時間は誤差の範囲になります。</a:t>
            </a:r>
            <a:endParaRPr kumimoji="1" lang="en-US" altLang="ja-JP" dirty="0"/>
          </a:p>
          <a:p>
            <a:r>
              <a:rPr kumimoji="1" lang="ja-JP" altLang="en-US" dirty="0"/>
              <a:t>ということは、主記憶上にページが無い場合、</a:t>
            </a:r>
            <a:endParaRPr kumimoji="1" lang="en-US" altLang="ja-JP" dirty="0"/>
          </a:p>
          <a:p>
            <a:r>
              <a:rPr kumimoji="1" lang="ja-JP" altLang="en-US" dirty="0"/>
              <a:t>ページテーブルへのアクセス時間が多少のびたところで、全体のアクセス時間はあまり変わりません。</a:t>
            </a:r>
            <a:endParaRPr kumimoji="1" lang="en-US" altLang="ja-JP" dirty="0"/>
          </a:p>
          <a:p>
            <a:r>
              <a:rPr kumimoji="1" lang="ja-JP" altLang="en-US" dirty="0"/>
              <a:t>ならば、主記憶上に無いページの情報を、主記憶上に置く意味はありません。</a:t>
            </a:r>
            <a:endParaRPr kumimoji="1" lang="en-US" altLang="ja-JP" dirty="0"/>
          </a:p>
          <a:p>
            <a:r>
              <a:rPr kumimoji="1" lang="ja-JP" altLang="en-US" dirty="0"/>
              <a:t>そこで、主記憶上に無いページの情報は</a:t>
            </a:r>
            <a:r>
              <a:rPr kumimoji="1" lang="en-US" altLang="ja-JP" dirty="0"/>
              <a:t>2</a:t>
            </a:r>
            <a:r>
              <a:rPr kumimoji="1" lang="ja-JP" altLang="en-US" dirty="0"/>
              <a:t>次記憶上に置いてしまいます。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42</a:t>
            </a:fld>
            <a:endParaRPr lang="en-US" altLang="ja-JP"/>
          </a:p>
        </p:txBody>
      </p:sp>
    </p:spTree>
    <p:extLst>
      <p:ext uri="{BB962C8B-B14F-4D97-AF65-F5344CB8AC3E}">
        <p14:creationId xmlns:p14="http://schemas.microsoft.com/office/powerpoint/2010/main" val="391472740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ページテーブルは、仮想記憶の各ページについてのデータが載っていますので、</a:t>
            </a:r>
            <a:endParaRPr kumimoji="1" lang="en-US" altLang="ja-JP" dirty="0"/>
          </a:p>
          <a:p>
            <a:r>
              <a:rPr kumimoji="1" lang="ja-JP" altLang="en-US" dirty="0"/>
              <a:t>エントリ数はページ数と同じです。</a:t>
            </a:r>
            <a:endParaRPr kumimoji="1" lang="en-US" altLang="ja-JP" dirty="0"/>
          </a:p>
          <a:p>
            <a:r>
              <a:rPr kumimoji="1" lang="ja-JP" altLang="en-US" dirty="0"/>
              <a:t>ページテーブルには、主記憶上に無いページのデータも載っています。</a:t>
            </a:r>
            <a:endParaRPr kumimoji="1" lang="en-US" altLang="ja-JP" dirty="0"/>
          </a:p>
          <a:p>
            <a:r>
              <a:rPr kumimoji="1" lang="ja-JP" altLang="en-US" dirty="0"/>
              <a:t>しかし、主記憶上に無いページのデータをテーブルに載せておくのは無駄です。</a:t>
            </a:r>
            <a:endParaRPr kumimoji="1" lang="en-US" altLang="ja-JP" dirty="0"/>
          </a:p>
          <a:p>
            <a:r>
              <a:rPr kumimoji="1" lang="ja-JP" altLang="en-US" dirty="0"/>
              <a:t>そこで、ページテーブルを、主記憶上にあるページのデータのみを載せるようにします。</a:t>
            </a:r>
            <a:endParaRPr kumimoji="1" lang="en-US" altLang="ja-JP" dirty="0"/>
          </a:p>
          <a:p>
            <a:r>
              <a:rPr kumimoji="1" lang="ja-JP" altLang="en-US" dirty="0"/>
              <a:t>左側のようなページごとに作成していた表を、右側のようなページ枠ごとにします。</a:t>
            </a:r>
            <a:endParaRPr kumimoji="1" lang="en-US" altLang="ja-JP" dirty="0"/>
          </a:p>
          <a:p>
            <a:r>
              <a:rPr kumimoji="1" lang="ja-JP" altLang="en-US" dirty="0"/>
              <a:t>左の表では、ページ順にエントリが並んでいます。</a:t>
            </a:r>
            <a:endParaRPr kumimoji="1" lang="en-US" altLang="ja-JP" dirty="0"/>
          </a:p>
          <a:p>
            <a:r>
              <a:rPr kumimoji="1" lang="ja-JP" altLang="en-US" dirty="0"/>
              <a:t>対して、右の表では、ページ枠順にエントリが並んでいます。</a:t>
            </a:r>
            <a:endParaRPr kumimoji="1" lang="en-US" altLang="ja-JP" dirty="0"/>
          </a:p>
          <a:p>
            <a:r>
              <a:rPr kumimoji="1" lang="ja-JP" altLang="en-US" dirty="0"/>
              <a:t>右の表に載っているページのデータは、全て主記憶上にあるページです。</a:t>
            </a:r>
            <a:endParaRPr kumimoji="1" lang="en-US" altLang="ja-JP" dirty="0"/>
          </a:p>
          <a:p>
            <a:r>
              <a:rPr kumimoji="1" lang="ja-JP" altLang="en-US" dirty="0"/>
              <a:t>こうすれば、テーブルのエントリ数を仮想記憶のページ数から、主記憶のページ枠数に減らせます。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43</a:t>
            </a:fld>
            <a:endParaRPr lang="en-US" altLang="ja-JP"/>
          </a:p>
        </p:txBody>
      </p:sp>
    </p:spTree>
    <p:extLst>
      <p:ext uri="{BB962C8B-B14F-4D97-AF65-F5344CB8AC3E}">
        <p14:creationId xmlns:p14="http://schemas.microsoft.com/office/powerpoint/2010/main" val="61824549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ページテーブルを、ページごとの表から、ページ枠ごとの表にするために、</a:t>
            </a:r>
            <a:endParaRPr kumimoji="1" lang="en-US" altLang="ja-JP" dirty="0"/>
          </a:p>
          <a:p>
            <a:r>
              <a:rPr kumimoji="1" lang="ja-JP" altLang="en-US" dirty="0"/>
              <a:t>ハッシュ関数を使います。</a:t>
            </a:r>
            <a:endParaRPr kumimoji="1" lang="en-US" altLang="ja-JP" dirty="0"/>
          </a:p>
          <a:p>
            <a:r>
              <a:rPr kumimoji="1" lang="ja-JP" altLang="en-US" dirty="0"/>
              <a:t>ハッシュとは、細切れ、という意味です。</a:t>
            </a:r>
            <a:endParaRPr kumimoji="1" lang="en-US" altLang="ja-JP" dirty="0"/>
          </a:p>
          <a:p>
            <a:r>
              <a:rPr kumimoji="1" lang="ja-JP" altLang="en-US" dirty="0"/>
              <a:t>ハッシュ関数は、データを一定長のデータに要約する一種の圧縮です。</a:t>
            </a:r>
            <a:endParaRPr kumimoji="1" lang="en-US" altLang="ja-JP" dirty="0"/>
          </a:p>
          <a:p>
            <a:r>
              <a:rPr kumimoji="1" lang="ja-JP" altLang="en-US" dirty="0"/>
              <a:t>圧縮の際にデータの損失が起きますので、不可逆な関数です。</a:t>
            </a:r>
            <a:endParaRPr kumimoji="1" lang="en-US" altLang="ja-JP" dirty="0"/>
          </a:p>
          <a:p>
            <a:r>
              <a:rPr kumimoji="1" lang="ja-JP" altLang="en-US" dirty="0"/>
              <a:t>例えば、数値 </a:t>
            </a:r>
            <a:r>
              <a:rPr kumimoji="1" lang="en-US" altLang="ja-JP" dirty="0"/>
              <a:t>x </a:t>
            </a:r>
            <a:r>
              <a:rPr kumimoji="1" lang="ja-JP" altLang="en-US" dirty="0"/>
              <a:t>を一桁に要約するハッシュ関数として、</a:t>
            </a:r>
            <a:endParaRPr kumimoji="1" lang="en-US" altLang="ja-JP" dirty="0"/>
          </a:p>
          <a:p>
            <a:r>
              <a:rPr kumimoji="1" lang="en-US" altLang="ja-JP" dirty="0"/>
              <a:t>x</a:t>
            </a:r>
            <a:r>
              <a:rPr kumimoji="1" lang="ja-JP" altLang="en-US" dirty="0"/>
              <a:t> を</a:t>
            </a:r>
            <a:r>
              <a:rPr kumimoji="1" lang="en-US" altLang="ja-JP" dirty="0"/>
              <a:t>10</a:t>
            </a:r>
            <a:r>
              <a:rPr kumimoji="1" lang="ja-JP" altLang="en-US" dirty="0"/>
              <a:t>で割った余りを与える関数があります。</a:t>
            </a:r>
            <a:endParaRPr kumimoji="1" lang="en-US" altLang="ja-JP" dirty="0"/>
          </a:p>
          <a:p>
            <a:r>
              <a:rPr kumimoji="1" lang="en-US" altLang="ja-JP" dirty="0"/>
              <a:t>2194</a:t>
            </a:r>
            <a:r>
              <a:rPr kumimoji="1" lang="ja-JP" altLang="en-US" dirty="0"/>
              <a:t>なら</a:t>
            </a:r>
            <a:r>
              <a:rPr kumimoji="1" lang="en-US" altLang="ja-JP" dirty="0"/>
              <a:t>10</a:t>
            </a:r>
            <a:r>
              <a:rPr kumimoji="1" lang="ja-JP" altLang="en-US" dirty="0"/>
              <a:t>で割った余りは</a:t>
            </a:r>
            <a:r>
              <a:rPr kumimoji="1" lang="en-US" altLang="ja-JP" dirty="0"/>
              <a:t>4</a:t>
            </a:r>
            <a:r>
              <a:rPr kumimoji="1" lang="ja-JP" altLang="en-US" dirty="0"/>
              <a:t>、</a:t>
            </a:r>
            <a:r>
              <a:rPr kumimoji="1" lang="en-US" altLang="ja-JP" dirty="0"/>
              <a:t>639</a:t>
            </a:r>
            <a:r>
              <a:rPr kumimoji="1" lang="ja-JP" altLang="en-US" dirty="0"/>
              <a:t>ならあまりは</a:t>
            </a:r>
            <a:r>
              <a:rPr kumimoji="1" lang="en-US" altLang="ja-JP" dirty="0"/>
              <a:t>9</a:t>
            </a:r>
            <a:r>
              <a:rPr kumimoji="1" lang="ja-JP" altLang="en-US" dirty="0"/>
              <a:t>、となります。</a:t>
            </a:r>
            <a:endParaRPr kumimoji="1" lang="en-US" altLang="ja-JP" dirty="0"/>
          </a:p>
          <a:p>
            <a:r>
              <a:rPr kumimoji="1" lang="ja-JP" altLang="en-US" dirty="0"/>
              <a:t>この関数は不可逆です。</a:t>
            </a:r>
            <a:endParaRPr kumimoji="1" lang="en-US" altLang="ja-JP" dirty="0"/>
          </a:p>
          <a:p>
            <a:r>
              <a:rPr kumimoji="1" lang="en-US" altLang="ja-JP" dirty="0"/>
              <a:t>2194</a:t>
            </a:r>
            <a:r>
              <a:rPr kumimoji="1" lang="ja-JP" altLang="en-US" dirty="0"/>
              <a:t>から</a:t>
            </a:r>
            <a:r>
              <a:rPr kumimoji="1" lang="en-US" altLang="ja-JP" dirty="0"/>
              <a:t>4</a:t>
            </a:r>
            <a:r>
              <a:rPr kumimoji="1" lang="ja-JP" altLang="en-US" dirty="0"/>
              <a:t>は求められますが、</a:t>
            </a:r>
            <a:r>
              <a:rPr kumimoji="1" lang="en-US" altLang="ja-JP" dirty="0"/>
              <a:t>4</a:t>
            </a:r>
            <a:r>
              <a:rPr kumimoji="1" lang="ja-JP" altLang="en-US" dirty="0"/>
              <a:t>から</a:t>
            </a:r>
            <a:r>
              <a:rPr kumimoji="1" lang="en-US" altLang="ja-JP" dirty="0"/>
              <a:t>2194</a:t>
            </a:r>
            <a:r>
              <a:rPr kumimoji="1" lang="ja-JP" altLang="en-US" dirty="0"/>
              <a:t>は求められません。</a:t>
            </a:r>
            <a:endParaRPr kumimoji="1" lang="en-US" altLang="ja-JP" dirty="0"/>
          </a:p>
          <a:p>
            <a:r>
              <a:rPr kumimoji="1" lang="ja-JP" altLang="en-US" dirty="0"/>
              <a:t>また、値域の重複も起こります。</a:t>
            </a:r>
            <a:endParaRPr kumimoji="1" lang="en-US" altLang="ja-JP" dirty="0"/>
          </a:p>
          <a:p>
            <a:r>
              <a:rPr kumimoji="1" lang="en-US" altLang="ja-JP" dirty="0"/>
              <a:t>3842</a:t>
            </a:r>
            <a:r>
              <a:rPr kumimoji="1" lang="ja-JP" altLang="en-US" dirty="0"/>
              <a:t>と</a:t>
            </a:r>
            <a:r>
              <a:rPr kumimoji="1" lang="en-US" altLang="ja-JP" dirty="0"/>
              <a:t>332</a:t>
            </a:r>
            <a:r>
              <a:rPr kumimoji="1" lang="ja-JP" altLang="en-US" dirty="0"/>
              <a:t>はどちらもハッシュ関数の値は</a:t>
            </a:r>
            <a:r>
              <a:rPr kumimoji="1" lang="en-US" altLang="ja-JP" dirty="0"/>
              <a:t>2</a:t>
            </a:r>
            <a:r>
              <a:rPr kumimoji="1" lang="ja-JP" altLang="en-US" dirty="0"/>
              <a:t>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44</a:t>
            </a:fld>
            <a:endParaRPr lang="en-US" altLang="ja-JP"/>
          </a:p>
        </p:txBody>
      </p:sp>
    </p:spTree>
    <p:extLst>
      <p:ext uri="{BB962C8B-B14F-4D97-AF65-F5344CB8AC3E}">
        <p14:creationId xmlns:p14="http://schemas.microsoft.com/office/powerpoint/2010/main" val="290782600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ハッシュ関数は、ある範囲のデータを、より小さい範囲のデータに圧縮することができます。</a:t>
            </a:r>
            <a:endParaRPr kumimoji="1" lang="en-US" altLang="ja-JP" dirty="0"/>
          </a:p>
          <a:p>
            <a:r>
              <a:rPr kumimoji="1" lang="ja-JP" altLang="en-US" dirty="0"/>
              <a:t>そこで、ページを圧縮して、ページ枠になるようにします。</a:t>
            </a:r>
            <a:endParaRPr kumimoji="1" lang="en-US" altLang="ja-JP" dirty="0"/>
          </a:p>
          <a:p>
            <a:r>
              <a:rPr kumimoji="1" lang="ja-JP" altLang="en-US" dirty="0"/>
              <a:t>具体的にはページ番号を入力すると、ページ枠番号が得られるハッシュ関数を用います。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45</a:t>
            </a:fld>
            <a:endParaRPr lang="en-US" altLang="ja-JP"/>
          </a:p>
        </p:txBody>
      </p:sp>
    </p:spTree>
    <p:extLst>
      <p:ext uri="{BB962C8B-B14F-4D97-AF65-F5344CB8AC3E}">
        <p14:creationId xmlns:p14="http://schemas.microsoft.com/office/powerpoint/2010/main" val="221111773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ページ枠が</a:t>
            </a:r>
            <a:r>
              <a:rPr kumimoji="1" lang="en-US" altLang="ja-JP" dirty="0"/>
              <a:t>4</a:t>
            </a:r>
            <a:r>
              <a:rPr kumimoji="1" lang="ja-JP" altLang="en-US" dirty="0"/>
              <a:t>個、ページが</a:t>
            </a:r>
            <a:r>
              <a:rPr kumimoji="1" lang="en-US" altLang="ja-JP" dirty="0"/>
              <a:t>16</a:t>
            </a:r>
            <a:r>
              <a:rPr kumimoji="1" lang="ja-JP" altLang="en-US" dirty="0"/>
              <a:t>個の場合を例に挙げます。</a:t>
            </a:r>
            <a:endParaRPr kumimoji="1" lang="en-US" altLang="ja-JP" dirty="0"/>
          </a:p>
          <a:p>
            <a:r>
              <a:rPr kumimoji="1" lang="ja-JP" altLang="en-US" dirty="0"/>
              <a:t>ハッシュ関数として、ページ番号を</a:t>
            </a:r>
            <a:r>
              <a:rPr kumimoji="1" lang="en-US" altLang="ja-JP" dirty="0"/>
              <a:t>4</a:t>
            </a:r>
            <a:r>
              <a:rPr kumimoji="1" lang="ja-JP" altLang="en-US" dirty="0"/>
              <a:t>で割った余りを使います。</a:t>
            </a:r>
            <a:endParaRPr kumimoji="1" lang="en-US" altLang="ja-JP" dirty="0"/>
          </a:p>
          <a:p>
            <a:r>
              <a:rPr kumimoji="1" lang="ja-JP" altLang="en-US" dirty="0"/>
              <a:t>ハッシュ関数を使ったアドレス変換の基本戦略は、</a:t>
            </a:r>
            <a:endParaRPr kumimoji="1" lang="en-US" altLang="ja-JP" dirty="0"/>
          </a:p>
          <a:p>
            <a:r>
              <a:rPr kumimoji="1" lang="ja-JP" altLang="en-US" dirty="0"/>
              <a:t>ページ番号をハッシュ関数入れた結果がページ枠番号になるようにします。</a:t>
            </a:r>
            <a:endParaRPr kumimoji="1" lang="en-US" altLang="ja-JP" dirty="0"/>
          </a:p>
          <a:p>
            <a:r>
              <a:rPr kumimoji="1" lang="ja-JP" altLang="en-US" dirty="0"/>
              <a:t>例えば、</a:t>
            </a:r>
            <a:r>
              <a:rPr kumimoji="1" lang="en-US" altLang="ja-JP" dirty="0"/>
              <a:t>05 246 </a:t>
            </a:r>
            <a:r>
              <a:rPr kumimoji="1" lang="ja-JP" altLang="en-US" dirty="0"/>
              <a:t>番地は、ページ番号 </a:t>
            </a:r>
            <a:r>
              <a:rPr kumimoji="1" lang="en-US" altLang="ja-JP" dirty="0"/>
              <a:t>05 </a:t>
            </a:r>
            <a:r>
              <a:rPr kumimoji="1" lang="ja-JP" altLang="en-US" dirty="0"/>
              <a:t>を</a:t>
            </a:r>
            <a:r>
              <a:rPr kumimoji="1" lang="en-US" altLang="ja-JP" dirty="0"/>
              <a:t>4</a:t>
            </a:r>
            <a:r>
              <a:rPr kumimoji="1" lang="ja-JP" altLang="en-US" dirty="0"/>
              <a:t>で割った余り </a:t>
            </a:r>
            <a:r>
              <a:rPr kumimoji="1" lang="en-US" altLang="ja-JP" dirty="0"/>
              <a:t>1</a:t>
            </a:r>
            <a:r>
              <a:rPr kumimoji="1" lang="ja-JP" altLang="en-US" dirty="0"/>
              <a:t> をページ枠番号として</a:t>
            </a:r>
            <a:endParaRPr kumimoji="1" lang="en-US" altLang="ja-JP" dirty="0"/>
          </a:p>
          <a:p>
            <a:r>
              <a:rPr kumimoji="1" lang="en-US" altLang="ja-JP" dirty="0"/>
              <a:t>1 245 </a:t>
            </a:r>
            <a:r>
              <a:rPr kumimoji="1" lang="ja-JP" altLang="en-US" dirty="0"/>
              <a:t>番地とします。</a:t>
            </a:r>
            <a:endParaRPr kumimoji="1" lang="en-US" altLang="ja-JP" dirty="0"/>
          </a:p>
          <a:p>
            <a:r>
              <a:rPr kumimoji="1" lang="ja-JP" altLang="en-US" dirty="0"/>
              <a:t>しかし、ハッシュ関数の値域には重複があります。</a:t>
            </a:r>
            <a:endParaRPr kumimoji="1" lang="en-US" altLang="ja-JP" dirty="0"/>
          </a:p>
          <a:p>
            <a:r>
              <a:rPr kumimoji="1" lang="ja-JP" altLang="en-US" dirty="0"/>
              <a:t>例えば、ページ番号 </a:t>
            </a:r>
            <a:r>
              <a:rPr kumimoji="1" lang="en-US" altLang="ja-JP" dirty="0"/>
              <a:t>01, 05, 09, 0D </a:t>
            </a:r>
            <a:r>
              <a:rPr kumimoji="1" lang="ja-JP" altLang="en-US" dirty="0"/>
              <a:t>はハッシュ関数の値がどれも </a:t>
            </a:r>
            <a:r>
              <a:rPr kumimoji="1" lang="en-US" altLang="ja-JP" dirty="0"/>
              <a:t>1 </a:t>
            </a:r>
            <a:r>
              <a:rPr kumimoji="1" lang="ja-JP" altLang="en-US" dirty="0"/>
              <a:t>になります。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46</a:t>
            </a:fld>
            <a:endParaRPr lang="en-US" altLang="ja-JP"/>
          </a:p>
        </p:txBody>
      </p:sp>
    </p:spTree>
    <p:extLst>
      <p:ext uri="{BB962C8B-B14F-4D97-AF65-F5344CB8AC3E}">
        <p14:creationId xmlns:p14="http://schemas.microsoft.com/office/powerpoint/2010/main" val="141019921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ハッシュ関数を使う場合は、ページテーブルのインデックスに</a:t>
            </a:r>
            <a:endParaRPr kumimoji="1" lang="en-US" altLang="ja-JP" dirty="0"/>
          </a:p>
          <a:p>
            <a:r>
              <a:rPr kumimoji="1" lang="ja-JP" altLang="en-US" dirty="0"/>
              <a:t>ハッシュ関数を使用します。</a:t>
            </a:r>
            <a:endParaRPr kumimoji="1" lang="en-US" altLang="ja-JP" dirty="0"/>
          </a:p>
          <a:p>
            <a:r>
              <a:rPr kumimoji="1" lang="ja-JP" altLang="en-US" dirty="0"/>
              <a:t>ハッシュ関数の値域の範囲はページ枠の個数ですので、</a:t>
            </a:r>
            <a:endParaRPr kumimoji="1" lang="en-US" altLang="ja-JP" dirty="0"/>
          </a:p>
          <a:p>
            <a:r>
              <a:rPr kumimoji="1" lang="ja-JP" altLang="en-US" dirty="0"/>
              <a:t>ページテーブルのエントリは、主記憶上のページ枠の個数になります。</a:t>
            </a:r>
            <a:endParaRPr kumimoji="1" lang="en-US" altLang="ja-JP" dirty="0"/>
          </a:p>
          <a:p>
            <a:r>
              <a:rPr kumimoji="1" lang="ja-JP" altLang="en-US" dirty="0"/>
              <a:t>また、ページテーブルにはポ、他のエントリを指すポインタの欄を設けておきます。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47</a:t>
            </a:fld>
            <a:endParaRPr lang="en-US" altLang="ja-JP"/>
          </a:p>
        </p:txBody>
      </p:sp>
    </p:spTree>
    <p:extLst>
      <p:ext uri="{BB962C8B-B14F-4D97-AF65-F5344CB8AC3E}">
        <p14:creationId xmlns:p14="http://schemas.microsoft.com/office/powerpoint/2010/main" val="145732596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例えば、 </a:t>
            </a:r>
            <a:r>
              <a:rPr kumimoji="1" lang="en-US" altLang="ja-JP" dirty="0"/>
              <a:t>05 333 </a:t>
            </a:r>
            <a:r>
              <a:rPr kumimoji="1" lang="ja-JP" altLang="en-US" dirty="0"/>
              <a:t>番地にアクセスする場合を見てみましょう。</a:t>
            </a:r>
            <a:endParaRPr kumimoji="1" lang="en-US" altLang="ja-JP" dirty="0"/>
          </a:p>
          <a:p>
            <a:r>
              <a:rPr kumimoji="1" lang="en-US" altLang="ja-JP" dirty="0"/>
              <a:t>05 </a:t>
            </a:r>
            <a:r>
              <a:rPr kumimoji="1" lang="ja-JP" altLang="en-US" dirty="0"/>
              <a:t>を </a:t>
            </a:r>
            <a:r>
              <a:rPr kumimoji="1" lang="en-US" altLang="ja-JP" dirty="0"/>
              <a:t>4 </a:t>
            </a:r>
            <a:r>
              <a:rPr kumimoji="1" lang="ja-JP" altLang="en-US" dirty="0"/>
              <a:t>で割った余りは </a:t>
            </a:r>
            <a:r>
              <a:rPr kumimoji="1" lang="en-US" altLang="ja-JP" dirty="0"/>
              <a:t>1 </a:t>
            </a:r>
            <a:r>
              <a:rPr kumimoji="1" lang="ja-JP" altLang="en-US" dirty="0"/>
              <a:t>ですので、ページテーブルの</a:t>
            </a:r>
            <a:r>
              <a:rPr kumimoji="1" lang="en-US" altLang="ja-JP" dirty="0"/>
              <a:t>1</a:t>
            </a:r>
            <a:r>
              <a:rPr kumimoji="1" lang="ja-JP" altLang="en-US" dirty="0"/>
              <a:t>の欄を見ます。</a:t>
            </a:r>
            <a:endParaRPr kumimoji="1" lang="en-US" altLang="ja-JP" dirty="0"/>
          </a:p>
          <a:p>
            <a:r>
              <a:rPr kumimoji="1" lang="en-US" altLang="ja-JP" dirty="0"/>
              <a:t>1</a:t>
            </a:r>
            <a:r>
              <a:rPr kumimoji="1" lang="ja-JP" altLang="en-US" dirty="0"/>
              <a:t>の欄にはページ </a:t>
            </a:r>
            <a:r>
              <a:rPr kumimoji="1" lang="en-US" altLang="ja-JP" dirty="0"/>
              <a:t>05 </a:t>
            </a:r>
            <a:r>
              <a:rPr kumimoji="1" lang="ja-JP" altLang="en-US" dirty="0"/>
              <a:t>が入っていますので、ページ </a:t>
            </a:r>
            <a:r>
              <a:rPr kumimoji="1" lang="en-US" altLang="ja-JP" dirty="0"/>
              <a:t>05 </a:t>
            </a:r>
            <a:r>
              <a:rPr kumimoji="1" lang="ja-JP" altLang="en-US" dirty="0"/>
              <a:t>は主記憶上にあることが分かります。</a:t>
            </a:r>
            <a:endParaRPr kumimoji="1" lang="en-US" altLang="ja-JP" dirty="0"/>
          </a:p>
          <a:p>
            <a:r>
              <a:rPr kumimoji="1" lang="ja-JP" altLang="en-US" dirty="0"/>
              <a:t>ページテーブルを見ると、ページ </a:t>
            </a:r>
            <a:r>
              <a:rPr kumimoji="1" lang="en-US" altLang="ja-JP" dirty="0"/>
              <a:t>05 </a:t>
            </a:r>
            <a:r>
              <a:rPr kumimoji="1" lang="ja-JP" altLang="en-US" dirty="0"/>
              <a:t>のページ枠は </a:t>
            </a:r>
            <a:r>
              <a:rPr kumimoji="1" lang="en-US" altLang="ja-JP" dirty="0"/>
              <a:t>1</a:t>
            </a:r>
            <a:r>
              <a:rPr kumimoji="1" lang="ja-JP" altLang="en-US" dirty="0"/>
              <a:t>ですので、</a:t>
            </a:r>
            <a:endParaRPr kumimoji="1" lang="en-US" altLang="ja-JP" dirty="0"/>
          </a:p>
          <a:p>
            <a:r>
              <a:rPr kumimoji="1" lang="en-US" altLang="ja-JP" dirty="0"/>
              <a:t>05 333 </a:t>
            </a:r>
            <a:r>
              <a:rPr kumimoji="1" lang="ja-JP" altLang="en-US" dirty="0"/>
              <a:t>番地は、</a:t>
            </a:r>
            <a:r>
              <a:rPr kumimoji="1" lang="en-US" altLang="ja-JP" dirty="0"/>
              <a:t>1 333 </a:t>
            </a:r>
            <a:r>
              <a:rPr kumimoji="1" lang="ja-JP" altLang="en-US" dirty="0"/>
              <a:t>番地となります。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48</a:t>
            </a:fld>
            <a:endParaRPr lang="en-US" altLang="ja-JP"/>
          </a:p>
        </p:txBody>
      </p:sp>
    </p:spTree>
    <p:extLst>
      <p:ext uri="{BB962C8B-B14F-4D97-AF65-F5344CB8AC3E}">
        <p14:creationId xmlns:p14="http://schemas.microsoft.com/office/powerpoint/2010/main" val="281507433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01 555 </a:t>
            </a:r>
            <a:r>
              <a:rPr kumimoji="1" lang="ja-JP" altLang="en-US" dirty="0"/>
              <a:t>番地を参照してみます。</a:t>
            </a:r>
            <a:endParaRPr kumimoji="1" lang="en-US" altLang="ja-JP" dirty="0"/>
          </a:p>
          <a:p>
            <a:r>
              <a:rPr kumimoji="1" lang="en-US" altLang="ja-JP" dirty="0"/>
              <a:t>01</a:t>
            </a:r>
            <a:r>
              <a:rPr kumimoji="1" lang="ja-JP" altLang="en-US" dirty="0"/>
              <a:t>を</a:t>
            </a:r>
            <a:r>
              <a:rPr kumimoji="1" lang="en-US" altLang="ja-JP" dirty="0"/>
              <a:t>4</a:t>
            </a:r>
            <a:r>
              <a:rPr kumimoji="1" lang="ja-JP" altLang="en-US" dirty="0"/>
              <a:t>で割ると余りは</a:t>
            </a:r>
            <a:r>
              <a:rPr kumimoji="1" lang="en-US" altLang="ja-JP" dirty="0"/>
              <a:t>1</a:t>
            </a:r>
            <a:r>
              <a:rPr kumimoji="1" lang="ja-JP" altLang="en-US" dirty="0"/>
              <a:t>ですので、</a:t>
            </a:r>
            <a:endParaRPr kumimoji="1" lang="en-US" altLang="ja-JP" dirty="0"/>
          </a:p>
          <a:p>
            <a:r>
              <a:rPr kumimoji="1" lang="ja-JP" altLang="en-US" dirty="0"/>
              <a:t>ページテーブルの</a:t>
            </a:r>
            <a:r>
              <a:rPr kumimoji="1" lang="en-US" altLang="ja-JP" dirty="0"/>
              <a:t>1</a:t>
            </a:r>
            <a:r>
              <a:rPr kumimoji="1" lang="ja-JP" altLang="en-US" dirty="0"/>
              <a:t>の欄を見に行きます。</a:t>
            </a:r>
            <a:endParaRPr kumimoji="1" lang="en-US" altLang="ja-JP" dirty="0"/>
          </a:p>
          <a:p>
            <a:r>
              <a:rPr kumimoji="1" lang="en-US" altLang="ja-JP" dirty="0"/>
              <a:t>1</a:t>
            </a:r>
            <a:r>
              <a:rPr kumimoji="1" lang="ja-JP" altLang="en-US" dirty="0"/>
              <a:t>の欄には、ページ</a:t>
            </a:r>
            <a:r>
              <a:rPr kumimoji="1" lang="en-US" altLang="ja-JP" dirty="0"/>
              <a:t>05 </a:t>
            </a:r>
            <a:r>
              <a:rPr kumimoji="1" lang="ja-JP" altLang="en-US" dirty="0"/>
              <a:t>が入っていますので、</a:t>
            </a:r>
            <a:r>
              <a:rPr kumimoji="1" lang="en-US" altLang="ja-JP" dirty="0"/>
              <a:t>01</a:t>
            </a:r>
            <a:r>
              <a:rPr kumimoji="1" lang="ja-JP" altLang="en-US" dirty="0"/>
              <a:t>ページではありません。</a:t>
            </a:r>
            <a:endParaRPr kumimoji="1" lang="en-US" altLang="ja-JP" dirty="0"/>
          </a:p>
          <a:p>
            <a:r>
              <a:rPr kumimoji="1" lang="ja-JP" altLang="en-US" dirty="0"/>
              <a:t>よって、ページ</a:t>
            </a:r>
            <a:r>
              <a:rPr kumimoji="1" lang="en-US" altLang="ja-JP" dirty="0"/>
              <a:t>01</a:t>
            </a:r>
            <a:r>
              <a:rPr kumimoji="1" lang="ja-JP" altLang="en-US" dirty="0"/>
              <a:t>は主記憶上にありません。</a:t>
            </a:r>
            <a:endParaRPr kumimoji="1" lang="en-US" altLang="ja-JP" dirty="0"/>
          </a:p>
          <a:p>
            <a:r>
              <a:rPr kumimoji="1" lang="ja-JP" altLang="en-US" dirty="0"/>
              <a:t>そこで、ページ</a:t>
            </a:r>
            <a:r>
              <a:rPr kumimoji="1" lang="en-US" altLang="ja-JP" dirty="0"/>
              <a:t>01</a:t>
            </a:r>
            <a:r>
              <a:rPr kumimoji="1" lang="ja-JP" altLang="en-US" dirty="0"/>
              <a:t>をページ枠</a:t>
            </a:r>
            <a:r>
              <a:rPr kumimoji="1" lang="en-US" altLang="ja-JP" dirty="0"/>
              <a:t>2</a:t>
            </a:r>
            <a:r>
              <a:rPr kumimoji="1" lang="ja-JP" altLang="en-US" dirty="0"/>
              <a:t>にページインすることにします。</a:t>
            </a:r>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49</a:t>
            </a:fld>
            <a:endParaRPr lang="en-US" altLang="ja-JP"/>
          </a:p>
        </p:txBody>
      </p:sp>
    </p:spTree>
    <p:extLst>
      <p:ext uri="{BB962C8B-B14F-4D97-AF65-F5344CB8AC3E}">
        <p14:creationId xmlns:p14="http://schemas.microsoft.com/office/powerpoint/2010/main" val="2579917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プログラムやデータは、</a:t>
            </a:r>
            <a:endParaRPr kumimoji="1" lang="en-US" altLang="ja-JP" dirty="0"/>
          </a:p>
          <a:p>
            <a:r>
              <a:rPr kumimoji="1" lang="ja-JP" altLang="en-US" dirty="0"/>
              <a:t>計算機の頭脳であるプロセッサが処理します。</a:t>
            </a:r>
            <a:endParaRPr kumimoji="1" lang="en-US" altLang="ja-JP" dirty="0"/>
          </a:p>
          <a:p>
            <a:r>
              <a:rPr kumimoji="1" lang="ja-JP" altLang="en-US" dirty="0"/>
              <a:t>まず、大前提として、プロセッサは、</a:t>
            </a:r>
            <a:r>
              <a:rPr kumimoji="1" lang="en-US" altLang="ja-JP" dirty="0"/>
              <a:t>2</a:t>
            </a:r>
            <a:r>
              <a:rPr kumimoji="1" lang="ja-JP" altLang="en-US" dirty="0"/>
              <a:t>次記憶にあるプログラムやデータを直接読むことはできません。</a:t>
            </a:r>
            <a:endParaRPr kumimoji="1" lang="en-US" altLang="ja-JP" dirty="0"/>
          </a:p>
          <a:p>
            <a:r>
              <a:rPr kumimoji="1" lang="en-US" altLang="ja-JP" dirty="0"/>
              <a:t>2</a:t>
            </a:r>
            <a:r>
              <a:rPr kumimoji="1" lang="ja-JP" altLang="en-US" dirty="0"/>
              <a:t>次記憶にあるプログラムやデータが必要な場合は、一旦主記憶にコピーする必要があります。</a:t>
            </a:r>
            <a:endParaRPr kumimoji="1" lang="en-US" altLang="ja-JP" dirty="0"/>
          </a:p>
          <a:p>
            <a:r>
              <a:rPr kumimoji="1" lang="ja-JP" altLang="en-US" dirty="0"/>
              <a:t>倉庫に置いてある本は、倉庫内で読むことはできず、一旦自室まで持ってこなければいけないわけです。</a:t>
            </a:r>
            <a:endParaRPr kumimoji="1" lang="en-US" altLang="ja-JP" dirty="0"/>
          </a:p>
          <a:p>
            <a:r>
              <a:rPr kumimoji="1" lang="ja-JP" altLang="en-US" dirty="0"/>
              <a:t>このコピーに時間がかかります。</a:t>
            </a:r>
            <a:endParaRPr kumimoji="1" lang="en-US" altLang="ja-JP" dirty="0"/>
          </a:p>
          <a:p>
            <a:r>
              <a:rPr kumimoji="1" lang="ja-JP" altLang="en-US" dirty="0"/>
              <a:t>主記憶へのアクセス時間は</a:t>
            </a:r>
            <a:r>
              <a:rPr kumimoji="1" lang="en-US" altLang="ja-JP" dirty="0"/>
              <a:t>100</a:t>
            </a:r>
            <a:r>
              <a:rPr kumimoji="1" lang="ja-JP" altLang="en-US" dirty="0"/>
              <a:t>ナノ秒、</a:t>
            </a:r>
            <a:r>
              <a:rPr kumimoji="1" lang="en-US" altLang="ja-JP" dirty="0"/>
              <a:t>2</a:t>
            </a:r>
            <a:r>
              <a:rPr kumimoji="1" lang="ja-JP" altLang="en-US" dirty="0"/>
              <a:t>次記憶へのアクセス時間は</a:t>
            </a:r>
            <a:r>
              <a:rPr kumimoji="1" lang="en-US" altLang="ja-JP" dirty="0"/>
              <a:t>1</a:t>
            </a:r>
            <a:r>
              <a:rPr kumimoji="1" lang="ja-JP" altLang="en-US" dirty="0"/>
              <a:t>ミリ秒ですので、</a:t>
            </a:r>
            <a:endParaRPr kumimoji="1" lang="en-US" altLang="ja-JP" dirty="0"/>
          </a:p>
          <a:p>
            <a:r>
              <a:rPr kumimoji="1" lang="ja-JP" altLang="en-US" dirty="0"/>
              <a:t>アクセス時間にはおよそ</a:t>
            </a:r>
            <a:r>
              <a:rPr kumimoji="1" lang="en-US" altLang="ja-JP" dirty="0"/>
              <a:t>10000</a:t>
            </a:r>
            <a:r>
              <a:rPr kumimoji="1" lang="ja-JP" altLang="en-US" dirty="0"/>
              <a:t>倍の差があります。</a:t>
            </a:r>
            <a:endParaRPr kumimoji="1" lang="en-US" altLang="ja-JP" dirty="0"/>
          </a:p>
          <a:p>
            <a:r>
              <a:rPr kumimoji="1" lang="en-US" altLang="ja-JP" dirty="0"/>
              <a:t>2</a:t>
            </a:r>
            <a:r>
              <a:rPr kumimoji="1" lang="ja-JP" altLang="en-US" dirty="0"/>
              <a:t>次記憶へアクセスするには非常に時間がかかるわけです。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5</a:t>
            </a:fld>
            <a:endParaRPr lang="en-US" altLang="ja-JP"/>
          </a:p>
        </p:txBody>
      </p:sp>
    </p:spTree>
    <p:extLst>
      <p:ext uri="{BB962C8B-B14F-4D97-AF65-F5344CB8AC3E}">
        <p14:creationId xmlns:p14="http://schemas.microsoft.com/office/powerpoint/2010/main" val="79637847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a:t>
            </a:r>
            <a:r>
              <a:rPr kumimoji="1" lang="en-US" altLang="ja-JP" dirty="0"/>
              <a:t>01</a:t>
            </a:r>
            <a:r>
              <a:rPr kumimoji="1" lang="ja-JP" altLang="en-US" dirty="0"/>
              <a:t>をページ枠</a:t>
            </a:r>
            <a:r>
              <a:rPr kumimoji="1" lang="en-US" altLang="ja-JP" dirty="0"/>
              <a:t>2 </a:t>
            </a:r>
            <a:r>
              <a:rPr kumimoji="1" lang="ja-JP" altLang="en-US" dirty="0"/>
              <a:t>にページインしました。</a:t>
            </a:r>
            <a:endParaRPr kumimoji="1" lang="en-US" altLang="ja-JP" dirty="0"/>
          </a:p>
          <a:p>
            <a:r>
              <a:rPr kumimoji="1" lang="ja-JP" altLang="en-US" dirty="0"/>
              <a:t>そこでページテーブルの</a:t>
            </a:r>
            <a:r>
              <a:rPr kumimoji="1" lang="en-US" altLang="ja-JP" dirty="0"/>
              <a:t>2</a:t>
            </a:r>
            <a:r>
              <a:rPr kumimoji="1" lang="ja-JP" altLang="en-US" dirty="0"/>
              <a:t>の欄を書き換えます。</a:t>
            </a:r>
            <a:endParaRPr kumimoji="1" lang="en-US" altLang="ja-JP" dirty="0"/>
          </a:p>
          <a:p>
            <a:r>
              <a:rPr kumimoji="1" lang="ja-JP" altLang="en-US" dirty="0"/>
              <a:t>しかし、今後ページ</a:t>
            </a:r>
            <a:r>
              <a:rPr kumimoji="1" lang="en-US" altLang="ja-JP" dirty="0"/>
              <a:t>01</a:t>
            </a:r>
            <a:r>
              <a:rPr kumimoji="1" lang="ja-JP" altLang="en-US" dirty="0"/>
              <a:t>にアクセスする場合、まずページテーブルの</a:t>
            </a:r>
            <a:r>
              <a:rPr kumimoji="1" lang="en-US" altLang="ja-JP" dirty="0"/>
              <a:t>1</a:t>
            </a:r>
            <a:r>
              <a:rPr kumimoji="1" lang="ja-JP" altLang="en-US" dirty="0"/>
              <a:t>の欄を見に行きますので、</a:t>
            </a:r>
            <a:endParaRPr kumimoji="1" lang="en-US" altLang="ja-JP" dirty="0"/>
          </a:p>
          <a:p>
            <a:r>
              <a:rPr kumimoji="1" lang="ja-JP" altLang="en-US" dirty="0"/>
              <a:t>このままでは</a:t>
            </a:r>
            <a:r>
              <a:rPr kumimoji="1" lang="en-US" altLang="ja-JP" dirty="0"/>
              <a:t>2</a:t>
            </a:r>
            <a:r>
              <a:rPr kumimoji="1" lang="ja-JP" altLang="en-US" dirty="0"/>
              <a:t>の欄に書かれた情報にたどり着けません。</a:t>
            </a:r>
            <a:endParaRPr kumimoji="1" lang="en-US" altLang="ja-JP" dirty="0"/>
          </a:p>
          <a:p>
            <a:r>
              <a:rPr kumimoji="1" lang="ja-JP" altLang="en-US" dirty="0"/>
              <a:t>そこで、</a:t>
            </a:r>
            <a:r>
              <a:rPr kumimoji="1" lang="en-US" altLang="ja-JP" dirty="0"/>
              <a:t>1</a:t>
            </a:r>
            <a:r>
              <a:rPr kumimoji="1" lang="ja-JP" altLang="en-US" dirty="0"/>
              <a:t>の欄のポインタ欄に、</a:t>
            </a:r>
            <a:r>
              <a:rPr kumimoji="1" lang="en-US" altLang="ja-JP" dirty="0"/>
              <a:t>2</a:t>
            </a:r>
            <a:r>
              <a:rPr kumimoji="1" lang="ja-JP" altLang="en-US" dirty="0"/>
              <a:t>の欄へのポインタを記憶しておきます。</a:t>
            </a:r>
            <a:endParaRPr kumimoji="1" lang="en-US" altLang="ja-JP" dirty="0"/>
          </a:p>
          <a:p>
            <a:r>
              <a:rPr kumimoji="1" lang="ja-JP" altLang="en-US" dirty="0"/>
              <a:t>この場合、ハッシュ関数の値が</a:t>
            </a:r>
            <a:r>
              <a:rPr kumimoji="1" lang="en-US" altLang="ja-JP" dirty="0"/>
              <a:t>1</a:t>
            </a:r>
            <a:r>
              <a:rPr kumimoji="1" lang="ja-JP" altLang="en-US" dirty="0"/>
              <a:t>であれば、まず</a:t>
            </a:r>
            <a:r>
              <a:rPr kumimoji="1" lang="en-US" altLang="ja-JP" dirty="0"/>
              <a:t>1</a:t>
            </a:r>
            <a:r>
              <a:rPr kumimoji="1" lang="ja-JP" altLang="en-US" dirty="0"/>
              <a:t>の欄を見て、</a:t>
            </a:r>
            <a:endParaRPr kumimoji="1" lang="en-US" altLang="ja-JP" dirty="0"/>
          </a:p>
          <a:p>
            <a:r>
              <a:rPr kumimoji="1" lang="ja-JP" altLang="en-US" dirty="0"/>
              <a:t>一致しなければ次は</a:t>
            </a:r>
            <a:r>
              <a:rPr kumimoji="1" lang="en-US" altLang="ja-JP" dirty="0"/>
              <a:t>2</a:t>
            </a:r>
            <a:r>
              <a:rPr kumimoji="1" lang="ja-JP" altLang="en-US" dirty="0"/>
              <a:t>の欄を見ることになります。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50</a:t>
            </a:fld>
            <a:endParaRPr lang="en-US" altLang="ja-JP"/>
          </a:p>
        </p:txBody>
      </p:sp>
    </p:spTree>
    <p:extLst>
      <p:ext uri="{BB962C8B-B14F-4D97-AF65-F5344CB8AC3E}">
        <p14:creationId xmlns:p14="http://schemas.microsoft.com/office/powerpoint/2010/main" val="230091953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今後は</a:t>
            </a:r>
            <a:r>
              <a:rPr kumimoji="1" lang="en-US" altLang="ja-JP" dirty="0"/>
              <a:t>09 777 </a:t>
            </a:r>
            <a:r>
              <a:rPr kumimoji="1" lang="ja-JP" altLang="en-US" dirty="0"/>
              <a:t>番地にアクセスしましょう。</a:t>
            </a:r>
            <a:endParaRPr kumimoji="1" lang="en-US" altLang="ja-JP" dirty="0"/>
          </a:p>
          <a:p>
            <a:r>
              <a:rPr kumimoji="1" lang="en-US" altLang="ja-JP" dirty="0"/>
              <a:t>09</a:t>
            </a:r>
            <a:r>
              <a:rPr kumimoji="1" lang="ja-JP" altLang="en-US" dirty="0"/>
              <a:t>を</a:t>
            </a:r>
            <a:r>
              <a:rPr kumimoji="1" lang="en-US" altLang="ja-JP" dirty="0"/>
              <a:t>4</a:t>
            </a:r>
            <a:r>
              <a:rPr kumimoji="1" lang="ja-JP" altLang="en-US" dirty="0"/>
              <a:t>で割った余りは</a:t>
            </a:r>
            <a:r>
              <a:rPr kumimoji="1" lang="en-US" altLang="ja-JP" dirty="0"/>
              <a:t>1</a:t>
            </a:r>
            <a:r>
              <a:rPr kumimoji="1" lang="ja-JP" altLang="en-US" dirty="0"/>
              <a:t>ですので、ページテーブルの</a:t>
            </a:r>
            <a:r>
              <a:rPr kumimoji="1" lang="en-US" altLang="ja-JP" dirty="0"/>
              <a:t>1</a:t>
            </a:r>
            <a:r>
              <a:rPr kumimoji="1" lang="ja-JP" altLang="en-US" dirty="0"/>
              <a:t>の欄を見ます。</a:t>
            </a:r>
            <a:endParaRPr kumimoji="1" lang="en-US" altLang="ja-JP" dirty="0"/>
          </a:p>
          <a:p>
            <a:r>
              <a:rPr kumimoji="1" lang="en-US" altLang="ja-JP" dirty="0"/>
              <a:t>1</a:t>
            </a:r>
            <a:r>
              <a:rPr kumimoji="1" lang="ja-JP" altLang="en-US" dirty="0"/>
              <a:t>の欄はページ</a:t>
            </a:r>
            <a:r>
              <a:rPr kumimoji="1" lang="en-US" altLang="ja-JP" dirty="0"/>
              <a:t>05</a:t>
            </a:r>
            <a:r>
              <a:rPr kumimoji="1" lang="ja-JP" altLang="en-US" dirty="0"/>
              <a:t>ですので一致しません。</a:t>
            </a:r>
            <a:endParaRPr kumimoji="1" lang="en-US" altLang="ja-JP" dirty="0"/>
          </a:p>
          <a:p>
            <a:r>
              <a:rPr kumimoji="1" lang="ja-JP" altLang="en-US" dirty="0"/>
              <a:t>そこで、ポインタを辿って次は</a:t>
            </a:r>
            <a:r>
              <a:rPr kumimoji="1" lang="en-US" altLang="ja-JP" dirty="0"/>
              <a:t>2</a:t>
            </a:r>
            <a:r>
              <a:rPr kumimoji="1" lang="ja-JP" altLang="en-US" dirty="0"/>
              <a:t>の欄を見ます。</a:t>
            </a:r>
            <a:endParaRPr kumimoji="1" lang="en-US" altLang="ja-JP" dirty="0"/>
          </a:p>
          <a:p>
            <a:r>
              <a:rPr kumimoji="1" lang="en-US" altLang="ja-JP" dirty="0"/>
              <a:t>2</a:t>
            </a:r>
            <a:r>
              <a:rPr kumimoji="1" lang="ja-JP" altLang="en-US" dirty="0"/>
              <a:t>の欄はページ</a:t>
            </a:r>
            <a:r>
              <a:rPr kumimoji="1" lang="en-US" altLang="ja-JP" dirty="0"/>
              <a:t>01</a:t>
            </a:r>
            <a:r>
              <a:rPr kumimoji="1" lang="ja-JP" altLang="en-US" dirty="0"/>
              <a:t>ですので、今度も一致しません。</a:t>
            </a:r>
            <a:endParaRPr kumimoji="1" lang="en-US" altLang="ja-JP" dirty="0"/>
          </a:p>
          <a:p>
            <a:r>
              <a:rPr kumimoji="1" lang="ja-JP" altLang="en-US" dirty="0"/>
              <a:t>よって、ページ</a:t>
            </a:r>
            <a:r>
              <a:rPr kumimoji="1" lang="en-US" altLang="ja-JP" dirty="0"/>
              <a:t>09</a:t>
            </a:r>
            <a:r>
              <a:rPr kumimoji="1" lang="ja-JP" altLang="en-US" dirty="0"/>
              <a:t>は主記憶上にないことがわかります。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51</a:t>
            </a:fld>
            <a:endParaRPr lang="en-US" altLang="ja-JP"/>
          </a:p>
        </p:txBody>
      </p:sp>
    </p:spTree>
    <p:extLst>
      <p:ext uri="{BB962C8B-B14F-4D97-AF65-F5344CB8AC3E}">
        <p14:creationId xmlns:p14="http://schemas.microsoft.com/office/powerpoint/2010/main" val="370572343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今後は、ページ</a:t>
            </a:r>
            <a:r>
              <a:rPr kumimoji="1" lang="en-US" altLang="ja-JP" dirty="0"/>
              <a:t>09</a:t>
            </a:r>
            <a:r>
              <a:rPr kumimoji="1" lang="ja-JP" altLang="en-US" dirty="0"/>
              <a:t>をページ枠</a:t>
            </a:r>
            <a:r>
              <a:rPr kumimoji="1" lang="en-US" altLang="ja-JP" dirty="0"/>
              <a:t>3</a:t>
            </a:r>
            <a:r>
              <a:rPr kumimoji="1" lang="ja-JP" altLang="en-US" dirty="0"/>
              <a:t>に入れてみます。</a:t>
            </a:r>
            <a:endParaRPr kumimoji="1" lang="en-US" altLang="ja-JP" dirty="0"/>
          </a:p>
          <a:p>
            <a:r>
              <a:rPr kumimoji="1" lang="ja-JP" altLang="en-US" dirty="0"/>
              <a:t>ページテーブルの</a:t>
            </a:r>
            <a:r>
              <a:rPr kumimoji="1" lang="en-US" altLang="ja-JP" dirty="0"/>
              <a:t>3</a:t>
            </a:r>
            <a:r>
              <a:rPr kumimoji="1" lang="ja-JP" altLang="en-US" dirty="0"/>
              <a:t>の欄を書き換えて、</a:t>
            </a:r>
            <a:endParaRPr kumimoji="1" lang="en-US" altLang="ja-JP" dirty="0"/>
          </a:p>
          <a:p>
            <a:r>
              <a:rPr kumimoji="1" lang="en-US" altLang="ja-JP" dirty="0"/>
              <a:t>2</a:t>
            </a:r>
            <a:r>
              <a:rPr kumimoji="1" lang="ja-JP" altLang="en-US" dirty="0"/>
              <a:t>の欄からポインタを張っておきます。</a:t>
            </a:r>
            <a:endParaRPr kumimoji="1" lang="en-US" altLang="ja-JP" dirty="0"/>
          </a:p>
          <a:p>
            <a:r>
              <a:rPr kumimoji="1" lang="ja-JP" altLang="en-US" dirty="0"/>
              <a:t>このように、ハッシュ関数を使う場合は、</a:t>
            </a:r>
            <a:endParaRPr kumimoji="1" lang="en-US" altLang="ja-JP" dirty="0"/>
          </a:p>
          <a:p>
            <a:r>
              <a:rPr kumimoji="1" lang="ja-JP" altLang="en-US" dirty="0"/>
              <a:t>ページ番号をハッシュ関数に入れて、ページテーブルのハッシュ関数で得られた値の欄を見ます。</a:t>
            </a:r>
            <a:endParaRPr kumimoji="1" lang="en-US" altLang="ja-JP" dirty="0"/>
          </a:p>
          <a:p>
            <a:r>
              <a:rPr kumimoji="1" lang="ja-JP" altLang="en-US" dirty="0"/>
              <a:t>テーブルに入っているページ番号が一致しなければ、</a:t>
            </a:r>
            <a:endParaRPr kumimoji="1" lang="en-US" altLang="ja-JP" dirty="0"/>
          </a:p>
          <a:p>
            <a:r>
              <a:rPr kumimoji="1" lang="ja-JP" altLang="en-US" dirty="0"/>
              <a:t>ポインタを辿って探していきます。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52</a:t>
            </a:fld>
            <a:endParaRPr lang="en-US" altLang="ja-JP"/>
          </a:p>
        </p:txBody>
      </p:sp>
    </p:spTree>
    <p:extLst>
      <p:ext uri="{BB962C8B-B14F-4D97-AF65-F5344CB8AC3E}">
        <p14:creationId xmlns:p14="http://schemas.microsoft.com/office/powerpoint/2010/main" val="24568742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ハッシュ関数を使う場合は、使用するハッシュ関数に条件があります。</a:t>
            </a:r>
            <a:endParaRPr kumimoji="1" lang="en-US" altLang="ja-JP" dirty="0"/>
          </a:p>
          <a:p>
            <a:r>
              <a:rPr kumimoji="1" lang="ja-JP" altLang="en-US" dirty="0"/>
              <a:t>まず、ハッシュ関数の値域はできるだけ均等分布になる必要があります。</a:t>
            </a:r>
            <a:endParaRPr kumimoji="1" lang="en-US" altLang="ja-JP" dirty="0"/>
          </a:p>
          <a:p>
            <a:r>
              <a:rPr kumimoji="1" lang="ja-JP" altLang="en-US" dirty="0"/>
              <a:t>つまり、ハッシュ関数による変換に偏りがあってはいけません。</a:t>
            </a:r>
            <a:endParaRPr kumimoji="1" lang="en-US" altLang="ja-JP" dirty="0"/>
          </a:p>
          <a:p>
            <a:r>
              <a:rPr kumimoji="1" lang="ja-JP" altLang="en-US" dirty="0"/>
              <a:t>偏りがあると、表の一か所にエントリが集中し、</a:t>
            </a:r>
            <a:endParaRPr kumimoji="1" lang="en-US" altLang="ja-JP" dirty="0"/>
          </a:p>
          <a:p>
            <a:r>
              <a:rPr kumimoji="1" lang="ja-JP" altLang="en-US" dirty="0"/>
              <a:t>検索時にポインタを辿っていかなければならない確率が高くなります。</a:t>
            </a:r>
            <a:endParaRPr kumimoji="1" lang="en-US" altLang="ja-JP" dirty="0"/>
          </a:p>
          <a:p>
            <a:r>
              <a:rPr kumimoji="1" lang="ja-JP" altLang="en-US" dirty="0"/>
              <a:t>また、ハッシュ関数自体は高速に計算できる必要があります。</a:t>
            </a:r>
            <a:endParaRPr kumimoji="1" lang="en-US" altLang="ja-JP" dirty="0"/>
          </a:p>
          <a:p>
            <a:r>
              <a:rPr kumimoji="1" lang="ja-JP" altLang="en-US" dirty="0"/>
              <a:t>ハッシュ関数はメモリへのアクセスのたびに計算しますので、</a:t>
            </a:r>
            <a:endParaRPr kumimoji="1" lang="en-US" altLang="ja-JP" dirty="0"/>
          </a:p>
          <a:p>
            <a:r>
              <a:rPr kumimoji="1" lang="ja-JP" altLang="en-US" dirty="0"/>
              <a:t>ハッシュ関数の計算に時間がかかってはメモリアクセスの効率が落ちてしまいますので、意味がありません。</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53</a:t>
            </a:fld>
            <a:endParaRPr lang="en-US" altLang="ja-JP"/>
          </a:p>
        </p:txBody>
      </p:sp>
    </p:spTree>
    <p:extLst>
      <p:ext uri="{BB962C8B-B14F-4D97-AF65-F5344CB8AC3E}">
        <p14:creationId xmlns:p14="http://schemas.microsoft.com/office/powerpoint/2010/main" val="8261922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次は、ページングで主記憶に</a:t>
            </a:r>
            <a:r>
              <a:rPr kumimoji="1" lang="en-US" altLang="ja-JP" dirty="0"/>
              <a:t>2</a:t>
            </a:r>
            <a:r>
              <a:rPr kumimoji="1" lang="ja-JP" altLang="en-US" dirty="0"/>
              <a:t>回アクセスしなければならないことへの対処を考えてみましょう。</a:t>
            </a:r>
            <a:endParaRPr kumimoji="1" lang="en-US" altLang="ja-JP" dirty="0"/>
          </a:p>
          <a:p>
            <a:r>
              <a:rPr kumimoji="1" lang="ja-JP" altLang="en-US" dirty="0"/>
              <a:t>主記憶へのアクセス回数を減らすには、連想レジスタと呼ばれるレジスタを使います。</a:t>
            </a:r>
            <a:endParaRPr kumimoji="1" lang="en-US" altLang="ja-JP" dirty="0"/>
          </a:p>
          <a:p>
            <a:r>
              <a:rPr kumimoji="1" lang="ja-JP" altLang="en-US" dirty="0"/>
              <a:t>一般的にプログラムは、一度アクセスした番地は、近いうちに再度アクセスされることが多くなります。</a:t>
            </a:r>
            <a:endParaRPr kumimoji="1" lang="en-US" altLang="ja-JP" dirty="0"/>
          </a:p>
          <a:p>
            <a:r>
              <a:rPr kumimoji="1" lang="ja-JP" altLang="en-US" dirty="0"/>
              <a:t>そこで、最近アクセスされたページを覚えておけば、</a:t>
            </a:r>
            <a:endParaRPr kumimoji="1" lang="en-US" altLang="ja-JP" dirty="0"/>
          </a:p>
          <a:p>
            <a:r>
              <a:rPr kumimoji="1" lang="ja-JP" altLang="en-US" dirty="0"/>
              <a:t>ページテーブルへの参照回数を減らせます。</a:t>
            </a:r>
            <a:endParaRPr kumimoji="1" lang="en-US" altLang="ja-JP" dirty="0"/>
          </a:p>
          <a:p>
            <a:r>
              <a:rPr kumimoji="1" lang="ja-JP" altLang="en-US" dirty="0"/>
              <a:t>そこで使われるのが連想レジスタです。</a:t>
            </a:r>
            <a:endParaRPr kumimoji="1" lang="en-US" altLang="ja-JP" dirty="0"/>
          </a:p>
          <a:p>
            <a:r>
              <a:rPr kumimoji="1" lang="ja-JP" altLang="en-US" dirty="0"/>
              <a:t>レジスタは、ごく小容量ですが、高速にアクセスできる記憶装置です。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54</a:t>
            </a:fld>
            <a:endParaRPr lang="en-US" altLang="ja-JP"/>
          </a:p>
        </p:txBody>
      </p:sp>
    </p:spTree>
    <p:extLst>
      <p:ext uri="{BB962C8B-B14F-4D97-AF65-F5344CB8AC3E}">
        <p14:creationId xmlns:p14="http://schemas.microsoft.com/office/powerpoint/2010/main" val="393598137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レジスタは</a:t>
            </a:r>
            <a:r>
              <a:rPr kumimoji="1" lang="en-US" altLang="ja-JP" dirty="0"/>
              <a:t>CPU</a:t>
            </a:r>
            <a:r>
              <a:rPr kumimoji="1" lang="ja-JP" altLang="en-US" dirty="0"/>
              <a:t>内にあります。</a:t>
            </a:r>
            <a:endParaRPr kumimoji="1" lang="en-US" altLang="ja-JP" dirty="0"/>
          </a:p>
          <a:p>
            <a:r>
              <a:rPr kumimoji="1" lang="ja-JP" altLang="en-US" dirty="0"/>
              <a:t>主記憶と比べると、レジスタは数ビット程度のごく小容量しかありませんが、</a:t>
            </a:r>
            <a:endParaRPr kumimoji="1" lang="en-US" altLang="ja-JP" dirty="0"/>
          </a:p>
          <a:p>
            <a:r>
              <a:rPr kumimoji="1" lang="en-US" altLang="ja-JP" dirty="0"/>
              <a:t>CPU</a:t>
            </a:r>
            <a:r>
              <a:rPr kumimoji="1" lang="ja-JP" altLang="en-US" dirty="0"/>
              <a:t>に直結していますので、非常に高速にアクセスできます。</a:t>
            </a:r>
            <a:endParaRPr kumimoji="1" lang="en-US" altLang="ja-JP" dirty="0"/>
          </a:p>
          <a:p>
            <a:r>
              <a:rPr kumimoji="1" lang="ja-JP" altLang="en-US" dirty="0"/>
              <a:t>例えば、</a:t>
            </a:r>
            <a:r>
              <a:rPr kumimoji="1" lang="en-US" altLang="ja-JP" dirty="0"/>
              <a:t>05</a:t>
            </a:r>
            <a:r>
              <a:rPr kumimoji="1" lang="ja-JP" altLang="en-US" dirty="0"/>
              <a:t>の</a:t>
            </a:r>
            <a:r>
              <a:rPr kumimoji="1" lang="en-US" altLang="ja-JP" dirty="0"/>
              <a:t>333</a:t>
            </a:r>
            <a:r>
              <a:rPr kumimoji="1" lang="ja-JP" altLang="en-US" dirty="0"/>
              <a:t>番地にアクセスするとしましょう。</a:t>
            </a:r>
            <a:endParaRPr kumimoji="1" lang="en-US" altLang="ja-JP" dirty="0"/>
          </a:p>
          <a:p>
            <a:r>
              <a:rPr kumimoji="1" lang="ja-JP" altLang="en-US" dirty="0"/>
              <a:t>ページテーブルを見ると、ページ</a:t>
            </a:r>
            <a:r>
              <a:rPr kumimoji="1" lang="en-US" altLang="ja-JP" dirty="0"/>
              <a:t>05</a:t>
            </a:r>
            <a:r>
              <a:rPr kumimoji="1" lang="ja-JP" altLang="en-US" dirty="0"/>
              <a:t>はページ枠</a:t>
            </a:r>
            <a:r>
              <a:rPr kumimoji="1" lang="en-US" altLang="ja-JP" dirty="0"/>
              <a:t>01</a:t>
            </a:r>
            <a:r>
              <a:rPr kumimoji="1" lang="ja-JP" altLang="en-US" dirty="0"/>
              <a:t>にありますので、</a:t>
            </a:r>
            <a:endParaRPr kumimoji="1" lang="en-US" altLang="ja-JP" dirty="0"/>
          </a:p>
          <a:p>
            <a:r>
              <a:rPr kumimoji="1" lang="en-US" altLang="ja-JP" dirty="0"/>
              <a:t>05 333 </a:t>
            </a:r>
            <a:r>
              <a:rPr kumimoji="1" lang="ja-JP" altLang="en-US" dirty="0"/>
              <a:t>番地は </a:t>
            </a:r>
            <a:r>
              <a:rPr kumimoji="1" lang="en-US" altLang="ja-JP" dirty="0"/>
              <a:t>1 333 </a:t>
            </a:r>
            <a:r>
              <a:rPr kumimoji="1" lang="ja-JP" altLang="en-US" dirty="0"/>
              <a:t>番地となります。</a:t>
            </a:r>
            <a:endParaRPr kumimoji="1" lang="en-US" altLang="ja-JP" dirty="0"/>
          </a:p>
          <a:p>
            <a:r>
              <a:rPr kumimoji="1" lang="ja-JP" altLang="en-US" dirty="0"/>
              <a:t>このとき、主記憶へはまずページテーブルし、</a:t>
            </a:r>
            <a:endParaRPr kumimoji="1" lang="en-US" altLang="ja-JP" dirty="0"/>
          </a:p>
          <a:p>
            <a:r>
              <a:rPr kumimoji="1" lang="ja-JP" altLang="en-US" dirty="0"/>
              <a:t>それからページ枠にアクセスしていますので、</a:t>
            </a:r>
            <a:r>
              <a:rPr kumimoji="1" lang="en-US" altLang="ja-JP" dirty="0"/>
              <a:t>2</a:t>
            </a:r>
            <a:r>
              <a:rPr kumimoji="1" lang="ja-JP" altLang="en-US" dirty="0"/>
              <a:t>回アクセスしています。</a:t>
            </a:r>
            <a:endParaRPr kumimoji="1" lang="en-US" altLang="ja-JP" dirty="0"/>
          </a:p>
          <a:p>
            <a:r>
              <a:rPr kumimoji="1" lang="ja-JP" altLang="en-US" dirty="0"/>
              <a:t>このとき、連想レジスタに、ページ</a:t>
            </a:r>
            <a:r>
              <a:rPr kumimoji="1" lang="en-US" altLang="ja-JP" dirty="0"/>
              <a:t>05</a:t>
            </a:r>
            <a:r>
              <a:rPr kumimoji="1" lang="ja-JP" altLang="en-US" dirty="0"/>
              <a:t>はページ枠</a:t>
            </a:r>
            <a:r>
              <a:rPr kumimoji="1" lang="en-US" altLang="ja-JP" dirty="0"/>
              <a:t>1</a:t>
            </a:r>
            <a:r>
              <a:rPr kumimoji="1" lang="ja-JP" altLang="en-US" dirty="0"/>
              <a:t>にある、という情報を記憶しておきます。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55</a:t>
            </a:fld>
            <a:endParaRPr lang="en-US" altLang="ja-JP"/>
          </a:p>
        </p:txBody>
      </p:sp>
    </p:spTree>
    <p:extLst>
      <p:ext uri="{BB962C8B-B14F-4D97-AF65-F5344CB8AC3E}">
        <p14:creationId xmlns:p14="http://schemas.microsoft.com/office/powerpoint/2010/main" val="121947585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a:t>
            </a:r>
            <a:r>
              <a:rPr kumimoji="1" lang="en-US" altLang="ja-JP" dirty="0"/>
              <a:t>05</a:t>
            </a:r>
            <a:r>
              <a:rPr kumimoji="1" lang="ja-JP" altLang="en-US" dirty="0"/>
              <a:t> </a:t>
            </a:r>
            <a:r>
              <a:rPr kumimoji="1" lang="en-US" altLang="ja-JP" dirty="0"/>
              <a:t>334</a:t>
            </a:r>
            <a:r>
              <a:rPr kumimoji="1" lang="ja-JP" altLang="en-US" dirty="0"/>
              <a:t> 番地にアクセスするとしましょう。</a:t>
            </a:r>
            <a:endParaRPr kumimoji="1" lang="en-US" altLang="ja-JP" dirty="0"/>
          </a:p>
          <a:p>
            <a:r>
              <a:rPr kumimoji="1" lang="ja-JP" altLang="en-US" dirty="0"/>
              <a:t>連想レジスタを見ると、ページ </a:t>
            </a:r>
            <a:r>
              <a:rPr kumimoji="1" lang="en-US" altLang="ja-JP" dirty="0"/>
              <a:t>05 </a:t>
            </a:r>
            <a:r>
              <a:rPr kumimoji="1" lang="ja-JP" altLang="en-US" dirty="0"/>
              <a:t>はページ枠 </a:t>
            </a:r>
            <a:r>
              <a:rPr kumimoji="1" lang="en-US" altLang="ja-JP" dirty="0"/>
              <a:t>1 </a:t>
            </a:r>
            <a:r>
              <a:rPr kumimoji="1" lang="ja-JP" altLang="en-US" dirty="0"/>
              <a:t>にあるとわかります。</a:t>
            </a:r>
            <a:endParaRPr kumimoji="1" lang="en-US" altLang="ja-JP" dirty="0"/>
          </a:p>
          <a:p>
            <a:r>
              <a:rPr kumimoji="1" lang="ja-JP" altLang="en-US" dirty="0"/>
              <a:t>よって、この場合は、ページテーブルを見ることなく直接ページ枠にアクセスできますので、</a:t>
            </a:r>
            <a:endParaRPr kumimoji="1" lang="en-US" altLang="ja-JP" dirty="0"/>
          </a:p>
          <a:p>
            <a:r>
              <a:rPr kumimoji="1" lang="ja-JP" altLang="en-US" dirty="0"/>
              <a:t>主記憶へのアクセスは</a:t>
            </a:r>
            <a:r>
              <a:rPr kumimoji="1" lang="en-US" altLang="ja-JP" dirty="0"/>
              <a:t>1</a:t>
            </a:r>
            <a:r>
              <a:rPr kumimoji="1" lang="ja-JP" altLang="en-US" dirty="0"/>
              <a:t>回ですみます。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56</a:t>
            </a:fld>
            <a:endParaRPr lang="en-US" altLang="ja-JP"/>
          </a:p>
        </p:txBody>
      </p:sp>
    </p:spTree>
    <p:extLst>
      <p:ext uri="{BB962C8B-B14F-4D97-AF65-F5344CB8AC3E}">
        <p14:creationId xmlns:p14="http://schemas.microsoft.com/office/powerpoint/2010/main" val="275161044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連想レジスタを使うと、</a:t>
            </a:r>
            <a:endParaRPr kumimoji="1" lang="en-US" altLang="ja-JP" dirty="0"/>
          </a:p>
          <a:p>
            <a:r>
              <a:rPr kumimoji="1" lang="ja-JP" altLang="en-US" dirty="0"/>
              <a:t>初めてアクセスするときは主記憶に</a:t>
            </a:r>
            <a:r>
              <a:rPr kumimoji="1" lang="en-US" altLang="ja-JP" dirty="0"/>
              <a:t>2</a:t>
            </a:r>
            <a:r>
              <a:rPr kumimoji="1" lang="ja-JP" altLang="en-US" dirty="0"/>
              <a:t>回のアクセスが必要ですが、</a:t>
            </a:r>
            <a:endParaRPr kumimoji="1" lang="en-US" altLang="ja-JP" dirty="0"/>
          </a:p>
          <a:p>
            <a:r>
              <a:rPr kumimoji="1" lang="ja-JP" altLang="en-US" dirty="0"/>
              <a:t>最近アクセスしたページであれば、主記憶へのアクセスは</a:t>
            </a:r>
            <a:r>
              <a:rPr kumimoji="1" lang="en-US" altLang="ja-JP" dirty="0"/>
              <a:t>1</a:t>
            </a:r>
            <a:r>
              <a:rPr kumimoji="1" lang="ja-JP" altLang="en-US" dirty="0"/>
              <a:t>回ですみます。</a:t>
            </a:r>
            <a:endParaRPr kumimoji="1" lang="en-US" altLang="ja-JP" dirty="0"/>
          </a:p>
          <a:p>
            <a:r>
              <a:rPr kumimoji="1" lang="ja-JP" altLang="en-US" dirty="0"/>
              <a:t>統計的には、連想レジスタを</a:t>
            </a:r>
            <a:r>
              <a:rPr kumimoji="1" lang="en-US" altLang="ja-JP" dirty="0"/>
              <a:t>8</a:t>
            </a:r>
            <a:r>
              <a:rPr kumimoji="1" lang="ja-JP" altLang="en-US" dirty="0"/>
              <a:t>個から</a:t>
            </a:r>
            <a:r>
              <a:rPr kumimoji="1" lang="en-US" altLang="ja-JP" dirty="0"/>
              <a:t>16</a:t>
            </a:r>
            <a:r>
              <a:rPr kumimoji="1" lang="ja-JP" altLang="en-US" dirty="0"/>
              <a:t>個程度用意しておけば、</a:t>
            </a:r>
            <a:endParaRPr kumimoji="1" lang="en-US" altLang="ja-JP" dirty="0"/>
          </a:p>
          <a:p>
            <a:r>
              <a:rPr kumimoji="1" lang="en-US" altLang="ja-JP" dirty="0"/>
              <a:t>90% </a:t>
            </a:r>
            <a:r>
              <a:rPr kumimoji="1" lang="ja-JP" altLang="en-US" dirty="0"/>
              <a:t>の確率でヒットします。</a:t>
            </a:r>
            <a:endParaRPr kumimoji="1" lang="en-US" altLang="ja-JP" dirty="0"/>
          </a:p>
          <a:p>
            <a:r>
              <a:rPr kumimoji="1" lang="ja-JP" altLang="en-US" dirty="0"/>
              <a:t>つまり、</a:t>
            </a:r>
            <a:r>
              <a:rPr kumimoji="1" lang="en-US" altLang="ja-JP" dirty="0"/>
              <a:t>90</a:t>
            </a:r>
            <a:r>
              <a:rPr kumimoji="1" lang="ja-JP" altLang="en-US" dirty="0"/>
              <a:t>％の確率でアクセス回数が</a:t>
            </a:r>
            <a:r>
              <a:rPr kumimoji="1" lang="en-US" altLang="ja-JP" dirty="0"/>
              <a:t>1</a:t>
            </a:r>
            <a:r>
              <a:rPr kumimoji="1" lang="ja-JP" altLang="en-US" dirty="0"/>
              <a:t>回になりますので、</a:t>
            </a:r>
            <a:endParaRPr kumimoji="1" lang="en-US" altLang="ja-JP" dirty="0"/>
          </a:p>
          <a:p>
            <a:r>
              <a:rPr kumimoji="1" lang="ja-JP" altLang="en-US" dirty="0"/>
              <a:t>アクセス時間がほぼ半分になります。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57</a:t>
            </a:fld>
            <a:endParaRPr lang="en-US" altLang="ja-JP"/>
          </a:p>
        </p:txBody>
      </p:sp>
    </p:spTree>
    <p:extLst>
      <p:ext uri="{BB962C8B-B14F-4D97-AF65-F5344CB8AC3E}">
        <p14:creationId xmlns:p14="http://schemas.microsoft.com/office/powerpoint/2010/main" val="355330290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まとめにはいります。</a:t>
            </a:r>
            <a:endParaRPr kumimoji="1" lang="en-US" altLang="ja-JP" dirty="0"/>
          </a:p>
          <a:p>
            <a:r>
              <a:rPr kumimoji="1" lang="en-US" altLang="ja-JP" dirty="0"/>
              <a:t>2</a:t>
            </a:r>
            <a:r>
              <a:rPr kumimoji="1" lang="ja-JP" altLang="en-US" dirty="0"/>
              <a:t>次記憶上に仮想記憶を構成することで、主記憶よりも大きな記憶領域を確保できます。</a:t>
            </a:r>
            <a:endParaRPr kumimoji="1" lang="en-US" altLang="ja-JP" dirty="0"/>
          </a:p>
          <a:p>
            <a:r>
              <a:rPr kumimoji="1" lang="ja-JP" altLang="en-US" dirty="0"/>
              <a:t>主記憶上に無いデータは適時スワップインします。</a:t>
            </a:r>
            <a:endParaRPr kumimoji="1" lang="en-US" altLang="ja-JP" dirty="0"/>
          </a:p>
          <a:p>
            <a:r>
              <a:rPr kumimoji="1" lang="ja-JP" altLang="en-US" dirty="0"/>
              <a:t>これにより、ユーザにとってはメモリサイズが大きくなったように見え、</a:t>
            </a:r>
            <a:endParaRPr kumimoji="1" lang="en-US" altLang="ja-JP" dirty="0"/>
          </a:p>
          <a:p>
            <a:r>
              <a:rPr kumimoji="1" lang="ja-JP" altLang="en-US" dirty="0"/>
              <a:t>必用なデータが常に主記憶上にあるかのように感じられます。</a:t>
            </a:r>
            <a:endParaRPr kumimoji="1" lang="en-US" altLang="ja-JP" dirty="0"/>
          </a:p>
          <a:p>
            <a:r>
              <a:rPr kumimoji="1" lang="ja-JP" altLang="en-US" dirty="0"/>
              <a:t>また、仮想記憶を使うことにより、ユーザはメモリサイズを気にする必要がなくなります。</a:t>
            </a:r>
            <a:endParaRPr kumimoji="1" lang="en-US" altLang="ja-JP" dirty="0"/>
          </a:p>
          <a:p>
            <a:r>
              <a:rPr kumimoji="1" lang="ja-JP" altLang="en-US" dirty="0"/>
              <a:t>ページングは非連続割り付け方式の主記憶の再配置シスです。</a:t>
            </a:r>
            <a:endParaRPr kumimoji="1" lang="en-US" altLang="ja-JP" dirty="0"/>
          </a:p>
          <a:p>
            <a:r>
              <a:rPr kumimoji="1" lang="ja-JP" altLang="en-US" dirty="0"/>
              <a:t>仮想アドレスのページ番号を、ページ枠番号に置き換えることでアドレス変換できます。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58</a:t>
            </a:fld>
            <a:endParaRPr lang="en-US" altLang="ja-JP"/>
          </a:p>
        </p:txBody>
      </p:sp>
    </p:spTree>
    <p:extLst>
      <p:ext uri="{BB962C8B-B14F-4D97-AF65-F5344CB8AC3E}">
        <p14:creationId xmlns:p14="http://schemas.microsoft.com/office/powerpoint/2010/main" val="171244442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ページングの長所は、外部断片化が起きないこと、</a:t>
            </a:r>
            <a:endParaRPr kumimoji="1" lang="en-US" altLang="ja-JP" dirty="0"/>
          </a:p>
          <a:p>
            <a:r>
              <a:rPr kumimoji="1" lang="ja-JP" altLang="en-US" dirty="0"/>
              <a:t>内部断片化は起きるが、それにより無駄になる領域が少ないことです。</a:t>
            </a:r>
            <a:endParaRPr kumimoji="1" lang="en-US" altLang="ja-JP" dirty="0"/>
          </a:p>
          <a:p>
            <a:r>
              <a:rPr kumimoji="1" lang="ja-JP" altLang="en-US" dirty="0"/>
              <a:t>一方、ページングの短所は、ページテーブルが巨大であること、</a:t>
            </a:r>
            <a:endParaRPr kumimoji="1" lang="en-US" altLang="ja-JP" dirty="0"/>
          </a:p>
          <a:p>
            <a:r>
              <a:rPr kumimoji="1" lang="ja-JP" altLang="en-US" dirty="0"/>
              <a:t>主記憶への</a:t>
            </a:r>
            <a:r>
              <a:rPr kumimoji="1" lang="en-US" altLang="ja-JP" dirty="0"/>
              <a:t>2</a:t>
            </a:r>
            <a:r>
              <a:rPr kumimoji="1" lang="ja-JP" altLang="en-US" dirty="0"/>
              <a:t>回のアクセスが必要になることです。</a:t>
            </a:r>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59</a:t>
            </a:fld>
            <a:endParaRPr lang="en-US" altLang="ja-JP"/>
          </a:p>
        </p:txBody>
      </p:sp>
    </p:spTree>
    <p:extLst>
      <p:ext uri="{BB962C8B-B14F-4D97-AF65-F5344CB8AC3E}">
        <p14:creationId xmlns:p14="http://schemas.microsoft.com/office/powerpoint/2010/main" val="3959644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メモリの大きさは限られていますので、すぐにいっぱいになってしまいます。</a:t>
            </a:r>
            <a:endParaRPr kumimoji="1" lang="en-US" altLang="ja-JP" dirty="0"/>
          </a:p>
          <a:p>
            <a:r>
              <a:rPr kumimoji="1" lang="ja-JP" altLang="en-US"/>
              <a:t>メモリを効率良く使うためには、メモリ上におくデータを適時入れ替えてやる必要があります。</a:t>
            </a:r>
            <a:endParaRPr kumimoji="1" lang="en-US" altLang="ja-JP" dirty="0"/>
          </a:p>
          <a:p>
            <a:r>
              <a:rPr kumimoji="1" lang="ja-JP" altLang="en-US"/>
              <a:t>ブロック状態にプロセスを２次記憶に退避させるのがスワッピングです。</a:t>
            </a:r>
            <a:endParaRPr kumimoji="1" lang="en-US" altLang="ja-JP" dirty="0"/>
          </a:p>
          <a:p>
            <a:r>
              <a:rPr kumimoji="1" lang="ja-JP" altLang="en-US"/>
              <a:t>ブロック状態になったプロセスは、しばらくは動けません。</a:t>
            </a:r>
            <a:endParaRPr kumimoji="1" lang="en-US" altLang="ja-JP" dirty="0"/>
          </a:p>
          <a:p>
            <a:r>
              <a:rPr kumimoji="1" lang="ja-JP" altLang="en-US"/>
              <a:t>動けないものをメモリに置いておくのは無駄ですので、</a:t>
            </a:r>
            <a:endParaRPr kumimoji="1" lang="en-US" altLang="ja-JP" dirty="0"/>
          </a:p>
          <a:p>
            <a:r>
              <a:rPr kumimoji="1" lang="ja-JP" altLang="en-US"/>
              <a:t>メモリから２次記憶のバックングストアと呼ばれる領域に追い出してしまいます。</a:t>
            </a:r>
            <a:endParaRPr kumimoji="1" lang="en-US" altLang="ja-JP" dirty="0"/>
          </a:p>
          <a:p>
            <a:r>
              <a:rPr kumimoji="1" lang="ja-JP" altLang="en-US"/>
              <a:t>メモリから２次記憶に追い出すことをスワップアウトと言います。</a:t>
            </a:r>
            <a:endParaRPr kumimoji="1" lang="en-US" altLang="ja-JP" dirty="0"/>
          </a:p>
          <a:p>
            <a:r>
              <a:rPr kumimoji="1" lang="ja-JP" altLang="en-US"/>
              <a:t>逆に、一旦追い出したものをメモリに戻すことをスワップインと言います。</a:t>
            </a:r>
            <a:endParaRPr kumimoji="1" lang="en-US" altLang="ja-JP" dirty="0"/>
          </a:p>
          <a:p>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6</a:t>
            </a:fld>
            <a:endParaRPr lang="en-US" altLang="ja-JP"/>
          </a:p>
        </p:txBody>
      </p:sp>
    </p:spTree>
    <p:extLst>
      <p:ext uri="{BB962C8B-B14F-4D97-AF65-F5344CB8AC3E}">
        <p14:creationId xmlns:p14="http://schemas.microsoft.com/office/powerpoint/2010/main" val="186389353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ページングでは、ページテーブルが巨大になる、メモリアクセスが増大する、という問題がありました。</a:t>
            </a:r>
            <a:endParaRPr kumimoji="1" lang="en-US" altLang="ja-JP" dirty="0"/>
          </a:p>
          <a:p>
            <a:r>
              <a:rPr kumimoji="1" lang="ja-JP" altLang="en-US" dirty="0"/>
              <a:t>ページテーブルが巨大になる問題については、</a:t>
            </a:r>
            <a:endParaRPr kumimoji="1" lang="en-US" altLang="ja-JP" dirty="0"/>
          </a:p>
          <a:p>
            <a:r>
              <a:rPr kumimoji="1" lang="ja-JP" altLang="en-US" dirty="0"/>
              <a:t>ハッシュ関数によるページテーブルを使うことで、</a:t>
            </a:r>
            <a:endParaRPr kumimoji="1" lang="en-US" altLang="ja-JP" dirty="0"/>
          </a:p>
          <a:p>
            <a:r>
              <a:rPr kumimoji="1" lang="ja-JP" altLang="en-US" dirty="0"/>
              <a:t>テーブルのサイズを仮想記憶のページ数から、実記憶のページ枠数に減らせます。</a:t>
            </a:r>
            <a:endParaRPr kumimoji="1" lang="en-US" altLang="ja-JP" dirty="0"/>
          </a:p>
          <a:p>
            <a:r>
              <a:rPr kumimoji="1" lang="ja-JP" altLang="en-US" dirty="0"/>
              <a:t>メモリアクセスが増大する問題については、</a:t>
            </a:r>
            <a:endParaRPr kumimoji="1" lang="en-US" altLang="ja-JP" dirty="0"/>
          </a:p>
          <a:p>
            <a:r>
              <a:rPr kumimoji="1" lang="ja-JP" altLang="en-US" dirty="0"/>
              <a:t>連想レジスタ方式を使うことにより、</a:t>
            </a:r>
            <a:endParaRPr kumimoji="1" lang="en-US" altLang="ja-JP" dirty="0"/>
          </a:p>
          <a:p>
            <a:r>
              <a:rPr kumimoji="1" lang="ja-JP" altLang="en-US" dirty="0"/>
              <a:t>最近使用したページは主記憶へのアクセス回数が</a:t>
            </a:r>
            <a:r>
              <a:rPr kumimoji="1" lang="en-US" altLang="ja-JP" dirty="0"/>
              <a:t>1</a:t>
            </a:r>
            <a:r>
              <a:rPr kumimoji="1" lang="ja-JP" altLang="en-US" dirty="0"/>
              <a:t>回ですむようになります。</a:t>
            </a:r>
            <a:endParaRPr kumimoji="1" lang="en-US" altLang="ja-JP" dirty="0"/>
          </a:p>
          <a:p>
            <a:r>
              <a:rPr kumimoji="1" lang="ja-JP" altLang="en-US" dirty="0"/>
              <a:t>統計的には</a:t>
            </a:r>
            <a:r>
              <a:rPr kumimoji="1" lang="en-US" altLang="ja-JP" dirty="0"/>
              <a:t>90</a:t>
            </a:r>
            <a:r>
              <a:rPr kumimoji="1" lang="ja-JP" altLang="en-US" dirty="0"/>
              <a:t>％でヒットしますので、ほぼ</a:t>
            </a:r>
            <a:r>
              <a:rPr kumimoji="1" lang="en-US" altLang="ja-JP" dirty="0"/>
              <a:t>1</a:t>
            </a:r>
            <a:r>
              <a:rPr kumimoji="1" lang="ja-JP" altLang="en-US" dirty="0"/>
              <a:t>回ですむことになります。</a:t>
            </a:r>
            <a:endParaRPr kumimoji="1" lang="en-US" altLang="ja-JP" dirty="0"/>
          </a:p>
          <a:p>
            <a:r>
              <a:rPr kumimoji="1" lang="ja-JP" altLang="en-US" dirty="0"/>
              <a:t>それでは、今回の授業はこれで終了です。</a:t>
            </a:r>
            <a:endParaRPr kumimoji="1" lang="en-US" altLang="ja-JP" dirty="0"/>
          </a:p>
          <a:p>
            <a:r>
              <a:rPr kumimoji="1" lang="ja-JP" altLang="en-US" dirty="0"/>
              <a:t>いつものように</a:t>
            </a:r>
            <a:r>
              <a:rPr kumimoji="1" lang="en-US" altLang="ja-JP" dirty="0" err="1"/>
              <a:t>GoogleClassroom</a:t>
            </a:r>
            <a:r>
              <a:rPr kumimoji="1" lang="ja-JP" altLang="en-US" dirty="0"/>
              <a:t>上に課題テストを挙げてありますので、</a:t>
            </a:r>
            <a:endParaRPr kumimoji="1" lang="en-US" altLang="ja-JP" dirty="0"/>
          </a:p>
          <a:p>
            <a:r>
              <a:rPr kumimoji="1" lang="ja-JP" altLang="en-US" dirty="0"/>
              <a:t>来週授業開始時までに提出してください。</a:t>
            </a:r>
            <a:endParaRPr kumimoji="1" lang="en-US" altLang="ja-JP" dirty="0"/>
          </a:p>
          <a:p>
            <a:r>
              <a:rPr kumimoji="1" lang="ja-JP" altLang="en-US" dirty="0"/>
              <a:t>お疲れ様でした。</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4D4F7C37-1BAF-4537-9C39-015E8C23C0C2}" type="slidenum">
              <a:rPr lang="ja-JP" altLang="en-US" smtClean="0"/>
              <a:pPr/>
              <a:t>60</a:t>
            </a:fld>
            <a:endParaRPr lang="en-US" altLang="ja-JP"/>
          </a:p>
        </p:txBody>
      </p:sp>
    </p:spTree>
    <p:extLst>
      <p:ext uri="{BB962C8B-B14F-4D97-AF65-F5344CB8AC3E}">
        <p14:creationId xmlns:p14="http://schemas.microsoft.com/office/powerpoint/2010/main" val="3884334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スワップインは、プログラム、データを</a:t>
            </a:r>
            <a:r>
              <a:rPr kumimoji="1" lang="en-US" altLang="ja-JP" dirty="0"/>
              <a:t>2</a:t>
            </a:r>
            <a:r>
              <a:rPr kumimoji="1" lang="ja-JP" altLang="en-US" dirty="0"/>
              <a:t>次記憶から読み込みます。</a:t>
            </a:r>
            <a:endParaRPr kumimoji="1" lang="en-US" altLang="ja-JP" dirty="0"/>
          </a:p>
          <a:p>
            <a:r>
              <a:rPr kumimoji="1" lang="ja-JP" altLang="en-US" dirty="0"/>
              <a:t>実行に必要なプログラムやデータがある場合にスワップインします。</a:t>
            </a:r>
            <a:endParaRPr kumimoji="1" lang="en-US" altLang="ja-JP" dirty="0"/>
          </a:p>
          <a:p>
            <a:r>
              <a:rPr kumimoji="1" lang="ja-JP" altLang="en-US" dirty="0"/>
              <a:t>一方、プログラムやデータを</a:t>
            </a:r>
            <a:r>
              <a:rPr kumimoji="1" lang="en-US" altLang="ja-JP" dirty="0"/>
              <a:t>2</a:t>
            </a:r>
            <a:r>
              <a:rPr kumimoji="1" lang="ja-JP" altLang="en-US" dirty="0"/>
              <a:t>次記憶に追い出すのがスワップアウトです。</a:t>
            </a:r>
            <a:endParaRPr kumimoji="1" lang="en-US" altLang="ja-JP" dirty="0"/>
          </a:p>
          <a:p>
            <a:r>
              <a:rPr kumimoji="1" lang="ja-JP" altLang="en-US" dirty="0"/>
              <a:t>メモリには限りがありますので、新しいデータをスワップインするためには、</a:t>
            </a:r>
            <a:endParaRPr kumimoji="1" lang="en-US" altLang="ja-JP" dirty="0"/>
          </a:p>
          <a:p>
            <a:r>
              <a:rPr kumimoji="1" lang="ja-JP" altLang="en-US" dirty="0"/>
              <a:t>他のデータをスワップアウトする必要があります。</a:t>
            </a:r>
            <a:endParaRPr kumimoji="1" lang="en-US" altLang="ja-JP" dirty="0"/>
          </a:p>
          <a:p>
            <a:r>
              <a:rPr kumimoji="1" lang="ja-JP" altLang="en-US" dirty="0"/>
              <a:t>そこで、当面必要の無いプログラムやデータを退避させます。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4D4F7C37-1BAF-4537-9C39-015E8C23C0C2}" type="slidenum">
              <a:rPr lang="ja-JP" altLang="en-US" smtClean="0"/>
              <a:pPr/>
              <a:t>7</a:t>
            </a:fld>
            <a:endParaRPr lang="en-US" altLang="ja-JP"/>
          </a:p>
        </p:txBody>
      </p:sp>
    </p:spTree>
    <p:extLst>
      <p:ext uri="{BB962C8B-B14F-4D97-AF65-F5344CB8AC3E}">
        <p14:creationId xmlns:p14="http://schemas.microsoft.com/office/powerpoint/2010/main" val="9407810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主記憶の容量には限りがあります。</a:t>
            </a:r>
            <a:endParaRPr kumimoji="1" lang="en-US" altLang="ja-JP" dirty="0"/>
          </a:p>
          <a:p>
            <a:r>
              <a:rPr kumimoji="1" lang="ja-JP" altLang="en-US" dirty="0"/>
              <a:t>そこで、動的再配置により、主記憶よりも大きなアドレス空間を提供できる</a:t>
            </a:r>
            <a:endParaRPr kumimoji="1" lang="en-US" altLang="ja-JP" dirty="0"/>
          </a:p>
          <a:p>
            <a:r>
              <a:rPr kumimoji="1" lang="ja-JP" altLang="en-US" dirty="0"/>
              <a:t>仮想記憶を</a:t>
            </a:r>
            <a:r>
              <a:rPr kumimoji="1" lang="en-US" altLang="ja-JP" dirty="0"/>
              <a:t>2</a:t>
            </a:r>
            <a:r>
              <a:rPr kumimoji="1" lang="ja-JP" altLang="en-US" dirty="0"/>
              <a:t>次記憶上に作成します。</a:t>
            </a:r>
            <a:endParaRPr kumimoji="1" lang="en-US" altLang="ja-JP" dirty="0"/>
          </a:p>
          <a:p>
            <a:r>
              <a:rPr kumimoji="1" lang="ja-JP" altLang="en-US" dirty="0"/>
              <a:t>主記憶の容量は限られているので全てのデータを主記憶上に置くことはできません。</a:t>
            </a:r>
            <a:endParaRPr kumimoji="1" lang="en-US" altLang="ja-JP" dirty="0"/>
          </a:p>
          <a:p>
            <a:r>
              <a:rPr kumimoji="1" lang="ja-JP" altLang="en-US" dirty="0"/>
              <a:t>そこで、</a:t>
            </a:r>
            <a:r>
              <a:rPr kumimoji="1" lang="en-US" altLang="ja-JP" dirty="0"/>
              <a:t>OS</a:t>
            </a:r>
            <a:r>
              <a:rPr kumimoji="1" lang="ja-JP" altLang="en-US" dirty="0"/>
              <a:t>が適時スワップインスワップアウトして主記憶上のデータを入れ替えることにより、</a:t>
            </a:r>
            <a:endParaRPr kumimoji="1" lang="en-US" altLang="ja-JP" dirty="0"/>
          </a:p>
          <a:p>
            <a:r>
              <a:rPr kumimoji="1" lang="ja-JP" altLang="en-US" dirty="0"/>
              <a:t>ユーザにとっては、必要なデータが常に主記憶にあるかのように感じられるようにするのが仮想記憶です。</a:t>
            </a:r>
            <a:endParaRPr kumimoji="1" lang="en-US" altLang="ja-JP" dirty="0"/>
          </a:p>
          <a:p>
            <a:r>
              <a:rPr kumimoji="1" lang="ja-JP" altLang="en-US" dirty="0"/>
              <a:t>仮想記憶を使うことにより、ユーザはメモリのサイズを気にする必要がなくなります。</a:t>
            </a:r>
          </a:p>
        </p:txBody>
      </p:sp>
      <p:sp>
        <p:nvSpPr>
          <p:cNvPr id="4" name="スライド番号プレースホルダー 3"/>
          <p:cNvSpPr>
            <a:spLocks noGrp="1"/>
          </p:cNvSpPr>
          <p:nvPr>
            <p:ph type="sldNum" sz="quarter" idx="10"/>
          </p:nvPr>
        </p:nvSpPr>
        <p:spPr/>
        <p:txBody>
          <a:bodyPr/>
          <a:lstStyle/>
          <a:p>
            <a:fld id="{4D4F7C37-1BAF-4537-9C39-015E8C23C0C2}" type="slidenum">
              <a:rPr lang="ja-JP" altLang="en-US" smtClean="0"/>
              <a:pPr/>
              <a:t>8</a:t>
            </a:fld>
            <a:endParaRPr lang="en-US" altLang="ja-JP"/>
          </a:p>
        </p:txBody>
      </p:sp>
    </p:spTree>
    <p:extLst>
      <p:ext uri="{BB962C8B-B14F-4D97-AF65-F5344CB8AC3E}">
        <p14:creationId xmlns:p14="http://schemas.microsoft.com/office/powerpoint/2010/main" val="952759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仮想記憶、主記憶にはそれぞれ番地が割り振られています。</a:t>
            </a:r>
            <a:endParaRPr kumimoji="1" lang="en-US" altLang="ja-JP" dirty="0"/>
          </a:p>
          <a:p>
            <a:r>
              <a:rPr kumimoji="1" lang="ja-JP" altLang="en-US" dirty="0"/>
              <a:t>仮想記憶に割り振られる番地を、仮想アドレス、または論理アドレスと言います。</a:t>
            </a:r>
            <a:endParaRPr kumimoji="1" lang="en-US" altLang="ja-JP" dirty="0"/>
          </a:p>
          <a:p>
            <a:r>
              <a:rPr kumimoji="1" lang="ja-JP" altLang="en-US" dirty="0"/>
              <a:t>一方、主記憶に割り振られる番地を、実アドレス、または物理アドレスと言います。</a:t>
            </a:r>
            <a:endParaRPr kumimoji="1" lang="en-US" altLang="ja-JP" dirty="0"/>
          </a:p>
        </p:txBody>
      </p:sp>
      <p:sp>
        <p:nvSpPr>
          <p:cNvPr id="4" name="スライド番号プレースホルダー 3"/>
          <p:cNvSpPr>
            <a:spLocks noGrp="1"/>
          </p:cNvSpPr>
          <p:nvPr>
            <p:ph type="sldNum" sz="quarter" idx="10"/>
          </p:nvPr>
        </p:nvSpPr>
        <p:spPr/>
        <p:txBody>
          <a:bodyPr/>
          <a:lstStyle/>
          <a:p>
            <a:fld id="{4D4F7C37-1BAF-4537-9C39-015E8C23C0C2}" type="slidenum">
              <a:rPr lang="ja-JP" altLang="en-US" smtClean="0"/>
              <a:pPr/>
              <a:t>9</a:t>
            </a:fld>
            <a:endParaRPr lang="en-US" altLang="ja-JP"/>
          </a:p>
        </p:txBody>
      </p:sp>
    </p:spTree>
    <p:extLst>
      <p:ext uri="{BB962C8B-B14F-4D97-AF65-F5344CB8AC3E}">
        <p14:creationId xmlns:p14="http://schemas.microsoft.com/office/powerpoint/2010/main" val="29170524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1026"/>
          <p:cNvGrpSpPr>
            <a:grpSpLocks/>
          </p:cNvGrpSpPr>
          <p:nvPr/>
        </p:nvGrpSpPr>
        <p:grpSpPr bwMode="auto">
          <a:xfrm>
            <a:off x="0" y="-14288"/>
            <a:ext cx="9155113" cy="6884988"/>
            <a:chOff x="0" y="-9"/>
            <a:chExt cx="5767" cy="4337"/>
          </a:xfrm>
        </p:grpSpPr>
        <p:sp>
          <p:nvSpPr>
            <p:cNvPr id="5" name="Freeform 1027"/>
            <p:cNvSpPr>
              <a:spLocks/>
            </p:cNvSpPr>
            <p:nvPr/>
          </p:nvSpPr>
          <p:spPr bwMode="hidden">
            <a:xfrm>
              <a:off x="1632" y="-5"/>
              <a:ext cx="1737" cy="4333"/>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6" name="Freeform 1028"/>
            <p:cNvSpPr>
              <a:spLocks/>
            </p:cNvSpPr>
            <p:nvPr/>
          </p:nvSpPr>
          <p:spPr bwMode="hidden">
            <a:xfrm>
              <a:off x="0" y="-7"/>
              <a:ext cx="1737" cy="4329"/>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7" name="Freeform 1029"/>
            <p:cNvSpPr>
              <a:spLocks/>
            </p:cNvSpPr>
            <p:nvPr/>
          </p:nvSpPr>
          <p:spPr bwMode="hidden">
            <a:xfrm>
              <a:off x="3744" y="-4"/>
              <a:ext cx="1739" cy="4330"/>
            </a:xfrm>
            <a:custGeom>
              <a:avLst/>
              <a:gdLst/>
              <a:ahLst/>
              <a:cxnLst>
                <a:cxn ang="0">
                  <a:pos x="494" y="4415"/>
                </a:cxn>
                <a:cxn ang="0">
                  <a:pos x="1739" y="4420"/>
                </a:cxn>
                <a:cxn ang="0">
                  <a:pos x="524" y="0"/>
                </a:cxn>
                <a:cxn ang="0">
                  <a:pos x="0" y="7"/>
                </a:cxn>
                <a:cxn ang="0">
                  <a:pos x="494" y="4415"/>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8" name="Freeform 1030"/>
            <p:cNvSpPr>
              <a:spLocks/>
            </p:cNvSpPr>
            <p:nvPr/>
          </p:nvSpPr>
          <p:spPr bwMode="hidden">
            <a:xfrm>
              <a:off x="1920" y="-9"/>
              <a:ext cx="2080" cy="4324"/>
            </a:xfrm>
            <a:custGeom>
              <a:avLst/>
              <a:gdLst/>
              <a:ahLst/>
              <a:cxnLst>
                <a:cxn ang="0">
                  <a:pos x="0" y="7"/>
                </a:cxn>
                <a:cxn ang="0">
                  <a:pos x="1870" y="4338"/>
                </a:cxn>
                <a:cxn ang="0">
                  <a:pos x="2080" y="4338"/>
                </a:cxn>
                <a:cxn ang="0">
                  <a:pos x="1033" y="0"/>
                </a:cxn>
                <a:cxn ang="0">
                  <a:pos x="0" y="7"/>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pPr>
                <a:defRPr/>
              </a:pPr>
              <a:endParaRPr lang="ja-JP" altLang="en-US"/>
            </a:p>
          </p:txBody>
        </p:sp>
        <p:sp>
          <p:nvSpPr>
            <p:cNvPr id="9" name="Freeform 1031"/>
            <p:cNvSpPr>
              <a:spLocks/>
            </p:cNvSpPr>
            <p:nvPr/>
          </p:nvSpPr>
          <p:spPr bwMode="hidden">
            <a:xfrm>
              <a:off x="117" y="97"/>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pPr>
                <a:defRPr/>
              </a:pPr>
              <a:endParaRPr lang="ja-JP" altLang="en-US"/>
            </a:p>
          </p:txBody>
        </p:sp>
        <p:sp>
          <p:nvSpPr>
            <p:cNvPr id="10" name="Freeform 1032"/>
            <p:cNvSpPr>
              <a:spLocks/>
            </p:cNvSpPr>
            <p:nvPr/>
          </p:nvSpPr>
          <p:spPr bwMode="hidden">
            <a:xfrm rot="2702961" flipH="1">
              <a:off x="810" y="766"/>
              <a:ext cx="2544" cy="1008"/>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11" name="Freeform 1033"/>
            <p:cNvSpPr>
              <a:spLocks/>
            </p:cNvSpPr>
            <p:nvPr/>
          </p:nvSpPr>
          <p:spPr bwMode="hidden">
            <a:xfrm>
              <a:off x="83" y="49"/>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12" name="Freeform 1034"/>
            <p:cNvSpPr>
              <a:spLocks/>
            </p:cNvSpPr>
            <p:nvPr/>
          </p:nvSpPr>
          <p:spPr bwMode="hidden">
            <a:xfrm rot="-2895842">
              <a:off x="-984" y="1041"/>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13" name="Freeform 1035"/>
            <p:cNvSpPr>
              <a:spLocks/>
            </p:cNvSpPr>
            <p:nvPr/>
          </p:nvSpPr>
          <p:spPr bwMode="hidden">
            <a:xfrm rot="-2305141">
              <a:off x="1331" y="913"/>
              <a:ext cx="3594" cy="1735"/>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14" name="Freeform 1036"/>
            <p:cNvSpPr>
              <a:spLocks/>
            </p:cNvSpPr>
            <p:nvPr/>
          </p:nvSpPr>
          <p:spPr bwMode="hidden">
            <a:xfrm rot="2084418" flipH="1">
              <a:off x="1859" y="865"/>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15" name="Freeform 1037"/>
            <p:cNvSpPr>
              <a:spLocks/>
            </p:cNvSpPr>
            <p:nvPr/>
          </p:nvSpPr>
          <p:spPr bwMode="hidden">
            <a:xfrm>
              <a:off x="4250" y="-7"/>
              <a:ext cx="1089" cy="2285"/>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16" name="Rectangle 1038"/>
            <p:cNvSpPr>
              <a:spLocks noChangeArrowheads="1"/>
            </p:cNvSpPr>
            <p:nvPr/>
          </p:nvSpPr>
          <p:spPr bwMode="invGray">
            <a:xfrm>
              <a:off x="0" y="2441"/>
              <a:ext cx="5760" cy="432"/>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defRPr/>
              </a:pPr>
              <a:endParaRPr lang="ja-JP" altLang="en-US"/>
            </a:p>
          </p:txBody>
        </p:sp>
        <p:sp>
          <p:nvSpPr>
            <p:cNvPr id="17" name="Freeform 1039"/>
            <p:cNvSpPr>
              <a:spLocks/>
            </p:cNvSpPr>
            <p:nvPr/>
          </p:nvSpPr>
          <p:spPr bwMode="invGray">
            <a:xfrm>
              <a:off x="1632" y="2487"/>
              <a:ext cx="1737" cy="382"/>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18" name="Freeform 1040"/>
            <p:cNvSpPr>
              <a:spLocks/>
            </p:cNvSpPr>
            <p:nvPr/>
          </p:nvSpPr>
          <p:spPr bwMode="invGray">
            <a:xfrm>
              <a:off x="0" y="2487"/>
              <a:ext cx="1737" cy="381"/>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19" name="Freeform 1041"/>
            <p:cNvSpPr>
              <a:spLocks/>
            </p:cNvSpPr>
            <p:nvPr/>
          </p:nvSpPr>
          <p:spPr bwMode="invGray">
            <a:xfrm>
              <a:off x="3744" y="2487"/>
              <a:ext cx="1739" cy="382"/>
            </a:xfrm>
            <a:custGeom>
              <a:avLst/>
              <a:gdLst/>
              <a:ahLst/>
              <a:cxnLst>
                <a:cxn ang="0">
                  <a:pos x="494" y="4415"/>
                </a:cxn>
                <a:cxn ang="0">
                  <a:pos x="1739" y="4420"/>
                </a:cxn>
                <a:cxn ang="0">
                  <a:pos x="524" y="0"/>
                </a:cxn>
                <a:cxn ang="0">
                  <a:pos x="0" y="7"/>
                </a:cxn>
                <a:cxn ang="0">
                  <a:pos x="494" y="4415"/>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20" name="Freeform 1042"/>
            <p:cNvSpPr>
              <a:spLocks/>
            </p:cNvSpPr>
            <p:nvPr/>
          </p:nvSpPr>
          <p:spPr bwMode="invGray">
            <a:xfrm>
              <a:off x="1920" y="2487"/>
              <a:ext cx="2080" cy="381"/>
            </a:xfrm>
            <a:custGeom>
              <a:avLst/>
              <a:gdLst/>
              <a:ahLst/>
              <a:cxnLst>
                <a:cxn ang="0">
                  <a:pos x="0" y="7"/>
                </a:cxn>
                <a:cxn ang="0">
                  <a:pos x="1870" y="4338"/>
                </a:cxn>
                <a:cxn ang="0">
                  <a:pos x="2080" y="4338"/>
                </a:cxn>
                <a:cxn ang="0">
                  <a:pos x="1033" y="0"/>
                </a:cxn>
                <a:cxn ang="0">
                  <a:pos x="0" y="7"/>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pPr>
                <a:defRPr/>
              </a:pPr>
              <a:endParaRPr lang="ja-JP" altLang="en-US"/>
            </a:p>
          </p:txBody>
        </p:sp>
        <p:sp>
          <p:nvSpPr>
            <p:cNvPr id="21" name="Rectangle 1043"/>
            <p:cNvSpPr>
              <a:spLocks noChangeArrowheads="1"/>
            </p:cNvSpPr>
            <p:nvPr/>
          </p:nvSpPr>
          <p:spPr bwMode="invGray">
            <a:xfrm>
              <a:off x="7" y="2456"/>
              <a:ext cx="5760" cy="432"/>
            </a:xfrm>
            <a:prstGeom prst="rect">
              <a:avLst/>
            </a:prstGeom>
            <a:solidFill>
              <a:schemeClr val="bg2">
                <a:alpha val="50000"/>
              </a:schemeClr>
            </a:solidFill>
            <a:ln w="9525">
              <a:noFill/>
              <a:miter lim="800000"/>
              <a:headEnd/>
              <a:tailEnd/>
            </a:ln>
            <a:effectLst/>
          </p:spPr>
          <p:txBody>
            <a:bodyPr wrap="none" anchor="ctr"/>
            <a:lstStyle/>
            <a:p>
              <a:pPr>
                <a:defRPr/>
              </a:pPr>
              <a:endParaRPr lang="ja-JP" altLang="en-US"/>
            </a:p>
          </p:txBody>
        </p:sp>
        <p:sp>
          <p:nvSpPr>
            <p:cNvPr id="22" name="Freeform 1044"/>
            <p:cNvSpPr>
              <a:spLocks/>
            </p:cNvSpPr>
            <p:nvPr/>
          </p:nvSpPr>
          <p:spPr bwMode="invGray">
            <a:xfrm>
              <a:off x="2583" y="2449"/>
              <a:ext cx="1036" cy="42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23" name="Freeform 1045"/>
            <p:cNvSpPr>
              <a:spLocks/>
            </p:cNvSpPr>
            <p:nvPr/>
          </p:nvSpPr>
          <p:spPr bwMode="invGray">
            <a:xfrm rot="18897039" flipH="1">
              <a:off x="1486" y="2417"/>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24" name="Freeform 1046"/>
            <p:cNvSpPr>
              <a:spLocks/>
            </p:cNvSpPr>
            <p:nvPr/>
          </p:nvSpPr>
          <p:spPr bwMode="invGray">
            <a:xfrm rot="18897039" flipH="1">
              <a:off x="766" y="2417"/>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25" name="Freeform 1047"/>
            <p:cNvSpPr>
              <a:spLocks/>
            </p:cNvSpPr>
            <p:nvPr/>
          </p:nvSpPr>
          <p:spPr bwMode="invGray">
            <a:xfrm rot="18897039" flipH="1">
              <a:off x="31" y="2385"/>
              <a:ext cx="1034" cy="487"/>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26" name="Freeform 1048"/>
            <p:cNvSpPr>
              <a:spLocks/>
            </p:cNvSpPr>
            <p:nvPr/>
          </p:nvSpPr>
          <p:spPr bwMode="invGray">
            <a:xfrm flipH="1" flipV="1">
              <a:off x="576" y="2441"/>
              <a:ext cx="3552"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27" name="Freeform 1049"/>
            <p:cNvSpPr>
              <a:spLocks/>
            </p:cNvSpPr>
            <p:nvPr/>
          </p:nvSpPr>
          <p:spPr bwMode="invGray">
            <a:xfrm flipH="1" flipV="1">
              <a:off x="240" y="2441"/>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28" name="Freeform 1050"/>
            <p:cNvSpPr>
              <a:spLocks/>
            </p:cNvSpPr>
            <p:nvPr/>
          </p:nvSpPr>
          <p:spPr bwMode="invGray">
            <a:xfrm flipH="1" flipV="1">
              <a:off x="3036" y="2489"/>
              <a:ext cx="1332" cy="38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29" name="Freeform 1051"/>
            <p:cNvSpPr>
              <a:spLocks/>
            </p:cNvSpPr>
            <p:nvPr/>
          </p:nvSpPr>
          <p:spPr bwMode="invGray">
            <a:xfrm flipH="1" flipV="1">
              <a:off x="3984" y="2441"/>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30" name="Freeform 1052"/>
            <p:cNvSpPr>
              <a:spLocks/>
            </p:cNvSpPr>
            <p:nvPr/>
          </p:nvSpPr>
          <p:spPr bwMode="invGray">
            <a:xfrm flipH="1" flipV="1">
              <a:off x="3456" y="2441"/>
              <a:ext cx="2304"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31" name="Rectangle 1053"/>
            <p:cNvSpPr>
              <a:spLocks noChangeArrowheads="1"/>
            </p:cNvSpPr>
            <p:nvPr/>
          </p:nvSpPr>
          <p:spPr bwMode="invGray">
            <a:xfrm>
              <a:off x="0" y="2462"/>
              <a:ext cx="5760" cy="14"/>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pPr>
                <a:defRPr/>
              </a:pPr>
              <a:endParaRPr lang="ja-JP" altLang="en-US"/>
            </a:p>
          </p:txBody>
        </p:sp>
        <p:sp>
          <p:nvSpPr>
            <p:cNvPr id="32" name="Rectangle 1054"/>
            <p:cNvSpPr>
              <a:spLocks noChangeArrowheads="1"/>
            </p:cNvSpPr>
            <p:nvPr/>
          </p:nvSpPr>
          <p:spPr bwMode="hidden">
            <a:xfrm>
              <a:off x="0" y="2880"/>
              <a:ext cx="5760" cy="576"/>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defRPr/>
              </a:pPr>
              <a:endParaRPr lang="ja-JP" altLang="en-US"/>
            </a:p>
          </p:txBody>
        </p:sp>
        <p:sp>
          <p:nvSpPr>
            <p:cNvPr id="33" name="Rectangle 1055"/>
            <p:cNvSpPr>
              <a:spLocks noChangeArrowheads="1"/>
            </p:cNvSpPr>
            <p:nvPr/>
          </p:nvSpPr>
          <p:spPr bwMode="hidden">
            <a:xfrm>
              <a:off x="0" y="3408"/>
              <a:ext cx="5760" cy="912"/>
            </a:xfrm>
            <a:prstGeom prst="rect">
              <a:avLst/>
            </a:prstGeom>
            <a:solidFill>
              <a:schemeClr val="bg1"/>
            </a:solidFill>
            <a:ln w="9525">
              <a:noFill/>
              <a:miter lim="800000"/>
              <a:headEnd/>
              <a:tailEnd/>
            </a:ln>
            <a:effectLst/>
          </p:spPr>
          <p:txBody>
            <a:bodyPr wrap="none" anchor="ctr"/>
            <a:lstStyle/>
            <a:p>
              <a:pPr>
                <a:defRPr/>
              </a:pPr>
              <a:endParaRPr lang="ja-JP" altLang="en-US"/>
            </a:p>
          </p:txBody>
        </p:sp>
        <p:pic>
          <p:nvPicPr>
            <p:cNvPr id="34" name="Picture 1056" descr="BTZBUL1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 y="1650"/>
              <a:ext cx="20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77" name="Rectangle 1057"/>
          <p:cNvSpPr>
            <a:spLocks noGrp="1" noChangeArrowheads="1"/>
          </p:cNvSpPr>
          <p:nvPr>
            <p:ph type="ctrTitle"/>
          </p:nvPr>
        </p:nvSpPr>
        <p:spPr>
          <a:xfrm>
            <a:off x="1676400" y="1905000"/>
            <a:ext cx="7239000" cy="1905000"/>
          </a:xfrm>
        </p:spPr>
        <p:txBody>
          <a:bodyPr/>
          <a:lstStyle>
            <a:lvl1pPr algn="l">
              <a:defRPr/>
            </a:lvl1pPr>
          </a:lstStyle>
          <a:p>
            <a:r>
              <a:rPr lang="ja-JP" altLang="en-US"/>
              <a:t>マスタ タイトルの書式設定</a:t>
            </a:r>
          </a:p>
        </p:txBody>
      </p:sp>
      <p:sp>
        <p:nvSpPr>
          <p:cNvPr id="6178" name="Rectangle 1058"/>
          <p:cNvSpPr>
            <a:spLocks noGrp="1" noChangeArrowheads="1"/>
          </p:cNvSpPr>
          <p:nvPr>
            <p:ph type="subTitle" idx="1"/>
          </p:nvPr>
        </p:nvSpPr>
        <p:spPr>
          <a:xfrm>
            <a:off x="1676400" y="4572000"/>
            <a:ext cx="6400800" cy="1679575"/>
          </a:xfrm>
        </p:spPr>
        <p:txBody>
          <a:bodyPr anchor="ctr"/>
          <a:lstStyle>
            <a:lvl1pPr marL="0" indent="0" algn="ctr">
              <a:buFontTx/>
              <a:buNone/>
              <a:defRPr/>
            </a:lvl1pPr>
          </a:lstStyle>
          <a:p>
            <a:r>
              <a:rPr lang="ja-JP" altLang="en-US"/>
              <a:t>マスタ サブタイトルの書式設定</a:t>
            </a:r>
          </a:p>
        </p:txBody>
      </p:sp>
      <p:sp>
        <p:nvSpPr>
          <p:cNvPr id="35" name="Rectangle 1059"/>
          <p:cNvSpPr>
            <a:spLocks noGrp="1" noChangeArrowheads="1"/>
          </p:cNvSpPr>
          <p:nvPr>
            <p:ph type="dt" sz="half" idx="10"/>
          </p:nvPr>
        </p:nvSpPr>
        <p:spPr>
          <a:xfrm>
            <a:off x="685800" y="6324600"/>
            <a:ext cx="1905000" cy="457200"/>
          </a:xfrm>
        </p:spPr>
        <p:txBody>
          <a:bodyPr/>
          <a:lstStyle>
            <a:lvl1pPr>
              <a:defRPr/>
            </a:lvl1pPr>
          </a:lstStyle>
          <a:p>
            <a:pPr>
              <a:defRPr/>
            </a:pPr>
            <a:endParaRPr lang="en-US" altLang="ja-JP"/>
          </a:p>
        </p:txBody>
      </p:sp>
      <p:sp>
        <p:nvSpPr>
          <p:cNvPr id="36" name="Rectangle 1060"/>
          <p:cNvSpPr>
            <a:spLocks noGrp="1" noChangeArrowheads="1"/>
          </p:cNvSpPr>
          <p:nvPr>
            <p:ph type="ftr" sz="quarter" idx="11"/>
          </p:nvPr>
        </p:nvSpPr>
        <p:spPr>
          <a:xfrm>
            <a:off x="3124200" y="6324600"/>
            <a:ext cx="2895600" cy="457200"/>
          </a:xfrm>
        </p:spPr>
        <p:txBody>
          <a:bodyPr/>
          <a:lstStyle>
            <a:lvl1pPr>
              <a:defRPr/>
            </a:lvl1pPr>
          </a:lstStyle>
          <a:p>
            <a:pPr>
              <a:defRPr/>
            </a:pPr>
            <a:endParaRPr lang="en-US" altLang="ja-JP"/>
          </a:p>
        </p:txBody>
      </p:sp>
      <p:sp>
        <p:nvSpPr>
          <p:cNvPr id="37" name="Rectangle 1061"/>
          <p:cNvSpPr>
            <a:spLocks noGrp="1" noChangeArrowheads="1"/>
          </p:cNvSpPr>
          <p:nvPr>
            <p:ph type="sldNum" sz="quarter" idx="12"/>
          </p:nvPr>
        </p:nvSpPr>
        <p:spPr>
          <a:xfrm>
            <a:off x="6553200" y="6324600"/>
            <a:ext cx="1905000" cy="457200"/>
          </a:xfrm>
        </p:spPr>
        <p:txBody>
          <a:bodyPr/>
          <a:lstStyle>
            <a:lvl1pPr>
              <a:defRPr/>
            </a:lvl1pPr>
          </a:lstStyle>
          <a:p>
            <a:fld id="{1EDCDE31-EDA9-441A-809E-AE694E663073}" type="slidenum">
              <a:rPr lang="ja-JP" altLang="en-US"/>
              <a:pPr/>
              <a:t>‹#›</a:t>
            </a:fld>
            <a:endParaRPr lang="en-US" altLang="ja-JP"/>
          </a:p>
        </p:txBody>
      </p:sp>
    </p:spTree>
    <p:extLst>
      <p:ext uri="{BB962C8B-B14F-4D97-AF65-F5344CB8AC3E}">
        <p14:creationId xmlns:p14="http://schemas.microsoft.com/office/powerpoint/2010/main" val="1560118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6B52AB74-5057-4274-8603-FCF9120E3732}" type="slidenum">
              <a:rPr lang="ja-JP" altLang="en-US"/>
              <a:pPr/>
              <a:t>‹#›</a:t>
            </a:fld>
            <a:endParaRPr lang="en-US" altLang="ja-JP"/>
          </a:p>
        </p:txBody>
      </p:sp>
    </p:spTree>
    <p:extLst>
      <p:ext uri="{BB962C8B-B14F-4D97-AF65-F5344CB8AC3E}">
        <p14:creationId xmlns:p14="http://schemas.microsoft.com/office/powerpoint/2010/main" val="3509302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65138"/>
            <a:ext cx="1943100" cy="5630862"/>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465138"/>
            <a:ext cx="5676900" cy="5630862"/>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25196E66-9360-49D1-B434-17272CDCAC3A}" type="slidenum">
              <a:rPr lang="ja-JP" altLang="en-US"/>
              <a:pPr/>
              <a:t>‹#›</a:t>
            </a:fld>
            <a:endParaRPr lang="en-US" altLang="ja-JP"/>
          </a:p>
        </p:txBody>
      </p:sp>
    </p:spTree>
    <p:extLst>
      <p:ext uri="{BB962C8B-B14F-4D97-AF65-F5344CB8AC3E}">
        <p14:creationId xmlns:p14="http://schemas.microsoft.com/office/powerpoint/2010/main" val="363781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AA5BEC58-F441-405A-80D2-968EB2C4FF9E}" type="slidenum">
              <a:rPr lang="ja-JP" altLang="en-US"/>
              <a:pPr/>
              <a:t>‹#›</a:t>
            </a:fld>
            <a:endParaRPr lang="en-US" altLang="ja-JP"/>
          </a:p>
        </p:txBody>
      </p:sp>
    </p:spTree>
    <p:extLst>
      <p:ext uri="{BB962C8B-B14F-4D97-AF65-F5344CB8AC3E}">
        <p14:creationId xmlns:p14="http://schemas.microsoft.com/office/powerpoint/2010/main" val="2925426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7F0EEBB1-E3B6-46BB-9129-9A3AD801B254}" type="slidenum">
              <a:rPr lang="ja-JP" altLang="en-US"/>
              <a:pPr/>
              <a:t>‹#›</a:t>
            </a:fld>
            <a:endParaRPr lang="en-US" altLang="ja-JP"/>
          </a:p>
        </p:txBody>
      </p:sp>
    </p:spTree>
    <p:extLst>
      <p:ext uri="{BB962C8B-B14F-4D97-AF65-F5344CB8AC3E}">
        <p14:creationId xmlns:p14="http://schemas.microsoft.com/office/powerpoint/2010/main" val="992521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B8C91EA9-EFD2-4ED7-B314-EDE0FB668990}" type="slidenum">
              <a:rPr lang="ja-JP" altLang="en-US"/>
              <a:pPr/>
              <a:t>‹#›</a:t>
            </a:fld>
            <a:endParaRPr lang="en-US" altLang="ja-JP"/>
          </a:p>
        </p:txBody>
      </p:sp>
    </p:spTree>
    <p:extLst>
      <p:ext uri="{BB962C8B-B14F-4D97-AF65-F5344CB8AC3E}">
        <p14:creationId xmlns:p14="http://schemas.microsoft.com/office/powerpoint/2010/main" val="1889556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34"/>
          <p:cNvSpPr>
            <a:spLocks noGrp="1" noChangeArrowheads="1"/>
          </p:cNvSpPr>
          <p:nvPr>
            <p:ph type="sldNum" sz="quarter" idx="12"/>
          </p:nvPr>
        </p:nvSpPr>
        <p:spPr>
          <a:ln/>
        </p:spPr>
        <p:txBody>
          <a:bodyPr/>
          <a:lstStyle>
            <a:lvl1pPr>
              <a:defRPr/>
            </a:lvl1pPr>
          </a:lstStyle>
          <a:p>
            <a:fld id="{80C3D461-B562-420A-8CB1-DE0FD0B33548}" type="slidenum">
              <a:rPr lang="ja-JP" altLang="en-US"/>
              <a:pPr/>
              <a:t>‹#›</a:t>
            </a:fld>
            <a:endParaRPr lang="en-US" altLang="ja-JP"/>
          </a:p>
        </p:txBody>
      </p:sp>
    </p:spTree>
    <p:extLst>
      <p:ext uri="{BB962C8B-B14F-4D97-AF65-F5344CB8AC3E}">
        <p14:creationId xmlns:p14="http://schemas.microsoft.com/office/powerpoint/2010/main" val="2792241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34"/>
          <p:cNvSpPr>
            <a:spLocks noGrp="1" noChangeArrowheads="1"/>
          </p:cNvSpPr>
          <p:nvPr>
            <p:ph type="sldNum" sz="quarter" idx="12"/>
          </p:nvPr>
        </p:nvSpPr>
        <p:spPr>
          <a:ln/>
        </p:spPr>
        <p:txBody>
          <a:bodyPr/>
          <a:lstStyle>
            <a:lvl1pPr>
              <a:defRPr/>
            </a:lvl1pPr>
          </a:lstStyle>
          <a:p>
            <a:fld id="{1291A9D9-B38C-4F04-92DA-3CFBBD0B57F3}" type="slidenum">
              <a:rPr lang="ja-JP" altLang="en-US"/>
              <a:pPr/>
              <a:t>‹#›</a:t>
            </a:fld>
            <a:endParaRPr lang="en-US" altLang="ja-JP"/>
          </a:p>
        </p:txBody>
      </p:sp>
    </p:spTree>
    <p:extLst>
      <p:ext uri="{BB962C8B-B14F-4D97-AF65-F5344CB8AC3E}">
        <p14:creationId xmlns:p14="http://schemas.microsoft.com/office/powerpoint/2010/main" val="1641028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34"/>
          <p:cNvSpPr>
            <a:spLocks noGrp="1" noChangeArrowheads="1"/>
          </p:cNvSpPr>
          <p:nvPr>
            <p:ph type="sldNum" sz="quarter" idx="12"/>
          </p:nvPr>
        </p:nvSpPr>
        <p:spPr>
          <a:ln/>
        </p:spPr>
        <p:txBody>
          <a:bodyPr/>
          <a:lstStyle>
            <a:lvl1pPr>
              <a:defRPr/>
            </a:lvl1pPr>
          </a:lstStyle>
          <a:p>
            <a:fld id="{8A911949-E4B6-47B0-8EE8-7969787C68B7}" type="slidenum">
              <a:rPr lang="ja-JP" altLang="en-US"/>
              <a:pPr/>
              <a:t>‹#›</a:t>
            </a:fld>
            <a:endParaRPr lang="en-US" altLang="ja-JP"/>
          </a:p>
        </p:txBody>
      </p:sp>
    </p:spTree>
    <p:extLst>
      <p:ext uri="{BB962C8B-B14F-4D97-AF65-F5344CB8AC3E}">
        <p14:creationId xmlns:p14="http://schemas.microsoft.com/office/powerpoint/2010/main" val="1345276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5009D6D1-DF11-40A0-93D6-FB56A2233FD9}" type="slidenum">
              <a:rPr lang="ja-JP" altLang="en-US"/>
              <a:pPr/>
              <a:t>‹#›</a:t>
            </a:fld>
            <a:endParaRPr lang="en-US" altLang="ja-JP"/>
          </a:p>
        </p:txBody>
      </p:sp>
    </p:spTree>
    <p:extLst>
      <p:ext uri="{BB962C8B-B14F-4D97-AF65-F5344CB8AC3E}">
        <p14:creationId xmlns:p14="http://schemas.microsoft.com/office/powerpoint/2010/main" val="3019410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723FA9BB-C39B-4BDF-9863-1AABC25DC03B}" type="slidenum">
              <a:rPr lang="ja-JP" altLang="en-US"/>
              <a:pPr/>
              <a:t>‹#›</a:t>
            </a:fld>
            <a:endParaRPr lang="en-US" altLang="ja-JP"/>
          </a:p>
        </p:txBody>
      </p:sp>
    </p:spTree>
    <p:extLst>
      <p:ext uri="{BB962C8B-B14F-4D97-AF65-F5344CB8AC3E}">
        <p14:creationId xmlns:p14="http://schemas.microsoft.com/office/powerpoint/2010/main" val="2593888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7405688"/>
            <a:chOff x="0" y="-9"/>
            <a:chExt cx="5760" cy="4665"/>
          </a:xfrm>
        </p:grpSpPr>
        <p:sp>
          <p:nvSpPr>
            <p:cNvPr id="5123" name="Freeform 3"/>
            <p:cNvSpPr>
              <a:spLocks/>
            </p:cNvSpPr>
            <p:nvPr/>
          </p:nvSpPr>
          <p:spPr bwMode="hidden">
            <a:xfrm>
              <a:off x="1632" y="-5"/>
              <a:ext cx="1737" cy="4333"/>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5124" name="Freeform 4"/>
            <p:cNvSpPr>
              <a:spLocks/>
            </p:cNvSpPr>
            <p:nvPr/>
          </p:nvSpPr>
          <p:spPr bwMode="hidden">
            <a:xfrm>
              <a:off x="0" y="-7"/>
              <a:ext cx="1737" cy="4329"/>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5125" name="Freeform 5"/>
            <p:cNvSpPr>
              <a:spLocks/>
            </p:cNvSpPr>
            <p:nvPr/>
          </p:nvSpPr>
          <p:spPr bwMode="hidden">
            <a:xfrm>
              <a:off x="3744" y="-4"/>
              <a:ext cx="1739" cy="4330"/>
            </a:xfrm>
            <a:custGeom>
              <a:avLst/>
              <a:gdLst/>
              <a:ahLst/>
              <a:cxnLst>
                <a:cxn ang="0">
                  <a:pos x="494" y="4415"/>
                </a:cxn>
                <a:cxn ang="0">
                  <a:pos x="1739" y="4420"/>
                </a:cxn>
                <a:cxn ang="0">
                  <a:pos x="524" y="0"/>
                </a:cxn>
                <a:cxn ang="0">
                  <a:pos x="0" y="7"/>
                </a:cxn>
                <a:cxn ang="0">
                  <a:pos x="494" y="4415"/>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5126" name="Freeform 6"/>
            <p:cNvSpPr>
              <a:spLocks/>
            </p:cNvSpPr>
            <p:nvPr/>
          </p:nvSpPr>
          <p:spPr bwMode="hidden">
            <a:xfrm>
              <a:off x="1920" y="-9"/>
              <a:ext cx="2080" cy="4324"/>
            </a:xfrm>
            <a:custGeom>
              <a:avLst/>
              <a:gdLst/>
              <a:ahLst/>
              <a:cxnLst>
                <a:cxn ang="0">
                  <a:pos x="0" y="7"/>
                </a:cxn>
                <a:cxn ang="0">
                  <a:pos x="1870" y="4338"/>
                </a:cxn>
                <a:cxn ang="0">
                  <a:pos x="2080" y="4338"/>
                </a:cxn>
                <a:cxn ang="0">
                  <a:pos x="1033" y="0"/>
                </a:cxn>
                <a:cxn ang="0">
                  <a:pos x="0" y="7"/>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pPr>
                <a:defRPr/>
              </a:pPr>
              <a:endParaRPr lang="ja-JP" altLang="en-US"/>
            </a:p>
          </p:txBody>
        </p:sp>
        <p:sp>
          <p:nvSpPr>
            <p:cNvPr id="5127" name="Freeform 7"/>
            <p:cNvSpPr>
              <a:spLocks/>
            </p:cNvSpPr>
            <p:nvPr/>
          </p:nvSpPr>
          <p:spPr bwMode="hidden">
            <a:xfrm>
              <a:off x="117" y="97"/>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pPr>
                <a:defRPr/>
              </a:pPr>
              <a:endParaRPr lang="ja-JP" altLang="en-US"/>
            </a:p>
          </p:txBody>
        </p:sp>
        <p:sp>
          <p:nvSpPr>
            <p:cNvPr id="5128" name="Freeform 8"/>
            <p:cNvSpPr>
              <a:spLocks/>
            </p:cNvSpPr>
            <p:nvPr/>
          </p:nvSpPr>
          <p:spPr bwMode="hidden">
            <a:xfrm rot="2702961" flipH="1">
              <a:off x="810" y="766"/>
              <a:ext cx="2544" cy="1008"/>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29" name="Freeform 9"/>
            <p:cNvSpPr>
              <a:spLocks/>
            </p:cNvSpPr>
            <p:nvPr/>
          </p:nvSpPr>
          <p:spPr bwMode="hidden">
            <a:xfrm>
              <a:off x="83" y="49"/>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30" name="Freeform 10"/>
            <p:cNvSpPr>
              <a:spLocks/>
            </p:cNvSpPr>
            <p:nvPr userDrawn="1"/>
          </p:nvSpPr>
          <p:spPr bwMode="hidden">
            <a:xfrm rot="-2895842">
              <a:off x="-984" y="1041"/>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31" name="Freeform 11"/>
            <p:cNvSpPr>
              <a:spLocks/>
            </p:cNvSpPr>
            <p:nvPr/>
          </p:nvSpPr>
          <p:spPr bwMode="hidden">
            <a:xfrm rot="-2305141">
              <a:off x="1331" y="913"/>
              <a:ext cx="3594" cy="1735"/>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32" name="Freeform 12"/>
            <p:cNvSpPr>
              <a:spLocks/>
            </p:cNvSpPr>
            <p:nvPr/>
          </p:nvSpPr>
          <p:spPr bwMode="hidden">
            <a:xfrm rot="2084418" flipH="1">
              <a:off x="1859" y="865"/>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33" name="Freeform 13"/>
            <p:cNvSpPr>
              <a:spLocks/>
            </p:cNvSpPr>
            <p:nvPr/>
          </p:nvSpPr>
          <p:spPr bwMode="hidden">
            <a:xfrm>
              <a:off x="4250" y="-7"/>
              <a:ext cx="1089" cy="2285"/>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34" name="Rectangle 14"/>
            <p:cNvSpPr>
              <a:spLocks noChangeArrowheads="1"/>
            </p:cNvSpPr>
            <p:nvPr/>
          </p:nvSpPr>
          <p:spPr bwMode="hidden">
            <a:xfrm>
              <a:off x="0" y="3910"/>
              <a:ext cx="5760" cy="432"/>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pPr>
                <a:defRPr/>
              </a:pPr>
              <a:endParaRPr lang="ja-JP" altLang="en-US"/>
            </a:p>
          </p:txBody>
        </p:sp>
        <p:sp>
          <p:nvSpPr>
            <p:cNvPr id="5135" name="Freeform 15"/>
            <p:cNvSpPr>
              <a:spLocks/>
            </p:cNvSpPr>
            <p:nvPr/>
          </p:nvSpPr>
          <p:spPr bwMode="hidden">
            <a:xfrm>
              <a:off x="1632" y="3956"/>
              <a:ext cx="1737" cy="382"/>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5136" name="Freeform 16"/>
            <p:cNvSpPr>
              <a:spLocks/>
            </p:cNvSpPr>
            <p:nvPr/>
          </p:nvSpPr>
          <p:spPr bwMode="hidden">
            <a:xfrm>
              <a:off x="0" y="3956"/>
              <a:ext cx="1737" cy="381"/>
            </a:xfrm>
            <a:custGeom>
              <a:avLst/>
              <a:gdLst/>
              <a:ahLst/>
              <a:cxnLst>
                <a:cxn ang="0">
                  <a:pos x="494" y="4309"/>
                </a:cxn>
                <a:cxn ang="0">
                  <a:pos x="1737" y="4320"/>
                </a:cxn>
                <a:cxn ang="0">
                  <a:pos x="524" y="0"/>
                </a:cxn>
                <a:cxn ang="0">
                  <a:pos x="0" y="7"/>
                </a:cxn>
                <a:cxn ang="0">
                  <a:pos x="494" y="430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5137" name="Freeform 17"/>
            <p:cNvSpPr>
              <a:spLocks/>
            </p:cNvSpPr>
            <p:nvPr/>
          </p:nvSpPr>
          <p:spPr bwMode="hidden">
            <a:xfrm>
              <a:off x="3744" y="3956"/>
              <a:ext cx="1739" cy="382"/>
            </a:xfrm>
            <a:custGeom>
              <a:avLst/>
              <a:gdLst/>
              <a:ahLst/>
              <a:cxnLst>
                <a:cxn ang="0">
                  <a:pos x="494" y="4415"/>
                </a:cxn>
                <a:cxn ang="0">
                  <a:pos x="1739" y="4420"/>
                </a:cxn>
                <a:cxn ang="0">
                  <a:pos x="524" y="0"/>
                </a:cxn>
                <a:cxn ang="0">
                  <a:pos x="0" y="7"/>
                </a:cxn>
                <a:cxn ang="0">
                  <a:pos x="494" y="4415"/>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pPr>
                <a:defRPr/>
              </a:pPr>
              <a:endParaRPr lang="ja-JP" altLang="en-US"/>
            </a:p>
          </p:txBody>
        </p:sp>
        <p:sp>
          <p:nvSpPr>
            <p:cNvPr id="5138" name="Freeform 18"/>
            <p:cNvSpPr>
              <a:spLocks/>
            </p:cNvSpPr>
            <p:nvPr/>
          </p:nvSpPr>
          <p:spPr bwMode="hidden">
            <a:xfrm>
              <a:off x="1920" y="3956"/>
              <a:ext cx="2080" cy="381"/>
            </a:xfrm>
            <a:custGeom>
              <a:avLst/>
              <a:gdLst/>
              <a:ahLst/>
              <a:cxnLst>
                <a:cxn ang="0">
                  <a:pos x="0" y="7"/>
                </a:cxn>
                <a:cxn ang="0">
                  <a:pos x="1870" y="4338"/>
                </a:cxn>
                <a:cxn ang="0">
                  <a:pos x="2080" y="4338"/>
                </a:cxn>
                <a:cxn ang="0">
                  <a:pos x="1033" y="0"/>
                </a:cxn>
                <a:cxn ang="0">
                  <a:pos x="0" y="7"/>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pPr>
                <a:defRPr/>
              </a:pPr>
              <a:endParaRPr lang="ja-JP" altLang="en-US"/>
            </a:p>
          </p:txBody>
        </p:sp>
        <p:sp>
          <p:nvSpPr>
            <p:cNvPr id="5139" name="Rectangle 19"/>
            <p:cNvSpPr>
              <a:spLocks noChangeArrowheads="1"/>
            </p:cNvSpPr>
            <p:nvPr/>
          </p:nvSpPr>
          <p:spPr bwMode="hidden">
            <a:xfrm>
              <a:off x="0" y="3905"/>
              <a:ext cx="5760" cy="432"/>
            </a:xfrm>
            <a:prstGeom prst="rect">
              <a:avLst/>
            </a:prstGeom>
            <a:solidFill>
              <a:schemeClr val="bg2">
                <a:alpha val="50000"/>
              </a:schemeClr>
            </a:solidFill>
            <a:ln w="9525">
              <a:noFill/>
              <a:miter lim="800000"/>
              <a:headEnd/>
              <a:tailEnd/>
            </a:ln>
            <a:effectLst/>
          </p:spPr>
          <p:txBody>
            <a:bodyPr wrap="none" anchor="ctr"/>
            <a:lstStyle/>
            <a:p>
              <a:pPr>
                <a:defRPr/>
              </a:pPr>
              <a:endParaRPr lang="ja-JP" altLang="en-US"/>
            </a:p>
          </p:txBody>
        </p:sp>
        <p:sp>
          <p:nvSpPr>
            <p:cNvPr id="5140" name="Freeform 20"/>
            <p:cNvSpPr>
              <a:spLocks/>
            </p:cNvSpPr>
            <p:nvPr/>
          </p:nvSpPr>
          <p:spPr bwMode="hidden">
            <a:xfrm>
              <a:off x="2583" y="3918"/>
              <a:ext cx="1036" cy="42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1" name="Freeform 21"/>
            <p:cNvSpPr>
              <a:spLocks/>
            </p:cNvSpPr>
            <p:nvPr/>
          </p:nvSpPr>
          <p:spPr bwMode="hidden">
            <a:xfrm rot="18897039" flipH="1">
              <a:off x="1486" y="3886"/>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2" name="Freeform 22"/>
            <p:cNvSpPr>
              <a:spLocks/>
            </p:cNvSpPr>
            <p:nvPr/>
          </p:nvSpPr>
          <p:spPr bwMode="hidden">
            <a:xfrm rot="18897039" flipH="1">
              <a:off x="766" y="3886"/>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3" name="Freeform 23"/>
            <p:cNvSpPr>
              <a:spLocks/>
            </p:cNvSpPr>
            <p:nvPr/>
          </p:nvSpPr>
          <p:spPr bwMode="hidden">
            <a:xfrm rot="18897039" flipH="1">
              <a:off x="31" y="3854"/>
              <a:ext cx="1034" cy="487"/>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4" name="Freeform 24"/>
            <p:cNvSpPr>
              <a:spLocks/>
            </p:cNvSpPr>
            <p:nvPr/>
          </p:nvSpPr>
          <p:spPr bwMode="hidden">
            <a:xfrm flipH="1" flipV="1">
              <a:off x="576" y="3910"/>
              <a:ext cx="3552"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5" name="Freeform 25"/>
            <p:cNvSpPr>
              <a:spLocks/>
            </p:cNvSpPr>
            <p:nvPr/>
          </p:nvSpPr>
          <p:spPr bwMode="hidden">
            <a:xfrm flipH="1" flipV="1">
              <a:off x="240" y="3910"/>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6" name="Freeform 26"/>
            <p:cNvSpPr>
              <a:spLocks/>
            </p:cNvSpPr>
            <p:nvPr/>
          </p:nvSpPr>
          <p:spPr bwMode="hidden">
            <a:xfrm flipH="1" flipV="1">
              <a:off x="3036" y="3958"/>
              <a:ext cx="1332" cy="38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7" name="Freeform 27"/>
            <p:cNvSpPr>
              <a:spLocks/>
            </p:cNvSpPr>
            <p:nvPr/>
          </p:nvSpPr>
          <p:spPr bwMode="hidden">
            <a:xfrm flipH="1" flipV="1">
              <a:off x="3984" y="3910"/>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8" name="Freeform 28"/>
            <p:cNvSpPr>
              <a:spLocks/>
            </p:cNvSpPr>
            <p:nvPr/>
          </p:nvSpPr>
          <p:spPr bwMode="hidden">
            <a:xfrm flipH="1" flipV="1">
              <a:off x="3456" y="3910"/>
              <a:ext cx="2304"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a:defRPr/>
              </a:pPr>
              <a:endParaRPr lang="ja-JP" altLang="en-US"/>
            </a:p>
          </p:txBody>
        </p:sp>
        <p:sp>
          <p:nvSpPr>
            <p:cNvPr id="5149" name="Rectangle 29"/>
            <p:cNvSpPr>
              <a:spLocks noChangeArrowheads="1"/>
            </p:cNvSpPr>
            <p:nvPr/>
          </p:nvSpPr>
          <p:spPr bwMode="hidden">
            <a:xfrm>
              <a:off x="0" y="3931"/>
              <a:ext cx="5760" cy="14"/>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pPr>
                <a:defRPr/>
              </a:pPr>
              <a:endParaRPr lang="ja-JP" altLang="en-US"/>
            </a:p>
          </p:txBody>
        </p:sp>
      </p:grpSp>
      <p:sp>
        <p:nvSpPr>
          <p:cNvPr id="1027" name="Rectangle 30"/>
          <p:cNvSpPr>
            <a:spLocks noGrp="1" noChangeArrowheads="1"/>
          </p:cNvSpPr>
          <p:nvPr>
            <p:ph type="title"/>
          </p:nvPr>
        </p:nvSpPr>
        <p:spPr bwMode="auto">
          <a:xfrm>
            <a:off x="685800" y="465138"/>
            <a:ext cx="77724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1028" name="Rectangle 3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5152" name="Rectangle 32"/>
          <p:cNvSpPr>
            <a:spLocks noGrp="1" noChangeArrowheads="1"/>
          </p:cNvSpPr>
          <p:nvPr>
            <p:ph type="dt" sz="half" idx="2"/>
          </p:nvPr>
        </p:nvSpPr>
        <p:spPr bwMode="auto">
          <a:xfrm>
            <a:off x="712788" y="63134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latin typeface="+mn-lt"/>
                <a:ea typeface="ＭＳ Ｐゴシック" pitchFamily="50" charset="-128"/>
              </a:defRPr>
            </a:lvl1pPr>
          </a:lstStyle>
          <a:p>
            <a:pPr>
              <a:defRPr/>
            </a:pPr>
            <a:endParaRPr lang="en-US" altLang="ja-JP"/>
          </a:p>
        </p:txBody>
      </p:sp>
      <p:sp>
        <p:nvSpPr>
          <p:cNvPr id="5153" name="Rectangle 33"/>
          <p:cNvSpPr>
            <a:spLocks noGrp="1" noChangeArrowheads="1"/>
          </p:cNvSpPr>
          <p:nvPr>
            <p:ph type="ftr" sz="quarter" idx="3"/>
          </p:nvPr>
        </p:nvSpPr>
        <p:spPr bwMode="auto">
          <a:xfrm>
            <a:off x="3151188" y="631348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latin typeface="+mn-lt"/>
                <a:ea typeface="ＭＳ Ｐゴシック" pitchFamily="50" charset="-128"/>
              </a:defRPr>
            </a:lvl1pPr>
          </a:lstStyle>
          <a:p>
            <a:pPr>
              <a:defRPr/>
            </a:pPr>
            <a:endParaRPr lang="en-US" altLang="ja-JP"/>
          </a:p>
        </p:txBody>
      </p:sp>
      <p:sp>
        <p:nvSpPr>
          <p:cNvPr id="5154" name="Rectangle 34"/>
          <p:cNvSpPr>
            <a:spLocks noGrp="1" noChangeArrowheads="1"/>
          </p:cNvSpPr>
          <p:nvPr>
            <p:ph type="sldNum" sz="quarter" idx="4"/>
          </p:nvPr>
        </p:nvSpPr>
        <p:spPr bwMode="auto">
          <a:xfrm>
            <a:off x="6580188" y="63134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latin typeface="Arial" panose="020B0604020202020204" pitchFamily="34" charset="0"/>
              </a:defRPr>
            </a:lvl1pPr>
          </a:lstStyle>
          <a:p>
            <a:fld id="{E73BD622-7B5B-474E-A18C-FCE7512B454C}" type="slidenum">
              <a:rPr lang="ja-JP" altLang="en-US"/>
              <a:pPr/>
              <a:t>‹#›</a:t>
            </a:fld>
            <a:endParaRPr lang="en-US" altLang="ja-JP"/>
          </a:p>
        </p:txBody>
      </p:sp>
    </p:spTree>
  </p:cSld>
  <p:clrMap bg1="dk2" tx1="lt1" bg2="dk1" tx2="lt2" accent1="accent1" accent2="accent2" accent3="accent3" accent4="accent4" accent5="accent5" accent6="accent6" hlink="hlink" folHlink="folHlink"/>
  <p:sldLayoutIdLst>
    <p:sldLayoutId id="2147483732"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Black"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Black"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Black"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Black"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Black"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Black"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Black"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Black" pitchFamily="34" charset="0"/>
          <a:ea typeface="ＭＳ Ｐゴシック" pitchFamily="50" charset="-128"/>
        </a:defRPr>
      </a:lvl9pPr>
    </p:titleStyle>
    <p:bodyStyle>
      <a:lvl1pPr marL="342900" indent="-342900" algn="l" rtl="0" eaLnBrk="0" fontAlgn="base" hangingPunct="0">
        <a:spcBef>
          <a:spcPct val="20000"/>
        </a:spcBef>
        <a:spcAft>
          <a:spcPct val="0"/>
        </a:spcAft>
        <a:buSzPct val="85000"/>
        <a:buBlip>
          <a:blip r:embed="rId13"/>
        </a:buBlip>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l"/>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1"/>
        </a:buClr>
        <a:buSzPct val="60000"/>
        <a:buFont typeface="Wingdings" panose="05000000000000000000" pitchFamily="2" charset="2"/>
        <a:buChar char="l"/>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mn-lt"/>
          <a:ea typeface="+mn-ea"/>
        </a:defRPr>
      </a:lvl5pPr>
      <a:lvl6pPr marL="25146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6pPr>
      <a:lvl7pPr marL="29718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7pPr>
      <a:lvl8pPr marL="34290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8pPr>
      <a:lvl9pPr marL="38862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a:latin typeface="Times New Roman" panose="02020603050405020304" pitchFamily="18" charset="0"/>
              </a:rPr>
              <a:t>オペレーティングシステム</a:t>
            </a:r>
          </a:p>
        </p:txBody>
      </p:sp>
      <p:sp>
        <p:nvSpPr>
          <p:cNvPr id="3075" name="Rectangle 3"/>
          <p:cNvSpPr>
            <a:spLocks noGrp="1" noChangeArrowheads="1"/>
          </p:cNvSpPr>
          <p:nvPr>
            <p:ph type="subTitle" idx="1"/>
          </p:nvPr>
        </p:nvSpPr>
        <p:spPr>
          <a:xfrm>
            <a:off x="609600" y="3276600"/>
            <a:ext cx="7467600" cy="2974975"/>
          </a:xfrm>
        </p:spPr>
        <p:txBody>
          <a:bodyPr/>
          <a:lstStyle/>
          <a:p>
            <a:pPr eaLnBrk="1" hangingPunct="1"/>
            <a:r>
              <a:rPr lang="ja-JP" altLang="en-US" dirty="0">
                <a:latin typeface="Times New Roman" panose="02020603050405020304" pitchFamily="18" charset="0"/>
              </a:rPr>
              <a:t>第</a:t>
            </a:r>
            <a:r>
              <a:rPr lang="en-US" altLang="ja-JP" dirty="0">
                <a:latin typeface="Times New Roman" panose="02020603050405020304" pitchFamily="18" charset="0"/>
              </a:rPr>
              <a:t>9</a:t>
            </a:r>
            <a:r>
              <a:rPr lang="ja-JP" altLang="en-US" dirty="0">
                <a:latin typeface="Times New Roman" panose="02020603050405020304" pitchFamily="18" charset="0"/>
              </a:rPr>
              <a:t>回</a:t>
            </a:r>
          </a:p>
          <a:p>
            <a:pPr eaLnBrk="1" hangingPunct="1"/>
            <a:r>
              <a:rPr lang="ja-JP" altLang="en-US" dirty="0">
                <a:latin typeface="Times New Roman" panose="02020603050405020304" pitchFamily="18" charset="0"/>
              </a:rPr>
              <a:t>仮想記憶管理(1)</a:t>
            </a:r>
          </a:p>
          <a:p>
            <a:pPr algn="r" eaLnBrk="1" hangingPunct="1"/>
            <a:r>
              <a:rPr lang="en-US" altLang="ja-JP" dirty="0">
                <a:latin typeface="Times New Roman" panose="02020603050405020304" pitchFamily="18" charset="0"/>
              </a:rPr>
              <a:t>http://www.info.kindai.ac.jp/OS</a:t>
            </a:r>
            <a:endParaRPr lang="ja-JP" altLang="en-US" dirty="0">
              <a:latin typeface="Times New Roman" panose="02020603050405020304" pitchFamily="18" charset="0"/>
            </a:endParaRPr>
          </a:p>
          <a:p>
            <a:pPr algn="r" eaLnBrk="1" hangingPunct="1"/>
            <a:r>
              <a:rPr lang="en-US" altLang="ja-JP" dirty="0">
                <a:latin typeface="Times New Roman" panose="02020603050405020304" pitchFamily="18" charset="0"/>
              </a:rPr>
              <a:t>E</a:t>
            </a:r>
            <a:r>
              <a:rPr lang="ja-JP" altLang="en-US" dirty="0">
                <a:latin typeface="Times New Roman" panose="02020603050405020304" pitchFamily="18" charset="0"/>
              </a:rPr>
              <a:t>号館</a:t>
            </a:r>
            <a:r>
              <a:rPr lang="en-US" altLang="ja-JP" dirty="0">
                <a:latin typeface="Times New Roman" panose="02020603050405020304" pitchFamily="18" charset="0"/>
              </a:rPr>
              <a:t>3</a:t>
            </a:r>
            <a:r>
              <a:rPr lang="ja-JP" altLang="en-US" dirty="0">
                <a:latin typeface="Times New Roman" panose="02020603050405020304" pitchFamily="18" charset="0"/>
              </a:rPr>
              <a:t>階</a:t>
            </a:r>
            <a:r>
              <a:rPr lang="en-US" altLang="ja-JP" dirty="0">
                <a:latin typeface="Times New Roman" panose="02020603050405020304" pitchFamily="18" charset="0"/>
              </a:rPr>
              <a:t>E-331 </a:t>
            </a:r>
            <a:r>
              <a:rPr lang="ja-JP" altLang="en-US" dirty="0">
                <a:latin typeface="Times New Roman" panose="02020603050405020304" pitchFamily="18" charset="0"/>
              </a:rPr>
              <a:t>内線</a:t>
            </a:r>
            <a:r>
              <a:rPr lang="en-US" altLang="ja-JP" dirty="0">
                <a:latin typeface="Times New Roman" panose="02020603050405020304" pitchFamily="18" charset="0"/>
              </a:rPr>
              <a:t>5459</a:t>
            </a:r>
          </a:p>
          <a:p>
            <a:pPr algn="r" eaLnBrk="1" hangingPunct="1"/>
            <a:r>
              <a:rPr lang="en-US" altLang="ja-JP" dirty="0">
                <a:latin typeface="Times New Roman" panose="02020603050405020304" pitchFamily="18" charset="0"/>
              </a:rPr>
              <a:t>takasi-i@info.kindai.ac.jp</a:t>
            </a:r>
            <a:endParaRPr lang="ja-JP" altLang="en-US"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800100"/>
            <a:ext cx="7772400" cy="762000"/>
          </a:xfrm>
        </p:spPr>
        <p:txBody>
          <a:bodyPr/>
          <a:lstStyle/>
          <a:p>
            <a:pPr eaLnBrk="1" hangingPunct="1"/>
            <a:r>
              <a:rPr lang="ja-JP" altLang="en-US"/>
              <a:t>記憶領域の仮想化</a:t>
            </a:r>
          </a:p>
        </p:txBody>
      </p:sp>
      <p:sp>
        <p:nvSpPr>
          <p:cNvPr id="11267" name="Rectangle 3"/>
          <p:cNvSpPr>
            <a:spLocks noGrp="1" noChangeArrowheads="1"/>
          </p:cNvSpPr>
          <p:nvPr>
            <p:ph type="body" idx="1"/>
          </p:nvPr>
        </p:nvSpPr>
        <p:spPr>
          <a:xfrm>
            <a:off x="685800" y="1981200"/>
            <a:ext cx="7772400" cy="2895600"/>
          </a:xfrm>
        </p:spPr>
        <p:txBody>
          <a:bodyPr/>
          <a:lstStyle/>
          <a:p>
            <a:pPr eaLnBrk="1" hangingPunct="1"/>
            <a:r>
              <a:rPr lang="ja-JP" altLang="en-US"/>
              <a:t>記憶領域の仮想化</a:t>
            </a:r>
          </a:p>
          <a:p>
            <a:pPr lvl="1" eaLnBrk="1" hangingPunct="1"/>
            <a:r>
              <a:rPr lang="ja-JP" altLang="en-US"/>
              <a:t>仮想アドレス空間の一部が実メモリ上に存在</a:t>
            </a:r>
          </a:p>
          <a:p>
            <a:pPr lvl="2" eaLnBrk="1" hangingPunct="1">
              <a:buFont typeface="Wingdings" panose="05000000000000000000" pitchFamily="2" charset="2"/>
              <a:buNone/>
            </a:pPr>
            <a:endParaRPr lang="ja-JP" altLang="en-US" sz="2800"/>
          </a:p>
          <a:p>
            <a:pPr lvl="1" eaLnBrk="1" hangingPunct="1"/>
            <a:r>
              <a:rPr lang="ja-JP" altLang="en-US"/>
              <a:t>実メモリ上に存在する“仮想記憶の一部”は時々刻々と変化</a:t>
            </a:r>
          </a:p>
        </p:txBody>
      </p:sp>
      <p:sp>
        <p:nvSpPr>
          <p:cNvPr id="240644" name="Text Box 4"/>
          <p:cNvSpPr txBox="1">
            <a:spLocks noChangeArrowheads="1"/>
          </p:cNvSpPr>
          <p:nvPr/>
        </p:nvSpPr>
        <p:spPr bwMode="auto">
          <a:xfrm>
            <a:off x="1447800" y="3124200"/>
            <a:ext cx="71818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 仮想アドレスと実アドレスの対応付けが必要</a:t>
            </a:r>
          </a:p>
        </p:txBody>
      </p:sp>
      <p:sp>
        <p:nvSpPr>
          <p:cNvPr id="240645" name="Text Box 5"/>
          <p:cNvSpPr txBox="1">
            <a:spLocks noChangeArrowheads="1"/>
          </p:cNvSpPr>
          <p:nvPr/>
        </p:nvSpPr>
        <p:spPr bwMode="auto">
          <a:xfrm>
            <a:off x="1524000" y="4572000"/>
            <a:ext cx="4724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 対応付けも時々刻々と変化</a:t>
            </a:r>
            <a:endParaRPr lang="en-US" altLang="ja-JP" sz="2800"/>
          </a:p>
        </p:txBody>
      </p:sp>
      <p:sp>
        <p:nvSpPr>
          <p:cNvPr id="240646" name="Text Box 6"/>
          <p:cNvSpPr txBox="1">
            <a:spLocks noChangeArrowheads="1"/>
          </p:cNvSpPr>
          <p:nvPr/>
        </p:nvSpPr>
        <p:spPr bwMode="auto">
          <a:xfrm>
            <a:off x="1828800" y="5334000"/>
            <a:ext cx="3987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アドレスの動的再配置</a:t>
            </a:r>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0644"/>
                                        </p:tgtEl>
                                        <p:attrNameLst>
                                          <p:attrName>style.visibility</p:attrName>
                                        </p:attrNameLst>
                                      </p:cBhvr>
                                      <p:to>
                                        <p:strVal val="visible"/>
                                      </p:to>
                                    </p:set>
                                    <p:animEffect transition="in" filter="checkerboard(across)">
                                      <p:cBhvr>
                                        <p:cTn id="7" dur="500"/>
                                        <p:tgtEl>
                                          <p:spTgt spid="2406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0645"/>
                                        </p:tgtEl>
                                        <p:attrNameLst>
                                          <p:attrName>style.visibility</p:attrName>
                                        </p:attrNameLst>
                                      </p:cBhvr>
                                      <p:to>
                                        <p:strVal val="visible"/>
                                      </p:to>
                                    </p:set>
                                    <p:animEffect transition="in" filter="checkerboard(across)">
                                      <p:cBhvr>
                                        <p:cTn id="12" dur="500"/>
                                        <p:tgtEl>
                                          <p:spTgt spid="2406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40646"/>
                                        </p:tgtEl>
                                        <p:attrNameLst>
                                          <p:attrName>style.visibility</p:attrName>
                                        </p:attrNameLst>
                                      </p:cBhvr>
                                      <p:to>
                                        <p:strVal val="visible"/>
                                      </p:to>
                                    </p:set>
                                    <p:anim calcmode="lin" valueType="num">
                                      <p:cBhvr additive="base">
                                        <p:cTn id="17" dur="500" fill="hold"/>
                                        <p:tgtEl>
                                          <p:spTgt spid="240646"/>
                                        </p:tgtEl>
                                        <p:attrNameLst>
                                          <p:attrName>ppt_x</p:attrName>
                                        </p:attrNameLst>
                                      </p:cBhvr>
                                      <p:tavLst>
                                        <p:tav tm="0">
                                          <p:val>
                                            <p:strVal val="#ppt_x"/>
                                          </p:val>
                                        </p:tav>
                                        <p:tav tm="100000">
                                          <p:val>
                                            <p:strVal val="#ppt_x"/>
                                          </p:val>
                                        </p:tav>
                                      </p:tavLst>
                                    </p:anim>
                                    <p:anim calcmode="lin" valueType="num">
                                      <p:cBhvr additive="base">
                                        <p:cTn id="18" dur="500" fill="hold"/>
                                        <p:tgtEl>
                                          <p:spTgt spid="2406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4" grpId="0" autoUpdateAnimBg="0"/>
      <p:bldP spid="240645" grpId="0" autoUpdateAnimBg="0"/>
      <p:bldP spid="24064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アドレス変換</a:t>
            </a:r>
          </a:p>
        </p:txBody>
      </p:sp>
      <p:sp>
        <p:nvSpPr>
          <p:cNvPr id="12291"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動的アドレス変換法</a:t>
            </a:r>
          </a:p>
          <a:p>
            <a:pPr lvl="1" eaLnBrk="1" hangingPunct="1"/>
            <a:r>
              <a:rPr lang="ja-JP" altLang="en-US">
                <a:latin typeface="Times New Roman" panose="02020603050405020304" pitchFamily="18" charset="0"/>
              </a:rPr>
              <a:t>ベースレジスタ</a:t>
            </a:r>
            <a:r>
              <a:rPr lang="ja-JP" altLang="en-US" sz="2400">
                <a:latin typeface="Times New Roman" panose="02020603050405020304" pitchFamily="18" charset="0"/>
              </a:rPr>
              <a:t>(</a:t>
            </a:r>
            <a:r>
              <a:rPr lang="en-US" altLang="ja-JP" sz="2400">
                <a:latin typeface="Times New Roman" panose="02020603050405020304" pitchFamily="18" charset="0"/>
              </a:rPr>
              <a:t>base register)</a:t>
            </a:r>
          </a:p>
          <a:p>
            <a:pPr lvl="1" eaLnBrk="1" hangingPunct="1"/>
            <a:r>
              <a:rPr lang="ja-JP" altLang="en-US">
                <a:latin typeface="Times New Roman" panose="02020603050405020304" pitchFamily="18" charset="0"/>
              </a:rPr>
              <a:t>ページング</a:t>
            </a:r>
            <a:r>
              <a:rPr lang="ja-JP" altLang="en-US" sz="2400">
                <a:latin typeface="Times New Roman" panose="02020603050405020304" pitchFamily="18" charset="0"/>
              </a:rPr>
              <a:t>(</a:t>
            </a:r>
            <a:r>
              <a:rPr lang="en-US" altLang="ja-JP" sz="2400">
                <a:latin typeface="Times New Roman" panose="02020603050405020304" pitchFamily="18" charset="0"/>
              </a:rPr>
              <a:t>paging)</a:t>
            </a:r>
          </a:p>
          <a:p>
            <a:pPr lvl="1" eaLnBrk="1" hangingPunct="1"/>
            <a:r>
              <a:rPr lang="ja-JP" altLang="en-US">
                <a:latin typeface="Times New Roman" panose="02020603050405020304" pitchFamily="18" charset="0"/>
              </a:rPr>
              <a:t>セグメンテーション</a:t>
            </a:r>
            <a:r>
              <a:rPr lang="ja-JP" altLang="en-US" sz="2400">
                <a:latin typeface="Times New Roman" panose="02020603050405020304" pitchFamily="18" charset="0"/>
              </a:rPr>
              <a:t>(</a:t>
            </a:r>
            <a:r>
              <a:rPr lang="en-US" altLang="ja-JP" sz="2400">
                <a:latin typeface="Times New Roman" panose="02020603050405020304" pitchFamily="18" charset="0"/>
              </a:rPr>
              <a:t>segmentation)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800100"/>
            <a:ext cx="7772400" cy="762000"/>
          </a:xfrm>
        </p:spPr>
        <p:txBody>
          <a:bodyPr/>
          <a:lstStyle/>
          <a:p>
            <a:pPr eaLnBrk="1" hangingPunct="1"/>
            <a:r>
              <a:rPr lang="ja-JP" altLang="en-US"/>
              <a:t>アドレス変換表</a:t>
            </a:r>
          </a:p>
        </p:txBody>
      </p:sp>
      <p:sp>
        <p:nvSpPr>
          <p:cNvPr id="13315" name="Rectangle 3"/>
          <p:cNvSpPr>
            <a:spLocks noGrp="1" noChangeArrowheads="1"/>
          </p:cNvSpPr>
          <p:nvPr>
            <p:ph type="body" idx="1"/>
          </p:nvPr>
        </p:nvSpPr>
        <p:spPr>
          <a:xfrm>
            <a:off x="685800" y="1981200"/>
            <a:ext cx="7772400" cy="1295400"/>
          </a:xfrm>
        </p:spPr>
        <p:txBody>
          <a:bodyPr/>
          <a:lstStyle/>
          <a:p>
            <a:pPr eaLnBrk="1" hangingPunct="1"/>
            <a:r>
              <a:rPr lang="ja-JP" altLang="en-US"/>
              <a:t>アドレス変換表</a:t>
            </a:r>
          </a:p>
          <a:p>
            <a:pPr lvl="1" eaLnBrk="1" hangingPunct="1"/>
            <a:r>
              <a:rPr lang="ja-JP" altLang="en-US"/>
              <a:t>仮想アドレス ⇒ 実アドレスの変換表</a:t>
            </a:r>
          </a:p>
        </p:txBody>
      </p:sp>
      <p:sp>
        <p:nvSpPr>
          <p:cNvPr id="13316" name="Text Box 4"/>
          <p:cNvSpPr txBox="1">
            <a:spLocks noChangeArrowheads="1"/>
          </p:cNvSpPr>
          <p:nvPr/>
        </p:nvSpPr>
        <p:spPr bwMode="auto">
          <a:xfrm>
            <a:off x="1143000" y="3200400"/>
            <a:ext cx="5500224"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バイト単位で表を作ると表が巨大に</a:t>
            </a:r>
            <a:endParaRPr lang="en-US" altLang="ja-JP" sz="2800" dirty="0"/>
          </a:p>
          <a:p>
            <a:pPr eaLnBrk="1" hangingPunct="1"/>
            <a:r>
              <a:rPr lang="ja-JP" altLang="en-US"/>
              <a:t>(サイズ 1</a:t>
            </a:r>
            <a:r>
              <a:rPr lang="en-US" altLang="ja-JP" dirty="0"/>
              <a:t>GB </a:t>
            </a:r>
            <a:r>
              <a:rPr lang="ja-JP" altLang="en-US"/>
              <a:t>の仮想記憶で</a:t>
            </a:r>
          </a:p>
          <a:p>
            <a:pPr eaLnBrk="1" hangingPunct="1"/>
            <a:r>
              <a:rPr lang="ja-JP" altLang="en-US"/>
              <a:t> 変換表を作ると表のサイズが10億)</a:t>
            </a:r>
          </a:p>
        </p:txBody>
      </p:sp>
      <p:grpSp>
        <p:nvGrpSpPr>
          <p:cNvPr id="2" name="Group 13"/>
          <p:cNvGrpSpPr>
            <a:grpSpLocks/>
          </p:cNvGrpSpPr>
          <p:nvPr/>
        </p:nvGrpSpPr>
        <p:grpSpPr bwMode="auto">
          <a:xfrm>
            <a:off x="7086600" y="3743498"/>
            <a:ext cx="1600200" cy="2895600"/>
            <a:chOff x="4176" y="2496"/>
            <a:chExt cx="1008" cy="1824"/>
          </a:xfrm>
        </p:grpSpPr>
        <p:sp>
          <p:nvSpPr>
            <p:cNvPr id="13326" name="Rectangle 7"/>
            <p:cNvSpPr>
              <a:spLocks noChangeArrowheads="1"/>
            </p:cNvSpPr>
            <p:nvPr/>
          </p:nvSpPr>
          <p:spPr bwMode="auto">
            <a:xfrm>
              <a:off x="4176" y="2496"/>
              <a:ext cx="1008" cy="28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ブロック1</a:t>
              </a:r>
            </a:p>
          </p:txBody>
        </p:sp>
        <p:sp>
          <p:nvSpPr>
            <p:cNvPr id="13327" name="Rectangle 8"/>
            <p:cNvSpPr>
              <a:spLocks noChangeArrowheads="1"/>
            </p:cNvSpPr>
            <p:nvPr/>
          </p:nvSpPr>
          <p:spPr bwMode="auto">
            <a:xfrm>
              <a:off x="4176" y="2784"/>
              <a:ext cx="1008" cy="384"/>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ブロック2</a:t>
              </a:r>
            </a:p>
          </p:txBody>
        </p:sp>
        <p:sp>
          <p:nvSpPr>
            <p:cNvPr id="13328" name="Rectangle 9"/>
            <p:cNvSpPr>
              <a:spLocks noChangeArrowheads="1"/>
            </p:cNvSpPr>
            <p:nvPr/>
          </p:nvSpPr>
          <p:spPr bwMode="auto">
            <a:xfrm>
              <a:off x="4176" y="3168"/>
              <a:ext cx="1008" cy="192"/>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ブロック3</a:t>
              </a:r>
            </a:p>
          </p:txBody>
        </p:sp>
        <p:sp>
          <p:nvSpPr>
            <p:cNvPr id="13329" name="Rectangle 10"/>
            <p:cNvSpPr>
              <a:spLocks noChangeArrowheads="1"/>
            </p:cNvSpPr>
            <p:nvPr/>
          </p:nvSpPr>
          <p:spPr bwMode="auto">
            <a:xfrm>
              <a:off x="4176" y="3360"/>
              <a:ext cx="1008" cy="24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ブロック4</a:t>
              </a:r>
            </a:p>
          </p:txBody>
        </p:sp>
        <p:sp>
          <p:nvSpPr>
            <p:cNvPr id="13330" name="Rectangle 11"/>
            <p:cNvSpPr>
              <a:spLocks noChangeArrowheads="1"/>
            </p:cNvSpPr>
            <p:nvPr/>
          </p:nvSpPr>
          <p:spPr bwMode="auto">
            <a:xfrm>
              <a:off x="4176" y="3600"/>
              <a:ext cx="1008" cy="336"/>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ブロック5</a:t>
              </a:r>
            </a:p>
          </p:txBody>
        </p:sp>
        <p:sp>
          <p:nvSpPr>
            <p:cNvPr id="13331" name="Rectangle 12"/>
            <p:cNvSpPr>
              <a:spLocks noChangeArrowheads="1"/>
            </p:cNvSpPr>
            <p:nvPr/>
          </p:nvSpPr>
          <p:spPr bwMode="auto">
            <a:xfrm>
              <a:off x="4176" y="3936"/>
              <a:ext cx="1008" cy="384"/>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ブロック6</a:t>
              </a:r>
            </a:p>
          </p:txBody>
        </p:sp>
      </p:grpSp>
      <p:grpSp>
        <p:nvGrpSpPr>
          <p:cNvPr id="3" name="Group 17"/>
          <p:cNvGrpSpPr>
            <a:grpSpLocks/>
          </p:cNvGrpSpPr>
          <p:nvPr/>
        </p:nvGrpSpPr>
        <p:grpSpPr bwMode="auto">
          <a:xfrm>
            <a:off x="6019800" y="3200400"/>
            <a:ext cx="2667000" cy="3657600"/>
            <a:chOff x="3792" y="2016"/>
            <a:chExt cx="1680" cy="2304"/>
          </a:xfrm>
        </p:grpSpPr>
        <p:sp>
          <p:nvSpPr>
            <p:cNvPr id="13322" name="Rectangle 6"/>
            <p:cNvSpPr>
              <a:spLocks noChangeArrowheads="1"/>
            </p:cNvSpPr>
            <p:nvPr/>
          </p:nvSpPr>
          <p:spPr bwMode="auto">
            <a:xfrm>
              <a:off x="4464" y="2352"/>
              <a:ext cx="1008" cy="1824"/>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3323" name="Text Box 14"/>
            <p:cNvSpPr txBox="1">
              <a:spLocks noChangeArrowheads="1"/>
            </p:cNvSpPr>
            <p:nvPr/>
          </p:nvSpPr>
          <p:spPr bwMode="auto">
            <a:xfrm>
              <a:off x="4560" y="2016"/>
              <a:ext cx="8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t>仮想記憶</a:t>
              </a:r>
            </a:p>
          </p:txBody>
        </p:sp>
        <p:sp>
          <p:nvSpPr>
            <p:cNvPr id="13324" name="Text Box 15"/>
            <p:cNvSpPr txBox="1">
              <a:spLocks noChangeArrowheads="1"/>
            </p:cNvSpPr>
            <p:nvPr/>
          </p:nvSpPr>
          <p:spPr bwMode="auto">
            <a:xfrm>
              <a:off x="4144" y="2160"/>
              <a:ext cx="35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a:t>
              </a:r>
              <a:r>
                <a:rPr lang="en-US" altLang="ja-JP"/>
                <a:t>K</a:t>
              </a:r>
            </a:p>
          </p:txBody>
        </p:sp>
        <p:sp>
          <p:nvSpPr>
            <p:cNvPr id="13325" name="Text Box 16"/>
            <p:cNvSpPr txBox="1">
              <a:spLocks noChangeArrowheads="1"/>
            </p:cNvSpPr>
            <p:nvPr/>
          </p:nvSpPr>
          <p:spPr bwMode="auto">
            <a:xfrm>
              <a:off x="3792" y="4032"/>
              <a:ext cx="63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1024K</a:t>
              </a:r>
            </a:p>
          </p:txBody>
        </p:sp>
      </p:grpSp>
      <p:grpSp>
        <p:nvGrpSpPr>
          <p:cNvPr id="4" name="Group 19"/>
          <p:cNvGrpSpPr>
            <a:grpSpLocks/>
          </p:cNvGrpSpPr>
          <p:nvPr/>
        </p:nvGrpSpPr>
        <p:grpSpPr bwMode="auto">
          <a:xfrm>
            <a:off x="1447800" y="4648200"/>
            <a:ext cx="3706813" cy="1052513"/>
            <a:chOff x="912" y="2928"/>
            <a:chExt cx="2335" cy="663"/>
          </a:xfrm>
        </p:grpSpPr>
        <p:sp>
          <p:nvSpPr>
            <p:cNvPr id="13320" name="Text Box 5"/>
            <p:cNvSpPr txBox="1">
              <a:spLocks noChangeArrowheads="1"/>
            </p:cNvSpPr>
            <p:nvPr/>
          </p:nvSpPr>
          <p:spPr bwMode="auto">
            <a:xfrm>
              <a:off x="912" y="3264"/>
              <a:ext cx="233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ブロック単位で表を作る</a:t>
              </a:r>
            </a:p>
          </p:txBody>
        </p:sp>
        <p:sp>
          <p:nvSpPr>
            <p:cNvPr id="13321" name="AutoShape 18"/>
            <p:cNvSpPr>
              <a:spLocks noChangeArrowheads="1"/>
            </p:cNvSpPr>
            <p:nvPr/>
          </p:nvSpPr>
          <p:spPr bwMode="auto">
            <a:xfrm>
              <a:off x="1872" y="2928"/>
              <a:ext cx="336" cy="288"/>
            </a:xfrm>
            <a:prstGeom prst="downArrow">
              <a:avLst>
                <a:gd name="adj1" fmla="val 50000"/>
                <a:gd name="adj2" fmla="val 25000"/>
              </a:avLst>
            </a:prstGeom>
            <a:solidFill>
              <a:srgbClr val="9FE0EF"/>
            </a:solidFill>
            <a:ln w="9525">
              <a:solidFill>
                <a:schemeClr val="tx1"/>
              </a:solidFill>
              <a:miter lim="800000"/>
              <a:headEnd/>
              <a:tailEnd/>
            </a:ln>
          </p:spPr>
          <p:txBody>
            <a:bodyPr vert="eaVert"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アドレス変換</a:t>
            </a:r>
            <a:br>
              <a:rPr lang="ja-JP" altLang="en-US">
                <a:latin typeface="Times New Roman" panose="02020603050405020304" pitchFamily="18" charset="0"/>
              </a:rPr>
            </a:br>
            <a:r>
              <a:rPr lang="ja-JP" altLang="en-US">
                <a:latin typeface="Times New Roman" panose="02020603050405020304" pitchFamily="18" charset="0"/>
              </a:rPr>
              <a:t>ベースレジスタ</a:t>
            </a:r>
            <a:r>
              <a:rPr lang="ja-JP" altLang="en-US" sz="3600">
                <a:latin typeface="Times New Roman" panose="02020603050405020304" pitchFamily="18" charset="0"/>
              </a:rPr>
              <a:t>(</a:t>
            </a:r>
            <a:r>
              <a:rPr lang="en-US" altLang="ja-JP" sz="3600">
                <a:latin typeface="Times New Roman" panose="02020603050405020304" pitchFamily="18" charset="0"/>
              </a:rPr>
              <a:t>base register)</a:t>
            </a:r>
            <a:endParaRPr lang="ja-JP" altLang="en-US" sz="3600">
              <a:latin typeface="Times New Roman" panose="02020603050405020304" pitchFamily="18" charset="0"/>
            </a:endParaRPr>
          </a:p>
        </p:txBody>
      </p:sp>
      <p:sp>
        <p:nvSpPr>
          <p:cNvPr id="14339" name="Rectangle 3"/>
          <p:cNvSpPr>
            <a:spLocks noGrp="1" noChangeArrowheads="1"/>
          </p:cNvSpPr>
          <p:nvPr>
            <p:ph type="body" idx="1"/>
          </p:nvPr>
        </p:nvSpPr>
        <p:spPr>
          <a:xfrm>
            <a:off x="685800" y="1752600"/>
            <a:ext cx="7772400" cy="1447800"/>
          </a:xfrm>
        </p:spPr>
        <p:txBody>
          <a:bodyPr/>
          <a:lstStyle/>
          <a:p>
            <a:pPr eaLnBrk="1" hangingPunct="1"/>
            <a:r>
              <a:rPr lang="ja-JP" altLang="en-US"/>
              <a:t>ベースレジスタ</a:t>
            </a:r>
            <a:r>
              <a:rPr lang="ja-JP" altLang="en-US">
                <a:latin typeface="Times New Roman" panose="02020603050405020304" pitchFamily="18" charset="0"/>
              </a:rPr>
              <a:t>(</a:t>
            </a:r>
            <a:r>
              <a:rPr lang="en-US" altLang="ja-JP" dirty="0">
                <a:latin typeface="Times New Roman" panose="02020603050405020304" pitchFamily="18" charset="0"/>
              </a:rPr>
              <a:t>base register)</a:t>
            </a:r>
          </a:p>
          <a:p>
            <a:pPr lvl="1" eaLnBrk="1" hangingPunct="1"/>
            <a:r>
              <a:rPr lang="ja-JP" altLang="en-US"/>
              <a:t>起点となるブロック番号を格納</a:t>
            </a:r>
          </a:p>
        </p:txBody>
      </p:sp>
      <p:grpSp>
        <p:nvGrpSpPr>
          <p:cNvPr id="14340" name="Group 107"/>
          <p:cNvGrpSpPr>
            <a:grpSpLocks/>
          </p:cNvGrpSpPr>
          <p:nvPr/>
        </p:nvGrpSpPr>
        <p:grpSpPr bwMode="auto">
          <a:xfrm>
            <a:off x="533400" y="3429000"/>
            <a:ext cx="1905000" cy="1371600"/>
            <a:chOff x="336" y="2160"/>
            <a:chExt cx="1200" cy="864"/>
          </a:xfrm>
        </p:grpSpPr>
        <p:sp>
          <p:nvSpPr>
            <p:cNvPr id="14374" name="Rectangle 5"/>
            <p:cNvSpPr>
              <a:spLocks noChangeArrowheads="1"/>
            </p:cNvSpPr>
            <p:nvPr/>
          </p:nvSpPr>
          <p:spPr bwMode="auto">
            <a:xfrm>
              <a:off x="336" y="2160"/>
              <a:ext cx="1200" cy="864"/>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75" name="Rectangle 6"/>
            <p:cNvSpPr>
              <a:spLocks noChangeArrowheads="1"/>
            </p:cNvSpPr>
            <p:nvPr/>
          </p:nvSpPr>
          <p:spPr bwMode="auto">
            <a:xfrm>
              <a:off x="576" y="2688"/>
              <a:ext cx="720" cy="288"/>
            </a:xfrm>
            <a:prstGeom prst="rect">
              <a:avLst/>
            </a:prstGeom>
            <a:solidFill>
              <a:srgbClr val="CCFFCC"/>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0</a:t>
              </a:r>
            </a:p>
          </p:txBody>
        </p:sp>
        <p:sp>
          <p:nvSpPr>
            <p:cNvPr id="14376" name="Text Box 7"/>
            <p:cNvSpPr txBox="1">
              <a:spLocks noChangeArrowheads="1"/>
            </p:cNvSpPr>
            <p:nvPr/>
          </p:nvSpPr>
          <p:spPr bwMode="auto">
            <a:xfrm>
              <a:off x="384" y="2448"/>
              <a:ext cx="111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ベースレジスタ</a:t>
              </a:r>
            </a:p>
          </p:txBody>
        </p:sp>
        <p:sp>
          <p:nvSpPr>
            <p:cNvPr id="14377" name="Text Box 8"/>
            <p:cNvSpPr txBox="1">
              <a:spLocks noChangeArrowheads="1"/>
            </p:cNvSpPr>
            <p:nvPr/>
          </p:nvSpPr>
          <p:spPr bwMode="auto">
            <a:xfrm>
              <a:off x="480" y="2160"/>
              <a:ext cx="8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プロセス1</a:t>
              </a:r>
            </a:p>
          </p:txBody>
        </p:sp>
      </p:grpSp>
      <p:grpSp>
        <p:nvGrpSpPr>
          <p:cNvPr id="14341" name="Group 108"/>
          <p:cNvGrpSpPr>
            <a:grpSpLocks/>
          </p:cNvGrpSpPr>
          <p:nvPr/>
        </p:nvGrpSpPr>
        <p:grpSpPr bwMode="auto">
          <a:xfrm>
            <a:off x="533400" y="4953000"/>
            <a:ext cx="1905000" cy="1371600"/>
            <a:chOff x="336" y="3120"/>
            <a:chExt cx="1200" cy="864"/>
          </a:xfrm>
        </p:grpSpPr>
        <p:sp>
          <p:nvSpPr>
            <p:cNvPr id="14370" name="Rectangle 11"/>
            <p:cNvSpPr>
              <a:spLocks noChangeArrowheads="1"/>
            </p:cNvSpPr>
            <p:nvPr/>
          </p:nvSpPr>
          <p:spPr bwMode="auto">
            <a:xfrm>
              <a:off x="336" y="3120"/>
              <a:ext cx="1200" cy="864"/>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71" name="Rectangle 12"/>
            <p:cNvSpPr>
              <a:spLocks noChangeArrowheads="1"/>
            </p:cNvSpPr>
            <p:nvPr/>
          </p:nvSpPr>
          <p:spPr bwMode="auto">
            <a:xfrm>
              <a:off x="576" y="3648"/>
              <a:ext cx="720" cy="288"/>
            </a:xfrm>
            <a:prstGeom prst="rect">
              <a:avLst/>
            </a:prstGeom>
            <a:solidFill>
              <a:srgbClr val="CCFFCC"/>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a:t>
              </a:r>
            </a:p>
          </p:txBody>
        </p:sp>
        <p:sp>
          <p:nvSpPr>
            <p:cNvPr id="14372" name="Text Box 13"/>
            <p:cNvSpPr txBox="1">
              <a:spLocks noChangeArrowheads="1"/>
            </p:cNvSpPr>
            <p:nvPr/>
          </p:nvSpPr>
          <p:spPr bwMode="auto">
            <a:xfrm>
              <a:off x="384" y="3408"/>
              <a:ext cx="111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ベースレジスタ</a:t>
              </a:r>
            </a:p>
          </p:txBody>
        </p:sp>
        <p:sp>
          <p:nvSpPr>
            <p:cNvPr id="14373" name="Text Box 14"/>
            <p:cNvSpPr txBox="1">
              <a:spLocks noChangeArrowheads="1"/>
            </p:cNvSpPr>
            <p:nvPr/>
          </p:nvSpPr>
          <p:spPr bwMode="auto">
            <a:xfrm>
              <a:off x="480" y="3120"/>
              <a:ext cx="8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プロセス2</a:t>
              </a:r>
            </a:p>
          </p:txBody>
        </p:sp>
      </p:grpSp>
      <p:graphicFrame>
        <p:nvGraphicFramePr>
          <p:cNvPr id="244847" name="Group 111"/>
          <p:cNvGraphicFramePr>
            <a:graphicFrameLocks noGrp="1"/>
          </p:cNvGraphicFramePr>
          <p:nvPr/>
        </p:nvGraphicFramePr>
        <p:xfrm>
          <a:off x="3048000" y="3886200"/>
          <a:ext cx="2133600" cy="2377440"/>
        </p:xfrm>
        <a:graphic>
          <a:graphicData uri="http://schemas.openxmlformats.org/drawingml/2006/table">
            <a:tbl>
              <a:tblPr/>
              <a:tblGrid>
                <a:gridCol w="9906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tblGrid>
              <a:tr h="2905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ブロック</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開始番地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05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05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05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05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4361" name="Rectangle 87"/>
          <p:cNvSpPr>
            <a:spLocks noChangeArrowheads="1"/>
          </p:cNvSpPr>
          <p:nvPr/>
        </p:nvSpPr>
        <p:spPr bwMode="auto">
          <a:xfrm>
            <a:off x="6477000" y="3581400"/>
            <a:ext cx="1600200" cy="3048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4362" name="Text Box 88"/>
          <p:cNvSpPr txBox="1">
            <a:spLocks noChangeArrowheads="1"/>
          </p:cNvSpPr>
          <p:nvPr/>
        </p:nvSpPr>
        <p:spPr bwMode="auto">
          <a:xfrm>
            <a:off x="3048000" y="3357291"/>
            <a:ext cx="21435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アドレス変換表</a:t>
            </a:r>
          </a:p>
        </p:txBody>
      </p:sp>
      <p:grpSp>
        <p:nvGrpSpPr>
          <p:cNvPr id="4" name="Group 91"/>
          <p:cNvGrpSpPr>
            <a:grpSpLocks/>
          </p:cNvGrpSpPr>
          <p:nvPr/>
        </p:nvGrpSpPr>
        <p:grpSpPr bwMode="auto">
          <a:xfrm>
            <a:off x="6019800" y="4038600"/>
            <a:ext cx="2057400" cy="838200"/>
            <a:chOff x="3792" y="2544"/>
            <a:chExt cx="1296" cy="528"/>
          </a:xfrm>
        </p:grpSpPr>
        <p:sp>
          <p:nvSpPr>
            <p:cNvPr id="14368" name="Rectangle 89"/>
            <p:cNvSpPr>
              <a:spLocks noChangeArrowheads="1"/>
            </p:cNvSpPr>
            <p:nvPr/>
          </p:nvSpPr>
          <p:spPr bwMode="auto">
            <a:xfrm>
              <a:off x="4080" y="2688"/>
              <a:ext cx="1008" cy="384"/>
            </a:xfrm>
            <a:prstGeom prst="rect">
              <a:avLst/>
            </a:prstGeom>
            <a:solidFill>
              <a:srgbClr val="99CCFF"/>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プロセス1</a:t>
              </a:r>
            </a:p>
          </p:txBody>
        </p:sp>
        <p:sp>
          <p:nvSpPr>
            <p:cNvPr id="14369" name="Text Box 90"/>
            <p:cNvSpPr txBox="1">
              <a:spLocks noChangeArrowheads="1"/>
            </p:cNvSpPr>
            <p:nvPr/>
          </p:nvSpPr>
          <p:spPr bwMode="auto">
            <a:xfrm>
              <a:off x="3792" y="2544"/>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20</a:t>
              </a:r>
            </a:p>
          </p:txBody>
        </p:sp>
      </p:grpSp>
      <p:grpSp>
        <p:nvGrpSpPr>
          <p:cNvPr id="5" name="Group 105"/>
          <p:cNvGrpSpPr>
            <a:grpSpLocks/>
          </p:cNvGrpSpPr>
          <p:nvPr/>
        </p:nvGrpSpPr>
        <p:grpSpPr bwMode="auto">
          <a:xfrm>
            <a:off x="6019800" y="5257800"/>
            <a:ext cx="2057400" cy="1066800"/>
            <a:chOff x="3792" y="3312"/>
            <a:chExt cx="1296" cy="672"/>
          </a:xfrm>
        </p:grpSpPr>
        <p:sp>
          <p:nvSpPr>
            <p:cNvPr id="14366" name="Rectangle 103"/>
            <p:cNvSpPr>
              <a:spLocks noChangeArrowheads="1"/>
            </p:cNvSpPr>
            <p:nvPr/>
          </p:nvSpPr>
          <p:spPr bwMode="auto">
            <a:xfrm>
              <a:off x="4080" y="3456"/>
              <a:ext cx="1008" cy="528"/>
            </a:xfrm>
            <a:prstGeom prst="rect">
              <a:avLst/>
            </a:prstGeom>
            <a:solidFill>
              <a:srgbClr val="99CCFF"/>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プロセス2</a:t>
              </a:r>
            </a:p>
          </p:txBody>
        </p:sp>
        <p:sp>
          <p:nvSpPr>
            <p:cNvPr id="14367" name="Text Box 104"/>
            <p:cNvSpPr txBox="1">
              <a:spLocks noChangeArrowheads="1"/>
            </p:cNvSpPr>
            <p:nvPr/>
          </p:nvSpPr>
          <p:spPr bwMode="auto">
            <a:xfrm>
              <a:off x="3792" y="3312"/>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80</a:t>
              </a:r>
            </a:p>
          </p:txBody>
        </p:sp>
      </p:grpSp>
      <p:sp>
        <p:nvSpPr>
          <p:cNvPr id="14365" name="Text Box 106"/>
          <p:cNvSpPr txBox="1">
            <a:spLocks noChangeArrowheads="1"/>
          </p:cNvSpPr>
          <p:nvPr/>
        </p:nvSpPr>
        <p:spPr bwMode="auto">
          <a:xfrm>
            <a:off x="6629400" y="2971800"/>
            <a:ext cx="1209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実メモリ</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アドレス変換</a:t>
            </a:r>
            <a:br>
              <a:rPr lang="ja-JP" altLang="en-US">
                <a:latin typeface="Times New Roman" panose="02020603050405020304" pitchFamily="18" charset="0"/>
              </a:rPr>
            </a:br>
            <a:r>
              <a:rPr lang="ja-JP" altLang="en-US">
                <a:latin typeface="Times New Roman" panose="02020603050405020304" pitchFamily="18" charset="0"/>
              </a:rPr>
              <a:t>ベースレジスタ</a:t>
            </a:r>
            <a:endParaRPr lang="en-US" altLang="ja-JP" sz="3600">
              <a:latin typeface="Times New Roman" panose="02020603050405020304" pitchFamily="18" charset="0"/>
            </a:endParaRPr>
          </a:p>
        </p:txBody>
      </p:sp>
      <p:sp>
        <p:nvSpPr>
          <p:cNvPr id="15363" name="Rectangle 3"/>
          <p:cNvSpPr>
            <a:spLocks noGrp="1" noChangeArrowheads="1"/>
          </p:cNvSpPr>
          <p:nvPr>
            <p:ph type="body" idx="1"/>
          </p:nvPr>
        </p:nvSpPr>
        <p:spPr>
          <a:xfrm>
            <a:off x="685800" y="1981200"/>
            <a:ext cx="7772400" cy="2209800"/>
          </a:xfrm>
        </p:spPr>
        <p:txBody>
          <a:bodyPr/>
          <a:lstStyle/>
          <a:p>
            <a:pPr eaLnBrk="1" hangingPunct="1"/>
            <a:r>
              <a:rPr lang="ja-JP" altLang="en-US">
                <a:latin typeface="Times New Roman" panose="02020603050405020304" pitchFamily="18" charset="0"/>
              </a:rPr>
              <a:t>仮想アドレス </a:t>
            </a:r>
            <a:r>
              <a:rPr lang="en-US" altLang="ja-JP" i="1">
                <a:latin typeface="Times New Roman" panose="02020603050405020304" pitchFamily="18" charset="0"/>
              </a:rPr>
              <a:t>v </a:t>
            </a:r>
            <a:r>
              <a:rPr lang="en-US" altLang="ja-JP">
                <a:latin typeface="Times New Roman" panose="02020603050405020304" pitchFamily="18" charset="0"/>
              </a:rPr>
              <a:t>= (</a:t>
            </a:r>
            <a:r>
              <a:rPr lang="en-US" altLang="ja-JP" i="1">
                <a:latin typeface="Times New Roman" panose="02020603050405020304" pitchFamily="18" charset="0"/>
              </a:rPr>
              <a:t>b</a:t>
            </a:r>
            <a:r>
              <a:rPr lang="en-US" altLang="ja-JP">
                <a:latin typeface="Times New Roman" panose="02020603050405020304" pitchFamily="18" charset="0"/>
              </a:rPr>
              <a:t>, </a:t>
            </a:r>
            <a:r>
              <a:rPr lang="en-US" altLang="ja-JP" i="1">
                <a:latin typeface="Times New Roman" panose="02020603050405020304" pitchFamily="18" charset="0"/>
              </a:rPr>
              <a:t>d</a:t>
            </a:r>
            <a:r>
              <a:rPr lang="en-US" altLang="ja-JP">
                <a:latin typeface="Times New Roman" panose="02020603050405020304" pitchFamily="18" charset="0"/>
              </a:rPr>
              <a:t>) ⇒ </a:t>
            </a:r>
            <a:r>
              <a:rPr lang="ja-JP" altLang="en-US">
                <a:latin typeface="Times New Roman" panose="02020603050405020304" pitchFamily="18" charset="0"/>
              </a:rPr>
              <a:t>実アドレス </a:t>
            </a:r>
            <a:r>
              <a:rPr lang="en-US" altLang="ja-JP" i="1">
                <a:latin typeface="Times New Roman" panose="02020603050405020304" pitchFamily="18" charset="0"/>
              </a:rPr>
              <a:t>r</a:t>
            </a:r>
          </a:p>
          <a:p>
            <a:pPr lvl="1" eaLnBrk="1" hangingPunct="1"/>
            <a:r>
              <a:rPr lang="en-US" altLang="ja-JP" i="1">
                <a:latin typeface="Times New Roman" panose="02020603050405020304" pitchFamily="18" charset="0"/>
              </a:rPr>
              <a:t>b</a:t>
            </a:r>
            <a:r>
              <a:rPr lang="en-US" altLang="ja-JP">
                <a:latin typeface="Times New Roman" panose="02020603050405020304" pitchFamily="18" charset="0"/>
              </a:rPr>
              <a:t> : </a:t>
            </a:r>
            <a:r>
              <a:rPr lang="ja-JP" altLang="en-US">
                <a:latin typeface="Times New Roman" panose="02020603050405020304" pitchFamily="18" charset="0"/>
              </a:rPr>
              <a:t>仮想アドレス上のブロック番号</a:t>
            </a:r>
          </a:p>
          <a:p>
            <a:pPr lvl="1" eaLnBrk="1" hangingPunct="1"/>
            <a:r>
              <a:rPr lang="en-US" altLang="ja-JP" i="1">
                <a:latin typeface="Times New Roman" panose="02020603050405020304" pitchFamily="18" charset="0"/>
              </a:rPr>
              <a:t>d</a:t>
            </a:r>
            <a:r>
              <a:rPr lang="en-US" altLang="ja-JP">
                <a:latin typeface="Times New Roman" panose="02020603050405020304" pitchFamily="18" charset="0"/>
              </a:rPr>
              <a:t> : </a:t>
            </a:r>
            <a:r>
              <a:rPr lang="ja-JP" altLang="en-US">
                <a:latin typeface="Times New Roman" panose="02020603050405020304" pitchFamily="18" charset="0"/>
              </a:rPr>
              <a:t>ブロックの先頭からの相対位置</a:t>
            </a:r>
          </a:p>
          <a:p>
            <a:pPr lvl="1" eaLnBrk="1" hangingPunct="1"/>
            <a:r>
              <a:rPr lang="en-US" altLang="ja-JP" i="1">
                <a:latin typeface="Times New Roman" panose="02020603050405020304" pitchFamily="18" charset="0"/>
              </a:rPr>
              <a:t>x</a:t>
            </a:r>
            <a:r>
              <a:rPr lang="en-US" altLang="ja-JP">
                <a:latin typeface="Times New Roman" panose="02020603050405020304" pitchFamily="18" charset="0"/>
              </a:rPr>
              <a:t> : </a:t>
            </a:r>
            <a:r>
              <a:rPr lang="ja-JP" altLang="en-US">
                <a:latin typeface="Times New Roman" panose="02020603050405020304" pitchFamily="18" charset="0"/>
              </a:rPr>
              <a:t>ベースレジスタの値</a:t>
            </a:r>
          </a:p>
        </p:txBody>
      </p:sp>
      <p:grpSp>
        <p:nvGrpSpPr>
          <p:cNvPr id="15364" name="Group 5"/>
          <p:cNvGrpSpPr>
            <a:grpSpLocks/>
          </p:cNvGrpSpPr>
          <p:nvPr/>
        </p:nvGrpSpPr>
        <p:grpSpPr bwMode="auto">
          <a:xfrm>
            <a:off x="457200" y="4724400"/>
            <a:ext cx="1905000" cy="1371600"/>
            <a:chOff x="336" y="2160"/>
            <a:chExt cx="1200" cy="864"/>
          </a:xfrm>
        </p:grpSpPr>
        <p:sp>
          <p:nvSpPr>
            <p:cNvPr id="15388" name="Rectangle 6"/>
            <p:cNvSpPr>
              <a:spLocks noChangeArrowheads="1"/>
            </p:cNvSpPr>
            <p:nvPr/>
          </p:nvSpPr>
          <p:spPr bwMode="auto">
            <a:xfrm>
              <a:off x="336" y="2160"/>
              <a:ext cx="1200" cy="864"/>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5389" name="Rectangle 7"/>
            <p:cNvSpPr>
              <a:spLocks noChangeArrowheads="1"/>
            </p:cNvSpPr>
            <p:nvPr/>
          </p:nvSpPr>
          <p:spPr bwMode="auto">
            <a:xfrm>
              <a:off x="576" y="2688"/>
              <a:ext cx="720" cy="288"/>
            </a:xfrm>
            <a:prstGeom prst="rect">
              <a:avLst/>
            </a:prstGeom>
            <a:solidFill>
              <a:srgbClr val="CCFFCC"/>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800" i="1">
                  <a:solidFill>
                    <a:srgbClr val="000000"/>
                  </a:solidFill>
                </a:rPr>
                <a:t>x</a:t>
              </a:r>
            </a:p>
          </p:txBody>
        </p:sp>
        <p:sp>
          <p:nvSpPr>
            <p:cNvPr id="15390" name="Text Box 8"/>
            <p:cNvSpPr txBox="1">
              <a:spLocks noChangeArrowheads="1"/>
            </p:cNvSpPr>
            <p:nvPr/>
          </p:nvSpPr>
          <p:spPr bwMode="auto">
            <a:xfrm>
              <a:off x="384" y="2448"/>
              <a:ext cx="111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ベースレジスタ</a:t>
              </a:r>
            </a:p>
          </p:txBody>
        </p:sp>
        <p:sp>
          <p:nvSpPr>
            <p:cNvPr id="15391" name="Text Box 9"/>
            <p:cNvSpPr txBox="1">
              <a:spLocks noChangeArrowheads="1"/>
            </p:cNvSpPr>
            <p:nvPr/>
          </p:nvSpPr>
          <p:spPr bwMode="auto">
            <a:xfrm>
              <a:off x="480" y="2160"/>
              <a:ext cx="8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プロセス1</a:t>
              </a:r>
            </a:p>
          </p:txBody>
        </p:sp>
      </p:grpSp>
      <p:graphicFrame>
        <p:nvGraphicFramePr>
          <p:cNvPr id="242754" name="Group 66"/>
          <p:cNvGraphicFramePr>
            <a:graphicFrameLocks noGrp="1"/>
          </p:cNvGraphicFramePr>
          <p:nvPr/>
        </p:nvGraphicFramePr>
        <p:xfrm>
          <a:off x="2667000" y="4267200"/>
          <a:ext cx="2209800" cy="2438400"/>
        </p:xfrm>
        <a:graphic>
          <a:graphicData uri="http://schemas.openxmlformats.org/drawingml/2006/table">
            <a:tbl>
              <a:tblPr/>
              <a:tblGrid>
                <a:gridCol w="1066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tblGrid>
              <a:tr h="2905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ブロック</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開始番地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05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05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05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 + 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05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5387" name="Text Box 63"/>
          <p:cNvSpPr txBox="1">
            <a:spLocks noChangeArrowheads="1"/>
          </p:cNvSpPr>
          <p:nvPr/>
        </p:nvSpPr>
        <p:spPr bwMode="auto">
          <a:xfrm>
            <a:off x="5486400" y="4724400"/>
            <a:ext cx="174783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実アドレス</a:t>
            </a:r>
          </a:p>
          <a:p>
            <a:pPr eaLnBrk="1" hangingPunct="1"/>
            <a:r>
              <a:rPr lang="en-US" altLang="ja-JP" sz="3200" i="1"/>
              <a:t>r</a:t>
            </a:r>
            <a:r>
              <a:rPr lang="en-US" altLang="ja-JP" sz="3200"/>
              <a:t> = </a:t>
            </a:r>
            <a:r>
              <a:rPr lang="en-US" altLang="ja-JP" sz="3200" i="1"/>
              <a:t>b</a:t>
            </a:r>
            <a:r>
              <a:rPr lang="en-US" altLang="ja-JP" sz="3200"/>
              <a:t>’ + </a:t>
            </a:r>
            <a:r>
              <a:rPr lang="en-US" altLang="ja-JP" sz="3200" i="1"/>
              <a:t>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アドレス変換</a:t>
            </a:r>
            <a:br>
              <a:rPr lang="ja-JP" altLang="en-US">
                <a:latin typeface="Times New Roman" panose="02020603050405020304" pitchFamily="18" charset="0"/>
              </a:rPr>
            </a:br>
            <a:r>
              <a:rPr lang="ja-JP" altLang="en-US">
                <a:latin typeface="Times New Roman" panose="02020603050405020304" pitchFamily="18" charset="0"/>
              </a:rPr>
              <a:t>ベースレジスタ</a:t>
            </a:r>
            <a:endParaRPr lang="ja-JP" altLang="en-US" sz="3600">
              <a:latin typeface="Times New Roman" panose="02020603050405020304" pitchFamily="18" charset="0"/>
            </a:endParaRPr>
          </a:p>
        </p:txBody>
      </p:sp>
      <p:sp>
        <p:nvSpPr>
          <p:cNvPr id="16387" name="Rectangle 3"/>
          <p:cNvSpPr>
            <a:spLocks noChangeArrowheads="1"/>
          </p:cNvSpPr>
          <p:nvPr/>
        </p:nvSpPr>
        <p:spPr bwMode="auto">
          <a:xfrm>
            <a:off x="2209800" y="2362200"/>
            <a:ext cx="1219200" cy="2819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6388" name="Text Box 4"/>
          <p:cNvSpPr txBox="1">
            <a:spLocks noChangeArrowheads="1"/>
          </p:cNvSpPr>
          <p:nvPr/>
        </p:nvSpPr>
        <p:spPr bwMode="auto">
          <a:xfrm>
            <a:off x="2133600" y="1828800"/>
            <a:ext cx="1403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仮想記憶</a:t>
            </a:r>
          </a:p>
        </p:txBody>
      </p:sp>
      <p:sp>
        <p:nvSpPr>
          <p:cNvPr id="16389" name="Rectangle 5"/>
          <p:cNvSpPr>
            <a:spLocks noChangeArrowheads="1"/>
          </p:cNvSpPr>
          <p:nvPr/>
        </p:nvSpPr>
        <p:spPr bwMode="auto">
          <a:xfrm>
            <a:off x="2209800" y="2362200"/>
            <a:ext cx="1219200" cy="609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ブロック0</a:t>
            </a:r>
          </a:p>
        </p:txBody>
      </p:sp>
      <p:sp>
        <p:nvSpPr>
          <p:cNvPr id="16390" name="Rectangle 6"/>
          <p:cNvSpPr>
            <a:spLocks noChangeArrowheads="1"/>
          </p:cNvSpPr>
          <p:nvPr/>
        </p:nvSpPr>
        <p:spPr bwMode="auto">
          <a:xfrm>
            <a:off x="2209800" y="2971800"/>
            <a:ext cx="12192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ブロック1</a:t>
            </a:r>
          </a:p>
        </p:txBody>
      </p:sp>
      <p:sp>
        <p:nvSpPr>
          <p:cNvPr id="16391" name="Rectangle 7"/>
          <p:cNvSpPr>
            <a:spLocks noChangeArrowheads="1"/>
          </p:cNvSpPr>
          <p:nvPr/>
        </p:nvSpPr>
        <p:spPr bwMode="auto">
          <a:xfrm>
            <a:off x="2209800" y="3505200"/>
            <a:ext cx="12192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ブロック2</a:t>
            </a:r>
          </a:p>
        </p:txBody>
      </p:sp>
      <p:sp>
        <p:nvSpPr>
          <p:cNvPr id="16392" name="Rectangle 8"/>
          <p:cNvSpPr>
            <a:spLocks noChangeArrowheads="1"/>
          </p:cNvSpPr>
          <p:nvPr/>
        </p:nvSpPr>
        <p:spPr bwMode="auto">
          <a:xfrm>
            <a:off x="2209800" y="4038600"/>
            <a:ext cx="12192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ブロック3</a:t>
            </a:r>
          </a:p>
        </p:txBody>
      </p:sp>
      <p:sp>
        <p:nvSpPr>
          <p:cNvPr id="16393" name="Rectangle 9"/>
          <p:cNvSpPr>
            <a:spLocks noChangeArrowheads="1"/>
          </p:cNvSpPr>
          <p:nvPr/>
        </p:nvSpPr>
        <p:spPr bwMode="auto">
          <a:xfrm>
            <a:off x="2209800" y="4419600"/>
            <a:ext cx="1219200" cy="762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ブロック4</a:t>
            </a:r>
          </a:p>
        </p:txBody>
      </p:sp>
      <p:grpSp>
        <p:nvGrpSpPr>
          <p:cNvPr id="2" name="Group 20"/>
          <p:cNvGrpSpPr>
            <a:grpSpLocks/>
          </p:cNvGrpSpPr>
          <p:nvPr/>
        </p:nvGrpSpPr>
        <p:grpSpPr bwMode="auto">
          <a:xfrm>
            <a:off x="3581400" y="2362200"/>
            <a:ext cx="2133600" cy="1143000"/>
            <a:chOff x="1680" y="1632"/>
            <a:chExt cx="1344" cy="720"/>
          </a:xfrm>
        </p:grpSpPr>
        <p:sp>
          <p:nvSpPr>
            <p:cNvPr id="16452" name="AutoShape 10"/>
            <p:cNvSpPr>
              <a:spLocks/>
            </p:cNvSpPr>
            <p:nvPr/>
          </p:nvSpPr>
          <p:spPr bwMode="auto">
            <a:xfrm>
              <a:off x="1680" y="1632"/>
              <a:ext cx="96" cy="720"/>
            </a:xfrm>
            <a:prstGeom prst="rightBrace">
              <a:avLst>
                <a:gd name="adj1" fmla="val 625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6453" name="Rectangle 12"/>
            <p:cNvSpPr>
              <a:spLocks noChangeArrowheads="1"/>
            </p:cNvSpPr>
            <p:nvPr/>
          </p:nvSpPr>
          <p:spPr bwMode="auto">
            <a:xfrm>
              <a:off x="1968" y="1632"/>
              <a:ext cx="1056" cy="67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6454" name="Text Box 13"/>
            <p:cNvSpPr txBox="1">
              <a:spLocks noChangeArrowheads="1"/>
            </p:cNvSpPr>
            <p:nvPr/>
          </p:nvSpPr>
          <p:spPr bwMode="auto">
            <a:xfrm>
              <a:off x="2064" y="1632"/>
              <a:ext cx="8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プロセス1</a:t>
              </a:r>
            </a:p>
          </p:txBody>
        </p:sp>
        <p:sp>
          <p:nvSpPr>
            <p:cNvPr id="16455" name="Rectangle 14"/>
            <p:cNvSpPr>
              <a:spLocks noChangeArrowheads="1"/>
            </p:cNvSpPr>
            <p:nvPr/>
          </p:nvSpPr>
          <p:spPr bwMode="auto">
            <a:xfrm>
              <a:off x="2256" y="1920"/>
              <a:ext cx="67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0</a:t>
              </a:r>
            </a:p>
          </p:txBody>
        </p:sp>
        <p:sp>
          <p:nvSpPr>
            <p:cNvPr id="16456" name="Text Box 15"/>
            <p:cNvSpPr txBox="1">
              <a:spLocks noChangeArrowheads="1"/>
            </p:cNvSpPr>
            <p:nvPr/>
          </p:nvSpPr>
          <p:spPr bwMode="auto">
            <a:xfrm>
              <a:off x="2016" y="1920"/>
              <a:ext cx="19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i="1"/>
                <a:t>x</a:t>
              </a:r>
            </a:p>
          </p:txBody>
        </p:sp>
      </p:grpSp>
      <p:grpSp>
        <p:nvGrpSpPr>
          <p:cNvPr id="3" name="Group 21"/>
          <p:cNvGrpSpPr>
            <a:grpSpLocks/>
          </p:cNvGrpSpPr>
          <p:nvPr/>
        </p:nvGrpSpPr>
        <p:grpSpPr bwMode="auto">
          <a:xfrm>
            <a:off x="3581400" y="3505200"/>
            <a:ext cx="2133600" cy="1676400"/>
            <a:chOff x="1680" y="2352"/>
            <a:chExt cx="1344" cy="1056"/>
          </a:xfrm>
        </p:grpSpPr>
        <p:sp>
          <p:nvSpPr>
            <p:cNvPr id="16447" name="AutoShape 11"/>
            <p:cNvSpPr>
              <a:spLocks/>
            </p:cNvSpPr>
            <p:nvPr/>
          </p:nvSpPr>
          <p:spPr bwMode="auto">
            <a:xfrm>
              <a:off x="1680" y="2352"/>
              <a:ext cx="96" cy="1056"/>
            </a:xfrm>
            <a:prstGeom prst="rightBrace">
              <a:avLst>
                <a:gd name="adj1" fmla="val 9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6448" name="Rectangle 16"/>
            <p:cNvSpPr>
              <a:spLocks noChangeArrowheads="1"/>
            </p:cNvSpPr>
            <p:nvPr/>
          </p:nvSpPr>
          <p:spPr bwMode="auto">
            <a:xfrm>
              <a:off x="1968" y="2544"/>
              <a:ext cx="1056" cy="67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6449" name="Text Box 17"/>
            <p:cNvSpPr txBox="1">
              <a:spLocks noChangeArrowheads="1"/>
            </p:cNvSpPr>
            <p:nvPr/>
          </p:nvSpPr>
          <p:spPr bwMode="auto">
            <a:xfrm>
              <a:off x="2064" y="2544"/>
              <a:ext cx="8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プロセス2</a:t>
              </a:r>
            </a:p>
          </p:txBody>
        </p:sp>
        <p:sp>
          <p:nvSpPr>
            <p:cNvPr id="16450" name="Rectangle 18"/>
            <p:cNvSpPr>
              <a:spLocks noChangeArrowheads="1"/>
            </p:cNvSpPr>
            <p:nvPr/>
          </p:nvSpPr>
          <p:spPr bwMode="auto">
            <a:xfrm>
              <a:off x="2256" y="2832"/>
              <a:ext cx="67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a:t>2</a:t>
              </a:r>
            </a:p>
          </p:txBody>
        </p:sp>
        <p:sp>
          <p:nvSpPr>
            <p:cNvPr id="16451" name="Text Box 19"/>
            <p:cNvSpPr txBox="1">
              <a:spLocks noChangeArrowheads="1"/>
            </p:cNvSpPr>
            <p:nvPr/>
          </p:nvSpPr>
          <p:spPr bwMode="auto">
            <a:xfrm>
              <a:off x="2016" y="2832"/>
              <a:ext cx="19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i="1"/>
                <a:t>x</a:t>
              </a:r>
            </a:p>
          </p:txBody>
        </p:sp>
      </p:grpSp>
      <p:graphicFrame>
        <p:nvGraphicFramePr>
          <p:cNvPr id="246841" name="Group 57"/>
          <p:cNvGraphicFramePr>
            <a:graphicFrameLocks noGrp="1"/>
          </p:cNvGraphicFramePr>
          <p:nvPr/>
        </p:nvGraphicFramePr>
        <p:xfrm>
          <a:off x="6477000" y="2209800"/>
          <a:ext cx="2286000" cy="3194304"/>
        </p:xfrm>
        <a:graphic>
          <a:graphicData uri="http://schemas.openxmlformats.org/drawingml/2006/table">
            <a:tbl>
              <a:tblPr/>
              <a:tblGrid>
                <a:gridCol w="10668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tblGrid>
              <a:tr h="352425">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ブロック</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 + </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開</a:t>
                      </a: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始番地</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92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2425">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2425">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80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92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2425">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130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6419" name="Text Box 53"/>
          <p:cNvSpPr txBox="1">
            <a:spLocks noChangeArrowheads="1"/>
          </p:cNvSpPr>
          <p:nvPr/>
        </p:nvSpPr>
        <p:spPr bwMode="auto">
          <a:xfrm>
            <a:off x="6629400" y="1752600"/>
            <a:ext cx="2124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アドレス変換表</a:t>
            </a:r>
          </a:p>
        </p:txBody>
      </p:sp>
      <p:sp>
        <p:nvSpPr>
          <p:cNvPr id="246838" name="Text Box 54"/>
          <p:cNvSpPr txBox="1">
            <a:spLocks noChangeArrowheads="1"/>
          </p:cNvSpPr>
          <p:nvPr/>
        </p:nvSpPr>
        <p:spPr bwMode="auto">
          <a:xfrm>
            <a:off x="152400" y="5562600"/>
            <a:ext cx="34671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プロセス1の(1, 5)番地</a:t>
            </a:r>
          </a:p>
        </p:txBody>
      </p:sp>
      <p:sp>
        <p:nvSpPr>
          <p:cNvPr id="246839" name="Text Box 55"/>
          <p:cNvSpPr txBox="1">
            <a:spLocks noChangeArrowheads="1"/>
          </p:cNvSpPr>
          <p:nvPr/>
        </p:nvSpPr>
        <p:spPr bwMode="auto">
          <a:xfrm>
            <a:off x="3886200" y="5562600"/>
            <a:ext cx="2452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i="1"/>
              <a:t>x </a:t>
            </a:r>
            <a:r>
              <a:rPr lang="en-US" altLang="ja-JP" sz="2800"/>
              <a:t>=0, </a:t>
            </a:r>
            <a:r>
              <a:rPr lang="en-US" altLang="ja-JP" sz="2800" i="1"/>
              <a:t>b </a:t>
            </a:r>
            <a:r>
              <a:rPr lang="en-US" altLang="ja-JP" sz="2800"/>
              <a:t>=1, </a:t>
            </a:r>
            <a:r>
              <a:rPr lang="en-US" altLang="ja-JP" sz="2800" i="1"/>
              <a:t>d </a:t>
            </a:r>
            <a:r>
              <a:rPr lang="en-US" altLang="ja-JP" sz="2800"/>
              <a:t>=5</a:t>
            </a:r>
          </a:p>
        </p:txBody>
      </p:sp>
      <p:sp>
        <p:nvSpPr>
          <p:cNvPr id="246842" name="Text Box 58"/>
          <p:cNvSpPr txBox="1">
            <a:spLocks noChangeArrowheads="1"/>
          </p:cNvSpPr>
          <p:nvPr/>
        </p:nvSpPr>
        <p:spPr bwMode="auto">
          <a:xfrm>
            <a:off x="6477000" y="5562600"/>
            <a:ext cx="11255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i="1"/>
              <a:t>b</a:t>
            </a:r>
            <a:r>
              <a:rPr lang="en-US" altLang="ja-JP" sz="2800"/>
              <a:t>’ =50</a:t>
            </a:r>
          </a:p>
        </p:txBody>
      </p:sp>
      <p:sp>
        <p:nvSpPr>
          <p:cNvPr id="246843" name="Text Box 59"/>
          <p:cNvSpPr txBox="1">
            <a:spLocks noChangeArrowheads="1"/>
          </p:cNvSpPr>
          <p:nvPr/>
        </p:nvSpPr>
        <p:spPr bwMode="auto">
          <a:xfrm>
            <a:off x="7696200" y="5562600"/>
            <a:ext cx="9667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i="1"/>
              <a:t>r</a:t>
            </a:r>
            <a:r>
              <a:rPr lang="en-US" altLang="ja-JP" sz="2800"/>
              <a:t> =55</a:t>
            </a:r>
          </a:p>
        </p:txBody>
      </p:sp>
      <p:sp>
        <p:nvSpPr>
          <p:cNvPr id="246844" name="Text Box 60"/>
          <p:cNvSpPr txBox="1">
            <a:spLocks noChangeArrowheads="1"/>
          </p:cNvSpPr>
          <p:nvPr/>
        </p:nvSpPr>
        <p:spPr bwMode="auto">
          <a:xfrm>
            <a:off x="152400" y="6172200"/>
            <a:ext cx="3644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プロセス2の(2, 10)番地</a:t>
            </a:r>
          </a:p>
        </p:txBody>
      </p:sp>
      <p:sp>
        <p:nvSpPr>
          <p:cNvPr id="246845" name="Text Box 61"/>
          <p:cNvSpPr txBox="1">
            <a:spLocks noChangeArrowheads="1"/>
          </p:cNvSpPr>
          <p:nvPr/>
        </p:nvSpPr>
        <p:spPr bwMode="auto">
          <a:xfrm>
            <a:off x="3886200" y="6172200"/>
            <a:ext cx="26304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i="1"/>
              <a:t>x </a:t>
            </a:r>
            <a:r>
              <a:rPr lang="en-US" altLang="ja-JP" sz="2800"/>
              <a:t>=2, </a:t>
            </a:r>
            <a:r>
              <a:rPr lang="en-US" altLang="ja-JP" sz="2800" i="1"/>
              <a:t>b </a:t>
            </a:r>
            <a:r>
              <a:rPr lang="en-US" altLang="ja-JP" sz="2800"/>
              <a:t>=2, </a:t>
            </a:r>
            <a:r>
              <a:rPr lang="en-US" altLang="ja-JP" sz="2800" i="1"/>
              <a:t>d </a:t>
            </a:r>
            <a:r>
              <a:rPr lang="en-US" altLang="ja-JP" sz="2800"/>
              <a:t>=10</a:t>
            </a:r>
          </a:p>
        </p:txBody>
      </p:sp>
      <p:sp>
        <p:nvSpPr>
          <p:cNvPr id="246846" name="Text Box 62"/>
          <p:cNvSpPr txBox="1">
            <a:spLocks noChangeArrowheads="1"/>
          </p:cNvSpPr>
          <p:nvPr/>
        </p:nvSpPr>
        <p:spPr bwMode="auto">
          <a:xfrm>
            <a:off x="6477000" y="6172200"/>
            <a:ext cx="13033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i="1"/>
              <a:t>b</a:t>
            </a:r>
            <a:r>
              <a:rPr lang="en-US" altLang="ja-JP" sz="2800"/>
              <a:t>’ =130</a:t>
            </a:r>
          </a:p>
        </p:txBody>
      </p:sp>
      <p:sp>
        <p:nvSpPr>
          <p:cNvPr id="246847" name="Text Box 63"/>
          <p:cNvSpPr txBox="1">
            <a:spLocks noChangeArrowheads="1"/>
          </p:cNvSpPr>
          <p:nvPr/>
        </p:nvSpPr>
        <p:spPr bwMode="auto">
          <a:xfrm>
            <a:off x="7696200" y="6172200"/>
            <a:ext cx="11445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i="1"/>
              <a:t>r</a:t>
            </a:r>
            <a:r>
              <a:rPr lang="en-US" altLang="ja-JP" sz="2800"/>
              <a:t> =140</a:t>
            </a:r>
          </a:p>
        </p:txBody>
      </p:sp>
      <p:sp>
        <p:nvSpPr>
          <p:cNvPr id="16428" name="Text Box 64"/>
          <p:cNvSpPr txBox="1">
            <a:spLocks noChangeArrowheads="1"/>
          </p:cNvSpPr>
          <p:nvPr/>
        </p:nvSpPr>
        <p:spPr bwMode="auto">
          <a:xfrm>
            <a:off x="228600" y="3886200"/>
            <a:ext cx="1646238"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実アドレス</a:t>
            </a:r>
          </a:p>
          <a:p>
            <a:pPr eaLnBrk="1" hangingPunct="1"/>
            <a:r>
              <a:rPr lang="en-US" altLang="ja-JP" sz="3200" i="1"/>
              <a:t>r</a:t>
            </a:r>
            <a:r>
              <a:rPr lang="en-US" altLang="ja-JP" sz="3200"/>
              <a:t> = </a:t>
            </a:r>
            <a:r>
              <a:rPr lang="en-US" altLang="ja-JP" sz="3200" i="1"/>
              <a:t>b</a:t>
            </a:r>
            <a:r>
              <a:rPr lang="en-US" altLang="ja-JP" sz="3200"/>
              <a:t>’ +</a:t>
            </a:r>
            <a:r>
              <a:rPr lang="en-US" altLang="ja-JP" sz="3200" i="1"/>
              <a:t>d</a:t>
            </a:r>
          </a:p>
        </p:txBody>
      </p:sp>
      <p:sp>
        <p:nvSpPr>
          <p:cNvPr id="16429" name="Text Box 66"/>
          <p:cNvSpPr txBox="1">
            <a:spLocks noChangeArrowheads="1"/>
          </p:cNvSpPr>
          <p:nvPr/>
        </p:nvSpPr>
        <p:spPr bwMode="auto">
          <a:xfrm>
            <a:off x="228600" y="2468563"/>
            <a:ext cx="1819275"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仮想アドレス</a:t>
            </a:r>
          </a:p>
          <a:p>
            <a:pPr eaLnBrk="1" hangingPunct="1"/>
            <a:r>
              <a:rPr lang="en-US" altLang="ja-JP" sz="3200" i="1"/>
              <a:t>v</a:t>
            </a:r>
            <a:r>
              <a:rPr lang="en-US" altLang="ja-JP" sz="3200"/>
              <a:t> = (</a:t>
            </a:r>
            <a:r>
              <a:rPr lang="en-US" altLang="ja-JP" sz="3200" i="1"/>
              <a:t>b</a:t>
            </a:r>
            <a:r>
              <a:rPr lang="en-US" altLang="ja-JP" sz="3200"/>
              <a:t>, </a:t>
            </a:r>
            <a:r>
              <a:rPr lang="en-US" altLang="ja-JP" sz="3200" i="1"/>
              <a:t>d</a:t>
            </a:r>
            <a:r>
              <a:rPr lang="en-US" altLang="ja-JP" sz="3200"/>
              <a:t>)</a:t>
            </a:r>
          </a:p>
        </p:txBody>
      </p:sp>
      <p:sp>
        <p:nvSpPr>
          <p:cNvPr id="16430" name="AutoShape 67"/>
          <p:cNvSpPr>
            <a:spLocks noChangeArrowheads="1"/>
          </p:cNvSpPr>
          <p:nvPr/>
        </p:nvSpPr>
        <p:spPr bwMode="auto">
          <a:xfrm>
            <a:off x="838200" y="3505200"/>
            <a:ext cx="457200" cy="457200"/>
          </a:xfrm>
          <a:prstGeom prst="downArrow">
            <a:avLst>
              <a:gd name="adj1" fmla="val 50000"/>
              <a:gd name="adj2" fmla="val 25000"/>
            </a:avLst>
          </a:prstGeom>
          <a:solidFill>
            <a:srgbClr val="CCFFCC"/>
          </a:solidFill>
          <a:ln w="19050">
            <a:solidFill>
              <a:schemeClr val="tx1"/>
            </a:solidFill>
            <a:miter lim="800000"/>
            <a:headEnd/>
            <a:tailEnd/>
          </a:ln>
        </p:spPr>
        <p:txBody>
          <a:bodyPr vert="eaVert"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4" name="Group 93"/>
          <p:cNvGrpSpPr>
            <a:grpSpLocks/>
          </p:cNvGrpSpPr>
          <p:nvPr/>
        </p:nvGrpSpPr>
        <p:grpSpPr bwMode="auto">
          <a:xfrm>
            <a:off x="2286000" y="3048000"/>
            <a:ext cx="4191000" cy="2590800"/>
            <a:chOff x="1440" y="1920"/>
            <a:chExt cx="2640" cy="1632"/>
          </a:xfrm>
        </p:grpSpPr>
        <p:sp>
          <p:nvSpPr>
            <p:cNvPr id="16440" name="Line 94"/>
            <p:cNvSpPr>
              <a:spLocks noChangeShapeType="1"/>
            </p:cNvSpPr>
            <p:nvPr/>
          </p:nvSpPr>
          <p:spPr bwMode="auto">
            <a:xfrm>
              <a:off x="3504" y="1920"/>
              <a:ext cx="240" cy="0"/>
            </a:xfrm>
            <a:prstGeom prst="line">
              <a:avLst/>
            </a:prstGeom>
            <a:noFill/>
            <a:ln w="28575">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6441" name="Line 95"/>
            <p:cNvSpPr>
              <a:spLocks noChangeShapeType="1"/>
            </p:cNvSpPr>
            <p:nvPr/>
          </p:nvSpPr>
          <p:spPr bwMode="auto">
            <a:xfrm flipV="1">
              <a:off x="3744" y="2496"/>
              <a:ext cx="0" cy="912"/>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16442" name="Line 96"/>
            <p:cNvSpPr>
              <a:spLocks noChangeShapeType="1"/>
            </p:cNvSpPr>
            <p:nvPr/>
          </p:nvSpPr>
          <p:spPr bwMode="auto">
            <a:xfrm>
              <a:off x="3744" y="1920"/>
              <a:ext cx="0" cy="336"/>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16443" name="Rectangle 97"/>
            <p:cNvSpPr>
              <a:spLocks noChangeArrowheads="1"/>
            </p:cNvSpPr>
            <p:nvPr/>
          </p:nvSpPr>
          <p:spPr bwMode="auto">
            <a:xfrm>
              <a:off x="3600" y="2256"/>
              <a:ext cx="24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a:t>
              </a:r>
            </a:p>
          </p:txBody>
        </p:sp>
        <p:sp>
          <p:nvSpPr>
            <p:cNvPr id="16444" name="Line 98"/>
            <p:cNvSpPr>
              <a:spLocks noChangeShapeType="1"/>
            </p:cNvSpPr>
            <p:nvPr/>
          </p:nvSpPr>
          <p:spPr bwMode="auto">
            <a:xfrm>
              <a:off x="3840" y="2400"/>
              <a:ext cx="240"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16445" name="Line 99"/>
            <p:cNvSpPr>
              <a:spLocks noChangeShapeType="1"/>
            </p:cNvSpPr>
            <p:nvPr/>
          </p:nvSpPr>
          <p:spPr bwMode="auto">
            <a:xfrm flipV="1">
              <a:off x="1440" y="3408"/>
              <a:ext cx="0" cy="144"/>
            </a:xfrm>
            <a:prstGeom prst="line">
              <a:avLst/>
            </a:prstGeom>
            <a:noFill/>
            <a:ln w="28575">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6446" name="Line 100"/>
            <p:cNvSpPr>
              <a:spLocks noChangeShapeType="1"/>
            </p:cNvSpPr>
            <p:nvPr/>
          </p:nvSpPr>
          <p:spPr bwMode="auto">
            <a:xfrm>
              <a:off x="1440" y="3408"/>
              <a:ext cx="2304" cy="0"/>
            </a:xfrm>
            <a:prstGeom prst="line">
              <a:avLst/>
            </a:prstGeom>
            <a:noFill/>
            <a:ln w="28575">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5" name="Group 101"/>
          <p:cNvGrpSpPr>
            <a:grpSpLocks/>
          </p:cNvGrpSpPr>
          <p:nvPr/>
        </p:nvGrpSpPr>
        <p:grpSpPr bwMode="auto">
          <a:xfrm>
            <a:off x="2286000" y="4495800"/>
            <a:ext cx="4191000" cy="1752600"/>
            <a:chOff x="1440" y="2832"/>
            <a:chExt cx="2640" cy="1104"/>
          </a:xfrm>
        </p:grpSpPr>
        <p:sp>
          <p:nvSpPr>
            <p:cNvPr id="16433" name="Line 102"/>
            <p:cNvSpPr>
              <a:spLocks noChangeShapeType="1"/>
            </p:cNvSpPr>
            <p:nvPr/>
          </p:nvSpPr>
          <p:spPr bwMode="auto">
            <a:xfrm>
              <a:off x="3504" y="2832"/>
              <a:ext cx="384" cy="0"/>
            </a:xfrm>
            <a:prstGeom prst="line">
              <a:avLst/>
            </a:prstGeom>
            <a:noFill/>
            <a:ln w="28575">
              <a:solidFill>
                <a:srgbClr val="00FF00"/>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6434" name="Line 103"/>
            <p:cNvSpPr>
              <a:spLocks noChangeShapeType="1"/>
            </p:cNvSpPr>
            <p:nvPr/>
          </p:nvSpPr>
          <p:spPr bwMode="auto">
            <a:xfrm flipV="1">
              <a:off x="3888" y="3360"/>
              <a:ext cx="0" cy="480"/>
            </a:xfrm>
            <a:prstGeom prst="line">
              <a:avLst/>
            </a:prstGeom>
            <a:noFill/>
            <a:ln w="28575">
              <a:solidFill>
                <a:srgbClr val="00FF00"/>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16435" name="Line 104"/>
            <p:cNvSpPr>
              <a:spLocks noChangeShapeType="1"/>
            </p:cNvSpPr>
            <p:nvPr/>
          </p:nvSpPr>
          <p:spPr bwMode="auto">
            <a:xfrm>
              <a:off x="3888" y="2832"/>
              <a:ext cx="0" cy="288"/>
            </a:xfrm>
            <a:prstGeom prst="line">
              <a:avLst/>
            </a:prstGeom>
            <a:noFill/>
            <a:ln w="28575">
              <a:solidFill>
                <a:srgbClr val="00FF00"/>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16436" name="Rectangle 105"/>
            <p:cNvSpPr>
              <a:spLocks noChangeArrowheads="1"/>
            </p:cNvSpPr>
            <p:nvPr/>
          </p:nvSpPr>
          <p:spPr bwMode="auto">
            <a:xfrm>
              <a:off x="3744" y="3120"/>
              <a:ext cx="240"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a:t>
              </a:r>
            </a:p>
          </p:txBody>
        </p:sp>
        <p:sp>
          <p:nvSpPr>
            <p:cNvPr id="16437" name="Line 106"/>
            <p:cNvSpPr>
              <a:spLocks noChangeShapeType="1"/>
            </p:cNvSpPr>
            <p:nvPr/>
          </p:nvSpPr>
          <p:spPr bwMode="auto">
            <a:xfrm>
              <a:off x="3984" y="3264"/>
              <a:ext cx="96" cy="0"/>
            </a:xfrm>
            <a:prstGeom prst="line">
              <a:avLst/>
            </a:prstGeom>
            <a:noFill/>
            <a:ln w="28575">
              <a:solidFill>
                <a:srgbClr val="00FF00"/>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16438" name="Line 107"/>
            <p:cNvSpPr>
              <a:spLocks noChangeShapeType="1"/>
            </p:cNvSpPr>
            <p:nvPr/>
          </p:nvSpPr>
          <p:spPr bwMode="auto">
            <a:xfrm flipV="1">
              <a:off x="1440" y="3840"/>
              <a:ext cx="0" cy="96"/>
            </a:xfrm>
            <a:prstGeom prst="line">
              <a:avLst/>
            </a:prstGeom>
            <a:noFill/>
            <a:ln w="28575">
              <a:solidFill>
                <a:srgbClr val="00FF00"/>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6439" name="Line 108"/>
            <p:cNvSpPr>
              <a:spLocks noChangeShapeType="1"/>
            </p:cNvSpPr>
            <p:nvPr/>
          </p:nvSpPr>
          <p:spPr bwMode="auto">
            <a:xfrm>
              <a:off x="1440" y="3840"/>
              <a:ext cx="2448" cy="0"/>
            </a:xfrm>
            <a:prstGeom prst="line">
              <a:avLst/>
            </a:prstGeom>
            <a:noFill/>
            <a:ln w="28575">
              <a:solidFill>
                <a:srgbClr val="00FF00"/>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6838"/>
                                        </p:tgtEl>
                                        <p:attrNameLst>
                                          <p:attrName>style.visibility</p:attrName>
                                        </p:attrNameLst>
                                      </p:cBhvr>
                                      <p:to>
                                        <p:strVal val="visible"/>
                                      </p:to>
                                    </p:set>
                                    <p:animEffect transition="in" filter="checkerboard(across)">
                                      <p:cBhvr>
                                        <p:cTn id="17" dur="500"/>
                                        <p:tgtEl>
                                          <p:spTgt spid="24683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46839"/>
                                        </p:tgtEl>
                                        <p:attrNameLst>
                                          <p:attrName>style.visibility</p:attrName>
                                        </p:attrNameLst>
                                      </p:cBhvr>
                                      <p:to>
                                        <p:strVal val="visible"/>
                                      </p:to>
                                    </p:set>
                                    <p:animEffect transition="in" filter="checkerboard(across)">
                                      <p:cBhvr>
                                        <p:cTn id="22" dur="500"/>
                                        <p:tgtEl>
                                          <p:spTgt spid="24683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46842"/>
                                        </p:tgtEl>
                                        <p:attrNameLst>
                                          <p:attrName>style.visibility</p:attrName>
                                        </p:attrNameLst>
                                      </p:cBhvr>
                                      <p:to>
                                        <p:strVal val="visible"/>
                                      </p:to>
                                    </p:set>
                                    <p:animEffect transition="in" filter="checkerboard(across)">
                                      <p:cBhvr>
                                        <p:cTn id="32" dur="500"/>
                                        <p:tgtEl>
                                          <p:spTgt spid="24684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46843"/>
                                        </p:tgtEl>
                                        <p:attrNameLst>
                                          <p:attrName>style.visibility</p:attrName>
                                        </p:attrNameLst>
                                      </p:cBhvr>
                                      <p:to>
                                        <p:strVal val="visible"/>
                                      </p:to>
                                    </p:set>
                                    <p:animEffect transition="in" filter="checkerboard(across)">
                                      <p:cBhvr>
                                        <p:cTn id="37" dur="500"/>
                                        <p:tgtEl>
                                          <p:spTgt spid="24684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46844"/>
                                        </p:tgtEl>
                                        <p:attrNameLst>
                                          <p:attrName>style.visibility</p:attrName>
                                        </p:attrNameLst>
                                      </p:cBhvr>
                                      <p:to>
                                        <p:strVal val="visible"/>
                                      </p:to>
                                    </p:set>
                                    <p:animEffect transition="in" filter="checkerboard(across)">
                                      <p:cBhvr>
                                        <p:cTn id="42" dur="500"/>
                                        <p:tgtEl>
                                          <p:spTgt spid="24684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246845"/>
                                        </p:tgtEl>
                                        <p:attrNameLst>
                                          <p:attrName>style.visibility</p:attrName>
                                        </p:attrNameLst>
                                      </p:cBhvr>
                                      <p:to>
                                        <p:strVal val="visible"/>
                                      </p:to>
                                    </p:set>
                                    <p:animEffect transition="in" filter="checkerboard(across)">
                                      <p:cBhvr>
                                        <p:cTn id="47" dur="500"/>
                                        <p:tgtEl>
                                          <p:spTgt spid="24684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wipe(left)">
                                      <p:cBhvr>
                                        <p:cTn id="52" dur="500"/>
                                        <p:tgtEl>
                                          <p:spTgt spid="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246846"/>
                                        </p:tgtEl>
                                        <p:attrNameLst>
                                          <p:attrName>style.visibility</p:attrName>
                                        </p:attrNameLst>
                                      </p:cBhvr>
                                      <p:to>
                                        <p:strVal val="visible"/>
                                      </p:to>
                                    </p:set>
                                    <p:animEffect transition="in" filter="checkerboard(across)">
                                      <p:cBhvr>
                                        <p:cTn id="57" dur="500"/>
                                        <p:tgtEl>
                                          <p:spTgt spid="24684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246847"/>
                                        </p:tgtEl>
                                        <p:attrNameLst>
                                          <p:attrName>style.visibility</p:attrName>
                                        </p:attrNameLst>
                                      </p:cBhvr>
                                      <p:to>
                                        <p:strVal val="visible"/>
                                      </p:to>
                                    </p:set>
                                    <p:animEffect transition="in" filter="checkerboard(across)">
                                      <p:cBhvr>
                                        <p:cTn id="62" dur="500"/>
                                        <p:tgtEl>
                                          <p:spTgt spid="2468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838" grpId="0" autoUpdateAnimBg="0"/>
      <p:bldP spid="246839" grpId="0" autoUpdateAnimBg="0"/>
      <p:bldP spid="246842" grpId="0" autoUpdateAnimBg="0"/>
      <p:bldP spid="246843" grpId="0" autoUpdateAnimBg="0"/>
      <p:bldP spid="246844" grpId="0" autoUpdateAnimBg="0"/>
      <p:bldP spid="246845" grpId="0" autoUpdateAnimBg="0"/>
      <p:bldP spid="246846" grpId="0" autoUpdateAnimBg="0"/>
      <p:bldP spid="246847"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ページング</a:t>
            </a:r>
            <a:r>
              <a:rPr lang="ja-JP" altLang="en-US" sz="3600">
                <a:latin typeface="Times New Roman" panose="02020603050405020304" pitchFamily="18" charset="0"/>
              </a:rPr>
              <a:t>(</a:t>
            </a:r>
            <a:r>
              <a:rPr lang="en-US" altLang="ja-JP" sz="3600">
                <a:latin typeface="Times New Roman" panose="02020603050405020304" pitchFamily="18" charset="0"/>
              </a:rPr>
              <a:t>paging)</a:t>
            </a:r>
          </a:p>
        </p:txBody>
      </p:sp>
      <p:sp>
        <p:nvSpPr>
          <p:cNvPr id="17411" name="Rectangle 3"/>
          <p:cNvSpPr>
            <a:spLocks noGrp="1" noChangeArrowheads="1"/>
          </p:cNvSpPr>
          <p:nvPr>
            <p:ph type="body" idx="1"/>
          </p:nvPr>
        </p:nvSpPr>
        <p:spPr>
          <a:xfrm>
            <a:off x="685800" y="1524000"/>
            <a:ext cx="7772400" cy="3200400"/>
          </a:xfrm>
        </p:spPr>
        <p:txBody>
          <a:bodyPr/>
          <a:lstStyle/>
          <a:p>
            <a:pPr eaLnBrk="1" hangingPunct="1">
              <a:lnSpc>
                <a:spcPct val="90000"/>
              </a:lnSpc>
            </a:pPr>
            <a:r>
              <a:rPr lang="ja-JP" altLang="en-US">
                <a:latin typeface="Times New Roman" panose="02020603050405020304" pitchFamily="18" charset="0"/>
              </a:rPr>
              <a:t>ページング</a:t>
            </a:r>
            <a:r>
              <a:rPr lang="ja-JP" altLang="en-US" sz="2800">
                <a:latin typeface="Times New Roman" panose="02020603050405020304" pitchFamily="18" charset="0"/>
              </a:rPr>
              <a:t>(</a:t>
            </a:r>
            <a:r>
              <a:rPr lang="en-US" altLang="ja-JP" sz="2800">
                <a:latin typeface="Times New Roman" panose="02020603050405020304" pitchFamily="18" charset="0"/>
              </a:rPr>
              <a:t>paging)</a:t>
            </a:r>
          </a:p>
          <a:p>
            <a:pPr lvl="1" eaLnBrk="1" hangingPunct="1">
              <a:lnSpc>
                <a:spcPct val="90000"/>
              </a:lnSpc>
            </a:pPr>
            <a:r>
              <a:rPr lang="ja-JP" altLang="en-US">
                <a:latin typeface="Times New Roman" panose="02020603050405020304" pitchFamily="18" charset="0"/>
              </a:rPr>
              <a:t>主記憶, 仮想記憶を固定長のブロックに分割</a:t>
            </a:r>
          </a:p>
          <a:p>
            <a:pPr eaLnBrk="1" hangingPunct="1">
              <a:lnSpc>
                <a:spcPct val="90000"/>
              </a:lnSpc>
            </a:pPr>
            <a:r>
              <a:rPr lang="ja-JP" altLang="en-US">
                <a:latin typeface="Times New Roman" panose="02020603050405020304" pitchFamily="18" charset="0"/>
              </a:rPr>
              <a:t>ページ枠</a:t>
            </a:r>
            <a:r>
              <a:rPr lang="ja-JP" altLang="en-US" sz="2800">
                <a:latin typeface="Times New Roman" panose="02020603050405020304" pitchFamily="18" charset="0"/>
              </a:rPr>
              <a:t>(</a:t>
            </a:r>
            <a:r>
              <a:rPr lang="en-US" altLang="ja-JP" sz="2800">
                <a:latin typeface="Times New Roman" panose="02020603050405020304" pitchFamily="18" charset="0"/>
              </a:rPr>
              <a:t>page frame)</a:t>
            </a:r>
          </a:p>
          <a:p>
            <a:pPr lvl="1" eaLnBrk="1" hangingPunct="1">
              <a:lnSpc>
                <a:spcPct val="90000"/>
              </a:lnSpc>
            </a:pPr>
            <a:r>
              <a:rPr lang="ja-JP" altLang="en-US">
                <a:latin typeface="Times New Roman" panose="02020603050405020304" pitchFamily="18" charset="0"/>
              </a:rPr>
              <a:t>主記憶上の固定長のブロック</a:t>
            </a:r>
          </a:p>
          <a:p>
            <a:pPr eaLnBrk="1" hangingPunct="1">
              <a:lnSpc>
                <a:spcPct val="90000"/>
              </a:lnSpc>
            </a:pPr>
            <a:r>
              <a:rPr lang="ja-JP" altLang="en-US">
                <a:latin typeface="Times New Roman" panose="02020603050405020304" pitchFamily="18" charset="0"/>
              </a:rPr>
              <a:t>ページ</a:t>
            </a:r>
            <a:r>
              <a:rPr lang="ja-JP" altLang="en-US" sz="2800">
                <a:latin typeface="Times New Roman" panose="02020603050405020304" pitchFamily="18" charset="0"/>
              </a:rPr>
              <a:t>(</a:t>
            </a:r>
            <a:r>
              <a:rPr lang="en-US" altLang="ja-JP" sz="2800">
                <a:latin typeface="Times New Roman" panose="02020603050405020304" pitchFamily="18" charset="0"/>
              </a:rPr>
              <a:t>page)</a:t>
            </a:r>
          </a:p>
          <a:p>
            <a:pPr lvl="1" eaLnBrk="1" hangingPunct="1">
              <a:lnSpc>
                <a:spcPct val="90000"/>
              </a:lnSpc>
            </a:pPr>
            <a:r>
              <a:rPr lang="ja-JP" altLang="en-US">
                <a:latin typeface="Times New Roman" panose="02020603050405020304" pitchFamily="18" charset="0"/>
              </a:rPr>
              <a:t>仮想記憶上の固定長さのブロック</a:t>
            </a:r>
          </a:p>
        </p:txBody>
      </p:sp>
      <p:sp>
        <p:nvSpPr>
          <p:cNvPr id="17412" name="Rectangle 4"/>
          <p:cNvSpPr>
            <a:spLocks noChangeArrowheads="1"/>
          </p:cNvSpPr>
          <p:nvPr/>
        </p:nvSpPr>
        <p:spPr bwMode="auto">
          <a:xfrm>
            <a:off x="3200400" y="5334000"/>
            <a:ext cx="1066800" cy="1371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7413" name="Text Box 5"/>
          <p:cNvSpPr txBox="1">
            <a:spLocks noChangeArrowheads="1"/>
          </p:cNvSpPr>
          <p:nvPr/>
        </p:nvSpPr>
        <p:spPr bwMode="auto">
          <a:xfrm>
            <a:off x="3200400" y="4800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17414" name="Rectangle 9"/>
          <p:cNvSpPr>
            <a:spLocks noChangeArrowheads="1"/>
          </p:cNvSpPr>
          <p:nvPr/>
        </p:nvSpPr>
        <p:spPr bwMode="auto">
          <a:xfrm>
            <a:off x="6858000" y="4343400"/>
            <a:ext cx="1066800" cy="2514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7415" name="Text Box 10"/>
          <p:cNvSpPr txBox="1">
            <a:spLocks noChangeArrowheads="1"/>
          </p:cNvSpPr>
          <p:nvPr/>
        </p:nvSpPr>
        <p:spPr bwMode="auto">
          <a:xfrm>
            <a:off x="6629400" y="3886200"/>
            <a:ext cx="1403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仮想記憶</a:t>
            </a:r>
          </a:p>
        </p:txBody>
      </p:sp>
      <p:grpSp>
        <p:nvGrpSpPr>
          <p:cNvPr id="2" name="Group 30"/>
          <p:cNvGrpSpPr>
            <a:grpSpLocks/>
          </p:cNvGrpSpPr>
          <p:nvPr/>
        </p:nvGrpSpPr>
        <p:grpSpPr bwMode="auto">
          <a:xfrm>
            <a:off x="990600" y="5867400"/>
            <a:ext cx="3276600" cy="519113"/>
            <a:chOff x="1920" y="3024"/>
            <a:chExt cx="2064" cy="327"/>
          </a:xfrm>
        </p:grpSpPr>
        <p:sp>
          <p:nvSpPr>
            <p:cNvPr id="17440" name="Text Box 27"/>
            <p:cNvSpPr txBox="1">
              <a:spLocks noChangeArrowheads="1"/>
            </p:cNvSpPr>
            <p:nvPr/>
          </p:nvSpPr>
          <p:spPr bwMode="auto">
            <a:xfrm>
              <a:off x="1920" y="3024"/>
              <a:ext cx="96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ページ枠</a:t>
              </a:r>
            </a:p>
          </p:txBody>
        </p:sp>
        <p:sp>
          <p:nvSpPr>
            <p:cNvPr id="17441" name="Line 28"/>
            <p:cNvSpPr>
              <a:spLocks noChangeShapeType="1"/>
            </p:cNvSpPr>
            <p:nvPr/>
          </p:nvSpPr>
          <p:spPr bwMode="auto">
            <a:xfrm flipV="1">
              <a:off x="2928" y="3216"/>
              <a:ext cx="384"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17442" name="Rectangle 29"/>
            <p:cNvSpPr>
              <a:spLocks noChangeArrowheads="1"/>
            </p:cNvSpPr>
            <p:nvPr/>
          </p:nvSpPr>
          <p:spPr bwMode="auto">
            <a:xfrm>
              <a:off x="3312" y="3120"/>
              <a:ext cx="672" cy="144"/>
            </a:xfrm>
            <a:prstGeom prst="rect">
              <a:avLst/>
            </a:prstGeom>
            <a:solidFill>
              <a:srgbClr val="CCFFFF"/>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3" name="Group 37"/>
          <p:cNvGrpSpPr>
            <a:grpSpLocks/>
          </p:cNvGrpSpPr>
          <p:nvPr/>
        </p:nvGrpSpPr>
        <p:grpSpPr bwMode="auto">
          <a:xfrm>
            <a:off x="5029200" y="5105400"/>
            <a:ext cx="2895600" cy="519113"/>
            <a:chOff x="3168" y="3216"/>
            <a:chExt cx="1824" cy="327"/>
          </a:xfrm>
        </p:grpSpPr>
        <p:sp>
          <p:nvSpPr>
            <p:cNvPr id="17437" name="Text Box 33"/>
            <p:cNvSpPr txBox="1">
              <a:spLocks noChangeArrowheads="1"/>
            </p:cNvSpPr>
            <p:nvPr/>
          </p:nvSpPr>
          <p:spPr bwMode="auto">
            <a:xfrm>
              <a:off x="3168" y="3216"/>
              <a:ext cx="74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ページ</a:t>
              </a:r>
            </a:p>
          </p:txBody>
        </p:sp>
        <p:sp>
          <p:nvSpPr>
            <p:cNvPr id="17438" name="Line 34"/>
            <p:cNvSpPr>
              <a:spLocks noChangeShapeType="1"/>
            </p:cNvSpPr>
            <p:nvPr/>
          </p:nvSpPr>
          <p:spPr bwMode="auto">
            <a:xfrm flipV="1">
              <a:off x="3936" y="3408"/>
              <a:ext cx="384"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17439" name="Rectangle 36"/>
            <p:cNvSpPr>
              <a:spLocks noChangeArrowheads="1"/>
            </p:cNvSpPr>
            <p:nvPr/>
          </p:nvSpPr>
          <p:spPr bwMode="auto">
            <a:xfrm>
              <a:off x="4320" y="3312"/>
              <a:ext cx="672" cy="144"/>
            </a:xfrm>
            <a:prstGeom prst="rect">
              <a:avLst/>
            </a:prstGeom>
            <a:solidFill>
              <a:srgbClr val="99CCFF"/>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4" name="Group 38"/>
          <p:cNvGrpSpPr>
            <a:grpSpLocks/>
          </p:cNvGrpSpPr>
          <p:nvPr/>
        </p:nvGrpSpPr>
        <p:grpSpPr bwMode="auto">
          <a:xfrm>
            <a:off x="6858000" y="4572000"/>
            <a:ext cx="1066800" cy="2057400"/>
            <a:chOff x="4320" y="2880"/>
            <a:chExt cx="672" cy="1296"/>
          </a:xfrm>
        </p:grpSpPr>
        <p:sp>
          <p:nvSpPr>
            <p:cNvPr id="17427" name="Line 39"/>
            <p:cNvSpPr>
              <a:spLocks noChangeShapeType="1"/>
            </p:cNvSpPr>
            <p:nvPr/>
          </p:nvSpPr>
          <p:spPr bwMode="auto">
            <a:xfrm>
              <a:off x="4320" y="3024"/>
              <a:ext cx="6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7428" name="Line 40"/>
            <p:cNvSpPr>
              <a:spLocks noChangeShapeType="1"/>
            </p:cNvSpPr>
            <p:nvPr/>
          </p:nvSpPr>
          <p:spPr bwMode="auto">
            <a:xfrm>
              <a:off x="4320" y="3168"/>
              <a:ext cx="6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7429" name="Line 41"/>
            <p:cNvSpPr>
              <a:spLocks noChangeShapeType="1"/>
            </p:cNvSpPr>
            <p:nvPr/>
          </p:nvSpPr>
          <p:spPr bwMode="auto">
            <a:xfrm>
              <a:off x="4320" y="3312"/>
              <a:ext cx="6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7430" name="Line 42"/>
            <p:cNvSpPr>
              <a:spLocks noChangeShapeType="1"/>
            </p:cNvSpPr>
            <p:nvPr/>
          </p:nvSpPr>
          <p:spPr bwMode="auto">
            <a:xfrm>
              <a:off x="4320" y="3456"/>
              <a:ext cx="6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7431" name="Line 43"/>
            <p:cNvSpPr>
              <a:spLocks noChangeShapeType="1"/>
            </p:cNvSpPr>
            <p:nvPr/>
          </p:nvSpPr>
          <p:spPr bwMode="auto">
            <a:xfrm>
              <a:off x="4320" y="3600"/>
              <a:ext cx="6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7432" name="Line 44"/>
            <p:cNvSpPr>
              <a:spLocks noChangeShapeType="1"/>
            </p:cNvSpPr>
            <p:nvPr/>
          </p:nvSpPr>
          <p:spPr bwMode="auto">
            <a:xfrm>
              <a:off x="4320" y="3744"/>
              <a:ext cx="6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7433" name="Line 45"/>
            <p:cNvSpPr>
              <a:spLocks noChangeShapeType="1"/>
            </p:cNvSpPr>
            <p:nvPr/>
          </p:nvSpPr>
          <p:spPr bwMode="auto">
            <a:xfrm>
              <a:off x="4320" y="3888"/>
              <a:ext cx="6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7434" name="Line 46"/>
            <p:cNvSpPr>
              <a:spLocks noChangeShapeType="1"/>
            </p:cNvSpPr>
            <p:nvPr/>
          </p:nvSpPr>
          <p:spPr bwMode="auto">
            <a:xfrm>
              <a:off x="4320" y="4032"/>
              <a:ext cx="6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7435" name="Line 47"/>
            <p:cNvSpPr>
              <a:spLocks noChangeShapeType="1"/>
            </p:cNvSpPr>
            <p:nvPr/>
          </p:nvSpPr>
          <p:spPr bwMode="auto">
            <a:xfrm>
              <a:off x="4320" y="4176"/>
              <a:ext cx="6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7436" name="Line 48"/>
            <p:cNvSpPr>
              <a:spLocks noChangeShapeType="1"/>
            </p:cNvSpPr>
            <p:nvPr/>
          </p:nvSpPr>
          <p:spPr bwMode="auto">
            <a:xfrm>
              <a:off x="4320" y="2880"/>
              <a:ext cx="6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5" name="Group 49"/>
          <p:cNvGrpSpPr>
            <a:grpSpLocks/>
          </p:cNvGrpSpPr>
          <p:nvPr/>
        </p:nvGrpSpPr>
        <p:grpSpPr bwMode="auto">
          <a:xfrm>
            <a:off x="3200400" y="5562600"/>
            <a:ext cx="1066800" cy="914400"/>
            <a:chOff x="2016" y="3504"/>
            <a:chExt cx="672" cy="576"/>
          </a:xfrm>
        </p:grpSpPr>
        <p:sp>
          <p:nvSpPr>
            <p:cNvPr id="17422" name="Line 50"/>
            <p:cNvSpPr>
              <a:spLocks noChangeShapeType="1"/>
            </p:cNvSpPr>
            <p:nvPr/>
          </p:nvSpPr>
          <p:spPr bwMode="auto">
            <a:xfrm>
              <a:off x="2016" y="3504"/>
              <a:ext cx="6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7423" name="Line 51"/>
            <p:cNvSpPr>
              <a:spLocks noChangeShapeType="1"/>
            </p:cNvSpPr>
            <p:nvPr/>
          </p:nvSpPr>
          <p:spPr bwMode="auto">
            <a:xfrm>
              <a:off x="2016" y="3648"/>
              <a:ext cx="6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7424" name="Line 52"/>
            <p:cNvSpPr>
              <a:spLocks noChangeShapeType="1"/>
            </p:cNvSpPr>
            <p:nvPr/>
          </p:nvSpPr>
          <p:spPr bwMode="auto">
            <a:xfrm>
              <a:off x="2016" y="3792"/>
              <a:ext cx="6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7425" name="Line 53"/>
            <p:cNvSpPr>
              <a:spLocks noChangeShapeType="1"/>
            </p:cNvSpPr>
            <p:nvPr/>
          </p:nvSpPr>
          <p:spPr bwMode="auto">
            <a:xfrm>
              <a:off x="2016" y="3936"/>
              <a:ext cx="6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7426" name="Line 54"/>
            <p:cNvSpPr>
              <a:spLocks noChangeShapeType="1"/>
            </p:cNvSpPr>
            <p:nvPr/>
          </p:nvSpPr>
          <p:spPr bwMode="auto">
            <a:xfrm>
              <a:off x="2016" y="4080"/>
              <a:ext cx="67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241719" name="Text Box 55"/>
          <p:cNvSpPr txBox="1">
            <a:spLocks noChangeArrowheads="1"/>
          </p:cNvSpPr>
          <p:nvPr/>
        </p:nvSpPr>
        <p:spPr bwMode="auto">
          <a:xfrm>
            <a:off x="6400800" y="2590800"/>
            <a:ext cx="24082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サイズ 2</a:t>
            </a:r>
            <a:r>
              <a:rPr lang="en-US" altLang="ja-JP" sz="3200" i="1" baseline="30000"/>
              <a:t>k</a:t>
            </a:r>
            <a:r>
              <a:rPr lang="en-US" altLang="ja-JP" sz="3200"/>
              <a:t> KB</a:t>
            </a:r>
            <a:endParaRPr lang="ja-JP" altLang="en-US" sz="3200"/>
          </a:p>
        </p:txBody>
      </p:sp>
      <p:sp>
        <p:nvSpPr>
          <p:cNvPr id="241720" name="Text Box 56"/>
          <p:cNvSpPr txBox="1">
            <a:spLocks noChangeArrowheads="1"/>
          </p:cNvSpPr>
          <p:nvPr/>
        </p:nvSpPr>
        <p:spPr bwMode="auto">
          <a:xfrm>
            <a:off x="7315200" y="3062288"/>
            <a:ext cx="15621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4～8</a:t>
            </a:r>
            <a:r>
              <a:rPr lang="en-US" altLang="ja-JP" sz="3200"/>
              <a:t>KB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1719"/>
                                        </p:tgtEl>
                                        <p:attrNameLst>
                                          <p:attrName>style.visibility</p:attrName>
                                        </p:attrNameLst>
                                      </p:cBhvr>
                                      <p:to>
                                        <p:strVal val="visible"/>
                                      </p:to>
                                    </p:set>
                                    <p:animEffect transition="in" filter="checkerboard(across)">
                                      <p:cBhvr>
                                        <p:cTn id="7" dur="500"/>
                                        <p:tgtEl>
                                          <p:spTgt spid="2417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1720"/>
                                        </p:tgtEl>
                                        <p:attrNameLst>
                                          <p:attrName>style.visibility</p:attrName>
                                        </p:attrNameLst>
                                      </p:cBhvr>
                                      <p:to>
                                        <p:strVal val="visible"/>
                                      </p:to>
                                    </p:set>
                                    <p:animEffect transition="in" filter="checkerboard(across)">
                                      <p:cBhvr>
                                        <p:cTn id="12" dur="500"/>
                                        <p:tgtEl>
                                          <p:spTgt spid="2417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heckerboard(across)">
                                      <p:cBhvr>
                                        <p:cTn id="27" dur="5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checkerboard(across)">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719" grpId="0" autoUpdateAnimBg="0"/>
      <p:bldP spid="241720"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800100"/>
            <a:ext cx="7772400" cy="762000"/>
          </a:xfrm>
        </p:spPr>
        <p:txBody>
          <a:bodyPr/>
          <a:lstStyle/>
          <a:p>
            <a:pPr eaLnBrk="1" hangingPunct="1"/>
            <a:r>
              <a:rPr lang="ja-JP" altLang="en-US"/>
              <a:t>ページング</a:t>
            </a:r>
          </a:p>
        </p:txBody>
      </p:sp>
      <p:sp>
        <p:nvSpPr>
          <p:cNvPr id="18435" name="Text Box 8"/>
          <p:cNvSpPr txBox="1">
            <a:spLocks noChangeArrowheads="1"/>
          </p:cNvSpPr>
          <p:nvPr/>
        </p:nvSpPr>
        <p:spPr bwMode="auto">
          <a:xfrm>
            <a:off x="533400" y="1905000"/>
            <a:ext cx="72532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必要なプログラム, データの載っているページが</a:t>
            </a:r>
          </a:p>
        </p:txBody>
      </p:sp>
      <p:sp>
        <p:nvSpPr>
          <p:cNvPr id="18436" name="Text Box 9"/>
          <p:cNvSpPr txBox="1">
            <a:spLocks noChangeArrowheads="1"/>
          </p:cNvSpPr>
          <p:nvPr/>
        </p:nvSpPr>
        <p:spPr bwMode="auto">
          <a:xfrm>
            <a:off x="533400" y="2514600"/>
            <a:ext cx="37512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buFontTx/>
              <a:buAutoNum type="arabicPeriod"/>
            </a:pPr>
            <a:r>
              <a:rPr lang="ja-JP" altLang="en-US" sz="2800"/>
              <a:t>主記憶上にある場合</a:t>
            </a:r>
          </a:p>
        </p:txBody>
      </p:sp>
      <p:sp>
        <p:nvSpPr>
          <p:cNvPr id="18437" name="Rectangle 10"/>
          <p:cNvSpPr>
            <a:spLocks noChangeArrowheads="1"/>
          </p:cNvSpPr>
          <p:nvPr/>
        </p:nvSpPr>
        <p:spPr bwMode="auto">
          <a:xfrm>
            <a:off x="4953000" y="3810000"/>
            <a:ext cx="1295400" cy="2667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8438" name="Text Box 11"/>
          <p:cNvSpPr txBox="1">
            <a:spLocks noChangeArrowheads="1"/>
          </p:cNvSpPr>
          <p:nvPr/>
        </p:nvSpPr>
        <p:spPr bwMode="auto">
          <a:xfrm>
            <a:off x="5105400" y="33528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18439" name="Line 12"/>
          <p:cNvSpPr>
            <a:spLocks noChangeShapeType="1"/>
          </p:cNvSpPr>
          <p:nvPr/>
        </p:nvSpPr>
        <p:spPr bwMode="auto">
          <a:xfrm>
            <a:off x="4953000" y="41910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8440" name="Line 13"/>
          <p:cNvSpPr>
            <a:spLocks noChangeShapeType="1"/>
          </p:cNvSpPr>
          <p:nvPr/>
        </p:nvSpPr>
        <p:spPr bwMode="auto">
          <a:xfrm>
            <a:off x="4953000" y="45720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8441" name="Line 14"/>
          <p:cNvSpPr>
            <a:spLocks noChangeShapeType="1"/>
          </p:cNvSpPr>
          <p:nvPr/>
        </p:nvSpPr>
        <p:spPr bwMode="auto">
          <a:xfrm>
            <a:off x="4953000" y="49530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8442" name="Line 15"/>
          <p:cNvSpPr>
            <a:spLocks noChangeShapeType="1"/>
          </p:cNvSpPr>
          <p:nvPr/>
        </p:nvSpPr>
        <p:spPr bwMode="auto">
          <a:xfrm>
            <a:off x="4953000" y="53340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8443" name="Line 16"/>
          <p:cNvSpPr>
            <a:spLocks noChangeShapeType="1"/>
          </p:cNvSpPr>
          <p:nvPr/>
        </p:nvSpPr>
        <p:spPr bwMode="auto">
          <a:xfrm>
            <a:off x="4953000" y="57150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8444" name="Line 17"/>
          <p:cNvSpPr>
            <a:spLocks noChangeShapeType="1"/>
          </p:cNvSpPr>
          <p:nvPr/>
        </p:nvSpPr>
        <p:spPr bwMode="auto">
          <a:xfrm>
            <a:off x="4953000" y="60960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47826" name="Rectangle 18"/>
          <p:cNvSpPr>
            <a:spLocks noChangeArrowheads="1"/>
          </p:cNvSpPr>
          <p:nvPr/>
        </p:nvSpPr>
        <p:spPr bwMode="auto">
          <a:xfrm>
            <a:off x="4953000" y="4572000"/>
            <a:ext cx="1295400" cy="381000"/>
          </a:xfrm>
          <a:prstGeom prst="rect">
            <a:avLst/>
          </a:prstGeom>
          <a:solidFill>
            <a:srgbClr val="CCFFFF"/>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プログラム</a:t>
            </a:r>
          </a:p>
        </p:txBody>
      </p:sp>
      <p:sp>
        <p:nvSpPr>
          <p:cNvPr id="247827" name="Rectangle 19"/>
          <p:cNvSpPr>
            <a:spLocks noChangeArrowheads="1"/>
          </p:cNvSpPr>
          <p:nvPr/>
        </p:nvSpPr>
        <p:spPr bwMode="auto">
          <a:xfrm>
            <a:off x="4953000" y="5715000"/>
            <a:ext cx="1295400" cy="381000"/>
          </a:xfrm>
          <a:prstGeom prst="rect">
            <a:avLst/>
          </a:prstGeom>
          <a:solidFill>
            <a:srgbClr val="FFFF99"/>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a:t>
            </a:r>
          </a:p>
        </p:txBody>
      </p:sp>
      <p:grpSp>
        <p:nvGrpSpPr>
          <p:cNvPr id="2" name="Group 22"/>
          <p:cNvGrpSpPr>
            <a:grpSpLocks/>
          </p:cNvGrpSpPr>
          <p:nvPr/>
        </p:nvGrpSpPr>
        <p:grpSpPr bwMode="auto">
          <a:xfrm>
            <a:off x="1828800" y="3352800"/>
            <a:ext cx="2214563" cy="1281113"/>
            <a:chOff x="1152" y="2112"/>
            <a:chExt cx="1395" cy="807"/>
          </a:xfrm>
        </p:grpSpPr>
        <p:sp>
          <p:nvSpPr>
            <p:cNvPr id="18448" name="Text Box 20"/>
            <p:cNvSpPr txBox="1">
              <a:spLocks noChangeArrowheads="1"/>
            </p:cNvSpPr>
            <p:nvPr/>
          </p:nvSpPr>
          <p:spPr bwMode="auto">
            <a:xfrm>
              <a:off x="1152" y="2592"/>
              <a:ext cx="139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そのまま実行</a:t>
              </a:r>
            </a:p>
          </p:txBody>
        </p:sp>
        <p:sp>
          <p:nvSpPr>
            <p:cNvPr id="18449" name="AutoShape 21"/>
            <p:cNvSpPr>
              <a:spLocks noChangeArrowheads="1"/>
            </p:cNvSpPr>
            <p:nvPr/>
          </p:nvSpPr>
          <p:spPr bwMode="auto">
            <a:xfrm>
              <a:off x="1680" y="2112"/>
              <a:ext cx="336" cy="432"/>
            </a:xfrm>
            <a:prstGeom prst="downArrow">
              <a:avLst>
                <a:gd name="adj1" fmla="val 50000"/>
                <a:gd name="adj2" fmla="val 32143"/>
              </a:avLst>
            </a:prstGeom>
            <a:solidFill>
              <a:srgbClr val="CCFFCC"/>
            </a:solidFill>
            <a:ln w="19050">
              <a:solidFill>
                <a:schemeClr val="tx1"/>
              </a:solidFill>
              <a:miter lim="800000"/>
              <a:headEnd/>
              <a:tailEnd/>
            </a:ln>
          </p:spPr>
          <p:txBody>
            <a:bodyPr vert="eaVert"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7826"/>
                                        </p:tgtEl>
                                        <p:attrNameLst>
                                          <p:attrName>style.visibility</p:attrName>
                                        </p:attrNameLst>
                                      </p:cBhvr>
                                      <p:to>
                                        <p:strVal val="visible"/>
                                      </p:to>
                                    </p:set>
                                    <p:animEffect transition="in" filter="checkerboard(across)">
                                      <p:cBhvr>
                                        <p:cTn id="7" dur="500"/>
                                        <p:tgtEl>
                                          <p:spTgt spid="2478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7827"/>
                                        </p:tgtEl>
                                        <p:attrNameLst>
                                          <p:attrName>style.visibility</p:attrName>
                                        </p:attrNameLst>
                                      </p:cBhvr>
                                      <p:to>
                                        <p:strVal val="visible"/>
                                      </p:to>
                                    </p:set>
                                    <p:animEffect transition="in" filter="checkerboard(across)">
                                      <p:cBhvr>
                                        <p:cTn id="12" dur="500"/>
                                        <p:tgtEl>
                                          <p:spTgt spid="2478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26" grpId="0" animBg="1" autoUpdateAnimBg="0"/>
      <p:bldP spid="247827"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800100"/>
            <a:ext cx="7772400" cy="762000"/>
          </a:xfrm>
        </p:spPr>
        <p:txBody>
          <a:bodyPr/>
          <a:lstStyle/>
          <a:p>
            <a:pPr eaLnBrk="1" hangingPunct="1"/>
            <a:r>
              <a:rPr lang="ja-JP" altLang="en-US"/>
              <a:t>ページング</a:t>
            </a:r>
          </a:p>
        </p:txBody>
      </p:sp>
      <p:sp>
        <p:nvSpPr>
          <p:cNvPr id="19459" name="Text Box 3"/>
          <p:cNvSpPr txBox="1">
            <a:spLocks noChangeArrowheads="1"/>
          </p:cNvSpPr>
          <p:nvPr/>
        </p:nvSpPr>
        <p:spPr bwMode="auto">
          <a:xfrm>
            <a:off x="533400" y="1905000"/>
            <a:ext cx="72532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必要なプログラム, データの載っているページが</a:t>
            </a:r>
          </a:p>
        </p:txBody>
      </p:sp>
      <p:sp>
        <p:nvSpPr>
          <p:cNvPr id="19460" name="Text Box 4"/>
          <p:cNvSpPr txBox="1">
            <a:spLocks noChangeArrowheads="1"/>
          </p:cNvSpPr>
          <p:nvPr/>
        </p:nvSpPr>
        <p:spPr bwMode="auto">
          <a:xfrm>
            <a:off x="533400" y="2514600"/>
            <a:ext cx="38020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buFontTx/>
              <a:buAutoNum type="arabicPeriod" startAt="2"/>
            </a:pPr>
            <a:r>
              <a:rPr lang="ja-JP" altLang="en-US" sz="2800"/>
              <a:t>主記憶上に無い場合</a:t>
            </a:r>
          </a:p>
        </p:txBody>
      </p:sp>
      <p:sp>
        <p:nvSpPr>
          <p:cNvPr id="19461" name="Rectangle 5"/>
          <p:cNvSpPr>
            <a:spLocks noChangeArrowheads="1"/>
          </p:cNvSpPr>
          <p:nvPr/>
        </p:nvSpPr>
        <p:spPr bwMode="auto">
          <a:xfrm>
            <a:off x="4953000" y="3810000"/>
            <a:ext cx="1295400" cy="2667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9462" name="Text Box 6"/>
          <p:cNvSpPr txBox="1">
            <a:spLocks noChangeArrowheads="1"/>
          </p:cNvSpPr>
          <p:nvPr/>
        </p:nvSpPr>
        <p:spPr bwMode="auto">
          <a:xfrm>
            <a:off x="5105400" y="33528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19463" name="Line 7"/>
          <p:cNvSpPr>
            <a:spLocks noChangeShapeType="1"/>
          </p:cNvSpPr>
          <p:nvPr/>
        </p:nvSpPr>
        <p:spPr bwMode="auto">
          <a:xfrm>
            <a:off x="4953000" y="41910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64" name="Line 8"/>
          <p:cNvSpPr>
            <a:spLocks noChangeShapeType="1"/>
          </p:cNvSpPr>
          <p:nvPr/>
        </p:nvSpPr>
        <p:spPr bwMode="auto">
          <a:xfrm>
            <a:off x="4953000" y="45720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65" name="Line 9"/>
          <p:cNvSpPr>
            <a:spLocks noChangeShapeType="1"/>
          </p:cNvSpPr>
          <p:nvPr/>
        </p:nvSpPr>
        <p:spPr bwMode="auto">
          <a:xfrm>
            <a:off x="4953000" y="49530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66" name="Line 10"/>
          <p:cNvSpPr>
            <a:spLocks noChangeShapeType="1"/>
          </p:cNvSpPr>
          <p:nvPr/>
        </p:nvSpPr>
        <p:spPr bwMode="auto">
          <a:xfrm>
            <a:off x="4953000" y="53340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67" name="Line 11"/>
          <p:cNvSpPr>
            <a:spLocks noChangeShapeType="1"/>
          </p:cNvSpPr>
          <p:nvPr/>
        </p:nvSpPr>
        <p:spPr bwMode="auto">
          <a:xfrm>
            <a:off x="4953000" y="57150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68" name="Line 12"/>
          <p:cNvSpPr>
            <a:spLocks noChangeShapeType="1"/>
          </p:cNvSpPr>
          <p:nvPr/>
        </p:nvSpPr>
        <p:spPr bwMode="auto">
          <a:xfrm>
            <a:off x="4953000" y="60960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nvGrpSpPr>
          <p:cNvPr id="2" name="Group 43"/>
          <p:cNvGrpSpPr>
            <a:grpSpLocks/>
          </p:cNvGrpSpPr>
          <p:nvPr/>
        </p:nvGrpSpPr>
        <p:grpSpPr bwMode="auto">
          <a:xfrm>
            <a:off x="1066800" y="4267200"/>
            <a:ext cx="3471863" cy="1708150"/>
            <a:chOff x="672" y="2112"/>
            <a:chExt cx="2187" cy="1076"/>
          </a:xfrm>
        </p:grpSpPr>
        <p:sp>
          <p:nvSpPr>
            <p:cNvPr id="19492" name="Text Box 16"/>
            <p:cNvSpPr txBox="1">
              <a:spLocks noChangeArrowheads="1"/>
            </p:cNvSpPr>
            <p:nvPr/>
          </p:nvSpPr>
          <p:spPr bwMode="auto">
            <a:xfrm>
              <a:off x="672" y="2592"/>
              <a:ext cx="2187"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2次記憶から主記憶に</a:t>
              </a:r>
            </a:p>
            <a:p>
              <a:pPr eaLnBrk="1" hangingPunct="1"/>
              <a:r>
                <a:rPr lang="ja-JP" altLang="en-US" sz="2800"/>
                <a:t>ページを読み込む</a:t>
              </a:r>
            </a:p>
          </p:txBody>
        </p:sp>
        <p:sp>
          <p:nvSpPr>
            <p:cNvPr id="19493" name="AutoShape 17"/>
            <p:cNvSpPr>
              <a:spLocks noChangeArrowheads="1"/>
            </p:cNvSpPr>
            <p:nvPr/>
          </p:nvSpPr>
          <p:spPr bwMode="auto">
            <a:xfrm>
              <a:off x="1680" y="2112"/>
              <a:ext cx="336" cy="432"/>
            </a:xfrm>
            <a:prstGeom prst="downArrow">
              <a:avLst>
                <a:gd name="adj1" fmla="val 50000"/>
                <a:gd name="adj2" fmla="val 32143"/>
              </a:avLst>
            </a:prstGeom>
            <a:solidFill>
              <a:srgbClr val="CCFFCC"/>
            </a:solidFill>
            <a:ln w="19050">
              <a:solidFill>
                <a:schemeClr val="tx1"/>
              </a:solidFill>
              <a:miter lim="800000"/>
              <a:headEnd/>
              <a:tailEnd/>
            </a:ln>
          </p:spPr>
          <p:txBody>
            <a:bodyPr vert="eaVert"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19470" name="Rectangle 18"/>
          <p:cNvSpPr>
            <a:spLocks noChangeArrowheads="1"/>
          </p:cNvSpPr>
          <p:nvPr/>
        </p:nvSpPr>
        <p:spPr bwMode="auto">
          <a:xfrm>
            <a:off x="6858000" y="2743200"/>
            <a:ext cx="1295400" cy="3810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9471" name="Line 19"/>
          <p:cNvSpPr>
            <a:spLocks noChangeShapeType="1"/>
          </p:cNvSpPr>
          <p:nvPr/>
        </p:nvSpPr>
        <p:spPr bwMode="auto">
          <a:xfrm>
            <a:off x="6858000" y="38862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72" name="Line 20"/>
          <p:cNvSpPr>
            <a:spLocks noChangeShapeType="1"/>
          </p:cNvSpPr>
          <p:nvPr/>
        </p:nvSpPr>
        <p:spPr bwMode="auto">
          <a:xfrm>
            <a:off x="6858000" y="42672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73" name="Line 21"/>
          <p:cNvSpPr>
            <a:spLocks noChangeShapeType="1"/>
          </p:cNvSpPr>
          <p:nvPr/>
        </p:nvSpPr>
        <p:spPr bwMode="auto">
          <a:xfrm>
            <a:off x="6858000" y="46482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74" name="Line 22"/>
          <p:cNvSpPr>
            <a:spLocks noChangeShapeType="1"/>
          </p:cNvSpPr>
          <p:nvPr/>
        </p:nvSpPr>
        <p:spPr bwMode="auto">
          <a:xfrm>
            <a:off x="6858000" y="50292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75" name="Line 23"/>
          <p:cNvSpPr>
            <a:spLocks noChangeShapeType="1"/>
          </p:cNvSpPr>
          <p:nvPr/>
        </p:nvSpPr>
        <p:spPr bwMode="auto">
          <a:xfrm>
            <a:off x="6858000" y="54102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76" name="Line 24"/>
          <p:cNvSpPr>
            <a:spLocks noChangeShapeType="1"/>
          </p:cNvSpPr>
          <p:nvPr/>
        </p:nvSpPr>
        <p:spPr bwMode="auto">
          <a:xfrm>
            <a:off x="6858000" y="57912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77" name="Line 27"/>
          <p:cNvSpPr>
            <a:spLocks noChangeShapeType="1"/>
          </p:cNvSpPr>
          <p:nvPr/>
        </p:nvSpPr>
        <p:spPr bwMode="auto">
          <a:xfrm>
            <a:off x="6858000" y="31242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78" name="Line 28"/>
          <p:cNvSpPr>
            <a:spLocks noChangeShapeType="1"/>
          </p:cNvSpPr>
          <p:nvPr/>
        </p:nvSpPr>
        <p:spPr bwMode="auto">
          <a:xfrm>
            <a:off x="6858000" y="35052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79" name="Line 29"/>
          <p:cNvSpPr>
            <a:spLocks noChangeShapeType="1"/>
          </p:cNvSpPr>
          <p:nvPr/>
        </p:nvSpPr>
        <p:spPr bwMode="auto">
          <a:xfrm>
            <a:off x="6858000" y="6172200"/>
            <a:ext cx="1295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80" name="Text Box 32"/>
          <p:cNvSpPr txBox="1">
            <a:spLocks noChangeArrowheads="1"/>
          </p:cNvSpPr>
          <p:nvPr/>
        </p:nvSpPr>
        <p:spPr bwMode="auto">
          <a:xfrm>
            <a:off x="6858000" y="2209800"/>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grpSp>
        <p:nvGrpSpPr>
          <p:cNvPr id="3" name="Group 34"/>
          <p:cNvGrpSpPr>
            <a:grpSpLocks/>
          </p:cNvGrpSpPr>
          <p:nvPr/>
        </p:nvGrpSpPr>
        <p:grpSpPr bwMode="auto">
          <a:xfrm>
            <a:off x="6858000" y="3886200"/>
            <a:ext cx="1295400" cy="2286000"/>
            <a:chOff x="4320" y="2448"/>
            <a:chExt cx="816" cy="1440"/>
          </a:xfrm>
        </p:grpSpPr>
        <p:sp>
          <p:nvSpPr>
            <p:cNvPr id="19490" name="Rectangle 35"/>
            <p:cNvSpPr>
              <a:spLocks noChangeArrowheads="1"/>
            </p:cNvSpPr>
            <p:nvPr/>
          </p:nvSpPr>
          <p:spPr bwMode="auto">
            <a:xfrm>
              <a:off x="4320" y="2448"/>
              <a:ext cx="816" cy="240"/>
            </a:xfrm>
            <a:prstGeom prst="rect">
              <a:avLst/>
            </a:prstGeom>
            <a:solidFill>
              <a:srgbClr val="CCFFFF"/>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プログラム</a:t>
              </a:r>
            </a:p>
          </p:txBody>
        </p:sp>
        <p:sp>
          <p:nvSpPr>
            <p:cNvPr id="19491" name="Rectangle 36"/>
            <p:cNvSpPr>
              <a:spLocks noChangeArrowheads="1"/>
            </p:cNvSpPr>
            <p:nvPr/>
          </p:nvSpPr>
          <p:spPr bwMode="auto">
            <a:xfrm>
              <a:off x="4320" y="3648"/>
              <a:ext cx="816" cy="240"/>
            </a:xfrm>
            <a:prstGeom prst="rect">
              <a:avLst/>
            </a:prstGeom>
            <a:solidFill>
              <a:srgbClr val="FFFF99"/>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a:t>
              </a:r>
            </a:p>
          </p:txBody>
        </p:sp>
      </p:grpSp>
      <p:grpSp>
        <p:nvGrpSpPr>
          <p:cNvPr id="4" name="Group 37"/>
          <p:cNvGrpSpPr>
            <a:grpSpLocks/>
          </p:cNvGrpSpPr>
          <p:nvPr/>
        </p:nvGrpSpPr>
        <p:grpSpPr bwMode="auto">
          <a:xfrm>
            <a:off x="4953000" y="4114800"/>
            <a:ext cx="1905000" cy="838200"/>
            <a:chOff x="3120" y="2592"/>
            <a:chExt cx="1200" cy="528"/>
          </a:xfrm>
        </p:grpSpPr>
        <p:sp>
          <p:nvSpPr>
            <p:cNvPr id="19488" name="Rectangle 38"/>
            <p:cNvSpPr>
              <a:spLocks noChangeArrowheads="1"/>
            </p:cNvSpPr>
            <p:nvPr/>
          </p:nvSpPr>
          <p:spPr bwMode="auto">
            <a:xfrm>
              <a:off x="3120" y="2880"/>
              <a:ext cx="816" cy="240"/>
            </a:xfrm>
            <a:prstGeom prst="rect">
              <a:avLst/>
            </a:prstGeom>
            <a:solidFill>
              <a:srgbClr val="CCFFFF"/>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プログラム</a:t>
              </a:r>
            </a:p>
          </p:txBody>
        </p:sp>
        <p:sp>
          <p:nvSpPr>
            <p:cNvPr id="19489" name="Line 39"/>
            <p:cNvSpPr>
              <a:spLocks noChangeShapeType="1"/>
            </p:cNvSpPr>
            <p:nvPr/>
          </p:nvSpPr>
          <p:spPr bwMode="auto">
            <a:xfrm flipH="1">
              <a:off x="3936" y="2592"/>
              <a:ext cx="384" cy="384"/>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5" name="Group 40"/>
          <p:cNvGrpSpPr>
            <a:grpSpLocks/>
          </p:cNvGrpSpPr>
          <p:nvPr/>
        </p:nvGrpSpPr>
        <p:grpSpPr bwMode="auto">
          <a:xfrm>
            <a:off x="4953000" y="5334000"/>
            <a:ext cx="1905000" cy="609600"/>
            <a:chOff x="3120" y="3360"/>
            <a:chExt cx="1200" cy="384"/>
          </a:xfrm>
        </p:grpSpPr>
        <p:sp>
          <p:nvSpPr>
            <p:cNvPr id="19486" name="Rectangle 41"/>
            <p:cNvSpPr>
              <a:spLocks noChangeArrowheads="1"/>
            </p:cNvSpPr>
            <p:nvPr/>
          </p:nvSpPr>
          <p:spPr bwMode="auto">
            <a:xfrm>
              <a:off x="3120" y="3360"/>
              <a:ext cx="816" cy="240"/>
            </a:xfrm>
            <a:prstGeom prst="rect">
              <a:avLst/>
            </a:prstGeom>
            <a:solidFill>
              <a:srgbClr val="FFFF99"/>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a:t>
              </a:r>
            </a:p>
          </p:txBody>
        </p:sp>
        <p:sp>
          <p:nvSpPr>
            <p:cNvPr id="19487" name="Line 42"/>
            <p:cNvSpPr>
              <a:spLocks noChangeShapeType="1"/>
            </p:cNvSpPr>
            <p:nvPr/>
          </p:nvSpPr>
          <p:spPr bwMode="auto">
            <a:xfrm flipH="1" flipV="1">
              <a:off x="3936" y="3504"/>
              <a:ext cx="384" cy="24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p:nvSpPr>
          <p:cNvPr id="249900" name="Text Box 44"/>
          <p:cNvSpPr txBox="1">
            <a:spLocks noChangeArrowheads="1"/>
          </p:cNvSpPr>
          <p:nvPr/>
        </p:nvSpPr>
        <p:spPr bwMode="auto">
          <a:xfrm>
            <a:off x="1219200" y="3124200"/>
            <a:ext cx="264953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ページフォルト</a:t>
            </a:r>
          </a:p>
          <a:p>
            <a:pPr eaLnBrk="1" hangingPunct="1"/>
            <a:r>
              <a:rPr lang="ja-JP" altLang="en-US" sz="2800"/>
              <a:t>(</a:t>
            </a:r>
            <a:r>
              <a:rPr lang="en-US" altLang="ja-JP" sz="2800"/>
              <a:t>page fault)</a:t>
            </a:r>
          </a:p>
        </p:txBody>
      </p:sp>
      <p:sp>
        <p:nvSpPr>
          <p:cNvPr id="249901" name="Text Box 45"/>
          <p:cNvSpPr txBox="1">
            <a:spLocks noChangeArrowheads="1"/>
          </p:cNvSpPr>
          <p:nvPr/>
        </p:nvSpPr>
        <p:spPr bwMode="auto">
          <a:xfrm>
            <a:off x="1219200" y="6096000"/>
            <a:ext cx="28717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ページイン</a:t>
            </a:r>
            <a:r>
              <a:rPr lang="ja-JP" altLang="en-US"/>
              <a:t>(</a:t>
            </a:r>
            <a:r>
              <a:rPr lang="en-US" altLang="ja-JP"/>
              <a:t>page 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9900"/>
                                        </p:tgtEl>
                                        <p:attrNameLst>
                                          <p:attrName>style.visibility</p:attrName>
                                        </p:attrNameLst>
                                      </p:cBhvr>
                                      <p:to>
                                        <p:strVal val="visible"/>
                                      </p:to>
                                    </p:set>
                                    <p:animEffect transition="in" filter="checkerboard(across)">
                                      <p:cBhvr>
                                        <p:cTn id="7" dur="500"/>
                                        <p:tgtEl>
                                          <p:spTgt spid="2499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up)">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right)">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49901"/>
                                        </p:tgtEl>
                                        <p:attrNameLst>
                                          <p:attrName>style.visibility</p:attrName>
                                        </p:attrNameLst>
                                      </p:cBhvr>
                                      <p:to>
                                        <p:strVal val="visible"/>
                                      </p:to>
                                    </p:set>
                                    <p:animEffect transition="in" filter="checkerboard(across)">
                                      <p:cBhvr>
                                        <p:cTn id="32" dur="500"/>
                                        <p:tgtEl>
                                          <p:spTgt spid="2499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900" grpId="0" autoUpdateAnimBg="0"/>
      <p:bldP spid="249901"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ページング</a:t>
            </a:r>
          </a:p>
        </p:txBody>
      </p:sp>
      <p:sp>
        <p:nvSpPr>
          <p:cNvPr id="20483" name="Rectangle 3"/>
          <p:cNvSpPr>
            <a:spLocks noGrp="1" noChangeArrowheads="1"/>
          </p:cNvSpPr>
          <p:nvPr>
            <p:ph type="body" idx="1"/>
          </p:nvPr>
        </p:nvSpPr>
        <p:spPr>
          <a:xfrm>
            <a:off x="685800" y="1981200"/>
            <a:ext cx="7772400" cy="4724400"/>
          </a:xfrm>
        </p:spPr>
        <p:txBody>
          <a:bodyPr/>
          <a:lstStyle/>
          <a:p>
            <a:pPr eaLnBrk="1" hangingPunct="1"/>
            <a:r>
              <a:rPr lang="ja-JP" altLang="en-US">
                <a:latin typeface="Times New Roman" panose="02020603050405020304" pitchFamily="18" charset="0"/>
              </a:rPr>
              <a:t>ページフォルト</a:t>
            </a:r>
            <a:r>
              <a:rPr lang="ja-JP" altLang="en-US" sz="2800">
                <a:latin typeface="Times New Roman" panose="02020603050405020304" pitchFamily="18" charset="0"/>
              </a:rPr>
              <a:t>(</a:t>
            </a:r>
            <a:r>
              <a:rPr lang="en-US" altLang="ja-JP" sz="2800" dirty="0">
                <a:latin typeface="Times New Roman" panose="02020603050405020304" pitchFamily="18" charset="0"/>
              </a:rPr>
              <a:t>page fault)</a:t>
            </a:r>
          </a:p>
          <a:p>
            <a:pPr lvl="1" eaLnBrk="1" hangingPunct="1"/>
            <a:r>
              <a:rPr lang="ja-JP" altLang="en-US">
                <a:latin typeface="Times New Roman" panose="02020603050405020304" pitchFamily="18" charset="0"/>
              </a:rPr>
              <a:t>必要なページが主記憶上に無い</a:t>
            </a:r>
          </a:p>
          <a:p>
            <a:pPr eaLnBrk="1" hangingPunct="1"/>
            <a:r>
              <a:rPr lang="ja-JP" altLang="en-US">
                <a:latin typeface="Times New Roman" panose="02020603050405020304" pitchFamily="18" charset="0"/>
              </a:rPr>
              <a:t>ページイン</a:t>
            </a:r>
            <a:r>
              <a:rPr lang="ja-JP" altLang="en-US" sz="2800">
                <a:latin typeface="Times New Roman" panose="02020603050405020304" pitchFamily="18" charset="0"/>
              </a:rPr>
              <a:t>(</a:t>
            </a:r>
            <a:r>
              <a:rPr lang="en-US" altLang="ja-JP" sz="2800" dirty="0">
                <a:latin typeface="Times New Roman" panose="02020603050405020304" pitchFamily="18" charset="0"/>
              </a:rPr>
              <a:t>page in)</a:t>
            </a:r>
          </a:p>
          <a:p>
            <a:pPr lvl="1" eaLnBrk="1" hangingPunct="1"/>
            <a:r>
              <a:rPr lang="en-US" altLang="ja-JP" dirty="0">
                <a:latin typeface="Times New Roman" panose="02020603050405020304" pitchFamily="18" charset="0"/>
              </a:rPr>
              <a:t>2</a:t>
            </a:r>
            <a:r>
              <a:rPr lang="ja-JP" altLang="en-US">
                <a:latin typeface="Times New Roman" panose="02020603050405020304" pitchFamily="18" charset="0"/>
              </a:rPr>
              <a:t>次記憶から主記憶のページ枠にページを読み込む</a:t>
            </a:r>
          </a:p>
          <a:p>
            <a:pPr eaLnBrk="1" hangingPunct="1"/>
            <a:r>
              <a:rPr lang="ja-JP" altLang="en-US">
                <a:latin typeface="Times New Roman" panose="02020603050405020304" pitchFamily="18" charset="0"/>
              </a:rPr>
              <a:t>ページアウト</a:t>
            </a:r>
            <a:r>
              <a:rPr lang="ja-JP" altLang="en-US" sz="2800">
                <a:latin typeface="Times New Roman" panose="02020603050405020304" pitchFamily="18" charset="0"/>
              </a:rPr>
              <a:t>(</a:t>
            </a:r>
            <a:r>
              <a:rPr lang="en-US" altLang="ja-JP" sz="2800" dirty="0">
                <a:latin typeface="Times New Roman" panose="02020603050405020304" pitchFamily="18" charset="0"/>
              </a:rPr>
              <a:t>page out)</a:t>
            </a:r>
          </a:p>
          <a:p>
            <a:pPr lvl="1" eaLnBrk="1" hangingPunct="1"/>
            <a:r>
              <a:rPr lang="ja-JP" altLang="en-US">
                <a:latin typeface="Times New Roman" panose="02020603050405020304" pitchFamily="18" charset="0"/>
              </a:rPr>
              <a:t>ページインの際、使用しないページを主記憶から2次記憶に書き出してページ枠を空ける</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a:xfrm>
            <a:off x="685800" y="800100"/>
            <a:ext cx="7772400" cy="762000"/>
          </a:xfrm>
        </p:spPr>
        <p:txBody>
          <a:bodyPr/>
          <a:lstStyle/>
          <a:p>
            <a:pPr eaLnBrk="1" hangingPunct="1"/>
            <a:r>
              <a:rPr lang="ja-JP" altLang="en-US"/>
              <a:t>メモリ</a:t>
            </a:r>
          </a:p>
        </p:txBody>
      </p:sp>
      <p:sp>
        <p:nvSpPr>
          <p:cNvPr id="4099" name="Rectangle 1028"/>
          <p:cNvSpPr>
            <a:spLocks noChangeArrowheads="1"/>
          </p:cNvSpPr>
          <p:nvPr/>
        </p:nvSpPr>
        <p:spPr bwMode="auto">
          <a:xfrm>
            <a:off x="1158875" y="1808163"/>
            <a:ext cx="2362200" cy="464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100" name="Text Box 1029"/>
          <p:cNvSpPr txBox="1">
            <a:spLocks noChangeArrowheads="1"/>
          </p:cNvSpPr>
          <p:nvPr/>
        </p:nvSpPr>
        <p:spPr bwMode="auto">
          <a:xfrm>
            <a:off x="1905000" y="1295400"/>
            <a:ext cx="904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a:t>
            </a:r>
          </a:p>
        </p:txBody>
      </p:sp>
      <p:sp>
        <p:nvSpPr>
          <p:cNvPr id="212998" name="Rectangle 1030"/>
          <p:cNvSpPr>
            <a:spLocks noChangeArrowheads="1"/>
          </p:cNvSpPr>
          <p:nvPr/>
        </p:nvSpPr>
        <p:spPr bwMode="auto">
          <a:xfrm>
            <a:off x="1158875" y="1808163"/>
            <a:ext cx="2362200" cy="1295400"/>
          </a:xfrm>
          <a:prstGeom prst="rect">
            <a:avLst/>
          </a:prstGeom>
          <a:solidFill>
            <a:srgbClr val="CCFFFF"/>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OS</a:t>
            </a:r>
          </a:p>
        </p:txBody>
      </p:sp>
      <p:sp>
        <p:nvSpPr>
          <p:cNvPr id="212999" name="Rectangle 1031"/>
          <p:cNvSpPr>
            <a:spLocks noChangeArrowheads="1"/>
          </p:cNvSpPr>
          <p:nvPr/>
        </p:nvSpPr>
        <p:spPr bwMode="auto">
          <a:xfrm>
            <a:off x="1158875" y="3941763"/>
            <a:ext cx="2362200" cy="685800"/>
          </a:xfrm>
          <a:prstGeom prst="rect">
            <a:avLst/>
          </a:prstGeom>
          <a:solidFill>
            <a:srgbClr val="FF99CC"/>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プログラム1</a:t>
            </a:r>
          </a:p>
        </p:txBody>
      </p:sp>
      <p:sp>
        <p:nvSpPr>
          <p:cNvPr id="213000" name="Rectangle 1032"/>
          <p:cNvSpPr>
            <a:spLocks noChangeArrowheads="1"/>
          </p:cNvSpPr>
          <p:nvPr/>
        </p:nvSpPr>
        <p:spPr bwMode="auto">
          <a:xfrm>
            <a:off x="1158875" y="4856163"/>
            <a:ext cx="2362200" cy="533400"/>
          </a:xfrm>
          <a:prstGeom prst="rect">
            <a:avLst/>
          </a:prstGeom>
          <a:solidFill>
            <a:srgbClr val="FFFF99"/>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プログラム2</a:t>
            </a:r>
          </a:p>
        </p:txBody>
      </p:sp>
      <p:sp>
        <p:nvSpPr>
          <p:cNvPr id="213001" name="Rectangle 1033"/>
          <p:cNvSpPr>
            <a:spLocks noChangeArrowheads="1"/>
          </p:cNvSpPr>
          <p:nvPr/>
        </p:nvSpPr>
        <p:spPr bwMode="auto">
          <a:xfrm>
            <a:off x="1158875" y="5541963"/>
            <a:ext cx="2362200" cy="685800"/>
          </a:xfrm>
          <a:prstGeom prst="rect">
            <a:avLst/>
          </a:prstGeom>
          <a:solidFill>
            <a:srgbClr val="99CCFF"/>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データ1</a:t>
            </a:r>
          </a:p>
        </p:txBody>
      </p:sp>
      <p:sp>
        <p:nvSpPr>
          <p:cNvPr id="4105" name="Text Box 1034"/>
          <p:cNvSpPr txBox="1">
            <a:spLocks noChangeArrowheads="1"/>
          </p:cNvSpPr>
          <p:nvPr/>
        </p:nvSpPr>
        <p:spPr bwMode="auto">
          <a:xfrm>
            <a:off x="3962400" y="2133600"/>
            <a:ext cx="457993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OS, </a:t>
            </a:r>
            <a:r>
              <a:rPr lang="ja-JP" altLang="en-US" sz="2800"/>
              <a:t>ユーザプログラム, データ</a:t>
            </a:r>
          </a:p>
          <a:p>
            <a:pPr eaLnBrk="1" hangingPunct="1"/>
            <a:r>
              <a:rPr lang="ja-JP" altLang="en-US" sz="2800"/>
              <a:t>メモリ上に置かれる</a:t>
            </a:r>
          </a:p>
        </p:txBody>
      </p:sp>
      <p:grpSp>
        <p:nvGrpSpPr>
          <p:cNvPr id="2" name="Group 1038"/>
          <p:cNvGrpSpPr>
            <a:grpSpLocks/>
          </p:cNvGrpSpPr>
          <p:nvPr/>
        </p:nvGrpSpPr>
        <p:grpSpPr bwMode="auto">
          <a:xfrm>
            <a:off x="168275" y="1579563"/>
            <a:ext cx="1022350" cy="5105400"/>
            <a:chOff x="106" y="995"/>
            <a:chExt cx="644" cy="3216"/>
          </a:xfrm>
        </p:grpSpPr>
        <p:sp>
          <p:nvSpPr>
            <p:cNvPr id="4108" name="Text Box 1035"/>
            <p:cNvSpPr txBox="1">
              <a:spLocks noChangeArrowheads="1"/>
            </p:cNvSpPr>
            <p:nvPr/>
          </p:nvSpPr>
          <p:spPr bwMode="auto">
            <a:xfrm>
              <a:off x="106" y="995"/>
              <a:ext cx="59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0番地</a:t>
              </a:r>
            </a:p>
          </p:txBody>
        </p:sp>
        <p:sp>
          <p:nvSpPr>
            <p:cNvPr id="4109" name="Line 1036"/>
            <p:cNvSpPr>
              <a:spLocks noChangeShapeType="1"/>
            </p:cNvSpPr>
            <p:nvPr/>
          </p:nvSpPr>
          <p:spPr bwMode="auto">
            <a:xfrm>
              <a:off x="394" y="1379"/>
              <a:ext cx="0" cy="2448"/>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4110" name="Text Box 1037"/>
            <p:cNvSpPr txBox="1">
              <a:spLocks noChangeArrowheads="1"/>
            </p:cNvSpPr>
            <p:nvPr/>
          </p:nvSpPr>
          <p:spPr bwMode="auto">
            <a:xfrm>
              <a:off x="106" y="3923"/>
              <a:ext cx="6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i="1"/>
                <a:t>n</a:t>
              </a:r>
              <a:r>
                <a:rPr lang="en-US" altLang="ja-JP"/>
                <a:t> </a:t>
              </a:r>
              <a:r>
                <a:rPr lang="ja-JP" altLang="en-US"/>
                <a:t>番地</a:t>
              </a:r>
            </a:p>
          </p:txBody>
        </p:sp>
      </p:grpSp>
      <p:sp>
        <p:nvSpPr>
          <p:cNvPr id="213007" name="Text Box 1039"/>
          <p:cNvSpPr txBox="1">
            <a:spLocks noChangeArrowheads="1"/>
          </p:cNvSpPr>
          <p:nvPr/>
        </p:nvSpPr>
        <p:spPr bwMode="auto">
          <a:xfrm>
            <a:off x="3962400" y="3429000"/>
            <a:ext cx="37433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メモリ上の位置は</a:t>
            </a:r>
          </a:p>
          <a:p>
            <a:pPr eaLnBrk="1" hangingPunct="1"/>
            <a:r>
              <a:rPr lang="ja-JP" altLang="en-US" sz="2800"/>
              <a:t>1 次元のアドレスで管理</a:t>
            </a:r>
            <a:endParaRPr lang="en-US" altLang="ja-JP"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2998"/>
                                        </p:tgtEl>
                                        <p:attrNameLst>
                                          <p:attrName>style.visibility</p:attrName>
                                        </p:attrNameLst>
                                      </p:cBhvr>
                                      <p:to>
                                        <p:strVal val="visible"/>
                                      </p:to>
                                    </p:set>
                                    <p:animEffect transition="in" filter="checkerboard(across)">
                                      <p:cBhvr>
                                        <p:cTn id="7" dur="500"/>
                                        <p:tgtEl>
                                          <p:spTgt spid="2129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2999"/>
                                        </p:tgtEl>
                                        <p:attrNameLst>
                                          <p:attrName>style.visibility</p:attrName>
                                        </p:attrNameLst>
                                      </p:cBhvr>
                                      <p:to>
                                        <p:strVal val="visible"/>
                                      </p:to>
                                    </p:set>
                                    <p:animEffect transition="in" filter="checkerboard(across)">
                                      <p:cBhvr>
                                        <p:cTn id="12" dur="500"/>
                                        <p:tgtEl>
                                          <p:spTgt spid="21299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13000"/>
                                        </p:tgtEl>
                                        <p:attrNameLst>
                                          <p:attrName>style.visibility</p:attrName>
                                        </p:attrNameLst>
                                      </p:cBhvr>
                                      <p:to>
                                        <p:strVal val="visible"/>
                                      </p:to>
                                    </p:set>
                                    <p:animEffect transition="in" filter="checkerboard(across)">
                                      <p:cBhvr>
                                        <p:cTn id="17" dur="500"/>
                                        <p:tgtEl>
                                          <p:spTgt spid="21300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13001"/>
                                        </p:tgtEl>
                                        <p:attrNameLst>
                                          <p:attrName>style.visibility</p:attrName>
                                        </p:attrNameLst>
                                      </p:cBhvr>
                                      <p:to>
                                        <p:strVal val="visible"/>
                                      </p:to>
                                    </p:set>
                                    <p:animEffect transition="in" filter="checkerboard(across)">
                                      <p:cBhvr>
                                        <p:cTn id="22" dur="500"/>
                                        <p:tgtEl>
                                          <p:spTgt spid="21300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13007"/>
                                        </p:tgtEl>
                                        <p:attrNameLst>
                                          <p:attrName>style.visibility</p:attrName>
                                        </p:attrNameLst>
                                      </p:cBhvr>
                                      <p:to>
                                        <p:strVal val="visible"/>
                                      </p:to>
                                    </p:set>
                                    <p:animEffect transition="in" filter="checkerboard(across)">
                                      <p:cBhvr>
                                        <p:cTn id="27" dur="500"/>
                                        <p:tgtEl>
                                          <p:spTgt spid="21300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up)">
                                      <p:cBhvr>
                                        <p:cTn id="3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8" grpId="0" animBg="1" autoUpdateAnimBg="0"/>
      <p:bldP spid="212999" grpId="0" animBg="1" autoUpdateAnimBg="0"/>
      <p:bldP spid="213000" grpId="0" animBg="1" autoUpdateAnimBg="0"/>
      <p:bldP spid="213001" grpId="0" animBg="1" autoUpdateAnimBg="0"/>
      <p:bldP spid="213007"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800100"/>
            <a:ext cx="7772400" cy="762000"/>
          </a:xfrm>
        </p:spPr>
        <p:txBody>
          <a:bodyPr/>
          <a:lstStyle/>
          <a:p>
            <a:pPr eaLnBrk="1" hangingPunct="1"/>
            <a:r>
              <a:rPr lang="ja-JP" altLang="en-US"/>
              <a:t>ページング</a:t>
            </a:r>
          </a:p>
        </p:txBody>
      </p:sp>
      <p:sp>
        <p:nvSpPr>
          <p:cNvPr id="21507" name="Text Box 3"/>
          <p:cNvSpPr txBox="1">
            <a:spLocks noChangeArrowheads="1"/>
          </p:cNvSpPr>
          <p:nvPr/>
        </p:nvSpPr>
        <p:spPr bwMode="auto">
          <a:xfrm>
            <a:off x="2133600" y="16002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graphicFrame>
        <p:nvGraphicFramePr>
          <p:cNvPr id="304132" name="Group 4"/>
          <p:cNvGraphicFramePr>
            <a:graphicFrameLocks noGrp="1"/>
          </p:cNvGraphicFramePr>
          <p:nvPr/>
        </p:nvGraphicFramePr>
        <p:xfrm>
          <a:off x="990600" y="2079625"/>
          <a:ext cx="32766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実アドレス</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0000～0</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FFF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1000～1</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FFF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2000～2</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FFF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3000～3</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FFF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1528" name="Text Box 24"/>
          <p:cNvSpPr txBox="1">
            <a:spLocks noChangeArrowheads="1"/>
          </p:cNvSpPr>
          <p:nvPr/>
        </p:nvSpPr>
        <p:spPr bwMode="auto">
          <a:xfrm>
            <a:off x="6057900" y="1547813"/>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graphicFrame>
        <p:nvGraphicFramePr>
          <p:cNvPr id="304153" name="Group 25"/>
          <p:cNvGraphicFramePr>
            <a:graphicFrameLocks noGrp="1"/>
          </p:cNvGraphicFramePr>
          <p:nvPr/>
        </p:nvGraphicFramePr>
        <p:xfrm>
          <a:off x="5219700" y="2057400"/>
          <a:ext cx="3276600" cy="4400550"/>
        </p:xfrm>
        <a:graphic>
          <a:graphicData uri="http://schemas.openxmlformats.org/drawingml/2006/table">
            <a:tbl>
              <a:tblPr/>
              <a:tblGrid>
                <a:gridCol w="1066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仮想アドレス</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00000～00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FFF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01000～01</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FFF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02000～02</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FFF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03000～03</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FFF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04000～04</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FFF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05000～05</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FFF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06000～06</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FFF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07000～07</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FFF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304185" name="Text Box 57"/>
          <p:cNvSpPr txBox="1">
            <a:spLocks noChangeArrowheads="1"/>
          </p:cNvSpPr>
          <p:nvPr/>
        </p:nvSpPr>
        <p:spPr bwMode="auto">
          <a:xfrm>
            <a:off x="228600" y="4724400"/>
            <a:ext cx="4997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仮想アドレス 03357 = 実アドレス 2357</a:t>
            </a:r>
          </a:p>
        </p:txBody>
      </p:sp>
      <p:sp>
        <p:nvSpPr>
          <p:cNvPr id="304186" name="Text Box 58"/>
          <p:cNvSpPr txBox="1">
            <a:spLocks noChangeArrowheads="1"/>
          </p:cNvSpPr>
          <p:nvPr/>
        </p:nvSpPr>
        <p:spPr bwMode="auto">
          <a:xfrm>
            <a:off x="228600" y="5181600"/>
            <a:ext cx="4997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仮想アドレス 01864 = 実アドレス 3864</a:t>
            </a:r>
          </a:p>
        </p:txBody>
      </p:sp>
      <p:sp>
        <p:nvSpPr>
          <p:cNvPr id="304187" name="Text Box 59"/>
          <p:cNvSpPr txBox="1">
            <a:spLocks noChangeArrowheads="1"/>
          </p:cNvSpPr>
          <p:nvPr/>
        </p:nvSpPr>
        <p:spPr bwMode="auto">
          <a:xfrm>
            <a:off x="609600" y="5715000"/>
            <a:ext cx="382746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下位ビットは共通</a:t>
            </a:r>
          </a:p>
          <a:p>
            <a:pPr eaLnBrk="1" hangingPunct="1"/>
            <a:r>
              <a:rPr lang="ja-JP" altLang="en-US" sz="2800"/>
              <a:t>上位ビットは変換が必要</a:t>
            </a:r>
          </a:p>
        </p:txBody>
      </p:sp>
      <p:graphicFrame>
        <p:nvGraphicFramePr>
          <p:cNvPr id="304188" name="Group 60"/>
          <p:cNvGraphicFramePr>
            <a:graphicFrameLocks noGrp="1"/>
          </p:cNvGraphicFramePr>
          <p:nvPr/>
        </p:nvGraphicFramePr>
        <p:xfrm>
          <a:off x="5791200" y="5181600"/>
          <a:ext cx="2743200" cy="1493520"/>
        </p:xfrm>
        <a:graphic>
          <a:graphicData uri="http://schemas.openxmlformats.org/drawingml/2006/table">
            <a:tbl>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tblGrid>
              <a:tr h="3810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96875">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9846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bl>
          </a:graphicData>
        </a:graphic>
      </p:graphicFrame>
      <p:grpSp>
        <p:nvGrpSpPr>
          <p:cNvPr id="2" name="Group 74"/>
          <p:cNvGrpSpPr>
            <a:grpSpLocks/>
          </p:cNvGrpSpPr>
          <p:nvPr/>
        </p:nvGrpSpPr>
        <p:grpSpPr bwMode="auto">
          <a:xfrm>
            <a:off x="990600" y="3546475"/>
            <a:ext cx="3276600" cy="488950"/>
            <a:chOff x="624" y="2234"/>
            <a:chExt cx="2064" cy="308"/>
          </a:xfrm>
        </p:grpSpPr>
        <p:sp>
          <p:nvSpPr>
            <p:cNvPr id="21596" name="Rectangle 75"/>
            <p:cNvSpPr>
              <a:spLocks noChangeArrowheads="1"/>
            </p:cNvSpPr>
            <p:nvPr/>
          </p:nvSpPr>
          <p:spPr bwMode="auto">
            <a:xfrm>
              <a:off x="1488" y="2234"/>
              <a:ext cx="1200" cy="308"/>
            </a:xfrm>
            <a:prstGeom prst="rect">
              <a:avLst/>
            </a:prstGeom>
            <a:solidFill>
              <a:srgbClr val="9FE0E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2000～2</a:t>
              </a:r>
              <a:r>
                <a:rPr lang="en-US" altLang="ja-JP">
                  <a:solidFill>
                    <a:srgbClr val="000000"/>
                  </a:solidFill>
                </a:rPr>
                <a:t>FFF</a:t>
              </a:r>
            </a:p>
          </p:txBody>
        </p:sp>
        <p:sp>
          <p:nvSpPr>
            <p:cNvPr id="21597" name="Rectangle 76"/>
            <p:cNvSpPr>
              <a:spLocks noChangeArrowheads="1"/>
            </p:cNvSpPr>
            <p:nvPr/>
          </p:nvSpPr>
          <p:spPr bwMode="auto">
            <a:xfrm>
              <a:off x="624" y="2234"/>
              <a:ext cx="864" cy="308"/>
            </a:xfrm>
            <a:prstGeom prst="rect">
              <a:avLst/>
            </a:prstGeom>
            <a:solidFill>
              <a:srgbClr val="9FE0E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2</a:t>
              </a:r>
            </a:p>
          </p:txBody>
        </p:sp>
        <p:sp>
          <p:nvSpPr>
            <p:cNvPr id="21598" name="Line 77"/>
            <p:cNvSpPr>
              <a:spLocks noChangeShapeType="1"/>
            </p:cNvSpPr>
            <p:nvPr/>
          </p:nvSpPr>
          <p:spPr bwMode="auto">
            <a:xfrm>
              <a:off x="624" y="2234"/>
              <a:ext cx="206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1599" name="Line 78"/>
            <p:cNvSpPr>
              <a:spLocks noChangeShapeType="1"/>
            </p:cNvSpPr>
            <p:nvPr/>
          </p:nvSpPr>
          <p:spPr bwMode="auto">
            <a:xfrm>
              <a:off x="624" y="2542"/>
              <a:ext cx="206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 name="Group 79"/>
          <p:cNvGrpSpPr>
            <a:grpSpLocks/>
          </p:cNvGrpSpPr>
          <p:nvPr/>
        </p:nvGrpSpPr>
        <p:grpSpPr bwMode="auto">
          <a:xfrm>
            <a:off x="5219700" y="4013200"/>
            <a:ext cx="3276600" cy="488950"/>
            <a:chOff x="3288" y="2528"/>
            <a:chExt cx="2064" cy="308"/>
          </a:xfrm>
        </p:grpSpPr>
        <p:sp>
          <p:nvSpPr>
            <p:cNvPr id="21592" name="Rectangle 80"/>
            <p:cNvSpPr>
              <a:spLocks noChangeArrowheads="1"/>
            </p:cNvSpPr>
            <p:nvPr/>
          </p:nvSpPr>
          <p:spPr bwMode="auto">
            <a:xfrm>
              <a:off x="3960" y="2528"/>
              <a:ext cx="1392" cy="308"/>
            </a:xfrm>
            <a:prstGeom prst="rect">
              <a:avLst/>
            </a:prstGeom>
            <a:solidFill>
              <a:srgbClr val="9FE0E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03000～03</a:t>
              </a:r>
              <a:r>
                <a:rPr lang="en-US" altLang="ja-JP">
                  <a:solidFill>
                    <a:srgbClr val="000000"/>
                  </a:solidFill>
                </a:rPr>
                <a:t>FFF</a:t>
              </a:r>
            </a:p>
          </p:txBody>
        </p:sp>
        <p:sp>
          <p:nvSpPr>
            <p:cNvPr id="21593" name="Rectangle 81"/>
            <p:cNvSpPr>
              <a:spLocks noChangeArrowheads="1"/>
            </p:cNvSpPr>
            <p:nvPr/>
          </p:nvSpPr>
          <p:spPr bwMode="auto">
            <a:xfrm>
              <a:off x="3288" y="2528"/>
              <a:ext cx="672" cy="308"/>
            </a:xfrm>
            <a:prstGeom prst="rect">
              <a:avLst/>
            </a:prstGeom>
            <a:solidFill>
              <a:srgbClr val="9FE0E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03</a:t>
              </a:r>
            </a:p>
          </p:txBody>
        </p:sp>
        <p:sp>
          <p:nvSpPr>
            <p:cNvPr id="21594" name="Line 82"/>
            <p:cNvSpPr>
              <a:spLocks noChangeShapeType="1"/>
            </p:cNvSpPr>
            <p:nvPr/>
          </p:nvSpPr>
          <p:spPr bwMode="auto">
            <a:xfrm>
              <a:off x="3288" y="2836"/>
              <a:ext cx="206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1595" name="Line 83"/>
            <p:cNvSpPr>
              <a:spLocks noChangeShapeType="1"/>
            </p:cNvSpPr>
            <p:nvPr/>
          </p:nvSpPr>
          <p:spPr bwMode="auto">
            <a:xfrm>
              <a:off x="3288" y="2528"/>
              <a:ext cx="206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4" name="Group 84"/>
          <p:cNvGrpSpPr>
            <a:grpSpLocks/>
          </p:cNvGrpSpPr>
          <p:nvPr/>
        </p:nvGrpSpPr>
        <p:grpSpPr bwMode="auto">
          <a:xfrm>
            <a:off x="990600" y="4035425"/>
            <a:ext cx="3276600" cy="488950"/>
            <a:chOff x="624" y="2542"/>
            <a:chExt cx="2064" cy="308"/>
          </a:xfrm>
        </p:grpSpPr>
        <p:sp>
          <p:nvSpPr>
            <p:cNvPr id="21588" name="Rectangle 85"/>
            <p:cNvSpPr>
              <a:spLocks noChangeArrowheads="1"/>
            </p:cNvSpPr>
            <p:nvPr/>
          </p:nvSpPr>
          <p:spPr bwMode="auto">
            <a:xfrm>
              <a:off x="1488" y="2542"/>
              <a:ext cx="1200"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3000～3</a:t>
              </a:r>
              <a:r>
                <a:rPr lang="en-US" altLang="ja-JP">
                  <a:solidFill>
                    <a:srgbClr val="000000"/>
                  </a:solidFill>
                </a:rPr>
                <a:t>FFF</a:t>
              </a:r>
            </a:p>
          </p:txBody>
        </p:sp>
        <p:sp>
          <p:nvSpPr>
            <p:cNvPr id="21589" name="Rectangle 86"/>
            <p:cNvSpPr>
              <a:spLocks noChangeArrowheads="1"/>
            </p:cNvSpPr>
            <p:nvPr/>
          </p:nvSpPr>
          <p:spPr bwMode="auto">
            <a:xfrm>
              <a:off x="624" y="2542"/>
              <a:ext cx="864"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3</a:t>
              </a:r>
            </a:p>
          </p:txBody>
        </p:sp>
        <p:sp>
          <p:nvSpPr>
            <p:cNvPr id="21590" name="Line 87"/>
            <p:cNvSpPr>
              <a:spLocks noChangeShapeType="1"/>
            </p:cNvSpPr>
            <p:nvPr/>
          </p:nvSpPr>
          <p:spPr bwMode="auto">
            <a:xfrm>
              <a:off x="624" y="2850"/>
              <a:ext cx="206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1591" name="Line 88"/>
            <p:cNvSpPr>
              <a:spLocks noChangeShapeType="1"/>
            </p:cNvSpPr>
            <p:nvPr/>
          </p:nvSpPr>
          <p:spPr bwMode="auto">
            <a:xfrm>
              <a:off x="624" y="2542"/>
              <a:ext cx="206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5" name="Group 89"/>
          <p:cNvGrpSpPr>
            <a:grpSpLocks/>
          </p:cNvGrpSpPr>
          <p:nvPr/>
        </p:nvGrpSpPr>
        <p:grpSpPr bwMode="auto">
          <a:xfrm>
            <a:off x="5219700" y="3035300"/>
            <a:ext cx="3276600" cy="488950"/>
            <a:chOff x="3288" y="1912"/>
            <a:chExt cx="2064" cy="308"/>
          </a:xfrm>
        </p:grpSpPr>
        <p:sp>
          <p:nvSpPr>
            <p:cNvPr id="21584" name="Rectangle 90"/>
            <p:cNvSpPr>
              <a:spLocks noChangeArrowheads="1"/>
            </p:cNvSpPr>
            <p:nvPr/>
          </p:nvSpPr>
          <p:spPr bwMode="auto">
            <a:xfrm>
              <a:off x="3960" y="1912"/>
              <a:ext cx="1392"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01000～01</a:t>
              </a:r>
              <a:r>
                <a:rPr lang="en-US" altLang="ja-JP">
                  <a:solidFill>
                    <a:srgbClr val="000000"/>
                  </a:solidFill>
                </a:rPr>
                <a:t>FFF</a:t>
              </a:r>
            </a:p>
          </p:txBody>
        </p:sp>
        <p:sp>
          <p:nvSpPr>
            <p:cNvPr id="21585" name="Rectangle 91"/>
            <p:cNvSpPr>
              <a:spLocks noChangeArrowheads="1"/>
            </p:cNvSpPr>
            <p:nvPr/>
          </p:nvSpPr>
          <p:spPr bwMode="auto">
            <a:xfrm>
              <a:off x="3288" y="1912"/>
              <a:ext cx="672"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01</a:t>
              </a:r>
            </a:p>
          </p:txBody>
        </p:sp>
        <p:sp>
          <p:nvSpPr>
            <p:cNvPr id="21586" name="Line 92"/>
            <p:cNvSpPr>
              <a:spLocks noChangeShapeType="1"/>
            </p:cNvSpPr>
            <p:nvPr/>
          </p:nvSpPr>
          <p:spPr bwMode="auto">
            <a:xfrm>
              <a:off x="3288" y="2220"/>
              <a:ext cx="206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1587" name="Line 93"/>
            <p:cNvSpPr>
              <a:spLocks noChangeShapeType="1"/>
            </p:cNvSpPr>
            <p:nvPr/>
          </p:nvSpPr>
          <p:spPr bwMode="auto">
            <a:xfrm>
              <a:off x="3288" y="1912"/>
              <a:ext cx="206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304222" name="Line 94"/>
          <p:cNvSpPr>
            <a:spLocks noChangeShapeType="1"/>
          </p:cNvSpPr>
          <p:nvPr/>
        </p:nvSpPr>
        <p:spPr bwMode="auto">
          <a:xfrm flipH="1">
            <a:off x="4267200" y="3276600"/>
            <a:ext cx="914400" cy="99060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04223" name="Line 95"/>
          <p:cNvSpPr>
            <a:spLocks noChangeShapeType="1"/>
          </p:cNvSpPr>
          <p:nvPr/>
        </p:nvSpPr>
        <p:spPr bwMode="auto">
          <a:xfrm flipH="1" flipV="1">
            <a:off x="4267200" y="3810000"/>
            <a:ext cx="914400" cy="45720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04223"/>
                                        </p:tgtEl>
                                        <p:attrNameLst>
                                          <p:attrName>style.visibility</p:attrName>
                                        </p:attrNameLst>
                                      </p:cBhvr>
                                      <p:to>
                                        <p:strVal val="visible"/>
                                      </p:to>
                                    </p:set>
                                    <p:animEffect transition="in" filter="wipe(right)">
                                      <p:cBhvr>
                                        <p:cTn id="12" dur="500"/>
                                        <p:tgtEl>
                                          <p:spTgt spid="3042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04185"/>
                                        </p:tgtEl>
                                        <p:attrNameLst>
                                          <p:attrName>style.visibility</p:attrName>
                                        </p:attrNameLst>
                                      </p:cBhvr>
                                      <p:to>
                                        <p:strVal val="visible"/>
                                      </p:to>
                                    </p:set>
                                    <p:animEffect transition="in" filter="checkerboard(across)">
                                      <p:cBhvr>
                                        <p:cTn id="22" dur="500"/>
                                        <p:tgtEl>
                                          <p:spTgt spid="30418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checkerboard(across)">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304222"/>
                                        </p:tgtEl>
                                        <p:attrNameLst>
                                          <p:attrName>style.visibility</p:attrName>
                                        </p:attrNameLst>
                                      </p:cBhvr>
                                      <p:to>
                                        <p:strVal val="visible"/>
                                      </p:to>
                                    </p:set>
                                    <p:animEffect transition="in" filter="wipe(right)">
                                      <p:cBhvr>
                                        <p:cTn id="32" dur="500"/>
                                        <p:tgtEl>
                                          <p:spTgt spid="30422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checkerboard(across)">
                                      <p:cBhvr>
                                        <p:cTn id="37" dur="500"/>
                                        <p:tgtEl>
                                          <p:spTgt spid="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04186"/>
                                        </p:tgtEl>
                                        <p:attrNameLst>
                                          <p:attrName>style.visibility</p:attrName>
                                        </p:attrNameLst>
                                      </p:cBhvr>
                                      <p:to>
                                        <p:strVal val="visible"/>
                                      </p:to>
                                    </p:set>
                                    <p:animEffect transition="in" filter="checkerboard(across)">
                                      <p:cBhvr>
                                        <p:cTn id="42" dur="500"/>
                                        <p:tgtEl>
                                          <p:spTgt spid="30418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04187"/>
                                        </p:tgtEl>
                                        <p:attrNameLst>
                                          <p:attrName>style.visibility</p:attrName>
                                        </p:attrNameLst>
                                      </p:cBhvr>
                                      <p:to>
                                        <p:strVal val="visible"/>
                                      </p:to>
                                    </p:set>
                                    <p:animEffect transition="in" filter="checkerboard(across)">
                                      <p:cBhvr>
                                        <p:cTn id="47" dur="500"/>
                                        <p:tgtEl>
                                          <p:spTgt spid="30418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nodeType="clickEffect">
                                  <p:stCondLst>
                                    <p:cond delay="0"/>
                                  </p:stCondLst>
                                  <p:childTnLst>
                                    <p:set>
                                      <p:cBhvr>
                                        <p:cTn id="51" dur="1" fill="hold">
                                          <p:stCondLst>
                                            <p:cond delay="0"/>
                                          </p:stCondLst>
                                        </p:cTn>
                                        <p:tgtEl>
                                          <p:spTgt spid="304188"/>
                                        </p:tgtEl>
                                        <p:attrNameLst>
                                          <p:attrName>style.visibility</p:attrName>
                                        </p:attrNameLst>
                                      </p:cBhvr>
                                      <p:to>
                                        <p:strVal val="visible"/>
                                      </p:to>
                                    </p:set>
                                    <p:animEffect transition="in" filter="checkerboard(across)">
                                      <p:cBhvr>
                                        <p:cTn id="52" dur="500"/>
                                        <p:tgtEl>
                                          <p:spTgt spid="304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85" grpId="0" autoUpdateAnimBg="0"/>
      <p:bldP spid="304186" grpId="0" autoUpdateAnimBg="0"/>
      <p:bldP spid="304187" grpId="0" autoUpdateAnimBg="0"/>
      <p:bldP spid="304222" grpId="0" animBg="1"/>
      <p:bldP spid="30422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685800" y="796925"/>
            <a:ext cx="7772400" cy="768350"/>
          </a:xfrm>
        </p:spPr>
        <p:txBody>
          <a:bodyPr/>
          <a:lstStyle/>
          <a:p>
            <a:r>
              <a:rPr lang="ja-JP" altLang="en-US"/>
              <a:t>注意</a:t>
            </a:r>
          </a:p>
        </p:txBody>
      </p:sp>
      <p:sp>
        <p:nvSpPr>
          <p:cNvPr id="22531" name="テキスト ボックス 2"/>
          <p:cNvSpPr txBox="1">
            <a:spLocks noChangeArrowheads="1"/>
          </p:cNvSpPr>
          <p:nvPr/>
        </p:nvSpPr>
        <p:spPr bwMode="auto">
          <a:xfrm>
            <a:off x="755650" y="1916113"/>
            <a:ext cx="775176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buClr>
                <a:srgbClr val="00FF00"/>
              </a:buClr>
              <a:buFont typeface="Wingdings" panose="05000000000000000000" pitchFamily="2" charset="2"/>
              <a:buChar char="l"/>
            </a:pPr>
            <a:r>
              <a:rPr lang="ja-JP" altLang="en-US" sz="2800"/>
              <a:t>　ページサイズは</a:t>
            </a:r>
            <a:r>
              <a:rPr lang="en-US" altLang="ja-JP" sz="2800"/>
              <a:t>4KB (=4096B)</a:t>
            </a:r>
            <a:r>
              <a:rPr lang="ja-JP" altLang="en-US" sz="2800"/>
              <a:t>か</a:t>
            </a:r>
            <a:r>
              <a:rPr lang="en-US" altLang="ja-JP" sz="2800"/>
              <a:t>8KB (=8192B)</a:t>
            </a:r>
          </a:p>
          <a:p>
            <a:pPr eaLnBrk="1" hangingPunct="1">
              <a:buClr>
                <a:srgbClr val="00FF00"/>
              </a:buClr>
              <a:buFont typeface="Wingdings" panose="05000000000000000000" pitchFamily="2" charset="2"/>
              <a:buChar char="l"/>
            </a:pPr>
            <a:r>
              <a:rPr lang="ja-JP" altLang="en-US" sz="2800"/>
              <a:t>　計算機上での処理は</a:t>
            </a:r>
            <a:r>
              <a:rPr lang="en-US" altLang="ja-JP" sz="2800"/>
              <a:t>2</a:t>
            </a:r>
            <a:r>
              <a:rPr lang="ja-JP" altLang="en-US" sz="2800"/>
              <a:t>進数</a:t>
            </a:r>
          </a:p>
        </p:txBody>
      </p:sp>
      <p:sp>
        <p:nvSpPr>
          <p:cNvPr id="22532" name="テキスト ボックス 3"/>
          <p:cNvSpPr txBox="1">
            <a:spLocks noChangeArrowheads="1"/>
          </p:cNvSpPr>
          <p:nvPr/>
        </p:nvSpPr>
        <p:spPr bwMode="auto">
          <a:xfrm>
            <a:off x="1258888" y="3500438"/>
            <a:ext cx="4184650"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ただし、以降は以下を仮定</a:t>
            </a:r>
            <a:endParaRPr lang="en-US" altLang="ja-JP" sz="2800"/>
          </a:p>
          <a:p>
            <a:pPr eaLnBrk="1" hangingPunct="1">
              <a:buClr>
                <a:schemeClr val="tx2"/>
              </a:buClr>
              <a:buFont typeface="Wingdings" panose="05000000000000000000" pitchFamily="2" charset="2"/>
              <a:buChar char="Ø"/>
            </a:pPr>
            <a:r>
              <a:rPr lang="ja-JP" altLang="en-US" sz="2800"/>
              <a:t>　ページサイズは</a:t>
            </a:r>
            <a:r>
              <a:rPr lang="en-US" altLang="ja-JP" sz="2800"/>
              <a:t>1000B</a:t>
            </a:r>
          </a:p>
          <a:p>
            <a:pPr eaLnBrk="1" hangingPunct="1">
              <a:buClr>
                <a:schemeClr val="tx2"/>
              </a:buClr>
              <a:buFont typeface="Wingdings" panose="05000000000000000000" pitchFamily="2" charset="2"/>
              <a:buChar char="Ø"/>
            </a:pPr>
            <a:r>
              <a:rPr lang="ja-JP" altLang="en-US" sz="2800"/>
              <a:t>　数値は全て</a:t>
            </a:r>
            <a:r>
              <a:rPr lang="en-US" altLang="ja-JP" sz="2800"/>
              <a:t>10</a:t>
            </a:r>
            <a:r>
              <a:rPr lang="ja-JP" altLang="en-US" sz="2800"/>
              <a:t>進数</a:t>
            </a:r>
          </a:p>
        </p:txBody>
      </p:sp>
      <p:sp>
        <p:nvSpPr>
          <p:cNvPr id="22533" name="テキスト ボックス 4"/>
          <p:cNvSpPr txBox="1">
            <a:spLocks noChangeArrowheads="1"/>
          </p:cNvSpPr>
          <p:nvPr/>
        </p:nvSpPr>
        <p:spPr bwMode="auto">
          <a:xfrm>
            <a:off x="4140200" y="5157788"/>
            <a:ext cx="44326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課題テスト・オンライン試験も同じ</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ページテーブル</a:t>
            </a:r>
            <a:r>
              <a:rPr lang="ja-JP" altLang="en-US" sz="3600">
                <a:latin typeface="Times New Roman" panose="02020603050405020304" pitchFamily="18" charset="0"/>
              </a:rPr>
              <a:t>(</a:t>
            </a:r>
            <a:r>
              <a:rPr lang="en-US" altLang="ja-JP" sz="3600">
                <a:latin typeface="Times New Roman" panose="02020603050405020304" pitchFamily="18" charset="0"/>
              </a:rPr>
              <a:t>page table)</a:t>
            </a:r>
          </a:p>
        </p:txBody>
      </p:sp>
      <p:sp>
        <p:nvSpPr>
          <p:cNvPr id="23555" name="Rectangle 3"/>
          <p:cNvSpPr>
            <a:spLocks noGrp="1" noChangeArrowheads="1"/>
          </p:cNvSpPr>
          <p:nvPr>
            <p:ph type="body" idx="1"/>
          </p:nvPr>
        </p:nvSpPr>
        <p:spPr>
          <a:xfrm>
            <a:off x="685800" y="1981200"/>
            <a:ext cx="7772400" cy="1371600"/>
          </a:xfrm>
        </p:spPr>
        <p:txBody>
          <a:bodyPr/>
          <a:lstStyle/>
          <a:p>
            <a:pPr eaLnBrk="1" hangingPunct="1"/>
            <a:r>
              <a:rPr lang="ja-JP" altLang="en-US">
                <a:latin typeface="Times New Roman" panose="02020603050405020304" pitchFamily="18" charset="0"/>
              </a:rPr>
              <a:t>ページテーブル(</a:t>
            </a:r>
            <a:r>
              <a:rPr lang="en-US" altLang="ja-JP">
                <a:latin typeface="Times New Roman" panose="02020603050405020304" pitchFamily="18" charset="0"/>
              </a:rPr>
              <a:t>page table)</a:t>
            </a:r>
          </a:p>
          <a:p>
            <a:pPr lvl="1" eaLnBrk="1" hangingPunct="1"/>
            <a:r>
              <a:rPr lang="ja-JP" altLang="en-US">
                <a:latin typeface="Times New Roman" panose="02020603050405020304" pitchFamily="18" charset="0"/>
              </a:rPr>
              <a:t>仮想アドレスから実アドレスへの変換表</a:t>
            </a:r>
          </a:p>
        </p:txBody>
      </p:sp>
      <p:graphicFrame>
        <p:nvGraphicFramePr>
          <p:cNvPr id="255057" name="Group 81"/>
          <p:cNvGraphicFramePr>
            <a:graphicFrameLocks noGrp="1"/>
          </p:cNvGraphicFramePr>
          <p:nvPr/>
        </p:nvGraphicFramePr>
        <p:xfrm>
          <a:off x="533400" y="3352800"/>
          <a:ext cx="8077200" cy="3108960"/>
        </p:xfrm>
        <a:graphic>
          <a:graphicData uri="http://schemas.openxmlformats.org/drawingml/2006/table">
            <a:tbl>
              <a:tblPr/>
              <a:tblGrid>
                <a:gridCol w="1616075">
                  <a:extLst>
                    <a:ext uri="{9D8B030D-6E8A-4147-A177-3AD203B41FA5}">
                      <a16:colId xmlns:a16="http://schemas.microsoft.com/office/drawing/2014/main" val="20000"/>
                    </a:ext>
                  </a:extLst>
                </a:gridCol>
                <a:gridCol w="1614488">
                  <a:extLst>
                    <a:ext uri="{9D8B030D-6E8A-4147-A177-3AD203B41FA5}">
                      <a16:colId xmlns:a16="http://schemas.microsoft.com/office/drawing/2014/main" val="20001"/>
                    </a:ext>
                  </a:extLst>
                </a:gridCol>
                <a:gridCol w="1616075">
                  <a:extLst>
                    <a:ext uri="{9D8B030D-6E8A-4147-A177-3AD203B41FA5}">
                      <a16:colId xmlns:a16="http://schemas.microsoft.com/office/drawing/2014/main" val="20002"/>
                    </a:ext>
                  </a:extLst>
                </a:gridCol>
                <a:gridCol w="1614487">
                  <a:extLst>
                    <a:ext uri="{9D8B030D-6E8A-4147-A177-3AD203B41FA5}">
                      <a16:colId xmlns:a16="http://schemas.microsoft.com/office/drawing/2014/main" val="20003"/>
                    </a:ext>
                  </a:extLst>
                </a:gridCol>
                <a:gridCol w="1616075">
                  <a:extLst>
                    <a:ext uri="{9D8B030D-6E8A-4147-A177-3AD203B41FA5}">
                      <a16:colId xmlns:a16="http://schemas.microsoft.com/office/drawing/2014/main" val="20004"/>
                    </a:ext>
                  </a:extLst>
                </a:gridCol>
              </a:tblGrid>
              <a:tr h="469900">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(2次記憶)</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(主記憶)</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フラグ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699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P(r,w,x)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99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699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699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699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ページテーブル</a:t>
            </a:r>
          </a:p>
        </p:txBody>
      </p:sp>
      <p:sp>
        <p:nvSpPr>
          <p:cNvPr id="24579" name="Rectangle 3"/>
          <p:cNvSpPr>
            <a:spLocks noGrp="1" noChangeArrowheads="1"/>
          </p:cNvSpPr>
          <p:nvPr>
            <p:ph type="body" idx="1"/>
          </p:nvPr>
        </p:nvSpPr>
        <p:spPr/>
        <p:txBody>
          <a:bodyPr/>
          <a:lstStyle/>
          <a:p>
            <a:pPr eaLnBrk="1" hangingPunct="1"/>
            <a:r>
              <a:rPr lang="en-US" altLang="ja-JP">
                <a:latin typeface="Times New Roman" panose="02020603050405020304" pitchFamily="18" charset="0"/>
              </a:rPr>
              <a:t>V</a:t>
            </a:r>
            <a:r>
              <a:rPr lang="ja-JP" altLang="en-US">
                <a:latin typeface="Times New Roman" panose="02020603050405020304" pitchFamily="18" charset="0"/>
              </a:rPr>
              <a:t>フラグ</a:t>
            </a:r>
            <a:r>
              <a:rPr lang="ja-JP" altLang="en-US" sz="2800">
                <a:latin typeface="Times New Roman" panose="02020603050405020304" pitchFamily="18" charset="0"/>
              </a:rPr>
              <a:t>(</a:t>
            </a:r>
            <a:r>
              <a:rPr lang="en-US" altLang="ja-JP" sz="2800">
                <a:latin typeface="Times New Roman" panose="02020603050405020304" pitchFamily="18" charset="0"/>
              </a:rPr>
              <a:t>virtual memory flag)</a:t>
            </a:r>
          </a:p>
          <a:p>
            <a:pPr lvl="1" eaLnBrk="1" hangingPunct="1"/>
            <a:r>
              <a:rPr lang="ja-JP" altLang="en-US">
                <a:latin typeface="Times New Roman" panose="02020603050405020304" pitchFamily="18" charset="0"/>
              </a:rPr>
              <a:t>ページが主記憶上に存在するか否か</a:t>
            </a:r>
          </a:p>
          <a:p>
            <a:pPr eaLnBrk="1" hangingPunct="1"/>
            <a:r>
              <a:rPr lang="en-US" altLang="ja-JP">
                <a:latin typeface="Times New Roman" panose="02020603050405020304" pitchFamily="18" charset="0"/>
              </a:rPr>
              <a:t>P</a:t>
            </a:r>
            <a:r>
              <a:rPr lang="ja-JP" altLang="en-US">
                <a:latin typeface="Times New Roman" panose="02020603050405020304" pitchFamily="18" charset="0"/>
              </a:rPr>
              <a:t>フラグ</a:t>
            </a:r>
            <a:r>
              <a:rPr lang="ja-JP" altLang="en-US" sz="2800">
                <a:latin typeface="Times New Roman" panose="02020603050405020304" pitchFamily="18" charset="0"/>
              </a:rPr>
              <a:t>(</a:t>
            </a:r>
            <a:r>
              <a:rPr lang="en-US" altLang="ja-JP" sz="2800">
                <a:latin typeface="Times New Roman" panose="02020603050405020304" pitchFamily="18" charset="0"/>
              </a:rPr>
              <a:t>permission flag)</a:t>
            </a:r>
          </a:p>
          <a:p>
            <a:pPr lvl="1" eaLnBrk="1" hangingPunct="1"/>
            <a:r>
              <a:rPr lang="ja-JP" altLang="en-US">
                <a:latin typeface="Times New Roman" panose="02020603050405020304" pitchFamily="18" charset="0"/>
              </a:rPr>
              <a:t>読み込み可, アクセス可等のアクセス条件</a:t>
            </a:r>
          </a:p>
          <a:p>
            <a:pPr eaLnBrk="1" hangingPunct="1"/>
            <a:r>
              <a:rPr lang="en-US" altLang="ja-JP">
                <a:latin typeface="Times New Roman" panose="02020603050405020304" pitchFamily="18" charset="0"/>
              </a:rPr>
              <a:t>C</a:t>
            </a:r>
            <a:r>
              <a:rPr lang="ja-JP" altLang="en-US">
                <a:latin typeface="Times New Roman" panose="02020603050405020304" pitchFamily="18" charset="0"/>
              </a:rPr>
              <a:t>フラグ</a:t>
            </a:r>
            <a:r>
              <a:rPr lang="ja-JP" altLang="en-US" sz="2800">
                <a:latin typeface="Times New Roman" panose="02020603050405020304" pitchFamily="18" charset="0"/>
              </a:rPr>
              <a:t>(</a:t>
            </a:r>
            <a:r>
              <a:rPr lang="en-US" altLang="ja-JP" sz="2800">
                <a:latin typeface="Times New Roman" panose="02020603050405020304" pitchFamily="18" charset="0"/>
              </a:rPr>
              <a:t>change flag)</a:t>
            </a:r>
          </a:p>
          <a:p>
            <a:pPr lvl="1" eaLnBrk="1" hangingPunct="1"/>
            <a:r>
              <a:rPr lang="ja-JP" altLang="en-US">
                <a:latin typeface="Times New Roman" panose="02020603050405020304" pitchFamily="18" charset="0"/>
              </a:rPr>
              <a:t>ページイン後、書き込みが行われたか否か</a:t>
            </a:r>
          </a:p>
        </p:txBody>
      </p:sp>
      <p:sp>
        <p:nvSpPr>
          <p:cNvPr id="256004" name="Text Box 4"/>
          <p:cNvSpPr txBox="1">
            <a:spLocks noChangeArrowheads="1"/>
          </p:cNvSpPr>
          <p:nvPr/>
        </p:nvSpPr>
        <p:spPr bwMode="auto">
          <a:xfrm>
            <a:off x="1295400" y="5486400"/>
            <a:ext cx="6423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V = 0 </a:t>
            </a:r>
            <a:r>
              <a:rPr lang="ja-JP" altLang="en-US" sz="2800"/>
              <a:t>なら2次記憶からの読み込みが必要</a:t>
            </a:r>
          </a:p>
        </p:txBody>
      </p:sp>
      <p:sp>
        <p:nvSpPr>
          <p:cNvPr id="256005" name="Text Box 5"/>
          <p:cNvSpPr txBox="1">
            <a:spLocks noChangeArrowheads="1"/>
          </p:cNvSpPr>
          <p:nvPr/>
        </p:nvSpPr>
        <p:spPr bwMode="auto">
          <a:xfrm>
            <a:off x="1371600" y="5943600"/>
            <a:ext cx="59785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C = 1 </a:t>
            </a:r>
            <a:r>
              <a:rPr lang="ja-JP" altLang="en-US" sz="2800"/>
              <a:t>なら2次記憶への書き出しが必要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04"/>
                                        </p:tgtEl>
                                        <p:attrNameLst>
                                          <p:attrName>style.visibility</p:attrName>
                                        </p:attrNameLst>
                                      </p:cBhvr>
                                      <p:to>
                                        <p:strVal val="visible"/>
                                      </p:to>
                                    </p:set>
                                    <p:anim calcmode="lin" valueType="num">
                                      <p:cBhvr additive="base">
                                        <p:cTn id="7" dur="500" fill="hold"/>
                                        <p:tgtEl>
                                          <p:spTgt spid="256004"/>
                                        </p:tgtEl>
                                        <p:attrNameLst>
                                          <p:attrName>ppt_x</p:attrName>
                                        </p:attrNameLst>
                                      </p:cBhvr>
                                      <p:tavLst>
                                        <p:tav tm="0">
                                          <p:val>
                                            <p:strVal val="#ppt_x"/>
                                          </p:val>
                                        </p:tav>
                                        <p:tav tm="100000">
                                          <p:val>
                                            <p:strVal val="#ppt_x"/>
                                          </p:val>
                                        </p:tav>
                                      </p:tavLst>
                                    </p:anim>
                                    <p:anim calcmode="lin" valueType="num">
                                      <p:cBhvr additive="base">
                                        <p:cTn id="8" dur="500" fill="hold"/>
                                        <p:tgtEl>
                                          <p:spTgt spid="25600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6005"/>
                                        </p:tgtEl>
                                        <p:attrNameLst>
                                          <p:attrName>style.visibility</p:attrName>
                                        </p:attrNameLst>
                                      </p:cBhvr>
                                      <p:to>
                                        <p:strVal val="visible"/>
                                      </p:to>
                                    </p:set>
                                    <p:anim calcmode="lin" valueType="num">
                                      <p:cBhvr additive="base">
                                        <p:cTn id="13" dur="500" fill="hold"/>
                                        <p:tgtEl>
                                          <p:spTgt spid="256005"/>
                                        </p:tgtEl>
                                        <p:attrNameLst>
                                          <p:attrName>ppt_x</p:attrName>
                                        </p:attrNameLst>
                                      </p:cBhvr>
                                      <p:tavLst>
                                        <p:tav tm="0">
                                          <p:val>
                                            <p:strVal val="#ppt_x"/>
                                          </p:val>
                                        </p:tav>
                                        <p:tav tm="100000">
                                          <p:val>
                                            <p:strVal val="#ppt_x"/>
                                          </p:val>
                                        </p:tav>
                                      </p:tavLst>
                                    </p:anim>
                                    <p:anim calcmode="lin" valueType="num">
                                      <p:cBhvr additive="base">
                                        <p:cTn id="14" dur="500" fill="hold"/>
                                        <p:tgtEl>
                                          <p:spTgt spid="2560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04" grpId="0" autoUpdateAnimBg="0"/>
      <p:bldP spid="256005"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228600"/>
            <a:ext cx="7772400" cy="762000"/>
          </a:xfrm>
        </p:spPr>
        <p:txBody>
          <a:bodyPr/>
          <a:lstStyle/>
          <a:p>
            <a:pPr eaLnBrk="1" hangingPunct="1"/>
            <a:r>
              <a:rPr lang="ja-JP" altLang="en-US"/>
              <a:t>ページテーブル</a:t>
            </a:r>
            <a:endParaRPr lang="en-US" altLang="ja-JP"/>
          </a:p>
        </p:txBody>
      </p:sp>
      <p:sp>
        <p:nvSpPr>
          <p:cNvPr id="25603" name="AutoShape 3"/>
          <p:cNvSpPr>
            <a:spLocks noChangeArrowheads="1"/>
          </p:cNvSpPr>
          <p:nvPr/>
        </p:nvSpPr>
        <p:spPr bwMode="auto">
          <a:xfrm>
            <a:off x="6858000" y="1066800"/>
            <a:ext cx="1752600" cy="5257800"/>
          </a:xfrm>
          <a:prstGeom prst="can">
            <a:avLst>
              <a:gd name="adj" fmla="val 18111"/>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305156" name="Group 4"/>
          <p:cNvGraphicFramePr>
            <a:graphicFrameLocks noGrp="1"/>
          </p:cNvGraphicFramePr>
          <p:nvPr/>
        </p:nvGraphicFramePr>
        <p:xfrm>
          <a:off x="7086600" y="1600200"/>
          <a:ext cx="1295400" cy="4400550"/>
        </p:xfrm>
        <a:graphic>
          <a:graphicData uri="http://schemas.openxmlformats.org/drawingml/2006/table">
            <a:tbl>
              <a:tblPr/>
              <a:tblGrid>
                <a:gridCol w="1295400">
                  <a:extLst>
                    <a:ext uri="{9D8B030D-6E8A-4147-A177-3AD203B41FA5}">
                      <a16:colId xmlns:a16="http://schemas.microsoft.com/office/drawing/2014/main" val="20000"/>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305178" name="Group 26"/>
          <p:cNvGraphicFramePr>
            <a:graphicFrameLocks noGrp="1"/>
          </p:cNvGraphicFramePr>
          <p:nvPr/>
        </p:nvGraphicFramePr>
        <p:xfrm>
          <a:off x="4038600" y="15240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305198" name="Group 46"/>
          <p:cNvGraphicFramePr>
            <a:graphicFrameLocks noGrp="1"/>
          </p:cNvGraphicFramePr>
          <p:nvPr/>
        </p:nvGraphicFramePr>
        <p:xfrm>
          <a:off x="228600" y="1447800"/>
          <a:ext cx="3352800" cy="4450080"/>
        </p:xfrm>
        <a:graphic>
          <a:graphicData uri="http://schemas.openxmlformats.org/drawingml/2006/table">
            <a:tbl>
              <a:tblPr/>
              <a:tblGrid>
                <a:gridCol w="609600">
                  <a:extLst>
                    <a:ext uri="{9D8B030D-6E8A-4147-A177-3AD203B41FA5}">
                      <a16:colId xmlns:a16="http://schemas.microsoft.com/office/drawing/2014/main" val="20000"/>
                    </a:ext>
                  </a:extLst>
                </a:gridCol>
                <a:gridCol w="731838">
                  <a:extLst>
                    <a:ext uri="{9D8B030D-6E8A-4147-A177-3AD203B41FA5}">
                      <a16:colId xmlns:a16="http://schemas.microsoft.com/office/drawing/2014/main" val="20001"/>
                    </a:ext>
                  </a:extLst>
                </a:gridCol>
                <a:gridCol w="563562">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381000">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フラグ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86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06</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07</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5710" name="Text Box 110"/>
          <p:cNvSpPr txBox="1">
            <a:spLocks noChangeArrowheads="1"/>
          </p:cNvSpPr>
          <p:nvPr/>
        </p:nvSpPr>
        <p:spPr bwMode="auto">
          <a:xfrm>
            <a:off x="4876800" y="10668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25711" name="Text Box 111"/>
          <p:cNvSpPr txBox="1">
            <a:spLocks noChangeArrowheads="1"/>
          </p:cNvSpPr>
          <p:nvPr/>
        </p:nvSpPr>
        <p:spPr bwMode="auto">
          <a:xfrm>
            <a:off x="7162800" y="55403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p:nvSpPr>
          <p:cNvPr id="25712" name="Text Box 112"/>
          <p:cNvSpPr txBox="1">
            <a:spLocks noChangeArrowheads="1"/>
          </p:cNvSpPr>
          <p:nvPr/>
        </p:nvSpPr>
        <p:spPr bwMode="auto">
          <a:xfrm>
            <a:off x="838200" y="990600"/>
            <a:ext cx="2179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ページテーブル</a:t>
            </a:r>
          </a:p>
        </p:txBody>
      </p:sp>
      <p:sp>
        <p:nvSpPr>
          <p:cNvPr id="305265" name="Text Box 113"/>
          <p:cNvSpPr txBox="1">
            <a:spLocks noChangeArrowheads="1"/>
          </p:cNvSpPr>
          <p:nvPr/>
        </p:nvSpPr>
        <p:spPr bwMode="auto">
          <a:xfrm>
            <a:off x="3886200" y="4572000"/>
            <a:ext cx="286385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ページテーブルの</a:t>
            </a:r>
          </a:p>
          <a:p>
            <a:pPr eaLnBrk="1" hangingPunct="1"/>
            <a:r>
              <a:rPr lang="ja-JP" altLang="en-US" sz="2800"/>
              <a:t>エントリ(行)数は</a:t>
            </a:r>
          </a:p>
          <a:p>
            <a:pPr eaLnBrk="1" hangingPunct="1"/>
            <a:r>
              <a:rPr lang="ja-JP" altLang="en-US" sz="2800"/>
              <a:t>仮想記憶の</a:t>
            </a:r>
          </a:p>
          <a:p>
            <a:pPr eaLnBrk="1" hangingPunct="1"/>
            <a:r>
              <a:rPr lang="ja-JP" altLang="en-US" sz="2800"/>
              <a:t>ページ数と同じ</a:t>
            </a:r>
          </a:p>
        </p:txBody>
      </p:sp>
      <p:grpSp>
        <p:nvGrpSpPr>
          <p:cNvPr id="2" name="Group 114"/>
          <p:cNvGrpSpPr>
            <a:grpSpLocks/>
          </p:cNvGrpSpPr>
          <p:nvPr/>
        </p:nvGrpSpPr>
        <p:grpSpPr bwMode="auto">
          <a:xfrm>
            <a:off x="228600" y="2693988"/>
            <a:ext cx="3352800" cy="455612"/>
            <a:chOff x="144" y="1697"/>
            <a:chExt cx="2112" cy="287"/>
          </a:xfrm>
        </p:grpSpPr>
        <p:sp>
          <p:nvSpPr>
            <p:cNvPr id="25737" name="Rectangle 115"/>
            <p:cNvSpPr>
              <a:spLocks noChangeArrowheads="1"/>
            </p:cNvSpPr>
            <p:nvPr/>
          </p:nvSpPr>
          <p:spPr bwMode="auto">
            <a:xfrm>
              <a:off x="1920" y="1697"/>
              <a:ext cx="33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25738" name="Rectangle 116"/>
            <p:cNvSpPr>
              <a:spLocks noChangeArrowheads="1"/>
            </p:cNvSpPr>
            <p:nvPr/>
          </p:nvSpPr>
          <p:spPr bwMode="auto">
            <a:xfrm>
              <a:off x="1344" y="1697"/>
              <a:ext cx="57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110</a:t>
              </a:r>
            </a:p>
          </p:txBody>
        </p:sp>
        <p:sp>
          <p:nvSpPr>
            <p:cNvPr id="25739" name="Rectangle 117"/>
            <p:cNvSpPr>
              <a:spLocks noChangeArrowheads="1"/>
            </p:cNvSpPr>
            <p:nvPr/>
          </p:nvSpPr>
          <p:spPr bwMode="auto">
            <a:xfrm>
              <a:off x="989" y="1697"/>
              <a:ext cx="35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25740" name="Rectangle 118"/>
            <p:cNvSpPr>
              <a:spLocks noChangeArrowheads="1"/>
            </p:cNvSpPr>
            <p:nvPr/>
          </p:nvSpPr>
          <p:spPr bwMode="auto">
            <a:xfrm>
              <a:off x="528" y="1697"/>
              <a:ext cx="461"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25741" name="Rectangle 119"/>
            <p:cNvSpPr>
              <a:spLocks noChangeArrowheads="1"/>
            </p:cNvSpPr>
            <p:nvPr/>
          </p:nvSpPr>
          <p:spPr bwMode="auto">
            <a:xfrm>
              <a:off x="144" y="1697"/>
              <a:ext cx="384"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01</a:t>
              </a:r>
            </a:p>
          </p:txBody>
        </p:sp>
        <p:sp>
          <p:nvSpPr>
            <p:cNvPr id="25742" name="Line 120"/>
            <p:cNvSpPr>
              <a:spLocks noChangeShapeType="1"/>
            </p:cNvSpPr>
            <p:nvPr/>
          </p:nvSpPr>
          <p:spPr bwMode="auto">
            <a:xfrm>
              <a:off x="144" y="1697"/>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5743" name="Line 121"/>
            <p:cNvSpPr>
              <a:spLocks noChangeShapeType="1"/>
            </p:cNvSpPr>
            <p:nvPr/>
          </p:nvSpPr>
          <p:spPr bwMode="auto">
            <a:xfrm>
              <a:off x="144" y="1984"/>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 name="Group 122"/>
          <p:cNvGrpSpPr>
            <a:grpSpLocks/>
          </p:cNvGrpSpPr>
          <p:nvPr/>
        </p:nvGrpSpPr>
        <p:grpSpPr bwMode="auto">
          <a:xfrm>
            <a:off x="4038600" y="2012950"/>
            <a:ext cx="2667000" cy="488950"/>
            <a:chOff x="2544" y="1268"/>
            <a:chExt cx="1680" cy="308"/>
          </a:xfrm>
        </p:grpSpPr>
        <p:sp>
          <p:nvSpPr>
            <p:cNvPr id="25733" name="Rectangle 123"/>
            <p:cNvSpPr>
              <a:spLocks noChangeArrowheads="1"/>
            </p:cNvSpPr>
            <p:nvPr/>
          </p:nvSpPr>
          <p:spPr bwMode="auto">
            <a:xfrm>
              <a:off x="3408" y="1268"/>
              <a:ext cx="816"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01</a:t>
              </a:r>
            </a:p>
          </p:txBody>
        </p:sp>
        <p:sp>
          <p:nvSpPr>
            <p:cNvPr id="25734" name="Rectangle 124"/>
            <p:cNvSpPr>
              <a:spLocks noChangeArrowheads="1"/>
            </p:cNvSpPr>
            <p:nvPr/>
          </p:nvSpPr>
          <p:spPr bwMode="auto">
            <a:xfrm>
              <a:off x="2544" y="1268"/>
              <a:ext cx="864"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25735" name="Line 125"/>
            <p:cNvSpPr>
              <a:spLocks noChangeShapeType="1"/>
            </p:cNvSpPr>
            <p:nvPr/>
          </p:nvSpPr>
          <p:spPr bwMode="auto">
            <a:xfrm>
              <a:off x="2544" y="1268"/>
              <a:ext cx="1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5736" name="Line 126"/>
            <p:cNvSpPr>
              <a:spLocks noChangeShapeType="1"/>
            </p:cNvSpPr>
            <p:nvPr/>
          </p:nvSpPr>
          <p:spPr bwMode="auto">
            <a:xfrm>
              <a:off x="2544" y="1576"/>
              <a:ext cx="1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305280" name="Rectangle 128"/>
          <p:cNvSpPr>
            <a:spLocks noChangeArrowheads="1"/>
          </p:cNvSpPr>
          <p:nvPr/>
        </p:nvSpPr>
        <p:spPr bwMode="auto">
          <a:xfrm>
            <a:off x="7086600" y="2578100"/>
            <a:ext cx="1295400" cy="488950"/>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01</a:t>
            </a:r>
          </a:p>
        </p:txBody>
      </p:sp>
      <p:grpSp>
        <p:nvGrpSpPr>
          <p:cNvPr id="4" name="Group 129"/>
          <p:cNvGrpSpPr>
            <a:grpSpLocks/>
          </p:cNvGrpSpPr>
          <p:nvPr/>
        </p:nvGrpSpPr>
        <p:grpSpPr bwMode="auto">
          <a:xfrm>
            <a:off x="228600" y="4972050"/>
            <a:ext cx="3352800" cy="455613"/>
            <a:chOff x="144" y="3132"/>
            <a:chExt cx="2112" cy="287"/>
          </a:xfrm>
        </p:grpSpPr>
        <p:sp>
          <p:nvSpPr>
            <p:cNvPr id="25726" name="Rectangle 130"/>
            <p:cNvSpPr>
              <a:spLocks noChangeArrowheads="1"/>
            </p:cNvSpPr>
            <p:nvPr/>
          </p:nvSpPr>
          <p:spPr bwMode="auto">
            <a:xfrm>
              <a:off x="1920" y="3132"/>
              <a:ext cx="336" cy="287"/>
            </a:xfrm>
            <a:prstGeom prst="rect">
              <a:avLst/>
            </a:prstGeom>
            <a:solidFill>
              <a:srgbClr val="9FE0E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25727" name="Rectangle 131"/>
            <p:cNvSpPr>
              <a:spLocks noChangeArrowheads="1"/>
            </p:cNvSpPr>
            <p:nvPr/>
          </p:nvSpPr>
          <p:spPr bwMode="auto">
            <a:xfrm>
              <a:off x="1344" y="3132"/>
              <a:ext cx="576" cy="287"/>
            </a:xfrm>
            <a:prstGeom prst="rect">
              <a:avLst/>
            </a:prstGeom>
            <a:solidFill>
              <a:srgbClr val="9FE0E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100</a:t>
              </a:r>
            </a:p>
          </p:txBody>
        </p:sp>
        <p:sp>
          <p:nvSpPr>
            <p:cNvPr id="25728" name="Rectangle 132"/>
            <p:cNvSpPr>
              <a:spLocks noChangeArrowheads="1"/>
            </p:cNvSpPr>
            <p:nvPr/>
          </p:nvSpPr>
          <p:spPr bwMode="auto">
            <a:xfrm>
              <a:off x="989" y="3132"/>
              <a:ext cx="355" cy="287"/>
            </a:xfrm>
            <a:prstGeom prst="rect">
              <a:avLst/>
            </a:prstGeom>
            <a:solidFill>
              <a:srgbClr val="9FE0E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25729" name="Rectangle 133"/>
            <p:cNvSpPr>
              <a:spLocks noChangeArrowheads="1"/>
            </p:cNvSpPr>
            <p:nvPr/>
          </p:nvSpPr>
          <p:spPr bwMode="auto">
            <a:xfrm>
              <a:off x="528" y="3132"/>
              <a:ext cx="461" cy="287"/>
            </a:xfrm>
            <a:prstGeom prst="rect">
              <a:avLst/>
            </a:prstGeom>
            <a:solidFill>
              <a:srgbClr val="9FE0E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3</a:t>
              </a:r>
            </a:p>
          </p:txBody>
        </p:sp>
        <p:sp>
          <p:nvSpPr>
            <p:cNvPr id="25730" name="Rectangle 134"/>
            <p:cNvSpPr>
              <a:spLocks noChangeArrowheads="1"/>
            </p:cNvSpPr>
            <p:nvPr/>
          </p:nvSpPr>
          <p:spPr bwMode="auto">
            <a:xfrm>
              <a:off x="144" y="3132"/>
              <a:ext cx="384" cy="287"/>
            </a:xfrm>
            <a:prstGeom prst="rect">
              <a:avLst/>
            </a:prstGeom>
            <a:solidFill>
              <a:srgbClr val="9FE0E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06</a:t>
              </a:r>
            </a:p>
          </p:txBody>
        </p:sp>
        <p:sp>
          <p:nvSpPr>
            <p:cNvPr id="25731" name="Line 135"/>
            <p:cNvSpPr>
              <a:spLocks noChangeShapeType="1"/>
            </p:cNvSpPr>
            <p:nvPr/>
          </p:nvSpPr>
          <p:spPr bwMode="auto">
            <a:xfrm>
              <a:off x="144" y="3419"/>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5732" name="Line 136"/>
            <p:cNvSpPr>
              <a:spLocks noChangeShapeType="1"/>
            </p:cNvSpPr>
            <p:nvPr/>
          </p:nvSpPr>
          <p:spPr bwMode="auto">
            <a:xfrm>
              <a:off x="144" y="3132"/>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5" name="Group 137"/>
          <p:cNvGrpSpPr>
            <a:grpSpLocks/>
          </p:cNvGrpSpPr>
          <p:nvPr/>
        </p:nvGrpSpPr>
        <p:grpSpPr bwMode="auto">
          <a:xfrm>
            <a:off x="4038600" y="3479800"/>
            <a:ext cx="2667000" cy="488950"/>
            <a:chOff x="2544" y="2192"/>
            <a:chExt cx="1680" cy="308"/>
          </a:xfrm>
        </p:grpSpPr>
        <p:sp>
          <p:nvSpPr>
            <p:cNvPr id="25722" name="Rectangle 138"/>
            <p:cNvSpPr>
              <a:spLocks noChangeArrowheads="1"/>
            </p:cNvSpPr>
            <p:nvPr/>
          </p:nvSpPr>
          <p:spPr bwMode="auto">
            <a:xfrm>
              <a:off x="3408" y="2192"/>
              <a:ext cx="816" cy="308"/>
            </a:xfrm>
            <a:prstGeom prst="rect">
              <a:avLst/>
            </a:prstGeom>
            <a:solidFill>
              <a:srgbClr val="9FE0E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06</a:t>
              </a:r>
            </a:p>
          </p:txBody>
        </p:sp>
        <p:sp>
          <p:nvSpPr>
            <p:cNvPr id="25723" name="Rectangle 139"/>
            <p:cNvSpPr>
              <a:spLocks noChangeArrowheads="1"/>
            </p:cNvSpPr>
            <p:nvPr/>
          </p:nvSpPr>
          <p:spPr bwMode="auto">
            <a:xfrm>
              <a:off x="2544" y="2192"/>
              <a:ext cx="864" cy="308"/>
            </a:xfrm>
            <a:prstGeom prst="rect">
              <a:avLst/>
            </a:prstGeom>
            <a:solidFill>
              <a:srgbClr val="9FE0E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3</a:t>
              </a:r>
            </a:p>
          </p:txBody>
        </p:sp>
        <p:sp>
          <p:nvSpPr>
            <p:cNvPr id="25724" name="Line 140"/>
            <p:cNvSpPr>
              <a:spLocks noChangeShapeType="1"/>
            </p:cNvSpPr>
            <p:nvPr/>
          </p:nvSpPr>
          <p:spPr bwMode="auto">
            <a:xfrm>
              <a:off x="2544" y="2500"/>
              <a:ext cx="1680"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5725" name="Line 141"/>
            <p:cNvSpPr>
              <a:spLocks noChangeShapeType="1"/>
            </p:cNvSpPr>
            <p:nvPr/>
          </p:nvSpPr>
          <p:spPr bwMode="auto">
            <a:xfrm>
              <a:off x="2544" y="2192"/>
              <a:ext cx="1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305294" name="Rectangle 142"/>
          <p:cNvSpPr>
            <a:spLocks noChangeArrowheads="1"/>
          </p:cNvSpPr>
          <p:nvPr/>
        </p:nvSpPr>
        <p:spPr bwMode="auto">
          <a:xfrm>
            <a:off x="7086600" y="5022850"/>
            <a:ext cx="1295400" cy="488950"/>
          </a:xfrm>
          <a:prstGeom prst="rect">
            <a:avLst/>
          </a:prstGeom>
          <a:solidFill>
            <a:srgbClr val="9FE0E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06</a:t>
            </a:r>
          </a:p>
        </p:txBody>
      </p:sp>
      <p:sp>
        <p:nvSpPr>
          <p:cNvPr id="305295" name="Line 143"/>
          <p:cNvSpPr>
            <a:spLocks noChangeShapeType="1"/>
          </p:cNvSpPr>
          <p:nvPr/>
        </p:nvSpPr>
        <p:spPr bwMode="auto">
          <a:xfrm flipH="1" flipV="1">
            <a:off x="6705600" y="2286000"/>
            <a:ext cx="381000" cy="53340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05296" name="Line 144"/>
          <p:cNvSpPr>
            <a:spLocks noChangeShapeType="1"/>
          </p:cNvSpPr>
          <p:nvPr/>
        </p:nvSpPr>
        <p:spPr bwMode="auto">
          <a:xfrm flipH="1" flipV="1">
            <a:off x="6705600" y="3733800"/>
            <a:ext cx="381000" cy="152400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5265"/>
                                        </p:tgtEl>
                                        <p:attrNameLst>
                                          <p:attrName>style.visibility</p:attrName>
                                        </p:attrNameLst>
                                      </p:cBhvr>
                                      <p:to>
                                        <p:strVal val="visible"/>
                                      </p:to>
                                    </p:set>
                                    <p:animEffect transition="in" filter="checkerboard(across)">
                                      <p:cBhvr>
                                        <p:cTn id="7" dur="500"/>
                                        <p:tgtEl>
                                          <p:spTgt spid="3052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05280"/>
                                        </p:tgtEl>
                                        <p:attrNameLst>
                                          <p:attrName>style.visibility</p:attrName>
                                        </p:attrNameLst>
                                      </p:cBhvr>
                                      <p:to>
                                        <p:strVal val="visible"/>
                                      </p:to>
                                    </p:set>
                                    <p:animEffect transition="in" filter="checkerboard(across)">
                                      <p:cBhvr>
                                        <p:cTn id="17" dur="500"/>
                                        <p:tgtEl>
                                          <p:spTgt spid="30528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05295"/>
                                        </p:tgtEl>
                                        <p:attrNameLst>
                                          <p:attrName>style.visibility</p:attrName>
                                        </p:attrNameLst>
                                      </p:cBhvr>
                                      <p:to>
                                        <p:strVal val="visible"/>
                                      </p:to>
                                    </p:set>
                                    <p:animEffect transition="in" filter="wipe(down)">
                                      <p:cBhvr>
                                        <p:cTn id="22" dur="500"/>
                                        <p:tgtEl>
                                          <p:spTgt spid="305295"/>
                                        </p:tgtEl>
                                      </p:cBhvr>
                                    </p:animEffect>
                                  </p:childTnLst>
                                </p:cTn>
                              </p:par>
                            </p:childTnLst>
                          </p:cTn>
                        </p:par>
                        <p:par>
                          <p:cTn id="23" fill="hold" nodeType="afterGroup">
                            <p:stCondLst>
                              <p:cond delay="500"/>
                            </p:stCondLst>
                            <p:childTnLst>
                              <p:par>
                                <p:cTn id="24" presetID="5" presetClass="entr" presetSubtype="10" fill="hold" nodeType="after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checkerboard(across)">
                                      <p:cBhvr>
                                        <p:cTn id="26" dur="500"/>
                                        <p:tgtEl>
                                          <p:spTgt spid="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checkerboard(across)">
                                      <p:cBhvr>
                                        <p:cTn id="31" dur="500"/>
                                        <p:tgtEl>
                                          <p:spTgt spid="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305294"/>
                                        </p:tgtEl>
                                        <p:attrNameLst>
                                          <p:attrName>style.visibility</p:attrName>
                                        </p:attrNameLst>
                                      </p:cBhvr>
                                      <p:to>
                                        <p:strVal val="visible"/>
                                      </p:to>
                                    </p:set>
                                    <p:animEffect transition="in" filter="checkerboard(across)">
                                      <p:cBhvr>
                                        <p:cTn id="36" dur="500"/>
                                        <p:tgtEl>
                                          <p:spTgt spid="305294"/>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305296"/>
                                        </p:tgtEl>
                                        <p:attrNameLst>
                                          <p:attrName>style.visibility</p:attrName>
                                        </p:attrNameLst>
                                      </p:cBhvr>
                                      <p:to>
                                        <p:strVal val="visible"/>
                                      </p:to>
                                    </p:set>
                                    <p:animEffect transition="in" filter="wipe(down)">
                                      <p:cBhvr>
                                        <p:cTn id="41" dur="500"/>
                                        <p:tgtEl>
                                          <p:spTgt spid="305296"/>
                                        </p:tgtEl>
                                      </p:cBhvr>
                                    </p:animEffect>
                                  </p:childTnLst>
                                </p:cTn>
                              </p:par>
                            </p:childTnLst>
                          </p:cTn>
                        </p:par>
                        <p:par>
                          <p:cTn id="42" fill="hold" nodeType="afterGroup">
                            <p:stCondLst>
                              <p:cond delay="500"/>
                            </p:stCondLst>
                            <p:childTnLst>
                              <p:par>
                                <p:cTn id="43" presetID="5" presetClass="entr" presetSubtype="10" fill="hold" nodeType="after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checkerboard(across)">
                                      <p:cBhvr>
                                        <p:cTn id="4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265" grpId="0" autoUpdateAnimBg="0"/>
      <p:bldP spid="305280" grpId="0" animBg="1" autoUpdateAnimBg="0"/>
      <p:bldP spid="305294" grpId="0" animBg="1" autoUpdateAnimBg="0"/>
      <p:bldP spid="305295" grpId="0" animBg="1"/>
      <p:bldP spid="30529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sp>
        <p:nvSpPr>
          <p:cNvPr id="26627" name="AutoShape 3"/>
          <p:cNvSpPr>
            <a:spLocks noChangeArrowheads="1"/>
          </p:cNvSpPr>
          <p:nvPr/>
        </p:nvSpPr>
        <p:spPr bwMode="auto">
          <a:xfrm>
            <a:off x="6858000" y="1066800"/>
            <a:ext cx="1752600" cy="5257800"/>
          </a:xfrm>
          <a:prstGeom prst="can">
            <a:avLst>
              <a:gd name="adj" fmla="val 18111"/>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264196" name="Group 4"/>
          <p:cNvGraphicFramePr>
            <a:graphicFrameLocks noGrp="1"/>
          </p:cNvGraphicFramePr>
          <p:nvPr/>
        </p:nvGraphicFramePr>
        <p:xfrm>
          <a:off x="7086600" y="1600200"/>
          <a:ext cx="1295400" cy="4400550"/>
        </p:xfrm>
        <a:graphic>
          <a:graphicData uri="http://schemas.openxmlformats.org/drawingml/2006/table">
            <a:tbl>
              <a:tblPr/>
              <a:tblGrid>
                <a:gridCol w="1295400">
                  <a:extLst>
                    <a:ext uri="{9D8B030D-6E8A-4147-A177-3AD203B41FA5}">
                      <a16:colId xmlns:a16="http://schemas.microsoft.com/office/drawing/2014/main" val="20000"/>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264218"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6670" name="Text Box 46"/>
          <p:cNvSpPr txBox="1">
            <a:spLocks noChangeArrowheads="1"/>
          </p:cNvSpPr>
          <p:nvPr/>
        </p:nvSpPr>
        <p:spPr bwMode="auto">
          <a:xfrm>
            <a:off x="304800" y="15240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仮想アドレス</a:t>
            </a:r>
          </a:p>
        </p:txBody>
      </p:sp>
      <p:graphicFrame>
        <p:nvGraphicFramePr>
          <p:cNvPr id="264239" name="Group 47"/>
          <p:cNvGraphicFramePr>
            <a:graphicFrameLocks noGrp="1"/>
          </p:cNvGraphicFramePr>
          <p:nvPr/>
        </p:nvGraphicFramePr>
        <p:xfrm>
          <a:off x="762000" y="1981200"/>
          <a:ext cx="1600200" cy="579438"/>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57943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01</a:t>
                      </a:r>
                    </a:p>
                  </a:txBody>
                  <a:tcPr marT="45745" marB="457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246</a:t>
                      </a:r>
                    </a:p>
                  </a:txBody>
                  <a:tcPr marT="45745" marB="457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64247" name="Group 55"/>
          <p:cNvGraphicFramePr>
            <a:graphicFrameLocks noGrp="1"/>
          </p:cNvGraphicFramePr>
          <p:nvPr/>
        </p:nvGraphicFramePr>
        <p:xfrm>
          <a:off x="685800" y="4038600"/>
          <a:ext cx="3352800" cy="2621280"/>
        </p:xfrm>
        <a:graphic>
          <a:graphicData uri="http://schemas.openxmlformats.org/drawingml/2006/table">
            <a:tbl>
              <a:tblPr/>
              <a:tblGrid>
                <a:gridCol w="635000">
                  <a:extLst>
                    <a:ext uri="{9D8B030D-6E8A-4147-A177-3AD203B41FA5}">
                      <a16:colId xmlns:a16="http://schemas.microsoft.com/office/drawing/2014/main" val="20000"/>
                    </a:ext>
                  </a:extLst>
                </a:gridCol>
                <a:gridCol w="706438">
                  <a:extLst>
                    <a:ext uri="{9D8B030D-6E8A-4147-A177-3AD203B41FA5}">
                      <a16:colId xmlns:a16="http://schemas.microsoft.com/office/drawing/2014/main" val="20001"/>
                    </a:ext>
                  </a:extLst>
                </a:gridCol>
                <a:gridCol w="563562">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381000">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フラグ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86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6719" name="Text Box 105"/>
          <p:cNvSpPr txBox="1">
            <a:spLocks noChangeArrowheads="1"/>
          </p:cNvSpPr>
          <p:nvPr/>
        </p:nvSpPr>
        <p:spPr bwMode="auto">
          <a:xfrm>
            <a:off x="4419600" y="990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26720" name="Text Box 106"/>
          <p:cNvSpPr txBox="1">
            <a:spLocks noChangeArrowheads="1"/>
          </p:cNvSpPr>
          <p:nvPr/>
        </p:nvSpPr>
        <p:spPr bwMode="auto">
          <a:xfrm>
            <a:off x="7162800" y="55403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grpSp>
        <p:nvGrpSpPr>
          <p:cNvPr id="2" name="Group 107"/>
          <p:cNvGrpSpPr>
            <a:grpSpLocks/>
          </p:cNvGrpSpPr>
          <p:nvPr/>
        </p:nvGrpSpPr>
        <p:grpSpPr bwMode="auto">
          <a:xfrm>
            <a:off x="457200" y="2590800"/>
            <a:ext cx="1903413" cy="1035050"/>
            <a:chOff x="288" y="1632"/>
            <a:chExt cx="1199" cy="652"/>
          </a:xfrm>
        </p:grpSpPr>
        <p:sp>
          <p:nvSpPr>
            <p:cNvPr id="26738" name="Text Box 108"/>
            <p:cNvSpPr txBox="1">
              <a:spLocks noChangeArrowheads="1"/>
            </p:cNvSpPr>
            <p:nvPr/>
          </p:nvSpPr>
          <p:spPr bwMode="auto">
            <a:xfrm>
              <a:off x="288" y="1632"/>
              <a:ext cx="95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実アドレス</a:t>
              </a:r>
            </a:p>
          </p:txBody>
        </p:sp>
        <p:sp>
          <p:nvSpPr>
            <p:cNvPr id="26739" name="Rectangle 109"/>
            <p:cNvSpPr>
              <a:spLocks noChangeArrowheads="1"/>
            </p:cNvSpPr>
            <p:nvPr/>
          </p:nvSpPr>
          <p:spPr bwMode="auto">
            <a:xfrm>
              <a:off x="894" y="1920"/>
              <a:ext cx="593"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246</a:t>
              </a:r>
            </a:p>
          </p:txBody>
        </p:sp>
        <p:sp>
          <p:nvSpPr>
            <p:cNvPr id="26740" name="Rectangle 110"/>
            <p:cNvSpPr>
              <a:spLocks noChangeArrowheads="1"/>
            </p:cNvSpPr>
            <p:nvPr/>
          </p:nvSpPr>
          <p:spPr bwMode="auto">
            <a:xfrm>
              <a:off x="479" y="1920"/>
              <a:ext cx="415"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0</a:t>
              </a:r>
            </a:p>
          </p:txBody>
        </p:sp>
        <p:sp>
          <p:nvSpPr>
            <p:cNvPr id="26741" name="Line 111"/>
            <p:cNvSpPr>
              <a:spLocks noChangeShapeType="1"/>
            </p:cNvSpPr>
            <p:nvPr/>
          </p:nvSpPr>
          <p:spPr bwMode="auto">
            <a:xfrm>
              <a:off x="479" y="1920"/>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6742" name="Line 112"/>
            <p:cNvSpPr>
              <a:spLocks noChangeShapeType="1"/>
            </p:cNvSpPr>
            <p:nvPr/>
          </p:nvSpPr>
          <p:spPr bwMode="auto">
            <a:xfrm>
              <a:off x="479" y="2284"/>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6743" name="Line 113"/>
            <p:cNvSpPr>
              <a:spLocks noChangeShapeType="1"/>
            </p:cNvSpPr>
            <p:nvPr/>
          </p:nvSpPr>
          <p:spPr bwMode="auto">
            <a:xfrm>
              <a:off x="479"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6744" name="Line 114"/>
            <p:cNvSpPr>
              <a:spLocks noChangeShapeType="1"/>
            </p:cNvSpPr>
            <p:nvPr/>
          </p:nvSpPr>
          <p:spPr bwMode="auto">
            <a:xfrm>
              <a:off x="894" y="1920"/>
              <a:ext cx="0" cy="36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6745" name="Line 115"/>
            <p:cNvSpPr>
              <a:spLocks noChangeShapeType="1"/>
            </p:cNvSpPr>
            <p:nvPr/>
          </p:nvSpPr>
          <p:spPr bwMode="auto">
            <a:xfrm>
              <a:off x="1487"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 name="Group 116"/>
          <p:cNvGrpSpPr>
            <a:grpSpLocks/>
          </p:cNvGrpSpPr>
          <p:nvPr/>
        </p:nvGrpSpPr>
        <p:grpSpPr bwMode="auto">
          <a:xfrm>
            <a:off x="685800" y="5284788"/>
            <a:ext cx="3352800" cy="455612"/>
            <a:chOff x="432" y="3329"/>
            <a:chExt cx="2112" cy="287"/>
          </a:xfrm>
        </p:grpSpPr>
        <p:sp>
          <p:nvSpPr>
            <p:cNvPr id="26731" name="Rectangle 117"/>
            <p:cNvSpPr>
              <a:spLocks noChangeArrowheads="1"/>
            </p:cNvSpPr>
            <p:nvPr/>
          </p:nvSpPr>
          <p:spPr bwMode="auto">
            <a:xfrm>
              <a:off x="2208" y="3329"/>
              <a:ext cx="33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26732" name="Rectangle 118"/>
            <p:cNvSpPr>
              <a:spLocks noChangeArrowheads="1"/>
            </p:cNvSpPr>
            <p:nvPr/>
          </p:nvSpPr>
          <p:spPr bwMode="auto">
            <a:xfrm>
              <a:off x="1632" y="3329"/>
              <a:ext cx="57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110</a:t>
              </a:r>
            </a:p>
          </p:txBody>
        </p:sp>
        <p:sp>
          <p:nvSpPr>
            <p:cNvPr id="26733" name="Rectangle 119"/>
            <p:cNvSpPr>
              <a:spLocks noChangeArrowheads="1"/>
            </p:cNvSpPr>
            <p:nvPr/>
          </p:nvSpPr>
          <p:spPr bwMode="auto">
            <a:xfrm>
              <a:off x="1277" y="3329"/>
              <a:ext cx="35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26734" name="Rectangle 120"/>
            <p:cNvSpPr>
              <a:spLocks noChangeArrowheads="1"/>
            </p:cNvSpPr>
            <p:nvPr/>
          </p:nvSpPr>
          <p:spPr bwMode="auto">
            <a:xfrm>
              <a:off x="832" y="3329"/>
              <a:ext cx="44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26735" name="Rectangle 121"/>
            <p:cNvSpPr>
              <a:spLocks noChangeArrowheads="1"/>
            </p:cNvSpPr>
            <p:nvPr/>
          </p:nvSpPr>
          <p:spPr bwMode="auto">
            <a:xfrm>
              <a:off x="432" y="3329"/>
              <a:ext cx="400"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01</a:t>
              </a:r>
            </a:p>
          </p:txBody>
        </p:sp>
        <p:sp>
          <p:nvSpPr>
            <p:cNvPr id="26736" name="Line 122"/>
            <p:cNvSpPr>
              <a:spLocks noChangeShapeType="1"/>
            </p:cNvSpPr>
            <p:nvPr/>
          </p:nvSpPr>
          <p:spPr bwMode="auto">
            <a:xfrm>
              <a:off x="432" y="3329"/>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6737" name="Line 123"/>
            <p:cNvSpPr>
              <a:spLocks noChangeShapeType="1"/>
            </p:cNvSpPr>
            <p:nvPr/>
          </p:nvSpPr>
          <p:spPr bwMode="auto">
            <a:xfrm>
              <a:off x="432" y="3616"/>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264316" name="AutoShape 124"/>
          <p:cNvSpPr>
            <a:spLocks noChangeArrowheads="1"/>
          </p:cNvSpPr>
          <p:nvPr/>
        </p:nvSpPr>
        <p:spPr bwMode="auto">
          <a:xfrm>
            <a:off x="304800" y="5867400"/>
            <a:ext cx="1752600" cy="838200"/>
          </a:xfrm>
          <a:prstGeom prst="wedgeRoundRectCallout">
            <a:avLst>
              <a:gd name="adj1" fmla="val 27898"/>
              <a:gd name="adj2" fmla="val -74241"/>
              <a:gd name="adj3" fmla="val 16667"/>
            </a:avLst>
          </a:prstGeom>
          <a:solidFill>
            <a:srgbClr val="006600"/>
          </a:solidFill>
          <a:ln w="19050">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主記憶上の位置</a:t>
            </a:r>
            <a:endParaRPr lang="en-US" altLang="ja-JP"/>
          </a:p>
        </p:txBody>
      </p:sp>
      <p:sp>
        <p:nvSpPr>
          <p:cNvPr id="26724" name="Text Box 125"/>
          <p:cNvSpPr txBox="1">
            <a:spLocks noChangeArrowheads="1"/>
          </p:cNvSpPr>
          <p:nvPr/>
        </p:nvSpPr>
        <p:spPr bwMode="auto">
          <a:xfrm>
            <a:off x="152400" y="1042988"/>
            <a:ext cx="2851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主記憶上にある場合</a:t>
            </a:r>
          </a:p>
        </p:txBody>
      </p:sp>
      <p:grpSp>
        <p:nvGrpSpPr>
          <p:cNvPr id="4" name="Group 129"/>
          <p:cNvGrpSpPr>
            <a:grpSpLocks/>
          </p:cNvGrpSpPr>
          <p:nvPr/>
        </p:nvGrpSpPr>
        <p:grpSpPr bwMode="auto">
          <a:xfrm>
            <a:off x="3581400" y="1936750"/>
            <a:ext cx="2667000" cy="501650"/>
            <a:chOff x="2256" y="1220"/>
            <a:chExt cx="1680" cy="316"/>
          </a:xfrm>
        </p:grpSpPr>
        <p:sp>
          <p:nvSpPr>
            <p:cNvPr id="26728" name="Rectangle 126"/>
            <p:cNvSpPr>
              <a:spLocks noChangeArrowheads="1"/>
            </p:cNvSpPr>
            <p:nvPr/>
          </p:nvSpPr>
          <p:spPr bwMode="auto">
            <a:xfrm>
              <a:off x="2256" y="1220"/>
              <a:ext cx="864"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26729" name="Rectangle 127"/>
            <p:cNvSpPr>
              <a:spLocks noChangeArrowheads="1"/>
            </p:cNvSpPr>
            <p:nvPr/>
          </p:nvSpPr>
          <p:spPr bwMode="auto">
            <a:xfrm>
              <a:off x="3120" y="1220"/>
              <a:ext cx="816"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01</a:t>
              </a:r>
            </a:p>
          </p:txBody>
        </p:sp>
        <p:sp>
          <p:nvSpPr>
            <p:cNvPr id="26730" name="Line 128"/>
            <p:cNvSpPr>
              <a:spLocks noChangeShapeType="1"/>
            </p:cNvSpPr>
            <p:nvPr/>
          </p:nvSpPr>
          <p:spPr bwMode="auto">
            <a:xfrm>
              <a:off x="3120" y="1248"/>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264295" name="AutoShape 103"/>
          <p:cNvSpPr>
            <a:spLocks noChangeArrowheads="1"/>
          </p:cNvSpPr>
          <p:nvPr/>
        </p:nvSpPr>
        <p:spPr bwMode="auto">
          <a:xfrm>
            <a:off x="2286000" y="5867400"/>
            <a:ext cx="1752600" cy="838200"/>
          </a:xfrm>
          <a:prstGeom prst="wedgeRoundRectCallout">
            <a:avLst>
              <a:gd name="adj1" fmla="val -52625"/>
              <a:gd name="adj2" fmla="val -71593"/>
              <a:gd name="adj3" fmla="val 16667"/>
            </a:avLst>
          </a:prstGeom>
          <a:solidFill>
            <a:srgbClr val="006600"/>
          </a:solidFill>
          <a:ln w="19050">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主記憶上に有り</a:t>
            </a:r>
            <a:endParaRPr lang="en-US" altLang="ja-JP"/>
          </a:p>
        </p:txBody>
      </p:sp>
      <p:sp useBgFill="1">
        <p:nvSpPr>
          <p:cNvPr id="264322" name="Text Box 130"/>
          <p:cNvSpPr txBox="1">
            <a:spLocks noChangeArrowheads="1"/>
          </p:cNvSpPr>
          <p:nvPr/>
        </p:nvSpPr>
        <p:spPr bwMode="auto">
          <a:xfrm>
            <a:off x="4343400" y="5257800"/>
            <a:ext cx="2905125" cy="94615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そのまま主記憶に</a:t>
            </a:r>
          </a:p>
          <a:p>
            <a:pPr eaLnBrk="1" hangingPunct="1"/>
            <a:r>
              <a:rPr lang="ja-JP" altLang="en-US" sz="2800"/>
              <a:t>アクセス可能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64295"/>
                                        </p:tgtEl>
                                        <p:attrNameLst>
                                          <p:attrName>style.visibility</p:attrName>
                                        </p:attrNameLst>
                                      </p:cBhvr>
                                      <p:to>
                                        <p:strVal val="visible"/>
                                      </p:to>
                                    </p:set>
                                    <p:animEffect transition="in" filter="checkerboard(across)">
                                      <p:cBhvr>
                                        <p:cTn id="12" dur="500"/>
                                        <p:tgtEl>
                                          <p:spTgt spid="26429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64316"/>
                                        </p:tgtEl>
                                        <p:attrNameLst>
                                          <p:attrName>style.visibility</p:attrName>
                                        </p:attrNameLst>
                                      </p:cBhvr>
                                      <p:to>
                                        <p:strVal val="visible"/>
                                      </p:to>
                                    </p:set>
                                    <p:animEffect transition="in" filter="checkerboard(across)">
                                      <p:cBhvr>
                                        <p:cTn id="17" dur="500"/>
                                        <p:tgtEl>
                                          <p:spTgt spid="26431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heckerboard(across)">
                                      <p:cBhvr>
                                        <p:cTn id="27" dur="5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64322"/>
                                        </p:tgtEl>
                                        <p:attrNameLst>
                                          <p:attrName>style.visibility</p:attrName>
                                        </p:attrNameLst>
                                      </p:cBhvr>
                                      <p:to>
                                        <p:strVal val="visible"/>
                                      </p:to>
                                    </p:set>
                                    <p:animEffect transition="in" filter="checkerboard(across)">
                                      <p:cBhvr>
                                        <p:cTn id="32" dur="500"/>
                                        <p:tgtEl>
                                          <p:spTgt spid="2643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316" grpId="0" animBg="1" autoUpdateAnimBg="0"/>
      <p:bldP spid="264295" grpId="0" animBg="1" autoUpdateAnimBg="0"/>
      <p:bldP spid="264322"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sp>
        <p:nvSpPr>
          <p:cNvPr id="27651" name="AutoShape 3"/>
          <p:cNvSpPr>
            <a:spLocks noChangeArrowheads="1"/>
          </p:cNvSpPr>
          <p:nvPr/>
        </p:nvSpPr>
        <p:spPr bwMode="auto">
          <a:xfrm>
            <a:off x="6858000" y="1066800"/>
            <a:ext cx="1752600" cy="5257800"/>
          </a:xfrm>
          <a:prstGeom prst="can">
            <a:avLst>
              <a:gd name="adj" fmla="val 18111"/>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262148" name="Group 4"/>
          <p:cNvGraphicFramePr>
            <a:graphicFrameLocks noGrp="1"/>
          </p:cNvGraphicFramePr>
          <p:nvPr/>
        </p:nvGraphicFramePr>
        <p:xfrm>
          <a:off x="7086600" y="1600200"/>
          <a:ext cx="1295400" cy="4400550"/>
        </p:xfrm>
        <a:graphic>
          <a:graphicData uri="http://schemas.openxmlformats.org/drawingml/2006/table">
            <a:tbl>
              <a:tblPr/>
              <a:tblGrid>
                <a:gridCol w="1295400">
                  <a:extLst>
                    <a:ext uri="{9D8B030D-6E8A-4147-A177-3AD203B41FA5}">
                      <a16:colId xmlns:a16="http://schemas.microsoft.com/office/drawing/2014/main" val="20000"/>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262170"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7694" name="Text Box 46"/>
          <p:cNvSpPr txBox="1">
            <a:spLocks noChangeArrowheads="1"/>
          </p:cNvSpPr>
          <p:nvPr/>
        </p:nvSpPr>
        <p:spPr bwMode="auto">
          <a:xfrm>
            <a:off x="304800" y="15240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仮想アドレス</a:t>
            </a:r>
          </a:p>
        </p:txBody>
      </p:sp>
      <p:graphicFrame>
        <p:nvGraphicFramePr>
          <p:cNvPr id="262191" name="Group 47"/>
          <p:cNvGraphicFramePr>
            <a:graphicFrameLocks noGrp="1"/>
          </p:cNvGraphicFramePr>
          <p:nvPr/>
        </p:nvGraphicFramePr>
        <p:xfrm>
          <a:off x="762000" y="1981200"/>
          <a:ext cx="1600200" cy="579438"/>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57943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02</a:t>
                      </a:r>
                    </a:p>
                  </a:txBody>
                  <a:tcPr marT="45745" marB="457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123</a:t>
                      </a:r>
                    </a:p>
                  </a:txBody>
                  <a:tcPr marT="45745" marB="457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62199" name="Group 55"/>
          <p:cNvGraphicFramePr>
            <a:graphicFrameLocks noGrp="1"/>
          </p:cNvGraphicFramePr>
          <p:nvPr/>
        </p:nvGraphicFramePr>
        <p:xfrm>
          <a:off x="685800" y="4038600"/>
          <a:ext cx="3352800" cy="2621280"/>
        </p:xfrm>
        <a:graphic>
          <a:graphicData uri="http://schemas.openxmlformats.org/drawingml/2006/table">
            <a:tbl>
              <a:tblPr/>
              <a:tblGrid>
                <a:gridCol w="635000">
                  <a:extLst>
                    <a:ext uri="{9D8B030D-6E8A-4147-A177-3AD203B41FA5}">
                      <a16:colId xmlns:a16="http://schemas.microsoft.com/office/drawing/2014/main" val="20000"/>
                    </a:ext>
                  </a:extLst>
                </a:gridCol>
                <a:gridCol w="706438">
                  <a:extLst>
                    <a:ext uri="{9D8B030D-6E8A-4147-A177-3AD203B41FA5}">
                      <a16:colId xmlns:a16="http://schemas.microsoft.com/office/drawing/2014/main" val="20001"/>
                    </a:ext>
                  </a:extLst>
                </a:gridCol>
                <a:gridCol w="563562">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381000">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フラグ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86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2" name="Group 95"/>
          <p:cNvGrpSpPr>
            <a:grpSpLocks/>
          </p:cNvGrpSpPr>
          <p:nvPr/>
        </p:nvGrpSpPr>
        <p:grpSpPr bwMode="auto">
          <a:xfrm>
            <a:off x="685800" y="5740400"/>
            <a:ext cx="3352800" cy="455613"/>
            <a:chOff x="432" y="3616"/>
            <a:chExt cx="2112" cy="287"/>
          </a:xfrm>
        </p:grpSpPr>
        <p:sp>
          <p:nvSpPr>
            <p:cNvPr id="27749" name="Rectangle 96"/>
            <p:cNvSpPr>
              <a:spLocks noChangeArrowheads="1"/>
            </p:cNvSpPr>
            <p:nvPr/>
          </p:nvSpPr>
          <p:spPr bwMode="auto">
            <a:xfrm>
              <a:off x="2208" y="3616"/>
              <a:ext cx="33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27750" name="Rectangle 97"/>
            <p:cNvSpPr>
              <a:spLocks noChangeArrowheads="1"/>
            </p:cNvSpPr>
            <p:nvPr/>
          </p:nvSpPr>
          <p:spPr bwMode="auto">
            <a:xfrm>
              <a:off x="1632" y="3616"/>
              <a:ext cx="57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110</a:t>
              </a:r>
            </a:p>
          </p:txBody>
        </p:sp>
        <p:sp>
          <p:nvSpPr>
            <p:cNvPr id="27751" name="Rectangle 98"/>
            <p:cNvSpPr>
              <a:spLocks noChangeArrowheads="1"/>
            </p:cNvSpPr>
            <p:nvPr/>
          </p:nvSpPr>
          <p:spPr bwMode="auto">
            <a:xfrm>
              <a:off x="1277" y="3616"/>
              <a:ext cx="35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27752" name="Rectangle 99"/>
            <p:cNvSpPr>
              <a:spLocks noChangeArrowheads="1"/>
            </p:cNvSpPr>
            <p:nvPr/>
          </p:nvSpPr>
          <p:spPr bwMode="auto">
            <a:xfrm>
              <a:off x="832" y="3616"/>
              <a:ext cx="44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endParaRPr lang="ja-JP" altLang="en-US">
                <a:solidFill>
                  <a:srgbClr val="000000"/>
                </a:solidFill>
              </a:endParaRPr>
            </a:p>
          </p:txBody>
        </p:sp>
        <p:sp>
          <p:nvSpPr>
            <p:cNvPr id="27753" name="Rectangle 100"/>
            <p:cNvSpPr>
              <a:spLocks noChangeArrowheads="1"/>
            </p:cNvSpPr>
            <p:nvPr/>
          </p:nvSpPr>
          <p:spPr bwMode="auto">
            <a:xfrm>
              <a:off x="432" y="3616"/>
              <a:ext cx="400"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02</a:t>
              </a:r>
            </a:p>
          </p:txBody>
        </p:sp>
        <p:sp>
          <p:nvSpPr>
            <p:cNvPr id="27754" name="Line 101"/>
            <p:cNvSpPr>
              <a:spLocks noChangeShapeType="1"/>
            </p:cNvSpPr>
            <p:nvPr/>
          </p:nvSpPr>
          <p:spPr bwMode="auto">
            <a:xfrm>
              <a:off x="432" y="3616"/>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7755" name="Line 102"/>
            <p:cNvSpPr>
              <a:spLocks noChangeShapeType="1"/>
            </p:cNvSpPr>
            <p:nvPr/>
          </p:nvSpPr>
          <p:spPr bwMode="auto">
            <a:xfrm>
              <a:off x="432" y="3903"/>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262247" name="AutoShape 103"/>
          <p:cNvSpPr>
            <a:spLocks noChangeArrowheads="1"/>
          </p:cNvSpPr>
          <p:nvPr/>
        </p:nvSpPr>
        <p:spPr bwMode="auto">
          <a:xfrm>
            <a:off x="228600" y="4724400"/>
            <a:ext cx="1752600" cy="838200"/>
          </a:xfrm>
          <a:prstGeom prst="wedgeRoundRectCallout">
            <a:avLst>
              <a:gd name="adj1" fmla="val 60778"/>
              <a:gd name="adj2" fmla="val 72917"/>
              <a:gd name="adj3" fmla="val 16667"/>
            </a:avLst>
          </a:prstGeom>
          <a:solidFill>
            <a:srgbClr val="006600"/>
          </a:solidFill>
          <a:ln w="19050">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主記憶上に無し</a:t>
            </a:r>
          </a:p>
        </p:txBody>
      </p:sp>
      <p:sp>
        <p:nvSpPr>
          <p:cNvPr id="262248" name="Text Box 104"/>
          <p:cNvSpPr txBox="1">
            <a:spLocks noChangeArrowheads="1"/>
          </p:cNvSpPr>
          <p:nvPr/>
        </p:nvSpPr>
        <p:spPr bwMode="auto">
          <a:xfrm>
            <a:off x="4572000" y="6286500"/>
            <a:ext cx="34623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ページフォルト発生</a:t>
            </a:r>
          </a:p>
        </p:txBody>
      </p:sp>
      <p:sp>
        <p:nvSpPr>
          <p:cNvPr id="27746" name="Text Box 105"/>
          <p:cNvSpPr txBox="1">
            <a:spLocks noChangeArrowheads="1"/>
          </p:cNvSpPr>
          <p:nvPr/>
        </p:nvSpPr>
        <p:spPr bwMode="auto">
          <a:xfrm>
            <a:off x="4419600" y="990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27747" name="Text Box 106"/>
          <p:cNvSpPr txBox="1">
            <a:spLocks noChangeArrowheads="1"/>
          </p:cNvSpPr>
          <p:nvPr/>
        </p:nvSpPr>
        <p:spPr bwMode="auto">
          <a:xfrm>
            <a:off x="7162800" y="55403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p:nvSpPr>
          <p:cNvPr id="27748" name="Text Box 107"/>
          <p:cNvSpPr txBox="1">
            <a:spLocks noChangeArrowheads="1"/>
          </p:cNvSpPr>
          <p:nvPr/>
        </p:nvSpPr>
        <p:spPr bwMode="auto">
          <a:xfrm>
            <a:off x="152400" y="1042988"/>
            <a:ext cx="289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主記憶上に無い場合</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62247"/>
                                        </p:tgtEl>
                                        <p:attrNameLst>
                                          <p:attrName>style.visibility</p:attrName>
                                        </p:attrNameLst>
                                      </p:cBhvr>
                                      <p:to>
                                        <p:strVal val="visible"/>
                                      </p:to>
                                    </p:set>
                                    <p:animEffect transition="in" filter="checkerboard(across)">
                                      <p:cBhvr>
                                        <p:cTn id="12" dur="500"/>
                                        <p:tgtEl>
                                          <p:spTgt spid="2622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62248"/>
                                        </p:tgtEl>
                                        <p:attrNameLst>
                                          <p:attrName>style.visibility</p:attrName>
                                        </p:attrNameLst>
                                      </p:cBhvr>
                                      <p:to>
                                        <p:strVal val="visible"/>
                                      </p:to>
                                    </p:set>
                                    <p:animEffect transition="in" filter="checkerboard(across)">
                                      <p:cBhvr>
                                        <p:cTn id="17" dur="500"/>
                                        <p:tgtEl>
                                          <p:spTgt spid="262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247" grpId="0" animBg="1" autoUpdateAnimBg="0"/>
      <p:bldP spid="262248"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sp>
        <p:nvSpPr>
          <p:cNvPr id="28675" name="AutoShape 115"/>
          <p:cNvSpPr>
            <a:spLocks noChangeArrowheads="1"/>
          </p:cNvSpPr>
          <p:nvPr/>
        </p:nvSpPr>
        <p:spPr bwMode="auto">
          <a:xfrm>
            <a:off x="6858000" y="1066800"/>
            <a:ext cx="1752600" cy="5257800"/>
          </a:xfrm>
          <a:prstGeom prst="can">
            <a:avLst>
              <a:gd name="adj" fmla="val 18111"/>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261236" name="Group 116"/>
          <p:cNvGraphicFramePr>
            <a:graphicFrameLocks noGrp="1"/>
          </p:cNvGraphicFramePr>
          <p:nvPr/>
        </p:nvGraphicFramePr>
        <p:xfrm>
          <a:off x="7086600" y="1600200"/>
          <a:ext cx="1295400" cy="4400550"/>
        </p:xfrm>
        <a:graphic>
          <a:graphicData uri="http://schemas.openxmlformats.org/drawingml/2006/table">
            <a:tbl>
              <a:tblPr/>
              <a:tblGrid>
                <a:gridCol w="1295400">
                  <a:extLst>
                    <a:ext uri="{9D8B030D-6E8A-4147-A177-3AD203B41FA5}">
                      <a16:colId xmlns:a16="http://schemas.microsoft.com/office/drawing/2014/main" val="20000"/>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261238" name="Group 118"/>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8718" name="Text Box 55"/>
          <p:cNvSpPr txBox="1">
            <a:spLocks noChangeArrowheads="1"/>
          </p:cNvSpPr>
          <p:nvPr/>
        </p:nvSpPr>
        <p:spPr bwMode="auto">
          <a:xfrm>
            <a:off x="304800" y="15240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仮想アドレス</a:t>
            </a:r>
          </a:p>
        </p:txBody>
      </p:sp>
      <p:graphicFrame>
        <p:nvGraphicFramePr>
          <p:cNvPr id="261242" name="Group 122"/>
          <p:cNvGraphicFramePr>
            <a:graphicFrameLocks noGrp="1"/>
          </p:cNvGraphicFramePr>
          <p:nvPr/>
        </p:nvGraphicFramePr>
        <p:xfrm>
          <a:off x="762000" y="1981200"/>
          <a:ext cx="1600200" cy="579438"/>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57943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02</a:t>
                      </a:r>
                    </a:p>
                  </a:txBody>
                  <a:tcPr marT="45745" marB="457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123</a:t>
                      </a:r>
                    </a:p>
                  </a:txBody>
                  <a:tcPr marT="45745" marB="457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61286" name="Group 166"/>
          <p:cNvGraphicFramePr>
            <a:graphicFrameLocks noGrp="1"/>
          </p:cNvGraphicFramePr>
          <p:nvPr/>
        </p:nvGraphicFramePr>
        <p:xfrm>
          <a:off x="685800" y="4038600"/>
          <a:ext cx="3352800" cy="2621280"/>
        </p:xfrm>
        <a:graphic>
          <a:graphicData uri="http://schemas.openxmlformats.org/drawingml/2006/table">
            <a:tbl>
              <a:tblPr/>
              <a:tblGrid>
                <a:gridCol w="635000">
                  <a:extLst>
                    <a:ext uri="{9D8B030D-6E8A-4147-A177-3AD203B41FA5}">
                      <a16:colId xmlns:a16="http://schemas.microsoft.com/office/drawing/2014/main" val="20000"/>
                    </a:ext>
                  </a:extLst>
                </a:gridCol>
                <a:gridCol w="706438">
                  <a:extLst>
                    <a:ext uri="{9D8B030D-6E8A-4147-A177-3AD203B41FA5}">
                      <a16:colId xmlns:a16="http://schemas.microsoft.com/office/drawing/2014/main" val="20001"/>
                    </a:ext>
                  </a:extLst>
                </a:gridCol>
                <a:gridCol w="563562">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381000">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フラグ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86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2" name="Group 104"/>
          <p:cNvGrpSpPr>
            <a:grpSpLocks/>
          </p:cNvGrpSpPr>
          <p:nvPr/>
        </p:nvGrpSpPr>
        <p:grpSpPr bwMode="auto">
          <a:xfrm>
            <a:off x="685800" y="5740400"/>
            <a:ext cx="3352800" cy="455613"/>
            <a:chOff x="432" y="3616"/>
            <a:chExt cx="2112" cy="287"/>
          </a:xfrm>
        </p:grpSpPr>
        <p:sp>
          <p:nvSpPr>
            <p:cNvPr id="28790" name="Rectangle 105"/>
            <p:cNvSpPr>
              <a:spLocks noChangeArrowheads="1"/>
            </p:cNvSpPr>
            <p:nvPr/>
          </p:nvSpPr>
          <p:spPr bwMode="auto">
            <a:xfrm>
              <a:off x="2208" y="3616"/>
              <a:ext cx="33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28791" name="Rectangle 106"/>
            <p:cNvSpPr>
              <a:spLocks noChangeArrowheads="1"/>
            </p:cNvSpPr>
            <p:nvPr/>
          </p:nvSpPr>
          <p:spPr bwMode="auto">
            <a:xfrm>
              <a:off x="1632" y="3616"/>
              <a:ext cx="57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110</a:t>
              </a:r>
            </a:p>
          </p:txBody>
        </p:sp>
        <p:sp>
          <p:nvSpPr>
            <p:cNvPr id="28792" name="Rectangle 107"/>
            <p:cNvSpPr>
              <a:spLocks noChangeArrowheads="1"/>
            </p:cNvSpPr>
            <p:nvPr/>
          </p:nvSpPr>
          <p:spPr bwMode="auto">
            <a:xfrm>
              <a:off x="1277" y="3616"/>
              <a:ext cx="35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28793" name="Rectangle 108"/>
            <p:cNvSpPr>
              <a:spLocks noChangeArrowheads="1"/>
            </p:cNvSpPr>
            <p:nvPr/>
          </p:nvSpPr>
          <p:spPr bwMode="auto">
            <a:xfrm>
              <a:off x="832" y="3616"/>
              <a:ext cx="44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28794" name="Rectangle 109"/>
            <p:cNvSpPr>
              <a:spLocks noChangeArrowheads="1"/>
            </p:cNvSpPr>
            <p:nvPr/>
          </p:nvSpPr>
          <p:spPr bwMode="auto">
            <a:xfrm>
              <a:off x="432" y="3616"/>
              <a:ext cx="400"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02</a:t>
              </a:r>
            </a:p>
          </p:txBody>
        </p:sp>
        <p:sp>
          <p:nvSpPr>
            <p:cNvPr id="28795" name="Line 110"/>
            <p:cNvSpPr>
              <a:spLocks noChangeShapeType="1"/>
            </p:cNvSpPr>
            <p:nvPr/>
          </p:nvSpPr>
          <p:spPr bwMode="auto">
            <a:xfrm>
              <a:off x="432" y="3616"/>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8796" name="Line 111"/>
            <p:cNvSpPr>
              <a:spLocks noChangeShapeType="1"/>
            </p:cNvSpPr>
            <p:nvPr/>
          </p:nvSpPr>
          <p:spPr bwMode="auto">
            <a:xfrm>
              <a:off x="432" y="3903"/>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28768" name="Text Box 120"/>
          <p:cNvSpPr txBox="1">
            <a:spLocks noChangeArrowheads="1"/>
          </p:cNvSpPr>
          <p:nvPr/>
        </p:nvSpPr>
        <p:spPr bwMode="auto">
          <a:xfrm>
            <a:off x="4419600" y="990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28769" name="Text Box 121"/>
          <p:cNvSpPr txBox="1">
            <a:spLocks noChangeArrowheads="1"/>
          </p:cNvSpPr>
          <p:nvPr/>
        </p:nvSpPr>
        <p:spPr bwMode="auto">
          <a:xfrm>
            <a:off x="7162800" y="55403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grpSp>
        <p:nvGrpSpPr>
          <p:cNvPr id="3" name="Group 146"/>
          <p:cNvGrpSpPr>
            <a:grpSpLocks/>
          </p:cNvGrpSpPr>
          <p:nvPr/>
        </p:nvGrpSpPr>
        <p:grpSpPr bwMode="auto">
          <a:xfrm>
            <a:off x="457200" y="2590800"/>
            <a:ext cx="1903413" cy="1035050"/>
            <a:chOff x="288" y="1632"/>
            <a:chExt cx="1199" cy="652"/>
          </a:xfrm>
        </p:grpSpPr>
        <p:sp>
          <p:nvSpPr>
            <p:cNvPr id="28782" name="Text Box 123"/>
            <p:cNvSpPr txBox="1">
              <a:spLocks noChangeArrowheads="1"/>
            </p:cNvSpPr>
            <p:nvPr/>
          </p:nvSpPr>
          <p:spPr bwMode="auto">
            <a:xfrm>
              <a:off x="288" y="1632"/>
              <a:ext cx="95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実アドレス</a:t>
              </a:r>
            </a:p>
          </p:txBody>
        </p:sp>
        <p:sp>
          <p:nvSpPr>
            <p:cNvPr id="28783" name="Rectangle 125"/>
            <p:cNvSpPr>
              <a:spLocks noChangeArrowheads="1"/>
            </p:cNvSpPr>
            <p:nvPr/>
          </p:nvSpPr>
          <p:spPr bwMode="auto">
            <a:xfrm>
              <a:off x="894" y="1920"/>
              <a:ext cx="593"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3200"/>
                <a:t>123</a:t>
              </a:r>
            </a:p>
          </p:txBody>
        </p:sp>
        <p:sp>
          <p:nvSpPr>
            <p:cNvPr id="28784" name="Rectangle 126"/>
            <p:cNvSpPr>
              <a:spLocks noChangeArrowheads="1"/>
            </p:cNvSpPr>
            <p:nvPr/>
          </p:nvSpPr>
          <p:spPr bwMode="auto">
            <a:xfrm>
              <a:off x="479" y="1920"/>
              <a:ext cx="415"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1</a:t>
              </a:r>
            </a:p>
          </p:txBody>
        </p:sp>
        <p:sp>
          <p:nvSpPr>
            <p:cNvPr id="28785" name="Line 127"/>
            <p:cNvSpPr>
              <a:spLocks noChangeShapeType="1"/>
            </p:cNvSpPr>
            <p:nvPr/>
          </p:nvSpPr>
          <p:spPr bwMode="auto">
            <a:xfrm>
              <a:off x="479" y="1920"/>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8786" name="Line 128"/>
            <p:cNvSpPr>
              <a:spLocks noChangeShapeType="1"/>
            </p:cNvSpPr>
            <p:nvPr/>
          </p:nvSpPr>
          <p:spPr bwMode="auto">
            <a:xfrm>
              <a:off x="479" y="2284"/>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8787" name="Line 129"/>
            <p:cNvSpPr>
              <a:spLocks noChangeShapeType="1"/>
            </p:cNvSpPr>
            <p:nvPr/>
          </p:nvSpPr>
          <p:spPr bwMode="auto">
            <a:xfrm>
              <a:off x="479"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8788" name="Line 130"/>
            <p:cNvSpPr>
              <a:spLocks noChangeShapeType="1"/>
            </p:cNvSpPr>
            <p:nvPr/>
          </p:nvSpPr>
          <p:spPr bwMode="auto">
            <a:xfrm>
              <a:off x="894" y="1920"/>
              <a:ext cx="0" cy="36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8789" name="Line 131"/>
            <p:cNvSpPr>
              <a:spLocks noChangeShapeType="1"/>
            </p:cNvSpPr>
            <p:nvPr/>
          </p:nvSpPr>
          <p:spPr bwMode="auto">
            <a:xfrm>
              <a:off x="1487"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28771" name="Text Box 155"/>
          <p:cNvSpPr txBox="1">
            <a:spLocks noChangeArrowheads="1"/>
          </p:cNvSpPr>
          <p:nvPr/>
        </p:nvSpPr>
        <p:spPr bwMode="auto">
          <a:xfrm>
            <a:off x="152400" y="1042988"/>
            <a:ext cx="289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主記憶上に無い場合</a:t>
            </a:r>
          </a:p>
        </p:txBody>
      </p:sp>
      <p:sp>
        <p:nvSpPr>
          <p:cNvPr id="261280" name="Rectangle 160"/>
          <p:cNvSpPr>
            <a:spLocks noChangeArrowheads="1"/>
          </p:cNvSpPr>
          <p:nvPr/>
        </p:nvSpPr>
        <p:spPr bwMode="auto">
          <a:xfrm>
            <a:off x="7086600" y="3067050"/>
            <a:ext cx="1295400" cy="488950"/>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02</a:t>
            </a:r>
          </a:p>
        </p:txBody>
      </p:sp>
      <p:grpSp>
        <p:nvGrpSpPr>
          <p:cNvPr id="4" name="Group 165"/>
          <p:cNvGrpSpPr>
            <a:grpSpLocks/>
          </p:cNvGrpSpPr>
          <p:nvPr/>
        </p:nvGrpSpPr>
        <p:grpSpPr bwMode="auto">
          <a:xfrm>
            <a:off x="3581400" y="2425700"/>
            <a:ext cx="3505200" cy="927100"/>
            <a:chOff x="2256" y="1528"/>
            <a:chExt cx="2208" cy="584"/>
          </a:xfrm>
        </p:grpSpPr>
        <p:sp>
          <p:nvSpPr>
            <p:cNvPr id="28777" name="Line 140"/>
            <p:cNvSpPr>
              <a:spLocks noChangeShapeType="1"/>
            </p:cNvSpPr>
            <p:nvPr/>
          </p:nvSpPr>
          <p:spPr bwMode="auto">
            <a:xfrm flipH="1" flipV="1">
              <a:off x="3936" y="1680"/>
              <a:ext cx="528" cy="432"/>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28778" name="Line 152"/>
            <p:cNvSpPr>
              <a:spLocks noChangeShapeType="1"/>
            </p:cNvSpPr>
            <p:nvPr/>
          </p:nvSpPr>
          <p:spPr bwMode="auto">
            <a:xfrm>
              <a:off x="3120" y="1824"/>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8779" name="Rectangle 162"/>
            <p:cNvSpPr>
              <a:spLocks noChangeArrowheads="1"/>
            </p:cNvSpPr>
            <p:nvPr/>
          </p:nvSpPr>
          <p:spPr bwMode="auto">
            <a:xfrm>
              <a:off x="2256" y="1528"/>
              <a:ext cx="864"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28780" name="Rectangle 163"/>
            <p:cNvSpPr>
              <a:spLocks noChangeArrowheads="1"/>
            </p:cNvSpPr>
            <p:nvPr/>
          </p:nvSpPr>
          <p:spPr bwMode="auto">
            <a:xfrm>
              <a:off x="3120" y="1528"/>
              <a:ext cx="816"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02</a:t>
              </a:r>
            </a:p>
          </p:txBody>
        </p:sp>
        <p:sp>
          <p:nvSpPr>
            <p:cNvPr id="28781" name="Line 164"/>
            <p:cNvSpPr>
              <a:spLocks noChangeShapeType="1"/>
            </p:cNvSpPr>
            <p:nvPr/>
          </p:nvSpPr>
          <p:spPr bwMode="auto">
            <a:xfrm>
              <a:off x="3120" y="1536"/>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261287" name="AutoShape 167"/>
          <p:cNvSpPr>
            <a:spLocks noChangeArrowheads="1"/>
          </p:cNvSpPr>
          <p:nvPr/>
        </p:nvSpPr>
        <p:spPr bwMode="auto">
          <a:xfrm>
            <a:off x="2209800" y="4800600"/>
            <a:ext cx="1752600" cy="838200"/>
          </a:xfrm>
          <a:prstGeom prst="wedgeRoundRectCallout">
            <a:avLst>
              <a:gd name="adj1" fmla="val -52264"/>
              <a:gd name="adj2" fmla="val 63824"/>
              <a:gd name="adj3" fmla="val 16667"/>
            </a:avLst>
          </a:prstGeom>
          <a:solidFill>
            <a:srgbClr val="006600"/>
          </a:solidFill>
          <a:ln w="19050">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主記憶上に有り</a:t>
            </a:r>
            <a:endParaRPr lang="en-US" altLang="ja-JP"/>
          </a:p>
        </p:txBody>
      </p:sp>
      <p:sp>
        <p:nvSpPr>
          <p:cNvPr id="261288" name="AutoShape 168"/>
          <p:cNvSpPr>
            <a:spLocks noChangeArrowheads="1"/>
          </p:cNvSpPr>
          <p:nvPr/>
        </p:nvSpPr>
        <p:spPr bwMode="auto">
          <a:xfrm>
            <a:off x="228600" y="4800600"/>
            <a:ext cx="1752600" cy="838200"/>
          </a:xfrm>
          <a:prstGeom prst="wedgeRoundRectCallout">
            <a:avLst>
              <a:gd name="adj1" fmla="val 31884"/>
              <a:gd name="adj2" fmla="val 68750"/>
              <a:gd name="adj3" fmla="val 16667"/>
            </a:avLst>
          </a:prstGeom>
          <a:solidFill>
            <a:srgbClr val="006600"/>
          </a:solidFill>
          <a:ln w="19050">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主記憶上の位置</a:t>
            </a:r>
            <a:endParaRPr lang="en-US" altLang="ja-JP"/>
          </a:p>
        </p:txBody>
      </p:sp>
      <p:sp>
        <p:nvSpPr>
          <p:cNvPr id="261289" name="AutoShape 169"/>
          <p:cNvSpPr>
            <a:spLocks noChangeArrowheads="1"/>
          </p:cNvSpPr>
          <p:nvPr/>
        </p:nvSpPr>
        <p:spPr bwMode="auto">
          <a:xfrm>
            <a:off x="4724400" y="4038600"/>
            <a:ext cx="2133600" cy="838200"/>
          </a:xfrm>
          <a:prstGeom prst="wedgeRoundRectCallout">
            <a:avLst>
              <a:gd name="adj1" fmla="val 37204"/>
              <a:gd name="adj2" fmla="val -174241"/>
              <a:gd name="adj3" fmla="val 16667"/>
            </a:avLst>
          </a:prstGeom>
          <a:solidFill>
            <a:srgbClr val="006600"/>
          </a:solidFill>
          <a:ln w="19050">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2次記憶から</a:t>
            </a:r>
          </a:p>
          <a:p>
            <a:pPr algn="ctr" eaLnBrk="1" hangingPunct="1"/>
            <a:r>
              <a:rPr lang="ja-JP" altLang="en-US"/>
              <a:t>読み込み</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61280"/>
                                        </p:tgtEl>
                                        <p:attrNameLst>
                                          <p:attrName>style.visibility</p:attrName>
                                        </p:attrNameLst>
                                      </p:cBhvr>
                                      <p:to>
                                        <p:strVal val="visible"/>
                                      </p:to>
                                    </p:set>
                                    <p:animEffect transition="in" filter="checkerboard(across)">
                                      <p:cBhvr>
                                        <p:cTn id="7" dur="500"/>
                                        <p:tgtEl>
                                          <p:spTgt spid="2612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61289"/>
                                        </p:tgtEl>
                                        <p:attrNameLst>
                                          <p:attrName>style.visibility</p:attrName>
                                        </p:attrNameLst>
                                      </p:cBhvr>
                                      <p:to>
                                        <p:strVal val="visible"/>
                                      </p:to>
                                    </p:set>
                                    <p:animEffect transition="in" filter="checkerboard(across)">
                                      <p:cBhvr>
                                        <p:cTn id="17" dur="500"/>
                                        <p:tgtEl>
                                          <p:spTgt spid="26128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61287"/>
                                        </p:tgtEl>
                                        <p:attrNameLst>
                                          <p:attrName>style.visibility</p:attrName>
                                        </p:attrNameLst>
                                      </p:cBhvr>
                                      <p:to>
                                        <p:strVal val="visible"/>
                                      </p:to>
                                    </p:set>
                                    <p:animEffect transition="in" filter="checkerboard(across)">
                                      <p:cBhvr>
                                        <p:cTn id="27" dur="500"/>
                                        <p:tgtEl>
                                          <p:spTgt spid="26128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61288"/>
                                        </p:tgtEl>
                                        <p:attrNameLst>
                                          <p:attrName>style.visibility</p:attrName>
                                        </p:attrNameLst>
                                      </p:cBhvr>
                                      <p:to>
                                        <p:strVal val="visible"/>
                                      </p:to>
                                    </p:set>
                                    <p:animEffect transition="in" filter="checkerboard(across)">
                                      <p:cBhvr>
                                        <p:cTn id="32" dur="500"/>
                                        <p:tgtEl>
                                          <p:spTgt spid="26128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checkerboard(across)">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280" grpId="0" animBg="1" autoUpdateAnimBg="0"/>
      <p:bldP spid="261287" grpId="0" animBg="1" autoUpdateAnimBg="0"/>
      <p:bldP spid="261288" grpId="0" animBg="1" autoUpdateAnimBg="0"/>
      <p:bldP spid="261289"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sp>
        <p:nvSpPr>
          <p:cNvPr id="29699" name="AutoShape 3"/>
          <p:cNvSpPr>
            <a:spLocks noChangeArrowheads="1"/>
          </p:cNvSpPr>
          <p:nvPr/>
        </p:nvSpPr>
        <p:spPr bwMode="auto">
          <a:xfrm>
            <a:off x="6858000" y="1066800"/>
            <a:ext cx="1752600" cy="5257800"/>
          </a:xfrm>
          <a:prstGeom prst="can">
            <a:avLst>
              <a:gd name="adj" fmla="val 18111"/>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266244" name="Group 4"/>
          <p:cNvGraphicFramePr>
            <a:graphicFrameLocks noGrp="1"/>
          </p:cNvGraphicFramePr>
          <p:nvPr/>
        </p:nvGraphicFramePr>
        <p:xfrm>
          <a:off x="7086600" y="1600200"/>
          <a:ext cx="1295400" cy="4400550"/>
        </p:xfrm>
        <a:graphic>
          <a:graphicData uri="http://schemas.openxmlformats.org/drawingml/2006/table">
            <a:tbl>
              <a:tblPr/>
              <a:tblGrid>
                <a:gridCol w="1295400">
                  <a:extLst>
                    <a:ext uri="{9D8B030D-6E8A-4147-A177-3AD203B41FA5}">
                      <a16:colId xmlns:a16="http://schemas.microsoft.com/office/drawing/2014/main" val="20000"/>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266266"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9742" name="Text Box 46"/>
          <p:cNvSpPr txBox="1">
            <a:spLocks noChangeArrowheads="1"/>
          </p:cNvSpPr>
          <p:nvPr/>
        </p:nvSpPr>
        <p:spPr bwMode="auto">
          <a:xfrm>
            <a:off x="304800" y="15240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仮想アドレス</a:t>
            </a:r>
          </a:p>
        </p:txBody>
      </p:sp>
      <p:graphicFrame>
        <p:nvGraphicFramePr>
          <p:cNvPr id="266287" name="Group 47"/>
          <p:cNvGraphicFramePr>
            <a:graphicFrameLocks noGrp="1"/>
          </p:cNvGraphicFramePr>
          <p:nvPr/>
        </p:nvGraphicFramePr>
        <p:xfrm>
          <a:off x="762000" y="1981200"/>
          <a:ext cx="1600200" cy="579438"/>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57943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rPr>
                        <a:t>00</a:t>
                      </a:r>
                    </a:p>
                  </a:txBody>
                  <a:tcPr marT="45745" marB="457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dirty="0">
                          <a:ln>
                            <a:noFill/>
                          </a:ln>
                          <a:solidFill>
                            <a:schemeClr val="tx1"/>
                          </a:solidFill>
                          <a:effectLst/>
                          <a:latin typeface="Times New Roman" pitchFamily="18" charset="0"/>
                          <a:ea typeface="ＭＳ Ｐゴシック" pitchFamily="50" charset="-128"/>
                        </a:rPr>
                        <a:t>789</a:t>
                      </a:r>
                    </a:p>
                  </a:txBody>
                  <a:tcPr marT="45745" marB="457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66295" name="Group 55"/>
          <p:cNvGraphicFramePr>
            <a:graphicFrameLocks noGrp="1"/>
          </p:cNvGraphicFramePr>
          <p:nvPr/>
        </p:nvGraphicFramePr>
        <p:xfrm>
          <a:off x="685800" y="4038600"/>
          <a:ext cx="3352800" cy="2621280"/>
        </p:xfrm>
        <a:graphic>
          <a:graphicData uri="http://schemas.openxmlformats.org/drawingml/2006/table">
            <a:tbl>
              <a:tblPr/>
              <a:tblGrid>
                <a:gridCol w="635000">
                  <a:extLst>
                    <a:ext uri="{9D8B030D-6E8A-4147-A177-3AD203B41FA5}">
                      <a16:colId xmlns:a16="http://schemas.microsoft.com/office/drawing/2014/main" val="20000"/>
                    </a:ext>
                  </a:extLst>
                </a:gridCol>
                <a:gridCol w="706438">
                  <a:extLst>
                    <a:ext uri="{9D8B030D-6E8A-4147-A177-3AD203B41FA5}">
                      <a16:colId xmlns:a16="http://schemas.microsoft.com/office/drawing/2014/main" val="20001"/>
                    </a:ext>
                  </a:extLst>
                </a:gridCol>
                <a:gridCol w="563562">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381000">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フラグ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86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9791" name="Text Box 103"/>
          <p:cNvSpPr txBox="1">
            <a:spLocks noChangeArrowheads="1"/>
          </p:cNvSpPr>
          <p:nvPr/>
        </p:nvSpPr>
        <p:spPr bwMode="auto">
          <a:xfrm>
            <a:off x="4419600" y="990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29792" name="Text Box 104"/>
          <p:cNvSpPr txBox="1">
            <a:spLocks noChangeArrowheads="1"/>
          </p:cNvSpPr>
          <p:nvPr/>
        </p:nvSpPr>
        <p:spPr bwMode="auto">
          <a:xfrm>
            <a:off x="7162800" y="55403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grpSp>
        <p:nvGrpSpPr>
          <p:cNvPr id="2" name="Group 105"/>
          <p:cNvGrpSpPr>
            <a:grpSpLocks/>
          </p:cNvGrpSpPr>
          <p:nvPr/>
        </p:nvGrpSpPr>
        <p:grpSpPr bwMode="auto">
          <a:xfrm>
            <a:off x="457200" y="2590800"/>
            <a:ext cx="1903413" cy="1035050"/>
            <a:chOff x="288" y="1632"/>
            <a:chExt cx="1199" cy="652"/>
          </a:xfrm>
        </p:grpSpPr>
        <p:sp>
          <p:nvSpPr>
            <p:cNvPr id="29816" name="Text Box 106"/>
            <p:cNvSpPr txBox="1">
              <a:spLocks noChangeArrowheads="1"/>
            </p:cNvSpPr>
            <p:nvPr/>
          </p:nvSpPr>
          <p:spPr bwMode="auto">
            <a:xfrm>
              <a:off x="288" y="1632"/>
              <a:ext cx="95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実アドレス</a:t>
              </a:r>
            </a:p>
          </p:txBody>
        </p:sp>
        <p:sp>
          <p:nvSpPr>
            <p:cNvPr id="29817" name="Rectangle 107"/>
            <p:cNvSpPr>
              <a:spLocks noChangeArrowheads="1"/>
            </p:cNvSpPr>
            <p:nvPr/>
          </p:nvSpPr>
          <p:spPr bwMode="auto">
            <a:xfrm>
              <a:off x="894" y="1920"/>
              <a:ext cx="593"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3200"/>
                <a:t>789</a:t>
              </a:r>
            </a:p>
          </p:txBody>
        </p:sp>
        <p:sp>
          <p:nvSpPr>
            <p:cNvPr id="29818" name="Rectangle 108"/>
            <p:cNvSpPr>
              <a:spLocks noChangeArrowheads="1"/>
            </p:cNvSpPr>
            <p:nvPr/>
          </p:nvSpPr>
          <p:spPr bwMode="auto">
            <a:xfrm>
              <a:off x="479" y="1920"/>
              <a:ext cx="415"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2</a:t>
              </a:r>
            </a:p>
          </p:txBody>
        </p:sp>
        <p:sp>
          <p:nvSpPr>
            <p:cNvPr id="29819" name="Line 109"/>
            <p:cNvSpPr>
              <a:spLocks noChangeShapeType="1"/>
            </p:cNvSpPr>
            <p:nvPr/>
          </p:nvSpPr>
          <p:spPr bwMode="auto">
            <a:xfrm>
              <a:off x="479" y="1920"/>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9820" name="Line 110"/>
            <p:cNvSpPr>
              <a:spLocks noChangeShapeType="1"/>
            </p:cNvSpPr>
            <p:nvPr/>
          </p:nvSpPr>
          <p:spPr bwMode="auto">
            <a:xfrm>
              <a:off x="479" y="2284"/>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9821" name="Line 111"/>
            <p:cNvSpPr>
              <a:spLocks noChangeShapeType="1"/>
            </p:cNvSpPr>
            <p:nvPr/>
          </p:nvSpPr>
          <p:spPr bwMode="auto">
            <a:xfrm>
              <a:off x="479"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9822" name="Line 112"/>
            <p:cNvSpPr>
              <a:spLocks noChangeShapeType="1"/>
            </p:cNvSpPr>
            <p:nvPr/>
          </p:nvSpPr>
          <p:spPr bwMode="auto">
            <a:xfrm>
              <a:off x="894" y="1920"/>
              <a:ext cx="0" cy="36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9823" name="Line 113"/>
            <p:cNvSpPr>
              <a:spLocks noChangeShapeType="1"/>
            </p:cNvSpPr>
            <p:nvPr/>
          </p:nvSpPr>
          <p:spPr bwMode="auto">
            <a:xfrm>
              <a:off x="1487"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29794" name="Text Box 114"/>
          <p:cNvSpPr txBox="1">
            <a:spLocks noChangeArrowheads="1"/>
          </p:cNvSpPr>
          <p:nvPr/>
        </p:nvSpPr>
        <p:spPr bwMode="auto">
          <a:xfrm>
            <a:off x="152400" y="1042988"/>
            <a:ext cx="289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主記憶上に無い場合</a:t>
            </a:r>
          </a:p>
        </p:txBody>
      </p:sp>
      <p:sp>
        <p:nvSpPr>
          <p:cNvPr id="266365" name="Rectangle 125"/>
          <p:cNvSpPr>
            <a:spLocks noChangeArrowheads="1"/>
          </p:cNvSpPr>
          <p:nvPr/>
        </p:nvSpPr>
        <p:spPr bwMode="auto">
          <a:xfrm>
            <a:off x="7086600" y="2089150"/>
            <a:ext cx="1295400" cy="488950"/>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00</a:t>
            </a:r>
          </a:p>
        </p:txBody>
      </p:sp>
      <p:grpSp>
        <p:nvGrpSpPr>
          <p:cNvPr id="3" name="Group 128"/>
          <p:cNvGrpSpPr>
            <a:grpSpLocks/>
          </p:cNvGrpSpPr>
          <p:nvPr/>
        </p:nvGrpSpPr>
        <p:grpSpPr bwMode="auto">
          <a:xfrm>
            <a:off x="685800" y="4829175"/>
            <a:ext cx="3352800" cy="455613"/>
            <a:chOff x="432" y="3042"/>
            <a:chExt cx="2112" cy="287"/>
          </a:xfrm>
        </p:grpSpPr>
        <p:sp>
          <p:nvSpPr>
            <p:cNvPr id="29809" name="Rectangle 129"/>
            <p:cNvSpPr>
              <a:spLocks noChangeArrowheads="1"/>
            </p:cNvSpPr>
            <p:nvPr/>
          </p:nvSpPr>
          <p:spPr bwMode="auto">
            <a:xfrm>
              <a:off x="2208" y="3042"/>
              <a:ext cx="33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29810" name="Rectangle 130"/>
            <p:cNvSpPr>
              <a:spLocks noChangeArrowheads="1"/>
            </p:cNvSpPr>
            <p:nvPr/>
          </p:nvSpPr>
          <p:spPr bwMode="auto">
            <a:xfrm>
              <a:off x="1632" y="3042"/>
              <a:ext cx="57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100</a:t>
              </a:r>
            </a:p>
          </p:txBody>
        </p:sp>
        <p:sp>
          <p:nvSpPr>
            <p:cNvPr id="29811" name="Rectangle 131"/>
            <p:cNvSpPr>
              <a:spLocks noChangeArrowheads="1"/>
            </p:cNvSpPr>
            <p:nvPr/>
          </p:nvSpPr>
          <p:spPr bwMode="auto">
            <a:xfrm>
              <a:off x="1277" y="3042"/>
              <a:ext cx="35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29812" name="Rectangle 132"/>
            <p:cNvSpPr>
              <a:spLocks noChangeArrowheads="1"/>
            </p:cNvSpPr>
            <p:nvPr/>
          </p:nvSpPr>
          <p:spPr bwMode="auto">
            <a:xfrm>
              <a:off x="832" y="3042"/>
              <a:ext cx="44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endParaRPr lang="ja-JP" altLang="en-US">
                <a:solidFill>
                  <a:srgbClr val="000000"/>
                </a:solidFill>
              </a:endParaRPr>
            </a:p>
          </p:txBody>
        </p:sp>
        <p:sp>
          <p:nvSpPr>
            <p:cNvPr id="29813" name="Rectangle 133"/>
            <p:cNvSpPr>
              <a:spLocks noChangeArrowheads="1"/>
            </p:cNvSpPr>
            <p:nvPr/>
          </p:nvSpPr>
          <p:spPr bwMode="auto">
            <a:xfrm>
              <a:off x="432" y="3042"/>
              <a:ext cx="400"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00</a:t>
              </a:r>
            </a:p>
          </p:txBody>
        </p:sp>
        <p:sp>
          <p:nvSpPr>
            <p:cNvPr id="29814" name="Line 134"/>
            <p:cNvSpPr>
              <a:spLocks noChangeShapeType="1"/>
            </p:cNvSpPr>
            <p:nvPr/>
          </p:nvSpPr>
          <p:spPr bwMode="auto">
            <a:xfrm>
              <a:off x="432" y="3042"/>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9815" name="Line 135"/>
            <p:cNvSpPr>
              <a:spLocks noChangeShapeType="1"/>
            </p:cNvSpPr>
            <p:nvPr/>
          </p:nvSpPr>
          <p:spPr bwMode="auto">
            <a:xfrm>
              <a:off x="432" y="3329"/>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4" name="Group 137"/>
          <p:cNvGrpSpPr>
            <a:grpSpLocks/>
          </p:cNvGrpSpPr>
          <p:nvPr/>
        </p:nvGrpSpPr>
        <p:grpSpPr bwMode="auto">
          <a:xfrm>
            <a:off x="3581400" y="2286000"/>
            <a:ext cx="3505200" cy="1117600"/>
            <a:chOff x="2256" y="1440"/>
            <a:chExt cx="2208" cy="704"/>
          </a:xfrm>
        </p:grpSpPr>
        <p:sp>
          <p:nvSpPr>
            <p:cNvPr id="29806" name="Rectangle 126"/>
            <p:cNvSpPr>
              <a:spLocks noChangeArrowheads="1"/>
            </p:cNvSpPr>
            <p:nvPr/>
          </p:nvSpPr>
          <p:spPr bwMode="auto">
            <a:xfrm>
              <a:off x="2256" y="1836"/>
              <a:ext cx="864"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2</a:t>
              </a:r>
            </a:p>
          </p:txBody>
        </p:sp>
        <p:sp>
          <p:nvSpPr>
            <p:cNvPr id="29807" name="Rectangle 127"/>
            <p:cNvSpPr>
              <a:spLocks noChangeArrowheads="1"/>
            </p:cNvSpPr>
            <p:nvPr/>
          </p:nvSpPr>
          <p:spPr bwMode="auto">
            <a:xfrm>
              <a:off x="3120" y="1836"/>
              <a:ext cx="816"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00</a:t>
              </a:r>
            </a:p>
          </p:txBody>
        </p:sp>
        <p:sp>
          <p:nvSpPr>
            <p:cNvPr id="29808" name="Line 136"/>
            <p:cNvSpPr>
              <a:spLocks noChangeShapeType="1"/>
            </p:cNvSpPr>
            <p:nvPr/>
          </p:nvSpPr>
          <p:spPr bwMode="auto">
            <a:xfrm flipH="1">
              <a:off x="3936" y="1440"/>
              <a:ext cx="528" cy="576"/>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5" name="Group 138"/>
          <p:cNvGrpSpPr>
            <a:grpSpLocks/>
          </p:cNvGrpSpPr>
          <p:nvPr/>
        </p:nvGrpSpPr>
        <p:grpSpPr bwMode="auto">
          <a:xfrm>
            <a:off x="685800" y="4829175"/>
            <a:ext cx="3352800" cy="455613"/>
            <a:chOff x="432" y="3042"/>
            <a:chExt cx="2112" cy="287"/>
          </a:xfrm>
        </p:grpSpPr>
        <p:sp>
          <p:nvSpPr>
            <p:cNvPr id="29799" name="Rectangle 139"/>
            <p:cNvSpPr>
              <a:spLocks noChangeArrowheads="1"/>
            </p:cNvSpPr>
            <p:nvPr/>
          </p:nvSpPr>
          <p:spPr bwMode="auto">
            <a:xfrm>
              <a:off x="2208" y="3042"/>
              <a:ext cx="33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29800" name="Rectangle 140"/>
            <p:cNvSpPr>
              <a:spLocks noChangeArrowheads="1"/>
            </p:cNvSpPr>
            <p:nvPr/>
          </p:nvSpPr>
          <p:spPr bwMode="auto">
            <a:xfrm>
              <a:off x="1632" y="3042"/>
              <a:ext cx="57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100</a:t>
              </a:r>
            </a:p>
          </p:txBody>
        </p:sp>
        <p:sp>
          <p:nvSpPr>
            <p:cNvPr id="29801" name="Rectangle 141"/>
            <p:cNvSpPr>
              <a:spLocks noChangeArrowheads="1"/>
            </p:cNvSpPr>
            <p:nvPr/>
          </p:nvSpPr>
          <p:spPr bwMode="auto">
            <a:xfrm>
              <a:off x="1277" y="3042"/>
              <a:ext cx="35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29802" name="Rectangle 142"/>
            <p:cNvSpPr>
              <a:spLocks noChangeArrowheads="1"/>
            </p:cNvSpPr>
            <p:nvPr/>
          </p:nvSpPr>
          <p:spPr bwMode="auto">
            <a:xfrm>
              <a:off x="832" y="3042"/>
              <a:ext cx="44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2</a:t>
              </a:r>
            </a:p>
          </p:txBody>
        </p:sp>
        <p:sp>
          <p:nvSpPr>
            <p:cNvPr id="29803" name="Rectangle 143"/>
            <p:cNvSpPr>
              <a:spLocks noChangeArrowheads="1"/>
            </p:cNvSpPr>
            <p:nvPr/>
          </p:nvSpPr>
          <p:spPr bwMode="auto">
            <a:xfrm>
              <a:off x="432" y="3042"/>
              <a:ext cx="400"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00</a:t>
              </a:r>
            </a:p>
          </p:txBody>
        </p:sp>
        <p:sp>
          <p:nvSpPr>
            <p:cNvPr id="29804" name="Line 144"/>
            <p:cNvSpPr>
              <a:spLocks noChangeShapeType="1"/>
            </p:cNvSpPr>
            <p:nvPr/>
          </p:nvSpPr>
          <p:spPr bwMode="auto">
            <a:xfrm>
              <a:off x="432" y="3042"/>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9805" name="Line 145"/>
            <p:cNvSpPr>
              <a:spLocks noChangeShapeType="1"/>
            </p:cNvSpPr>
            <p:nvPr/>
          </p:nvSpPr>
          <p:spPr bwMode="auto">
            <a:xfrm>
              <a:off x="432" y="3329"/>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66365"/>
                                        </p:tgtEl>
                                        <p:attrNameLst>
                                          <p:attrName>style.visibility</p:attrName>
                                        </p:attrNameLst>
                                      </p:cBhvr>
                                      <p:to>
                                        <p:strVal val="visible"/>
                                      </p:to>
                                    </p:set>
                                    <p:animEffect transition="in" filter="checkerboard(across)">
                                      <p:cBhvr>
                                        <p:cTn id="12" dur="500"/>
                                        <p:tgtEl>
                                          <p:spTgt spid="2663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righ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heckerboard(across)">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heckerboard(across)">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65"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sp>
        <p:nvSpPr>
          <p:cNvPr id="30723" name="AutoShape 3"/>
          <p:cNvSpPr>
            <a:spLocks noChangeArrowheads="1"/>
          </p:cNvSpPr>
          <p:nvPr/>
        </p:nvSpPr>
        <p:spPr bwMode="auto">
          <a:xfrm>
            <a:off x="6858000" y="1066800"/>
            <a:ext cx="1752600" cy="5257800"/>
          </a:xfrm>
          <a:prstGeom prst="can">
            <a:avLst>
              <a:gd name="adj" fmla="val 18111"/>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269316" name="Group 4"/>
          <p:cNvGraphicFramePr>
            <a:graphicFrameLocks noGrp="1"/>
          </p:cNvGraphicFramePr>
          <p:nvPr/>
        </p:nvGraphicFramePr>
        <p:xfrm>
          <a:off x="7086600" y="1600200"/>
          <a:ext cx="1295400" cy="4400550"/>
        </p:xfrm>
        <a:graphic>
          <a:graphicData uri="http://schemas.openxmlformats.org/drawingml/2006/table">
            <a:tbl>
              <a:tblPr/>
              <a:tblGrid>
                <a:gridCol w="1295400">
                  <a:extLst>
                    <a:ext uri="{9D8B030D-6E8A-4147-A177-3AD203B41FA5}">
                      <a16:colId xmlns:a16="http://schemas.microsoft.com/office/drawing/2014/main" val="20000"/>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269338"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0766" name="Text Box 46"/>
          <p:cNvSpPr txBox="1">
            <a:spLocks noChangeArrowheads="1"/>
          </p:cNvSpPr>
          <p:nvPr/>
        </p:nvSpPr>
        <p:spPr bwMode="auto">
          <a:xfrm>
            <a:off x="304800" y="15240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仮想アドレス</a:t>
            </a:r>
          </a:p>
        </p:txBody>
      </p:sp>
      <p:graphicFrame>
        <p:nvGraphicFramePr>
          <p:cNvPr id="269359" name="Group 47"/>
          <p:cNvGraphicFramePr>
            <a:graphicFrameLocks noGrp="1"/>
          </p:cNvGraphicFramePr>
          <p:nvPr/>
        </p:nvGraphicFramePr>
        <p:xfrm>
          <a:off x="762000" y="1981200"/>
          <a:ext cx="1600200" cy="579438"/>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57943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03</a:t>
                      </a:r>
                    </a:p>
                  </a:txBody>
                  <a:tcPr marT="45745" marB="457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999</a:t>
                      </a:r>
                    </a:p>
                  </a:txBody>
                  <a:tcPr marT="45745" marB="457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69367" name="Group 55"/>
          <p:cNvGraphicFramePr>
            <a:graphicFrameLocks noGrp="1"/>
          </p:cNvGraphicFramePr>
          <p:nvPr/>
        </p:nvGraphicFramePr>
        <p:xfrm>
          <a:off x="685800" y="4038600"/>
          <a:ext cx="3352800" cy="2621280"/>
        </p:xfrm>
        <a:graphic>
          <a:graphicData uri="http://schemas.openxmlformats.org/drawingml/2006/table">
            <a:tbl>
              <a:tblPr/>
              <a:tblGrid>
                <a:gridCol w="635000">
                  <a:extLst>
                    <a:ext uri="{9D8B030D-6E8A-4147-A177-3AD203B41FA5}">
                      <a16:colId xmlns:a16="http://schemas.microsoft.com/office/drawing/2014/main" val="20000"/>
                    </a:ext>
                  </a:extLst>
                </a:gridCol>
                <a:gridCol w="706438">
                  <a:extLst>
                    <a:ext uri="{9D8B030D-6E8A-4147-A177-3AD203B41FA5}">
                      <a16:colId xmlns:a16="http://schemas.microsoft.com/office/drawing/2014/main" val="20001"/>
                    </a:ext>
                  </a:extLst>
                </a:gridCol>
                <a:gridCol w="563562">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381000">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フラグ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86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0815" name="Text Box 95"/>
          <p:cNvSpPr txBox="1">
            <a:spLocks noChangeArrowheads="1"/>
          </p:cNvSpPr>
          <p:nvPr/>
        </p:nvSpPr>
        <p:spPr bwMode="auto">
          <a:xfrm>
            <a:off x="4419600" y="990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30816" name="Text Box 96"/>
          <p:cNvSpPr txBox="1">
            <a:spLocks noChangeArrowheads="1"/>
          </p:cNvSpPr>
          <p:nvPr/>
        </p:nvSpPr>
        <p:spPr bwMode="auto">
          <a:xfrm>
            <a:off x="7162800" y="55403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p:nvSpPr>
          <p:cNvPr id="30817" name="Text Box 106"/>
          <p:cNvSpPr txBox="1">
            <a:spLocks noChangeArrowheads="1"/>
          </p:cNvSpPr>
          <p:nvPr/>
        </p:nvSpPr>
        <p:spPr bwMode="auto">
          <a:xfrm>
            <a:off x="152400" y="1042988"/>
            <a:ext cx="289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主記憶上に無い場合</a:t>
            </a:r>
          </a:p>
        </p:txBody>
      </p:sp>
      <p:sp>
        <p:nvSpPr>
          <p:cNvPr id="269419" name="Text Box 107"/>
          <p:cNvSpPr txBox="1">
            <a:spLocks noChangeArrowheads="1"/>
          </p:cNvSpPr>
          <p:nvPr/>
        </p:nvSpPr>
        <p:spPr bwMode="auto">
          <a:xfrm>
            <a:off x="4343400" y="4114800"/>
            <a:ext cx="188753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ページ枠に</a:t>
            </a:r>
          </a:p>
          <a:p>
            <a:pPr eaLnBrk="1" hangingPunct="1"/>
            <a:r>
              <a:rPr lang="ja-JP" altLang="en-US" sz="2800"/>
              <a:t>空きが無い</a:t>
            </a:r>
          </a:p>
        </p:txBody>
      </p:sp>
      <p:sp>
        <p:nvSpPr>
          <p:cNvPr id="269420" name="Text Box 108"/>
          <p:cNvSpPr txBox="1">
            <a:spLocks noChangeArrowheads="1"/>
          </p:cNvSpPr>
          <p:nvPr/>
        </p:nvSpPr>
        <p:spPr bwMode="auto">
          <a:xfrm>
            <a:off x="4256088" y="5029200"/>
            <a:ext cx="2335212"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ページアウト</a:t>
            </a:r>
          </a:p>
        </p:txBody>
      </p:sp>
      <p:grpSp>
        <p:nvGrpSpPr>
          <p:cNvPr id="2" name="Group 109"/>
          <p:cNvGrpSpPr>
            <a:grpSpLocks/>
          </p:cNvGrpSpPr>
          <p:nvPr/>
        </p:nvGrpSpPr>
        <p:grpSpPr bwMode="auto">
          <a:xfrm>
            <a:off x="3581400" y="1936750"/>
            <a:ext cx="2667000" cy="488950"/>
            <a:chOff x="2256" y="1220"/>
            <a:chExt cx="1680" cy="308"/>
          </a:xfrm>
        </p:grpSpPr>
        <p:sp>
          <p:nvSpPr>
            <p:cNvPr id="30845" name="Rectangle 110"/>
            <p:cNvSpPr>
              <a:spLocks noChangeArrowheads="1"/>
            </p:cNvSpPr>
            <p:nvPr/>
          </p:nvSpPr>
          <p:spPr bwMode="auto">
            <a:xfrm>
              <a:off x="2256" y="1220"/>
              <a:ext cx="864" cy="308"/>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30846" name="Rectangle 111"/>
            <p:cNvSpPr>
              <a:spLocks noChangeArrowheads="1"/>
            </p:cNvSpPr>
            <p:nvPr/>
          </p:nvSpPr>
          <p:spPr bwMode="auto">
            <a:xfrm>
              <a:off x="3120" y="1220"/>
              <a:ext cx="816" cy="308"/>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01</a:t>
              </a:r>
            </a:p>
          </p:txBody>
        </p:sp>
      </p:grpSp>
      <p:sp>
        <p:nvSpPr>
          <p:cNvPr id="269424" name="AutoShape 112"/>
          <p:cNvSpPr>
            <a:spLocks noChangeArrowheads="1"/>
          </p:cNvSpPr>
          <p:nvPr/>
        </p:nvSpPr>
        <p:spPr bwMode="auto">
          <a:xfrm>
            <a:off x="4191000" y="5791200"/>
            <a:ext cx="2667000" cy="838200"/>
          </a:xfrm>
          <a:prstGeom prst="wedgeRoundRectCallout">
            <a:avLst>
              <a:gd name="adj1" fmla="val -57681"/>
              <a:gd name="adj2" fmla="val -71593"/>
              <a:gd name="adj3" fmla="val 16667"/>
            </a:avLst>
          </a:prstGeom>
          <a:solidFill>
            <a:srgbClr val="006600"/>
          </a:solidFill>
          <a:ln w="19050">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ページイン後</a:t>
            </a:r>
          </a:p>
          <a:p>
            <a:pPr algn="ctr" eaLnBrk="1" hangingPunct="1"/>
            <a:r>
              <a:rPr lang="ja-JP" altLang="en-US"/>
              <a:t>書き込み有り</a:t>
            </a:r>
          </a:p>
        </p:txBody>
      </p:sp>
      <p:grpSp>
        <p:nvGrpSpPr>
          <p:cNvPr id="3" name="Group 119"/>
          <p:cNvGrpSpPr>
            <a:grpSpLocks/>
          </p:cNvGrpSpPr>
          <p:nvPr/>
        </p:nvGrpSpPr>
        <p:grpSpPr bwMode="auto">
          <a:xfrm>
            <a:off x="685800" y="5284788"/>
            <a:ext cx="3352800" cy="455612"/>
            <a:chOff x="432" y="3329"/>
            <a:chExt cx="2112" cy="287"/>
          </a:xfrm>
        </p:grpSpPr>
        <p:sp>
          <p:nvSpPr>
            <p:cNvPr id="30838" name="Rectangle 120"/>
            <p:cNvSpPr>
              <a:spLocks noChangeArrowheads="1"/>
            </p:cNvSpPr>
            <p:nvPr/>
          </p:nvSpPr>
          <p:spPr bwMode="auto">
            <a:xfrm>
              <a:off x="2208" y="3329"/>
              <a:ext cx="336"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30839" name="Rectangle 121"/>
            <p:cNvSpPr>
              <a:spLocks noChangeArrowheads="1"/>
            </p:cNvSpPr>
            <p:nvPr/>
          </p:nvSpPr>
          <p:spPr bwMode="auto">
            <a:xfrm>
              <a:off x="1632" y="3329"/>
              <a:ext cx="576"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110</a:t>
              </a:r>
            </a:p>
          </p:txBody>
        </p:sp>
        <p:sp>
          <p:nvSpPr>
            <p:cNvPr id="30840" name="Rectangle 122"/>
            <p:cNvSpPr>
              <a:spLocks noChangeArrowheads="1"/>
            </p:cNvSpPr>
            <p:nvPr/>
          </p:nvSpPr>
          <p:spPr bwMode="auto">
            <a:xfrm>
              <a:off x="1277" y="3329"/>
              <a:ext cx="355"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30841" name="Rectangle 123"/>
            <p:cNvSpPr>
              <a:spLocks noChangeArrowheads="1"/>
            </p:cNvSpPr>
            <p:nvPr/>
          </p:nvSpPr>
          <p:spPr bwMode="auto">
            <a:xfrm>
              <a:off x="832" y="3329"/>
              <a:ext cx="445"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30842" name="Rectangle 124"/>
            <p:cNvSpPr>
              <a:spLocks noChangeArrowheads="1"/>
            </p:cNvSpPr>
            <p:nvPr/>
          </p:nvSpPr>
          <p:spPr bwMode="auto">
            <a:xfrm>
              <a:off x="432" y="3329"/>
              <a:ext cx="400"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01</a:t>
              </a:r>
            </a:p>
          </p:txBody>
        </p:sp>
        <p:sp>
          <p:nvSpPr>
            <p:cNvPr id="30843" name="Line 125"/>
            <p:cNvSpPr>
              <a:spLocks noChangeShapeType="1"/>
            </p:cNvSpPr>
            <p:nvPr/>
          </p:nvSpPr>
          <p:spPr bwMode="auto">
            <a:xfrm>
              <a:off x="432" y="3329"/>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0844" name="Line 126"/>
            <p:cNvSpPr>
              <a:spLocks noChangeShapeType="1"/>
            </p:cNvSpPr>
            <p:nvPr/>
          </p:nvSpPr>
          <p:spPr bwMode="auto">
            <a:xfrm>
              <a:off x="432" y="3616"/>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269442" name="AutoShape 130"/>
          <p:cNvSpPr>
            <a:spLocks noChangeArrowheads="1"/>
          </p:cNvSpPr>
          <p:nvPr/>
        </p:nvSpPr>
        <p:spPr bwMode="auto">
          <a:xfrm>
            <a:off x="6172200" y="1066800"/>
            <a:ext cx="1981200" cy="838200"/>
          </a:xfrm>
          <a:prstGeom prst="wedgeRoundRectCallout">
            <a:avLst>
              <a:gd name="adj1" fmla="val -25722"/>
              <a:gd name="adj2" fmla="val 120074"/>
              <a:gd name="adj3" fmla="val 16667"/>
            </a:avLst>
          </a:prstGeom>
          <a:solidFill>
            <a:srgbClr val="006600"/>
          </a:solidFill>
          <a:ln w="19050">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2次記憶に</a:t>
            </a:r>
          </a:p>
          <a:p>
            <a:pPr algn="ctr" eaLnBrk="1" hangingPunct="1"/>
            <a:r>
              <a:rPr lang="ja-JP" altLang="en-US"/>
              <a:t>書き出し</a:t>
            </a:r>
          </a:p>
        </p:txBody>
      </p:sp>
      <p:grpSp>
        <p:nvGrpSpPr>
          <p:cNvPr id="4" name="Group 132"/>
          <p:cNvGrpSpPr>
            <a:grpSpLocks/>
          </p:cNvGrpSpPr>
          <p:nvPr/>
        </p:nvGrpSpPr>
        <p:grpSpPr bwMode="auto">
          <a:xfrm>
            <a:off x="685800" y="5281613"/>
            <a:ext cx="3352800" cy="455612"/>
            <a:chOff x="432" y="3329"/>
            <a:chExt cx="2112" cy="287"/>
          </a:xfrm>
        </p:grpSpPr>
        <p:sp>
          <p:nvSpPr>
            <p:cNvPr id="30831" name="Rectangle 133"/>
            <p:cNvSpPr>
              <a:spLocks noChangeArrowheads="1"/>
            </p:cNvSpPr>
            <p:nvPr/>
          </p:nvSpPr>
          <p:spPr bwMode="auto">
            <a:xfrm>
              <a:off x="2208" y="3329"/>
              <a:ext cx="336"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30832" name="Rectangle 134"/>
            <p:cNvSpPr>
              <a:spLocks noChangeArrowheads="1"/>
            </p:cNvSpPr>
            <p:nvPr/>
          </p:nvSpPr>
          <p:spPr bwMode="auto">
            <a:xfrm>
              <a:off x="1632" y="3329"/>
              <a:ext cx="576"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110</a:t>
              </a:r>
            </a:p>
          </p:txBody>
        </p:sp>
        <p:sp>
          <p:nvSpPr>
            <p:cNvPr id="30833" name="Rectangle 135"/>
            <p:cNvSpPr>
              <a:spLocks noChangeArrowheads="1"/>
            </p:cNvSpPr>
            <p:nvPr/>
          </p:nvSpPr>
          <p:spPr bwMode="auto">
            <a:xfrm>
              <a:off x="1277" y="3329"/>
              <a:ext cx="355"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30834" name="Rectangle 136"/>
            <p:cNvSpPr>
              <a:spLocks noChangeArrowheads="1"/>
            </p:cNvSpPr>
            <p:nvPr/>
          </p:nvSpPr>
          <p:spPr bwMode="auto">
            <a:xfrm>
              <a:off x="832" y="3329"/>
              <a:ext cx="445"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endParaRPr lang="ja-JP" altLang="en-US">
                <a:solidFill>
                  <a:srgbClr val="000000"/>
                </a:solidFill>
              </a:endParaRPr>
            </a:p>
          </p:txBody>
        </p:sp>
        <p:sp>
          <p:nvSpPr>
            <p:cNvPr id="30835" name="Rectangle 137"/>
            <p:cNvSpPr>
              <a:spLocks noChangeArrowheads="1"/>
            </p:cNvSpPr>
            <p:nvPr/>
          </p:nvSpPr>
          <p:spPr bwMode="auto">
            <a:xfrm>
              <a:off x="432" y="3329"/>
              <a:ext cx="400"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01</a:t>
              </a:r>
            </a:p>
          </p:txBody>
        </p:sp>
        <p:sp>
          <p:nvSpPr>
            <p:cNvPr id="30836" name="Line 138"/>
            <p:cNvSpPr>
              <a:spLocks noChangeShapeType="1"/>
            </p:cNvSpPr>
            <p:nvPr/>
          </p:nvSpPr>
          <p:spPr bwMode="auto">
            <a:xfrm>
              <a:off x="432" y="3329"/>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0837" name="Line 139"/>
            <p:cNvSpPr>
              <a:spLocks noChangeShapeType="1"/>
            </p:cNvSpPr>
            <p:nvPr/>
          </p:nvSpPr>
          <p:spPr bwMode="auto">
            <a:xfrm>
              <a:off x="432" y="3616"/>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5" name="Group 140"/>
          <p:cNvGrpSpPr>
            <a:grpSpLocks/>
          </p:cNvGrpSpPr>
          <p:nvPr/>
        </p:nvGrpSpPr>
        <p:grpSpPr bwMode="auto">
          <a:xfrm>
            <a:off x="3581400" y="1936750"/>
            <a:ext cx="4800600" cy="1130300"/>
            <a:chOff x="2256" y="1220"/>
            <a:chExt cx="3024" cy="712"/>
          </a:xfrm>
        </p:grpSpPr>
        <p:sp>
          <p:nvSpPr>
            <p:cNvPr id="30826" name="Rectangle 141"/>
            <p:cNvSpPr>
              <a:spLocks noChangeArrowheads="1"/>
            </p:cNvSpPr>
            <p:nvPr/>
          </p:nvSpPr>
          <p:spPr bwMode="auto">
            <a:xfrm>
              <a:off x="4464" y="1624"/>
              <a:ext cx="816" cy="308"/>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01</a:t>
              </a:r>
            </a:p>
          </p:txBody>
        </p:sp>
        <p:sp>
          <p:nvSpPr>
            <p:cNvPr id="30827" name="Line 142"/>
            <p:cNvSpPr>
              <a:spLocks noChangeShapeType="1"/>
            </p:cNvSpPr>
            <p:nvPr/>
          </p:nvSpPr>
          <p:spPr bwMode="auto">
            <a:xfrm>
              <a:off x="3936" y="1392"/>
              <a:ext cx="528" cy="384"/>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nvGrpSpPr>
            <p:cNvPr id="30828" name="Group 143"/>
            <p:cNvGrpSpPr>
              <a:grpSpLocks/>
            </p:cNvGrpSpPr>
            <p:nvPr/>
          </p:nvGrpSpPr>
          <p:grpSpPr bwMode="auto">
            <a:xfrm>
              <a:off x="2256" y="1220"/>
              <a:ext cx="1680" cy="308"/>
              <a:chOff x="2256" y="1220"/>
              <a:chExt cx="1680" cy="308"/>
            </a:xfrm>
          </p:grpSpPr>
          <p:sp>
            <p:nvSpPr>
              <p:cNvPr id="30829" name="Rectangle 144"/>
              <p:cNvSpPr>
                <a:spLocks noChangeArrowheads="1"/>
              </p:cNvSpPr>
              <p:nvPr/>
            </p:nvSpPr>
            <p:spPr bwMode="auto">
              <a:xfrm>
                <a:off x="2256" y="1220"/>
                <a:ext cx="864" cy="308"/>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30830" name="Rectangle 145"/>
              <p:cNvSpPr>
                <a:spLocks noChangeArrowheads="1"/>
              </p:cNvSpPr>
              <p:nvPr/>
            </p:nvSpPr>
            <p:spPr bwMode="auto">
              <a:xfrm>
                <a:off x="3120" y="1220"/>
                <a:ext cx="816" cy="308"/>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endParaRPr lang="en-US" altLang="ja-JP">
                  <a:solidFill>
                    <a:srgbClr val="000000"/>
                  </a:solidFil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69419"/>
                                        </p:tgtEl>
                                        <p:attrNameLst>
                                          <p:attrName>style.visibility</p:attrName>
                                        </p:attrNameLst>
                                      </p:cBhvr>
                                      <p:to>
                                        <p:strVal val="visible"/>
                                      </p:to>
                                    </p:set>
                                    <p:animEffect transition="in" filter="checkerboard(across)">
                                      <p:cBhvr>
                                        <p:cTn id="7" dur="500"/>
                                        <p:tgtEl>
                                          <p:spTgt spid="2694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69420"/>
                                        </p:tgtEl>
                                        <p:attrNameLst>
                                          <p:attrName>style.visibility</p:attrName>
                                        </p:attrNameLst>
                                      </p:cBhvr>
                                      <p:to>
                                        <p:strVal val="visible"/>
                                      </p:to>
                                    </p:set>
                                    <p:animEffect transition="in" filter="checkerboard(across)">
                                      <p:cBhvr>
                                        <p:cTn id="12" dur="500"/>
                                        <p:tgtEl>
                                          <p:spTgt spid="2694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heckerboard(across)">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69424"/>
                                        </p:tgtEl>
                                        <p:attrNameLst>
                                          <p:attrName>style.visibility</p:attrName>
                                        </p:attrNameLst>
                                      </p:cBhvr>
                                      <p:to>
                                        <p:strVal val="visible"/>
                                      </p:to>
                                    </p:set>
                                    <p:animEffect transition="in" filter="checkerboard(across)">
                                      <p:cBhvr>
                                        <p:cTn id="27" dur="500"/>
                                        <p:tgtEl>
                                          <p:spTgt spid="26942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69442"/>
                                        </p:tgtEl>
                                        <p:attrNameLst>
                                          <p:attrName>style.visibility</p:attrName>
                                        </p:attrNameLst>
                                      </p:cBhvr>
                                      <p:to>
                                        <p:strVal val="visible"/>
                                      </p:to>
                                    </p:set>
                                    <p:animEffect transition="in" filter="checkerboard(across)">
                                      <p:cBhvr>
                                        <p:cTn id="37" dur="500"/>
                                        <p:tgtEl>
                                          <p:spTgt spid="26944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checkerboard(across)">
                                      <p:cBhvr>
                                        <p:cTn id="4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419" grpId="0" autoUpdateAnimBg="0"/>
      <p:bldP spid="269420" grpId="0" autoUpdateAnimBg="0"/>
      <p:bldP spid="269424" grpId="0" animBg="1" autoUpdateAnimBg="0"/>
      <p:bldP spid="269442"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800100"/>
            <a:ext cx="7772400" cy="762000"/>
          </a:xfrm>
        </p:spPr>
        <p:txBody>
          <a:bodyPr/>
          <a:lstStyle/>
          <a:p>
            <a:pPr eaLnBrk="1" hangingPunct="1"/>
            <a:r>
              <a:rPr lang="ja-JP" altLang="en-US"/>
              <a:t>メモリ</a:t>
            </a:r>
          </a:p>
        </p:txBody>
      </p:sp>
      <p:sp>
        <p:nvSpPr>
          <p:cNvPr id="5123" name="Rectangle 3"/>
          <p:cNvSpPr>
            <a:spLocks noGrp="1" noChangeArrowheads="1"/>
          </p:cNvSpPr>
          <p:nvPr>
            <p:ph type="body" idx="1"/>
          </p:nvPr>
        </p:nvSpPr>
        <p:spPr>
          <a:xfrm>
            <a:off x="685800" y="1981200"/>
            <a:ext cx="7772400" cy="685800"/>
          </a:xfrm>
        </p:spPr>
        <p:txBody>
          <a:bodyPr/>
          <a:lstStyle/>
          <a:p>
            <a:pPr eaLnBrk="1" hangingPunct="1"/>
            <a:r>
              <a:rPr lang="ja-JP" altLang="en-US"/>
              <a:t>メモリの記憶階層</a:t>
            </a:r>
          </a:p>
        </p:txBody>
      </p:sp>
      <p:sp>
        <p:nvSpPr>
          <p:cNvPr id="5124" name="Rectangle 4"/>
          <p:cNvSpPr>
            <a:spLocks noChangeArrowheads="1"/>
          </p:cNvSpPr>
          <p:nvPr/>
        </p:nvSpPr>
        <p:spPr bwMode="auto">
          <a:xfrm>
            <a:off x="1371600" y="3048000"/>
            <a:ext cx="1981200" cy="457200"/>
          </a:xfrm>
          <a:prstGeom prst="rect">
            <a:avLst/>
          </a:prstGeom>
          <a:solidFill>
            <a:srgbClr val="CCFFCC"/>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キャッシュ記憶</a:t>
            </a:r>
          </a:p>
        </p:txBody>
      </p:sp>
      <p:sp>
        <p:nvSpPr>
          <p:cNvPr id="5125" name="Rectangle 5"/>
          <p:cNvSpPr>
            <a:spLocks noChangeArrowheads="1"/>
          </p:cNvSpPr>
          <p:nvPr/>
        </p:nvSpPr>
        <p:spPr bwMode="auto">
          <a:xfrm>
            <a:off x="1143000" y="4038600"/>
            <a:ext cx="2514600" cy="457200"/>
          </a:xfrm>
          <a:prstGeom prst="rect">
            <a:avLst/>
          </a:prstGeom>
          <a:solidFill>
            <a:srgbClr val="CCFFCC"/>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主記憶</a:t>
            </a:r>
          </a:p>
        </p:txBody>
      </p:sp>
      <p:sp>
        <p:nvSpPr>
          <p:cNvPr id="5126" name="Rectangle 6"/>
          <p:cNvSpPr>
            <a:spLocks noChangeArrowheads="1"/>
          </p:cNvSpPr>
          <p:nvPr/>
        </p:nvSpPr>
        <p:spPr bwMode="auto">
          <a:xfrm>
            <a:off x="457200" y="5029200"/>
            <a:ext cx="3810000" cy="762000"/>
          </a:xfrm>
          <a:prstGeom prst="rect">
            <a:avLst/>
          </a:prstGeom>
          <a:solidFill>
            <a:srgbClr val="CCFFCC"/>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2次記憶</a:t>
            </a:r>
          </a:p>
        </p:txBody>
      </p:sp>
      <p:grpSp>
        <p:nvGrpSpPr>
          <p:cNvPr id="2" name="Group 10"/>
          <p:cNvGrpSpPr>
            <a:grpSpLocks/>
          </p:cNvGrpSpPr>
          <p:nvPr/>
        </p:nvGrpSpPr>
        <p:grpSpPr bwMode="auto">
          <a:xfrm>
            <a:off x="4572000" y="2514600"/>
            <a:ext cx="609600" cy="3429000"/>
            <a:chOff x="4224" y="1680"/>
            <a:chExt cx="384" cy="2160"/>
          </a:xfrm>
        </p:grpSpPr>
        <p:sp>
          <p:nvSpPr>
            <p:cNvPr id="5143" name="AutoShape 7"/>
            <p:cNvSpPr>
              <a:spLocks noChangeArrowheads="1"/>
            </p:cNvSpPr>
            <p:nvPr/>
          </p:nvSpPr>
          <p:spPr bwMode="auto">
            <a:xfrm>
              <a:off x="4224" y="2016"/>
              <a:ext cx="384" cy="1536"/>
            </a:xfrm>
            <a:prstGeom prst="upDownArrow">
              <a:avLst>
                <a:gd name="adj1" fmla="val 50000"/>
                <a:gd name="adj2" fmla="val 8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容量</a:t>
              </a:r>
            </a:p>
          </p:txBody>
        </p:sp>
        <p:sp>
          <p:nvSpPr>
            <p:cNvPr id="5144" name="Text Box 8"/>
            <p:cNvSpPr txBox="1">
              <a:spLocks noChangeArrowheads="1"/>
            </p:cNvSpPr>
            <p:nvPr/>
          </p:nvSpPr>
          <p:spPr bwMode="auto">
            <a:xfrm>
              <a:off x="4272" y="1680"/>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小</a:t>
              </a:r>
            </a:p>
          </p:txBody>
        </p:sp>
        <p:sp>
          <p:nvSpPr>
            <p:cNvPr id="5145" name="Text Box 9"/>
            <p:cNvSpPr txBox="1">
              <a:spLocks noChangeArrowheads="1"/>
            </p:cNvSpPr>
            <p:nvPr/>
          </p:nvSpPr>
          <p:spPr bwMode="auto">
            <a:xfrm>
              <a:off x="4272" y="3552"/>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大</a:t>
              </a:r>
            </a:p>
          </p:txBody>
        </p:sp>
      </p:grpSp>
      <p:grpSp>
        <p:nvGrpSpPr>
          <p:cNvPr id="3" name="Group 11"/>
          <p:cNvGrpSpPr>
            <a:grpSpLocks/>
          </p:cNvGrpSpPr>
          <p:nvPr/>
        </p:nvGrpSpPr>
        <p:grpSpPr bwMode="auto">
          <a:xfrm>
            <a:off x="5562600" y="2514600"/>
            <a:ext cx="609600" cy="3429000"/>
            <a:chOff x="4224" y="1680"/>
            <a:chExt cx="384" cy="2160"/>
          </a:xfrm>
        </p:grpSpPr>
        <p:sp>
          <p:nvSpPr>
            <p:cNvPr id="5140" name="AutoShape 12"/>
            <p:cNvSpPr>
              <a:spLocks noChangeArrowheads="1"/>
            </p:cNvSpPr>
            <p:nvPr/>
          </p:nvSpPr>
          <p:spPr bwMode="auto">
            <a:xfrm>
              <a:off x="4224" y="2016"/>
              <a:ext cx="384" cy="1536"/>
            </a:xfrm>
            <a:prstGeom prst="upDownArrow">
              <a:avLst>
                <a:gd name="adj1" fmla="val 50000"/>
                <a:gd name="adj2" fmla="val 8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アクセス時間</a:t>
              </a:r>
            </a:p>
          </p:txBody>
        </p:sp>
        <p:sp>
          <p:nvSpPr>
            <p:cNvPr id="5141" name="Text Box 13"/>
            <p:cNvSpPr txBox="1">
              <a:spLocks noChangeArrowheads="1"/>
            </p:cNvSpPr>
            <p:nvPr/>
          </p:nvSpPr>
          <p:spPr bwMode="auto">
            <a:xfrm>
              <a:off x="4272" y="1680"/>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短</a:t>
              </a:r>
            </a:p>
          </p:txBody>
        </p:sp>
        <p:sp>
          <p:nvSpPr>
            <p:cNvPr id="5142" name="Text Box 14"/>
            <p:cNvSpPr txBox="1">
              <a:spLocks noChangeArrowheads="1"/>
            </p:cNvSpPr>
            <p:nvPr/>
          </p:nvSpPr>
          <p:spPr bwMode="auto">
            <a:xfrm>
              <a:off x="4272" y="3552"/>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長</a:t>
              </a:r>
            </a:p>
          </p:txBody>
        </p:sp>
      </p:grpSp>
      <p:grpSp>
        <p:nvGrpSpPr>
          <p:cNvPr id="4" name="Group 15"/>
          <p:cNvGrpSpPr>
            <a:grpSpLocks/>
          </p:cNvGrpSpPr>
          <p:nvPr/>
        </p:nvGrpSpPr>
        <p:grpSpPr bwMode="auto">
          <a:xfrm>
            <a:off x="6553200" y="2514600"/>
            <a:ext cx="609600" cy="3429000"/>
            <a:chOff x="4224" y="1680"/>
            <a:chExt cx="384" cy="2160"/>
          </a:xfrm>
        </p:grpSpPr>
        <p:sp>
          <p:nvSpPr>
            <p:cNvPr id="5137" name="AutoShape 16"/>
            <p:cNvSpPr>
              <a:spLocks noChangeArrowheads="1"/>
            </p:cNvSpPr>
            <p:nvPr/>
          </p:nvSpPr>
          <p:spPr bwMode="auto">
            <a:xfrm>
              <a:off x="4224" y="2016"/>
              <a:ext cx="384" cy="1536"/>
            </a:xfrm>
            <a:prstGeom prst="upDownArrow">
              <a:avLst>
                <a:gd name="adj1" fmla="val 50000"/>
                <a:gd name="adj2" fmla="val 8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価格</a:t>
              </a:r>
            </a:p>
          </p:txBody>
        </p:sp>
        <p:sp>
          <p:nvSpPr>
            <p:cNvPr id="5138" name="Text Box 17"/>
            <p:cNvSpPr txBox="1">
              <a:spLocks noChangeArrowheads="1"/>
            </p:cNvSpPr>
            <p:nvPr/>
          </p:nvSpPr>
          <p:spPr bwMode="auto">
            <a:xfrm>
              <a:off x="4272" y="1680"/>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高</a:t>
              </a:r>
            </a:p>
          </p:txBody>
        </p:sp>
        <p:sp>
          <p:nvSpPr>
            <p:cNvPr id="5139" name="Text Box 18"/>
            <p:cNvSpPr txBox="1">
              <a:spLocks noChangeArrowheads="1"/>
            </p:cNvSpPr>
            <p:nvPr/>
          </p:nvSpPr>
          <p:spPr bwMode="auto">
            <a:xfrm>
              <a:off x="4272" y="3552"/>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低</a:t>
              </a:r>
            </a:p>
          </p:txBody>
        </p:sp>
      </p:grpSp>
      <p:sp>
        <p:nvSpPr>
          <p:cNvPr id="5130" name="Text Box 19"/>
          <p:cNvSpPr txBox="1">
            <a:spLocks noChangeArrowheads="1"/>
          </p:cNvSpPr>
          <p:nvPr/>
        </p:nvSpPr>
        <p:spPr bwMode="auto">
          <a:xfrm>
            <a:off x="2590800" y="3429000"/>
            <a:ext cx="1260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チップ上</a:t>
            </a:r>
          </a:p>
        </p:txBody>
      </p:sp>
      <p:sp>
        <p:nvSpPr>
          <p:cNvPr id="5131" name="Text Box 20"/>
          <p:cNvSpPr txBox="1">
            <a:spLocks noChangeArrowheads="1"/>
          </p:cNvSpPr>
          <p:nvPr/>
        </p:nvSpPr>
        <p:spPr bwMode="auto">
          <a:xfrm>
            <a:off x="2590800" y="4440238"/>
            <a:ext cx="11001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DRAM</a:t>
            </a:r>
          </a:p>
        </p:txBody>
      </p:sp>
      <p:sp>
        <p:nvSpPr>
          <p:cNvPr id="5132" name="Text Box 21"/>
          <p:cNvSpPr txBox="1">
            <a:spLocks noChangeArrowheads="1"/>
          </p:cNvSpPr>
          <p:nvPr/>
        </p:nvSpPr>
        <p:spPr bwMode="auto">
          <a:xfrm>
            <a:off x="2590800" y="5715000"/>
            <a:ext cx="2011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ハードディスク</a:t>
            </a:r>
          </a:p>
        </p:txBody>
      </p:sp>
      <p:grpSp>
        <p:nvGrpSpPr>
          <p:cNvPr id="5" name="Group 25"/>
          <p:cNvGrpSpPr>
            <a:grpSpLocks/>
          </p:cNvGrpSpPr>
          <p:nvPr/>
        </p:nvGrpSpPr>
        <p:grpSpPr bwMode="auto">
          <a:xfrm>
            <a:off x="7467600" y="3048000"/>
            <a:ext cx="1185863" cy="2703513"/>
            <a:chOff x="3984" y="384"/>
            <a:chExt cx="747" cy="1703"/>
          </a:xfrm>
        </p:grpSpPr>
        <p:sp>
          <p:nvSpPr>
            <p:cNvPr id="5134" name="Text Box 22"/>
            <p:cNvSpPr txBox="1">
              <a:spLocks noChangeArrowheads="1"/>
            </p:cNvSpPr>
            <p:nvPr/>
          </p:nvSpPr>
          <p:spPr bwMode="auto">
            <a:xfrm>
              <a:off x="3984" y="384"/>
              <a:ext cx="74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10</a:t>
              </a:r>
              <a:r>
                <a:rPr lang="ja-JP" altLang="en-US" sz="2800" baseline="30000"/>
                <a:t>-8</a:t>
              </a:r>
              <a:r>
                <a:rPr lang="ja-JP" altLang="en-US" sz="2800"/>
                <a:t> 秒</a:t>
              </a:r>
            </a:p>
          </p:txBody>
        </p:sp>
        <p:sp>
          <p:nvSpPr>
            <p:cNvPr id="5135" name="Text Box 23"/>
            <p:cNvSpPr txBox="1">
              <a:spLocks noChangeArrowheads="1"/>
            </p:cNvSpPr>
            <p:nvPr/>
          </p:nvSpPr>
          <p:spPr bwMode="auto">
            <a:xfrm>
              <a:off x="3984" y="992"/>
              <a:ext cx="74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10</a:t>
              </a:r>
              <a:r>
                <a:rPr lang="ja-JP" altLang="en-US" sz="2800" baseline="30000"/>
                <a:t>-7</a:t>
              </a:r>
              <a:r>
                <a:rPr lang="ja-JP" altLang="en-US" sz="2800"/>
                <a:t> 秒</a:t>
              </a:r>
            </a:p>
          </p:txBody>
        </p:sp>
        <p:sp>
          <p:nvSpPr>
            <p:cNvPr id="5136" name="Text Box 24"/>
            <p:cNvSpPr txBox="1">
              <a:spLocks noChangeArrowheads="1"/>
            </p:cNvSpPr>
            <p:nvPr/>
          </p:nvSpPr>
          <p:spPr bwMode="auto">
            <a:xfrm>
              <a:off x="3984" y="1760"/>
              <a:ext cx="74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10</a:t>
              </a:r>
              <a:r>
                <a:rPr lang="ja-JP" altLang="en-US" sz="2800" baseline="30000"/>
                <a:t>-3</a:t>
              </a:r>
              <a:r>
                <a:rPr lang="ja-JP" altLang="en-US" sz="2800"/>
                <a:t> 秒</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outHorizontal)">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42"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outHorizontal)">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heckerboard(across)">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sp>
        <p:nvSpPr>
          <p:cNvPr id="31747" name="AutoShape 3"/>
          <p:cNvSpPr>
            <a:spLocks noChangeArrowheads="1"/>
          </p:cNvSpPr>
          <p:nvPr/>
        </p:nvSpPr>
        <p:spPr bwMode="auto">
          <a:xfrm>
            <a:off x="6858000" y="1066800"/>
            <a:ext cx="1752600" cy="5257800"/>
          </a:xfrm>
          <a:prstGeom prst="can">
            <a:avLst>
              <a:gd name="adj" fmla="val 18111"/>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267437" name="Group 173"/>
          <p:cNvGraphicFramePr>
            <a:graphicFrameLocks noGrp="1"/>
          </p:cNvGraphicFramePr>
          <p:nvPr/>
        </p:nvGraphicFramePr>
        <p:xfrm>
          <a:off x="7086600" y="1600200"/>
          <a:ext cx="1295400" cy="4413250"/>
        </p:xfrm>
        <a:graphic>
          <a:graphicData uri="http://schemas.openxmlformats.org/drawingml/2006/table">
            <a:tbl>
              <a:tblPr/>
              <a:tblGrid>
                <a:gridCol w="1295400">
                  <a:extLst>
                    <a:ext uri="{9D8B030D-6E8A-4147-A177-3AD203B41FA5}">
                      <a16:colId xmlns:a16="http://schemas.microsoft.com/office/drawing/2014/main" val="20000"/>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267290"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1790" name="Text Box 46"/>
          <p:cNvSpPr txBox="1">
            <a:spLocks noChangeArrowheads="1"/>
          </p:cNvSpPr>
          <p:nvPr/>
        </p:nvSpPr>
        <p:spPr bwMode="auto">
          <a:xfrm>
            <a:off x="304800" y="15240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仮想アドレス</a:t>
            </a:r>
          </a:p>
        </p:txBody>
      </p:sp>
      <p:graphicFrame>
        <p:nvGraphicFramePr>
          <p:cNvPr id="267311" name="Group 47"/>
          <p:cNvGraphicFramePr>
            <a:graphicFrameLocks noGrp="1"/>
          </p:cNvGraphicFramePr>
          <p:nvPr/>
        </p:nvGraphicFramePr>
        <p:xfrm>
          <a:off x="762000" y="1981200"/>
          <a:ext cx="1600200" cy="579438"/>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57943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03</a:t>
                      </a:r>
                    </a:p>
                  </a:txBody>
                  <a:tcPr marT="45745" marB="457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a:ln>
                            <a:noFill/>
                          </a:ln>
                          <a:solidFill>
                            <a:schemeClr val="tx1"/>
                          </a:solidFill>
                          <a:effectLst/>
                          <a:latin typeface="Times New Roman" pitchFamily="18" charset="0"/>
                          <a:ea typeface="ＭＳ Ｐゴシック" pitchFamily="50" charset="-128"/>
                        </a:rPr>
                        <a:t>999</a:t>
                      </a:r>
                    </a:p>
                  </a:txBody>
                  <a:tcPr marT="45745" marB="457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67319" name="Group 55"/>
          <p:cNvGraphicFramePr>
            <a:graphicFrameLocks noGrp="1"/>
          </p:cNvGraphicFramePr>
          <p:nvPr/>
        </p:nvGraphicFramePr>
        <p:xfrm>
          <a:off x="685800" y="4038600"/>
          <a:ext cx="3352800" cy="2621280"/>
        </p:xfrm>
        <a:graphic>
          <a:graphicData uri="http://schemas.openxmlformats.org/drawingml/2006/table">
            <a:tbl>
              <a:tblPr/>
              <a:tblGrid>
                <a:gridCol w="635000">
                  <a:extLst>
                    <a:ext uri="{9D8B030D-6E8A-4147-A177-3AD203B41FA5}">
                      <a16:colId xmlns:a16="http://schemas.microsoft.com/office/drawing/2014/main" val="20000"/>
                    </a:ext>
                  </a:extLst>
                </a:gridCol>
                <a:gridCol w="706438">
                  <a:extLst>
                    <a:ext uri="{9D8B030D-6E8A-4147-A177-3AD203B41FA5}">
                      <a16:colId xmlns:a16="http://schemas.microsoft.com/office/drawing/2014/main" val="20001"/>
                    </a:ext>
                  </a:extLst>
                </a:gridCol>
                <a:gridCol w="563562">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381000">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フラグ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86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1839" name="Text Box 95"/>
          <p:cNvSpPr txBox="1">
            <a:spLocks noChangeArrowheads="1"/>
          </p:cNvSpPr>
          <p:nvPr/>
        </p:nvSpPr>
        <p:spPr bwMode="auto">
          <a:xfrm>
            <a:off x="4419600" y="990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31840" name="Text Box 96"/>
          <p:cNvSpPr txBox="1">
            <a:spLocks noChangeArrowheads="1"/>
          </p:cNvSpPr>
          <p:nvPr/>
        </p:nvSpPr>
        <p:spPr bwMode="auto">
          <a:xfrm>
            <a:off x="7162800" y="55403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grpSp>
        <p:nvGrpSpPr>
          <p:cNvPr id="2" name="Group 97"/>
          <p:cNvGrpSpPr>
            <a:grpSpLocks/>
          </p:cNvGrpSpPr>
          <p:nvPr/>
        </p:nvGrpSpPr>
        <p:grpSpPr bwMode="auto">
          <a:xfrm>
            <a:off x="457200" y="2590800"/>
            <a:ext cx="1903413" cy="1035050"/>
            <a:chOff x="288" y="1632"/>
            <a:chExt cx="1199" cy="652"/>
          </a:xfrm>
        </p:grpSpPr>
        <p:sp>
          <p:nvSpPr>
            <p:cNvPr id="31858" name="Text Box 98"/>
            <p:cNvSpPr txBox="1">
              <a:spLocks noChangeArrowheads="1"/>
            </p:cNvSpPr>
            <p:nvPr/>
          </p:nvSpPr>
          <p:spPr bwMode="auto">
            <a:xfrm>
              <a:off x="288" y="1632"/>
              <a:ext cx="95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実アドレス</a:t>
              </a:r>
            </a:p>
          </p:txBody>
        </p:sp>
        <p:sp>
          <p:nvSpPr>
            <p:cNvPr id="31859" name="Rectangle 99"/>
            <p:cNvSpPr>
              <a:spLocks noChangeArrowheads="1"/>
            </p:cNvSpPr>
            <p:nvPr/>
          </p:nvSpPr>
          <p:spPr bwMode="auto">
            <a:xfrm>
              <a:off x="894" y="1920"/>
              <a:ext cx="593"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3200"/>
                <a:t>999</a:t>
              </a:r>
            </a:p>
          </p:txBody>
        </p:sp>
        <p:sp>
          <p:nvSpPr>
            <p:cNvPr id="31860" name="Rectangle 100"/>
            <p:cNvSpPr>
              <a:spLocks noChangeArrowheads="1"/>
            </p:cNvSpPr>
            <p:nvPr/>
          </p:nvSpPr>
          <p:spPr bwMode="auto">
            <a:xfrm>
              <a:off x="479" y="1920"/>
              <a:ext cx="415"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0</a:t>
              </a:r>
            </a:p>
          </p:txBody>
        </p:sp>
        <p:sp>
          <p:nvSpPr>
            <p:cNvPr id="31861" name="Line 101"/>
            <p:cNvSpPr>
              <a:spLocks noChangeShapeType="1"/>
            </p:cNvSpPr>
            <p:nvPr/>
          </p:nvSpPr>
          <p:spPr bwMode="auto">
            <a:xfrm>
              <a:off x="479" y="1920"/>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1862" name="Line 102"/>
            <p:cNvSpPr>
              <a:spLocks noChangeShapeType="1"/>
            </p:cNvSpPr>
            <p:nvPr/>
          </p:nvSpPr>
          <p:spPr bwMode="auto">
            <a:xfrm>
              <a:off x="479" y="2284"/>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1863" name="Line 103"/>
            <p:cNvSpPr>
              <a:spLocks noChangeShapeType="1"/>
            </p:cNvSpPr>
            <p:nvPr/>
          </p:nvSpPr>
          <p:spPr bwMode="auto">
            <a:xfrm>
              <a:off x="479"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1864" name="Line 104"/>
            <p:cNvSpPr>
              <a:spLocks noChangeShapeType="1"/>
            </p:cNvSpPr>
            <p:nvPr/>
          </p:nvSpPr>
          <p:spPr bwMode="auto">
            <a:xfrm>
              <a:off x="894" y="1920"/>
              <a:ext cx="0" cy="36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1865" name="Line 105"/>
            <p:cNvSpPr>
              <a:spLocks noChangeShapeType="1"/>
            </p:cNvSpPr>
            <p:nvPr/>
          </p:nvSpPr>
          <p:spPr bwMode="auto">
            <a:xfrm>
              <a:off x="1487"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31842" name="Text Box 106"/>
          <p:cNvSpPr txBox="1">
            <a:spLocks noChangeArrowheads="1"/>
          </p:cNvSpPr>
          <p:nvPr/>
        </p:nvSpPr>
        <p:spPr bwMode="auto">
          <a:xfrm>
            <a:off x="152400" y="1042988"/>
            <a:ext cx="289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主記憶上に無い場合</a:t>
            </a:r>
          </a:p>
        </p:txBody>
      </p:sp>
      <p:sp>
        <p:nvSpPr>
          <p:cNvPr id="267407" name="Rectangle 143"/>
          <p:cNvSpPr>
            <a:spLocks noChangeArrowheads="1"/>
          </p:cNvSpPr>
          <p:nvPr/>
        </p:nvSpPr>
        <p:spPr bwMode="auto">
          <a:xfrm>
            <a:off x="7086600" y="3556000"/>
            <a:ext cx="1295400" cy="488950"/>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03</a:t>
            </a:r>
          </a:p>
        </p:txBody>
      </p:sp>
      <p:grpSp>
        <p:nvGrpSpPr>
          <p:cNvPr id="3" name="Group 144"/>
          <p:cNvGrpSpPr>
            <a:grpSpLocks/>
          </p:cNvGrpSpPr>
          <p:nvPr/>
        </p:nvGrpSpPr>
        <p:grpSpPr bwMode="auto">
          <a:xfrm>
            <a:off x="3581400" y="1936750"/>
            <a:ext cx="3505200" cy="1873250"/>
            <a:chOff x="2256" y="1220"/>
            <a:chExt cx="2208" cy="1180"/>
          </a:xfrm>
        </p:grpSpPr>
        <p:sp>
          <p:nvSpPr>
            <p:cNvPr id="31854" name="Rectangle 145"/>
            <p:cNvSpPr>
              <a:spLocks noChangeArrowheads="1"/>
            </p:cNvSpPr>
            <p:nvPr/>
          </p:nvSpPr>
          <p:spPr bwMode="auto">
            <a:xfrm>
              <a:off x="2256" y="1220"/>
              <a:ext cx="864"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31855" name="Rectangle 146"/>
            <p:cNvSpPr>
              <a:spLocks noChangeArrowheads="1"/>
            </p:cNvSpPr>
            <p:nvPr/>
          </p:nvSpPr>
          <p:spPr bwMode="auto">
            <a:xfrm>
              <a:off x="3120" y="1220"/>
              <a:ext cx="816"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03</a:t>
              </a:r>
            </a:p>
          </p:txBody>
        </p:sp>
        <p:sp>
          <p:nvSpPr>
            <p:cNvPr id="31856" name="Line 147"/>
            <p:cNvSpPr>
              <a:spLocks noChangeShapeType="1"/>
            </p:cNvSpPr>
            <p:nvPr/>
          </p:nvSpPr>
          <p:spPr bwMode="auto">
            <a:xfrm flipH="1" flipV="1">
              <a:off x="3936" y="1392"/>
              <a:ext cx="528" cy="1008"/>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1857" name="Line 148"/>
            <p:cNvSpPr>
              <a:spLocks noChangeShapeType="1"/>
            </p:cNvSpPr>
            <p:nvPr/>
          </p:nvSpPr>
          <p:spPr bwMode="auto">
            <a:xfrm>
              <a:off x="3120" y="124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4" name="Group 174"/>
          <p:cNvGrpSpPr>
            <a:grpSpLocks/>
          </p:cNvGrpSpPr>
          <p:nvPr/>
        </p:nvGrpSpPr>
        <p:grpSpPr bwMode="auto">
          <a:xfrm>
            <a:off x="685800" y="6196013"/>
            <a:ext cx="3352800" cy="455612"/>
            <a:chOff x="432" y="3903"/>
            <a:chExt cx="2112" cy="287"/>
          </a:xfrm>
        </p:grpSpPr>
        <p:sp>
          <p:nvSpPr>
            <p:cNvPr id="31846" name="Rectangle 175"/>
            <p:cNvSpPr>
              <a:spLocks noChangeArrowheads="1"/>
            </p:cNvSpPr>
            <p:nvPr/>
          </p:nvSpPr>
          <p:spPr bwMode="auto">
            <a:xfrm>
              <a:off x="2208" y="3903"/>
              <a:ext cx="33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31847" name="Rectangle 176"/>
            <p:cNvSpPr>
              <a:spLocks noChangeArrowheads="1"/>
            </p:cNvSpPr>
            <p:nvPr/>
          </p:nvSpPr>
          <p:spPr bwMode="auto">
            <a:xfrm>
              <a:off x="1632" y="3903"/>
              <a:ext cx="57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111</a:t>
              </a:r>
            </a:p>
          </p:txBody>
        </p:sp>
        <p:sp>
          <p:nvSpPr>
            <p:cNvPr id="31848" name="Rectangle 177"/>
            <p:cNvSpPr>
              <a:spLocks noChangeArrowheads="1"/>
            </p:cNvSpPr>
            <p:nvPr/>
          </p:nvSpPr>
          <p:spPr bwMode="auto">
            <a:xfrm>
              <a:off x="1277" y="3903"/>
              <a:ext cx="35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31849" name="Rectangle 178"/>
            <p:cNvSpPr>
              <a:spLocks noChangeArrowheads="1"/>
            </p:cNvSpPr>
            <p:nvPr/>
          </p:nvSpPr>
          <p:spPr bwMode="auto">
            <a:xfrm>
              <a:off x="832" y="3903"/>
              <a:ext cx="44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31850" name="Rectangle 179"/>
            <p:cNvSpPr>
              <a:spLocks noChangeArrowheads="1"/>
            </p:cNvSpPr>
            <p:nvPr/>
          </p:nvSpPr>
          <p:spPr bwMode="auto">
            <a:xfrm>
              <a:off x="432" y="3903"/>
              <a:ext cx="400"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03</a:t>
              </a:r>
            </a:p>
          </p:txBody>
        </p:sp>
        <p:sp>
          <p:nvSpPr>
            <p:cNvPr id="31851" name="Line 180"/>
            <p:cNvSpPr>
              <a:spLocks noChangeShapeType="1"/>
            </p:cNvSpPr>
            <p:nvPr/>
          </p:nvSpPr>
          <p:spPr bwMode="auto">
            <a:xfrm>
              <a:off x="432" y="4190"/>
              <a:ext cx="2112"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1852" name="Line 181"/>
            <p:cNvSpPr>
              <a:spLocks noChangeShapeType="1"/>
            </p:cNvSpPr>
            <p:nvPr/>
          </p:nvSpPr>
          <p:spPr bwMode="auto">
            <a:xfrm>
              <a:off x="432" y="3903"/>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1853" name="Line 182"/>
            <p:cNvSpPr>
              <a:spLocks noChangeShapeType="1"/>
            </p:cNvSpPr>
            <p:nvPr/>
          </p:nvSpPr>
          <p:spPr bwMode="auto">
            <a:xfrm>
              <a:off x="432" y="3903"/>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67407"/>
                                        </p:tgtEl>
                                        <p:attrNameLst>
                                          <p:attrName>style.visibility</p:attrName>
                                        </p:attrNameLst>
                                      </p:cBhvr>
                                      <p:to>
                                        <p:strVal val="visible"/>
                                      </p:to>
                                    </p:set>
                                    <p:animEffect transition="in" filter="checkerboard(across)">
                                      <p:cBhvr>
                                        <p:cTn id="7" dur="500"/>
                                        <p:tgtEl>
                                          <p:spTgt spid="26740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righ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407"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sp>
        <p:nvSpPr>
          <p:cNvPr id="32771" name="AutoShape 3"/>
          <p:cNvSpPr>
            <a:spLocks noChangeArrowheads="1"/>
          </p:cNvSpPr>
          <p:nvPr/>
        </p:nvSpPr>
        <p:spPr bwMode="auto">
          <a:xfrm>
            <a:off x="6858000" y="1066800"/>
            <a:ext cx="1752600" cy="5257800"/>
          </a:xfrm>
          <a:prstGeom prst="can">
            <a:avLst>
              <a:gd name="adj" fmla="val 18111"/>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270340" name="Group 4"/>
          <p:cNvGraphicFramePr>
            <a:graphicFrameLocks noGrp="1"/>
          </p:cNvGraphicFramePr>
          <p:nvPr/>
        </p:nvGraphicFramePr>
        <p:xfrm>
          <a:off x="7086600" y="1600200"/>
          <a:ext cx="1295400" cy="4413250"/>
        </p:xfrm>
        <a:graphic>
          <a:graphicData uri="http://schemas.openxmlformats.org/drawingml/2006/table">
            <a:tbl>
              <a:tblPr/>
              <a:tblGrid>
                <a:gridCol w="1295400">
                  <a:extLst>
                    <a:ext uri="{9D8B030D-6E8A-4147-A177-3AD203B41FA5}">
                      <a16:colId xmlns:a16="http://schemas.microsoft.com/office/drawing/2014/main" val="20000"/>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270362"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2814" name="Text Box 46"/>
          <p:cNvSpPr txBox="1">
            <a:spLocks noChangeArrowheads="1"/>
          </p:cNvSpPr>
          <p:nvPr/>
        </p:nvSpPr>
        <p:spPr bwMode="auto">
          <a:xfrm>
            <a:off x="304800" y="15240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仮想アドレス</a:t>
            </a:r>
          </a:p>
        </p:txBody>
      </p:sp>
      <p:graphicFrame>
        <p:nvGraphicFramePr>
          <p:cNvPr id="270383" name="Group 47"/>
          <p:cNvGraphicFramePr>
            <a:graphicFrameLocks noGrp="1"/>
          </p:cNvGraphicFramePr>
          <p:nvPr/>
        </p:nvGraphicFramePr>
        <p:xfrm>
          <a:off x="762000" y="1981200"/>
          <a:ext cx="1600200" cy="579438"/>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57943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rPr>
                        <a:t>01</a:t>
                      </a:r>
                    </a:p>
                  </a:txBody>
                  <a:tcPr marT="45745" marB="457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dirty="0">
                          <a:ln>
                            <a:noFill/>
                          </a:ln>
                          <a:solidFill>
                            <a:schemeClr val="tx1"/>
                          </a:solidFill>
                          <a:effectLst/>
                          <a:latin typeface="Times New Roman" pitchFamily="18" charset="0"/>
                          <a:ea typeface="ＭＳ Ｐゴシック" pitchFamily="50" charset="-128"/>
                        </a:rPr>
                        <a:t>500</a:t>
                      </a:r>
                    </a:p>
                  </a:txBody>
                  <a:tcPr marT="45745" marB="457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70391" name="Group 55"/>
          <p:cNvGraphicFramePr>
            <a:graphicFrameLocks noGrp="1"/>
          </p:cNvGraphicFramePr>
          <p:nvPr/>
        </p:nvGraphicFramePr>
        <p:xfrm>
          <a:off x="685800" y="4038600"/>
          <a:ext cx="3352800" cy="2621280"/>
        </p:xfrm>
        <a:graphic>
          <a:graphicData uri="http://schemas.openxmlformats.org/drawingml/2006/table">
            <a:tbl>
              <a:tblPr/>
              <a:tblGrid>
                <a:gridCol w="635000">
                  <a:extLst>
                    <a:ext uri="{9D8B030D-6E8A-4147-A177-3AD203B41FA5}">
                      <a16:colId xmlns:a16="http://schemas.microsoft.com/office/drawing/2014/main" val="20000"/>
                    </a:ext>
                  </a:extLst>
                </a:gridCol>
                <a:gridCol w="706438">
                  <a:extLst>
                    <a:ext uri="{9D8B030D-6E8A-4147-A177-3AD203B41FA5}">
                      <a16:colId xmlns:a16="http://schemas.microsoft.com/office/drawing/2014/main" val="20001"/>
                    </a:ext>
                  </a:extLst>
                </a:gridCol>
                <a:gridCol w="563562">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381000">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フラグ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86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2863" name="Text Box 95"/>
          <p:cNvSpPr txBox="1">
            <a:spLocks noChangeArrowheads="1"/>
          </p:cNvSpPr>
          <p:nvPr/>
        </p:nvSpPr>
        <p:spPr bwMode="auto">
          <a:xfrm>
            <a:off x="4419600" y="990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32864" name="Text Box 96"/>
          <p:cNvSpPr txBox="1">
            <a:spLocks noChangeArrowheads="1"/>
          </p:cNvSpPr>
          <p:nvPr/>
        </p:nvSpPr>
        <p:spPr bwMode="auto">
          <a:xfrm>
            <a:off x="7162800" y="55403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p:nvSpPr>
          <p:cNvPr id="32865" name="Text Box 106"/>
          <p:cNvSpPr txBox="1">
            <a:spLocks noChangeArrowheads="1"/>
          </p:cNvSpPr>
          <p:nvPr/>
        </p:nvSpPr>
        <p:spPr bwMode="auto">
          <a:xfrm>
            <a:off x="152400" y="1042988"/>
            <a:ext cx="289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主記憶上に無い場合</a:t>
            </a:r>
          </a:p>
        </p:txBody>
      </p:sp>
      <p:grpSp>
        <p:nvGrpSpPr>
          <p:cNvPr id="2" name="Group 144"/>
          <p:cNvGrpSpPr>
            <a:grpSpLocks/>
          </p:cNvGrpSpPr>
          <p:nvPr/>
        </p:nvGrpSpPr>
        <p:grpSpPr bwMode="auto">
          <a:xfrm>
            <a:off x="685800" y="5740400"/>
            <a:ext cx="3352800" cy="455613"/>
            <a:chOff x="432" y="3616"/>
            <a:chExt cx="2112" cy="287"/>
          </a:xfrm>
        </p:grpSpPr>
        <p:sp>
          <p:nvSpPr>
            <p:cNvPr id="32894" name="Rectangle 145"/>
            <p:cNvSpPr>
              <a:spLocks noChangeArrowheads="1"/>
            </p:cNvSpPr>
            <p:nvPr/>
          </p:nvSpPr>
          <p:spPr bwMode="auto">
            <a:xfrm>
              <a:off x="2208" y="3616"/>
              <a:ext cx="336"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0</a:t>
              </a:r>
            </a:p>
          </p:txBody>
        </p:sp>
        <p:sp>
          <p:nvSpPr>
            <p:cNvPr id="32895" name="Rectangle 146"/>
            <p:cNvSpPr>
              <a:spLocks noChangeArrowheads="1"/>
            </p:cNvSpPr>
            <p:nvPr/>
          </p:nvSpPr>
          <p:spPr bwMode="auto">
            <a:xfrm>
              <a:off x="1632" y="3616"/>
              <a:ext cx="576"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t>110</a:t>
              </a:r>
            </a:p>
          </p:txBody>
        </p:sp>
        <p:sp>
          <p:nvSpPr>
            <p:cNvPr id="32896" name="Rectangle 147"/>
            <p:cNvSpPr>
              <a:spLocks noChangeArrowheads="1"/>
            </p:cNvSpPr>
            <p:nvPr/>
          </p:nvSpPr>
          <p:spPr bwMode="auto">
            <a:xfrm>
              <a:off x="1277" y="3616"/>
              <a:ext cx="355"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0</a:t>
              </a:r>
            </a:p>
          </p:txBody>
        </p:sp>
        <p:sp>
          <p:nvSpPr>
            <p:cNvPr id="32897" name="Rectangle 148"/>
            <p:cNvSpPr>
              <a:spLocks noChangeArrowheads="1"/>
            </p:cNvSpPr>
            <p:nvPr/>
          </p:nvSpPr>
          <p:spPr bwMode="auto">
            <a:xfrm>
              <a:off x="832" y="3616"/>
              <a:ext cx="445"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endParaRPr lang="ja-JP" altLang="en-US"/>
            </a:p>
          </p:txBody>
        </p:sp>
        <p:sp>
          <p:nvSpPr>
            <p:cNvPr id="32898" name="Rectangle 149"/>
            <p:cNvSpPr>
              <a:spLocks noChangeArrowheads="1"/>
            </p:cNvSpPr>
            <p:nvPr/>
          </p:nvSpPr>
          <p:spPr bwMode="auto">
            <a:xfrm>
              <a:off x="432" y="3616"/>
              <a:ext cx="400"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02</a:t>
              </a:r>
            </a:p>
          </p:txBody>
        </p:sp>
        <p:sp>
          <p:nvSpPr>
            <p:cNvPr id="32899" name="Line 150"/>
            <p:cNvSpPr>
              <a:spLocks noChangeShapeType="1"/>
            </p:cNvSpPr>
            <p:nvPr/>
          </p:nvSpPr>
          <p:spPr bwMode="auto">
            <a:xfrm>
              <a:off x="432" y="3616"/>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2900" name="Rectangle 151"/>
            <p:cNvSpPr>
              <a:spLocks noChangeArrowheads="1"/>
            </p:cNvSpPr>
            <p:nvPr/>
          </p:nvSpPr>
          <p:spPr bwMode="auto">
            <a:xfrm>
              <a:off x="2208" y="3616"/>
              <a:ext cx="336"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32901" name="Rectangle 152"/>
            <p:cNvSpPr>
              <a:spLocks noChangeArrowheads="1"/>
            </p:cNvSpPr>
            <p:nvPr/>
          </p:nvSpPr>
          <p:spPr bwMode="auto">
            <a:xfrm>
              <a:off x="1632" y="3616"/>
              <a:ext cx="576"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110</a:t>
              </a:r>
            </a:p>
          </p:txBody>
        </p:sp>
        <p:sp>
          <p:nvSpPr>
            <p:cNvPr id="32902" name="Rectangle 153"/>
            <p:cNvSpPr>
              <a:spLocks noChangeArrowheads="1"/>
            </p:cNvSpPr>
            <p:nvPr/>
          </p:nvSpPr>
          <p:spPr bwMode="auto">
            <a:xfrm>
              <a:off x="1277" y="3616"/>
              <a:ext cx="355"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32903" name="Rectangle 154"/>
            <p:cNvSpPr>
              <a:spLocks noChangeArrowheads="1"/>
            </p:cNvSpPr>
            <p:nvPr/>
          </p:nvSpPr>
          <p:spPr bwMode="auto">
            <a:xfrm>
              <a:off x="832" y="3616"/>
              <a:ext cx="445"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32904" name="Rectangle 155"/>
            <p:cNvSpPr>
              <a:spLocks noChangeArrowheads="1"/>
            </p:cNvSpPr>
            <p:nvPr/>
          </p:nvSpPr>
          <p:spPr bwMode="auto">
            <a:xfrm>
              <a:off x="432" y="3616"/>
              <a:ext cx="400"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02</a:t>
              </a:r>
            </a:p>
          </p:txBody>
        </p:sp>
        <p:sp>
          <p:nvSpPr>
            <p:cNvPr id="32905" name="Line 156"/>
            <p:cNvSpPr>
              <a:spLocks noChangeShapeType="1"/>
            </p:cNvSpPr>
            <p:nvPr/>
          </p:nvSpPr>
          <p:spPr bwMode="auto">
            <a:xfrm>
              <a:off x="432" y="3616"/>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2906" name="Line 157"/>
            <p:cNvSpPr>
              <a:spLocks noChangeShapeType="1"/>
            </p:cNvSpPr>
            <p:nvPr/>
          </p:nvSpPr>
          <p:spPr bwMode="auto">
            <a:xfrm>
              <a:off x="432" y="3903"/>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2907" name="Line 158"/>
            <p:cNvSpPr>
              <a:spLocks noChangeShapeType="1"/>
            </p:cNvSpPr>
            <p:nvPr/>
          </p:nvSpPr>
          <p:spPr bwMode="auto">
            <a:xfrm>
              <a:off x="432" y="3903"/>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 name="Group 160"/>
          <p:cNvGrpSpPr>
            <a:grpSpLocks/>
          </p:cNvGrpSpPr>
          <p:nvPr/>
        </p:nvGrpSpPr>
        <p:grpSpPr bwMode="auto">
          <a:xfrm>
            <a:off x="3581400" y="2425700"/>
            <a:ext cx="2667000" cy="488950"/>
            <a:chOff x="2256" y="1528"/>
            <a:chExt cx="1680" cy="308"/>
          </a:xfrm>
        </p:grpSpPr>
        <p:sp>
          <p:nvSpPr>
            <p:cNvPr id="32890" name="Rectangle 161"/>
            <p:cNvSpPr>
              <a:spLocks noChangeArrowheads="1"/>
            </p:cNvSpPr>
            <p:nvPr/>
          </p:nvSpPr>
          <p:spPr bwMode="auto">
            <a:xfrm>
              <a:off x="3120" y="1528"/>
              <a:ext cx="816" cy="308"/>
            </a:xfrm>
            <a:prstGeom prst="rect">
              <a:avLst/>
            </a:prstGeom>
            <a:solidFill>
              <a:srgbClr val="99CCFF"/>
            </a:solidFill>
            <a:ln w="9525">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02</a:t>
              </a:r>
            </a:p>
          </p:txBody>
        </p:sp>
        <p:sp>
          <p:nvSpPr>
            <p:cNvPr id="32891" name="Rectangle 162"/>
            <p:cNvSpPr>
              <a:spLocks noChangeArrowheads="1"/>
            </p:cNvSpPr>
            <p:nvPr/>
          </p:nvSpPr>
          <p:spPr bwMode="auto">
            <a:xfrm>
              <a:off x="2256" y="1528"/>
              <a:ext cx="864" cy="308"/>
            </a:xfrm>
            <a:prstGeom prst="rect">
              <a:avLst/>
            </a:prstGeom>
            <a:solidFill>
              <a:srgbClr val="99CCFF"/>
            </a:solidFill>
            <a:ln w="9525">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32892" name="Line 163"/>
            <p:cNvSpPr>
              <a:spLocks noChangeShapeType="1"/>
            </p:cNvSpPr>
            <p:nvPr/>
          </p:nvSpPr>
          <p:spPr bwMode="auto">
            <a:xfrm>
              <a:off x="2256" y="1528"/>
              <a:ext cx="1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2893" name="Line 164"/>
            <p:cNvSpPr>
              <a:spLocks noChangeShapeType="1"/>
            </p:cNvSpPr>
            <p:nvPr/>
          </p:nvSpPr>
          <p:spPr bwMode="auto">
            <a:xfrm>
              <a:off x="2256" y="1836"/>
              <a:ext cx="1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4" name="Group 165"/>
          <p:cNvGrpSpPr>
            <a:grpSpLocks/>
          </p:cNvGrpSpPr>
          <p:nvPr/>
        </p:nvGrpSpPr>
        <p:grpSpPr bwMode="auto">
          <a:xfrm>
            <a:off x="3579813" y="2424113"/>
            <a:ext cx="2667000" cy="488950"/>
            <a:chOff x="2256" y="1528"/>
            <a:chExt cx="1680" cy="308"/>
          </a:xfrm>
        </p:grpSpPr>
        <p:sp>
          <p:nvSpPr>
            <p:cNvPr id="32886" name="Rectangle 166"/>
            <p:cNvSpPr>
              <a:spLocks noChangeArrowheads="1"/>
            </p:cNvSpPr>
            <p:nvPr/>
          </p:nvSpPr>
          <p:spPr bwMode="auto">
            <a:xfrm>
              <a:off x="3120" y="1528"/>
              <a:ext cx="816" cy="308"/>
            </a:xfrm>
            <a:prstGeom prst="rect">
              <a:avLst/>
            </a:prstGeom>
            <a:solidFill>
              <a:srgbClr val="99CCFF"/>
            </a:solidFill>
            <a:ln w="9525">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endParaRPr lang="en-US" altLang="ja-JP">
                <a:solidFill>
                  <a:srgbClr val="000000"/>
                </a:solidFill>
              </a:endParaRPr>
            </a:p>
          </p:txBody>
        </p:sp>
        <p:sp>
          <p:nvSpPr>
            <p:cNvPr id="32887" name="Rectangle 167"/>
            <p:cNvSpPr>
              <a:spLocks noChangeArrowheads="1"/>
            </p:cNvSpPr>
            <p:nvPr/>
          </p:nvSpPr>
          <p:spPr bwMode="auto">
            <a:xfrm>
              <a:off x="2256" y="1528"/>
              <a:ext cx="864" cy="308"/>
            </a:xfrm>
            <a:prstGeom prst="rect">
              <a:avLst/>
            </a:prstGeom>
            <a:solidFill>
              <a:srgbClr val="99CCFF"/>
            </a:solidFill>
            <a:ln w="9525">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32888" name="Line 168"/>
            <p:cNvSpPr>
              <a:spLocks noChangeShapeType="1"/>
            </p:cNvSpPr>
            <p:nvPr/>
          </p:nvSpPr>
          <p:spPr bwMode="auto">
            <a:xfrm>
              <a:off x="2256" y="1528"/>
              <a:ext cx="1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2889" name="Line 169"/>
            <p:cNvSpPr>
              <a:spLocks noChangeShapeType="1"/>
            </p:cNvSpPr>
            <p:nvPr/>
          </p:nvSpPr>
          <p:spPr bwMode="auto">
            <a:xfrm>
              <a:off x="2256" y="1836"/>
              <a:ext cx="1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5" name="Group 170"/>
          <p:cNvGrpSpPr>
            <a:grpSpLocks/>
          </p:cNvGrpSpPr>
          <p:nvPr/>
        </p:nvGrpSpPr>
        <p:grpSpPr bwMode="auto">
          <a:xfrm>
            <a:off x="685800" y="5738813"/>
            <a:ext cx="3352800" cy="455612"/>
            <a:chOff x="432" y="3616"/>
            <a:chExt cx="2112" cy="287"/>
          </a:xfrm>
        </p:grpSpPr>
        <p:sp>
          <p:nvSpPr>
            <p:cNvPr id="32872" name="Rectangle 171"/>
            <p:cNvSpPr>
              <a:spLocks noChangeArrowheads="1"/>
            </p:cNvSpPr>
            <p:nvPr/>
          </p:nvSpPr>
          <p:spPr bwMode="auto">
            <a:xfrm>
              <a:off x="2208" y="3616"/>
              <a:ext cx="336"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0</a:t>
              </a:r>
            </a:p>
          </p:txBody>
        </p:sp>
        <p:sp>
          <p:nvSpPr>
            <p:cNvPr id="32873" name="Rectangle 172"/>
            <p:cNvSpPr>
              <a:spLocks noChangeArrowheads="1"/>
            </p:cNvSpPr>
            <p:nvPr/>
          </p:nvSpPr>
          <p:spPr bwMode="auto">
            <a:xfrm>
              <a:off x="1632" y="3616"/>
              <a:ext cx="576"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t>110</a:t>
              </a:r>
            </a:p>
          </p:txBody>
        </p:sp>
        <p:sp>
          <p:nvSpPr>
            <p:cNvPr id="32874" name="Rectangle 173"/>
            <p:cNvSpPr>
              <a:spLocks noChangeArrowheads="1"/>
            </p:cNvSpPr>
            <p:nvPr/>
          </p:nvSpPr>
          <p:spPr bwMode="auto">
            <a:xfrm>
              <a:off x="1277" y="3616"/>
              <a:ext cx="355"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0</a:t>
              </a:r>
            </a:p>
          </p:txBody>
        </p:sp>
        <p:sp>
          <p:nvSpPr>
            <p:cNvPr id="32875" name="Rectangle 174"/>
            <p:cNvSpPr>
              <a:spLocks noChangeArrowheads="1"/>
            </p:cNvSpPr>
            <p:nvPr/>
          </p:nvSpPr>
          <p:spPr bwMode="auto">
            <a:xfrm>
              <a:off x="832" y="3616"/>
              <a:ext cx="445"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endParaRPr lang="ja-JP" altLang="en-US"/>
            </a:p>
          </p:txBody>
        </p:sp>
        <p:sp>
          <p:nvSpPr>
            <p:cNvPr id="32876" name="Rectangle 175"/>
            <p:cNvSpPr>
              <a:spLocks noChangeArrowheads="1"/>
            </p:cNvSpPr>
            <p:nvPr/>
          </p:nvSpPr>
          <p:spPr bwMode="auto">
            <a:xfrm>
              <a:off x="432" y="3616"/>
              <a:ext cx="400"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02</a:t>
              </a:r>
            </a:p>
          </p:txBody>
        </p:sp>
        <p:sp>
          <p:nvSpPr>
            <p:cNvPr id="32877" name="Line 176"/>
            <p:cNvSpPr>
              <a:spLocks noChangeShapeType="1"/>
            </p:cNvSpPr>
            <p:nvPr/>
          </p:nvSpPr>
          <p:spPr bwMode="auto">
            <a:xfrm>
              <a:off x="432" y="3616"/>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2878" name="Rectangle 177"/>
            <p:cNvSpPr>
              <a:spLocks noChangeArrowheads="1"/>
            </p:cNvSpPr>
            <p:nvPr/>
          </p:nvSpPr>
          <p:spPr bwMode="auto">
            <a:xfrm>
              <a:off x="2208" y="3616"/>
              <a:ext cx="336"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32879" name="Rectangle 178"/>
            <p:cNvSpPr>
              <a:spLocks noChangeArrowheads="1"/>
            </p:cNvSpPr>
            <p:nvPr/>
          </p:nvSpPr>
          <p:spPr bwMode="auto">
            <a:xfrm>
              <a:off x="1632" y="3616"/>
              <a:ext cx="576"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110</a:t>
              </a:r>
            </a:p>
          </p:txBody>
        </p:sp>
        <p:sp>
          <p:nvSpPr>
            <p:cNvPr id="32880" name="Rectangle 179"/>
            <p:cNvSpPr>
              <a:spLocks noChangeArrowheads="1"/>
            </p:cNvSpPr>
            <p:nvPr/>
          </p:nvSpPr>
          <p:spPr bwMode="auto">
            <a:xfrm>
              <a:off x="1277" y="3616"/>
              <a:ext cx="355"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a:t>
              </a:r>
            </a:p>
          </p:txBody>
        </p:sp>
        <p:sp>
          <p:nvSpPr>
            <p:cNvPr id="32881" name="Rectangle 180"/>
            <p:cNvSpPr>
              <a:spLocks noChangeArrowheads="1"/>
            </p:cNvSpPr>
            <p:nvPr/>
          </p:nvSpPr>
          <p:spPr bwMode="auto">
            <a:xfrm>
              <a:off x="832" y="3616"/>
              <a:ext cx="445"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endParaRPr lang="ja-JP" altLang="en-US">
                <a:solidFill>
                  <a:srgbClr val="000000"/>
                </a:solidFill>
              </a:endParaRPr>
            </a:p>
          </p:txBody>
        </p:sp>
        <p:sp>
          <p:nvSpPr>
            <p:cNvPr id="32882" name="Rectangle 181"/>
            <p:cNvSpPr>
              <a:spLocks noChangeArrowheads="1"/>
            </p:cNvSpPr>
            <p:nvPr/>
          </p:nvSpPr>
          <p:spPr bwMode="auto">
            <a:xfrm>
              <a:off x="432" y="3616"/>
              <a:ext cx="400" cy="287"/>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02</a:t>
              </a:r>
            </a:p>
          </p:txBody>
        </p:sp>
        <p:sp>
          <p:nvSpPr>
            <p:cNvPr id="32883" name="Line 182"/>
            <p:cNvSpPr>
              <a:spLocks noChangeShapeType="1"/>
            </p:cNvSpPr>
            <p:nvPr/>
          </p:nvSpPr>
          <p:spPr bwMode="auto">
            <a:xfrm>
              <a:off x="432" y="3616"/>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2884" name="Line 183"/>
            <p:cNvSpPr>
              <a:spLocks noChangeShapeType="1"/>
            </p:cNvSpPr>
            <p:nvPr/>
          </p:nvSpPr>
          <p:spPr bwMode="auto">
            <a:xfrm>
              <a:off x="432" y="3903"/>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2885" name="Line 184"/>
            <p:cNvSpPr>
              <a:spLocks noChangeShapeType="1"/>
            </p:cNvSpPr>
            <p:nvPr/>
          </p:nvSpPr>
          <p:spPr bwMode="auto">
            <a:xfrm>
              <a:off x="432" y="3903"/>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270521" name="Text Box 185"/>
          <p:cNvSpPr txBox="1">
            <a:spLocks noChangeArrowheads="1"/>
          </p:cNvSpPr>
          <p:nvPr/>
        </p:nvSpPr>
        <p:spPr bwMode="auto">
          <a:xfrm>
            <a:off x="4322763" y="4495800"/>
            <a:ext cx="253523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2次記憶への</a:t>
            </a:r>
          </a:p>
          <a:p>
            <a:pPr eaLnBrk="1" hangingPunct="1"/>
            <a:r>
              <a:rPr lang="ja-JP" altLang="en-US" sz="2800"/>
              <a:t>書き出しは不要</a:t>
            </a:r>
          </a:p>
        </p:txBody>
      </p:sp>
      <p:sp>
        <p:nvSpPr>
          <p:cNvPr id="270495" name="AutoShape 159"/>
          <p:cNvSpPr>
            <a:spLocks noChangeArrowheads="1"/>
          </p:cNvSpPr>
          <p:nvPr/>
        </p:nvSpPr>
        <p:spPr bwMode="auto">
          <a:xfrm>
            <a:off x="4191000" y="5791200"/>
            <a:ext cx="2667000" cy="838200"/>
          </a:xfrm>
          <a:prstGeom prst="wedgeRoundRectCallout">
            <a:avLst>
              <a:gd name="adj1" fmla="val -59227"/>
              <a:gd name="adj2" fmla="val -22727"/>
              <a:gd name="adj3" fmla="val 16667"/>
            </a:avLst>
          </a:prstGeom>
          <a:solidFill>
            <a:srgbClr val="006600"/>
          </a:solidFill>
          <a:ln w="19050">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ページイン後</a:t>
            </a:r>
          </a:p>
          <a:p>
            <a:pPr algn="ctr" eaLnBrk="1" hangingPunct="1"/>
            <a:r>
              <a:rPr lang="ja-JP" altLang="en-US"/>
              <a:t>書き込み無し</a:t>
            </a:r>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70495"/>
                                        </p:tgtEl>
                                        <p:attrNameLst>
                                          <p:attrName>style.visibility</p:attrName>
                                        </p:attrNameLst>
                                      </p:cBhvr>
                                      <p:to>
                                        <p:strVal val="visible"/>
                                      </p:to>
                                    </p:set>
                                    <p:animEffect transition="in" filter="checkerboard(across)">
                                      <p:cBhvr>
                                        <p:cTn id="17" dur="500"/>
                                        <p:tgtEl>
                                          <p:spTgt spid="27049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checkerboard(across)">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70521"/>
                                        </p:tgtEl>
                                        <p:attrNameLst>
                                          <p:attrName>style.visibility</p:attrName>
                                        </p:attrNameLst>
                                      </p:cBhvr>
                                      <p:to>
                                        <p:strVal val="visible"/>
                                      </p:to>
                                    </p:set>
                                    <p:animEffect transition="in" filter="checkerboard(across)">
                                      <p:cBhvr>
                                        <p:cTn id="32" dur="500"/>
                                        <p:tgtEl>
                                          <p:spTgt spid="2705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521" grpId="0" autoUpdateAnimBg="0"/>
      <p:bldP spid="270495"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sp>
        <p:nvSpPr>
          <p:cNvPr id="33795" name="AutoShape 3"/>
          <p:cNvSpPr>
            <a:spLocks noChangeArrowheads="1"/>
          </p:cNvSpPr>
          <p:nvPr/>
        </p:nvSpPr>
        <p:spPr bwMode="auto">
          <a:xfrm>
            <a:off x="6858000" y="1066800"/>
            <a:ext cx="1752600" cy="5257800"/>
          </a:xfrm>
          <a:prstGeom prst="can">
            <a:avLst>
              <a:gd name="adj" fmla="val 18111"/>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271364" name="Group 4"/>
          <p:cNvGraphicFramePr>
            <a:graphicFrameLocks noGrp="1"/>
          </p:cNvGraphicFramePr>
          <p:nvPr/>
        </p:nvGraphicFramePr>
        <p:xfrm>
          <a:off x="7086600" y="1600200"/>
          <a:ext cx="1295400" cy="4413250"/>
        </p:xfrm>
        <a:graphic>
          <a:graphicData uri="http://schemas.openxmlformats.org/drawingml/2006/table">
            <a:tbl>
              <a:tblPr/>
              <a:tblGrid>
                <a:gridCol w="1295400">
                  <a:extLst>
                    <a:ext uri="{9D8B030D-6E8A-4147-A177-3AD203B41FA5}">
                      <a16:colId xmlns:a16="http://schemas.microsoft.com/office/drawing/2014/main" val="20000"/>
                    </a:ext>
                  </a:extLst>
                </a:gridCol>
              </a:tblGrid>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271386"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3838" name="Text Box 46"/>
          <p:cNvSpPr txBox="1">
            <a:spLocks noChangeArrowheads="1"/>
          </p:cNvSpPr>
          <p:nvPr/>
        </p:nvSpPr>
        <p:spPr bwMode="auto">
          <a:xfrm>
            <a:off x="304800" y="15240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仮想アドレス</a:t>
            </a:r>
          </a:p>
        </p:txBody>
      </p:sp>
      <p:graphicFrame>
        <p:nvGraphicFramePr>
          <p:cNvPr id="271407" name="Group 47"/>
          <p:cNvGraphicFramePr>
            <a:graphicFrameLocks noGrp="1"/>
          </p:cNvGraphicFramePr>
          <p:nvPr/>
        </p:nvGraphicFramePr>
        <p:xfrm>
          <a:off x="762000" y="1981200"/>
          <a:ext cx="1600200" cy="579438"/>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57943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dirty="0">
                          <a:ln>
                            <a:noFill/>
                          </a:ln>
                          <a:solidFill>
                            <a:schemeClr val="tx1"/>
                          </a:solidFill>
                          <a:effectLst/>
                          <a:latin typeface="Times New Roman" pitchFamily="18" charset="0"/>
                          <a:ea typeface="ＭＳ Ｐゴシック" pitchFamily="50" charset="-128"/>
                        </a:rPr>
                        <a:t>01</a:t>
                      </a:r>
                    </a:p>
                  </a:txBody>
                  <a:tcPr marT="45745" marB="457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3200" b="0" i="0" u="none" strike="noStrike" cap="none" normalizeH="0" baseline="0" dirty="0">
                          <a:ln>
                            <a:noFill/>
                          </a:ln>
                          <a:solidFill>
                            <a:schemeClr val="tx1"/>
                          </a:solidFill>
                          <a:effectLst/>
                          <a:latin typeface="Times New Roman" pitchFamily="18" charset="0"/>
                          <a:ea typeface="ＭＳ Ｐゴシック" pitchFamily="50" charset="-128"/>
                        </a:rPr>
                        <a:t>500</a:t>
                      </a:r>
                    </a:p>
                  </a:txBody>
                  <a:tcPr marT="45745" marB="457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71415" name="Group 55"/>
          <p:cNvGraphicFramePr>
            <a:graphicFrameLocks noGrp="1"/>
          </p:cNvGraphicFramePr>
          <p:nvPr/>
        </p:nvGraphicFramePr>
        <p:xfrm>
          <a:off x="685800" y="4038600"/>
          <a:ext cx="3352800" cy="2621280"/>
        </p:xfrm>
        <a:graphic>
          <a:graphicData uri="http://schemas.openxmlformats.org/drawingml/2006/table">
            <a:tbl>
              <a:tblPr/>
              <a:tblGrid>
                <a:gridCol w="635000">
                  <a:extLst>
                    <a:ext uri="{9D8B030D-6E8A-4147-A177-3AD203B41FA5}">
                      <a16:colId xmlns:a16="http://schemas.microsoft.com/office/drawing/2014/main" val="20000"/>
                    </a:ext>
                  </a:extLst>
                </a:gridCol>
                <a:gridCol w="706438">
                  <a:extLst>
                    <a:ext uri="{9D8B030D-6E8A-4147-A177-3AD203B41FA5}">
                      <a16:colId xmlns:a16="http://schemas.microsoft.com/office/drawing/2014/main" val="20001"/>
                    </a:ext>
                  </a:extLst>
                </a:gridCol>
                <a:gridCol w="563562">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381000">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フラグ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86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3887" name="Text Box 95"/>
          <p:cNvSpPr txBox="1">
            <a:spLocks noChangeArrowheads="1"/>
          </p:cNvSpPr>
          <p:nvPr/>
        </p:nvSpPr>
        <p:spPr bwMode="auto">
          <a:xfrm>
            <a:off x="4419600" y="990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33888" name="Text Box 96"/>
          <p:cNvSpPr txBox="1">
            <a:spLocks noChangeArrowheads="1"/>
          </p:cNvSpPr>
          <p:nvPr/>
        </p:nvSpPr>
        <p:spPr bwMode="auto">
          <a:xfrm>
            <a:off x="7162800" y="55403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grpSp>
        <p:nvGrpSpPr>
          <p:cNvPr id="2" name="Group 97"/>
          <p:cNvGrpSpPr>
            <a:grpSpLocks/>
          </p:cNvGrpSpPr>
          <p:nvPr/>
        </p:nvGrpSpPr>
        <p:grpSpPr bwMode="auto">
          <a:xfrm>
            <a:off x="457200" y="2590800"/>
            <a:ext cx="1903413" cy="1035050"/>
            <a:chOff x="288" y="1632"/>
            <a:chExt cx="1199" cy="652"/>
          </a:xfrm>
        </p:grpSpPr>
        <p:sp>
          <p:nvSpPr>
            <p:cNvPr id="33907" name="Text Box 98"/>
            <p:cNvSpPr txBox="1">
              <a:spLocks noChangeArrowheads="1"/>
            </p:cNvSpPr>
            <p:nvPr/>
          </p:nvSpPr>
          <p:spPr bwMode="auto">
            <a:xfrm>
              <a:off x="288" y="1632"/>
              <a:ext cx="95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実アドレス</a:t>
              </a:r>
            </a:p>
          </p:txBody>
        </p:sp>
        <p:sp>
          <p:nvSpPr>
            <p:cNvPr id="33908" name="Rectangle 99"/>
            <p:cNvSpPr>
              <a:spLocks noChangeArrowheads="1"/>
            </p:cNvSpPr>
            <p:nvPr/>
          </p:nvSpPr>
          <p:spPr bwMode="auto">
            <a:xfrm>
              <a:off x="894" y="1920"/>
              <a:ext cx="593"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3200"/>
                <a:t>500</a:t>
              </a:r>
            </a:p>
          </p:txBody>
        </p:sp>
        <p:sp>
          <p:nvSpPr>
            <p:cNvPr id="33909" name="Rectangle 100"/>
            <p:cNvSpPr>
              <a:spLocks noChangeArrowheads="1"/>
            </p:cNvSpPr>
            <p:nvPr/>
          </p:nvSpPr>
          <p:spPr bwMode="auto">
            <a:xfrm>
              <a:off x="479" y="1920"/>
              <a:ext cx="415"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1</a:t>
              </a:r>
            </a:p>
          </p:txBody>
        </p:sp>
        <p:sp>
          <p:nvSpPr>
            <p:cNvPr id="33910" name="Line 101"/>
            <p:cNvSpPr>
              <a:spLocks noChangeShapeType="1"/>
            </p:cNvSpPr>
            <p:nvPr/>
          </p:nvSpPr>
          <p:spPr bwMode="auto">
            <a:xfrm>
              <a:off x="479" y="1920"/>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3911" name="Line 102"/>
            <p:cNvSpPr>
              <a:spLocks noChangeShapeType="1"/>
            </p:cNvSpPr>
            <p:nvPr/>
          </p:nvSpPr>
          <p:spPr bwMode="auto">
            <a:xfrm>
              <a:off x="479" y="2284"/>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3912" name="Line 103"/>
            <p:cNvSpPr>
              <a:spLocks noChangeShapeType="1"/>
            </p:cNvSpPr>
            <p:nvPr/>
          </p:nvSpPr>
          <p:spPr bwMode="auto">
            <a:xfrm>
              <a:off x="479"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3913" name="Line 104"/>
            <p:cNvSpPr>
              <a:spLocks noChangeShapeType="1"/>
            </p:cNvSpPr>
            <p:nvPr/>
          </p:nvSpPr>
          <p:spPr bwMode="auto">
            <a:xfrm>
              <a:off x="894" y="1920"/>
              <a:ext cx="0" cy="36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3914" name="Line 105"/>
            <p:cNvSpPr>
              <a:spLocks noChangeShapeType="1"/>
            </p:cNvSpPr>
            <p:nvPr/>
          </p:nvSpPr>
          <p:spPr bwMode="auto">
            <a:xfrm>
              <a:off x="1487"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33890" name="Text Box 106"/>
          <p:cNvSpPr txBox="1">
            <a:spLocks noChangeArrowheads="1"/>
          </p:cNvSpPr>
          <p:nvPr/>
        </p:nvSpPr>
        <p:spPr bwMode="auto">
          <a:xfrm>
            <a:off x="152400" y="1042988"/>
            <a:ext cx="289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主記憶上に無い場合</a:t>
            </a:r>
          </a:p>
        </p:txBody>
      </p:sp>
      <p:grpSp>
        <p:nvGrpSpPr>
          <p:cNvPr id="3" name="Group 173"/>
          <p:cNvGrpSpPr>
            <a:grpSpLocks/>
          </p:cNvGrpSpPr>
          <p:nvPr/>
        </p:nvGrpSpPr>
        <p:grpSpPr bwMode="auto">
          <a:xfrm>
            <a:off x="3581400" y="2425700"/>
            <a:ext cx="3505200" cy="488950"/>
            <a:chOff x="2256" y="1528"/>
            <a:chExt cx="2208" cy="308"/>
          </a:xfrm>
        </p:grpSpPr>
        <p:grpSp>
          <p:nvGrpSpPr>
            <p:cNvPr id="33901" name="Group 149"/>
            <p:cNvGrpSpPr>
              <a:grpSpLocks/>
            </p:cNvGrpSpPr>
            <p:nvPr/>
          </p:nvGrpSpPr>
          <p:grpSpPr bwMode="auto">
            <a:xfrm>
              <a:off x="2256" y="1528"/>
              <a:ext cx="1680" cy="308"/>
              <a:chOff x="2256" y="1528"/>
              <a:chExt cx="1680" cy="308"/>
            </a:xfrm>
          </p:grpSpPr>
          <p:sp>
            <p:nvSpPr>
              <p:cNvPr id="33903" name="Rectangle 150"/>
              <p:cNvSpPr>
                <a:spLocks noChangeArrowheads="1"/>
              </p:cNvSpPr>
              <p:nvPr/>
            </p:nvSpPr>
            <p:spPr bwMode="auto">
              <a:xfrm>
                <a:off x="3120" y="1528"/>
                <a:ext cx="816" cy="308"/>
              </a:xfrm>
              <a:prstGeom prst="rect">
                <a:avLst/>
              </a:prstGeom>
              <a:solidFill>
                <a:srgbClr val="C7EEA0"/>
              </a:solidFill>
              <a:ln w="9525">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01</a:t>
                </a:r>
              </a:p>
            </p:txBody>
          </p:sp>
          <p:sp>
            <p:nvSpPr>
              <p:cNvPr id="33904" name="Rectangle 151"/>
              <p:cNvSpPr>
                <a:spLocks noChangeArrowheads="1"/>
              </p:cNvSpPr>
              <p:nvPr/>
            </p:nvSpPr>
            <p:spPr bwMode="auto">
              <a:xfrm>
                <a:off x="2256" y="1528"/>
                <a:ext cx="864" cy="308"/>
              </a:xfrm>
              <a:prstGeom prst="rect">
                <a:avLst/>
              </a:prstGeom>
              <a:solidFill>
                <a:srgbClr val="C7EEA0"/>
              </a:solidFill>
              <a:ln w="9525">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33905" name="Line 152"/>
              <p:cNvSpPr>
                <a:spLocks noChangeShapeType="1"/>
              </p:cNvSpPr>
              <p:nvPr/>
            </p:nvSpPr>
            <p:spPr bwMode="auto">
              <a:xfrm>
                <a:off x="2256" y="1528"/>
                <a:ext cx="1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3906" name="Line 153"/>
              <p:cNvSpPr>
                <a:spLocks noChangeShapeType="1"/>
              </p:cNvSpPr>
              <p:nvPr/>
            </p:nvSpPr>
            <p:spPr bwMode="auto">
              <a:xfrm>
                <a:off x="2256" y="1836"/>
                <a:ext cx="1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33902" name="Line 154"/>
            <p:cNvSpPr>
              <a:spLocks noChangeShapeType="1"/>
            </p:cNvSpPr>
            <p:nvPr/>
          </p:nvSpPr>
          <p:spPr bwMode="auto">
            <a:xfrm flipH="1" flipV="1">
              <a:off x="3936" y="1680"/>
              <a:ext cx="528" cy="96"/>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5" name="Group 164"/>
          <p:cNvGrpSpPr>
            <a:grpSpLocks/>
          </p:cNvGrpSpPr>
          <p:nvPr/>
        </p:nvGrpSpPr>
        <p:grpSpPr bwMode="auto">
          <a:xfrm>
            <a:off x="685800" y="5284788"/>
            <a:ext cx="3352800" cy="455612"/>
            <a:chOff x="432" y="3329"/>
            <a:chExt cx="2112" cy="287"/>
          </a:xfrm>
        </p:grpSpPr>
        <p:sp>
          <p:nvSpPr>
            <p:cNvPr id="33894" name="Rectangle 165"/>
            <p:cNvSpPr>
              <a:spLocks noChangeArrowheads="1"/>
            </p:cNvSpPr>
            <p:nvPr/>
          </p:nvSpPr>
          <p:spPr bwMode="auto">
            <a:xfrm>
              <a:off x="2208" y="3329"/>
              <a:ext cx="33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dirty="0">
                  <a:solidFill>
                    <a:srgbClr val="000000"/>
                  </a:solidFill>
                </a:rPr>
                <a:t>0</a:t>
              </a:r>
              <a:endParaRPr lang="ja-JP" altLang="en-US" dirty="0">
                <a:solidFill>
                  <a:srgbClr val="000000"/>
                </a:solidFill>
              </a:endParaRPr>
            </a:p>
          </p:txBody>
        </p:sp>
        <p:sp>
          <p:nvSpPr>
            <p:cNvPr id="33895" name="Rectangle 166"/>
            <p:cNvSpPr>
              <a:spLocks noChangeArrowheads="1"/>
            </p:cNvSpPr>
            <p:nvPr/>
          </p:nvSpPr>
          <p:spPr bwMode="auto">
            <a:xfrm>
              <a:off x="1632" y="3329"/>
              <a:ext cx="57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110</a:t>
              </a:r>
            </a:p>
          </p:txBody>
        </p:sp>
        <p:sp>
          <p:nvSpPr>
            <p:cNvPr id="33896" name="Rectangle 167"/>
            <p:cNvSpPr>
              <a:spLocks noChangeArrowheads="1"/>
            </p:cNvSpPr>
            <p:nvPr/>
          </p:nvSpPr>
          <p:spPr bwMode="auto">
            <a:xfrm>
              <a:off x="1277" y="3329"/>
              <a:ext cx="35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dirty="0">
                  <a:solidFill>
                    <a:srgbClr val="000000"/>
                  </a:solidFill>
                </a:rPr>
                <a:t>1</a:t>
              </a:r>
              <a:endParaRPr lang="ja-JP" altLang="en-US" dirty="0">
                <a:solidFill>
                  <a:srgbClr val="000000"/>
                </a:solidFill>
              </a:endParaRPr>
            </a:p>
          </p:txBody>
        </p:sp>
        <p:sp>
          <p:nvSpPr>
            <p:cNvPr id="33897" name="Rectangle 168"/>
            <p:cNvSpPr>
              <a:spLocks noChangeArrowheads="1"/>
            </p:cNvSpPr>
            <p:nvPr/>
          </p:nvSpPr>
          <p:spPr bwMode="auto">
            <a:xfrm>
              <a:off x="832" y="3329"/>
              <a:ext cx="44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33898" name="Rectangle 169"/>
            <p:cNvSpPr>
              <a:spLocks noChangeArrowheads="1"/>
            </p:cNvSpPr>
            <p:nvPr/>
          </p:nvSpPr>
          <p:spPr bwMode="auto">
            <a:xfrm>
              <a:off x="432" y="3329"/>
              <a:ext cx="400"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01</a:t>
              </a:r>
            </a:p>
          </p:txBody>
        </p:sp>
        <p:sp>
          <p:nvSpPr>
            <p:cNvPr id="33899" name="Line 170"/>
            <p:cNvSpPr>
              <a:spLocks noChangeShapeType="1"/>
            </p:cNvSpPr>
            <p:nvPr/>
          </p:nvSpPr>
          <p:spPr bwMode="auto">
            <a:xfrm>
              <a:off x="432" y="3329"/>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3900" name="Line 171"/>
            <p:cNvSpPr>
              <a:spLocks noChangeShapeType="1"/>
            </p:cNvSpPr>
            <p:nvPr/>
          </p:nvSpPr>
          <p:spPr bwMode="auto">
            <a:xfrm>
              <a:off x="432" y="3616"/>
              <a:ext cx="21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271532" name="Rectangle 172"/>
          <p:cNvSpPr>
            <a:spLocks noChangeArrowheads="1"/>
          </p:cNvSpPr>
          <p:nvPr/>
        </p:nvSpPr>
        <p:spPr bwMode="auto">
          <a:xfrm>
            <a:off x="7086600" y="2578100"/>
            <a:ext cx="1295400" cy="488950"/>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1532"/>
                                        </p:tgtEl>
                                        <p:attrNameLst>
                                          <p:attrName>style.visibility</p:attrName>
                                        </p:attrNameLst>
                                      </p:cBhvr>
                                      <p:to>
                                        <p:strVal val="visible"/>
                                      </p:to>
                                    </p:set>
                                    <p:animEffect transition="in" filter="checkerboard(across)">
                                      <p:cBhvr>
                                        <p:cTn id="7" dur="500"/>
                                        <p:tgtEl>
                                          <p:spTgt spid="2715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righ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532" grpId="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800100"/>
            <a:ext cx="7772400" cy="762000"/>
          </a:xfrm>
        </p:spPr>
        <p:txBody>
          <a:bodyPr/>
          <a:lstStyle/>
          <a:p>
            <a:pPr eaLnBrk="1" hangingPunct="1"/>
            <a:r>
              <a:rPr lang="ja-JP" altLang="en-US"/>
              <a:t>ページングの動作</a:t>
            </a:r>
          </a:p>
        </p:txBody>
      </p:sp>
      <p:sp>
        <p:nvSpPr>
          <p:cNvPr id="34819" name="AutoShape 3"/>
          <p:cNvSpPr>
            <a:spLocks noChangeArrowheads="1"/>
          </p:cNvSpPr>
          <p:nvPr/>
        </p:nvSpPr>
        <p:spPr bwMode="auto">
          <a:xfrm>
            <a:off x="838200" y="1981200"/>
            <a:ext cx="2438400" cy="381000"/>
          </a:xfrm>
          <a:prstGeom prst="flowChartTerminator">
            <a:avLst/>
          </a:prstGeom>
          <a:solidFill>
            <a:srgbClr val="003300"/>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開始</a:t>
            </a:r>
          </a:p>
        </p:txBody>
      </p:sp>
      <p:sp>
        <p:nvSpPr>
          <p:cNvPr id="34820" name="AutoShape 4"/>
          <p:cNvSpPr>
            <a:spLocks noChangeArrowheads="1"/>
          </p:cNvSpPr>
          <p:nvPr/>
        </p:nvSpPr>
        <p:spPr bwMode="auto">
          <a:xfrm>
            <a:off x="762000" y="2743200"/>
            <a:ext cx="2667000" cy="914400"/>
          </a:xfrm>
          <a:prstGeom prst="flowChartDecision">
            <a:avLst/>
          </a:prstGeom>
          <a:solidFill>
            <a:srgbClr val="003300"/>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i="1"/>
              <a:t>i</a:t>
            </a:r>
            <a:r>
              <a:rPr lang="en-US" altLang="ja-JP"/>
              <a:t> </a:t>
            </a:r>
            <a:r>
              <a:rPr lang="ja-JP" altLang="en-US"/>
              <a:t>の </a:t>
            </a:r>
            <a:r>
              <a:rPr lang="en-US" altLang="ja-JP"/>
              <a:t>V = 1 ?</a:t>
            </a:r>
          </a:p>
        </p:txBody>
      </p:sp>
      <p:sp>
        <p:nvSpPr>
          <p:cNvPr id="34821" name="AutoShape 6"/>
          <p:cNvSpPr>
            <a:spLocks noChangeArrowheads="1"/>
          </p:cNvSpPr>
          <p:nvPr/>
        </p:nvSpPr>
        <p:spPr bwMode="auto">
          <a:xfrm>
            <a:off x="914400" y="5029200"/>
            <a:ext cx="2286000" cy="838200"/>
          </a:xfrm>
          <a:prstGeom prst="flowChartProcess">
            <a:avLst/>
          </a:prstGeom>
          <a:solidFill>
            <a:srgbClr val="003300"/>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i="1"/>
              <a:t>i</a:t>
            </a:r>
            <a:r>
              <a:rPr lang="en-US" altLang="ja-JP"/>
              <a:t> </a:t>
            </a:r>
            <a:r>
              <a:rPr lang="ja-JP" altLang="en-US"/>
              <a:t>へアクセス</a:t>
            </a:r>
          </a:p>
        </p:txBody>
      </p:sp>
      <p:sp>
        <p:nvSpPr>
          <p:cNvPr id="34822" name="Text Box 8"/>
          <p:cNvSpPr txBox="1">
            <a:spLocks noChangeArrowheads="1"/>
          </p:cNvSpPr>
          <p:nvPr/>
        </p:nvSpPr>
        <p:spPr bwMode="auto">
          <a:xfrm>
            <a:off x="288925" y="1412875"/>
            <a:ext cx="2962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ページ </a:t>
            </a:r>
            <a:r>
              <a:rPr lang="en-US" altLang="ja-JP" i="1"/>
              <a:t>i</a:t>
            </a:r>
            <a:r>
              <a:rPr lang="en-US" altLang="ja-JP"/>
              <a:t> </a:t>
            </a:r>
            <a:r>
              <a:rPr lang="ja-JP" altLang="en-US"/>
              <a:t>へのアクセス</a:t>
            </a:r>
          </a:p>
        </p:txBody>
      </p:sp>
      <p:sp>
        <p:nvSpPr>
          <p:cNvPr id="34823" name="AutoShape 9"/>
          <p:cNvSpPr>
            <a:spLocks noChangeArrowheads="1"/>
          </p:cNvSpPr>
          <p:nvPr/>
        </p:nvSpPr>
        <p:spPr bwMode="auto">
          <a:xfrm>
            <a:off x="4343400" y="1981200"/>
            <a:ext cx="2514600" cy="914400"/>
          </a:xfrm>
          <a:prstGeom prst="flowChartProcess">
            <a:avLst/>
          </a:prstGeom>
          <a:solidFill>
            <a:srgbClr val="003300"/>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ページアウトする</a:t>
            </a:r>
          </a:p>
          <a:p>
            <a:pPr algn="ctr" eaLnBrk="1" hangingPunct="1"/>
            <a:r>
              <a:rPr lang="ja-JP" altLang="en-US"/>
              <a:t>ページ </a:t>
            </a:r>
            <a:r>
              <a:rPr lang="en-US" altLang="ja-JP" i="1"/>
              <a:t>j</a:t>
            </a:r>
            <a:r>
              <a:rPr lang="en-US" altLang="ja-JP"/>
              <a:t> </a:t>
            </a:r>
            <a:r>
              <a:rPr lang="ja-JP" altLang="en-US"/>
              <a:t>の決定</a:t>
            </a:r>
          </a:p>
        </p:txBody>
      </p:sp>
      <p:sp>
        <p:nvSpPr>
          <p:cNvPr id="34824" name="AutoShape 11"/>
          <p:cNvSpPr>
            <a:spLocks noChangeArrowheads="1"/>
          </p:cNvSpPr>
          <p:nvPr/>
        </p:nvSpPr>
        <p:spPr bwMode="auto">
          <a:xfrm>
            <a:off x="6477000" y="4114800"/>
            <a:ext cx="2286000" cy="838200"/>
          </a:xfrm>
          <a:prstGeom prst="flowChartProcess">
            <a:avLst/>
          </a:prstGeom>
          <a:solidFill>
            <a:srgbClr val="003300"/>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i="1"/>
              <a:t>j</a:t>
            </a:r>
            <a:r>
              <a:rPr lang="en-US" altLang="ja-JP"/>
              <a:t> </a:t>
            </a:r>
            <a:r>
              <a:rPr lang="ja-JP" altLang="en-US"/>
              <a:t>を2次記憶に</a:t>
            </a:r>
          </a:p>
          <a:p>
            <a:pPr algn="ctr" eaLnBrk="1" hangingPunct="1"/>
            <a:r>
              <a:rPr lang="ja-JP" altLang="en-US"/>
              <a:t>書き出し</a:t>
            </a:r>
          </a:p>
        </p:txBody>
      </p:sp>
      <p:sp>
        <p:nvSpPr>
          <p:cNvPr id="34825" name="AutoShape 12"/>
          <p:cNvSpPr>
            <a:spLocks noChangeArrowheads="1"/>
          </p:cNvSpPr>
          <p:nvPr/>
        </p:nvSpPr>
        <p:spPr bwMode="auto">
          <a:xfrm>
            <a:off x="4343400" y="5410200"/>
            <a:ext cx="2286000" cy="838200"/>
          </a:xfrm>
          <a:prstGeom prst="flowChartProcess">
            <a:avLst/>
          </a:prstGeom>
          <a:solidFill>
            <a:srgbClr val="003300"/>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i="1"/>
              <a:t>i</a:t>
            </a:r>
            <a:r>
              <a:rPr lang="ja-JP" altLang="en-US"/>
              <a:t> を2次記憶から</a:t>
            </a:r>
          </a:p>
          <a:p>
            <a:pPr algn="ctr" eaLnBrk="1" hangingPunct="1"/>
            <a:r>
              <a:rPr lang="ja-JP" altLang="en-US"/>
              <a:t>読み込み</a:t>
            </a:r>
          </a:p>
        </p:txBody>
      </p:sp>
      <p:sp>
        <p:nvSpPr>
          <p:cNvPr id="34826" name="Line 13"/>
          <p:cNvSpPr>
            <a:spLocks noChangeShapeType="1"/>
          </p:cNvSpPr>
          <p:nvPr/>
        </p:nvSpPr>
        <p:spPr bwMode="auto">
          <a:xfrm>
            <a:off x="2057400" y="2362200"/>
            <a:ext cx="0" cy="3810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4827" name="AutoShape 14"/>
          <p:cNvSpPr>
            <a:spLocks noChangeArrowheads="1"/>
          </p:cNvSpPr>
          <p:nvPr/>
        </p:nvSpPr>
        <p:spPr bwMode="auto">
          <a:xfrm>
            <a:off x="4191000" y="3124200"/>
            <a:ext cx="2667000" cy="914400"/>
          </a:xfrm>
          <a:prstGeom prst="flowChartDecision">
            <a:avLst/>
          </a:prstGeom>
          <a:solidFill>
            <a:srgbClr val="003300"/>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i="1"/>
              <a:t>j</a:t>
            </a:r>
            <a:r>
              <a:rPr lang="ja-JP" altLang="en-US"/>
              <a:t> の </a:t>
            </a:r>
            <a:r>
              <a:rPr lang="en-US" altLang="ja-JP"/>
              <a:t>C = 0 ?</a:t>
            </a:r>
          </a:p>
        </p:txBody>
      </p:sp>
      <p:sp>
        <p:nvSpPr>
          <p:cNvPr id="34828" name="Line 15"/>
          <p:cNvSpPr>
            <a:spLocks noChangeShapeType="1"/>
          </p:cNvSpPr>
          <p:nvPr/>
        </p:nvSpPr>
        <p:spPr bwMode="auto">
          <a:xfrm flipV="1">
            <a:off x="3429000" y="3200400"/>
            <a:ext cx="685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4829" name="Line 16"/>
          <p:cNvSpPr>
            <a:spLocks noChangeShapeType="1"/>
          </p:cNvSpPr>
          <p:nvPr/>
        </p:nvSpPr>
        <p:spPr bwMode="auto">
          <a:xfrm>
            <a:off x="4114800" y="1752600"/>
            <a:ext cx="0" cy="1447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4830" name="Line 17"/>
          <p:cNvSpPr>
            <a:spLocks noChangeShapeType="1"/>
          </p:cNvSpPr>
          <p:nvPr/>
        </p:nvSpPr>
        <p:spPr bwMode="auto">
          <a:xfrm>
            <a:off x="4114800" y="1752600"/>
            <a:ext cx="1447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4831" name="Line 18"/>
          <p:cNvSpPr>
            <a:spLocks noChangeShapeType="1"/>
          </p:cNvSpPr>
          <p:nvPr/>
        </p:nvSpPr>
        <p:spPr bwMode="auto">
          <a:xfrm>
            <a:off x="5562600" y="1752600"/>
            <a:ext cx="0" cy="228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4832" name="Line 19"/>
          <p:cNvSpPr>
            <a:spLocks noChangeShapeType="1"/>
          </p:cNvSpPr>
          <p:nvPr/>
        </p:nvSpPr>
        <p:spPr bwMode="auto">
          <a:xfrm>
            <a:off x="5562600" y="2895600"/>
            <a:ext cx="0" cy="228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4833" name="Line 20"/>
          <p:cNvSpPr>
            <a:spLocks noChangeShapeType="1"/>
          </p:cNvSpPr>
          <p:nvPr/>
        </p:nvSpPr>
        <p:spPr bwMode="auto">
          <a:xfrm>
            <a:off x="5486400" y="4038600"/>
            <a:ext cx="0" cy="1371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4834" name="Line 21"/>
          <p:cNvSpPr>
            <a:spLocks noChangeShapeType="1"/>
          </p:cNvSpPr>
          <p:nvPr/>
        </p:nvSpPr>
        <p:spPr bwMode="auto">
          <a:xfrm>
            <a:off x="6858000" y="3581400"/>
            <a:ext cx="762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4835" name="Line 22"/>
          <p:cNvSpPr>
            <a:spLocks noChangeShapeType="1"/>
          </p:cNvSpPr>
          <p:nvPr/>
        </p:nvSpPr>
        <p:spPr bwMode="auto">
          <a:xfrm>
            <a:off x="7620000" y="3581400"/>
            <a:ext cx="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4836" name="Line 23"/>
          <p:cNvSpPr>
            <a:spLocks noChangeShapeType="1"/>
          </p:cNvSpPr>
          <p:nvPr/>
        </p:nvSpPr>
        <p:spPr bwMode="auto">
          <a:xfrm>
            <a:off x="7620000" y="4953000"/>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4837" name="Line 24"/>
          <p:cNvSpPr>
            <a:spLocks noChangeShapeType="1"/>
          </p:cNvSpPr>
          <p:nvPr/>
        </p:nvSpPr>
        <p:spPr bwMode="auto">
          <a:xfrm>
            <a:off x="5486400" y="5181600"/>
            <a:ext cx="2133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4838" name="Line 25"/>
          <p:cNvSpPr>
            <a:spLocks noChangeShapeType="1"/>
          </p:cNvSpPr>
          <p:nvPr/>
        </p:nvSpPr>
        <p:spPr bwMode="auto">
          <a:xfrm>
            <a:off x="2057400" y="3657600"/>
            <a:ext cx="0" cy="13716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4839" name="Line 26"/>
          <p:cNvSpPr>
            <a:spLocks noChangeShapeType="1"/>
          </p:cNvSpPr>
          <p:nvPr/>
        </p:nvSpPr>
        <p:spPr bwMode="auto">
          <a:xfrm>
            <a:off x="5486400" y="6248400"/>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4840" name="Line 27"/>
          <p:cNvSpPr>
            <a:spLocks noChangeShapeType="1"/>
          </p:cNvSpPr>
          <p:nvPr/>
        </p:nvSpPr>
        <p:spPr bwMode="auto">
          <a:xfrm>
            <a:off x="3733800" y="6477000"/>
            <a:ext cx="1752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4841" name="Line 28"/>
          <p:cNvSpPr>
            <a:spLocks noChangeShapeType="1"/>
          </p:cNvSpPr>
          <p:nvPr/>
        </p:nvSpPr>
        <p:spPr bwMode="auto">
          <a:xfrm>
            <a:off x="3733800" y="4800600"/>
            <a:ext cx="0" cy="1676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4842" name="Line 29"/>
          <p:cNvSpPr>
            <a:spLocks noChangeShapeType="1"/>
          </p:cNvSpPr>
          <p:nvPr/>
        </p:nvSpPr>
        <p:spPr bwMode="auto">
          <a:xfrm>
            <a:off x="2057400" y="48006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4843" name="Text Box 30"/>
          <p:cNvSpPr txBox="1">
            <a:spLocks noChangeArrowheads="1"/>
          </p:cNvSpPr>
          <p:nvPr/>
        </p:nvSpPr>
        <p:spPr bwMode="auto">
          <a:xfrm>
            <a:off x="1371600" y="3657600"/>
            <a:ext cx="590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yes</a:t>
            </a:r>
          </a:p>
        </p:txBody>
      </p:sp>
      <p:sp>
        <p:nvSpPr>
          <p:cNvPr id="34844" name="Text Box 31"/>
          <p:cNvSpPr txBox="1">
            <a:spLocks noChangeArrowheads="1"/>
          </p:cNvSpPr>
          <p:nvPr/>
        </p:nvSpPr>
        <p:spPr bwMode="auto">
          <a:xfrm>
            <a:off x="4800600" y="4038600"/>
            <a:ext cx="590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yes</a:t>
            </a:r>
          </a:p>
        </p:txBody>
      </p:sp>
      <p:sp>
        <p:nvSpPr>
          <p:cNvPr id="34845" name="Text Box 32"/>
          <p:cNvSpPr txBox="1">
            <a:spLocks noChangeArrowheads="1"/>
          </p:cNvSpPr>
          <p:nvPr/>
        </p:nvSpPr>
        <p:spPr bwMode="auto">
          <a:xfrm>
            <a:off x="3352800" y="27432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no</a:t>
            </a:r>
          </a:p>
        </p:txBody>
      </p:sp>
      <p:sp>
        <p:nvSpPr>
          <p:cNvPr id="34846" name="Text Box 33"/>
          <p:cNvSpPr txBox="1">
            <a:spLocks noChangeArrowheads="1"/>
          </p:cNvSpPr>
          <p:nvPr/>
        </p:nvSpPr>
        <p:spPr bwMode="auto">
          <a:xfrm>
            <a:off x="6858000" y="31242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no</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585788"/>
            <a:ext cx="7772400" cy="1189037"/>
          </a:xfrm>
        </p:spPr>
        <p:txBody>
          <a:bodyPr/>
          <a:lstStyle/>
          <a:p>
            <a:pPr eaLnBrk="1" hangingPunct="1"/>
            <a:r>
              <a:rPr lang="ja-JP" altLang="en-US">
                <a:latin typeface="Times New Roman" panose="02020603050405020304" pitchFamily="18" charset="0"/>
              </a:rPr>
              <a:t>外部断片化, 内部断片化</a:t>
            </a:r>
            <a:br>
              <a:rPr lang="ja-JP" altLang="en-US">
                <a:latin typeface="Times New Roman" panose="02020603050405020304" pitchFamily="18" charset="0"/>
              </a:rPr>
            </a:br>
            <a:r>
              <a:rPr lang="ja-JP" altLang="en-US" sz="2800">
                <a:latin typeface="Times New Roman" panose="02020603050405020304" pitchFamily="18" charset="0"/>
              </a:rPr>
              <a:t>(</a:t>
            </a:r>
            <a:r>
              <a:rPr lang="en-US" altLang="ja-JP" sz="2800">
                <a:latin typeface="Times New Roman" panose="02020603050405020304" pitchFamily="18" charset="0"/>
              </a:rPr>
              <a:t>external fragmentation, internal fragmentation)</a:t>
            </a:r>
          </a:p>
        </p:txBody>
      </p:sp>
      <p:sp>
        <p:nvSpPr>
          <p:cNvPr id="35843" name="Rectangle 3"/>
          <p:cNvSpPr>
            <a:spLocks noGrp="1" noChangeArrowheads="1"/>
          </p:cNvSpPr>
          <p:nvPr>
            <p:ph type="body" idx="1"/>
          </p:nvPr>
        </p:nvSpPr>
        <p:spPr>
          <a:xfrm>
            <a:off x="685800" y="1981200"/>
            <a:ext cx="7772400" cy="2362200"/>
          </a:xfrm>
        </p:spPr>
        <p:txBody>
          <a:bodyPr/>
          <a:lstStyle/>
          <a:p>
            <a:pPr eaLnBrk="1" hangingPunct="1"/>
            <a:r>
              <a:rPr lang="ja-JP" altLang="en-US">
                <a:latin typeface="Times New Roman" panose="02020603050405020304" pitchFamily="18" charset="0"/>
              </a:rPr>
              <a:t>外部断片化</a:t>
            </a:r>
            <a:r>
              <a:rPr lang="ja-JP" altLang="en-US" sz="2800">
                <a:latin typeface="Times New Roman" panose="02020603050405020304" pitchFamily="18" charset="0"/>
              </a:rPr>
              <a:t>(</a:t>
            </a:r>
            <a:r>
              <a:rPr lang="en-US" altLang="ja-JP" sz="2800">
                <a:latin typeface="Times New Roman" panose="02020603050405020304" pitchFamily="18" charset="0"/>
              </a:rPr>
              <a:t>external fragmentation)</a:t>
            </a:r>
          </a:p>
          <a:p>
            <a:pPr lvl="1" eaLnBrk="1" hangingPunct="1"/>
            <a:r>
              <a:rPr lang="ja-JP" altLang="en-US">
                <a:latin typeface="Times New Roman" panose="02020603050405020304" pitchFamily="18" charset="0"/>
              </a:rPr>
              <a:t>区画が未使用であるのに割り付けされない</a:t>
            </a:r>
          </a:p>
          <a:p>
            <a:pPr eaLnBrk="1" hangingPunct="1"/>
            <a:r>
              <a:rPr lang="ja-JP" altLang="en-US">
                <a:latin typeface="Times New Roman" panose="02020603050405020304" pitchFamily="18" charset="0"/>
              </a:rPr>
              <a:t>内部断片化</a:t>
            </a:r>
            <a:r>
              <a:rPr lang="ja-JP" altLang="en-US" sz="2800">
                <a:latin typeface="Times New Roman" panose="02020603050405020304" pitchFamily="18" charset="0"/>
              </a:rPr>
              <a:t>(</a:t>
            </a:r>
            <a:r>
              <a:rPr lang="en-US" altLang="ja-JP" sz="2800">
                <a:latin typeface="Times New Roman" panose="02020603050405020304" pitchFamily="18" charset="0"/>
              </a:rPr>
              <a:t>internal fragmentation)</a:t>
            </a:r>
          </a:p>
          <a:p>
            <a:pPr lvl="1" eaLnBrk="1" hangingPunct="1"/>
            <a:r>
              <a:rPr lang="ja-JP" altLang="en-US">
                <a:latin typeface="Times New Roman" panose="02020603050405020304" pitchFamily="18" charset="0"/>
              </a:rPr>
              <a:t>区画内で未使用領域がある</a:t>
            </a:r>
          </a:p>
        </p:txBody>
      </p:sp>
      <p:sp>
        <p:nvSpPr>
          <p:cNvPr id="35844" name="Rectangle 4"/>
          <p:cNvSpPr>
            <a:spLocks noChangeArrowheads="1"/>
          </p:cNvSpPr>
          <p:nvPr/>
        </p:nvSpPr>
        <p:spPr bwMode="auto">
          <a:xfrm>
            <a:off x="2514600" y="4267200"/>
            <a:ext cx="1219200" cy="2286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5845" name="Line 5"/>
          <p:cNvSpPr>
            <a:spLocks noChangeShapeType="1"/>
          </p:cNvSpPr>
          <p:nvPr/>
        </p:nvSpPr>
        <p:spPr bwMode="auto">
          <a:xfrm>
            <a:off x="2514600" y="4876800"/>
            <a:ext cx="12192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5846" name="Line 6"/>
          <p:cNvSpPr>
            <a:spLocks noChangeShapeType="1"/>
          </p:cNvSpPr>
          <p:nvPr/>
        </p:nvSpPr>
        <p:spPr bwMode="auto">
          <a:xfrm>
            <a:off x="2514600" y="5638800"/>
            <a:ext cx="12192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5847" name="Rectangle 7"/>
          <p:cNvSpPr>
            <a:spLocks noChangeArrowheads="1"/>
          </p:cNvSpPr>
          <p:nvPr/>
        </p:nvSpPr>
        <p:spPr bwMode="auto">
          <a:xfrm>
            <a:off x="3124200" y="4343400"/>
            <a:ext cx="533400" cy="457200"/>
          </a:xfrm>
          <a:prstGeom prst="rect">
            <a:avLst/>
          </a:prstGeom>
          <a:solidFill>
            <a:srgbClr val="CCFFCC"/>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r>
              <a:rPr lang="en-US" altLang="ja-JP">
                <a:solidFill>
                  <a:srgbClr val="000000"/>
                </a:solidFill>
              </a:rPr>
              <a:t>K</a:t>
            </a:r>
          </a:p>
        </p:txBody>
      </p:sp>
      <p:sp>
        <p:nvSpPr>
          <p:cNvPr id="35848" name="Text Box 8"/>
          <p:cNvSpPr txBox="1">
            <a:spLocks noChangeArrowheads="1"/>
          </p:cNvSpPr>
          <p:nvPr/>
        </p:nvSpPr>
        <p:spPr bwMode="auto">
          <a:xfrm>
            <a:off x="2438400" y="43434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a:t>
            </a:r>
            <a:r>
              <a:rPr lang="en-US" altLang="ja-JP"/>
              <a:t>K</a:t>
            </a:r>
          </a:p>
        </p:txBody>
      </p:sp>
      <p:sp>
        <p:nvSpPr>
          <p:cNvPr id="35849" name="Text Box 9"/>
          <p:cNvSpPr txBox="1">
            <a:spLocks noChangeArrowheads="1"/>
          </p:cNvSpPr>
          <p:nvPr/>
        </p:nvSpPr>
        <p:spPr bwMode="auto">
          <a:xfrm>
            <a:off x="2438400" y="50292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20</a:t>
            </a:r>
            <a:r>
              <a:rPr lang="en-US" altLang="ja-JP"/>
              <a:t>K</a:t>
            </a:r>
          </a:p>
        </p:txBody>
      </p:sp>
      <p:sp>
        <p:nvSpPr>
          <p:cNvPr id="35850" name="Text Box 10"/>
          <p:cNvSpPr txBox="1">
            <a:spLocks noChangeArrowheads="1"/>
          </p:cNvSpPr>
          <p:nvPr/>
        </p:nvSpPr>
        <p:spPr bwMode="auto">
          <a:xfrm>
            <a:off x="2438400" y="58674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30</a:t>
            </a:r>
            <a:r>
              <a:rPr lang="en-US" altLang="ja-JP"/>
              <a:t>K</a:t>
            </a:r>
          </a:p>
        </p:txBody>
      </p:sp>
      <p:sp>
        <p:nvSpPr>
          <p:cNvPr id="35851" name="Rectangle 11"/>
          <p:cNvSpPr>
            <a:spLocks noChangeArrowheads="1"/>
          </p:cNvSpPr>
          <p:nvPr/>
        </p:nvSpPr>
        <p:spPr bwMode="auto">
          <a:xfrm>
            <a:off x="1676400" y="5029200"/>
            <a:ext cx="533400" cy="457200"/>
          </a:xfrm>
          <a:prstGeom prst="rect">
            <a:avLst/>
          </a:prstGeom>
          <a:solidFill>
            <a:srgbClr val="CCFFCC"/>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8K</a:t>
            </a:r>
          </a:p>
        </p:txBody>
      </p:sp>
      <p:sp>
        <p:nvSpPr>
          <p:cNvPr id="35852" name="Rectangle 12"/>
          <p:cNvSpPr>
            <a:spLocks noChangeArrowheads="1"/>
          </p:cNvSpPr>
          <p:nvPr/>
        </p:nvSpPr>
        <p:spPr bwMode="auto">
          <a:xfrm>
            <a:off x="914400" y="5029200"/>
            <a:ext cx="533400" cy="457200"/>
          </a:xfrm>
          <a:prstGeom prst="rect">
            <a:avLst/>
          </a:prstGeom>
          <a:solidFill>
            <a:srgbClr val="CCFFCC"/>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15K</a:t>
            </a:r>
          </a:p>
        </p:txBody>
      </p:sp>
      <p:sp>
        <p:nvSpPr>
          <p:cNvPr id="35853" name="Line 13"/>
          <p:cNvSpPr>
            <a:spLocks noChangeShapeType="1"/>
          </p:cNvSpPr>
          <p:nvPr/>
        </p:nvSpPr>
        <p:spPr bwMode="auto">
          <a:xfrm>
            <a:off x="1447800" y="5257800"/>
            <a:ext cx="2286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5854" name="Line 14"/>
          <p:cNvSpPr>
            <a:spLocks noChangeShapeType="1"/>
          </p:cNvSpPr>
          <p:nvPr/>
        </p:nvSpPr>
        <p:spPr bwMode="auto">
          <a:xfrm>
            <a:off x="2209800" y="5257800"/>
            <a:ext cx="2286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5855" name="Rectangle 15"/>
          <p:cNvSpPr>
            <a:spLocks noChangeArrowheads="1"/>
          </p:cNvSpPr>
          <p:nvPr/>
        </p:nvSpPr>
        <p:spPr bwMode="auto">
          <a:xfrm>
            <a:off x="6400800" y="4495800"/>
            <a:ext cx="1828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5856" name="Text Box 16"/>
          <p:cNvSpPr txBox="1">
            <a:spLocks noChangeArrowheads="1"/>
          </p:cNvSpPr>
          <p:nvPr/>
        </p:nvSpPr>
        <p:spPr bwMode="auto">
          <a:xfrm>
            <a:off x="6400800" y="47244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20</a:t>
            </a:r>
            <a:r>
              <a:rPr lang="en-US" altLang="ja-JP"/>
              <a:t>K</a:t>
            </a:r>
          </a:p>
        </p:txBody>
      </p:sp>
      <p:sp>
        <p:nvSpPr>
          <p:cNvPr id="35857" name="Rectangle 17"/>
          <p:cNvSpPr>
            <a:spLocks noChangeArrowheads="1"/>
          </p:cNvSpPr>
          <p:nvPr/>
        </p:nvSpPr>
        <p:spPr bwMode="auto">
          <a:xfrm>
            <a:off x="7162800" y="4648200"/>
            <a:ext cx="914400" cy="609600"/>
          </a:xfrm>
          <a:prstGeom prst="rect">
            <a:avLst/>
          </a:prstGeom>
          <a:solidFill>
            <a:srgbClr val="CCFFCC"/>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8</a:t>
            </a:r>
            <a:r>
              <a:rPr lang="en-US" altLang="ja-JP">
                <a:solidFill>
                  <a:srgbClr val="000000"/>
                </a:solidFill>
              </a:rPr>
              <a:t>K</a:t>
            </a:r>
          </a:p>
        </p:txBody>
      </p:sp>
      <p:sp>
        <p:nvSpPr>
          <p:cNvPr id="35858" name="Line 18"/>
          <p:cNvSpPr>
            <a:spLocks noChangeShapeType="1"/>
          </p:cNvSpPr>
          <p:nvPr/>
        </p:nvSpPr>
        <p:spPr bwMode="auto">
          <a:xfrm>
            <a:off x="6400800" y="4191000"/>
            <a:ext cx="0" cy="1524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5859" name="Line 19"/>
          <p:cNvSpPr>
            <a:spLocks noChangeShapeType="1"/>
          </p:cNvSpPr>
          <p:nvPr/>
        </p:nvSpPr>
        <p:spPr bwMode="auto">
          <a:xfrm>
            <a:off x="8229600" y="4191000"/>
            <a:ext cx="0" cy="16002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5860" name="Text Box 20"/>
          <p:cNvSpPr txBox="1">
            <a:spLocks noChangeArrowheads="1"/>
          </p:cNvSpPr>
          <p:nvPr/>
        </p:nvSpPr>
        <p:spPr bwMode="auto">
          <a:xfrm>
            <a:off x="228600" y="5486400"/>
            <a:ext cx="21971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20</a:t>
            </a:r>
            <a:r>
              <a:rPr lang="en-US" altLang="ja-JP"/>
              <a:t>K</a:t>
            </a:r>
            <a:r>
              <a:rPr lang="ja-JP" altLang="en-US"/>
              <a:t>の区画が</a:t>
            </a:r>
          </a:p>
          <a:p>
            <a:pPr eaLnBrk="1" hangingPunct="1"/>
            <a:r>
              <a:rPr lang="ja-JP" altLang="en-US"/>
              <a:t>空いているのに</a:t>
            </a:r>
          </a:p>
          <a:p>
            <a:pPr eaLnBrk="1" hangingPunct="1"/>
            <a:r>
              <a:rPr lang="ja-JP" altLang="en-US"/>
              <a:t>割付されない</a:t>
            </a:r>
          </a:p>
        </p:txBody>
      </p:sp>
      <p:sp>
        <p:nvSpPr>
          <p:cNvPr id="35861" name="Text Box 21"/>
          <p:cNvSpPr txBox="1">
            <a:spLocks noChangeArrowheads="1"/>
          </p:cNvSpPr>
          <p:nvPr/>
        </p:nvSpPr>
        <p:spPr bwMode="auto">
          <a:xfrm>
            <a:off x="6096000" y="5791200"/>
            <a:ext cx="24082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20</a:t>
            </a:r>
            <a:r>
              <a:rPr lang="en-US" altLang="ja-JP"/>
              <a:t>K</a:t>
            </a:r>
            <a:r>
              <a:rPr lang="ja-JP" altLang="en-US"/>
              <a:t>の区画のうち</a:t>
            </a:r>
          </a:p>
          <a:p>
            <a:pPr eaLnBrk="1" hangingPunct="1"/>
            <a:r>
              <a:rPr lang="ja-JP" altLang="en-US"/>
              <a:t>12</a:t>
            </a:r>
            <a:r>
              <a:rPr lang="en-US" altLang="ja-JP"/>
              <a:t>K</a:t>
            </a:r>
            <a:r>
              <a:rPr lang="ja-JP" altLang="en-US"/>
              <a:t>が使えない</a:t>
            </a:r>
          </a:p>
        </p:txBody>
      </p:sp>
      <p:sp>
        <p:nvSpPr>
          <p:cNvPr id="35862" name="Text Box 22"/>
          <p:cNvSpPr txBox="1">
            <a:spLocks noChangeArrowheads="1"/>
          </p:cNvSpPr>
          <p:nvPr/>
        </p:nvSpPr>
        <p:spPr bwMode="auto">
          <a:xfrm>
            <a:off x="136525" y="4287838"/>
            <a:ext cx="1708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外部断片化</a:t>
            </a:r>
          </a:p>
        </p:txBody>
      </p:sp>
      <p:sp>
        <p:nvSpPr>
          <p:cNvPr id="35863" name="Text Box 23"/>
          <p:cNvSpPr txBox="1">
            <a:spLocks noChangeArrowheads="1"/>
          </p:cNvSpPr>
          <p:nvPr/>
        </p:nvSpPr>
        <p:spPr bwMode="auto">
          <a:xfrm>
            <a:off x="4343400" y="4267200"/>
            <a:ext cx="1708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内部断片化</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タイトル 1"/>
          <p:cNvSpPr>
            <a:spLocks noGrp="1"/>
          </p:cNvSpPr>
          <p:nvPr>
            <p:ph type="title"/>
          </p:nvPr>
        </p:nvSpPr>
        <p:spPr>
          <a:xfrm>
            <a:off x="685800" y="796925"/>
            <a:ext cx="7772400" cy="768350"/>
          </a:xfrm>
        </p:spPr>
        <p:txBody>
          <a:bodyPr/>
          <a:lstStyle/>
          <a:p>
            <a:r>
              <a:rPr lang="ja-JP" altLang="en-US"/>
              <a:t>ページングの断片化</a:t>
            </a:r>
          </a:p>
        </p:txBody>
      </p:sp>
      <p:sp>
        <p:nvSpPr>
          <p:cNvPr id="36867" name="コンテンツ プレースホルダ 2"/>
          <p:cNvSpPr>
            <a:spLocks noGrp="1"/>
          </p:cNvSpPr>
          <p:nvPr>
            <p:ph idx="1"/>
          </p:nvPr>
        </p:nvSpPr>
        <p:spPr/>
        <p:txBody>
          <a:bodyPr/>
          <a:lstStyle/>
          <a:p>
            <a:r>
              <a:rPr lang="ja-JP" altLang="en-US"/>
              <a:t>外部断片化</a:t>
            </a:r>
            <a:endParaRPr lang="en-US" altLang="ja-JP"/>
          </a:p>
          <a:p>
            <a:pPr lvl="1"/>
            <a:r>
              <a:rPr lang="ja-JP" altLang="en-US"/>
              <a:t>ページ枠・ページは全て同じサイズ</a:t>
            </a:r>
            <a:endParaRPr lang="en-US" altLang="ja-JP"/>
          </a:p>
          <a:p>
            <a:pPr lvl="1">
              <a:buFont typeface="Wingdings" panose="05000000000000000000" pitchFamily="2" charset="2"/>
              <a:buNone/>
            </a:pPr>
            <a:r>
              <a:rPr lang="ja-JP" altLang="en-US"/>
              <a:t>⇒どのページ枠にも入れられる</a:t>
            </a:r>
            <a:endParaRPr lang="en-US" altLang="ja-JP"/>
          </a:p>
          <a:p>
            <a:pPr lvl="1">
              <a:buFont typeface="Wingdings" panose="05000000000000000000" pitchFamily="2" charset="2"/>
              <a:buNone/>
            </a:pPr>
            <a:r>
              <a:rPr lang="ja-JP" altLang="en-US"/>
              <a:t>⇒外部断片化は起きない</a:t>
            </a:r>
            <a:endParaRPr lang="en-US" altLang="ja-JP"/>
          </a:p>
          <a:p>
            <a:r>
              <a:rPr lang="ja-JP" altLang="en-US"/>
              <a:t>内部断片化</a:t>
            </a:r>
            <a:endParaRPr lang="en-US" altLang="ja-JP"/>
          </a:p>
          <a:p>
            <a:pPr lvl="1"/>
            <a:r>
              <a:rPr lang="ja-JP" altLang="en-US"/>
              <a:t>ページ枠・ページは全て同じサイズ</a:t>
            </a:r>
            <a:endParaRPr lang="en-US" altLang="ja-JP"/>
          </a:p>
          <a:p>
            <a:pPr lvl="1">
              <a:buFont typeface="Wingdings" panose="05000000000000000000" pitchFamily="2" charset="2"/>
              <a:buNone/>
            </a:pPr>
            <a:r>
              <a:rPr lang="ja-JP" altLang="en-US"/>
              <a:t>⇒ページサイズより小さいデータもある</a:t>
            </a:r>
            <a:endParaRPr lang="en-US" altLang="ja-JP"/>
          </a:p>
          <a:p>
            <a:pPr lvl="1">
              <a:buFont typeface="Wingdings" panose="05000000000000000000" pitchFamily="2" charset="2"/>
              <a:buNone/>
            </a:pPr>
            <a:r>
              <a:rPr lang="ja-JP" altLang="en-US"/>
              <a:t>⇒内部断片化は起きる</a:t>
            </a:r>
            <a:endParaRPr lang="en-US" altLang="ja-JP"/>
          </a:p>
        </p:txBody>
      </p:sp>
      <p:sp>
        <p:nvSpPr>
          <p:cNvPr id="36868" name="Rectangle 26"/>
          <p:cNvSpPr>
            <a:spLocks noChangeArrowheads="1"/>
          </p:cNvSpPr>
          <p:nvPr/>
        </p:nvSpPr>
        <p:spPr bwMode="auto">
          <a:xfrm>
            <a:off x="7092950" y="1484313"/>
            <a:ext cx="1676400" cy="3657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6869" name="Line 27"/>
          <p:cNvSpPr>
            <a:spLocks noChangeShapeType="1"/>
          </p:cNvSpPr>
          <p:nvPr/>
        </p:nvSpPr>
        <p:spPr bwMode="auto">
          <a:xfrm>
            <a:off x="7092950" y="1941513"/>
            <a:ext cx="1676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6870" name="Line 28"/>
          <p:cNvSpPr>
            <a:spLocks noChangeShapeType="1"/>
          </p:cNvSpPr>
          <p:nvPr/>
        </p:nvSpPr>
        <p:spPr bwMode="auto">
          <a:xfrm>
            <a:off x="7092950" y="2398713"/>
            <a:ext cx="1676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6871" name="Line 29"/>
          <p:cNvSpPr>
            <a:spLocks noChangeShapeType="1"/>
          </p:cNvSpPr>
          <p:nvPr/>
        </p:nvSpPr>
        <p:spPr bwMode="auto">
          <a:xfrm>
            <a:off x="7092950" y="2855913"/>
            <a:ext cx="1676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6872" name="Line 30"/>
          <p:cNvSpPr>
            <a:spLocks noChangeShapeType="1"/>
          </p:cNvSpPr>
          <p:nvPr/>
        </p:nvSpPr>
        <p:spPr bwMode="auto">
          <a:xfrm>
            <a:off x="7092950" y="3313113"/>
            <a:ext cx="1676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6873" name="Line 31"/>
          <p:cNvSpPr>
            <a:spLocks noChangeShapeType="1"/>
          </p:cNvSpPr>
          <p:nvPr/>
        </p:nvSpPr>
        <p:spPr bwMode="auto">
          <a:xfrm>
            <a:off x="7092950" y="3770313"/>
            <a:ext cx="1676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6874" name="Line 32"/>
          <p:cNvSpPr>
            <a:spLocks noChangeShapeType="1"/>
          </p:cNvSpPr>
          <p:nvPr/>
        </p:nvSpPr>
        <p:spPr bwMode="auto">
          <a:xfrm>
            <a:off x="7092950" y="4227513"/>
            <a:ext cx="1676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6875" name="Line 33"/>
          <p:cNvSpPr>
            <a:spLocks noChangeShapeType="1"/>
          </p:cNvSpPr>
          <p:nvPr/>
        </p:nvSpPr>
        <p:spPr bwMode="auto">
          <a:xfrm>
            <a:off x="7092950" y="4684713"/>
            <a:ext cx="1676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2" name="Rectangle 34"/>
          <p:cNvSpPr>
            <a:spLocks noChangeArrowheads="1"/>
          </p:cNvSpPr>
          <p:nvPr/>
        </p:nvSpPr>
        <p:spPr bwMode="auto">
          <a:xfrm>
            <a:off x="7092950" y="3313113"/>
            <a:ext cx="1676400" cy="304800"/>
          </a:xfrm>
          <a:prstGeom prst="rect">
            <a:avLst/>
          </a:prstGeom>
          <a:solidFill>
            <a:srgbClr val="CCFFFF"/>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ページングの断片化</a:t>
            </a:r>
            <a:endParaRPr lang="ja-JP" altLang="en-US" sz="3600">
              <a:latin typeface="Times New Roman" panose="02020603050405020304" pitchFamily="18" charset="0"/>
            </a:endParaRPr>
          </a:p>
        </p:txBody>
      </p:sp>
      <p:sp>
        <p:nvSpPr>
          <p:cNvPr id="37891" name="Rectangle 3"/>
          <p:cNvSpPr>
            <a:spLocks noGrp="1" noChangeArrowheads="1"/>
          </p:cNvSpPr>
          <p:nvPr>
            <p:ph type="body" idx="1"/>
          </p:nvPr>
        </p:nvSpPr>
        <p:spPr>
          <a:xfrm>
            <a:off x="685800" y="1981200"/>
            <a:ext cx="7772400" cy="838200"/>
          </a:xfrm>
        </p:spPr>
        <p:txBody>
          <a:bodyPr/>
          <a:lstStyle/>
          <a:p>
            <a:pPr eaLnBrk="1" hangingPunct="1"/>
            <a:r>
              <a:rPr lang="ja-JP" altLang="en-US">
                <a:latin typeface="Times New Roman" panose="02020603050405020304" pitchFamily="18" charset="0"/>
              </a:rPr>
              <a:t>主記憶はページ単位で割り当てられる</a:t>
            </a:r>
            <a:endParaRPr lang="en-US" altLang="ja-JP">
              <a:latin typeface="Times New Roman" panose="02020603050405020304" pitchFamily="18" charset="0"/>
            </a:endParaRPr>
          </a:p>
        </p:txBody>
      </p:sp>
      <p:sp>
        <p:nvSpPr>
          <p:cNvPr id="37892" name="Rectangle 26"/>
          <p:cNvSpPr>
            <a:spLocks noChangeArrowheads="1"/>
          </p:cNvSpPr>
          <p:nvPr/>
        </p:nvSpPr>
        <p:spPr bwMode="auto">
          <a:xfrm>
            <a:off x="1905000" y="2819400"/>
            <a:ext cx="1676400" cy="3657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7893" name="Line 27"/>
          <p:cNvSpPr>
            <a:spLocks noChangeShapeType="1"/>
          </p:cNvSpPr>
          <p:nvPr/>
        </p:nvSpPr>
        <p:spPr bwMode="auto">
          <a:xfrm>
            <a:off x="1905000" y="3276600"/>
            <a:ext cx="1676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7894" name="Line 28"/>
          <p:cNvSpPr>
            <a:spLocks noChangeShapeType="1"/>
          </p:cNvSpPr>
          <p:nvPr/>
        </p:nvSpPr>
        <p:spPr bwMode="auto">
          <a:xfrm>
            <a:off x="1905000" y="3733800"/>
            <a:ext cx="1676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7895" name="Line 29"/>
          <p:cNvSpPr>
            <a:spLocks noChangeShapeType="1"/>
          </p:cNvSpPr>
          <p:nvPr/>
        </p:nvSpPr>
        <p:spPr bwMode="auto">
          <a:xfrm>
            <a:off x="1905000" y="4191000"/>
            <a:ext cx="1676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7896" name="Line 30"/>
          <p:cNvSpPr>
            <a:spLocks noChangeShapeType="1"/>
          </p:cNvSpPr>
          <p:nvPr/>
        </p:nvSpPr>
        <p:spPr bwMode="auto">
          <a:xfrm>
            <a:off x="1905000" y="4648200"/>
            <a:ext cx="1676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7897" name="Line 31"/>
          <p:cNvSpPr>
            <a:spLocks noChangeShapeType="1"/>
          </p:cNvSpPr>
          <p:nvPr/>
        </p:nvSpPr>
        <p:spPr bwMode="auto">
          <a:xfrm>
            <a:off x="1905000" y="5105400"/>
            <a:ext cx="1676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7898" name="Line 32"/>
          <p:cNvSpPr>
            <a:spLocks noChangeShapeType="1"/>
          </p:cNvSpPr>
          <p:nvPr/>
        </p:nvSpPr>
        <p:spPr bwMode="auto">
          <a:xfrm>
            <a:off x="1905000" y="5562600"/>
            <a:ext cx="1676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7899" name="Line 33"/>
          <p:cNvSpPr>
            <a:spLocks noChangeShapeType="1"/>
          </p:cNvSpPr>
          <p:nvPr/>
        </p:nvSpPr>
        <p:spPr bwMode="auto">
          <a:xfrm>
            <a:off x="1905000" y="6019800"/>
            <a:ext cx="1676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39650" name="Rectangle 34"/>
          <p:cNvSpPr>
            <a:spLocks noChangeArrowheads="1"/>
          </p:cNvSpPr>
          <p:nvPr/>
        </p:nvSpPr>
        <p:spPr bwMode="auto">
          <a:xfrm>
            <a:off x="1905000" y="4648200"/>
            <a:ext cx="1676400" cy="304800"/>
          </a:xfrm>
          <a:prstGeom prst="rect">
            <a:avLst/>
          </a:prstGeom>
          <a:solidFill>
            <a:srgbClr val="CCFFFF"/>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2" name="Group 37"/>
          <p:cNvGrpSpPr>
            <a:grpSpLocks/>
          </p:cNvGrpSpPr>
          <p:nvPr/>
        </p:nvGrpSpPr>
        <p:grpSpPr bwMode="auto">
          <a:xfrm>
            <a:off x="3581400" y="4724400"/>
            <a:ext cx="2241550" cy="457200"/>
            <a:chOff x="2256" y="2976"/>
            <a:chExt cx="1412" cy="288"/>
          </a:xfrm>
        </p:grpSpPr>
        <p:sp>
          <p:nvSpPr>
            <p:cNvPr id="37906" name="Line 35"/>
            <p:cNvSpPr>
              <a:spLocks noChangeShapeType="1"/>
            </p:cNvSpPr>
            <p:nvPr/>
          </p:nvSpPr>
          <p:spPr bwMode="auto">
            <a:xfrm flipH="1">
              <a:off x="2256" y="3168"/>
              <a:ext cx="336"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7907" name="Text Box 36"/>
            <p:cNvSpPr txBox="1">
              <a:spLocks noChangeArrowheads="1"/>
            </p:cNvSpPr>
            <p:nvPr/>
          </p:nvSpPr>
          <p:spPr bwMode="auto">
            <a:xfrm>
              <a:off x="2592" y="2976"/>
              <a:ext cx="10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未使用領域</a:t>
              </a:r>
            </a:p>
          </p:txBody>
        </p:sp>
      </p:grpSp>
      <p:sp>
        <p:nvSpPr>
          <p:cNvPr id="239654" name="Text Box 38"/>
          <p:cNvSpPr txBox="1">
            <a:spLocks noChangeArrowheads="1"/>
          </p:cNvSpPr>
          <p:nvPr/>
        </p:nvSpPr>
        <p:spPr bwMode="auto">
          <a:xfrm>
            <a:off x="3886200" y="5562600"/>
            <a:ext cx="45116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無駄になる領域はごくわずか</a:t>
            </a:r>
          </a:p>
        </p:txBody>
      </p:sp>
      <p:grpSp>
        <p:nvGrpSpPr>
          <p:cNvPr id="3" name="Group 41"/>
          <p:cNvGrpSpPr>
            <a:grpSpLocks/>
          </p:cNvGrpSpPr>
          <p:nvPr/>
        </p:nvGrpSpPr>
        <p:grpSpPr bwMode="auto">
          <a:xfrm>
            <a:off x="3657600" y="3352800"/>
            <a:ext cx="1541463" cy="519113"/>
            <a:chOff x="2304" y="2112"/>
            <a:chExt cx="971" cy="327"/>
          </a:xfrm>
        </p:grpSpPr>
        <p:sp>
          <p:nvSpPr>
            <p:cNvPr id="37904" name="AutoShape 39"/>
            <p:cNvSpPr>
              <a:spLocks/>
            </p:cNvSpPr>
            <p:nvPr/>
          </p:nvSpPr>
          <p:spPr bwMode="auto">
            <a:xfrm>
              <a:off x="2304" y="2112"/>
              <a:ext cx="96" cy="240"/>
            </a:xfrm>
            <a:prstGeom prst="rightBrace">
              <a:avLst>
                <a:gd name="adj1" fmla="val 20833"/>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7905" name="Text Box 40"/>
            <p:cNvSpPr txBox="1">
              <a:spLocks noChangeArrowheads="1"/>
            </p:cNvSpPr>
            <p:nvPr/>
          </p:nvSpPr>
          <p:spPr bwMode="auto">
            <a:xfrm>
              <a:off x="2400" y="2112"/>
              <a:ext cx="87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4～8</a:t>
              </a:r>
              <a:r>
                <a:rPr lang="en-US" altLang="ja-JP" sz="2800"/>
                <a:t>KB</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39650"/>
                                        </p:tgtEl>
                                        <p:attrNameLst>
                                          <p:attrName>style.visibility</p:attrName>
                                        </p:attrNameLst>
                                      </p:cBhvr>
                                      <p:to>
                                        <p:strVal val="visible"/>
                                      </p:to>
                                    </p:set>
                                    <p:animEffect transition="in" filter="checkerboard(across)">
                                      <p:cBhvr>
                                        <p:cTn id="7" dur="500"/>
                                        <p:tgtEl>
                                          <p:spTgt spid="2396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heckerboard(across)">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39654"/>
                                        </p:tgtEl>
                                        <p:attrNameLst>
                                          <p:attrName>style.visibility</p:attrName>
                                        </p:attrNameLst>
                                      </p:cBhvr>
                                      <p:to>
                                        <p:strVal val="visible"/>
                                      </p:to>
                                    </p:set>
                                    <p:anim calcmode="lin" valueType="num">
                                      <p:cBhvr additive="base">
                                        <p:cTn id="22" dur="500" fill="hold"/>
                                        <p:tgtEl>
                                          <p:spTgt spid="239654"/>
                                        </p:tgtEl>
                                        <p:attrNameLst>
                                          <p:attrName>ppt_x</p:attrName>
                                        </p:attrNameLst>
                                      </p:cBhvr>
                                      <p:tavLst>
                                        <p:tav tm="0">
                                          <p:val>
                                            <p:strVal val="#ppt_x"/>
                                          </p:val>
                                        </p:tav>
                                        <p:tav tm="100000">
                                          <p:val>
                                            <p:strVal val="#ppt_x"/>
                                          </p:val>
                                        </p:tav>
                                      </p:tavLst>
                                    </p:anim>
                                    <p:anim calcmode="lin" valueType="num">
                                      <p:cBhvr additive="base">
                                        <p:cTn id="23" dur="500" fill="hold"/>
                                        <p:tgtEl>
                                          <p:spTgt spid="2396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50" grpId="0" animBg="1"/>
      <p:bldP spid="239654"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800100"/>
            <a:ext cx="7772400" cy="762000"/>
          </a:xfrm>
        </p:spPr>
        <p:txBody>
          <a:bodyPr/>
          <a:lstStyle/>
          <a:p>
            <a:pPr eaLnBrk="1" hangingPunct="1"/>
            <a:r>
              <a:rPr lang="ja-JP" altLang="en-US"/>
              <a:t>ページングの問題点</a:t>
            </a:r>
          </a:p>
        </p:txBody>
      </p:sp>
      <p:sp>
        <p:nvSpPr>
          <p:cNvPr id="38915" name="Rectangle 3"/>
          <p:cNvSpPr>
            <a:spLocks noGrp="1" noChangeArrowheads="1"/>
          </p:cNvSpPr>
          <p:nvPr>
            <p:ph type="body" idx="1"/>
          </p:nvPr>
        </p:nvSpPr>
        <p:spPr>
          <a:xfrm>
            <a:off x="685800" y="1981200"/>
            <a:ext cx="7772400" cy="3657600"/>
          </a:xfrm>
        </p:spPr>
        <p:txBody>
          <a:bodyPr/>
          <a:lstStyle/>
          <a:p>
            <a:pPr eaLnBrk="1" hangingPunct="1"/>
            <a:r>
              <a:rPr lang="ja-JP" altLang="en-US"/>
              <a:t>ページテーブルが巨大</a:t>
            </a:r>
          </a:p>
          <a:p>
            <a:pPr lvl="1" eaLnBrk="1" hangingPunct="1"/>
            <a:endParaRPr lang="ja-JP" altLang="en-US"/>
          </a:p>
          <a:p>
            <a:pPr lvl="1" eaLnBrk="1" hangingPunct="1"/>
            <a:endParaRPr lang="ja-JP" altLang="en-US"/>
          </a:p>
          <a:p>
            <a:pPr lvl="1" eaLnBrk="1" hangingPunct="1"/>
            <a:endParaRPr lang="ja-JP" altLang="en-US"/>
          </a:p>
          <a:p>
            <a:pPr lvl="1" eaLnBrk="1" hangingPunct="1"/>
            <a:r>
              <a:rPr lang="ja-JP" altLang="en-US"/>
              <a:t>ページテーブルはプロセスごとに独立</a:t>
            </a:r>
          </a:p>
        </p:txBody>
      </p:sp>
      <p:sp>
        <p:nvSpPr>
          <p:cNvPr id="274436" name="Text Box 4"/>
          <p:cNvSpPr txBox="1">
            <a:spLocks noChangeArrowheads="1"/>
          </p:cNvSpPr>
          <p:nvPr/>
        </p:nvSpPr>
        <p:spPr bwMode="auto">
          <a:xfrm>
            <a:off x="1295400" y="2667000"/>
            <a:ext cx="6448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例: 仮想記憶を 4</a:t>
            </a:r>
            <a:r>
              <a:rPr lang="en-US" altLang="ja-JP" sz="2800"/>
              <a:t>GB, 1</a:t>
            </a:r>
            <a:r>
              <a:rPr lang="ja-JP" altLang="en-US" sz="2800"/>
              <a:t>ページ 8</a:t>
            </a:r>
            <a:r>
              <a:rPr lang="en-US" altLang="ja-JP" sz="2800"/>
              <a:t>KB </a:t>
            </a:r>
            <a:r>
              <a:rPr lang="ja-JP" altLang="en-US" sz="2800"/>
              <a:t>で構成</a:t>
            </a:r>
          </a:p>
        </p:txBody>
      </p:sp>
      <p:sp>
        <p:nvSpPr>
          <p:cNvPr id="274437" name="Text Box 5"/>
          <p:cNvSpPr txBox="1">
            <a:spLocks noChangeArrowheads="1"/>
          </p:cNvSpPr>
          <p:nvPr/>
        </p:nvSpPr>
        <p:spPr bwMode="auto">
          <a:xfrm>
            <a:off x="2057400" y="3352800"/>
            <a:ext cx="43322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ページエントリ数 約50万</a:t>
            </a:r>
            <a:endParaRPr lang="en-US" altLang="ja-JP" sz="3200"/>
          </a:p>
        </p:txBody>
      </p:sp>
      <p:sp>
        <p:nvSpPr>
          <p:cNvPr id="274438" name="Text Box 6"/>
          <p:cNvSpPr txBox="1">
            <a:spLocks noChangeArrowheads="1"/>
          </p:cNvSpPr>
          <p:nvPr/>
        </p:nvSpPr>
        <p:spPr bwMode="auto">
          <a:xfrm>
            <a:off x="1295400" y="4724400"/>
            <a:ext cx="42545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例: 100個のプロセスを実行</a:t>
            </a:r>
          </a:p>
        </p:txBody>
      </p:sp>
      <p:sp>
        <p:nvSpPr>
          <p:cNvPr id="274439" name="Text Box 7"/>
          <p:cNvSpPr txBox="1">
            <a:spLocks noChangeArrowheads="1"/>
          </p:cNvSpPr>
          <p:nvPr/>
        </p:nvSpPr>
        <p:spPr bwMode="auto">
          <a:xfrm>
            <a:off x="2057400" y="5334000"/>
            <a:ext cx="41671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ページエントリ数 約5000万</a:t>
            </a:r>
            <a:endParaRPr lang="en-US" altLang="ja-JP" sz="2800"/>
          </a:p>
        </p:txBody>
      </p:sp>
      <p:sp>
        <p:nvSpPr>
          <p:cNvPr id="274440" name="Text Box 8"/>
          <p:cNvSpPr txBox="1">
            <a:spLocks noChangeArrowheads="1"/>
          </p:cNvSpPr>
          <p:nvPr/>
        </p:nvSpPr>
        <p:spPr bwMode="auto">
          <a:xfrm>
            <a:off x="2057400" y="5791200"/>
            <a:ext cx="42100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1エントリ10</a:t>
            </a:r>
            <a:r>
              <a:rPr lang="en-US" altLang="ja-JP" sz="2800"/>
              <a:t>B</a:t>
            </a:r>
            <a:r>
              <a:rPr lang="ja-JP" altLang="en-US" sz="2800"/>
              <a:t>なら 約500</a:t>
            </a:r>
            <a:r>
              <a:rPr lang="en-US" altLang="ja-JP" sz="2800"/>
              <a:t>MB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4436"/>
                                        </p:tgtEl>
                                        <p:attrNameLst>
                                          <p:attrName>style.visibility</p:attrName>
                                        </p:attrNameLst>
                                      </p:cBhvr>
                                      <p:to>
                                        <p:strVal val="visible"/>
                                      </p:to>
                                    </p:set>
                                    <p:animEffect transition="in" filter="checkerboard(across)">
                                      <p:cBhvr>
                                        <p:cTn id="7" dur="500"/>
                                        <p:tgtEl>
                                          <p:spTgt spid="2744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74437"/>
                                        </p:tgtEl>
                                        <p:attrNameLst>
                                          <p:attrName>style.visibility</p:attrName>
                                        </p:attrNameLst>
                                      </p:cBhvr>
                                      <p:to>
                                        <p:strVal val="visible"/>
                                      </p:to>
                                    </p:set>
                                    <p:animEffect transition="in" filter="checkerboard(across)">
                                      <p:cBhvr>
                                        <p:cTn id="12" dur="500"/>
                                        <p:tgtEl>
                                          <p:spTgt spid="2744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74438"/>
                                        </p:tgtEl>
                                        <p:attrNameLst>
                                          <p:attrName>style.visibility</p:attrName>
                                        </p:attrNameLst>
                                      </p:cBhvr>
                                      <p:to>
                                        <p:strVal val="visible"/>
                                      </p:to>
                                    </p:set>
                                    <p:animEffect transition="in" filter="checkerboard(across)">
                                      <p:cBhvr>
                                        <p:cTn id="17" dur="500"/>
                                        <p:tgtEl>
                                          <p:spTgt spid="27443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74439"/>
                                        </p:tgtEl>
                                        <p:attrNameLst>
                                          <p:attrName>style.visibility</p:attrName>
                                        </p:attrNameLst>
                                      </p:cBhvr>
                                      <p:to>
                                        <p:strVal val="visible"/>
                                      </p:to>
                                    </p:set>
                                    <p:animEffect transition="in" filter="checkerboard(across)">
                                      <p:cBhvr>
                                        <p:cTn id="22" dur="500"/>
                                        <p:tgtEl>
                                          <p:spTgt spid="27443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74440"/>
                                        </p:tgtEl>
                                        <p:attrNameLst>
                                          <p:attrName>style.visibility</p:attrName>
                                        </p:attrNameLst>
                                      </p:cBhvr>
                                      <p:to>
                                        <p:strVal val="visible"/>
                                      </p:to>
                                    </p:set>
                                    <p:animEffect transition="in" filter="checkerboard(across)">
                                      <p:cBhvr>
                                        <p:cTn id="27" dur="500"/>
                                        <p:tgtEl>
                                          <p:spTgt spid="2744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6" grpId="0" autoUpdateAnimBg="0"/>
      <p:bldP spid="274437" grpId="0" autoUpdateAnimBg="0"/>
      <p:bldP spid="274438" grpId="0" autoUpdateAnimBg="0"/>
      <p:bldP spid="274439" grpId="0" autoUpdateAnimBg="0"/>
      <p:bldP spid="274440"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ページングの問題点</a:t>
            </a:r>
          </a:p>
        </p:txBody>
      </p:sp>
      <p:sp>
        <p:nvSpPr>
          <p:cNvPr id="39939" name="Rectangle 3"/>
          <p:cNvSpPr>
            <a:spLocks noGrp="1" noChangeArrowheads="1"/>
          </p:cNvSpPr>
          <p:nvPr>
            <p:ph type="body" idx="1"/>
          </p:nvPr>
        </p:nvSpPr>
        <p:spPr/>
        <p:txBody>
          <a:bodyPr/>
          <a:lstStyle/>
          <a:p>
            <a:pPr marL="609600" indent="-609600" eaLnBrk="1" hangingPunct="1"/>
            <a:r>
              <a:rPr lang="ja-JP" altLang="en-US">
                <a:latin typeface="Times New Roman" panose="02020603050405020304" pitchFamily="18" charset="0"/>
              </a:rPr>
              <a:t>メモリアクセスの増大</a:t>
            </a:r>
          </a:p>
          <a:p>
            <a:pPr marL="990600" lvl="1" indent="-533400" eaLnBrk="1" hangingPunct="1"/>
            <a:r>
              <a:rPr lang="ja-JP" altLang="en-US">
                <a:latin typeface="Times New Roman" panose="02020603050405020304" pitchFamily="18" charset="0"/>
              </a:rPr>
              <a:t>ページテーブルは主記憶内に存在</a:t>
            </a:r>
          </a:p>
          <a:p>
            <a:pPr marL="990600" lvl="1" indent="-533400" eaLnBrk="1" hangingPunct="1"/>
            <a:r>
              <a:rPr lang="ja-JP" altLang="en-US">
                <a:latin typeface="Times New Roman" panose="02020603050405020304" pitchFamily="18" charset="0"/>
              </a:rPr>
              <a:t>2回の主記憶アクセスが必要</a:t>
            </a:r>
          </a:p>
          <a:p>
            <a:pPr marL="1371600" lvl="2" indent="-457200" eaLnBrk="1" hangingPunct="1">
              <a:buFont typeface="Wingdings" panose="05000000000000000000" pitchFamily="2" charset="2"/>
              <a:buAutoNum type="arabicPeriod"/>
            </a:pPr>
            <a:r>
              <a:rPr lang="ja-JP" altLang="en-US">
                <a:latin typeface="Times New Roman" panose="02020603050405020304" pitchFamily="18" charset="0"/>
              </a:rPr>
              <a:t>ページテーブルへのアクセス</a:t>
            </a:r>
          </a:p>
          <a:p>
            <a:pPr marL="1371600" lvl="2" indent="-457200" eaLnBrk="1" hangingPunct="1">
              <a:buFont typeface="Wingdings" panose="05000000000000000000" pitchFamily="2" charset="2"/>
              <a:buAutoNum type="arabicPeriod"/>
            </a:pPr>
            <a:r>
              <a:rPr lang="ja-JP" altLang="en-US">
                <a:latin typeface="Times New Roman" panose="02020603050405020304" pitchFamily="18" charset="0"/>
              </a:rPr>
              <a:t>実アドレスへのアクセス</a:t>
            </a:r>
          </a:p>
        </p:txBody>
      </p:sp>
      <p:sp>
        <p:nvSpPr>
          <p:cNvPr id="39940" name="Rectangle 4"/>
          <p:cNvSpPr>
            <a:spLocks noChangeArrowheads="1"/>
          </p:cNvSpPr>
          <p:nvPr/>
        </p:nvSpPr>
        <p:spPr bwMode="auto">
          <a:xfrm>
            <a:off x="4410075" y="4495800"/>
            <a:ext cx="4343400" cy="2362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9941" name="Text Box 5"/>
          <p:cNvSpPr txBox="1">
            <a:spLocks noChangeArrowheads="1"/>
          </p:cNvSpPr>
          <p:nvPr/>
        </p:nvSpPr>
        <p:spPr bwMode="auto">
          <a:xfrm>
            <a:off x="5759450" y="4038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39942" name="Rectangle 6"/>
          <p:cNvSpPr>
            <a:spLocks noChangeArrowheads="1"/>
          </p:cNvSpPr>
          <p:nvPr/>
        </p:nvSpPr>
        <p:spPr bwMode="auto">
          <a:xfrm>
            <a:off x="5029200" y="5257800"/>
            <a:ext cx="990600" cy="1219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9943" name="Line 7"/>
          <p:cNvSpPr>
            <a:spLocks noChangeShapeType="1"/>
          </p:cNvSpPr>
          <p:nvPr/>
        </p:nvSpPr>
        <p:spPr bwMode="auto">
          <a:xfrm>
            <a:off x="5029200" y="54102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44" name="Line 9"/>
          <p:cNvSpPr>
            <a:spLocks noChangeShapeType="1"/>
          </p:cNvSpPr>
          <p:nvPr/>
        </p:nvSpPr>
        <p:spPr bwMode="auto">
          <a:xfrm>
            <a:off x="5029200" y="55626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45" name="Line 10"/>
          <p:cNvSpPr>
            <a:spLocks noChangeShapeType="1"/>
          </p:cNvSpPr>
          <p:nvPr/>
        </p:nvSpPr>
        <p:spPr bwMode="auto">
          <a:xfrm>
            <a:off x="5029200" y="57150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46" name="Line 11"/>
          <p:cNvSpPr>
            <a:spLocks noChangeShapeType="1"/>
          </p:cNvSpPr>
          <p:nvPr/>
        </p:nvSpPr>
        <p:spPr bwMode="auto">
          <a:xfrm>
            <a:off x="5029200" y="58674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47" name="Line 12"/>
          <p:cNvSpPr>
            <a:spLocks noChangeShapeType="1"/>
          </p:cNvSpPr>
          <p:nvPr/>
        </p:nvSpPr>
        <p:spPr bwMode="auto">
          <a:xfrm>
            <a:off x="5029200" y="60198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48" name="Line 13"/>
          <p:cNvSpPr>
            <a:spLocks noChangeShapeType="1"/>
          </p:cNvSpPr>
          <p:nvPr/>
        </p:nvSpPr>
        <p:spPr bwMode="auto">
          <a:xfrm>
            <a:off x="5029200" y="61722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49" name="Line 14"/>
          <p:cNvSpPr>
            <a:spLocks noChangeShapeType="1"/>
          </p:cNvSpPr>
          <p:nvPr/>
        </p:nvSpPr>
        <p:spPr bwMode="auto">
          <a:xfrm>
            <a:off x="5029200" y="63246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50" name="Line 15"/>
          <p:cNvSpPr>
            <a:spLocks noChangeShapeType="1"/>
          </p:cNvSpPr>
          <p:nvPr/>
        </p:nvSpPr>
        <p:spPr bwMode="auto">
          <a:xfrm>
            <a:off x="7000875" y="54864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51" name="Text Box 16"/>
          <p:cNvSpPr txBox="1">
            <a:spLocks noChangeArrowheads="1"/>
          </p:cNvSpPr>
          <p:nvPr/>
        </p:nvSpPr>
        <p:spPr bwMode="auto">
          <a:xfrm>
            <a:off x="4495800" y="4724400"/>
            <a:ext cx="2179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ページテーブル</a:t>
            </a:r>
          </a:p>
        </p:txBody>
      </p:sp>
      <p:sp>
        <p:nvSpPr>
          <p:cNvPr id="39952" name="Rectangle 17"/>
          <p:cNvSpPr>
            <a:spLocks noChangeArrowheads="1"/>
          </p:cNvSpPr>
          <p:nvPr/>
        </p:nvSpPr>
        <p:spPr bwMode="auto">
          <a:xfrm>
            <a:off x="7000875" y="5029200"/>
            <a:ext cx="990600" cy="1676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9953" name="Line 18"/>
          <p:cNvSpPr>
            <a:spLocks noChangeShapeType="1"/>
          </p:cNvSpPr>
          <p:nvPr/>
        </p:nvSpPr>
        <p:spPr bwMode="auto">
          <a:xfrm>
            <a:off x="7000875" y="56388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54" name="Line 19"/>
          <p:cNvSpPr>
            <a:spLocks noChangeShapeType="1"/>
          </p:cNvSpPr>
          <p:nvPr/>
        </p:nvSpPr>
        <p:spPr bwMode="auto">
          <a:xfrm>
            <a:off x="7000875" y="57912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55" name="Line 20"/>
          <p:cNvSpPr>
            <a:spLocks noChangeShapeType="1"/>
          </p:cNvSpPr>
          <p:nvPr/>
        </p:nvSpPr>
        <p:spPr bwMode="auto">
          <a:xfrm>
            <a:off x="7000875" y="59436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56" name="Line 21"/>
          <p:cNvSpPr>
            <a:spLocks noChangeShapeType="1"/>
          </p:cNvSpPr>
          <p:nvPr/>
        </p:nvSpPr>
        <p:spPr bwMode="auto">
          <a:xfrm>
            <a:off x="7000875" y="60960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57" name="Line 22"/>
          <p:cNvSpPr>
            <a:spLocks noChangeShapeType="1"/>
          </p:cNvSpPr>
          <p:nvPr/>
        </p:nvSpPr>
        <p:spPr bwMode="auto">
          <a:xfrm>
            <a:off x="7000875" y="62484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58" name="Line 23"/>
          <p:cNvSpPr>
            <a:spLocks noChangeShapeType="1"/>
          </p:cNvSpPr>
          <p:nvPr/>
        </p:nvSpPr>
        <p:spPr bwMode="auto">
          <a:xfrm>
            <a:off x="7000875" y="64008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59" name="Line 24"/>
          <p:cNvSpPr>
            <a:spLocks noChangeShapeType="1"/>
          </p:cNvSpPr>
          <p:nvPr/>
        </p:nvSpPr>
        <p:spPr bwMode="auto">
          <a:xfrm>
            <a:off x="7000875" y="65532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60" name="Line 25"/>
          <p:cNvSpPr>
            <a:spLocks noChangeShapeType="1"/>
          </p:cNvSpPr>
          <p:nvPr/>
        </p:nvSpPr>
        <p:spPr bwMode="auto">
          <a:xfrm>
            <a:off x="7000875" y="53340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61" name="Line 26"/>
          <p:cNvSpPr>
            <a:spLocks noChangeShapeType="1"/>
          </p:cNvSpPr>
          <p:nvPr/>
        </p:nvSpPr>
        <p:spPr bwMode="auto">
          <a:xfrm>
            <a:off x="7000875" y="5181600"/>
            <a:ext cx="990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9962" name="Text Box 27"/>
          <p:cNvSpPr txBox="1">
            <a:spLocks noChangeArrowheads="1"/>
          </p:cNvSpPr>
          <p:nvPr/>
        </p:nvSpPr>
        <p:spPr bwMode="auto">
          <a:xfrm>
            <a:off x="6858000" y="4495800"/>
            <a:ext cx="1514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実アドレス</a:t>
            </a:r>
          </a:p>
        </p:txBody>
      </p:sp>
      <p:sp>
        <p:nvSpPr>
          <p:cNvPr id="237597" name="Text Box 29"/>
          <p:cNvSpPr txBox="1">
            <a:spLocks noChangeArrowheads="1"/>
          </p:cNvSpPr>
          <p:nvPr/>
        </p:nvSpPr>
        <p:spPr bwMode="auto">
          <a:xfrm>
            <a:off x="1203325" y="4973638"/>
            <a:ext cx="1524000" cy="46672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メモリ参照</a:t>
            </a:r>
          </a:p>
        </p:txBody>
      </p:sp>
      <p:grpSp>
        <p:nvGrpSpPr>
          <p:cNvPr id="2" name="Group 35"/>
          <p:cNvGrpSpPr>
            <a:grpSpLocks/>
          </p:cNvGrpSpPr>
          <p:nvPr/>
        </p:nvGrpSpPr>
        <p:grpSpPr bwMode="auto">
          <a:xfrm>
            <a:off x="6019800" y="5638800"/>
            <a:ext cx="1981200" cy="457200"/>
            <a:chOff x="3792" y="3552"/>
            <a:chExt cx="1248" cy="288"/>
          </a:xfrm>
        </p:grpSpPr>
        <p:sp>
          <p:nvSpPr>
            <p:cNvPr id="39968" name="Rectangle 36"/>
            <p:cNvSpPr>
              <a:spLocks noChangeArrowheads="1"/>
            </p:cNvSpPr>
            <p:nvPr/>
          </p:nvSpPr>
          <p:spPr bwMode="auto">
            <a:xfrm>
              <a:off x="4416" y="3744"/>
              <a:ext cx="624" cy="96"/>
            </a:xfrm>
            <a:prstGeom prst="rect">
              <a:avLst/>
            </a:prstGeom>
            <a:solidFill>
              <a:srgbClr val="CCFFFF"/>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9969" name="Line 37"/>
            <p:cNvSpPr>
              <a:spLocks noChangeShapeType="1"/>
            </p:cNvSpPr>
            <p:nvPr/>
          </p:nvSpPr>
          <p:spPr bwMode="auto">
            <a:xfrm>
              <a:off x="3792" y="3552"/>
              <a:ext cx="624" cy="24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 name="Group 38"/>
          <p:cNvGrpSpPr>
            <a:grpSpLocks/>
          </p:cNvGrpSpPr>
          <p:nvPr/>
        </p:nvGrpSpPr>
        <p:grpSpPr bwMode="auto">
          <a:xfrm>
            <a:off x="2743200" y="5257800"/>
            <a:ext cx="3276600" cy="457200"/>
            <a:chOff x="1728" y="3312"/>
            <a:chExt cx="2064" cy="288"/>
          </a:xfrm>
        </p:grpSpPr>
        <p:sp>
          <p:nvSpPr>
            <p:cNvPr id="39966" name="Line 39"/>
            <p:cNvSpPr>
              <a:spLocks noChangeShapeType="1"/>
            </p:cNvSpPr>
            <p:nvPr/>
          </p:nvSpPr>
          <p:spPr bwMode="auto">
            <a:xfrm>
              <a:off x="1728" y="3312"/>
              <a:ext cx="1440" cy="24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9967" name="Rectangle 40"/>
            <p:cNvSpPr>
              <a:spLocks noChangeArrowheads="1"/>
            </p:cNvSpPr>
            <p:nvPr/>
          </p:nvSpPr>
          <p:spPr bwMode="auto">
            <a:xfrm>
              <a:off x="3168" y="3504"/>
              <a:ext cx="624" cy="96"/>
            </a:xfrm>
            <a:prstGeom prst="rect">
              <a:avLst/>
            </a:prstGeom>
            <a:solidFill>
              <a:srgbClr val="CCFFFF"/>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37597"/>
                                        </p:tgtEl>
                                        <p:attrNameLst>
                                          <p:attrName>style.visibility</p:attrName>
                                        </p:attrNameLst>
                                      </p:cBhvr>
                                      <p:to>
                                        <p:strVal val="visible"/>
                                      </p:to>
                                    </p:set>
                                    <p:animEffect transition="in" filter="checkerboard(across)">
                                      <p:cBhvr>
                                        <p:cTn id="7" dur="500"/>
                                        <p:tgtEl>
                                          <p:spTgt spid="2375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97" grpId="0"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1"/>
          <p:cNvSpPr>
            <a:spLocks noGrp="1" noChangeArrowheads="1"/>
          </p:cNvSpPr>
          <p:nvPr>
            <p:ph type="title"/>
          </p:nvPr>
        </p:nvSpPr>
        <p:spPr>
          <a:xfrm>
            <a:off x="685800" y="800100"/>
            <a:ext cx="7772400" cy="762000"/>
          </a:xfrm>
        </p:spPr>
        <p:txBody>
          <a:bodyPr/>
          <a:lstStyle/>
          <a:p>
            <a:pPr eaLnBrk="1" hangingPunct="1"/>
            <a:r>
              <a:rPr lang="ja-JP" altLang="en-US"/>
              <a:t>ページングの問題点</a:t>
            </a:r>
          </a:p>
        </p:txBody>
      </p:sp>
      <p:sp>
        <p:nvSpPr>
          <p:cNvPr id="40963" name="Rectangle 12"/>
          <p:cNvSpPr>
            <a:spLocks noGrp="1" noChangeArrowheads="1"/>
          </p:cNvSpPr>
          <p:nvPr>
            <p:ph type="body" idx="1"/>
          </p:nvPr>
        </p:nvSpPr>
        <p:spPr/>
        <p:txBody>
          <a:bodyPr/>
          <a:lstStyle/>
          <a:p>
            <a:pPr eaLnBrk="1" hangingPunct="1"/>
            <a:r>
              <a:rPr lang="ja-JP" altLang="en-US"/>
              <a:t>ページテーブルが巨大</a:t>
            </a:r>
          </a:p>
          <a:p>
            <a:pPr eaLnBrk="1" hangingPunct="1"/>
            <a:endParaRPr lang="ja-JP" altLang="en-US"/>
          </a:p>
          <a:p>
            <a:pPr eaLnBrk="1" hangingPunct="1">
              <a:buFontTx/>
              <a:buNone/>
            </a:pPr>
            <a:endParaRPr lang="ja-JP" altLang="en-US"/>
          </a:p>
          <a:p>
            <a:pPr eaLnBrk="1" hangingPunct="1"/>
            <a:r>
              <a:rPr lang="ja-JP" altLang="en-US"/>
              <a:t>メモリアクセスの増大</a:t>
            </a:r>
          </a:p>
        </p:txBody>
      </p:sp>
      <p:sp>
        <p:nvSpPr>
          <p:cNvPr id="40964" name="Text Box 13"/>
          <p:cNvSpPr txBox="1">
            <a:spLocks noChangeArrowheads="1"/>
          </p:cNvSpPr>
          <p:nvPr/>
        </p:nvSpPr>
        <p:spPr bwMode="auto">
          <a:xfrm>
            <a:off x="1371600" y="2840038"/>
            <a:ext cx="702627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ハッシュ</a:t>
            </a:r>
            <a:r>
              <a:rPr lang="ja-JP" altLang="en-US" sz="2800"/>
              <a:t>(</a:t>
            </a:r>
            <a:r>
              <a:rPr lang="en-US" altLang="ja-JP" sz="2800"/>
              <a:t>hash)</a:t>
            </a:r>
            <a:r>
              <a:rPr lang="ja-JP" altLang="en-US" sz="3200"/>
              <a:t>関数によるページテーブル</a:t>
            </a:r>
          </a:p>
        </p:txBody>
      </p:sp>
      <p:sp>
        <p:nvSpPr>
          <p:cNvPr id="40965" name="Text Box 14"/>
          <p:cNvSpPr txBox="1">
            <a:spLocks noChangeArrowheads="1"/>
          </p:cNvSpPr>
          <p:nvPr/>
        </p:nvSpPr>
        <p:spPr bwMode="auto">
          <a:xfrm>
            <a:off x="1447800" y="4476750"/>
            <a:ext cx="319881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連想レジスタ方式</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メモリ</a:t>
            </a:r>
          </a:p>
        </p:txBody>
      </p:sp>
      <p:graphicFrame>
        <p:nvGraphicFramePr>
          <p:cNvPr id="153657" name="Group 57"/>
          <p:cNvGraphicFramePr>
            <a:graphicFrameLocks noGrp="1"/>
          </p:cNvGraphicFramePr>
          <p:nvPr/>
        </p:nvGraphicFramePr>
        <p:xfrm>
          <a:off x="152400" y="1905000"/>
          <a:ext cx="8839200" cy="4618039"/>
        </p:xfrm>
        <a:graphic>
          <a:graphicData uri="http://schemas.openxmlformats.org/drawingml/2006/table">
            <a:tbl>
              <a:tblPr/>
              <a:tblGrid>
                <a:gridCol w="17526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4419600">
                  <a:extLst>
                    <a:ext uri="{9D8B030D-6E8A-4147-A177-3AD203B41FA5}">
                      <a16:colId xmlns:a16="http://schemas.microsoft.com/office/drawing/2014/main" val="20002"/>
                    </a:ext>
                  </a:extLst>
                </a:gridCol>
              </a:tblGrid>
              <a:tr h="1143079">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記憶装置</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本, 資料</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特徴</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43079">
                <a:tc>
                  <a:txBody>
                    <a:bodyPr/>
                    <a:lstStyle/>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キャッシュ</a:t>
                      </a:r>
                    </a:p>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cache memory)</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手で保持</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すぐ読める</a:t>
                      </a:r>
                      <a:endPar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ごくわずかな量しか持てない</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43079">
                <a:tc>
                  <a:txBody>
                    <a:bodyPr/>
                    <a:lstStyle/>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主記憶</a:t>
                      </a:r>
                    </a:p>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main memory)</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作業机</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座ったまますぐ手に取れる</a:t>
                      </a:r>
                      <a:endPar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置ける量は限られる</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88802">
                <a:tc>
                  <a:txBody>
                    <a:bodyPr/>
                    <a:lstStyle/>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2次記憶</a:t>
                      </a:r>
                    </a:p>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secondary memory</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倉庫</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部屋を出て取りにいく必要あり</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大量に置ける</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pic>
        <p:nvPicPr>
          <p:cNvPr id="6169" name="Picture 42" descr="C:\Documents and Settings\takasi-i\My Documents\OS\image\Item_Book.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2133600"/>
            <a:ext cx="7778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0" name="Picture 43" descr="C:\Documents and Settings\takasi-i\My Documents\OS\image\Menu_Table.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2500" y="4652963"/>
            <a:ext cx="993775"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1" name="Picture 45" descr="C:\Documents and Settings\takasi-i\My Documents\OS\image\Menu_倉庫.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5410200"/>
            <a:ext cx="765175"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2" name="図 30" descr="ITEM＿書物（本）.bmp.gif"/>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708400" y="3141663"/>
            <a:ext cx="70485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アクセス時間</a:t>
            </a:r>
          </a:p>
        </p:txBody>
      </p:sp>
      <p:sp>
        <p:nvSpPr>
          <p:cNvPr id="41987"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主記憶へのアクセス</a:t>
            </a:r>
          </a:p>
          <a:p>
            <a:pPr lvl="1" eaLnBrk="1" hangingPunct="1"/>
            <a:r>
              <a:rPr lang="en-US" altLang="ja-JP" sz="3200">
                <a:latin typeface="Times New Roman" panose="02020603050405020304" pitchFamily="18" charset="0"/>
              </a:rPr>
              <a:t>10</a:t>
            </a:r>
            <a:r>
              <a:rPr lang="en-US" altLang="ja-JP" sz="3200" baseline="30000">
                <a:latin typeface="Times New Roman" panose="02020603050405020304" pitchFamily="18" charset="0"/>
              </a:rPr>
              <a:t>-7</a:t>
            </a:r>
            <a:r>
              <a:rPr lang="en-US" altLang="ja-JP" sz="3200">
                <a:latin typeface="Times New Roman" panose="02020603050405020304" pitchFamily="18" charset="0"/>
              </a:rPr>
              <a:t> </a:t>
            </a:r>
            <a:r>
              <a:rPr lang="ja-JP" altLang="en-US" sz="3200">
                <a:latin typeface="Times New Roman" panose="02020603050405020304" pitchFamily="18" charset="0"/>
              </a:rPr>
              <a:t>秒程度</a:t>
            </a:r>
          </a:p>
          <a:p>
            <a:pPr eaLnBrk="1" hangingPunct="1"/>
            <a:r>
              <a:rPr lang="ja-JP" altLang="en-US">
                <a:latin typeface="Times New Roman" panose="02020603050405020304" pitchFamily="18" charset="0"/>
              </a:rPr>
              <a:t>2次記憶へのアクセス</a:t>
            </a:r>
          </a:p>
          <a:p>
            <a:pPr lvl="1" eaLnBrk="1" hangingPunct="1"/>
            <a:r>
              <a:rPr lang="ja-JP" altLang="en-US" sz="3200">
                <a:latin typeface="Times New Roman" panose="02020603050405020304" pitchFamily="18" charset="0"/>
              </a:rPr>
              <a:t>10</a:t>
            </a:r>
            <a:r>
              <a:rPr lang="ja-JP" altLang="en-US" sz="3200" baseline="30000">
                <a:latin typeface="Times New Roman" panose="02020603050405020304" pitchFamily="18" charset="0"/>
              </a:rPr>
              <a:t>-3</a:t>
            </a:r>
            <a:r>
              <a:rPr lang="ja-JP" altLang="en-US" sz="3200">
                <a:latin typeface="Times New Roman" panose="02020603050405020304" pitchFamily="18" charset="0"/>
              </a:rPr>
              <a:t> 秒程度</a:t>
            </a:r>
          </a:p>
        </p:txBody>
      </p:sp>
      <p:sp>
        <p:nvSpPr>
          <p:cNvPr id="283652" name="Text Box 4"/>
          <p:cNvSpPr txBox="1">
            <a:spLocks noChangeArrowheads="1"/>
          </p:cNvSpPr>
          <p:nvPr/>
        </p:nvSpPr>
        <p:spPr bwMode="auto">
          <a:xfrm>
            <a:off x="1447800" y="4572000"/>
            <a:ext cx="47926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アクセス時間に約10000倍の差</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83652"/>
                                        </p:tgtEl>
                                        <p:attrNameLst>
                                          <p:attrName>style.visibility</p:attrName>
                                        </p:attrNameLst>
                                      </p:cBhvr>
                                      <p:to>
                                        <p:strVal val="visible"/>
                                      </p:to>
                                    </p:set>
                                    <p:animEffect transition="in" filter="checkerboard(across)">
                                      <p:cBhvr>
                                        <p:cTn id="7" dur="500"/>
                                        <p:tgtEl>
                                          <p:spTgt spid="2836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2"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800100"/>
            <a:ext cx="7772400" cy="762000"/>
          </a:xfrm>
        </p:spPr>
        <p:txBody>
          <a:bodyPr/>
          <a:lstStyle/>
          <a:p>
            <a:pPr eaLnBrk="1" hangingPunct="1"/>
            <a:r>
              <a:rPr lang="ja-JP" altLang="en-US"/>
              <a:t>アクセス時間</a:t>
            </a:r>
            <a:endParaRPr lang="en-US" altLang="ja-JP"/>
          </a:p>
        </p:txBody>
      </p:sp>
      <p:sp>
        <p:nvSpPr>
          <p:cNvPr id="43011" name="Rectangle 3"/>
          <p:cNvSpPr>
            <a:spLocks noGrp="1" noChangeArrowheads="1"/>
          </p:cNvSpPr>
          <p:nvPr>
            <p:ph type="body" idx="1"/>
          </p:nvPr>
        </p:nvSpPr>
        <p:spPr>
          <a:xfrm>
            <a:off x="685800" y="2438400"/>
            <a:ext cx="7772400" cy="4267200"/>
          </a:xfrm>
        </p:spPr>
        <p:txBody>
          <a:bodyPr/>
          <a:lstStyle/>
          <a:p>
            <a:pPr marL="609600" indent="-609600" eaLnBrk="1" hangingPunct="1"/>
            <a:r>
              <a:rPr lang="ja-JP" altLang="en-US" sz="2800">
                <a:latin typeface="Times New Roman" panose="02020603050405020304" pitchFamily="18" charset="0"/>
              </a:rPr>
              <a:t>主記憶上にページがある場合</a:t>
            </a:r>
          </a:p>
          <a:p>
            <a:pPr marL="990600" lvl="1" indent="-533400" eaLnBrk="1" hangingPunct="1">
              <a:buFont typeface="Wingdings" panose="05000000000000000000" pitchFamily="2" charset="2"/>
              <a:buAutoNum type="arabicPeriod"/>
            </a:pPr>
            <a:r>
              <a:rPr lang="ja-JP" altLang="en-US">
                <a:latin typeface="Times New Roman" panose="02020603050405020304" pitchFamily="18" charset="0"/>
              </a:rPr>
              <a:t>ページテーブルへのアクセス	: 10</a:t>
            </a:r>
            <a:r>
              <a:rPr lang="ja-JP" altLang="en-US" baseline="30000">
                <a:latin typeface="Times New Roman" panose="02020603050405020304" pitchFamily="18" charset="0"/>
              </a:rPr>
              <a:t>-7</a:t>
            </a:r>
            <a:r>
              <a:rPr lang="ja-JP" altLang="en-US">
                <a:latin typeface="Times New Roman" panose="02020603050405020304" pitchFamily="18" charset="0"/>
              </a:rPr>
              <a:t>秒</a:t>
            </a:r>
          </a:p>
          <a:p>
            <a:pPr marL="990600" lvl="1" indent="-533400" eaLnBrk="1" hangingPunct="1">
              <a:buFont typeface="Wingdings" panose="05000000000000000000" pitchFamily="2" charset="2"/>
              <a:buAutoNum type="arabicPeriod"/>
            </a:pPr>
            <a:r>
              <a:rPr lang="ja-JP" altLang="en-US">
                <a:latin typeface="Times New Roman" panose="02020603050405020304" pitchFamily="18" charset="0"/>
              </a:rPr>
              <a:t>主記憶へのアクセス		: 10</a:t>
            </a:r>
            <a:r>
              <a:rPr lang="ja-JP" altLang="en-US" baseline="30000">
                <a:latin typeface="Times New Roman" panose="02020603050405020304" pitchFamily="18" charset="0"/>
              </a:rPr>
              <a:t>-7</a:t>
            </a:r>
            <a:r>
              <a:rPr lang="ja-JP" altLang="en-US">
                <a:latin typeface="Times New Roman" panose="02020603050405020304" pitchFamily="18" charset="0"/>
              </a:rPr>
              <a:t>秒</a:t>
            </a:r>
          </a:p>
          <a:p>
            <a:pPr marL="609600" indent="-609600" eaLnBrk="1" hangingPunct="1"/>
            <a:r>
              <a:rPr lang="ja-JP" altLang="en-US" sz="2800">
                <a:latin typeface="Times New Roman" panose="02020603050405020304" pitchFamily="18" charset="0"/>
              </a:rPr>
              <a:t>主記憶上にページが無い場合</a:t>
            </a:r>
          </a:p>
          <a:p>
            <a:pPr marL="990600" lvl="1" indent="-533400" eaLnBrk="1" hangingPunct="1">
              <a:buFont typeface="Wingdings" panose="05000000000000000000" pitchFamily="2" charset="2"/>
              <a:buAutoNum type="arabicPeriod"/>
            </a:pPr>
            <a:r>
              <a:rPr lang="ja-JP" altLang="en-US">
                <a:latin typeface="Times New Roman" panose="02020603050405020304" pitchFamily="18" charset="0"/>
              </a:rPr>
              <a:t>ページテーブルへのアクセス	: 10</a:t>
            </a:r>
            <a:r>
              <a:rPr lang="ja-JP" altLang="en-US" baseline="30000">
                <a:latin typeface="Times New Roman" panose="02020603050405020304" pitchFamily="18" charset="0"/>
              </a:rPr>
              <a:t>-7</a:t>
            </a:r>
            <a:r>
              <a:rPr lang="ja-JP" altLang="en-US">
                <a:latin typeface="Times New Roman" panose="02020603050405020304" pitchFamily="18" charset="0"/>
              </a:rPr>
              <a:t>秒</a:t>
            </a:r>
          </a:p>
          <a:p>
            <a:pPr marL="990600" lvl="1" indent="-533400" eaLnBrk="1" hangingPunct="1">
              <a:buFont typeface="Wingdings" panose="05000000000000000000" pitchFamily="2" charset="2"/>
              <a:buAutoNum type="arabicPeriod"/>
            </a:pPr>
            <a:r>
              <a:rPr lang="ja-JP" altLang="en-US">
                <a:latin typeface="Times New Roman" panose="02020603050405020304" pitchFamily="18" charset="0"/>
              </a:rPr>
              <a:t>ページアウト			: 10</a:t>
            </a:r>
            <a:r>
              <a:rPr lang="ja-JP" altLang="en-US" baseline="30000">
                <a:latin typeface="Times New Roman" panose="02020603050405020304" pitchFamily="18" charset="0"/>
              </a:rPr>
              <a:t>-3</a:t>
            </a:r>
            <a:r>
              <a:rPr lang="ja-JP" altLang="en-US">
                <a:latin typeface="Times New Roman" panose="02020603050405020304" pitchFamily="18" charset="0"/>
              </a:rPr>
              <a:t>秒</a:t>
            </a:r>
          </a:p>
          <a:p>
            <a:pPr marL="990600" lvl="1" indent="-533400" eaLnBrk="1" hangingPunct="1">
              <a:buFont typeface="Wingdings" panose="05000000000000000000" pitchFamily="2" charset="2"/>
              <a:buAutoNum type="arabicPeriod"/>
            </a:pPr>
            <a:r>
              <a:rPr lang="ja-JP" altLang="en-US">
                <a:latin typeface="Times New Roman" panose="02020603050405020304" pitchFamily="18" charset="0"/>
              </a:rPr>
              <a:t>ページイン				: 10</a:t>
            </a:r>
            <a:r>
              <a:rPr lang="ja-JP" altLang="en-US" baseline="30000">
                <a:latin typeface="Times New Roman" panose="02020603050405020304" pitchFamily="18" charset="0"/>
              </a:rPr>
              <a:t>-3</a:t>
            </a:r>
            <a:r>
              <a:rPr lang="ja-JP" altLang="en-US">
                <a:latin typeface="Times New Roman" panose="02020603050405020304" pitchFamily="18" charset="0"/>
              </a:rPr>
              <a:t>秒</a:t>
            </a:r>
          </a:p>
          <a:p>
            <a:pPr marL="990600" lvl="1" indent="-533400" eaLnBrk="1" hangingPunct="1">
              <a:buFont typeface="Wingdings" panose="05000000000000000000" pitchFamily="2" charset="2"/>
              <a:buAutoNum type="arabicPeriod"/>
            </a:pPr>
            <a:r>
              <a:rPr lang="ja-JP" altLang="en-US">
                <a:latin typeface="Times New Roman" panose="02020603050405020304" pitchFamily="18" charset="0"/>
              </a:rPr>
              <a:t>主記憶へのアクセス		: 10</a:t>
            </a:r>
            <a:r>
              <a:rPr lang="ja-JP" altLang="en-US" baseline="30000">
                <a:latin typeface="Times New Roman" panose="02020603050405020304" pitchFamily="18" charset="0"/>
              </a:rPr>
              <a:t>-7</a:t>
            </a:r>
            <a:r>
              <a:rPr lang="ja-JP" altLang="en-US">
                <a:latin typeface="Times New Roman" panose="02020603050405020304" pitchFamily="18" charset="0"/>
              </a:rPr>
              <a:t>秒</a:t>
            </a:r>
          </a:p>
        </p:txBody>
      </p:sp>
      <p:sp>
        <p:nvSpPr>
          <p:cNvPr id="43012" name="Text Box 4"/>
          <p:cNvSpPr txBox="1">
            <a:spLocks noChangeArrowheads="1"/>
          </p:cNvSpPr>
          <p:nvPr/>
        </p:nvSpPr>
        <p:spPr bwMode="auto">
          <a:xfrm>
            <a:off x="381000" y="1447800"/>
            <a:ext cx="457993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主記憶へのアクセス :   10</a:t>
            </a:r>
            <a:r>
              <a:rPr lang="ja-JP" altLang="en-US" sz="2800" baseline="30000"/>
              <a:t>-7</a:t>
            </a:r>
            <a:r>
              <a:rPr lang="ja-JP" altLang="en-US" sz="2800"/>
              <a:t>秒</a:t>
            </a:r>
          </a:p>
          <a:p>
            <a:pPr eaLnBrk="1" hangingPunct="1"/>
            <a:r>
              <a:rPr lang="ja-JP" altLang="en-US" sz="2800"/>
              <a:t>2次記憶へのアクセス : 10</a:t>
            </a:r>
            <a:r>
              <a:rPr lang="ja-JP" altLang="en-US" sz="2800" baseline="30000"/>
              <a:t>-3</a:t>
            </a:r>
            <a:r>
              <a:rPr lang="ja-JP" altLang="en-US" sz="2800"/>
              <a:t>秒</a:t>
            </a:r>
          </a:p>
        </p:txBody>
      </p:sp>
      <p:grpSp>
        <p:nvGrpSpPr>
          <p:cNvPr id="2" name="Group 9"/>
          <p:cNvGrpSpPr>
            <a:grpSpLocks/>
          </p:cNvGrpSpPr>
          <p:nvPr/>
        </p:nvGrpSpPr>
        <p:grpSpPr bwMode="auto">
          <a:xfrm>
            <a:off x="7467600" y="4648200"/>
            <a:ext cx="1631950" cy="1828800"/>
            <a:chOff x="4704" y="2928"/>
            <a:chExt cx="1028" cy="1152"/>
          </a:xfrm>
        </p:grpSpPr>
        <p:sp>
          <p:nvSpPr>
            <p:cNvPr id="43014" name="AutoShape 5"/>
            <p:cNvSpPr>
              <a:spLocks/>
            </p:cNvSpPr>
            <p:nvPr/>
          </p:nvSpPr>
          <p:spPr bwMode="auto">
            <a:xfrm>
              <a:off x="4704" y="2928"/>
              <a:ext cx="96" cy="1152"/>
            </a:xfrm>
            <a:prstGeom prst="rightBrace">
              <a:avLst>
                <a:gd name="adj1" fmla="val 100000"/>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3015" name="Text Box 8"/>
            <p:cNvSpPr txBox="1">
              <a:spLocks noChangeArrowheads="1"/>
            </p:cNvSpPr>
            <p:nvPr/>
          </p:nvSpPr>
          <p:spPr bwMode="auto">
            <a:xfrm>
              <a:off x="4752" y="3216"/>
              <a:ext cx="980"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10000倍の</a:t>
              </a:r>
            </a:p>
            <a:p>
              <a:pPr eaLnBrk="1" hangingPunct="1"/>
              <a:r>
                <a:rPr lang="ja-JP" altLang="en-US"/>
                <a:t>時間差</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アクセス時間</a:t>
            </a:r>
          </a:p>
        </p:txBody>
      </p:sp>
      <p:sp>
        <p:nvSpPr>
          <p:cNvPr id="44035" name="Rectangle 3"/>
          <p:cNvSpPr>
            <a:spLocks noGrp="1" noChangeArrowheads="1"/>
          </p:cNvSpPr>
          <p:nvPr>
            <p:ph type="body" idx="1"/>
          </p:nvPr>
        </p:nvSpPr>
        <p:spPr>
          <a:xfrm>
            <a:off x="685800" y="1981200"/>
            <a:ext cx="7772400" cy="1143000"/>
          </a:xfrm>
        </p:spPr>
        <p:txBody>
          <a:bodyPr/>
          <a:lstStyle/>
          <a:p>
            <a:pPr eaLnBrk="1" hangingPunct="1"/>
            <a:r>
              <a:rPr lang="ja-JP" altLang="en-US" dirty="0">
                <a:latin typeface="Times New Roman" panose="02020603050405020304" pitchFamily="18" charset="0"/>
              </a:rPr>
              <a:t>主記憶上にページが無い場合</a:t>
            </a:r>
          </a:p>
          <a:p>
            <a:pPr lvl="1" eaLnBrk="1" hangingPunct="1"/>
            <a:r>
              <a:rPr lang="ja-JP" altLang="en-US" dirty="0">
                <a:latin typeface="Times New Roman" panose="02020603050405020304" pitchFamily="18" charset="0"/>
              </a:rPr>
              <a:t>ページアウト, ページインに 10</a:t>
            </a:r>
            <a:r>
              <a:rPr lang="ja-JP" altLang="en-US" baseline="30000" dirty="0">
                <a:latin typeface="Times New Roman" panose="02020603050405020304" pitchFamily="18" charset="0"/>
              </a:rPr>
              <a:t>-3</a:t>
            </a:r>
            <a:r>
              <a:rPr lang="ja-JP" altLang="en-US" dirty="0">
                <a:latin typeface="Times New Roman" panose="02020603050405020304" pitchFamily="18" charset="0"/>
              </a:rPr>
              <a:t> 秒</a:t>
            </a:r>
          </a:p>
        </p:txBody>
      </p:sp>
      <p:grpSp>
        <p:nvGrpSpPr>
          <p:cNvPr id="2" name="Group 6"/>
          <p:cNvGrpSpPr>
            <a:grpSpLocks/>
          </p:cNvGrpSpPr>
          <p:nvPr/>
        </p:nvGrpSpPr>
        <p:grpSpPr bwMode="auto">
          <a:xfrm>
            <a:off x="838200" y="3200400"/>
            <a:ext cx="7912100" cy="1052513"/>
            <a:chOff x="528" y="2016"/>
            <a:chExt cx="4984" cy="663"/>
          </a:xfrm>
        </p:grpSpPr>
        <p:sp>
          <p:nvSpPr>
            <p:cNvPr id="44041" name="AutoShape 4"/>
            <p:cNvSpPr>
              <a:spLocks noChangeArrowheads="1"/>
            </p:cNvSpPr>
            <p:nvPr/>
          </p:nvSpPr>
          <p:spPr bwMode="auto">
            <a:xfrm>
              <a:off x="2256" y="2016"/>
              <a:ext cx="528" cy="336"/>
            </a:xfrm>
            <a:prstGeom prst="downArrow">
              <a:avLst>
                <a:gd name="adj1" fmla="val 50000"/>
                <a:gd name="adj2" fmla="val 25000"/>
              </a:avLst>
            </a:prstGeom>
            <a:solidFill>
              <a:srgbClr val="CCFFCC"/>
            </a:solidFill>
            <a:ln w="19050">
              <a:solidFill>
                <a:schemeClr val="tx1"/>
              </a:solidFill>
              <a:miter lim="800000"/>
              <a:headEnd/>
              <a:tailEnd/>
            </a:ln>
          </p:spPr>
          <p:txBody>
            <a:bodyPr vert="eaVert"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4042" name="Text Box 5"/>
            <p:cNvSpPr txBox="1">
              <a:spLocks noChangeArrowheads="1"/>
            </p:cNvSpPr>
            <p:nvPr/>
          </p:nvSpPr>
          <p:spPr bwMode="auto">
            <a:xfrm>
              <a:off x="528" y="2352"/>
              <a:ext cx="498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ページテーブルに 10</a:t>
              </a:r>
              <a:r>
                <a:rPr lang="ja-JP" altLang="en-US" sz="2800" baseline="30000"/>
                <a:t>-7</a:t>
              </a:r>
              <a:r>
                <a:rPr lang="ja-JP" altLang="en-US" sz="2800"/>
                <a:t> 秒でアクセスする意味が無い</a:t>
              </a:r>
            </a:p>
          </p:txBody>
        </p:sp>
      </p:grpSp>
      <p:grpSp>
        <p:nvGrpSpPr>
          <p:cNvPr id="3" name="Group 9"/>
          <p:cNvGrpSpPr>
            <a:grpSpLocks/>
          </p:cNvGrpSpPr>
          <p:nvPr/>
        </p:nvGrpSpPr>
        <p:grpSpPr bwMode="auto">
          <a:xfrm>
            <a:off x="1676400" y="4267200"/>
            <a:ext cx="5075238" cy="1479550"/>
            <a:chOff x="1056" y="2688"/>
            <a:chExt cx="3197" cy="932"/>
          </a:xfrm>
        </p:grpSpPr>
        <p:sp>
          <p:nvSpPr>
            <p:cNvPr id="44039" name="AutoShape 7"/>
            <p:cNvSpPr>
              <a:spLocks noChangeArrowheads="1"/>
            </p:cNvSpPr>
            <p:nvPr/>
          </p:nvSpPr>
          <p:spPr bwMode="auto">
            <a:xfrm>
              <a:off x="2208" y="2688"/>
              <a:ext cx="576" cy="336"/>
            </a:xfrm>
            <a:prstGeom prst="downArrow">
              <a:avLst>
                <a:gd name="adj1" fmla="val 50000"/>
                <a:gd name="adj2" fmla="val 25000"/>
              </a:avLst>
            </a:prstGeom>
            <a:solidFill>
              <a:srgbClr val="CCFFCC"/>
            </a:solidFill>
            <a:ln w="19050">
              <a:solidFill>
                <a:schemeClr val="tx1"/>
              </a:solidFill>
              <a:miter lim="800000"/>
              <a:headEnd/>
              <a:tailEnd/>
            </a:ln>
          </p:spPr>
          <p:txBody>
            <a:bodyPr vert="eaVert"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4040" name="Text Box 8"/>
            <p:cNvSpPr txBox="1">
              <a:spLocks noChangeArrowheads="1"/>
            </p:cNvSpPr>
            <p:nvPr/>
          </p:nvSpPr>
          <p:spPr bwMode="auto">
            <a:xfrm>
              <a:off x="1056" y="3024"/>
              <a:ext cx="3197"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主記憶無いページへのエントリを</a:t>
              </a:r>
            </a:p>
            <a:p>
              <a:pPr eaLnBrk="1" hangingPunct="1"/>
              <a:r>
                <a:rPr lang="ja-JP" altLang="en-US" sz="2800"/>
                <a:t>主記憶上に置く意味が無い</a:t>
              </a:r>
            </a:p>
          </p:txBody>
        </p:sp>
      </p:grpSp>
      <p:sp>
        <p:nvSpPr>
          <p:cNvPr id="284682" name="Text Box 10"/>
          <p:cNvSpPr txBox="1">
            <a:spLocks noChangeArrowheads="1"/>
          </p:cNvSpPr>
          <p:nvPr/>
        </p:nvSpPr>
        <p:spPr bwMode="auto">
          <a:xfrm>
            <a:off x="1828800" y="5867400"/>
            <a:ext cx="47577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2次記憶上に置いても問題無し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84682"/>
                                        </p:tgtEl>
                                        <p:attrNameLst>
                                          <p:attrName>style.visibility</p:attrName>
                                        </p:attrNameLst>
                                      </p:cBhvr>
                                      <p:to>
                                        <p:strVal val="visible"/>
                                      </p:to>
                                    </p:set>
                                    <p:anim calcmode="lin" valueType="num">
                                      <p:cBhvr additive="base">
                                        <p:cTn id="17" dur="500" fill="hold"/>
                                        <p:tgtEl>
                                          <p:spTgt spid="284682"/>
                                        </p:tgtEl>
                                        <p:attrNameLst>
                                          <p:attrName>ppt_x</p:attrName>
                                        </p:attrNameLst>
                                      </p:cBhvr>
                                      <p:tavLst>
                                        <p:tav tm="0">
                                          <p:val>
                                            <p:strVal val="#ppt_x"/>
                                          </p:val>
                                        </p:tav>
                                        <p:tav tm="100000">
                                          <p:val>
                                            <p:strVal val="#ppt_x"/>
                                          </p:val>
                                        </p:tav>
                                      </p:tavLst>
                                    </p:anim>
                                    <p:anim calcmode="lin" valueType="num">
                                      <p:cBhvr additive="base">
                                        <p:cTn id="18" dur="500" fill="hold"/>
                                        <p:tgtEl>
                                          <p:spTgt spid="2846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82"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152400"/>
            <a:ext cx="7696200" cy="762000"/>
          </a:xfrm>
        </p:spPr>
        <p:txBody>
          <a:bodyPr/>
          <a:lstStyle/>
          <a:p>
            <a:pPr eaLnBrk="1" hangingPunct="1"/>
            <a:r>
              <a:rPr lang="ja-JP" altLang="en-US"/>
              <a:t>ページテーブルの縮小</a:t>
            </a:r>
            <a:endParaRPr lang="en-US" altLang="ja-JP"/>
          </a:p>
        </p:txBody>
      </p:sp>
      <p:graphicFrame>
        <p:nvGraphicFramePr>
          <p:cNvPr id="315607" name="Group 215"/>
          <p:cNvGraphicFramePr>
            <a:graphicFrameLocks noGrp="1"/>
          </p:cNvGraphicFramePr>
          <p:nvPr/>
        </p:nvGraphicFramePr>
        <p:xfrm>
          <a:off x="381000" y="1219200"/>
          <a:ext cx="3505200" cy="4450080"/>
        </p:xfrm>
        <a:graphic>
          <a:graphicData uri="http://schemas.openxmlformats.org/drawingml/2006/table">
            <a:tbl>
              <a:tblPr/>
              <a:tblGrid>
                <a:gridCol w="762000">
                  <a:extLst>
                    <a:ext uri="{9D8B030D-6E8A-4147-A177-3AD203B41FA5}">
                      <a16:colId xmlns:a16="http://schemas.microsoft.com/office/drawing/2014/main" val="20000"/>
                    </a:ext>
                  </a:extLst>
                </a:gridCol>
                <a:gridCol w="731838">
                  <a:extLst>
                    <a:ext uri="{9D8B030D-6E8A-4147-A177-3AD203B41FA5}">
                      <a16:colId xmlns:a16="http://schemas.microsoft.com/office/drawing/2014/main" val="20001"/>
                    </a:ext>
                  </a:extLst>
                </a:gridCol>
                <a:gridCol w="563562">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tblGrid>
              <a:tr h="381000">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フラグ</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86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C</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06</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07</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5123" name="Text Box 112"/>
          <p:cNvSpPr txBox="1">
            <a:spLocks noChangeArrowheads="1"/>
          </p:cNvSpPr>
          <p:nvPr/>
        </p:nvSpPr>
        <p:spPr bwMode="auto">
          <a:xfrm>
            <a:off x="1143000" y="762000"/>
            <a:ext cx="2179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ページテーブル</a:t>
            </a:r>
          </a:p>
        </p:txBody>
      </p:sp>
      <p:sp>
        <p:nvSpPr>
          <p:cNvPr id="315505" name="Text Box 113"/>
          <p:cNvSpPr txBox="1">
            <a:spLocks noChangeArrowheads="1"/>
          </p:cNvSpPr>
          <p:nvPr/>
        </p:nvSpPr>
        <p:spPr bwMode="auto">
          <a:xfrm>
            <a:off x="457200" y="5715000"/>
            <a:ext cx="33147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エントリ数 = </a:t>
            </a:r>
          </a:p>
          <a:p>
            <a:pPr eaLnBrk="1" hangingPunct="1"/>
            <a:r>
              <a:rPr lang="ja-JP" altLang="en-US" sz="2800"/>
              <a:t>仮想記憶のページ数</a:t>
            </a:r>
          </a:p>
        </p:txBody>
      </p:sp>
      <p:grpSp>
        <p:nvGrpSpPr>
          <p:cNvPr id="2" name="Group 218"/>
          <p:cNvGrpSpPr>
            <a:grpSpLocks/>
          </p:cNvGrpSpPr>
          <p:nvPr/>
        </p:nvGrpSpPr>
        <p:grpSpPr bwMode="auto">
          <a:xfrm>
            <a:off x="4038600" y="2057400"/>
            <a:ext cx="4419600" cy="3070225"/>
            <a:chOff x="2448" y="1296"/>
            <a:chExt cx="2784" cy="1934"/>
          </a:xfrm>
        </p:grpSpPr>
        <p:sp>
          <p:nvSpPr>
            <p:cNvPr id="45128" name="Rectangle 160"/>
            <p:cNvSpPr>
              <a:spLocks noChangeArrowheads="1"/>
            </p:cNvSpPr>
            <p:nvPr/>
          </p:nvSpPr>
          <p:spPr bwMode="auto">
            <a:xfrm>
              <a:off x="4896" y="2943"/>
              <a:ext cx="336"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1</a:t>
              </a:r>
            </a:p>
          </p:txBody>
        </p:sp>
        <p:sp>
          <p:nvSpPr>
            <p:cNvPr id="45129" name="Rectangle 161"/>
            <p:cNvSpPr>
              <a:spLocks noChangeArrowheads="1"/>
            </p:cNvSpPr>
            <p:nvPr/>
          </p:nvSpPr>
          <p:spPr bwMode="auto">
            <a:xfrm>
              <a:off x="4320" y="2943"/>
              <a:ext cx="576"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t>100</a:t>
              </a:r>
            </a:p>
          </p:txBody>
        </p:sp>
        <p:sp>
          <p:nvSpPr>
            <p:cNvPr id="45130" name="Rectangle 162"/>
            <p:cNvSpPr>
              <a:spLocks noChangeArrowheads="1"/>
            </p:cNvSpPr>
            <p:nvPr/>
          </p:nvSpPr>
          <p:spPr bwMode="auto">
            <a:xfrm>
              <a:off x="3965" y="2943"/>
              <a:ext cx="355"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1</a:t>
              </a:r>
            </a:p>
          </p:txBody>
        </p:sp>
        <p:sp>
          <p:nvSpPr>
            <p:cNvPr id="45131" name="Rectangle 163"/>
            <p:cNvSpPr>
              <a:spLocks noChangeArrowheads="1"/>
            </p:cNvSpPr>
            <p:nvPr/>
          </p:nvSpPr>
          <p:spPr bwMode="auto">
            <a:xfrm>
              <a:off x="3504" y="2943"/>
              <a:ext cx="461"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06</a:t>
              </a:r>
            </a:p>
          </p:txBody>
        </p:sp>
        <p:sp>
          <p:nvSpPr>
            <p:cNvPr id="45132" name="Rectangle 164"/>
            <p:cNvSpPr>
              <a:spLocks noChangeArrowheads="1"/>
            </p:cNvSpPr>
            <p:nvPr/>
          </p:nvSpPr>
          <p:spPr bwMode="auto">
            <a:xfrm>
              <a:off x="3024" y="2943"/>
              <a:ext cx="480"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3</a:t>
              </a:r>
            </a:p>
          </p:txBody>
        </p:sp>
        <p:sp>
          <p:nvSpPr>
            <p:cNvPr id="45133" name="Rectangle 165"/>
            <p:cNvSpPr>
              <a:spLocks noChangeArrowheads="1"/>
            </p:cNvSpPr>
            <p:nvPr/>
          </p:nvSpPr>
          <p:spPr bwMode="auto">
            <a:xfrm>
              <a:off x="4896" y="2656"/>
              <a:ext cx="336"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1</a:t>
              </a:r>
            </a:p>
          </p:txBody>
        </p:sp>
        <p:sp>
          <p:nvSpPr>
            <p:cNvPr id="45134" name="Rectangle 166"/>
            <p:cNvSpPr>
              <a:spLocks noChangeArrowheads="1"/>
            </p:cNvSpPr>
            <p:nvPr/>
          </p:nvSpPr>
          <p:spPr bwMode="auto">
            <a:xfrm>
              <a:off x="4320" y="2656"/>
              <a:ext cx="576"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t>110</a:t>
              </a:r>
            </a:p>
          </p:txBody>
        </p:sp>
        <p:sp>
          <p:nvSpPr>
            <p:cNvPr id="45135" name="Rectangle 167"/>
            <p:cNvSpPr>
              <a:spLocks noChangeArrowheads="1"/>
            </p:cNvSpPr>
            <p:nvPr/>
          </p:nvSpPr>
          <p:spPr bwMode="auto">
            <a:xfrm>
              <a:off x="3965" y="2656"/>
              <a:ext cx="355"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1</a:t>
              </a:r>
            </a:p>
          </p:txBody>
        </p:sp>
        <p:sp>
          <p:nvSpPr>
            <p:cNvPr id="45136" name="Rectangle 168"/>
            <p:cNvSpPr>
              <a:spLocks noChangeArrowheads="1"/>
            </p:cNvSpPr>
            <p:nvPr/>
          </p:nvSpPr>
          <p:spPr bwMode="auto">
            <a:xfrm>
              <a:off x="3504" y="2656"/>
              <a:ext cx="461"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03</a:t>
              </a:r>
            </a:p>
          </p:txBody>
        </p:sp>
        <p:sp>
          <p:nvSpPr>
            <p:cNvPr id="45137" name="Rectangle 169"/>
            <p:cNvSpPr>
              <a:spLocks noChangeArrowheads="1"/>
            </p:cNvSpPr>
            <p:nvPr/>
          </p:nvSpPr>
          <p:spPr bwMode="auto">
            <a:xfrm>
              <a:off x="3024" y="2656"/>
              <a:ext cx="480"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2</a:t>
              </a:r>
            </a:p>
          </p:txBody>
        </p:sp>
        <p:sp>
          <p:nvSpPr>
            <p:cNvPr id="45138" name="Rectangle 175"/>
            <p:cNvSpPr>
              <a:spLocks noChangeArrowheads="1"/>
            </p:cNvSpPr>
            <p:nvPr/>
          </p:nvSpPr>
          <p:spPr bwMode="auto">
            <a:xfrm>
              <a:off x="4896" y="2369"/>
              <a:ext cx="336"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0</a:t>
              </a:r>
            </a:p>
          </p:txBody>
        </p:sp>
        <p:sp>
          <p:nvSpPr>
            <p:cNvPr id="45139" name="Rectangle 176"/>
            <p:cNvSpPr>
              <a:spLocks noChangeArrowheads="1"/>
            </p:cNvSpPr>
            <p:nvPr/>
          </p:nvSpPr>
          <p:spPr bwMode="auto">
            <a:xfrm>
              <a:off x="4320" y="2369"/>
              <a:ext cx="576"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t>110</a:t>
              </a:r>
            </a:p>
          </p:txBody>
        </p:sp>
        <p:sp>
          <p:nvSpPr>
            <p:cNvPr id="45140" name="Rectangle 177"/>
            <p:cNvSpPr>
              <a:spLocks noChangeArrowheads="1"/>
            </p:cNvSpPr>
            <p:nvPr/>
          </p:nvSpPr>
          <p:spPr bwMode="auto">
            <a:xfrm>
              <a:off x="3965" y="2369"/>
              <a:ext cx="355"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1</a:t>
              </a:r>
            </a:p>
          </p:txBody>
        </p:sp>
        <p:sp>
          <p:nvSpPr>
            <p:cNvPr id="45141" name="Rectangle 178"/>
            <p:cNvSpPr>
              <a:spLocks noChangeArrowheads="1"/>
            </p:cNvSpPr>
            <p:nvPr/>
          </p:nvSpPr>
          <p:spPr bwMode="auto">
            <a:xfrm>
              <a:off x="3504" y="2369"/>
              <a:ext cx="461"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05</a:t>
              </a:r>
            </a:p>
          </p:txBody>
        </p:sp>
        <p:sp>
          <p:nvSpPr>
            <p:cNvPr id="45142" name="Rectangle 179"/>
            <p:cNvSpPr>
              <a:spLocks noChangeArrowheads="1"/>
            </p:cNvSpPr>
            <p:nvPr/>
          </p:nvSpPr>
          <p:spPr bwMode="auto">
            <a:xfrm>
              <a:off x="3024" y="2369"/>
              <a:ext cx="480"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1</a:t>
              </a:r>
            </a:p>
          </p:txBody>
        </p:sp>
        <p:sp>
          <p:nvSpPr>
            <p:cNvPr id="45143" name="Rectangle 180"/>
            <p:cNvSpPr>
              <a:spLocks noChangeArrowheads="1"/>
            </p:cNvSpPr>
            <p:nvPr/>
          </p:nvSpPr>
          <p:spPr bwMode="auto">
            <a:xfrm>
              <a:off x="4896" y="2082"/>
              <a:ext cx="336"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0</a:t>
              </a:r>
            </a:p>
          </p:txBody>
        </p:sp>
        <p:sp>
          <p:nvSpPr>
            <p:cNvPr id="45144" name="Rectangle 181"/>
            <p:cNvSpPr>
              <a:spLocks noChangeArrowheads="1"/>
            </p:cNvSpPr>
            <p:nvPr/>
          </p:nvSpPr>
          <p:spPr bwMode="auto">
            <a:xfrm>
              <a:off x="4320" y="2082"/>
              <a:ext cx="576"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t>110</a:t>
              </a:r>
            </a:p>
          </p:txBody>
        </p:sp>
        <p:sp>
          <p:nvSpPr>
            <p:cNvPr id="45145" name="Rectangle 182"/>
            <p:cNvSpPr>
              <a:spLocks noChangeArrowheads="1"/>
            </p:cNvSpPr>
            <p:nvPr/>
          </p:nvSpPr>
          <p:spPr bwMode="auto">
            <a:xfrm>
              <a:off x="3965" y="2082"/>
              <a:ext cx="355"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1</a:t>
              </a:r>
            </a:p>
          </p:txBody>
        </p:sp>
        <p:sp>
          <p:nvSpPr>
            <p:cNvPr id="45146" name="Rectangle 183"/>
            <p:cNvSpPr>
              <a:spLocks noChangeArrowheads="1"/>
            </p:cNvSpPr>
            <p:nvPr/>
          </p:nvSpPr>
          <p:spPr bwMode="auto">
            <a:xfrm>
              <a:off x="3504" y="2082"/>
              <a:ext cx="461"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01</a:t>
              </a:r>
            </a:p>
          </p:txBody>
        </p:sp>
        <p:sp>
          <p:nvSpPr>
            <p:cNvPr id="45147" name="Rectangle 184"/>
            <p:cNvSpPr>
              <a:spLocks noChangeArrowheads="1"/>
            </p:cNvSpPr>
            <p:nvPr/>
          </p:nvSpPr>
          <p:spPr bwMode="auto">
            <a:xfrm>
              <a:off x="3024" y="2082"/>
              <a:ext cx="480"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t>0</a:t>
              </a:r>
            </a:p>
          </p:txBody>
        </p:sp>
        <p:sp>
          <p:nvSpPr>
            <p:cNvPr id="45148" name="Rectangle 185"/>
            <p:cNvSpPr>
              <a:spLocks noChangeArrowheads="1"/>
            </p:cNvSpPr>
            <p:nvPr/>
          </p:nvSpPr>
          <p:spPr bwMode="auto">
            <a:xfrm>
              <a:off x="4896" y="1833"/>
              <a:ext cx="336"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C</a:t>
              </a:r>
            </a:p>
          </p:txBody>
        </p:sp>
        <p:sp>
          <p:nvSpPr>
            <p:cNvPr id="45149" name="Rectangle 186"/>
            <p:cNvSpPr>
              <a:spLocks noChangeArrowheads="1"/>
            </p:cNvSpPr>
            <p:nvPr/>
          </p:nvSpPr>
          <p:spPr bwMode="auto">
            <a:xfrm>
              <a:off x="4320" y="1833"/>
              <a:ext cx="576"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P</a:t>
              </a:r>
            </a:p>
          </p:txBody>
        </p:sp>
        <p:sp>
          <p:nvSpPr>
            <p:cNvPr id="45150" name="Rectangle 187"/>
            <p:cNvSpPr>
              <a:spLocks noChangeArrowheads="1"/>
            </p:cNvSpPr>
            <p:nvPr/>
          </p:nvSpPr>
          <p:spPr bwMode="auto">
            <a:xfrm>
              <a:off x="3965" y="1833"/>
              <a:ext cx="355"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V</a:t>
              </a:r>
            </a:p>
          </p:txBody>
        </p:sp>
        <p:sp>
          <p:nvSpPr>
            <p:cNvPr id="45151" name="Rectangle 188"/>
            <p:cNvSpPr>
              <a:spLocks noChangeArrowheads="1"/>
            </p:cNvSpPr>
            <p:nvPr/>
          </p:nvSpPr>
          <p:spPr bwMode="auto">
            <a:xfrm>
              <a:off x="3965" y="1584"/>
              <a:ext cx="1267"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2000"/>
                <a:t>フラグ</a:t>
              </a:r>
            </a:p>
          </p:txBody>
        </p:sp>
        <p:sp>
          <p:nvSpPr>
            <p:cNvPr id="45152" name="Rectangle 189"/>
            <p:cNvSpPr>
              <a:spLocks noChangeArrowheads="1"/>
            </p:cNvSpPr>
            <p:nvPr/>
          </p:nvSpPr>
          <p:spPr bwMode="auto">
            <a:xfrm>
              <a:off x="3504" y="1584"/>
              <a:ext cx="461" cy="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1800"/>
                <a:t>ページ</a:t>
              </a:r>
            </a:p>
          </p:txBody>
        </p:sp>
        <p:sp>
          <p:nvSpPr>
            <p:cNvPr id="45153" name="Rectangle 190"/>
            <p:cNvSpPr>
              <a:spLocks noChangeArrowheads="1"/>
            </p:cNvSpPr>
            <p:nvPr/>
          </p:nvSpPr>
          <p:spPr bwMode="auto">
            <a:xfrm>
              <a:off x="3024" y="1584"/>
              <a:ext cx="480" cy="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1800"/>
                <a:t>ページ枠</a:t>
              </a:r>
              <a:endParaRPr lang="en-US" altLang="ja-JP" sz="1800"/>
            </a:p>
          </p:txBody>
        </p:sp>
        <p:sp>
          <p:nvSpPr>
            <p:cNvPr id="45154" name="Line 191"/>
            <p:cNvSpPr>
              <a:spLocks noChangeShapeType="1"/>
            </p:cNvSpPr>
            <p:nvPr/>
          </p:nvSpPr>
          <p:spPr bwMode="auto">
            <a:xfrm>
              <a:off x="3024" y="1584"/>
              <a:ext cx="22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5155" name="Line 192"/>
            <p:cNvSpPr>
              <a:spLocks noChangeShapeType="1"/>
            </p:cNvSpPr>
            <p:nvPr/>
          </p:nvSpPr>
          <p:spPr bwMode="auto">
            <a:xfrm>
              <a:off x="3024" y="2082"/>
              <a:ext cx="22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5156" name="Line 193"/>
            <p:cNvSpPr>
              <a:spLocks noChangeShapeType="1"/>
            </p:cNvSpPr>
            <p:nvPr/>
          </p:nvSpPr>
          <p:spPr bwMode="auto">
            <a:xfrm>
              <a:off x="3024" y="2369"/>
              <a:ext cx="22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5157" name="Line 194"/>
            <p:cNvSpPr>
              <a:spLocks noChangeShapeType="1"/>
            </p:cNvSpPr>
            <p:nvPr/>
          </p:nvSpPr>
          <p:spPr bwMode="auto">
            <a:xfrm>
              <a:off x="3024" y="2656"/>
              <a:ext cx="22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5158" name="Line 195"/>
            <p:cNvSpPr>
              <a:spLocks noChangeShapeType="1"/>
            </p:cNvSpPr>
            <p:nvPr/>
          </p:nvSpPr>
          <p:spPr bwMode="auto">
            <a:xfrm>
              <a:off x="3024" y="3230"/>
              <a:ext cx="22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5159" name="Line 196"/>
            <p:cNvSpPr>
              <a:spLocks noChangeShapeType="1"/>
            </p:cNvSpPr>
            <p:nvPr/>
          </p:nvSpPr>
          <p:spPr bwMode="auto">
            <a:xfrm>
              <a:off x="3024" y="1584"/>
              <a:ext cx="0" cy="1646"/>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5160" name="Line 197"/>
            <p:cNvSpPr>
              <a:spLocks noChangeShapeType="1"/>
            </p:cNvSpPr>
            <p:nvPr/>
          </p:nvSpPr>
          <p:spPr bwMode="auto">
            <a:xfrm>
              <a:off x="3504" y="1584"/>
              <a:ext cx="0" cy="164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5161" name="Line 198"/>
            <p:cNvSpPr>
              <a:spLocks noChangeShapeType="1"/>
            </p:cNvSpPr>
            <p:nvPr/>
          </p:nvSpPr>
          <p:spPr bwMode="auto">
            <a:xfrm>
              <a:off x="3965" y="1584"/>
              <a:ext cx="0" cy="164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5162" name="Line 199"/>
            <p:cNvSpPr>
              <a:spLocks noChangeShapeType="1"/>
            </p:cNvSpPr>
            <p:nvPr/>
          </p:nvSpPr>
          <p:spPr bwMode="auto">
            <a:xfrm>
              <a:off x="5232" y="1584"/>
              <a:ext cx="0" cy="1646"/>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5163" name="Line 200"/>
            <p:cNvSpPr>
              <a:spLocks noChangeShapeType="1"/>
            </p:cNvSpPr>
            <p:nvPr/>
          </p:nvSpPr>
          <p:spPr bwMode="auto">
            <a:xfrm>
              <a:off x="3965" y="1833"/>
              <a:ext cx="126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5164" name="Line 201"/>
            <p:cNvSpPr>
              <a:spLocks noChangeShapeType="1"/>
            </p:cNvSpPr>
            <p:nvPr/>
          </p:nvSpPr>
          <p:spPr bwMode="auto">
            <a:xfrm>
              <a:off x="4320" y="1833"/>
              <a:ext cx="0" cy="139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5165" name="Line 202"/>
            <p:cNvSpPr>
              <a:spLocks noChangeShapeType="1"/>
            </p:cNvSpPr>
            <p:nvPr/>
          </p:nvSpPr>
          <p:spPr bwMode="auto">
            <a:xfrm>
              <a:off x="4896" y="1833"/>
              <a:ext cx="0" cy="139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5166" name="Line 203"/>
            <p:cNvSpPr>
              <a:spLocks noChangeShapeType="1"/>
            </p:cNvSpPr>
            <p:nvPr/>
          </p:nvSpPr>
          <p:spPr bwMode="auto">
            <a:xfrm>
              <a:off x="3024" y="2943"/>
              <a:ext cx="22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5167" name="Text Box 208"/>
            <p:cNvSpPr txBox="1">
              <a:spLocks noChangeArrowheads="1"/>
            </p:cNvSpPr>
            <p:nvPr/>
          </p:nvSpPr>
          <p:spPr bwMode="auto">
            <a:xfrm>
              <a:off x="3504" y="1296"/>
              <a:ext cx="137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ページテーブル</a:t>
              </a:r>
            </a:p>
          </p:txBody>
        </p:sp>
        <p:sp>
          <p:nvSpPr>
            <p:cNvPr id="45168" name="AutoShape 216"/>
            <p:cNvSpPr>
              <a:spLocks noChangeArrowheads="1"/>
            </p:cNvSpPr>
            <p:nvPr/>
          </p:nvSpPr>
          <p:spPr bwMode="auto">
            <a:xfrm>
              <a:off x="2448" y="2160"/>
              <a:ext cx="480" cy="528"/>
            </a:xfrm>
            <a:prstGeom prst="rightArrow">
              <a:avLst>
                <a:gd name="adj1" fmla="val 50000"/>
                <a:gd name="adj2" fmla="val 25000"/>
              </a:avLst>
            </a:prstGeom>
            <a:solidFill>
              <a:srgbClr val="CCFFCC"/>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sz="1800"/>
            </a:p>
          </p:txBody>
        </p:sp>
      </p:grpSp>
      <p:sp>
        <p:nvSpPr>
          <p:cNvPr id="315609" name="Text Box 217"/>
          <p:cNvSpPr txBox="1">
            <a:spLocks noChangeArrowheads="1"/>
          </p:cNvSpPr>
          <p:nvPr/>
        </p:nvSpPr>
        <p:spPr bwMode="auto">
          <a:xfrm>
            <a:off x="4419600" y="1143000"/>
            <a:ext cx="38131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主記憶上にあるエントリのみ</a:t>
            </a:r>
          </a:p>
          <a:p>
            <a:pPr eaLnBrk="1" hangingPunct="1"/>
            <a:r>
              <a:rPr lang="ja-JP" altLang="en-US"/>
              <a:t>テーブルに登録する</a:t>
            </a:r>
          </a:p>
        </p:txBody>
      </p:sp>
      <p:sp>
        <p:nvSpPr>
          <p:cNvPr id="315611" name="Text Box 219"/>
          <p:cNvSpPr txBox="1">
            <a:spLocks noChangeArrowheads="1"/>
          </p:cNvSpPr>
          <p:nvPr/>
        </p:nvSpPr>
        <p:spPr bwMode="auto">
          <a:xfrm>
            <a:off x="4953000" y="5715000"/>
            <a:ext cx="33147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エントリ数 = </a:t>
            </a:r>
          </a:p>
          <a:p>
            <a:pPr eaLnBrk="1" hangingPunct="1"/>
            <a:r>
              <a:rPr lang="ja-JP" altLang="en-US" sz="2800"/>
              <a:t>主記憶のページ枠数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15505"/>
                                        </p:tgtEl>
                                        <p:attrNameLst>
                                          <p:attrName>style.visibility</p:attrName>
                                        </p:attrNameLst>
                                      </p:cBhvr>
                                      <p:to>
                                        <p:strVal val="visible"/>
                                      </p:to>
                                    </p:set>
                                    <p:animEffect transition="in" filter="checkerboard(across)">
                                      <p:cBhvr>
                                        <p:cTn id="7" dur="500"/>
                                        <p:tgtEl>
                                          <p:spTgt spid="3155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15609"/>
                                        </p:tgtEl>
                                        <p:attrNameLst>
                                          <p:attrName>style.visibility</p:attrName>
                                        </p:attrNameLst>
                                      </p:cBhvr>
                                      <p:to>
                                        <p:strVal val="visible"/>
                                      </p:to>
                                    </p:set>
                                    <p:animEffect transition="in" filter="checkerboard(across)">
                                      <p:cBhvr>
                                        <p:cTn id="12" dur="500"/>
                                        <p:tgtEl>
                                          <p:spTgt spid="3156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15611"/>
                                        </p:tgtEl>
                                        <p:attrNameLst>
                                          <p:attrName>style.visibility</p:attrName>
                                        </p:attrNameLst>
                                      </p:cBhvr>
                                      <p:to>
                                        <p:strVal val="visible"/>
                                      </p:to>
                                    </p:set>
                                    <p:animEffect transition="in" filter="checkerboard(across)">
                                      <p:cBhvr>
                                        <p:cTn id="22" dur="500"/>
                                        <p:tgtEl>
                                          <p:spTgt spid="3156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505" grpId="0" autoUpdateAnimBg="0"/>
      <p:bldP spid="315609" grpId="0" autoUpdateAnimBg="0"/>
      <p:bldP spid="315611"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ハッシュ</a:t>
            </a:r>
            <a:r>
              <a:rPr lang="ja-JP" altLang="en-US" sz="3600">
                <a:latin typeface="Times New Roman" panose="02020603050405020304" pitchFamily="18" charset="0"/>
              </a:rPr>
              <a:t>(</a:t>
            </a:r>
            <a:r>
              <a:rPr lang="en-US" altLang="ja-JP" sz="3600">
                <a:latin typeface="Times New Roman" panose="02020603050405020304" pitchFamily="18" charset="0"/>
              </a:rPr>
              <a:t>hash)</a:t>
            </a:r>
            <a:r>
              <a:rPr lang="ja-JP" altLang="en-US">
                <a:latin typeface="Times New Roman" panose="02020603050405020304" pitchFamily="18" charset="0"/>
              </a:rPr>
              <a:t>関数</a:t>
            </a:r>
          </a:p>
        </p:txBody>
      </p:sp>
      <p:sp>
        <p:nvSpPr>
          <p:cNvPr id="46083" name="Rectangle 3"/>
          <p:cNvSpPr>
            <a:spLocks noGrp="1" noChangeArrowheads="1"/>
          </p:cNvSpPr>
          <p:nvPr>
            <p:ph type="body" idx="1"/>
          </p:nvPr>
        </p:nvSpPr>
        <p:spPr>
          <a:xfrm>
            <a:off x="685800" y="1981200"/>
            <a:ext cx="7772400" cy="2362200"/>
          </a:xfrm>
        </p:spPr>
        <p:txBody>
          <a:bodyPr/>
          <a:lstStyle/>
          <a:p>
            <a:pPr eaLnBrk="1" hangingPunct="1"/>
            <a:r>
              <a:rPr lang="ja-JP" altLang="en-US">
                <a:latin typeface="Times New Roman" panose="02020603050405020304" pitchFamily="18" charset="0"/>
              </a:rPr>
              <a:t>ハッシュ</a:t>
            </a:r>
            <a:r>
              <a:rPr lang="ja-JP" altLang="en-US" sz="2800">
                <a:latin typeface="Times New Roman" panose="02020603050405020304" pitchFamily="18" charset="0"/>
              </a:rPr>
              <a:t>(</a:t>
            </a:r>
            <a:r>
              <a:rPr lang="en-US" altLang="ja-JP" sz="2800">
                <a:latin typeface="Times New Roman" panose="02020603050405020304" pitchFamily="18" charset="0"/>
              </a:rPr>
              <a:t>hash)</a:t>
            </a:r>
            <a:r>
              <a:rPr lang="ja-JP" altLang="en-US">
                <a:latin typeface="Times New Roman" panose="02020603050405020304" pitchFamily="18" charset="0"/>
              </a:rPr>
              <a:t>関数</a:t>
            </a:r>
          </a:p>
          <a:p>
            <a:pPr lvl="1" eaLnBrk="1" hangingPunct="1"/>
            <a:r>
              <a:rPr lang="ja-JP" altLang="en-US">
                <a:latin typeface="Times New Roman" panose="02020603050405020304" pitchFamily="18" charset="0"/>
              </a:rPr>
              <a:t>データを一定長のデータに要約</a:t>
            </a:r>
          </a:p>
          <a:p>
            <a:pPr lvl="1" eaLnBrk="1" hangingPunct="1"/>
            <a:r>
              <a:rPr lang="ja-JP" altLang="en-US">
                <a:latin typeface="Times New Roman" panose="02020603050405020304" pitchFamily="18" charset="0"/>
              </a:rPr>
              <a:t>一種の圧縮</a:t>
            </a:r>
          </a:p>
          <a:p>
            <a:pPr lvl="1" eaLnBrk="1" hangingPunct="1"/>
            <a:r>
              <a:rPr lang="ja-JP" altLang="en-US">
                <a:latin typeface="Times New Roman" panose="02020603050405020304" pitchFamily="18" charset="0"/>
              </a:rPr>
              <a:t>データの損失が起こる(不可逆)</a:t>
            </a:r>
          </a:p>
        </p:txBody>
      </p:sp>
      <p:sp>
        <p:nvSpPr>
          <p:cNvPr id="278532" name="Text Box 4"/>
          <p:cNvSpPr txBox="1">
            <a:spLocks noChangeArrowheads="1"/>
          </p:cNvSpPr>
          <p:nvPr/>
        </p:nvSpPr>
        <p:spPr bwMode="auto">
          <a:xfrm>
            <a:off x="914400" y="4343400"/>
            <a:ext cx="59959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例 : 数値を1桁に要約するハッシュ関数</a:t>
            </a:r>
          </a:p>
        </p:txBody>
      </p:sp>
      <p:sp>
        <p:nvSpPr>
          <p:cNvPr id="278533" name="Text Box 5"/>
          <p:cNvSpPr txBox="1">
            <a:spLocks noChangeArrowheads="1"/>
          </p:cNvSpPr>
          <p:nvPr/>
        </p:nvSpPr>
        <p:spPr bwMode="auto">
          <a:xfrm>
            <a:off x="1143000" y="4953000"/>
            <a:ext cx="27828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200" i="1"/>
              <a:t>h</a:t>
            </a:r>
            <a:r>
              <a:rPr lang="en-US" altLang="ja-JP" sz="3200"/>
              <a:t>(</a:t>
            </a:r>
            <a:r>
              <a:rPr lang="en-US" altLang="ja-JP" sz="3200" i="1"/>
              <a:t>x</a:t>
            </a:r>
            <a:r>
              <a:rPr lang="en-US" altLang="ja-JP" sz="3200"/>
              <a:t>) = </a:t>
            </a:r>
            <a:r>
              <a:rPr lang="en-US" altLang="ja-JP" sz="3200" i="1"/>
              <a:t>x</a:t>
            </a:r>
            <a:r>
              <a:rPr lang="en-US" altLang="ja-JP" sz="3200"/>
              <a:t> mod 10</a:t>
            </a:r>
          </a:p>
        </p:txBody>
      </p:sp>
      <p:graphicFrame>
        <p:nvGraphicFramePr>
          <p:cNvPr id="278566" name="Group 38"/>
          <p:cNvGraphicFramePr>
            <a:graphicFrameLocks noGrp="1"/>
          </p:cNvGraphicFramePr>
          <p:nvPr/>
        </p:nvGraphicFramePr>
        <p:xfrm>
          <a:off x="6858000" y="2362200"/>
          <a:ext cx="1828800" cy="4145280"/>
        </p:xfrm>
        <a:graphic>
          <a:graphicData uri="http://schemas.openxmlformats.org/drawingml/2006/table">
            <a:tbl>
              <a:tblPr/>
              <a:tblGrid>
                <a:gridCol w="914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tblGrid>
              <a:tr h="358775">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h</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endParaRPr kumimoji="1" lang="en-US" altLang="ja-JP" sz="2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8775">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2194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8775">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639</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8775">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3842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8775">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17</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8775">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332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8775">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331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58775">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2835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grpSp>
        <p:nvGrpSpPr>
          <p:cNvPr id="2" name="Group 43"/>
          <p:cNvGrpSpPr>
            <a:grpSpLocks/>
          </p:cNvGrpSpPr>
          <p:nvPr/>
        </p:nvGrpSpPr>
        <p:grpSpPr bwMode="auto">
          <a:xfrm>
            <a:off x="8458200" y="4114800"/>
            <a:ext cx="685800" cy="1066800"/>
            <a:chOff x="5328" y="2592"/>
            <a:chExt cx="432" cy="672"/>
          </a:xfrm>
        </p:grpSpPr>
        <p:grpSp>
          <p:nvGrpSpPr>
            <p:cNvPr id="46116" name="Group 41"/>
            <p:cNvGrpSpPr>
              <a:grpSpLocks/>
            </p:cNvGrpSpPr>
            <p:nvPr/>
          </p:nvGrpSpPr>
          <p:grpSpPr bwMode="auto">
            <a:xfrm>
              <a:off x="5328" y="2592"/>
              <a:ext cx="144" cy="672"/>
              <a:chOff x="5376" y="2592"/>
              <a:chExt cx="144" cy="672"/>
            </a:xfrm>
          </p:grpSpPr>
          <p:sp>
            <p:nvSpPr>
              <p:cNvPr id="46118" name="Arc 39"/>
              <p:cNvSpPr>
                <a:spLocks/>
              </p:cNvSpPr>
              <p:nvPr/>
            </p:nvSpPr>
            <p:spPr bwMode="auto">
              <a:xfrm>
                <a:off x="5376" y="2592"/>
                <a:ext cx="144" cy="3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6119" name="Arc 40"/>
              <p:cNvSpPr>
                <a:spLocks/>
              </p:cNvSpPr>
              <p:nvPr/>
            </p:nvSpPr>
            <p:spPr bwMode="auto">
              <a:xfrm flipV="1">
                <a:off x="5376" y="2928"/>
                <a:ext cx="144" cy="3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sp>
          <p:nvSpPr>
            <p:cNvPr id="46117" name="Text Box 42"/>
            <p:cNvSpPr txBox="1">
              <a:spLocks noChangeArrowheads="1"/>
            </p:cNvSpPr>
            <p:nvPr/>
          </p:nvSpPr>
          <p:spPr bwMode="auto">
            <a:xfrm>
              <a:off x="5414" y="2688"/>
              <a:ext cx="34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重複</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8532"/>
                                        </p:tgtEl>
                                        <p:attrNameLst>
                                          <p:attrName>style.visibility</p:attrName>
                                        </p:attrNameLst>
                                      </p:cBhvr>
                                      <p:to>
                                        <p:strVal val="visible"/>
                                      </p:to>
                                    </p:set>
                                    <p:animEffect transition="in" filter="checkerboard(across)">
                                      <p:cBhvr>
                                        <p:cTn id="7" dur="500"/>
                                        <p:tgtEl>
                                          <p:spTgt spid="2785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78533"/>
                                        </p:tgtEl>
                                        <p:attrNameLst>
                                          <p:attrName>style.visibility</p:attrName>
                                        </p:attrNameLst>
                                      </p:cBhvr>
                                      <p:to>
                                        <p:strVal val="visible"/>
                                      </p:to>
                                    </p:set>
                                    <p:animEffect transition="in" filter="checkerboard(across)">
                                      <p:cBhvr>
                                        <p:cTn id="12" dur="500"/>
                                        <p:tgtEl>
                                          <p:spTgt spid="2785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78566"/>
                                        </p:tgtEl>
                                        <p:attrNameLst>
                                          <p:attrName>style.visibility</p:attrName>
                                        </p:attrNameLst>
                                      </p:cBhvr>
                                      <p:to>
                                        <p:strVal val="visible"/>
                                      </p:to>
                                    </p:set>
                                    <p:animEffect transition="in" filter="checkerboard(across)">
                                      <p:cBhvr>
                                        <p:cTn id="17" dur="500"/>
                                        <p:tgtEl>
                                          <p:spTgt spid="27856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2" grpId="0" autoUpdateAnimBg="0"/>
      <p:bldP spid="278533"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800100"/>
            <a:ext cx="7772400" cy="762000"/>
          </a:xfrm>
        </p:spPr>
        <p:txBody>
          <a:bodyPr/>
          <a:lstStyle/>
          <a:p>
            <a:pPr eaLnBrk="1" hangingPunct="1"/>
            <a:r>
              <a:rPr lang="ja-JP" altLang="en-US"/>
              <a:t>ハッシュ</a:t>
            </a:r>
            <a:r>
              <a:rPr lang="ja-JP" altLang="en-US" sz="3600">
                <a:latin typeface="Times New Roman" panose="02020603050405020304" pitchFamily="18" charset="0"/>
              </a:rPr>
              <a:t>(</a:t>
            </a:r>
            <a:r>
              <a:rPr lang="en-US" altLang="ja-JP" sz="3600">
                <a:latin typeface="Times New Roman" panose="02020603050405020304" pitchFamily="18" charset="0"/>
              </a:rPr>
              <a:t>hash)</a:t>
            </a:r>
            <a:r>
              <a:rPr lang="ja-JP" altLang="en-US"/>
              <a:t>関数</a:t>
            </a:r>
          </a:p>
        </p:txBody>
      </p:sp>
      <p:sp>
        <p:nvSpPr>
          <p:cNvPr id="47107" name="Rectangle 3"/>
          <p:cNvSpPr>
            <a:spLocks noGrp="1" noChangeArrowheads="1"/>
          </p:cNvSpPr>
          <p:nvPr>
            <p:ph type="body" idx="1"/>
          </p:nvPr>
        </p:nvSpPr>
        <p:spPr>
          <a:xfrm>
            <a:off x="685800" y="1981200"/>
            <a:ext cx="7772400" cy="838200"/>
          </a:xfrm>
        </p:spPr>
        <p:txBody>
          <a:bodyPr/>
          <a:lstStyle/>
          <a:p>
            <a:pPr eaLnBrk="1" hangingPunct="1"/>
            <a:r>
              <a:rPr lang="ja-JP" altLang="en-US"/>
              <a:t>ハッシュ</a:t>
            </a:r>
            <a:r>
              <a:rPr lang="ja-JP" altLang="en-US" sz="2800">
                <a:latin typeface="Times New Roman" panose="02020603050405020304" pitchFamily="18" charset="0"/>
              </a:rPr>
              <a:t>(</a:t>
            </a:r>
            <a:r>
              <a:rPr lang="en-US" altLang="ja-JP" sz="2800">
                <a:latin typeface="Times New Roman" panose="02020603050405020304" pitchFamily="18" charset="0"/>
              </a:rPr>
              <a:t>hash)</a:t>
            </a:r>
            <a:r>
              <a:rPr lang="ja-JP" altLang="en-US"/>
              <a:t>関数</a:t>
            </a:r>
          </a:p>
        </p:txBody>
      </p:sp>
      <p:sp>
        <p:nvSpPr>
          <p:cNvPr id="47108" name="Text Box 4"/>
          <p:cNvSpPr txBox="1">
            <a:spLocks noChangeArrowheads="1"/>
          </p:cNvSpPr>
          <p:nvPr/>
        </p:nvSpPr>
        <p:spPr bwMode="auto">
          <a:xfrm>
            <a:off x="1752600" y="2667000"/>
            <a:ext cx="4152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ある範囲(定義域)のデータ</a:t>
            </a:r>
          </a:p>
        </p:txBody>
      </p:sp>
      <p:sp>
        <p:nvSpPr>
          <p:cNvPr id="47109" name="AutoShape 5"/>
          <p:cNvSpPr>
            <a:spLocks noChangeArrowheads="1"/>
          </p:cNvSpPr>
          <p:nvPr/>
        </p:nvSpPr>
        <p:spPr bwMode="auto">
          <a:xfrm>
            <a:off x="3429000" y="3200400"/>
            <a:ext cx="1143000" cy="762000"/>
          </a:xfrm>
          <a:prstGeom prst="downArrow">
            <a:avLst>
              <a:gd name="adj1" fmla="val 50000"/>
              <a:gd name="adj2" fmla="val 25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要約</a:t>
            </a:r>
          </a:p>
        </p:txBody>
      </p:sp>
      <p:sp>
        <p:nvSpPr>
          <p:cNvPr id="47110" name="Text Box 6"/>
          <p:cNvSpPr txBox="1">
            <a:spLocks noChangeArrowheads="1"/>
          </p:cNvSpPr>
          <p:nvPr/>
        </p:nvSpPr>
        <p:spPr bwMode="auto">
          <a:xfrm>
            <a:off x="2057400" y="4038600"/>
            <a:ext cx="37973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ある範囲(値域)のデータ</a:t>
            </a:r>
          </a:p>
        </p:txBody>
      </p:sp>
      <p:sp>
        <p:nvSpPr>
          <p:cNvPr id="47111" name="Rectangle 7"/>
          <p:cNvSpPr>
            <a:spLocks noChangeArrowheads="1"/>
          </p:cNvSpPr>
          <p:nvPr/>
        </p:nvSpPr>
        <p:spPr bwMode="auto">
          <a:xfrm>
            <a:off x="685800" y="4953000"/>
            <a:ext cx="5791200" cy="381000"/>
          </a:xfrm>
          <a:prstGeom prst="rect">
            <a:avLst/>
          </a:prstGeom>
          <a:solidFill>
            <a:srgbClr val="006600"/>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定義域 </a:t>
            </a:r>
            <a:r>
              <a:rPr lang="en-US" altLang="ja-JP" i="1"/>
              <a:t>x</a:t>
            </a:r>
          </a:p>
        </p:txBody>
      </p:sp>
      <p:sp>
        <p:nvSpPr>
          <p:cNvPr id="47112" name="Line 8"/>
          <p:cNvSpPr>
            <a:spLocks noChangeShapeType="1"/>
          </p:cNvSpPr>
          <p:nvPr/>
        </p:nvSpPr>
        <p:spPr bwMode="auto">
          <a:xfrm>
            <a:off x="685800" y="5334000"/>
            <a:ext cx="1524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7113" name="Line 9"/>
          <p:cNvSpPr>
            <a:spLocks noChangeShapeType="1"/>
          </p:cNvSpPr>
          <p:nvPr/>
        </p:nvSpPr>
        <p:spPr bwMode="auto">
          <a:xfrm flipH="1">
            <a:off x="4953000" y="5334000"/>
            <a:ext cx="1524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7114" name="Rectangle 10"/>
          <p:cNvSpPr>
            <a:spLocks noChangeArrowheads="1"/>
          </p:cNvSpPr>
          <p:nvPr/>
        </p:nvSpPr>
        <p:spPr bwMode="auto">
          <a:xfrm>
            <a:off x="2209800" y="5943600"/>
            <a:ext cx="2743200" cy="381000"/>
          </a:xfrm>
          <a:prstGeom prst="rect">
            <a:avLst/>
          </a:prstGeom>
          <a:solidFill>
            <a:srgbClr val="006600"/>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値域 </a:t>
            </a:r>
            <a:r>
              <a:rPr lang="en-US" altLang="ja-JP" i="1"/>
              <a:t>h</a:t>
            </a:r>
            <a:r>
              <a:rPr lang="en-US" altLang="ja-JP"/>
              <a:t>(</a:t>
            </a:r>
            <a:r>
              <a:rPr lang="en-US" altLang="ja-JP" i="1"/>
              <a:t>x</a:t>
            </a:r>
            <a:r>
              <a:rPr lang="en-US" altLang="ja-JP"/>
              <a:t>)</a:t>
            </a:r>
          </a:p>
        </p:txBody>
      </p:sp>
      <p:grpSp>
        <p:nvGrpSpPr>
          <p:cNvPr id="2" name="Group 15"/>
          <p:cNvGrpSpPr>
            <a:grpSpLocks/>
          </p:cNvGrpSpPr>
          <p:nvPr/>
        </p:nvGrpSpPr>
        <p:grpSpPr bwMode="auto">
          <a:xfrm>
            <a:off x="6781800" y="4724400"/>
            <a:ext cx="1536700" cy="1814513"/>
            <a:chOff x="4272" y="2976"/>
            <a:chExt cx="968" cy="1143"/>
          </a:xfrm>
        </p:grpSpPr>
        <p:sp>
          <p:nvSpPr>
            <p:cNvPr id="47116" name="Text Box 11"/>
            <p:cNvSpPr txBox="1">
              <a:spLocks noChangeArrowheads="1"/>
            </p:cNvSpPr>
            <p:nvPr/>
          </p:nvSpPr>
          <p:spPr bwMode="auto">
            <a:xfrm>
              <a:off x="4368" y="2976"/>
              <a:ext cx="74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ページ</a:t>
              </a:r>
            </a:p>
          </p:txBody>
        </p:sp>
        <p:sp>
          <p:nvSpPr>
            <p:cNvPr id="47117" name="Text Box 12"/>
            <p:cNvSpPr txBox="1">
              <a:spLocks noChangeArrowheads="1"/>
            </p:cNvSpPr>
            <p:nvPr/>
          </p:nvSpPr>
          <p:spPr bwMode="auto">
            <a:xfrm>
              <a:off x="4272" y="3792"/>
              <a:ext cx="96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ページ枠</a:t>
              </a:r>
            </a:p>
          </p:txBody>
        </p:sp>
        <p:sp>
          <p:nvSpPr>
            <p:cNvPr id="47118" name="AutoShape 13"/>
            <p:cNvSpPr>
              <a:spLocks noChangeArrowheads="1"/>
            </p:cNvSpPr>
            <p:nvPr/>
          </p:nvSpPr>
          <p:spPr bwMode="auto">
            <a:xfrm>
              <a:off x="4464" y="3360"/>
              <a:ext cx="528" cy="432"/>
            </a:xfrm>
            <a:prstGeom prst="downArrow">
              <a:avLst>
                <a:gd name="adj1" fmla="val 50000"/>
                <a:gd name="adj2" fmla="val 25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1800"/>
                <a:t>要約</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graphicFrame>
        <p:nvGraphicFramePr>
          <p:cNvPr id="286746"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8151" name="Text Box 89"/>
          <p:cNvSpPr txBox="1">
            <a:spLocks noChangeArrowheads="1"/>
          </p:cNvSpPr>
          <p:nvPr/>
        </p:nvSpPr>
        <p:spPr bwMode="auto">
          <a:xfrm>
            <a:off x="4419600" y="990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48152" name="Text Box 101"/>
          <p:cNvSpPr txBox="1">
            <a:spLocks noChangeArrowheads="1"/>
          </p:cNvSpPr>
          <p:nvPr/>
        </p:nvSpPr>
        <p:spPr bwMode="auto">
          <a:xfrm>
            <a:off x="533400" y="1066800"/>
            <a:ext cx="22796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ハッシュ関数</a:t>
            </a:r>
          </a:p>
          <a:p>
            <a:pPr eaLnBrk="1" hangingPunct="1"/>
            <a:r>
              <a:rPr lang="en-US" altLang="ja-JP" sz="2800" i="1"/>
              <a:t>h</a:t>
            </a:r>
            <a:r>
              <a:rPr lang="en-US" altLang="ja-JP" sz="2800"/>
              <a:t>(</a:t>
            </a:r>
            <a:r>
              <a:rPr lang="en-US" altLang="ja-JP" sz="2800" i="1"/>
              <a:t>x</a:t>
            </a:r>
            <a:r>
              <a:rPr lang="en-US" altLang="ja-JP" sz="2800"/>
              <a:t>) = </a:t>
            </a:r>
            <a:r>
              <a:rPr lang="en-US" altLang="ja-JP" sz="2800" i="1"/>
              <a:t>x</a:t>
            </a:r>
            <a:r>
              <a:rPr lang="en-US" altLang="ja-JP" sz="2800"/>
              <a:t> mod 4</a:t>
            </a:r>
          </a:p>
        </p:txBody>
      </p:sp>
      <p:sp>
        <p:nvSpPr>
          <p:cNvPr id="48153" name="Text Box 102"/>
          <p:cNvSpPr txBox="1">
            <a:spLocks noChangeArrowheads="1"/>
          </p:cNvSpPr>
          <p:nvPr/>
        </p:nvSpPr>
        <p:spPr bwMode="auto">
          <a:xfrm>
            <a:off x="457200" y="22860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仮想アドレス</a:t>
            </a:r>
          </a:p>
        </p:txBody>
      </p:sp>
      <p:graphicFrame>
        <p:nvGraphicFramePr>
          <p:cNvPr id="286823" name="Group 103"/>
          <p:cNvGraphicFramePr>
            <a:graphicFrameLocks noGrp="1"/>
          </p:cNvGraphicFramePr>
          <p:nvPr/>
        </p:nvGraphicFramePr>
        <p:xfrm>
          <a:off x="914400" y="2743200"/>
          <a:ext cx="1600200" cy="579438"/>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57943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05</a:t>
                      </a:r>
                    </a:p>
                  </a:txBody>
                  <a:tcPr marT="45745" marB="457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246</a:t>
                      </a:r>
                    </a:p>
                  </a:txBody>
                  <a:tcPr marT="45745" marB="457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pSp>
        <p:nvGrpSpPr>
          <p:cNvPr id="2" name="Group 122"/>
          <p:cNvGrpSpPr>
            <a:grpSpLocks/>
          </p:cNvGrpSpPr>
          <p:nvPr/>
        </p:nvGrpSpPr>
        <p:grpSpPr bwMode="auto">
          <a:xfrm>
            <a:off x="609600" y="3352800"/>
            <a:ext cx="2768600" cy="2254250"/>
            <a:chOff x="384" y="2112"/>
            <a:chExt cx="1744" cy="1420"/>
          </a:xfrm>
        </p:grpSpPr>
        <p:grpSp>
          <p:nvGrpSpPr>
            <p:cNvPr id="48206" name="Group 111"/>
            <p:cNvGrpSpPr>
              <a:grpSpLocks/>
            </p:cNvGrpSpPr>
            <p:nvPr/>
          </p:nvGrpSpPr>
          <p:grpSpPr bwMode="auto">
            <a:xfrm>
              <a:off x="384" y="2880"/>
              <a:ext cx="1199" cy="652"/>
              <a:chOff x="288" y="1632"/>
              <a:chExt cx="1199" cy="652"/>
            </a:xfrm>
          </p:grpSpPr>
          <p:sp>
            <p:nvSpPr>
              <p:cNvPr id="48209" name="Text Box 112"/>
              <p:cNvSpPr txBox="1">
                <a:spLocks noChangeArrowheads="1"/>
              </p:cNvSpPr>
              <p:nvPr/>
            </p:nvSpPr>
            <p:spPr bwMode="auto">
              <a:xfrm>
                <a:off x="288" y="1632"/>
                <a:ext cx="95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実アドレス</a:t>
                </a:r>
              </a:p>
            </p:txBody>
          </p:sp>
          <p:sp>
            <p:nvSpPr>
              <p:cNvPr id="48210" name="Rectangle 113"/>
              <p:cNvSpPr>
                <a:spLocks noChangeArrowheads="1"/>
              </p:cNvSpPr>
              <p:nvPr/>
            </p:nvSpPr>
            <p:spPr bwMode="auto">
              <a:xfrm>
                <a:off x="894" y="1920"/>
                <a:ext cx="593"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246</a:t>
                </a:r>
              </a:p>
            </p:txBody>
          </p:sp>
          <p:sp>
            <p:nvSpPr>
              <p:cNvPr id="48211" name="Rectangle 114"/>
              <p:cNvSpPr>
                <a:spLocks noChangeArrowheads="1"/>
              </p:cNvSpPr>
              <p:nvPr/>
            </p:nvSpPr>
            <p:spPr bwMode="auto">
              <a:xfrm>
                <a:off x="479" y="1920"/>
                <a:ext cx="415"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1</a:t>
                </a:r>
              </a:p>
            </p:txBody>
          </p:sp>
          <p:sp>
            <p:nvSpPr>
              <p:cNvPr id="48212" name="Line 115"/>
              <p:cNvSpPr>
                <a:spLocks noChangeShapeType="1"/>
              </p:cNvSpPr>
              <p:nvPr/>
            </p:nvSpPr>
            <p:spPr bwMode="auto">
              <a:xfrm>
                <a:off x="479" y="1920"/>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213" name="Line 116"/>
              <p:cNvSpPr>
                <a:spLocks noChangeShapeType="1"/>
              </p:cNvSpPr>
              <p:nvPr/>
            </p:nvSpPr>
            <p:spPr bwMode="auto">
              <a:xfrm>
                <a:off x="479" y="2284"/>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214" name="Line 117"/>
              <p:cNvSpPr>
                <a:spLocks noChangeShapeType="1"/>
              </p:cNvSpPr>
              <p:nvPr/>
            </p:nvSpPr>
            <p:spPr bwMode="auto">
              <a:xfrm>
                <a:off x="479"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215" name="Line 118"/>
              <p:cNvSpPr>
                <a:spLocks noChangeShapeType="1"/>
              </p:cNvSpPr>
              <p:nvPr/>
            </p:nvSpPr>
            <p:spPr bwMode="auto">
              <a:xfrm>
                <a:off x="894" y="1920"/>
                <a:ext cx="0" cy="36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216" name="Line 119"/>
              <p:cNvSpPr>
                <a:spLocks noChangeShapeType="1"/>
              </p:cNvSpPr>
              <p:nvPr/>
            </p:nvSpPr>
            <p:spPr bwMode="auto">
              <a:xfrm>
                <a:off x="1487"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48207" name="Line 120"/>
            <p:cNvSpPr>
              <a:spLocks noChangeShapeType="1"/>
            </p:cNvSpPr>
            <p:nvPr/>
          </p:nvSpPr>
          <p:spPr bwMode="auto">
            <a:xfrm>
              <a:off x="816" y="2112"/>
              <a:ext cx="0" cy="816"/>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48208" name="Text Box 121"/>
            <p:cNvSpPr txBox="1">
              <a:spLocks noChangeArrowheads="1"/>
            </p:cNvSpPr>
            <p:nvPr/>
          </p:nvSpPr>
          <p:spPr bwMode="auto">
            <a:xfrm>
              <a:off x="816" y="2320"/>
              <a:ext cx="131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05 </a:t>
              </a:r>
              <a:r>
                <a:rPr lang="en-US" altLang="ja-JP" sz="2800"/>
                <a:t>mod 4 = 1</a:t>
              </a:r>
            </a:p>
          </p:txBody>
        </p:sp>
      </p:grpSp>
      <p:grpSp>
        <p:nvGrpSpPr>
          <p:cNvPr id="4" name="Group 166"/>
          <p:cNvGrpSpPr>
            <a:grpSpLocks/>
          </p:cNvGrpSpPr>
          <p:nvPr/>
        </p:nvGrpSpPr>
        <p:grpSpPr bwMode="auto">
          <a:xfrm>
            <a:off x="3581400" y="2425700"/>
            <a:ext cx="3200400" cy="2298700"/>
            <a:chOff x="2256" y="1528"/>
            <a:chExt cx="2016" cy="1448"/>
          </a:xfrm>
        </p:grpSpPr>
        <p:grpSp>
          <p:nvGrpSpPr>
            <p:cNvPr id="48200" name="Group 124"/>
            <p:cNvGrpSpPr>
              <a:grpSpLocks/>
            </p:cNvGrpSpPr>
            <p:nvPr/>
          </p:nvGrpSpPr>
          <p:grpSpPr bwMode="auto">
            <a:xfrm>
              <a:off x="2256" y="1528"/>
              <a:ext cx="1680" cy="308"/>
              <a:chOff x="2256" y="1528"/>
              <a:chExt cx="1680" cy="308"/>
            </a:xfrm>
          </p:grpSpPr>
          <p:sp>
            <p:nvSpPr>
              <p:cNvPr id="48202" name="Rectangle 125"/>
              <p:cNvSpPr>
                <a:spLocks noChangeArrowheads="1"/>
              </p:cNvSpPr>
              <p:nvPr/>
            </p:nvSpPr>
            <p:spPr bwMode="auto">
              <a:xfrm>
                <a:off x="3120" y="1528"/>
                <a:ext cx="816"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05</a:t>
                </a:r>
              </a:p>
            </p:txBody>
          </p:sp>
          <p:sp>
            <p:nvSpPr>
              <p:cNvPr id="48203" name="Rectangle 126"/>
              <p:cNvSpPr>
                <a:spLocks noChangeArrowheads="1"/>
              </p:cNvSpPr>
              <p:nvPr/>
            </p:nvSpPr>
            <p:spPr bwMode="auto">
              <a:xfrm>
                <a:off x="2256" y="1528"/>
                <a:ext cx="864"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48204" name="Line 127"/>
              <p:cNvSpPr>
                <a:spLocks noChangeShapeType="1"/>
              </p:cNvSpPr>
              <p:nvPr/>
            </p:nvSpPr>
            <p:spPr bwMode="auto">
              <a:xfrm>
                <a:off x="2256" y="1528"/>
                <a:ext cx="1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205" name="Line 128"/>
              <p:cNvSpPr>
                <a:spLocks noChangeShapeType="1"/>
              </p:cNvSpPr>
              <p:nvPr/>
            </p:nvSpPr>
            <p:spPr bwMode="auto">
              <a:xfrm>
                <a:off x="2256" y="1836"/>
                <a:ext cx="1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48201" name="Line 129"/>
            <p:cNvSpPr>
              <a:spLocks noChangeShapeType="1"/>
            </p:cNvSpPr>
            <p:nvPr/>
          </p:nvSpPr>
          <p:spPr bwMode="auto">
            <a:xfrm flipH="1" flipV="1">
              <a:off x="3936" y="1680"/>
              <a:ext cx="336" cy="1296"/>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p:nvSpPr>
          <p:cNvPr id="286851" name="Text Box 131"/>
          <p:cNvSpPr txBox="1">
            <a:spLocks noChangeArrowheads="1"/>
          </p:cNvSpPr>
          <p:nvPr/>
        </p:nvSpPr>
        <p:spPr bwMode="auto">
          <a:xfrm>
            <a:off x="2743200" y="4191000"/>
            <a:ext cx="24765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基本的には</a:t>
            </a:r>
          </a:p>
          <a:p>
            <a:pPr eaLnBrk="1" hangingPunct="1"/>
            <a:r>
              <a:rPr lang="ja-JP" altLang="en-US" sz="2800"/>
              <a:t>ハッシュ関数の</a:t>
            </a:r>
          </a:p>
          <a:p>
            <a:pPr eaLnBrk="1" hangingPunct="1"/>
            <a:r>
              <a:rPr lang="ja-JP" altLang="en-US" sz="2800"/>
              <a:t>値が実アドレス</a:t>
            </a:r>
          </a:p>
        </p:txBody>
      </p:sp>
      <p:sp useBgFill="1">
        <p:nvSpPr>
          <p:cNvPr id="286852" name="Text Box 132"/>
          <p:cNvSpPr txBox="1">
            <a:spLocks noChangeArrowheads="1"/>
          </p:cNvSpPr>
          <p:nvPr/>
        </p:nvSpPr>
        <p:spPr bwMode="auto">
          <a:xfrm>
            <a:off x="2590800" y="5638800"/>
            <a:ext cx="3860800" cy="884238"/>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しかし値域の重複がある</a:t>
            </a:r>
          </a:p>
          <a:p>
            <a:pPr eaLnBrk="1" hangingPunct="1"/>
            <a:r>
              <a:rPr lang="ja-JP" altLang="en-US"/>
              <a:t>( 01, 05, 09, 0</a:t>
            </a:r>
            <a:r>
              <a:rPr lang="en-US" altLang="ja-JP"/>
              <a:t>D </a:t>
            </a:r>
            <a:r>
              <a:rPr lang="ja-JP" altLang="en-US"/>
              <a:t>が同じ値域 )</a:t>
            </a:r>
          </a:p>
        </p:txBody>
      </p:sp>
      <p:sp>
        <p:nvSpPr>
          <p:cNvPr id="48166" name="AutoShape 133"/>
          <p:cNvSpPr>
            <a:spLocks noChangeArrowheads="1"/>
          </p:cNvSpPr>
          <p:nvPr/>
        </p:nvSpPr>
        <p:spPr bwMode="auto">
          <a:xfrm>
            <a:off x="6629400" y="1066800"/>
            <a:ext cx="2133600" cy="5257800"/>
          </a:xfrm>
          <a:prstGeom prst="can">
            <a:avLst>
              <a:gd name="adj" fmla="val 1487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286854" name="Group 134"/>
          <p:cNvGraphicFramePr>
            <a:graphicFrameLocks noGrp="1"/>
          </p:cNvGraphicFramePr>
          <p:nvPr/>
        </p:nvGraphicFramePr>
        <p:xfrm>
          <a:off x="6781800" y="1600200"/>
          <a:ext cx="1828800" cy="4400550"/>
        </p:xfrm>
        <a:graphic>
          <a:graphicData uri="http://schemas.openxmlformats.org/drawingml/2006/table">
            <a:tbl>
              <a:tblPr/>
              <a:tblGrid>
                <a:gridCol w="914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tblGrid>
              <a:tr h="488950">
                <a:tc grid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08</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09</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A</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C</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48198" name="Text Box 165"/>
          <p:cNvSpPr txBox="1">
            <a:spLocks noChangeArrowheads="1"/>
          </p:cNvSpPr>
          <p:nvPr/>
        </p:nvSpPr>
        <p:spPr bwMode="auto">
          <a:xfrm>
            <a:off x="7162800" y="55403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p:nvSpPr>
          <p:cNvPr id="286887" name="Rectangle 167"/>
          <p:cNvSpPr>
            <a:spLocks noChangeArrowheads="1"/>
          </p:cNvSpPr>
          <p:nvPr/>
        </p:nvSpPr>
        <p:spPr bwMode="auto">
          <a:xfrm>
            <a:off x="6781800" y="4533900"/>
            <a:ext cx="914400" cy="488950"/>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86851"/>
                                        </p:tgtEl>
                                        <p:attrNameLst>
                                          <p:attrName>style.visibility</p:attrName>
                                        </p:attrNameLst>
                                      </p:cBhvr>
                                      <p:to>
                                        <p:strVal val="visible"/>
                                      </p:to>
                                    </p:set>
                                    <p:animEffect transition="in" filter="checkerboard(across)">
                                      <p:cBhvr>
                                        <p:cTn id="12" dur="500"/>
                                        <p:tgtEl>
                                          <p:spTgt spid="28685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86887"/>
                                        </p:tgtEl>
                                        <p:attrNameLst>
                                          <p:attrName>style.visibility</p:attrName>
                                        </p:attrNameLst>
                                      </p:cBhvr>
                                      <p:to>
                                        <p:strVal val="visible"/>
                                      </p:to>
                                    </p:set>
                                    <p:animEffect transition="in" filter="checkerboard(across)">
                                      <p:cBhvr>
                                        <p:cTn id="17" dur="500"/>
                                        <p:tgtEl>
                                          <p:spTgt spid="2868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right)">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86852"/>
                                        </p:tgtEl>
                                        <p:attrNameLst>
                                          <p:attrName>style.visibility</p:attrName>
                                        </p:attrNameLst>
                                      </p:cBhvr>
                                      <p:to>
                                        <p:strVal val="visible"/>
                                      </p:to>
                                    </p:set>
                                    <p:animEffect transition="in" filter="checkerboard(across)">
                                      <p:cBhvr>
                                        <p:cTn id="27" dur="500"/>
                                        <p:tgtEl>
                                          <p:spTgt spid="2868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51" grpId="0" autoUpdateAnimBg="0"/>
      <p:bldP spid="286852" grpId="0" animBg="1" autoUpdateAnimBg="0"/>
      <p:bldP spid="286887" grpId="0" animBg="1"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sp>
        <p:nvSpPr>
          <p:cNvPr id="49155" name="AutoShape 3"/>
          <p:cNvSpPr>
            <a:spLocks noChangeArrowheads="1"/>
          </p:cNvSpPr>
          <p:nvPr/>
        </p:nvSpPr>
        <p:spPr bwMode="auto">
          <a:xfrm>
            <a:off x="6629400" y="1066800"/>
            <a:ext cx="2133600" cy="5257800"/>
          </a:xfrm>
          <a:prstGeom prst="can">
            <a:avLst>
              <a:gd name="adj" fmla="val 1487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285925" name="Group 229"/>
          <p:cNvGraphicFramePr>
            <a:graphicFrameLocks noGrp="1"/>
          </p:cNvGraphicFramePr>
          <p:nvPr/>
        </p:nvGraphicFramePr>
        <p:xfrm>
          <a:off x="6781800" y="1600200"/>
          <a:ext cx="1828800" cy="4400550"/>
        </p:xfrm>
        <a:graphic>
          <a:graphicData uri="http://schemas.openxmlformats.org/drawingml/2006/table">
            <a:tbl>
              <a:tblPr/>
              <a:tblGrid>
                <a:gridCol w="914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tblGrid>
              <a:tr h="488950">
                <a:tc grid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08</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09</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A</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C</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285722"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285928" name="Group 232"/>
          <p:cNvGraphicFramePr>
            <a:graphicFrameLocks noGrp="1"/>
          </p:cNvGraphicFramePr>
          <p:nvPr/>
        </p:nvGraphicFramePr>
        <p:xfrm>
          <a:off x="609600" y="4038600"/>
          <a:ext cx="3200400" cy="2529840"/>
        </p:xfrm>
        <a:graphic>
          <a:graphicData uri="http://schemas.openxmlformats.org/drawingml/2006/table">
            <a:tbl>
              <a:tblPr/>
              <a:tblGrid>
                <a:gridCol w="747713">
                  <a:extLst>
                    <a:ext uri="{9D8B030D-6E8A-4147-A177-3AD203B41FA5}">
                      <a16:colId xmlns:a16="http://schemas.microsoft.com/office/drawing/2014/main" val="20000"/>
                    </a:ext>
                  </a:extLst>
                </a:gridCol>
                <a:gridCol w="833437">
                  <a:extLst>
                    <a:ext uri="{9D8B030D-6E8A-4147-A177-3AD203B41FA5}">
                      <a16:colId xmlns:a16="http://schemas.microsoft.com/office/drawing/2014/main" val="20001"/>
                    </a:ext>
                  </a:extLst>
                </a:gridCol>
                <a:gridCol w="833438">
                  <a:extLst>
                    <a:ext uri="{9D8B030D-6E8A-4147-A177-3AD203B41FA5}">
                      <a16:colId xmlns:a16="http://schemas.microsoft.com/office/drawing/2014/main" val="20002"/>
                    </a:ext>
                  </a:extLst>
                </a:gridCol>
                <a:gridCol w="785812">
                  <a:extLst>
                    <a:ext uri="{9D8B030D-6E8A-4147-A177-3AD203B41FA5}">
                      <a16:colId xmlns:a16="http://schemas.microsoft.com/office/drawing/2014/main" val="20003"/>
                    </a:ext>
                  </a:extLst>
                </a:gridCol>
              </a:tblGrid>
              <a:tr h="609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h</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ポインタ</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9239" name="Text Box 95"/>
          <p:cNvSpPr txBox="1">
            <a:spLocks noChangeArrowheads="1"/>
          </p:cNvSpPr>
          <p:nvPr/>
        </p:nvSpPr>
        <p:spPr bwMode="auto">
          <a:xfrm>
            <a:off x="4419600" y="990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49240" name="Text Box 96"/>
          <p:cNvSpPr txBox="1">
            <a:spLocks noChangeArrowheads="1"/>
          </p:cNvSpPr>
          <p:nvPr/>
        </p:nvSpPr>
        <p:spPr bwMode="auto">
          <a:xfrm>
            <a:off x="7162800" y="55403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p:nvSpPr>
          <p:cNvPr id="49241" name="Text Box 192"/>
          <p:cNvSpPr txBox="1">
            <a:spLocks noChangeArrowheads="1"/>
          </p:cNvSpPr>
          <p:nvPr/>
        </p:nvSpPr>
        <p:spPr bwMode="auto">
          <a:xfrm>
            <a:off x="1066800" y="3429000"/>
            <a:ext cx="2179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ページテーブル</a:t>
            </a:r>
          </a:p>
        </p:txBody>
      </p:sp>
      <p:sp>
        <p:nvSpPr>
          <p:cNvPr id="285889" name="AutoShape 193"/>
          <p:cNvSpPr>
            <a:spLocks noChangeArrowheads="1"/>
          </p:cNvSpPr>
          <p:nvPr/>
        </p:nvSpPr>
        <p:spPr bwMode="auto">
          <a:xfrm>
            <a:off x="304800" y="2286000"/>
            <a:ext cx="3124200" cy="990600"/>
          </a:xfrm>
          <a:prstGeom prst="wedgeRoundRectCallout">
            <a:avLst>
              <a:gd name="adj1" fmla="val -30995"/>
              <a:gd name="adj2" fmla="val 130931"/>
              <a:gd name="adj3" fmla="val 16667"/>
            </a:avLst>
          </a:prstGeom>
          <a:solidFill>
            <a:srgbClr val="003300"/>
          </a:solidFill>
          <a:ln w="19050">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インデックスに</a:t>
            </a:r>
          </a:p>
          <a:p>
            <a:pPr algn="ctr" eaLnBrk="1" hangingPunct="1"/>
            <a:r>
              <a:rPr lang="ja-JP" altLang="en-US"/>
              <a:t>ハッシュ関数を使用</a:t>
            </a:r>
          </a:p>
        </p:txBody>
      </p:sp>
      <p:grpSp>
        <p:nvGrpSpPr>
          <p:cNvPr id="2" name="Group 208"/>
          <p:cNvGrpSpPr>
            <a:grpSpLocks/>
          </p:cNvGrpSpPr>
          <p:nvPr/>
        </p:nvGrpSpPr>
        <p:grpSpPr bwMode="auto">
          <a:xfrm>
            <a:off x="3962400" y="4724400"/>
            <a:ext cx="2185988" cy="1828800"/>
            <a:chOff x="2496" y="2976"/>
            <a:chExt cx="1377" cy="1152"/>
          </a:xfrm>
        </p:grpSpPr>
        <p:sp>
          <p:nvSpPr>
            <p:cNvPr id="49244" name="AutoShape 194"/>
            <p:cNvSpPr>
              <a:spLocks/>
            </p:cNvSpPr>
            <p:nvPr/>
          </p:nvSpPr>
          <p:spPr bwMode="auto">
            <a:xfrm>
              <a:off x="2496" y="2976"/>
              <a:ext cx="192" cy="1152"/>
            </a:xfrm>
            <a:prstGeom prst="rightBrace">
              <a:avLst>
                <a:gd name="adj1" fmla="val 50000"/>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9245" name="Text Box 207"/>
            <p:cNvSpPr txBox="1">
              <a:spLocks noChangeArrowheads="1"/>
            </p:cNvSpPr>
            <p:nvPr/>
          </p:nvSpPr>
          <p:spPr bwMode="auto">
            <a:xfrm>
              <a:off x="2736" y="3231"/>
              <a:ext cx="1137"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主記憶と</a:t>
              </a:r>
            </a:p>
            <a:p>
              <a:pPr eaLnBrk="1" hangingPunct="1"/>
              <a:r>
                <a:rPr lang="ja-JP" altLang="en-US" sz="2800"/>
                <a:t>同じサイズ</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85889"/>
                                        </p:tgtEl>
                                        <p:attrNameLst>
                                          <p:attrName>style.visibility</p:attrName>
                                        </p:attrNameLst>
                                      </p:cBhvr>
                                      <p:to>
                                        <p:strVal val="visible"/>
                                      </p:to>
                                    </p:set>
                                    <p:animEffect transition="in" filter="checkerboard(across)">
                                      <p:cBhvr>
                                        <p:cTn id="7" dur="500"/>
                                        <p:tgtEl>
                                          <p:spTgt spid="2858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889" grpId="0" animBg="1"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graphicFrame>
        <p:nvGraphicFramePr>
          <p:cNvPr id="288794"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0199" name="Text Box 46"/>
          <p:cNvSpPr txBox="1">
            <a:spLocks noChangeArrowheads="1"/>
          </p:cNvSpPr>
          <p:nvPr/>
        </p:nvSpPr>
        <p:spPr bwMode="auto">
          <a:xfrm>
            <a:off x="304800" y="15240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仮想アドレス</a:t>
            </a:r>
          </a:p>
        </p:txBody>
      </p:sp>
      <p:graphicFrame>
        <p:nvGraphicFramePr>
          <p:cNvPr id="288815" name="Group 47"/>
          <p:cNvGraphicFramePr>
            <a:graphicFrameLocks noGrp="1"/>
          </p:cNvGraphicFramePr>
          <p:nvPr/>
        </p:nvGraphicFramePr>
        <p:xfrm>
          <a:off x="762000" y="1981200"/>
          <a:ext cx="1600200" cy="579438"/>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57943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05</a:t>
                      </a:r>
                    </a:p>
                  </a:txBody>
                  <a:tcPr marT="45745" marB="457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333</a:t>
                      </a:r>
                    </a:p>
                  </a:txBody>
                  <a:tcPr marT="45745" marB="457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50208" name="Text Box 81"/>
          <p:cNvSpPr txBox="1">
            <a:spLocks noChangeArrowheads="1"/>
          </p:cNvSpPr>
          <p:nvPr/>
        </p:nvSpPr>
        <p:spPr bwMode="auto">
          <a:xfrm>
            <a:off x="4419600" y="990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grpSp>
        <p:nvGrpSpPr>
          <p:cNvPr id="2" name="Group 83"/>
          <p:cNvGrpSpPr>
            <a:grpSpLocks/>
          </p:cNvGrpSpPr>
          <p:nvPr/>
        </p:nvGrpSpPr>
        <p:grpSpPr bwMode="auto">
          <a:xfrm>
            <a:off x="457200" y="2590800"/>
            <a:ext cx="1903413" cy="1035050"/>
            <a:chOff x="288" y="1632"/>
            <a:chExt cx="1199" cy="652"/>
          </a:xfrm>
        </p:grpSpPr>
        <p:sp>
          <p:nvSpPr>
            <p:cNvPr id="50291" name="Text Box 84"/>
            <p:cNvSpPr txBox="1">
              <a:spLocks noChangeArrowheads="1"/>
            </p:cNvSpPr>
            <p:nvPr/>
          </p:nvSpPr>
          <p:spPr bwMode="auto">
            <a:xfrm>
              <a:off x="288" y="1632"/>
              <a:ext cx="95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実アドレス</a:t>
              </a:r>
            </a:p>
          </p:txBody>
        </p:sp>
        <p:sp>
          <p:nvSpPr>
            <p:cNvPr id="50292" name="Rectangle 85"/>
            <p:cNvSpPr>
              <a:spLocks noChangeArrowheads="1"/>
            </p:cNvSpPr>
            <p:nvPr/>
          </p:nvSpPr>
          <p:spPr bwMode="auto">
            <a:xfrm>
              <a:off x="894" y="1920"/>
              <a:ext cx="593"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333</a:t>
              </a:r>
            </a:p>
          </p:txBody>
        </p:sp>
        <p:sp>
          <p:nvSpPr>
            <p:cNvPr id="50293" name="Rectangle 86"/>
            <p:cNvSpPr>
              <a:spLocks noChangeArrowheads="1"/>
            </p:cNvSpPr>
            <p:nvPr/>
          </p:nvSpPr>
          <p:spPr bwMode="auto">
            <a:xfrm>
              <a:off x="479" y="1920"/>
              <a:ext cx="415"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1</a:t>
              </a:r>
            </a:p>
          </p:txBody>
        </p:sp>
        <p:sp>
          <p:nvSpPr>
            <p:cNvPr id="50294" name="Line 87"/>
            <p:cNvSpPr>
              <a:spLocks noChangeShapeType="1"/>
            </p:cNvSpPr>
            <p:nvPr/>
          </p:nvSpPr>
          <p:spPr bwMode="auto">
            <a:xfrm>
              <a:off x="479" y="1920"/>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0295" name="Line 88"/>
            <p:cNvSpPr>
              <a:spLocks noChangeShapeType="1"/>
            </p:cNvSpPr>
            <p:nvPr/>
          </p:nvSpPr>
          <p:spPr bwMode="auto">
            <a:xfrm>
              <a:off x="479" y="2284"/>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0296" name="Line 89"/>
            <p:cNvSpPr>
              <a:spLocks noChangeShapeType="1"/>
            </p:cNvSpPr>
            <p:nvPr/>
          </p:nvSpPr>
          <p:spPr bwMode="auto">
            <a:xfrm>
              <a:off x="479"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0297" name="Line 90"/>
            <p:cNvSpPr>
              <a:spLocks noChangeShapeType="1"/>
            </p:cNvSpPr>
            <p:nvPr/>
          </p:nvSpPr>
          <p:spPr bwMode="auto">
            <a:xfrm>
              <a:off x="894" y="1920"/>
              <a:ext cx="0" cy="36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0298" name="Line 91"/>
            <p:cNvSpPr>
              <a:spLocks noChangeShapeType="1"/>
            </p:cNvSpPr>
            <p:nvPr/>
          </p:nvSpPr>
          <p:spPr bwMode="auto">
            <a:xfrm>
              <a:off x="1487"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50210" name="Text Box 92"/>
          <p:cNvSpPr txBox="1">
            <a:spLocks noChangeArrowheads="1"/>
          </p:cNvSpPr>
          <p:nvPr/>
        </p:nvSpPr>
        <p:spPr bwMode="auto">
          <a:xfrm>
            <a:off x="152400" y="1042988"/>
            <a:ext cx="2851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主記憶上にある場合</a:t>
            </a:r>
          </a:p>
        </p:txBody>
      </p:sp>
      <p:graphicFrame>
        <p:nvGraphicFramePr>
          <p:cNvPr id="288944" name="Group 176"/>
          <p:cNvGraphicFramePr>
            <a:graphicFrameLocks noGrp="1"/>
          </p:cNvGraphicFramePr>
          <p:nvPr/>
        </p:nvGraphicFramePr>
        <p:xfrm>
          <a:off x="609600" y="4038600"/>
          <a:ext cx="3200400" cy="2529840"/>
        </p:xfrm>
        <a:graphic>
          <a:graphicData uri="http://schemas.openxmlformats.org/drawingml/2006/table">
            <a:tbl>
              <a:tblPr/>
              <a:tblGrid>
                <a:gridCol w="747713">
                  <a:extLst>
                    <a:ext uri="{9D8B030D-6E8A-4147-A177-3AD203B41FA5}">
                      <a16:colId xmlns:a16="http://schemas.microsoft.com/office/drawing/2014/main" val="20000"/>
                    </a:ext>
                  </a:extLst>
                </a:gridCol>
                <a:gridCol w="833437">
                  <a:extLst>
                    <a:ext uri="{9D8B030D-6E8A-4147-A177-3AD203B41FA5}">
                      <a16:colId xmlns:a16="http://schemas.microsoft.com/office/drawing/2014/main" val="20001"/>
                    </a:ext>
                  </a:extLst>
                </a:gridCol>
                <a:gridCol w="833438">
                  <a:extLst>
                    <a:ext uri="{9D8B030D-6E8A-4147-A177-3AD203B41FA5}">
                      <a16:colId xmlns:a16="http://schemas.microsoft.com/office/drawing/2014/main" val="20002"/>
                    </a:ext>
                  </a:extLst>
                </a:gridCol>
                <a:gridCol w="785812">
                  <a:extLst>
                    <a:ext uri="{9D8B030D-6E8A-4147-A177-3AD203B41FA5}">
                      <a16:colId xmlns:a16="http://schemas.microsoft.com/office/drawing/2014/main" val="20003"/>
                    </a:ext>
                  </a:extLst>
                </a:gridCol>
              </a:tblGrid>
              <a:tr h="609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h</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ポインタ</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3" name="Group 130"/>
          <p:cNvGrpSpPr>
            <a:grpSpLocks/>
          </p:cNvGrpSpPr>
          <p:nvPr/>
        </p:nvGrpSpPr>
        <p:grpSpPr bwMode="auto">
          <a:xfrm>
            <a:off x="0" y="2286000"/>
            <a:ext cx="1335088" cy="3124200"/>
            <a:chOff x="0" y="1440"/>
            <a:chExt cx="841" cy="1968"/>
          </a:xfrm>
        </p:grpSpPr>
        <p:sp>
          <p:nvSpPr>
            <p:cNvPr id="50287" name="Line 125"/>
            <p:cNvSpPr>
              <a:spLocks noChangeShapeType="1"/>
            </p:cNvSpPr>
            <p:nvPr/>
          </p:nvSpPr>
          <p:spPr bwMode="auto">
            <a:xfrm flipH="1">
              <a:off x="144" y="1440"/>
              <a:ext cx="336" cy="0"/>
            </a:xfrm>
            <a:prstGeom prst="line">
              <a:avLst/>
            </a:prstGeom>
            <a:noFill/>
            <a:ln w="19050">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0288" name="Line 126"/>
            <p:cNvSpPr>
              <a:spLocks noChangeShapeType="1"/>
            </p:cNvSpPr>
            <p:nvPr/>
          </p:nvSpPr>
          <p:spPr bwMode="auto">
            <a:xfrm>
              <a:off x="144" y="1440"/>
              <a:ext cx="0" cy="1968"/>
            </a:xfrm>
            <a:prstGeom prst="line">
              <a:avLst/>
            </a:prstGeom>
            <a:noFill/>
            <a:ln w="19050">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0289" name="Line 127"/>
            <p:cNvSpPr>
              <a:spLocks noChangeShapeType="1"/>
            </p:cNvSpPr>
            <p:nvPr/>
          </p:nvSpPr>
          <p:spPr bwMode="auto">
            <a:xfrm>
              <a:off x="144" y="3408"/>
              <a:ext cx="240" cy="0"/>
            </a:xfrm>
            <a:prstGeom prst="line">
              <a:avLst/>
            </a:prstGeom>
            <a:noFill/>
            <a:ln w="1905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50290" name="Text Box 128"/>
            <p:cNvSpPr txBox="1">
              <a:spLocks noChangeArrowheads="1"/>
            </p:cNvSpPr>
            <p:nvPr/>
          </p:nvSpPr>
          <p:spPr bwMode="auto">
            <a:xfrm>
              <a:off x="0" y="2256"/>
              <a:ext cx="84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05 mod 4</a:t>
              </a:r>
            </a:p>
          </p:txBody>
        </p:sp>
      </p:grpSp>
      <p:grpSp>
        <p:nvGrpSpPr>
          <p:cNvPr id="4" name="Group 131"/>
          <p:cNvGrpSpPr>
            <a:grpSpLocks/>
          </p:cNvGrpSpPr>
          <p:nvPr/>
        </p:nvGrpSpPr>
        <p:grpSpPr bwMode="auto">
          <a:xfrm>
            <a:off x="609600" y="5194300"/>
            <a:ext cx="2414588" cy="455613"/>
            <a:chOff x="384" y="3272"/>
            <a:chExt cx="1521" cy="287"/>
          </a:xfrm>
        </p:grpSpPr>
        <p:sp>
          <p:nvSpPr>
            <p:cNvPr id="50284" name="Rectangle 132"/>
            <p:cNvSpPr>
              <a:spLocks noChangeArrowheads="1"/>
            </p:cNvSpPr>
            <p:nvPr/>
          </p:nvSpPr>
          <p:spPr bwMode="auto">
            <a:xfrm>
              <a:off x="855" y="3272"/>
              <a:ext cx="52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05</a:t>
              </a:r>
            </a:p>
          </p:txBody>
        </p:sp>
        <p:sp>
          <p:nvSpPr>
            <p:cNvPr id="50285" name="Rectangle 133"/>
            <p:cNvSpPr>
              <a:spLocks noChangeArrowheads="1"/>
            </p:cNvSpPr>
            <p:nvPr/>
          </p:nvSpPr>
          <p:spPr bwMode="auto">
            <a:xfrm>
              <a:off x="1380" y="3272"/>
              <a:ext cx="52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50286" name="Rectangle 134"/>
            <p:cNvSpPr>
              <a:spLocks noChangeArrowheads="1"/>
            </p:cNvSpPr>
            <p:nvPr/>
          </p:nvSpPr>
          <p:spPr bwMode="auto">
            <a:xfrm>
              <a:off x="384" y="3272"/>
              <a:ext cx="471"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grpSp>
      <p:sp>
        <p:nvSpPr>
          <p:cNvPr id="288903" name="AutoShape 135"/>
          <p:cNvSpPr>
            <a:spLocks noChangeArrowheads="1"/>
          </p:cNvSpPr>
          <p:nvPr/>
        </p:nvSpPr>
        <p:spPr bwMode="auto">
          <a:xfrm>
            <a:off x="1981200" y="5867400"/>
            <a:ext cx="3048000" cy="838200"/>
          </a:xfrm>
          <a:prstGeom prst="wedgeRoundRectCallout">
            <a:avLst>
              <a:gd name="adj1" fmla="val -57083"/>
              <a:gd name="adj2" fmla="val -75380"/>
              <a:gd name="adj3" fmla="val 16667"/>
            </a:avLst>
          </a:prstGeom>
          <a:solidFill>
            <a:srgbClr val="003300"/>
          </a:solidFill>
          <a:ln w="19050">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ページが一致</a:t>
            </a:r>
          </a:p>
          <a:p>
            <a:pPr algn="ctr" eaLnBrk="1" hangingPunct="1"/>
            <a:r>
              <a:rPr lang="ja-JP" altLang="en-US"/>
              <a:t>= 主記憶上に有り</a:t>
            </a:r>
          </a:p>
        </p:txBody>
      </p:sp>
      <p:grpSp>
        <p:nvGrpSpPr>
          <p:cNvPr id="5" name="Group 136"/>
          <p:cNvGrpSpPr>
            <a:grpSpLocks/>
          </p:cNvGrpSpPr>
          <p:nvPr/>
        </p:nvGrpSpPr>
        <p:grpSpPr bwMode="auto">
          <a:xfrm>
            <a:off x="3581400" y="2425700"/>
            <a:ext cx="2667000" cy="488950"/>
            <a:chOff x="2256" y="1528"/>
            <a:chExt cx="1680" cy="308"/>
          </a:xfrm>
        </p:grpSpPr>
        <p:sp>
          <p:nvSpPr>
            <p:cNvPr id="50280" name="Rectangle 137"/>
            <p:cNvSpPr>
              <a:spLocks noChangeArrowheads="1"/>
            </p:cNvSpPr>
            <p:nvPr/>
          </p:nvSpPr>
          <p:spPr bwMode="auto">
            <a:xfrm>
              <a:off x="3120" y="1528"/>
              <a:ext cx="816"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05</a:t>
              </a:r>
            </a:p>
          </p:txBody>
        </p:sp>
        <p:sp>
          <p:nvSpPr>
            <p:cNvPr id="50281" name="Rectangle 138"/>
            <p:cNvSpPr>
              <a:spLocks noChangeArrowheads="1"/>
            </p:cNvSpPr>
            <p:nvPr/>
          </p:nvSpPr>
          <p:spPr bwMode="auto">
            <a:xfrm>
              <a:off x="2256" y="1528"/>
              <a:ext cx="864"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50282" name="Line 139"/>
            <p:cNvSpPr>
              <a:spLocks noChangeShapeType="1"/>
            </p:cNvSpPr>
            <p:nvPr/>
          </p:nvSpPr>
          <p:spPr bwMode="auto">
            <a:xfrm>
              <a:off x="2256" y="1528"/>
              <a:ext cx="1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0283" name="Line 140"/>
            <p:cNvSpPr>
              <a:spLocks noChangeShapeType="1"/>
            </p:cNvSpPr>
            <p:nvPr/>
          </p:nvSpPr>
          <p:spPr bwMode="auto">
            <a:xfrm>
              <a:off x="2256" y="1836"/>
              <a:ext cx="1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50247" name="AutoShape 141"/>
          <p:cNvSpPr>
            <a:spLocks noChangeArrowheads="1"/>
          </p:cNvSpPr>
          <p:nvPr/>
        </p:nvSpPr>
        <p:spPr bwMode="auto">
          <a:xfrm>
            <a:off x="6629400" y="1066800"/>
            <a:ext cx="2133600" cy="5257800"/>
          </a:xfrm>
          <a:prstGeom prst="can">
            <a:avLst>
              <a:gd name="adj" fmla="val 1487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288910" name="Group 142"/>
          <p:cNvGraphicFramePr>
            <a:graphicFrameLocks noGrp="1"/>
          </p:cNvGraphicFramePr>
          <p:nvPr/>
        </p:nvGraphicFramePr>
        <p:xfrm>
          <a:off x="6781800" y="1600200"/>
          <a:ext cx="1828800" cy="4400550"/>
        </p:xfrm>
        <a:graphic>
          <a:graphicData uri="http://schemas.openxmlformats.org/drawingml/2006/table">
            <a:tbl>
              <a:tblPr/>
              <a:tblGrid>
                <a:gridCol w="914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tblGrid>
              <a:tr h="488950">
                <a:tc grid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08</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09</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A</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C</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50279" name="Text Box 173"/>
          <p:cNvSpPr txBox="1">
            <a:spLocks noChangeArrowheads="1"/>
          </p:cNvSpPr>
          <p:nvPr/>
        </p:nvSpPr>
        <p:spPr bwMode="auto">
          <a:xfrm>
            <a:off x="7162800" y="55403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88903"/>
                                        </p:tgtEl>
                                        <p:attrNameLst>
                                          <p:attrName>style.visibility</p:attrName>
                                        </p:attrNameLst>
                                      </p:cBhvr>
                                      <p:to>
                                        <p:strVal val="visible"/>
                                      </p:to>
                                    </p:set>
                                    <p:animEffect transition="in" filter="checkerboard(across)">
                                      <p:cBhvr>
                                        <p:cTn id="17" dur="500"/>
                                        <p:tgtEl>
                                          <p:spTgt spid="2889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heckerboard(across)">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heckerboard(across)">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903"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graphicFrame>
        <p:nvGraphicFramePr>
          <p:cNvPr id="292890"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1223" name="Text Box 46"/>
          <p:cNvSpPr txBox="1">
            <a:spLocks noChangeArrowheads="1"/>
          </p:cNvSpPr>
          <p:nvPr/>
        </p:nvSpPr>
        <p:spPr bwMode="auto">
          <a:xfrm>
            <a:off x="304800" y="15240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仮想アドレス</a:t>
            </a:r>
          </a:p>
        </p:txBody>
      </p:sp>
      <p:graphicFrame>
        <p:nvGraphicFramePr>
          <p:cNvPr id="292911" name="Group 47"/>
          <p:cNvGraphicFramePr>
            <a:graphicFrameLocks noGrp="1"/>
          </p:cNvGraphicFramePr>
          <p:nvPr/>
        </p:nvGraphicFramePr>
        <p:xfrm>
          <a:off x="762000" y="1981200"/>
          <a:ext cx="1600200" cy="579438"/>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57943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01</a:t>
                      </a:r>
                    </a:p>
                  </a:txBody>
                  <a:tcPr marT="45745" marB="457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555</a:t>
                      </a:r>
                    </a:p>
                  </a:txBody>
                  <a:tcPr marT="45745" marB="457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51232" name="Text Box 55"/>
          <p:cNvSpPr txBox="1">
            <a:spLocks noChangeArrowheads="1"/>
          </p:cNvSpPr>
          <p:nvPr/>
        </p:nvSpPr>
        <p:spPr bwMode="auto">
          <a:xfrm>
            <a:off x="4419600" y="990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51233" name="Text Box 66"/>
          <p:cNvSpPr txBox="1">
            <a:spLocks noChangeArrowheads="1"/>
          </p:cNvSpPr>
          <p:nvPr/>
        </p:nvSpPr>
        <p:spPr bwMode="auto">
          <a:xfrm>
            <a:off x="152400" y="1042988"/>
            <a:ext cx="289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主記憶上に無い場合</a:t>
            </a:r>
          </a:p>
        </p:txBody>
      </p:sp>
      <p:graphicFrame>
        <p:nvGraphicFramePr>
          <p:cNvPr id="293015" name="Group 151"/>
          <p:cNvGraphicFramePr>
            <a:graphicFrameLocks noGrp="1"/>
          </p:cNvGraphicFramePr>
          <p:nvPr/>
        </p:nvGraphicFramePr>
        <p:xfrm>
          <a:off x="609600" y="4038600"/>
          <a:ext cx="3200400" cy="2529840"/>
        </p:xfrm>
        <a:graphic>
          <a:graphicData uri="http://schemas.openxmlformats.org/drawingml/2006/table">
            <a:tbl>
              <a:tblPr/>
              <a:tblGrid>
                <a:gridCol w="747713">
                  <a:extLst>
                    <a:ext uri="{9D8B030D-6E8A-4147-A177-3AD203B41FA5}">
                      <a16:colId xmlns:a16="http://schemas.microsoft.com/office/drawing/2014/main" val="20000"/>
                    </a:ext>
                  </a:extLst>
                </a:gridCol>
                <a:gridCol w="833437">
                  <a:extLst>
                    <a:ext uri="{9D8B030D-6E8A-4147-A177-3AD203B41FA5}">
                      <a16:colId xmlns:a16="http://schemas.microsoft.com/office/drawing/2014/main" val="20001"/>
                    </a:ext>
                  </a:extLst>
                </a:gridCol>
                <a:gridCol w="833438">
                  <a:extLst>
                    <a:ext uri="{9D8B030D-6E8A-4147-A177-3AD203B41FA5}">
                      <a16:colId xmlns:a16="http://schemas.microsoft.com/office/drawing/2014/main" val="20002"/>
                    </a:ext>
                  </a:extLst>
                </a:gridCol>
                <a:gridCol w="785812">
                  <a:extLst>
                    <a:ext uri="{9D8B030D-6E8A-4147-A177-3AD203B41FA5}">
                      <a16:colId xmlns:a16="http://schemas.microsoft.com/office/drawing/2014/main" val="20003"/>
                    </a:ext>
                  </a:extLst>
                </a:gridCol>
              </a:tblGrid>
              <a:tr h="609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h</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ポインタ</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2" name="Group 99"/>
          <p:cNvGrpSpPr>
            <a:grpSpLocks/>
          </p:cNvGrpSpPr>
          <p:nvPr/>
        </p:nvGrpSpPr>
        <p:grpSpPr bwMode="auto">
          <a:xfrm>
            <a:off x="0" y="2286000"/>
            <a:ext cx="1335088" cy="3124200"/>
            <a:chOff x="0" y="1440"/>
            <a:chExt cx="841" cy="1968"/>
          </a:xfrm>
        </p:grpSpPr>
        <p:sp>
          <p:nvSpPr>
            <p:cNvPr id="51307" name="Line 100"/>
            <p:cNvSpPr>
              <a:spLocks noChangeShapeType="1"/>
            </p:cNvSpPr>
            <p:nvPr/>
          </p:nvSpPr>
          <p:spPr bwMode="auto">
            <a:xfrm flipH="1">
              <a:off x="144" y="1440"/>
              <a:ext cx="336" cy="0"/>
            </a:xfrm>
            <a:prstGeom prst="line">
              <a:avLst/>
            </a:prstGeom>
            <a:noFill/>
            <a:ln w="19050">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1308" name="Line 101"/>
            <p:cNvSpPr>
              <a:spLocks noChangeShapeType="1"/>
            </p:cNvSpPr>
            <p:nvPr/>
          </p:nvSpPr>
          <p:spPr bwMode="auto">
            <a:xfrm>
              <a:off x="144" y="1440"/>
              <a:ext cx="0" cy="1968"/>
            </a:xfrm>
            <a:prstGeom prst="line">
              <a:avLst/>
            </a:prstGeom>
            <a:noFill/>
            <a:ln w="19050">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1309" name="Line 102"/>
            <p:cNvSpPr>
              <a:spLocks noChangeShapeType="1"/>
            </p:cNvSpPr>
            <p:nvPr/>
          </p:nvSpPr>
          <p:spPr bwMode="auto">
            <a:xfrm>
              <a:off x="144" y="3408"/>
              <a:ext cx="240" cy="0"/>
            </a:xfrm>
            <a:prstGeom prst="line">
              <a:avLst/>
            </a:prstGeom>
            <a:noFill/>
            <a:ln w="1905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51310" name="Text Box 103"/>
            <p:cNvSpPr txBox="1">
              <a:spLocks noChangeArrowheads="1"/>
            </p:cNvSpPr>
            <p:nvPr/>
          </p:nvSpPr>
          <p:spPr bwMode="auto">
            <a:xfrm>
              <a:off x="0" y="2256"/>
              <a:ext cx="84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01 mod 4</a:t>
              </a:r>
            </a:p>
          </p:txBody>
        </p:sp>
      </p:grpSp>
      <p:grpSp>
        <p:nvGrpSpPr>
          <p:cNvPr id="3" name="Group 104"/>
          <p:cNvGrpSpPr>
            <a:grpSpLocks/>
          </p:cNvGrpSpPr>
          <p:nvPr/>
        </p:nvGrpSpPr>
        <p:grpSpPr bwMode="auto">
          <a:xfrm>
            <a:off x="609600" y="5194300"/>
            <a:ext cx="2414588" cy="455613"/>
            <a:chOff x="384" y="3272"/>
            <a:chExt cx="1521" cy="287"/>
          </a:xfrm>
        </p:grpSpPr>
        <p:sp>
          <p:nvSpPr>
            <p:cNvPr id="51304" name="Rectangle 105"/>
            <p:cNvSpPr>
              <a:spLocks noChangeArrowheads="1"/>
            </p:cNvSpPr>
            <p:nvPr/>
          </p:nvSpPr>
          <p:spPr bwMode="auto">
            <a:xfrm>
              <a:off x="855" y="3272"/>
              <a:ext cx="52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05</a:t>
              </a:r>
            </a:p>
          </p:txBody>
        </p:sp>
        <p:sp>
          <p:nvSpPr>
            <p:cNvPr id="51305" name="Rectangle 106"/>
            <p:cNvSpPr>
              <a:spLocks noChangeArrowheads="1"/>
            </p:cNvSpPr>
            <p:nvPr/>
          </p:nvSpPr>
          <p:spPr bwMode="auto">
            <a:xfrm>
              <a:off x="1380" y="3272"/>
              <a:ext cx="52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51306" name="Rectangle 107"/>
            <p:cNvSpPr>
              <a:spLocks noChangeArrowheads="1"/>
            </p:cNvSpPr>
            <p:nvPr/>
          </p:nvSpPr>
          <p:spPr bwMode="auto">
            <a:xfrm>
              <a:off x="384" y="3272"/>
              <a:ext cx="471"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grpSp>
      <p:sp>
        <p:nvSpPr>
          <p:cNvPr id="292972" name="AutoShape 108"/>
          <p:cNvSpPr>
            <a:spLocks noChangeArrowheads="1"/>
          </p:cNvSpPr>
          <p:nvPr/>
        </p:nvSpPr>
        <p:spPr bwMode="auto">
          <a:xfrm>
            <a:off x="1981200" y="5867400"/>
            <a:ext cx="3048000" cy="838200"/>
          </a:xfrm>
          <a:prstGeom prst="wedgeRoundRectCallout">
            <a:avLst>
              <a:gd name="adj1" fmla="val -57083"/>
              <a:gd name="adj2" fmla="val -75380"/>
              <a:gd name="adj3" fmla="val 16667"/>
            </a:avLst>
          </a:prstGeom>
          <a:solidFill>
            <a:srgbClr val="003300"/>
          </a:solidFill>
          <a:ln w="19050">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ページが不一致</a:t>
            </a:r>
          </a:p>
          <a:p>
            <a:pPr algn="ctr" eaLnBrk="1" hangingPunct="1"/>
            <a:r>
              <a:rPr lang="ja-JP" altLang="en-US"/>
              <a:t>= 主記憶上に無し</a:t>
            </a:r>
          </a:p>
        </p:txBody>
      </p:sp>
      <p:sp>
        <p:nvSpPr>
          <p:cNvPr id="292978" name="AutoShape 114"/>
          <p:cNvSpPr>
            <a:spLocks noChangeArrowheads="1"/>
          </p:cNvSpPr>
          <p:nvPr/>
        </p:nvSpPr>
        <p:spPr bwMode="auto">
          <a:xfrm>
            <a:off x="3505200" y="2819400"/>
            <a:ext cx="2895600" cy="685800"/>
          </a:xfrm>
          <a:prstGeom prst="flowChartAlternateProcess">
            <a:avLst/>
          </a:prstGeom>
          <a:noFill/>
          <a:ln w="38100">
            <a:solidFill>
              <a:srgbClr val="FF99CC"/>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1270" name="AutoShape 116"/>
          <p:cNvSpPr>
            <a:spLocks noChangeArrowheads="1"/>
          </p:cNvSpPr>
          <p:nvPr/>
        </p:nvSpPr>
        <p:spPr bwMode="auto">
          <a:xfrm>
            <a:off x="6629400" y="1066800"/>
            <a:ext cx="2133600" cy="5257800"/>
          </a:xfrm>
          <a:prstGeom prst="can">
            <a:avLst>
              <a:gd name="adj" fmla="val 1487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292981" name="Group 117"/>
          <p:cNvGraphicFramePr>
            <a:graphicFrameLocks noGrp="1"/>
          </p:cNvGraphicFramePr>
          <p:nvPr/>
        </p:nvGraphicFramePr>
        <p:xfrm>
          <a:off x="6781800" y="1600200"/>
          <a:ext cx="1828800" cy="4400550"/>
        </p:xfrm>
        <a:graphic>
          <a:graphicData uri="http://schemas.openxmlformats.org/drawingml/2006/table">
            <a:tbl>
              <a:tblPr/>
              <a:tblGrid>
                <a:gridCol w="914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tblGrid>
              <a:tr h="488950">
                <a:tc grid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08</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09</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A</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C</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rPr>
                        <a:t>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51302" name="Text Box 148"/>
          <p:cNvSpPr txBox="1">
            <a:spLocks noChangeArrowheads="1"/>
          </p:cNvSpPr>
          <p:nvPr/>
        </p:nvSpPr>
        <p:spPr bwMode="auto">
          <a:xfrm>
            <a:off x="7162800" y="55403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useBgFill="1">
        <p:nvSpPr>
          <p:cNvPr id="292979" name="Text Box 115"/>
          <p:cNvSpPr txBox="1">
            <a:spLocks noChangeArrowheads="1"/>
          </p:cNvSpPr>
          <p:nvPr/>
        </p:nvSpPr>
        <p:spPr bwMode="auto">
          <a:xfrm>
            <a:off x="3962400" y="4114800"/>
            <a:ext cx="2719388" cy="94615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ページ枠2に</a:t>
            </a:r>
          </a:p>
          <a:p>
            <a:pPr eaLnBrk="1" hangingPunct="1"/>
            <a:r>
              <a:rPr lang="ja-JP" altLang="en-US" sz="2800"/>
              <a:t>ページインしたい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92972"/>
                                        </p:tgtEl>
                                        <p:attrNameLst>
                                          <p:attrName>style.visibility</p:attrName>
                                        </p:attrNameLst>
                                      </p:cBhvr>
                                      <p:to>
                                        <p:strVal val="visible"/>
                                      </p:to>
                                    </p:set>
                                    <p:animEffect transition="in" filter="checkerboard(across)">
                                      <p:cBhvr>
                                        <p:cTn id="17" dur="500"/>
                                        <p:tgtEl>
                                          <p:spTgt spid="29297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92978"/>
                                        </p:tgtEl>
                                        <p:attrNameLst>
                                          <p:attrName>style.visibility</p:attrName>
                                        </p:attrNameLst>
                                      </p:cBhvr>
                                      <p:to>
                                        <p:strVal val="visible"/>
                                      </p:to>
                                    </p:set>
                                    <p:animEffect transition="in" filter="checkerboard(across)">
                                      <p:cBhvr>
                                        <p:cTn id="22" dur="500"/>
                                        <p:tgtEl>
                                          <p:spTgt spid="29297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92979"/>
                                        </p:tgtEl>
                                        <p:attrNameLst>
                                          <p:attrName>style.visibility</p:attrName>
                                        </p:attrNameLst>
                                      </p:cBhvr>
                                      <p:to>
                                        <p:strVal val="visible"/>
                                      </p:to>
                                    </p:set>
                                    <p:animEffect transition="in" filter="checkerboard(across)">
                                      <p:cBhvr>
                                        <p:cTn id="27" dur="500"/>
                                        <p:tgtEl>
                                          <p:spTgt spid="2929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972" grpId="0" animBg="1" autoUpdateAnimBg="0"/>
      <p:bldP spid="292978" grpId="0" animBg="1"/>
      <p:bldP spid="292979"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主記憶と2次記憶</a:t>
            </a:r>
          </a:p>
        </p:txBody>
      </p:sp>
      <p:sp>
        <p:nvSpPr>
          <p:cNvPr id="7171" name="AutoShape 3"/>
          <p:cNvSpPr>
            <a:spLocks noChangeArrowheads="1"/>
          </p:cNvSpPr>
          <p:nvPr/>
        </p:nvSpPr>
        <p:spPr bwMode="auto">
          <a:xfrm>
            <a:off x="4953000" y="2133600"/>
            <a:ext cx="3581400" cy="2667000"/>
          </a:xfrm>
          <a:prstGeom prst="can">
            <a:avLst>
              <a:gd name="adj" fmla="val 25000"/>
            </a:avLst>
          </a:prstGeom>
          <a:solidFill>
            <a:srgbClr val="993300"/>
          </a:solidFill>
          <a:ln w="19050">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7172" name="Text Box 4"/>
          <p:cNvSpPr txBox="1">
            <a:spLocks noChangeArrowheads="1"/>
          </p:cNvSpPr>
          <p:nvPr/>
        </p:nvSpPr>
        <p:spPr bwMode="auto">
          <a:xfrm>
            <a:off x="6019800" y="16764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pPr>
            <a:r>
              <a:rPr lang="ja-JP" altLang="en-US"/>
              <a:t>2次記憶</a:t>
            </a:r>
          </a:p>
        </p:txBody>
      </p:sp>
      <p:sp>
        <p:nvSpPr>
          <p:cNvPr id="7173" name="Rectangle 5"/>
          <p:cNvSpPr>
            <a:spLocks noChangeArrowheads="1"/>
          </p:cNvSpPr>
          <p:nvPr/>
        </p:nvSpPr>
        <p:spPr bwMode="auto">
          <a:xfrm>
            <a:off x="2209800" y="2743200"/>
            <a:ext cx="1828800" cy="1981200"/>
          </a:xfrm>
          <a:prstGeom prst="rect">
            <a:avLst/>
          </a:prstGeom>
          <a:solidFill>
            <a:srgbClr val="339966"/>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7174" name="Text Box 6"/>
          <p:cNvSpPr txBox="1">
            <a:spLocks noChangeArrowheads="1"/>
          </p:cNvSpPr>
          <p:nvPr/>
        </p:nvSpPr>
        <p:spPr bwMode="auto">
          <a:xfrm>
            <a:off x="2590800" y="2209800"/>
            <a:ext cx="109855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7175" name="Rectangle 7"/>
          <p:cNvSpPr>
            <a:spLocks noChangeArrowheads="1"/>
          </p:cNvSpPr>
          <p:nvPr/>
        </p:nvSpPr>
        <p:spPr bwMode="auto">
          <a:xfrm>
            <a:off x="457200" y="1981200"/>
            <a:ext cx="14478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プロセッサ</a:t>
            </a:r>
          </a:p>
        </p:txBody>
      </p:sp>
      <p:sp>
        <p:nvSpPr>
          <p:cNvPr id="156680" name="Text Box 8"/>
          <p:cNvSpPr txBox="1">
            <a:spLocks noChangeArrowheads="1"/>
          </p:cNvSpPr>
          <p:nvPr/>
        </p:nvSpPr>
        <p:spPr bwMode="auto">
          <a:xfrm>
            <a:off x="838200" y="5257800"/>
            <a:ext cx="72596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プロセッサは2次記憶を直接読むことはできない</a:t>
            </a:r>
          </a:p>
        </p:txBody>
      </p:sp>
      <p:sp>
        <p:nvSpPr>
          <p:cNvPr id="7177" name="Rectangle 9"/>
          <p:cNvSpPr>
            <a:spLocks noChangeArrowheads="1"/>
          </p:cNvSpPr>
          <p:nvPr/>
        </p:nvSpPr>
        <p:spPr bwMode="auto">
          <a:xfrm>
            <a:off x="5943600" y="3124200"/>
            <a:ext cx="1676400" cy="533400"/>
          </a:xfrm>
          <a:prstGeom prst="rect">
            <a:avLst/>
          </a:prstGeom>
          <a:solidFill>
            <a:srgbClr val="CCFFCC"/>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プログラム</a:t>
            </a:r>
          </a:p>
        </p:txBody>
      </p:sp>
      <p:sp>
        <p:nvSpPr>
          <p:cNvPr id="7178" name="Rectangle 10"/>
          <p:cNvSpPr>
            <a:spLocks noChangeArrowheads="1"/>
          </p:cNvSpPr>
          <p:nvPr/>
        </p:nvSpPr>
        <p:spPr bwMode="auto">
          <a:xfrm>
            <a:off x="5943600" y="3810000"/>
            <a:ext cx="1676400" cy="533400"/>
          </a:xfrm>
          <a:prstGeom prst="rect">
            <a:avLst/>
          </a:prstGeom>
          <a:solidFill>
            <a:srgbClr val="CCFFFF"/>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a:t>
            </a:r>
          </a:p>
        </p:txBody>
      </p:sp>
      <p:grpSp>
        <p:nvGrpSpPr>
          <p:cNvPr id="2" name="Group 16"/>
          <p:cNvGrpSpPr>
            <a:grpSpLocks/>
          </p:cNvGrpSpPr>
          <p:nvPr/>
        </p:nvGrpSpPr>
        <p:grpSpPr bwMode="auto">
          <a:xfrm>
            <a:off x="2286000" y="3124200"/>
            <a:ext cx="3657600" cy="533400"/>
            <a:chOff x="1392" y="2208"/>
            <a:chExt cx="2304" cy="336"/>
          </a:xfrm>
        </p:grpSpPr>
        <p:sp>
          <p:nvSpPr>
            <p:cNvPr id="7193" name="Rectangle 11"/>
            <p:cNvSpPr>
              <a:spLocks noChangeArrowheads="1"/>
            </p:cNvSpPr>
            <p:nvPr/>
          </p:nvSpPr>
          <p:spPr bwMode="auto">
            <a:xfrm>
              <a:off x="1392" y="2208"/>
              <a:ext cx="1056" cy="336"/>
            </a:xfrm>
            <a:prstGeom prst="rect">
              <a:avLst/>
            </a:prstGeom>
            <a:solidFill>
              <a:srgbClr val="CCFFCC"/>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プログラム</a:t>
              </a:r>
            </a:p>
          </p:txBody>
        </p:sp>
        <p:sp>
          <p:nvSpPr>
            <p:cNvPr id="7194" name="Line 13"/>
            <p:cNvSpPr>
              <a:spLocks noChangeShapeType="1"/>
            </p:cNvSpPr>
            <p:nvPr/>
          </p:nvSpPr>
          <p:spPr bwMode="auto">
            <a:xfrm flipH="1">
              <a:off x="2448" y="2400"/>
              <a:ext cx="1248" cy="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 name="Group 15"/>
          <p:cNvGrpSpPr>
            <a:grpSpLocks/>
          </p:cNvGrpSpPr>
          <p:nvPr/>
        </p:nvGrpSpPr>
        <p:grpSpPr bwMode="auto">
          <a:xfrm>
            <a:off x="2286000" y="3810000"/>
            <a:ext cx="3657600" cy="533400"/>
            <a:chOff x="1392" y="2640"/>
            <a:chExt cx="2304" cy="336"/>
          </a:xfrm>
        </p:grpSpPr>
        <p:sp>
          <p:nvSpPr>
            <p:cNvPr id="7191" name="Rectangle 12"/>
            <p:cNvSpPr>
              <a:spLocks noChangeArrowheads="1"/>
            </p:cNvSpPr>
            <p:nvPr/>
          </p:nvSpPr>
          <p:spPr bwMode="auto">
            <a:xfrm>
              <a:off x="1392" y="2640"/>
              <a:ext cx="1056" cy="336"/>
            </a:xfrm>
            <a:prstGeom prst="rect">
              <a:avLst/>
            </a:prstGeom>
            <a:solidFill>
              <a:srgbClr val="CCFFFF"/>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a:t>
              </a:r>
            </a:p>
          </p:txBody>
        </p:sp>
        <p:sp>
          <p:nvSpPr>
            <p:cNvPr id="7192" name="Line 14"/>
            <p:cNvSpPr>
              <a:spLocks noChangeShapeType="1"/>
            </p:cNvSpPr>
            <p:nvPr/>
          </p:nvSpPr>
          <p:spPr bwMode="auto">
            <a:xfrm flipH="1">
              <a:off x="2448" y="2832"/>
              <a:ext cx="1248" cy="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p:nvSpPr>
          <p:cNvPr id="156689" name="Text Box 17"/>
          <p:cNvSpPr txBox="1">
            <a:spLocks noChangeArrowheads="1"/>
          </p:cNvSpPr>
          <p:nvPr/>
        </p:nvSpPr>
        <p:spPr bwMode="auto">
          <a:xfrm>
            <a:off x="838200" y="5816600"/>
            <a:ext cx="7312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使用するプログラム, データは主記憶上にコピー</a:t>
            </a:r>
          </a:p>
        </p:txBody>
      </p:sp>
      <p:sp>
        <p:nvSpPr>
          <p:cNvPr id="156690" name="Line 18"/>
          <p:cNvSpPr>
            <a:spLocks noChangeShapeType="1"/>
          </p:cNvSpPr>
          <p:nvPr/>
        </p:nvSpPr>
        <p:spPr bwMode="auto">
          <a:xfrm>
            <a:off x="1905000" y="2286000"/>
            <a:ext cx="4038600" cy="10668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nvGrpSpPr>
          <p:cNvPr id="4" name="Group 22"/>
          <p:cNvGrpSpPr>
            <a:grpSpLocks/>
          </p:cNvGrpSpPr>
          <p:nvPr/>
        </p:nvGrpSpPr>
        <p:grpSpPr bwMode="auto">
          <a:xfrm>
            <a:off x="5410200" y="3048000"/>
            <a:ext cx="228600" cy="304800"/>
            <a:chOff x="3408" y="1920"/>
            <a:chExt cx="144" cy="192"/>
          </a:xfrm>
        </p:grpSpPr>
        <p:sp>
          <p:nvSpPr>
            <p:cNvPr id="7189" name="Line 19"/>
            <p:cNvSpPr>
              <a:spLocks noChangeShapeType="1"/>
            </p:cNvSpPr>
            <p:nvPr/>
          </p:nvSpPr>
          <p:spPr bwMode="auto">
            <a:xfrm flipH="1">
              <a:off x="3408" y="1920"/>
              <a:ext cx="144" cy="19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7190" name="Line 20"/>
            <p:cNvSpPr>
              <a:spLocks noChangeShapeType="1"/>
            </p:cNvSpPr>
            <p:nvPr/>
          </p:nvSpPr>
          <p:spPr bwMode="auto">
            <a:xfrm>
              <a:off x="3408" y="1920"/>
              <a:ext cx="144" cy="19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156695" name="Line 23"/>
          <p:cNvSpPr>
            <a:spLocks noChangeShapeType="1"/>
          </p:cNvSpPr>
          <p:nvPr/>
        </p:nvSpPr>
        <p:spPr bwMode="auto">
          <a:xfrm>
            <a:off x="1905000" y="2286000"/>
            <a:ext cx="381000" cy="11430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nvGrpSpPr>
          <p:cNvPr id="5" name="Group 27"/>
          <p:cNvGrpSpPr>
            <a:grpSpLocks/>
          </p:cNvGrpSpPr>
          <p:nvPr/>
        </p:nvGrpSpPr>
        <p:grpSpPr bwMode="auto">
          <a:xfrm>
            <a:off x="2590800" y="4724400"/>
            <a:ext cx="4678363" cy="519113"/>
            <a:chOff x="1632" y="2976"/>
            <a:chExt cx="2947" cy="327"/>
          </a:xfrm>
        </p:grpSpPr>
        <p:sp>
          <p:nvSpPr>
            <p:cNvPr id="7187" name="Text Box 24"/>
            <p:cNvSpPr txBox="1">
              <a:spLocks noChangeArrowheads="1"/>
            </p:cNvSpPr>
            <p:nvPr/>
          </p:nvSpPr>
          <p:spPr bwMode="auto">
            <a:xfrm>
              <a:off x="1632" y="2976"/>
              <a:ext cx="69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10</a:t>
              </a:r>
              <a:r>
                <a:rPr lang="ja-JP" altLang="en-US" sz="2800" baseline="30000"/>
                <a:t>-7</a:t>
              </a:r>
              <a:r>
                <a:rPr lang="ja-JP" altLang="en-US" sz="2800"/>
                <a:t>秒</a:t>
              </a:r>
            </a:p>
          </p:txBody>
        </p:sp>
        <p:sp>
          <p:nvSpPr>
            <p:cNvPr id="7188" name="Text Box 25"/>
            <p:cNvSpPr txBox="1">
              <a:spLocks noChangeArrowheads="1"/>
            </p:cNvSpPr>
            <p:nvPr/>
          </p:nvSpPr>
          <p:spPr bwMode="auto">
            <a:xfrm>
              <a:off x="3888" y="2976"/>
              <a:ext cx="69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10</a:t>
              </a:r>
              <a:r>
                <a:rPr lang="ja-JP" altLang="en-US" sz="2800" baseline="30000"/>
                <a:t>-3</a:t>
              </a:r>
              <a:r>
                <a:rPr lang="ja-JP" altLang="en-US" sz="2800"/>
                <a:t>秒</a:t>
              </a:r>
            </a:p>
          </p:txBody>
        </p:sp>
      </p:grpSp>
      <p:sp>
        <p:nvSpPr>
          <p:cNvPr id="156700" name="AutoShape 28"/>
          <p:cNvSpPr>
            <a:spLocks noChangeArrowheads="1"/>
          </p:cNvSpPr>
          <p:nvPr/>
        </p:nvSpPr>
        <p:spPr bwMode="auto">
          <a:xfrm>
            <a:off x="3886200" y="4724400"/>
            <a:ext cx="2209800" cy="533400"/>
          </a:xfrm>
          <a:prstGeom prst="leftRightArrow">
            <a:avLst>
              <a:gd name="adj1" fmla="val 50000"/>
              <a:gd name="adj2" fmla="val 8285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10000倍</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6690"/>
                                        </p:tgtEl>
                                        <p:attrNameLst>
                                          <p:attrName>style.visibility</p:attrName>
                                        </p:attrNameLst>
                                      </p:cBhvr>
                                      <p:to>
                                        <p:strVal val="visible"/>
                                      </p:to>
                                    </p:set>
                                    <p:animEffect transition="in" filter="wipe(left)">
                                      <p:cBhvr>
                                        <p:cTn id="7" dur="500"/>
                                        <p:tgtEl>
                                          <p:spTgt spid="1566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56680"/>
                                        </p:tgtEl>
                                        <p:attrNameLst>
                                          <p:attrName>style.visibility</p:attrName>
                                        </p:attrNameLst>
                                      </p:cBhvr>
                                      <p:to>
                                        <p:strVal val="visible"/>
                                      </p:to>
                                    </p:set>
                                    <p:anim calcmode="lin" valueType="num">
                                      <p:cBhvr additive="base">
                                        <p:cTn id="17" dur="500" fill="hold"/>
                                        <p:tgtEl>
                                          <p:spTgt spid="156680"/>
                                        </p:tgtEl>
                                        <p:attrNameLst>
                                          <p:attrName>ppt_x</p:attrName>
                                        </p:attrNameLst>
                                      </p:cBhvr>
                                      <p:tavLst>
                                        <p:tav tm="0">
                                          <p:val>
                                            <p:strVal val="#ppt_x"/>
                                          </p:val>
                                        </p:tav>
                                        <p:tav tm="100000">
                                          <p:val>
                                            <p:strVal val="#ppt_x"/>
                                          </p:val>
                                        </p:tav>
                                      </p:tavLst>
                                    </p:anim>
                                    <p:anim calcmode="lin" valueType="num">
                                      <p:cBhvr additive="base">
                                        <p:cTn id="18" dur="500" fill="hold"/>
                                        <p:tgtEl>
                                          <p:spTgt spid="156680"/>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2"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right)">
                                      <p:cBhvr>
                                        <p:cTn id="23" dur="500"/>
                                        <p:tgtEl>
                                          <p:spTgt spid="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2" fill="hold"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right)">
                                      <p:cBhvr>
                                        <p:cTn id="28" dur="500"/>
                                        <p:tgtEl>
                                          <p:spTgt spid="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56689"/>
                                        </p:tgtEl>
                                        <p:attrNameLst>
                                          <p:attrName>style.visibility</p:attrName>
                                        </p:attrNameLst>
                                      </p:cBhvr>
                                      <p:to>
                                        <p:strVal val="visible"/>
                                      </p:to>
                                    </p:set>
                                    <p:anim calcmode="lin" valueType="num">
                                      <p:cBhvr additive="base">
                                        <p:cTn id="33" dur="500" fill="hold"/>
                                        <p:tgtEl>
                                          <p:spTgt spid="156689"/>
                                        </p:tgtEl>
                                        <p:attrNameLst>
                                          <p:attrName>ppt_x</p:attrName>
                                        </p:attrNameLst>
                                      </p:cBhvr>
                                      <p:tavLst>
                                        <p:tav tm="0">
                                          <p:val>
                                            <p:strVal val="#ppt_x"/>
                                          </p:val>
                                        </p:tav>
                                        <p:tav tm="100000">
                                          <p:val>
                                            <p:strVal val="#ppt_x"/>
                                          </p:val>
                                        </p:tav>
                                      </p:tavLst>
                                    </p:anim>
                                    <p:anim calcmode="lin" valueType="num">
                                      <p:cBhvr additive="base">
                                        <p:cTn id="34" dur="500" fill="hold"/>
                                        <p:tgtEl>
                                          <p:spTgt spid="156689"/>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156695"/>
                                        </p:tgtEl>
                                        <p:attrNameLst>
                                          <p:attrName>style.visibility</p:attrName>
                                        </p:attrNameLst>
                                      </p:cBhvr>
                                      <p:to>
                                        <p:strVal val="visible"/>
                                      </p:to>
                                    </p:set>
                                    <p:animEffect transition="in" filter="wipe(up)">
                                      <p:cBhvr>
                                        <p:cTn id="39" dur="500"/>
                                        <p:tgtEl>
                                          <p:spTgt spid="156695"/>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 presetClass="entr" presetSubtype="10" fill="hold" nodeType="click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checkerboard(across)">
                                      <p:cBhvr>
                                        <p:cTn id="44" dur="500"/>
                                        <p:tgtEl>
                                          <p:spTgt spid="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6" presetClass="entr" presetSubtype="37" fill="hold" grpId="0" nodeType="clickEffect">
                                  <p:stCondLst>
                                    <p:cond delay="0"/>
                                  </p:stCondLst>
                                  <p:childTnLst>
                                    <p:set>
                                      <p:cBhvr>
                                        <p:cTn id="48" dur="1" fill="hold">
                                          <p:stCondLst>
                                            <p:cond delay="0"/>
                                          </p:stCondLst>
                                        </p:cTn>
                                        <p:tgtEl>
                                          <p:spTgt spid="156700"/>
                                        </p:tgtEl>
                                        <p:attrNameLst>
                                          <p:attrName>style.visibility</p:attrName>
                                        </p:attrNameLst>
                                      </p:cBhvr>
                                      <p:to>
                                        <p:strVal val="visible"/>
                                      </p:to>
                                    </p:set>
                                    <p:animEffect transition="in" filter="barn(outVertical)">
                                      <p:cBhvr>
                                        <p:cTn id="49" dur="500"/>
                                        <p:tgtEl>
                                          <p:spTgt spid="156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80" grpId="0" autoUpdateAnimBg="0"/>
      <p:bldP spid="156689" grpId="0" autoUpdateAnimBg="0"/>
      <p:bldP spid="156690" grpId="0" animBg="1"/>
      <p:bldP spid="156695" grpId="0" animBg="1"/>
      <p:bldP spid="156700" grpId="0" animBg="1"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graphicFrame>
        <p:nvGraphicFramePr>
          <p:cNvPr id="291866"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2247" name="Text Box 46"/>
          <p:cNvSpPr txBox="1">
            <a:spLocks noChangeArrowheads="1"/>
          </p:cNvSpPr>
          <p:nvPr/>
        </p:nvSpPr>
        <p:spPr bwMode="auto">
          <a:xfrm>
            <a:off x="304800" y="15240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仮想アドレス</a:t>
            </a:r>
          </a:p>
        </p:txBody>
      </p:sp>
      <p:graphicFrame>
        <p:nvGraphicFramePr>
          <p:cNvPr id="291955" name="Group 115"/>
          <p:cNvGraphicFramePr>
            <a:graphicFrameLocks noGrp="1"/>
          </p:cNvGraphicFramePr>
          <p:nvPr/>
        </p:nvGraphicFramePr>
        <p:xfrm>
          <a:off x="762000" y="1981200"/>
          <a:ext cx="1600200" cy="579438"/>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57943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01</a:t>
                      </a:r>
                    </a:p>
                  </a:txBody>
                  <a:tcPr marT="45745" marB="457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555</a:t>
                      </a:r>
                    </a:p>
                  </a:txBody>
                  <a:tcPr marT="45745" marB="457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52256" name="Text Box 55"/>
          <p:cNvSpPr txBox="1">
            <a:spLocks noChangeArrowheads="1"/>
          </p:cNvSpPr>
          <p:nvPr/>
        </p:nvSpPr>
        <p:spPr bwMode="auto">
          <a:xfrm>
            <a:off x="4419600" y="990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grpSp>
        <p:nvGrpSpPr>
          <p:cNvPr id="2" name="Group 57"/>
          <p:cNvGrpSpPr>
            <a:grpSpLocks/>
          </p:cNvGrpSpPr>
          <p:nvPr/>
        </p:nvGrpSpPr>
        <p:grpSpPr bwMode="auto">
          <a:xfrm>
            <a:off x="457200" y="2590800"/>
            <a:ext cx="1903413" cy="1035050"/>
            <a:chOff x="288" y="1632"/>
            <a:chExt cx="1199" cy="652"/>
          </a:xfrm>
        </p:grpSpPr>
        <p:sp>
          <p:nvSpPr>
            <p:cNvPr id="52344" name="Text Box 58"/>
            <p:cNvSpPr txBox="1">
              <a:spLocks noChangeArrowheads="1"/>
            </p:cNvSpPr>
            <p:nvPr/>
          </p:nvSpPr>
          <p:spPr bwMode="auto">
            <a:xfrm>
              <a:off x="288" y="1632"/>
              <a:ext cx="95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実アドレス</a:t>
              </a:r>
            </a:p>
          </p:txBody>
        </p:sp>
        <p:sp>
          <p:nvSpPr>
            <p:cNvPr id="52345" name="Rectangle 59"/>
            <p:cNvSpPr>
              <a:spLocks noChangeArrowheads="1"/>
            </p:cNvSpPr>
            <p:nvPr/>
          </p:nvSpPr>
          <p:spPr bwMode="auto">
            <a:xfrm>
              <a:off x="894" y="1920"/>
              <a:ext cx="593"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555</a:t>
              </a:r>
            </a:p>
          </p:txBody>
        </p:sp>
        <p:sp>
          <p:nvSpPr>
            <p:cNvPr id="52346" name="Rectangle 60"/>
            <p:cNvSpPr>
              <a:spLocks noChangeArrowheads="1"/>
            </p:cNvSpPr>
            <p:nvPr/>
          </p:nvSpPr>
          <p:spPr bwMode="auto">
            <a:xfrm>
              <a:off x="479" y="1920"/>
              <a:ext cx="415"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2</a:t>
              </a:r>
            </a:p>
          </p:txBody>
        </p:sp>
        <p:sp>
          <p:nvSpPr>
            <p:cNvPr id="52347" name="Line 61"/>
            <p:cNvSpPr>
              <a:spLocks noChangeShapeType="1"/>
            </p:cNvSpPr>
            <p:nvPr/>
          </p:nvSpPr>
          <p:spPr bwMode="auto">
            <a:xfrm>
              <a:off x="479" y="1920"/>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2348" name="Line 62"/>
            <p:cNvSpPr>
              <a:spLocks noChangeShapeType="1"/>
            </p:cNvSpPr>
            <p:nvPr/>
          </p:nvSpPr>
          <p:spPr bwMode="auto">
            <a:xfrm>
              <a:off x="479" y="2284"/>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2349" name="Line 63"/>
            <p:cNvSpPr>
              <a:spLocks noChangeShapeType="1"/>
            </p:cNvSpPr>
            <p:nvPr/>
          </p:nvSpPr>
          <p:spPr bwMode="auto">
            <a:xfrm>
              <a:off x="479"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2350" name="Line 64"/>
            <p:cNvSpPr>
              <a:spLocks noChangeShapeType="1"/>
            </p:cNvSpPr>
            <p:nvPr/>
          </p:nvSpPr>
          <p:spPr bwMode="auto">
            <a:xfrm>
              <a:off x="894" y="1920"/>
              <a:ext cx="0" cy="36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2351" name="Line 65"/>
            <p:cNvSpPr>
              <a:spLocks noChangeShapeType="1"/>
            </p:cNvSpPr>
            <p:nvPr/>
          </p:nvSpPr>
          <p:spPr bwMode="auto">
            <a:xfrm>
              <a:off x="1487"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52258" name="Text Box 66"/>
          <p:cNvSpPr txBox="1">
            <a:spLocks noChangeArrowheads="1"/>
          </p:cNvSpPr>
          <p:nvPr/>
        </p:nvSpPr>
        <p:spPr bwMode="auto">
          <a:xfrm>
            <a:off x="152400" y="1042988"/>
            <a:ext cx="289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主記憶上に無い場合</a:t>
            </a:r>
          </a:p>
        </p:txBody>
      </p:sp>
      <p:graphicFrame>
        <p:nvGraphicFramePr>
          <p:cNvPr id="292013" name="Group 173"/>
          <p:cNvGraphicFramePr>
            <a:graphicFrameLocks noGrp="1"/>
          </p:cNvGraphicFramePr>
          <p:nvPr/>
        </p:nvGraphicFramePr>
        <p:xfrm>
          <a:off x="609600" y="4038600"/>
          <a:ext cx="3200400" cy="2529840"/>
        </p:xfrm>
        <a:graphic>
          <a:graphicData uri="http://schemas.openxmlformats.org/drawingml/2006/table">
            <a:tbl>
              <a:tblPr/>
              <a:tblGrid>
                <a:gridCol w="747713">
                  <a:extLst>
                    <a:ext uri="{9D8B030D-6E8A-4147-A177-3AD203B41FA5}">
                      <a16:colId xmlns:a16="http://schemas.microsoft.com/office/drawing/2014/main" val="20000"/>
                    </a:ext>
                  </a:extLst>
                </a:gridCol>
                <a:gridCol w="833437">
                  <a:extLst>
                    <a:ext uri="{9D8B030D-6E8A-4147-A177-3AD203B41FA5}">
                      <a16:colId xmlns:a16="http://schemas.microsoft.com/office/drawing/2014/main" val="20001"/>
                    </a:ext>
                  </a:extLst>
                </a:gridCol>
                <a:gridCol w="833438">
                  <a:extLst>
                    <a:ext uri="{9D8B030D-6E8A-4147-A177-3AD203B41FA5}">
                      <a16:colId xmlns:a16="http://schemas.microsoft.com/office/drawing/2014/main" val="20002"/>
                    </a:ext>
                  </a:extLst>
                </a:gridCol>
                <a:gridCol w="785812">
                  <a:extLst>
                    <a:ext uri="{9D8B030D-6E8A-4147-A177-3AD203B41FA5}">
                      <a16:colId xmlns:a16="http://schemas.microsoft.com/office/drawing/2014/main" val="20003"/>
                    </a:ext>
                  </a:extLst>
                </a:gridCol>
              </a:tblGrid>
              <a:tr h="609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h</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ポインタ</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52291" name="Group 99"/>
          <p:cNvGrpSpPr>
            <a:grpSpLocks/>
          </p:cNvGrpSpPr>
          <p:nvPr/>
        </p:nvGrpSpPr>
        <p:grpSpPr bwMode="auto">
          <a:xfrm>
            <a:off x="0" y="2286000"/>
            <a:ext cx="1335088" cy="3124200"/>
            <a:chOff x="0" y="1440"/>
            <a:chExt cx="841" cy="1968"/>
          </a:xfrm>
        </p:grpSpPr>
        <p:sp>
          <p:nvSpPr>
            <p:cNvPr id="52340" name="Line 100"/>
            <p:cNvSpPr>
              <a:spLocks noChangeShapeType="1"/>
            </p:cNvSpPr>
            <p:nvPr/>
          </p:nvSpPr>
          <p:spPr bwMode="auto">
            <a:xfrm flipH="1">
              <a:off x="144" y="1440"/>
              <a:ext cx="336" cy="0"/>
            </a:xfrm>
            <a:prstGeom prst="line">
              <a:avLst/>
            </a:prstGeom>
            <a:noFill/>
            <a:ln w="19050">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2341" name="Line 101"/>
            <p:cNvSpPr>
              <a:spLocks noChangeShapeType="1"/>
            </p:cNvSpPr>
            <p:nvPr/>
          </p:nvSpPr>
          <p:spPr bwMode="auto">
            <a:xfrm>
              <a:off x="144" y="1440"/>
              <a:ext cx="0" cy="1968"/>
            </a:xfrm>
            <a:prstGeom prst="line">
              <a:avLst/>
            </a:prstGeom>
            <a:noFill/>
            <a:ln w="19050">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2342" name="Line 102"/>
            <p:cNvSpPr>
              <a:spLocks noChangeShapeType="1"/>
            </p:cNvSpPr>
            <p:nvPr/>
          </p:nvSpPr>
          <p:spPr bwMode="auto">
            <a:xfrm>
              <a:off x="144" y="3408"/>
              <a:ext cx="240" cy="0"/>
            </a:xfrm>
            <a:prstGeom prst="line">
              <a:avLst/>
            </a:prstGeom>
            <a:noFill/>
            <a:ln w="1905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52343" name="Text Box 103"/>
            <p:cNvSpPr txBox="1">
              <a:spLocks noChangeArrowheads="1"/>
            </p:cNvSpPr>
            <p:nvPr/>
          </p:nvSpPr>
          <p:spPr bwMode="auto">
            <a:xfrm>
              <a:off x="0" y="2256"/>
              <a:ext cx="84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01 mod 4</a:t>
              </a:r>
            </a:p>
          </p:txBody>
        </p:sp>
      </p:grpSp>
      <p:grpSp>
        <p:nvGrpSpPr>
          <p:cNvPr id="4" name="Group 169"/>
          <p:cNvGrpSpPr>
            <a:grpSpLocks/>
          </p:cNvGrpSpPr>
          <p:nvPr/>
        </p:nvGrpSpPr>
        <p:grpSpPr bwMode="auto">
          <a:xfrm>
            <a:off x="3581400" y="2819400"/>
            <a:ext cx="3200400" cy="584200"/>
            <a:chOff x="2256" y="1776"/>
            <a:chExt cx="2016" cy="368"/>
          </a:xfrm>
        </p:grpSpPr>
        <p:sp>
          <p:nvSpPr>
            <p:cNvPr id="52336" name="Rectangle 124"/>
            <p:cNvSpPr>
              <a:spLocks noChangeArrowheads="1"/>
            </p:cNvSpPr>
            <p:nvPr/>
          </p:nvSpPr>
          <p:spPr bwMode="auto">
            <a:xfrm>
              <a:off x="3120" y="1836"/>
              <a:ext cx="816"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01</a:t>
              </a:r>
            </a:p>
          </p:txBody>
        </p:sp>
        <p:sp>
          <p:nvSpPr>
            <p:cNvPr id="52337" name="Rectangle 125"/>
            <p:cNvSpPr>
              <a:spLocks noChangeArrowheads="1"/>
            </p:cNvSpPr>
            <p:nvPr/>
          </p:nvSpPr>
          <p:spPr bwMode="auto">
            <a:xfrm>
              <a:off x="2256" y="1836"/>
              <a:ext cx="864"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2</a:t>
              </a:r>
            </a:p>
          </p:txBody>
        </p:sp>
        <p:sp>
          <p:nvSpPr>
            <p:cNvPr id="52338" name="Line 126"/>
            <p:cNvSpPr>
              <a:spLocks noChangeShapeType="1"/>
            </p:cNvSpPr>
            <p:nvPr/>
          </p:nvSpPr>
          <p:spPr bwMode="auto">
            <a:xfrm>
              <a:off x="2256" y="2144"/>
              <a:ext cx="1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2339" name="Line 127"/>
            <p:cNvSpPr>
              <a:spLocks noChangeShapeType="1"/>
            </p:cNvSpPr>
            <p:nvPr/>
          </p:nvSpPr>
          <p:spPr bwMode="auto">
            <a:xfrm flipH="1">
              <a:off x="3936" y="1776"/>
              <a:ext cx="336" cy="24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5" name="Group 134"/>
          <p:cNvGrpSpPr>
            <a:grpSpLocks/>
          </p:cNvGrpSpPr>
          <p:nvPr/>
        </p:nvGrpSpPr>
        <p:grpSpPr bwMode="auto">
          <a:xfrm>
            <a:off x="3886200" y="5410200"/>
            <a:ext cx="228600" cy="457200"/>
            <a:chOff x="2448" y="3408"/>
            <a:chExt cx="144" cy="288"/>
          </a:xfrm>
        </p:grpSpPr>
        <p:sp>
          <p:nvSpPr>
            <p:cNvPr id="52334" name="Arc 129"/>
            <p:cNvSpPr>
              <a:spLocks/>
            </p:cNvSpPr>
            <p:nvPr/>
          </p:nvSpPr>
          <p:spPr bwMode="auto">
            <a:xfrm>
              <a:off x="2448" y="3408"/>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52335" name="Arc 130"/>
            <p:cNvSpPr>
              <a:spLocks/>
            </p:cNvSpPr>
            <p:nvPr/>
          </p:nvSpPr>
          <p:spPr bwMode="auto">
            <a:xfrm flipV="1">
              <a:off x="2448" y="355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sp>
        <p:nvSpPr>
          <p:cNvPr id="52294" name="AutoShape 135"/>
          <p:cNvSpPr>
            <a:spLocks noChangeArrowheads="1"/>
          </p:cNvSpPr>
          <p:nvPr/>
        </p:nvSpPr>
        <p:spPr bwMode="auto">
          <a:xfrm>
            <a:off x="6629400" y="1066800"/>
            <a:ext cx="2133600" cy="5257800"/>
          </a:xfrm>
          <a:prstGeom prst="can">
            <a:avLst>
              <a:gd name="adj" fmla="val 1487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291976" name="Group 136"/>
          <p:cNvGraphicFramePr>
            <a:graphicFrameLocks noGrp="1"/>
          </p:cNvGraphicFramePr>
          <p:nvPr/>
        </p:nvGraphicFramePr>
        <p:xfrm>
          <a:off x="6781800" y="1600200"/>
          <a:ext cx="1828800" cy="4400550"/>
        </p:xfrm>
        <a:graphic>
          <a:graphicData uri="http://schemas.openxmlformats.org/drawingml/2006/table">
            <a:tbl>
              <a:tblPr/>
              <a:tblGrid>
                <a:gridCol w="914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tblGrid>
              <a:tr h="488950">
                <a:tc grid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08</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09</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A</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C</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52326" name="Text Box 167"/>
          <p:cNvSpPr txBox="1">
            <a:spLocks noChangeArrowheads="1"/>
          </p:cNvSpPr>
          <p:nvPr/>
        </p:nvSpPr>
        <p:spPr bwMode="auto">
          <a:xfrm>
            <a:off x="7162800" y="55403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p:nvSpPr>
          <p:cNvPr id="292008" name="Rectangle 168"/>
          <p:cNvSpPr>
            <a:spLocks noChangeArrowheads="1"/>
          </p:cNvSpPr>
          <p:nvPr/>
        </p:nvSpPr>
        <p:spPr bwMode="auto">
          <a:xfrm>
            <a:off x="6781800" y="2578100"/>
            <a:ext cx="914400" cy="488950"/>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01</a:t>
            </a:r>
          </a:p>
        </p:txBody>
      </p:sp>
      <p:sp useBgFill="1">
        <p:nvSpPr>
          <p:cNvPr id="292010" name="Text Box 170"/>
          <p:cNvSpPr txBox="1">
            <a:spLocks noChangeArrowheads="1"/>
          </p:cNvSpPr>
          <p:nvPr/>
        </p:nvSpPr>
        <p:spPr bwMode="auto">
          <a:xfrm>
            <a:off x="4343400" y="5510213"/>
            <a:ext cx="3532188" cy="94615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エントリへのポインタを</a:t>
            </a:r>
          </a:p>
          <a:p>
            <a:pPr eaLnBrk="1" hangingPunct="1"/>
            <a:r>
              <a:rPr lang="ja-JP" altLang="en-US" sz="2800" dirty="0"/>
              <a:t>記録しておく</a:t>
            </a:r>
          </a:p>
        </p:txBody>
      </p:sp>
      <p:grpSp>
        <p:nvGrpSpPr>
          <p:cNvPr id="6" name="Group 175"/>
          <p:cNvGrpSpPr>
            <a:grpSpLocks/>
          </p:cNvGrpSpPr>
          <p:nvPr/>
        </p:nvGrpSpPr>
        <p:grpSpPr bwMode="auto">
          <a:xfrm>
            <a:off x="609600" y="5649913"/>
            <a:ext cx="2414588" cy="455612"/>
            <a:chOff x="384" y="3559"/>
            <a:chExt cx="1521" cy="287"/>
          </a:xfrm>
        </p:grpSpPr>
        <p:sp>
          <p:nvSpPr>
            <p:cNvPr id="52331" name="Rectangle 176"/>
            <p:cNvSpPr>
              <a:spLocks noChangeArrowheads="1"/>
            </p:cNvSpPr>
            <p:nvPr/>
          </p:nvSpPr>
          <p:spPr bwMode="auto">
            <a:xfrm>
              <a:off x="855" y="3559"/>
              <a:ext cx="52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01</a:t>
              </a:r>
            </a:p>
          </p:txBody>
        </p:sp>
        <p:sp>
          <p:nvSpPr>
            <p:cNvPr id="52332" name="Rectangle 177"/>
            <p:cNvSpPr>
              <a:spLocks noChangeArrowheads="1"/>
            </p:cNvSpPr>
            <p:nvPr/>
          </p:nvSpPr>
          <p:spPr bwMode="auto">
            <a:xfrm>
              <a:off x="1380" y="3559"/>
              <a:ext cx="52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2</a:t>
              </a:r>
            </a:p>
          </p:txBody>
        </p:sp>
        <p:sp>
          <p:nvSpPr>
            <p:cNvPr id="52333" name="Rectangle 178"/>
            <p:cNvSpPr>
              <a:spLocks noChangeArrowheads="1"/>
            </p:cNvSpPr>
            <p:nvPr/>
          </p:nvSpPr>
          <p:spPr bwMode="auto">
            <a:xfrm>
              <a:off x="384" y="3559"/>
              <a:ext cx="471"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2</a:t>
              </a:r>
            </a:p>
          </p:txBody>
        </p:sp>
      </p:grpSp>
      <p:sp>
        <p:nvSpPr>
          <p:cNvPr id="292019" name="Rectangle 179"/>
          <p:cNvSpPr>
            <a:spLocks noChangeArrowheads="1"/>
          </p:cNvSpPr>
          <p:nvPr/>
        </p:nvSpPr>
        <p:spPr bwMode="auto">
          <a:xfrm>
            <a:off x="3024188" y="5194300"/>
            <a:ext cx="785812" cy="455613"/>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92008"/>
                                        </p:tgtEl>
                                        <p:attrNameLst>
                                          <p:attrName>style.visibility</p:attrName>
                                        </p:attrNameLst>
                                      </p:cBhvr>
                                      <p:to>
                                        <p:strVal val="visible"/>
                                      </p:to>
                                    </p:set>
                                    <p:animEffect transition="in" filter="checkerboard(across)">
                                      <p:cBhvr>
                                        <p:cTn id="7" dur="500"/>
                                        <p:tgtEl>
                                          <p:spTgt spid="2920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92019"/>
                                        </p:tgtEl>
                                        <p:attrNameLst>
                                          <p:attrName>style.visibility</p:attrName>
                                        </p:attrNameLst>
                                      </p:cBhvr>
                                      <p:to>
                                        <p:strVal val="visible"/>
                                      </p:to>
                                    </p:set>
                                    <p:animEffect transition="in" filter="checkerboard(across)">
                                      <p:cBhvr>
                                        <p:cTn id="22" dur="500"/>
                                        <p:tgtEl>
                                          <p:spTgt spid="29201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up)">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92010"/>
                                        </p:tgtEl>
                                        <p:attrNameLst>
                                          <p:attrName>style.visibility</p:attrName>
                                        </p:attrNameLst>
                                      </p:cBhvr>
                                      <p:to>
                                        <p:strVal val="visible"/>
                                      </p:to>
                                    </p:set>
                                    <p:animEffect transition="in" filter="checkerboard(across)">
                                      <p:cBhvr>
                                        <p:cTn id="32" dur="500"/>
                                        <p:tgtEl>
                                          <p:spTgt spid="292010"/>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checkerboard(across)">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008" grpId="0" animBg="1" autoUpdateAnimBg="0"/>
      <p:bldP spid="292010" grpId="0" animBg="1" autoUpdateAnimBg="0"/>
      <p:bldP spid="292019" grpId="0" animBg="1"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graphicFrame>
        <p:nvGraphicFramePr>
          <p:cNvPr id="293914" name="Group 26"/>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3271" name="Text Box 46"/>
          <p:cNvSpPr txBox="1">
            <a:spLocks noChangeArrowheads="1"/>
          </p:cNvSpPr>
          <p:nvPr/>
        </p:nvSpPr>
        <p:spPr bwMode="auto">
          <a:xfrm>
            <a:off x="304800" y="15240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仮想アドレス</a:t>
            </a:r>
          </a:p>
        </p:txBody>
      </p:sp>
      <p:graphicFrame>
        <p:nvGraphicFramePr>
          <p:cNvPr id="294030" name="Group 142"/>
          <p:cNvGraphicFramePr>
            <a:graphicFrameLocks noGrp="1"/>
          </p:cNvGraphicFramePr>
          <p:nvPr/>
        </p:nvGraphicFramePr>
        <p:xfrm>
          <a:off x="762000" y="1981200"/>
          <a:ext cx="1600200" cy="579438"/>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57943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09</a:t>
                      </a:r>
                    </a:p>
                  </a:txBody>
                  <a:tcPr marT="45745" marB="457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777</a:t>
                      </a:r>
                    </a:p>
                  </a:txBody>
                  <a:tcPr marT="45745" marB="457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53280" name="Text Box 55"/>
          <p:cNvSpPr txBox="1">
            <a:spLocks noChangeArrowheads="1"/>
          </p:cNvSpPr>
          <p:nvPr/>
        </p:nvSpPr>
        <p:spPr bwMode="auto">
          <a:xfrm>
            <a:off x="4419600" y="990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53281" name="Text Box 57"/>
          <p:cNvSpPr txBox="1">
            <a:spLocks noChangeArrowheads="1"/>
          </p:cNvSpPr>
          <p:nvPr/>
        </p:nvSpPr>
        <p:spPr bwMode="auto">
          <a:xfrm>
            <a:off x="152400" y="1042988"/>
            <a:ext cx="289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主記憶上に無い場合</a:t>
            </a:r>
          </a:p>
        </p:txBody>
      </p:sp>
      <p:graphicFrame>
        <p:nvGraphicFramePr>
          <p:cNvPr id="294028" name="Group 140"/>
          <p:cNvGraphicFramePr>
            <a:graphicFrameLocks noGrp="1"/>
          </p:cNvGraphicFramePr>
          <p:nvPr/>
        </p:nvGraphicFramePr>
        <p:xfrm>
          <a:off x="609600" y="4038600"/>
          <a:ext cx="3200400" cy="2529840"/>
        </p:xfrm>
        <a:graphic>
          <a:graphicData uri="http://schemas.openxmlformats.org/drawingml/2006/table">
            <a:tbl>
              <a:tblPr/>
              <a:tblGrid>
                <a:gridCol w="747713">
                  <a:extLst>
                    <a:ext uri="{9D8B030D-6E8A-4147-A177-3AD203B41FA5}">
                      <a16:colId xmlns:a16="http://schemas.microsoft.com/office/drawing/2014/main" val="20000"/>
                    </a:ext>
                  </a:extLst>
                </a:gridCol>
                <a:gridCol w="833437">
                  <a:extLst>
                    <a:ext uri="{9D8B030D-6E8A-4147-A177-3AD203B41FA5}">
                      <a16:colId xmlns:a16="http://schemas.microsoft.com/office/drawing/2014/main" val="20001"/>
                    </a:ext>
                  </a:extLst>
                </a:gridCol>
                <a:gridCol w="833438">
                  <a:extLst>
                    <a:ext uri="{9D8B030D-6E8A-4147-A177-3AD203B41FA5}">
                      <a16:colId xmlns:a16="http://schemas.microsoft.com/office/drawing/2014/main" val="20002"/>
                    </a:ext>
                  </a:extLst>
                </a:gridCol>
                <a:gridCol w="785812">
                  <a:extLst>
                    <a:ext uri="{9D8B030D-6E8A-4147-A177-3AD203B41FA5}">
                      <a16:colId xmlns:a16="http://schemas.microsoft.com/office/drawing/2014/main" val="20003"/>
                    </a:ext>
                  </a:extLst>
                </a:gridCol>
              </a:tblGrid>
              <a:tr h="609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h</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ポインタ</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3314" name="AutoShape 107"/>
          <p:cNvSpPr>
            <a:spLocks noChangeArrowheads="1"/>
          </p:cNvSpPr>
          <p:nvPr/>
        </p:nvSpPr>
        <p:spPr bwMode="auto">
          <a:xfrm>
            <a:off x="6629400" y="1066800"/>
            <a:ext cx="2133600" cy="5257800"/>
          </a:xfrm>
          <a:prstGeom prst="can">
            <a:avLst>
              <a:gd name="adj" fmla="val 1487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293996" name="Group 108"/>
          <p:cNvGraphicFramePr>
            <a:graphicFrameLocks noGrp="1"/>
          </p:cNvGraphicFramePr>
          <p:nvPr/>
        </p:nvGraphicFramePr>
        <p:xfrm>
          <a:off x="6781800" y="1600200"/>
          <a:ext cx="1828800" cy="4400550"/>
        </p:xfrm>
        <a:graphic>
          <a:graphicData uri="http://schemas.openxmlformats.org/drawingml/2006/table">
            <a:tbl>
              <a:tblPr/>
              <a:tblGrid>
                <a:gridCol w="914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tblGrid>
              <a:tr h="488950">
                <a:tc grid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08</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09</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A</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C</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rPr>
                        <a:t>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53346" name="Text Box 139"/>
          <p:cNvSpPr txBox="1">
            <a:spLocks noChangeArrowheads="1"/>
          </p:cNvSpPr>
          <p:nvPr/>
        </p:nvSpPr>
        <p:spPr bwMode="auto">
          <a:xfrm>
            <a:off x="7162800" y="55403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grpSp>
        <p:nvGrpSpPr>
          <p:cNvPr id="2" name="Group 143"/>
          <p:cNvGrpSpPr>
            <a:grpSpLocks/>
          </p:cNvGrpSpPr>
          <p:nvPr/>
        </p:nvGrpSpPr>
        <p:grpSpPr bwMode="auto">
          <a:xfrm>
            <a:off x="0" y="2286000"/>
            <a:ext cx="1335088" cy="3124200"/>
            <a:chOff x="0" y="1440"/>
            <a:chExt cx="841" cy="1968"/>
          </a:xfrm>
        </p:grpSpPr>
        <p:sp>
          <p:nvSpPr>
            <p:cNvPr id="53361" name="Line 144"/>
            <p:cNvSpPr>
              <a:spLocks noChangeShapeType="1"/>
            </p:cNvSpPr>
            <p:nvPr/>
          </p:nvSpPr>
          <p:spPr bwMode="auto">
            <a:xfrm flipH="1">
              <a:off x="144" y="1440"/>
              <a:ext cx="336" cy="0"/>
            </a:xfrm>
            <a:prstGeom prst="line">
              <a:avLst/>
            </a:prstGeom>
            <a:noFill/>
            <a:ln w="19050">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3362" name="Line 145"/>
            <p:cNvSpPr>
              <a:spLocks noChangeShapeType="1"/>
            </p:cNvSpPr>
            <p:nvPr/>
          </p:nvSpPr>
          <p:spPr bwMode="auto">
            <a:xfrm>
              <a:off x="144" y="1440"/>
              <a:ext cx="0" cy="1968"/>
            </a:xfrm>
            <a:prstGeom prst="line">
              <a:avLst/>
            </a:prstGeom>
            <a:noFill/>
            <a:ln w="19050">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3363" name="Line 146"/>
            <p:cNvSpPr>
              <a:spLocks noChangeShapeType="1"/>
            </p:cNvSpPr>
            <p:nvPr/>
          </p:nvSpPr>
          <p:spPr bwMode="auto">
            <a:xfrm>
              <a:off x="144" y="3408"/>
              <a:ext cx="240" cy="0"/>
            </a:xfrm>
            <a:prstGeom prst="line">
              <a:avLst/>
            </a:prstGeom>
            <a:noFill/>
            <a:ln w="1905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53364" name="Text Box 147"/>
            <p:cNvSpPr txBox="1">
              <a:spLocks noChangeArrowheads="1"/>
            </p:cNvSpPr>
            <p:nvPr/>
          </p:nvSpPr>
          <p:spPr bwMode="auto">
            <a:xfrm>
              <a:off x="0" y="2256"/>
              <a:ext cx="84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09 mod 4</a:t>
              </a:r>
            </a:p>
          </p:txBody>
        </p:sp>
      </p:grpSp>
      <p:grpSp>
        <p:nvGrpSpPr>
          <p:cNvPr id="3" name="Group 148"/>
          <p:cNvGrpSpPr>
            <a:grpSpLocks/>
          </p:cNvGrpSpPr>
          <p:nvPr/>
        </p:nvGrpSpPr>
        <p:grpSpPr bwMode="auto">
          <a:xfrm>
            <a:off x="609600" y="5649913"/>
            <a:ext cx="2414588" cy="455612"/>
            <a:chOff x="384" y="3559"/>
            <a:chExt cx="1521" cy="287"/>
          </a:xfrm>
        </p:grpSpPr>
        <p:sp>
          <p:nvSpPr>
            <p:cNvPr id="53358" name="Rectangle 149"/>
            <p:cNvSpPr>
              <a:spLocks noChangeArrowheads="1"/>
            </p:cNvSpPr>
            <p:nvPr/>
          </p:nvSpPr>
          <p:spPr bwMode="auto">
            <a:xfrm>
              <a:off x="855" y="3559"/>
              <a:ext cx="52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01</a:t>
              </a:r>
            </a:p>
          </p:txBody>
        </p:sp>
        <p:sp>
          <p:nvSpPr>
            <p:cNvPr id="53359" name="Rectangle 150"/>
            <p:cNvSpPr>
              <a:spLocks noChangeArrowheads="1"/>
            </p:cNvSpPr>
            <p:nvPr/>
          </p:nvSpPr>
          <p:spPr bwMode="auto">
            <a:xfrm>
              <a:off x="1380" y="3559"/>
              <a:ext cx="52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2</a:t>
              </a:r>
            </a:p>
          </p:txBody>
        </p:sp>
        <p:sp>
          <p:nvSpPr>
            <p:cNvPr id="53360" name="Rectangle 151"/>
            <p:cNvSpPr>
              <a:spLocks noChangeArrowheads="1"/>
            </p:cNvSpPr>
            <p:nvPr/>
          </p:nvSpPr>
          <p:spPr bwMode="auto">
            <a:xfrm>
              <a:off x="384" y="3559"/>
              <a:ext cx="471"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2</a:t>
              </a:r>
            </a:p>
          </p:txBody>
        </p:sp>
      </p:grpSp>
      <p:grpSp>
        <p:nvGrpSpPr>
          <p:cNvPr id="4" name="Group 152"/>
          <p:cNvGrpSpPr>
            <a:grpSpLocks/>
          </p:cNvGrpSpPr>
          <p:nvPr/>
        </p:nvGrpSpPr>
        <p:grpSpPr bwMode="auto">
          <a:xfrm>
            <a:off x="609600" y="5194300"/>
            <a:ext cx="2414588" cy="455613"/>
            <a:chOff x="384" y="3272"/>
            <a:chExt cx="1521" cy="287"/>
          </a:xfrm>
        </p:grpSpPr>
        <p:sp>
          <p:nvSpPr>
            <p:cNvPr id="53355" name="Rectangle 153"/>
            <p:cNvSpPr>
              <a:spLocks noChangeArrowheads="1"/>
            </p:cNvSpPr>
            <p:nvPr/>
          </p:nvSpPr>
          <p:spPr bwMode="auto">
            <a:xfrm>
              <a:off x="855" y="3272"/>
              <a:ext cx="52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05</a:t>
              </a:r>
            </a:p>
          </p:txBody>
        </p:sp>
        <p:sp>
          <p:nvSpPr>
            <p:cNvPr id="53356" name="Rectangle 154"/>
            <p:cNvSpPr>
              <a:spLocks noChangeArrowheads="1"/>
            </p:cNvSpPr>
            <p:nvPr/>
          </p:nvSpPr>
          <p:spPr bwMode="auto">
            <a:xfrm>
              <a:off x="1380" y="3272"/>
              <a:ext cx="52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53357" name="Rectangle 155"/>
            <p:cNvSpPr>
              <a:spLocks noChangeArrowheads="1"/>
            </p:cNvSpPr>
            <p:nvPr/>
          </p:nvSpPr>
          <p:spPr bwMode="auto">
            <a:xfrm>
              <a:off x="384" y="3272"/>
              <a:ext cx="471"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grpSp>
      <p:sp>
        <p:nvSpPr>
          <p:cNvPr id="294044" name="Rectangle 156"/>
          <p:cNvSpPr>
            <a:spLocks noChangeArrowheads="1"/>
          </p:cNvSpPr>
          <p:nvPr/>
        </p:nvSpPr>
        <p:spPr bwMode="auto">
          <a:xfrm>
            <a:off x="3024188" y="5194300"/>
            <a:ext cx="785812" cy="455613"/>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2</a:t>
            </a:r>
          </a:p>
        </p:txBody>
      </p:sp>
      <p:grpSp>
        <p:nvGrpSpPr>
          <p:cNvPr id="5" name="Group 157"/>
          <p:cNvGrpSpPr>
            <a:grpSpLocks/>
          </p:cNvGrpSpPr>
          <p:nvPr/>
        </p:nvGrpSpPr>
        <p:grpSpPr bwMode="auto">
          <a:xfrm>
            <a:off x="3886200" y="5410200"/>
            <a:ext cx="228600" cy="457200"/>
            <a:chOff x="2448" y="3408"/>
            <a:chExt cx="144" cy="288"/>
          </a:xfrm>
        </p:grpSpPr>
        <p:sp>
          <p:nvSpPr>
            <p:cNvPr id="53353" name="Arc 158"/>
            <p:cNvSpPr>
              <a:spLocks/>
            </p:cNvSpPr>
            <p:nvPr/>
          </p:nvSpPr>
          <p:spPr bwMode="auto">
            <a:xfrm>
              <a:off x="2448" y="3408"/>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53354" name="Arc 159"/>
            <p:cNvSpPr>
              <a:spLocks/>
            </p:cNvSpPr>
            <p:nvPr/>
          </p:nvSpPr>
          <p:spPr bwMode="auto">
            <a:xfrm flipV="1">
              <a:off x="2448" y="355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sp>
        <p:nvSpPr>
          <p:cNvPr id="294048" name="AutoShape 160"/>
          <p:cNvSpPr>
            <a:spLocks noChangeArrowheads="1"/>
          </p:cNvSpPr>
          <p:nvPr/>
        </p:nvSpPr>
        <p:spPr bwMode="auto">
          <a:xfrm>
            <a:off x="1981200" y="6248400"/>
            <a:ext cx="3048000" cy="457200"/>
          </a:xfrm>
          <a:prstGeom prst="wedgeRoundRectCallout">
            <a:avLst>
              <a:gd name="adj1" fmla="val -54690"/>
              <a:gd name="adj2" fmla="val -78472"/>
              <a:gd name="adj3" fmla="val 16667"/>
            </a:avLst>
          </a:prstGeom>
          <a:solidFill>
            <a:srgbClr val="003300"/>
          </a:solidFill>
          <a:ln w="19050">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ページが不一致</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94044"/>
                                        </p:tgtEl>
                                        <p:attrNameLst>
                                          <p:attrName>style.visibility</p:attrName>
                                        </p:attrNameLst>
                                      </p:cBhvr>
                                      <p:to>
                                        <p:strVal val="visible"/>
                                      </p:to>
                                    </p:set>
                                    <p:animEffect transition="in" filter="checkerboard(across)">
                                      <p:cBhvr>
                                        <p:cTn id="17" dur="500"/>
                                        <p:tgtEl>
                                          <p:spTgt spid="29404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checkerboard(across)">
                                      <p:cBhvr>
                                        <p:cTn id="27" dur="500"/>
                                        <p:tgtEl>
                                          <p:spTgt spid="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94048"/>
                                        </p:tgtEl>
                                        <p:attrNameLst>
                                          <p:attrName>style.visibility</p:attrName>
                                        </p:attrNameLst>
                                      </p:cBhvr>
                                      <p:to>
                                        <p:strVal val="visible"/>
                                      </p:to>
                                    </p:set>
                                    <p:animEffect transition="in" filter="checkerboard(across)">
                                      <p:cBhvr>
                                        <p:cTn id="32" dur="500"/>
                                        <p:tgtEl>
                                          <p:spTgt spid="2940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044" grpId="0" animBg="1" autoUpdateAnimBg="0"/>
      <p:bldP spid="294048" grpId="0" animBg="1"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228600"/>
            <a:ext cx="7772400" cy="762000"/>
          </a:xfrm>
        </p:spPr>
        <p:txBody>
          <a:bodyPr/>
          <a:lstStyle/>
          <a:p>
            <a:pPr eaLnBrk="1" hangingPunct="1"/>
            <a:r>
              <a:rPr lang="ja-JP" altLang="en-US"/>
              <a:t>ページングの動作</a:t>
            </a:r>
          </a:p>
        </p:txBody>
      </p:sp>
      <p:graphicFrame>
        <p:nvGraphicFramePr>
          <p:cNvPr id="294915" name="Group 3"/>
          <p:cNvGraphicFramePr>
            <a:graphicFrameLocks noGrp="1"/>
          </p:cNvGraphicFramePr>
          <p:nvPr/>
        </p:nvGraphicFramePr>
        <p:xfrm>
          <a:off x="3581400" y="1447800"/>
          <a:ext cx="2667000" cy="2444750"/>
        </p:xfrm>
        <a:graphic>
          <a:graphicData uri="http://schemas.openxmlformats.org/drawingml/2006/table">
            <a:tbl>
              <a:tblPr/>
              <a:tblGrid>
                <a:gridCol w="13716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4295" name="Text Box 23"/>
          <p:cNvSpPr txBox="1">
            <a:spLocks noChangeArrowheads="1"/>
          </p:cNvSpPr>
          <p:nvPr/>
        </p:nvSpPr>
        <p:spPr bwMode="auto">
          <a:xfrm>
            <a:off x="304800" y="15240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仮想アドレス</a:t>
            </a:r>
          </a:p>
        </p:txBody>
      </p:sp>
      <p:graphicFrame>
        <p:nvGraphicFramePr>
          <p:cNvPr id="294936" name="Group 24"/>
          <p:cNvGraphicFramePr>
            <a:graphicFrameLocks noGrp="1"/>
          </p:cNvGraphicFramePr>
          <p:nvPr/>
        </p:nvGraphicFramePr>
        <p:xfrm>
          <a:off x="762000" y="1981200"/>
          <a:ext cx="1600200" cy="579438"/>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57943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09</a:t>
                      </a:r>
                    </a:p>
                  </a:txBody>
                  <a:tcPr marT="45745" marB="457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777</a:t>
                      </a:r>
                    </a:p>
                  </a:txBody>
                  <a:tcPr marT="45745" marB="457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54304" name="Text Box 32"/>
          <p:cNvSpPr txBox="1">
            <a:spLocks noChangeArrowheads="1"/>
          </p:cNvSpPr>
          <p:nvPr/>
        </p:nvSpPr>
        <p:spPr bwMode="auto">
          <a:xfrm>
            <a:off x="4419600" y="990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grpSp>
        <p:nvGrpSpPr>
          <p:cNvPr id="2" name="Group 33"/>
          <p:cNvGrpSpPr>
            <a:grpSpLocks/>
          </p:cNvGrpSpPr>
          <p:nvPr/>
        </p:nvGrpSpPr>
        <p:grpSpPr bwMode="auto">
          <a:xfrm>
            <a:off x="457200" y="2590800"/>
            <a:ext cx="1903413" cy="1035050"/>
            <a:chOff x="288" y="1632"/>
            <a:chExt cx="1199" cy="652"/>
          </a:xfrm>
        </p:grpSpPr>
        <p:sp>
          <p:nvSpPr>
            <p:cNvPr id="54397" name="Text Box 34"/>
            <p:cNvSpPr txBox="1">
              <a:spLocks noChangeArrowheads="1"/>
            </p:cNvSpPr>
            <p:nvPr/>
          </p:nvSpPr>
          <p:spPr bwMode="auto">
            <a:xfrm>
              <a:off x="288" y="1632"/>
              <a:ext cx="95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実アドレス</a:t>
              </a:r>
            </a:p>
          </p:txBody>
        </p:sp>
        <p:sp>
          <p:nvSpPr>
            <p:cNvPr id="54398" name="Rectangle 35"/>
            <p:cNvSpPr>
              <a:spLocks noChangeArrowheads="1"/>
            </p:cNvSpPr>
            <p:nvPr/>
          </p:nvSpPr>
          <p:spPr bwMode="auto">
            <a:xfrm>
              <a:off x="894" y="1920"/>
              <a:ext cx="593"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777</a:t>
              </a:r>
            </a:p>
          </p:txBody>
        </p:sp>
        <p:sp>
          <p:nvSpPr>
            <p:cNvPr id="54399" name="Rectangle 36"/>
            <p:cNvSpPr>
              <a:spLocks noChangeArrowheads="1"/>
            </p:cNvSpPr>
            <p:nvPr/>
          </p:nvSpPr>
          <p:spPr bwMode="auto">
            <a:xfrm>
              <a:off x="479" y="1920"/>
              <a:ext cx="415"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3</a:t>
              </a:r>
            </a:p>
          </p:txBody>
        </p:sp>
        <p:sp>
          <p:nvSpPr>
            <p:cNvPr id="54400" name="Line 37"/>
            <p:cNvSpPr>
              <a:spLocks noChangeShapeType="1"/>
            </p:cNvSpPr>
            <p:nvPr/>
          </p:nvSpPr>
          <p:spPr bwMode="auto">
            <a:xfrm>
              <a:off x="479" y="1920"/>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4401" name="Line 38"/>
            <p:cNvSpPr>
              <a:spLocks noChangeShapeType="1"/>
            </p:cNvSpPr>
            <p:nvPr/>
          </p:nvSpPr>
          <p:spPr bwMode="auto">
            <a:xfrm>
              <a:off x="479" y="2284"/>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4402" name="Line 39"/>
            <p:cNvSpPr>
              <a:spLocks noChangeShapeType="1"/>
            </p:cNvSpPr>
            <p:nvPr/>
          </p:nvSpPr>
          <p:spPr bwMode="auto">
            <a:xfrm>
              <a:off x="479"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4403" name="Line 40"/>
            <p:cNvSpPr>
              <a:spLocks noChangeShapeType="1"/>
            </p:cNvSpPr>
            <p:nvPr/>
          </p:nvSpPr>
          <p:spPr bwMode="auto">
            <a:xfrm>
              <a:off x="894" y="1920"/>
              <a:ext cx="0" cy="36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4404" name="Line 41"/>
            <p:cNvSpPr>
              <a:spLocks noChangeShapeType="1"/>
            </p:cNvSpPr>
            <p:nvPr/>
          </p:nvSpPr>
          <p:spPr bwMode="auto">
            <a:xfrm>
              <a:off x="1487"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54306" name="Text Box 42"/>
          <p:cNvSpPr txBox="1">
            <a:spLocks noChangeArrowheads="1"/>
          </p:cNvSpPr>
          <p:nvPr/>
        </p:nvSpPr>
        <p:spPr bwMode="auto">
          <a:xfrm>
            <a:off x="152400" y="1042988"/>
            <a:ext cx="289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主記憶上に無い場合</a:t>
            </a:r>
          </a:p>
        </p:txBody>
      </p:sp>
      <p:graphicFrame>
        <p:nvGraphicFramePr>
          <p:cNvPr id="294955" name="Group 43"/>
          <p:cNvGraphicFramePr>
            <a:graphicFrameLocks noGrp="1"/>
          </p:cNvGraphicFramePr>
          <p:nvPr/>
        </p:nvGraphicFramePr>
        <p:xfrm>
          <a:off x="609600" y="4038600"/>
          <a:ext cx="3200400" cy="2529840"/>
        </p:xfrm>
        <a:graphic>
          <a:graphicData uri="http://schemas.openxmlformats.org/drawingml/2006/table">
            <a:tbl>
              <a:tblPr/>
              <a:tblGrid>
                <a:gridCol w="747713">
                  <a:extLst>
                    <a:ext uri="{9D8B030D-6E8A-4147-A177-3AD203B41FA5}">
                      <a16:colId xmlns:a16="http://schemas.microsoft.com/office/drawing/2014/main" val="20000"/>
                    </a:ext>
                  </a:extLst>
                </a:gridCol>
                <a:gridCol w="833437">
                  <a:extLst>
                    <a:ext uri="{9D8B030D-6E8A-4147-A177-3AD203B41FA5}">
                      <a16:colId xmlns:a16="http://schemas.microsoft.com/office/drawing/2014/main" val="20001"/>
                    </a:ext>
                  </a:extLst>
                </a:gridCol>
                <a:gridCol w="833438">
                  <a:extLst>
                    <a:ext uri="{9D8B030D-6E8A-4147-A177-3AD203B41FA5}">
                      <a16:colId xmlns:a16="http://schemas.microsoft.com/office/drawing/2014/main" val="20002"/>
                    </a:ext>
                  </a:extLst>
                </a:gridCol>
                <a:gridCol w="785812">
                  <a:extLst>
                    <a:ext uri="{9D8B030D-6E8A-4147-A177-3AD203B41FA5}">
                      <a16:colId xmlns:a16="http://schemas.microsoft.com/office/drawing/2014/main" val="20003"/>
                    </a:ext>
                  </a:extLst>
                </a:gridCol>
              </a:tblGrid>
              <a:tr h="609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h</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ポインタ</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pSp>
        <p:nvGrpSpPr>
          <p:cNvPr id="54339" name="Group 75"/>
          <p:cNvGrpSpPr>
            <a:grpSpLocks/>
          </p:cNvGrpSpPr>
          <p:nvPr/>
        </p:nvGrpSpPr>
        <p:grpSpPr bwMode="auto">
          <a:xfrm>
            <a:off x="0" y="2286000"/>
            <a:ext cx="1335088" cy="3124200"/>
            <a:chOff x="0" y="1440"/>
            <a:chExt cx="841" cy="1968"/>
          </a:xfrm>
        </p:grpSpPr>
        <p:sp>
          <p:nvSpPr>
            <p:cNvPr id="54393" name="Line 76"/>
            <p:cNvSpPr>
              <a:spLocks noChangeShapeType="1"/>
            </p:cNvSpPr>
            <p:nvPr/>
          </p:nvSpPr>
          <p:spPr bwMode="auto">
            <a:xfrm flipH="1">
              <a:off x="144" y="1440"/>
              <a:ext cx="336" cy="0"/>
            </a:xfrm>
            <a:prstGeom prst="line">
              <a:avLst/>
            </a:prstGeom>
            <a:noFill/>
            <a:ln w="19050">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4394" name="Line 77"/>
            <p:cNvSpPr>
              <a:spLocks noChangeShapeType="1"/>
            </p:cNvSpPr>
            <p:nvPr/>
          </p:nvSpPr>
          <p:spPr bwMode="auto">
            <a:xfrm>
              <a:off x="144" y="1440"/>
              <a:ext cx="0" cy="1968"/>
            </a:xfrm>
            <a:prstGeom prst="line">
              <a:avLst/>
            </a:prstGeom>
            <a:noFill/>
            <a:ln w="19050">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4395" name="Line 78"/>
            <p:cNvSpPr>
              <a:spLocks noChangeShapeType="1"/>
            </p:cNvSpPr>
            <p:nvPr/>
          </p:nvSpPr>
          <p:spPr bwMode="auto">
            <a:xfrm>
              <a:off x="144" y="3408"/>
              <a:ext cx="240" cy="0"/>
            </a:xfrm>
            <a:prstGeom prst="line">
              <a:avLst/>
            </a:prstGeom>
            <a:noFill/>
            <a:ln w="1905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54396" name="Text Box 79"/>
            <p:cNvSpPr txBox="1">
              <a:spLocks noChangeArrowheads="1"/>
            </p:cNvSpPr>
            <p:nvPr/>
          </p:nvSpPr>
          <p:spPr bwMode="auto">
            <a:xfrm>
              <a:off x="0" y="2256"/>
              <a:ext cx="84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09 mod 4</a:t>
              </a:r>
            </a:p>
          </p:txBody>
        </p:sp>
      </p:grpSp>
      <p:grpSp>
        <p:nvGrpSpPr>
          <p:cNvPr id="54340" name="Group 85"/>
          <p:cNvGrpSpPr>
            <a:grpSpLocks/>
          </p:cNvGrpSpPr>
          <p:nvPr/>
        </p:nvGrpSpPr>
        <p:grpSpPr bwMode="auto">
          <a:xfrm>
            <a:off x="3886200" y="5410200"/>
            <a:ext cx="228600" cy="457200"/>
            <a:chOff x="2448" y="3408"/>
            <a:chExt cx="144" cy="288"/>
          </a:xfrm>
        </p:grpSpPr>
        <p:sp>
          <p:nvSpPr>
            <p:cNvPr id="54391" name="Arc 86"/>
            <p:cNvSpPr>
              <a:spLocks/>
            </p:cNvSpPr>
            <p:nvPr/>
          </p:nvSpPr>
          <p:spPr bwMode="auto">
            <a:xfrm>
              <a:off x="2448" y="3408"/>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54392" name="Arc 87"/>
            <p:cNvSpPr>
              <a:spLocks/>
            </p:cNvSpPr>
            <p:nvPr/>
          </p:nvSpPr>
          <p:spPr bwMode="auto">
            <a:xfrm flipV="1">
              <a:off x="2448" y="355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sp>
        <p:nvSpPr>
          <p:cNvPr id="54341" name="AutoShape 88"/>
          <p:cNvSpPr>
            <a:spLocks noChangeArrowheads="1"/>
          </p:cNvSpPr>
          <p:nvPr/>
        </p:nvSpPr>
        <p:spPr bwMode="auto">
          <a:xfrm>
            <a:off x="6629400" y="1066800"/>
            <a:ext cx="2133600" cy="5257800"/>
          </a:xfrm>
          <a:prstGeom prst="can">
            <a:avLst>
              <a:gd name="adj" fmla="val 1487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aphicFrame>
        <p:nvGraphicFramePr>
          <p:cNvPr id="295001" name="Group 89"/>
          <p:cNvGraphicFramePr>
            <a:graphicFrameLocks noGrp="1"/>
          </p:cNvGraphicFramePr>
          <p:nvPr/>
        </p:nvGraphicFramePr>
        <p:xfrm>
          <a:off x="6781800" y="1600200"/>
          <a:ext cx="1828800" cy="4400550"/>
        </p:xfrm>
        <a:graphic>
          <a:graphicData uri="http://schemas.openxmlformats.org/drawingml/2006/table">
            <a:tbl>
              <a:tblPr/>
              <a:tblGrid>
                <a:gridCol w="914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tblGrid>
              <a:tr h="488950">
                <a:tc gridSpan="2">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ページ</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08</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09</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A</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B</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C</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8950">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F</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54373" name="Text Box 120"/>
          <p:cNvSpPr txBox="1">
            <a:spLocks noChangeArrowheads="1"/>
          </p:cNvSpPr>
          <p:nvPr/>
        </p:nvSpPr>
        <p:spPr bwMode="auto">
          <a:xfrm>
            <a:off x="7162800" y="55403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grpSp>
        <p:nvGrpSpPr>
          <p:cNvPr id="5" name="Group 133"/>
          <p:cNvGrpSpPr>
            <a:grpSpLocks/>
          </p:cNvGrpSpPr>
          <p:nvPr/>
        </p:nvGrpSpPr>
        <p:grpSpPr bwMode="auto">
          <a:xfrm>
            <a:off x="3581400" y="2819400"/>
            <a:ext cx="4114800" cy="1073150"/>
            <a:chOff x="2256" y="1776"/>
            <a:chExt cx="2592" cy="676"/>
          </a:xfrm>
        </p:grpSpPr>
        <p:sp>
          <p:nvSpPr>
            <p:cNvPr id="54385" name="Line 84"/>
            <p:cNvSpPr>
              <a:spLocks noChangeShapeType="1"/>
            </p:cNvSpPr>
            <p:nvPr/>
          </p:nvSpPr>
          <p:spPr bwMode="auto">
            <a:xfrm flipH="1">
              <a:off x="3936" y="1776"/>
              <a:ext cx="912" cy="528"/>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nvGrpSpPr>
            <p:cNvPr id="54386" name="Group 128"/>
            <p:cNvGrpSpPr>
              <a:grpSpLocks/>
            </p:cNvGrpSpPr>
            <p:nvPr/>
          </p:nvGrpSpPr>
          <p:grpSpPr bwMode="auto">
            <a:xfrm>
              <a:off x="2256" y="2144"/>
              <a:ext cx="1680" cy="308"/>
              <a:chOff x="2256" y="2144"/>
              <a:chExt cx="1680" cy="308"/>
            </a:xfrm>
          </p:grpSpPr>
          <p:sp>
            <p:nvSpPr>
              <p:cNvPr id="54387" name="Rectangle 129"/>
              <p:cNvSpPr>
                <a:spLocks noChangeArrowheads="1"/>
              </p:cNvSpPr>
              <p:nvPr/>
            </p:nvSpPr>
            <p:spPr bwMode="auto">
              <a:xfrm>
                <a:off x="3120" y="2144"/>
                <a:ext cx="816"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a:solidFill>
                      <a:srgbClr val="000000"/>
                    </a:solidFill>
                  </a:rPr>
                  <a:t>09</a:t>
                </a:r>
              </a:p>
            </p:txBody>
          </p:sp>
          <p:sp>
            <p:nvSpPr>
              <p:cNvPr id="54388" name="Rectangle 130"/>
              <p:cNvSpPr>
                <a:spLocks noChangeArrowheads="1"/>
              </p:cNvSpPr>
              <p:nvPr/>
            </p:nvSpPr>
            <p:spPr bwMode="auto">
              <a:xfrm>
                <a:off x="2256" y="2144"/>
                <a:ext cx="864" cy="308"/>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3</a:t>
                </a:r>
              </a:p>
            </p:txBody>
          </p:sp>
          <p:sp>
            <p:nvSpPr>
              <p:cNvPr id="54389" name="Line 131"/>
              <p:cNvSpPr>
                <a:spLocks noChangeShapeType="1"/>
              </p:cNvSpPr>
              <p:nvPr/>
            </p:nvSpPr>
            <p:spPr bwMode="auto">
              <a:xfrm>
                <a:off x="2256" y="2452"/>
                <a:ext cx="1680"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4390" name="Line 132"/>
              <p:cNvSpPr>
                <a:spLocks noChangeShapeType="1"/>
              </p:cNvSpPr>
              <p:nvPr/>
            </p:nvSpPr>
            <p:spPr bwMode="auto">
              <a:xfrm>
                <a:off x="2256" y="2144"/>
                <a:ext cx="1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sp>
        <p:nvSpPr>
          <p:cNvPr id="295046" name="Rectangle 134"/>
          <p:cNvSpPr>
            <a:spLocks noChangeArrowheads="1"/>
          </p:cNvSpPr>
          <p:nvPr/>
        </p:nvSpPr>
        <p:spPr bwMode="auto">
          <a:xfrm>
            <a:off x="7696200" y="2578100"/>
            <a:ext cx="914400" cy="488950"/>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09</a:t>
            </a:r>
          </a:p>
        </p:txBody>
      </p:sp>
      <p:grpSp>
        <p:nvGrpSpPr>
          <p:cNvPr id="7" name="Group 135"/>
          <p:cNvGrpSpPr>
            <a:grpSpLocks/>
          </p:cNvGrpSpPr>
          <p:nvPr/>
        </p:nvGrpSpPr>
        <p:grpSpPr bwMode="auto">
          <a:xfrm>
            <a:off x="609600" y="6105525"/>
            <a:ext cx="2414588" cy="455613"/>
            <a:chOff x="384" y="3846"/>
            <a:chExt cx="1521" cy="287"/>
          </a:xfrm>
        </p:grpSpPr>
        <p:sp>
          <p:nvSpPr>
            <p:cNvPr id="54382" name="Rectangle 136"/>
            <p:cNvSpPr>
              <a:spLocks noChangeArrowheads="1"/>
            </p:cNvSpPr>
            <p:nvPr/>
          </p:nvSpPr>
          <p:spPr bwMode="auto">
            <a:xfrm>
              <a:off x="855" y="3846"/>
              <a:ext cx="52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09</a:t>
              </a:r>
            </a:p>
          </p:txBody>
        </p:sp>
        <p:sp>
          <p:nvSpPr>
            <p:cNvPr id="54383" name="Rectangle 137"/>
            <p:cNvSpPr>
              <a:spLocks noChangeArrowheads="1"/>
            </p:cNvSpPr>
            <p:nvPr/>
          </p:nvSpPr>
          <p:spPr bwMode="auto">
            <a:xfrm>
              <a:off x="1380" y="3846"/>
              <a:ext cx="52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3</a:t>
              </a:r>
            </a:p>
          </p:txBody>
        </p:sp>
        <p:sp>
          <p:nvSpPr>
            <p:cNvPr id="54384" name="Rectangle 138"/>
            <p:cNvSpPr>
              <a:spLocks noChangeArrowheads="1"/>
            </p:cNvSpPr>
            <p:nvPr/>
          </p:nvSpPr>
          <p:spPr bwMode="auto">
            <a:xfrm>
              <a:off x="384" y="3846"/>
              <a:ext cx="471"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3</a:t>
              </a:r>
            </a:p>
          </p:txBody>
        </p:sp>
      </p:grpSp>
      <p:grpSp>
        <p:nvGrpSpPr>
          <p:cNvPr id="8" name="Group 139"/>
          <p:cNvGrpSpPr>
            <a:grpSpLocks/>
          </p:cNvGrpSpPr>
          <p:nvPr/>
        </p:nvGrpSpPr>
        <p:grpSpPr bwMode="auto">
          <a:xfrm>
            <a:off x="3886200" y="5943600"/>
            <a:ext cx="228600" cy="457200"/>
            <a:chOff x="2448" y="3408"/>
            <a:chExt cx="144" cy="288"/>
          </a:xfrm>
        </p:grpSpPr>
        <p:sp>
          <p:nvSpPr>
            <p:cNvPr id="54380" name="Arc 140"/>
            <p:cNvSpPr>
              <a:spLocks/>
            </p:cNvSpPr>
            <p:nvPr/>
          </p:nvSpPr>
          <p:spPr bwMode="auto">
            <a:xfrm>
              <a:off x="2448" y="3408"/>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54381" name="Arc 141"/>
            <p:cNvSpPr>
              <a:spLocks/>
            </p:cNvSpPr>
            <p:nvPr/>
          </p:nvSpPr>
          <p:spPr bwMode="auto">
            <a:xfrm flipV="1">
              <a:off x="2448" y="3552"/>
              <a:ext cx="144"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99CC"/>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sp>
        <p:nvSpPr>
          <p:cNvPr id="295054" name="Rectangle 142"/>
          <p:cNvSpPr>
            <a:spLocks noChangeArrowheads="1"/>
          </p:cNvSpPr>
          <p:nvPr/>
        </p:nvSpPr>
        <p:spPr bwMode="auto">
          <a:xfrm>
            <a:off x="3024188" y="5649913"/>
            <a:ext cx="785812" cy="455612"/>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3</a:t>
            </a:r>
          </a:p>
        </p:txBody>
      </p:sp>
      <p:sp useBgFill="1">
        <p:nvSpPr>
          <p:cNvPr id="295055" name="Text Box 143"/>
          <p:cNvSpPr txBox="1">
            <a:spLocks noChangeArrowheads="1"/>
          </p:cNvSpPr>
          <p:nvPr/>
        </p:nvSpPr>
        <p:spPr bwMode="auto">
          <a:xfrm>
            <a:off x="4327525" y="5454650"/>
            <a:ext cx="3654425" cy="94615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エントリが見つかるまで</a:t>
            </a:r>
          </a:p>
          <a:p>
            <a:pPr eaLnBrk="1" hangingPunct="1"/>
            <a:r>
              <a:rPr lang="ja-JP" altLang="en-US" sz="2800"/>
              <a:t>ポインタを辿っていく</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95046"/>
                                        </p:tgtEl>
                                        <p:attrNameLst>
                                          <p:attrName>style.visibility</p:attrName>
                                        </p:attrNameLst>
                                      </p:cBhvr>
                                      <p:to>
                                        <p:strVal val="visible"/>
                                      </p:to>
                                    </p:set>
                                    <p:animEffect transition="in" filter="checkerboard(across)">
                                      <p:cBhvr>
                                        <p:cTn id="7" dur="500"/>
                                        <p:tgtEl>
                                          <p:spTgt spid="2950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righ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95054"/>
                                        </p:tgtEl>
                                        <p:attrNameLst>
                                          <p:attrName>style.visibility</p:attrName>
                                        </p:attrNameLst>
                                      </p:cBhvr>
                                      <p:to>
                                        <p:strVal val="visible"/>
                                      </p:to>
                                    </p:set>
                                    <p:animEffect transition="in" filter="checkerboard(across)">
                                      <p:cBhvr>
                                        <p:cTn id="22" dur="500"/>
                                        <p:tgtEl>
                                          <p:spTgt spid="29505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up)">
                                      <p:cBhvr>
                                        <p:cTn id="27" dur="50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checkerboard(across)">
                                      <p:cBhvr>
                                        <p:cTn id="32" dur="500"/>
                                        <p:tgtEl>
                                          <p:spTgt spid="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95055"/>
                                        </p:tgtEl>
                                        <p:attrNameLst>
                                          <p:attrName>style.visibility</p:attrName>
                                        </p:attrNameLst>
                                      </p:cBhvr>
                                      <p:to>
                                        <p:strVal val="visible"/>
                                      </p:to>
                                    </p:set>
                                    <p:animEffect transition="in" filter="checkerboard(across)">
                                      <p:cBhvr>
                                        <p:cTn id="37" dur="500"/>
                                        <p:tgtEl>
                                          <p:spTgt spid="2950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046" grpId="0" animBg="1" autoUpdateAnimBg="0"/>
      <p:bldP spid="295054" grpId="0" animBg="1" autoUpdateAnimBg="0"/>
      <p:bldP spid="295055" grpId="0" animBg="1"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ハッシュ関数の条件</a:t>
            </a:r>
          </a:p>
        </p:txBody>
      </p:sp>
      <p:sp>
        <p:nvSpPr>
          <p:cNvPr id="55299"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値域への均等分布</a:t>
            </a:r>
          </a:p>
          <a:p>
            <a:pPr lvl="1" eaLnBrk="1" hangingPunct="1"/>
            <a:r>
              <a:rPr lang="ja-JP" altLang="en-US">
                <a:latin typeface="Times New Roman" panose="02020603050405020304" pitchFamily="18" charset="0"/>
              </a:rPr>
              <a:t>ハッシュ関数による変換結果に偏りが無い</a:t>
            </a:r>
          </a:p>
          <a:p>
            <a:pPr lvl="2" eaLnBrk="1" hangingPunct="1"/>
            <a:r>
              <a:rPr lang="ja-JP" altLang="en-US" sz="2800">
                <a:latin typeface="Times New Roman" panose="02020603050405020304" pitchFamily="18" charset="0"/>
              </a:rPr>
              <a:t>偏りがあると表の1箇所にエントリが集中</a:t>
            </a:r>
          </a:p>
          <a:p>
            <a:pPr lvl="2" eaLnBrk="1" hangingPunct="1">
              <a:buFont typeface="Wingdings" panose="05000000000000000000" pitchFamily="2" charset="2"/>
              <a:buNone/>
            </a:pPr>
            <a:r>
              <a:rPr lang="ja-JP" altLang="en-US" sz="2800">
                <a:latin typeface="Times New Roman" panose="02020603050405020304" pitchFamily="18" charset="0"/>
              </a:rPr>
              <a:t>⇒ 検索時にポインタを辿る確率が高くなる</a:t>
            </a:r>
          </a:p>
          <a:p>
            <a:pPr eaLnBrk="1" hangingPunct="1"/>
            <a:r>
              <a:rPr lang="ja-JP" altLang="en-US">
                <a:latin typeface="Times New Roman" panose="02020603050405020304" pitchFamily="18" charset="0"/>
              </a:rPr>
              <a:t>高速に変換可能</a:t>
            </a:r>
          </a:p>
          <a:p>
            <a:pPr lvl="1" eaLnBrk="1" hangingPunct="1"/>
            <a:r>
              <a:rPr lang="ja-JP" altLang="en-US">
                <a:latin typeface="Times New Roman" panose="02020603050405020304" pitchFamily="18" charset="0"/>
              </a:rPr>
              <a:t>ハッシュ関数はアクセスのたびに計算</a:t>
            </a:r>
          </a:p>
          <a:p>
            <a:pPr lvl="1" eaLnBrk="1" hangingPunct="1">
              <a:buFont typeface="Wingdings" panose="05000000000000000000" pitchFamily="2" charset="2"/>
              <a:buNone/>
            </a:pPr>
            <a:r>
              <a:rPr lang="ja-JP" altLang="en-US">
                <a:latin typeface="Times New Roman" panose="02020603050405020304" pitchFamily="18" charset="0"/>
              </a:rPr>
              <a:t>⇒ 変換に時間が掛かると意味が無い</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800100"/>
            <a:ext cx="7772400" cy="762000"/>
          </a:xfrm>
        </p:spPr>
        <p:txBody>
          <a:bodyPr/>
          <a:lstStyle/>
          <a:p>
            <a:pPr eaLnBrk="1" hangingPunct="1"/>
            <a:r>
              <a:rPr lang="ja-JP" altLang="en-US"/>
              <a:t>連想レジスタ</a:t>
            </a:r>
          </a:p>
        </p:txBody>
      </p:sp>
      <p:sp>
        <p:nvSpPr>
          <p:cNvPr id="56323" name="Text Box 3"/>
          <p:cNvSpPr txBox="1">
            <a:spLocks noChangeArrowheads="1"/>
          </p:cNvSpPr>
          <p:nvPr/>
        </p:nvSpPr>
        <p:spPr bwMode="auto">
          <a:xfrm>
            <a:off x="838200" y="1981200"/>
            <a:ext cx="5830888"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一般的にプログラムは</a:t>
            </a:r>
          </a:p>
          <a:p>
            <a:pPr eaLnBrk="1" hangingPunct="1"/>
            <a:r>
              <a:rPr lang="ja-JP" altLang="en-US" sz="2800"/>
              <a:t>一度アクセスしたアドレスを近いうちに</a:t>
            </a:r>
          </a:p>
          <a:p>
            <a:pPr eaLnBrk="1" hangingPunct="1"/>
            <a:r>
              <a:rPr lang="ja-JP" altLang="en-US" sz="2800"/>
              <a:t>再アクセスすることが多い</a:t>
            </a:r>
          </a:p>
        </p:txBody>
      </p:sp>
      <p:grpSp>
        <p:nvGrpSpPr>
          <p:cNvPr id="2" name="Group 6"/>
          <p:cNvGrpSpPr>
            <a:grpSpLocks/>
          </p:cNvGrpSpPr>
          <p:nvPr/>
        </p:nvGrpSpPr>
        <p:grpSpPr bwMode="auto">
          <a:xfrm>
            <a:off x="914400" y="3429000"/>
            <a:ext cx="7272338" cy="1128713"/>
            <a:chOff x="576" y="2160"/>
            <a:chExt cx="4581" cy="711"/>
          </a:xfrm>
        </p:grpSpPr>
        <p:sp>
          <p:nvSpPr>
            <p:cNvPr id="56326" name="Text Box 4"/>
            <p:cNvSpPr txBox="1">
              <a:spLocks noChangeArrowheads="1"/>
            </p:cNvSpPr>
            <p:nvPr/>
          </p:nvSpPr>
          <p:spPr bwMode="auto">
            <a:xfrm>
              <a:off x="576" y="2544"/>
              <a:ext cx="458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最近参照されたページテーブルを</a:t>
              </a:r>
              <a:r>
                <a:rPr lang="en-US" altLang="ja-JP" sz="2800"/>
                <a:t>CPU</a:t>
              </a:r>
              <a:r>
                <a:rPr lang="ja-JP" altLang="en-US" sz="2800"/>
                <a:t>内で記憶</a:t>
              </a:r>
            </a:p>
          </p:txBody>
        </p:sp>
        <p:sp>
          <p:nvSpPr>
            <p:cNvPr id="56327" name="AutoShape 5"/>
            <p:cNvSpPr>
              <a:spLocks noChangeArrowheads="1"/>
            </p:cNvSpPr>
            <p:nvPr/>
          </p:nvSpPr>
          <p:spPr bwMode="auto">
            <a:xfrm>
              <a:off x="2496" y="2160"/>
              <a:ext cx="480" cy="336"/>
            </a:xfrm>
            <a:prstGeom prst="downArrow">
              <a:avLst>
                <a:gd name="adj1" fmla="val 50000"/>
                <a:gd name="adj2" fmla="val 25000"/>
              </a:avLst>
            </a:prstGeom>
            <a:solidFill>
              <a:srgbClr val="C7EEA0"/>
            </a:solidFill>
            <a:ln w="19050">
              <a:solidFill>
                <a:schemeClr val="tx1"/>
              </a:solidFill>
              <a:miter lim="800000"/>
              <a:headEnd/>
              <a:tailEnd/>
            </a:ln>
          </p:spPr>
          <p:txBody>
            <a:bodyPr vert="eaVert"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296967" name="Text Box 7"/>
          <p:cNvSpPr txBox="1">
            <a:spLocks noChangeArrowheads="1"/>
          </p:cNvSpPr>
          <p:nvPr/>
        </p:nvSpPr>
        <p:spPr bwMode="auto">
          <a:xfrm>
            <a:off x="2209800" y="4800600"/>
            <a:ext cx="2386013" cy="143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連想レジスタ</a:t>
            </a:r>
          </a:p>
          <a:p>
            <a:pPr eaLnBrk="1" hangingPunct="1">
              <a:buClr>
                <a:schemeClr val="tx2"/>
              </a:buClr>
              <a:buSzPct val="70000"/>
              <a:buFont typeface="Wingdings" panose="05000000000000000000" pitchFamily="2" charset="2"/>
              <a:buChar char="l"/>
            </a:pPr>
            <a:r>
              <a:rPr lang="ja-JP" altLang="en-US" sz="2800"/>
              <a:t> 小容量</a:t>
            </a:r>
          </a:p>
          <a:p>
            <a:pPr eaLnBrk="1" hangingPunct="1">
              <a:buClr>
                <a:schemeClr val="tx2"/>
              </a:buClr>
              <a:buSzPct val="70000"/>
              <a:buFont typeface="Wingdings" panose="05000000000000000000" pitchFamily="2" charset="2"/>
              <a:buChar char="l"/>
            </a:pPr>
            <a:r>
              <a:rPr lang="ja-JP" altLang="en-US" sz="2800"/>
              <a:t> 高速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96967"/>
                                        </p:tgtEl>
                                        <p:attrNameLst>
                                          <p:attrName>style.visibility</p:attrName>
                                        </p:attrNameLst>
                                      </p:cBhvr>
                                      <p:to>
                                        <p:strVal val="visible"/>
                                      </p:to>
                                    </p:set>
                                    <p:animEffect transition="in" filter="checkerboard(across)">
                                      <p:cBhvr>
                                        <p:cTn id="12" dur="500"/>
                                        <p:tgtEl>
                                          <p:spTgt spid="2969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7"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800100"/>
            <a:ext cx="7772400" cy="762000"/>
          </a:xfrm>
        </p:spPr>
        <p:txBody>
          <a:bodyPr/>
          <a:lstStyle/>
          <a:p>
            <a:pPr eaLnBrk="1" hangingPunct="1"/>
            <a:r>
              <a:rPr lang="ja-JP" altLang="en-US"/>
              <a:t>連想レジスタ</a:t>
            </a:r>
          </a:p>
        </p:txBody>
      </p:sp>
      <p:sp>
        <p:nvSpPr>
          <p:cNvPr id="57347" name="Rectangle 3"/>
          <p:cNvSpPr>
            <a:spLocks noChangeArrowheads="1"/>
          </p:cNvSpPr>
          <p:nvPr/>
        </p:nvSpPr>
        <p:spPr bwMode="auto">
          <a:xfrm>
            <a:off x="3200400" y="2133600"/>
            <a:ext cx="5410200" cy="4419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7348" name="Text Box 4"/>
          <p:cNvSpPr txBox="1">
            <a:spLocks noChangeArrowheads="1"/>
          </p:cNvSpPr>
          <p:nvPr/>
        </p:nvSpPr>
        <p:spPr bwMode="auto">
          <a:xfrm>
            <a:off x="5257800" y="16002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graphicFrame>
        <p:nvGraphicFramePr>
          <p:cNvPr id="297989" name="Group 5"/>
          <p:cNvGraphicFramePr>
            <a:graphicFrameLocks noGrp="1"/>
          </p:cNvGraphicFramePr>
          <p:nvPr/>
        </p:nvGraphicFramePr>
        <p:xfrm>
          <a:off x="3429000" y="3124200"/>
          <a:ext cx="3200400" cy="2529840"/>
        </p:xfrm>
        <a:graphic>
          <a:graphicData uri="http://schemas.openxmlformats.org/drawingml/2006/table">
            <a:tbl>
              <a:tblPr/>
              <a:tblGrid>
                <a:gridCol w="747713">
                  <a:extLst>
                    <a:ext uri="{9D8B030D-6E8A-4147-A177-3AD203B41FA5}">
                      <a16:colId xmlns:a16="http://schemas.microsoft.com/office/drawing/2014/main" val="20000"/>
                    </a:ext>
                  </a:extLst>
                </a:gridCol>
                <a:gridCol w="833437">
                  <a:extLst>
                    <a:ext uri="{9D8B030D-6E8A-4147-A177-3AD203B41FA5}">
                      <a16:colId xmlns:a16="http://schemas.microsoft.com/office/drawing/2014/main" val="20001"/>
                    </a:ext>
                  </a:extLst>
                </a:gridCol>
                <a:gridCol w="833438">
                  <a:extLst>
                    <a:ext uri="{9D8B030D-6E8A-4147-A177-3AD203B41FA5}">
                      <a16:colId xmlns:a16="http://schemas.microsoft.com/office/drawing/2014/main" val="20002"/>
                    </a:ext>
                  </a:extLst>
                </a:gridCol>
                <a:gridCol w="785812">
                  <a:extLst>
                    <a:ext uri="{9D8B030D-6E8A-4147-A177-3AD203B41FA5}">
                      <a16:colId xmlns:a16="http://schemas.microsoft.com/office/drawing/2014/main" val="20003"/>
                    </a:ext>
                  </a:extLst>
                </a:gridCol>
              </a:tblGrid>
              <a:tr h="609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h</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ポインタ</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7381" name="Text Box 37"/>
          <p:cNvSpPr txBox="1">
            <a:spLocks noChangeArrowheads="1"/>
          </p:cNvSpPr>
          <p:nvPr/>
        </p:nvSpPr>
        <p:spPr bwMode="auto">
          <a:xfrm>
            <a:off x="3886200" y="2514600"/>
            <a:ext cx="2179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ページテーブル</a:t>
            </a:r>
          </a:p>
        </p:txBody>
      </p:sp>
      <p:graphicFrame>
        <p:nvGraphicFramePr>
          <p:cNvPr id="298064" name="Group 80"/>
          <p:cNvGraphicFramePr>
            <a:graphicFrameLocks noGrp="1"/>
          </p:cNvGraphicFramePr>
          <p:nvPr/>
        </p:nvGraphicFramePr>
        <p:xfrm>
          <a:off x="7086600" y="3124200"/>
          <a:ext cx="1371600" cy="2597152"/>
        </p:xfrm>
        <a:graphic>
          <a:graphicData uri="http://schemas.openxmlformats.org/drawingml/2006/table">
            <a:tbl>
              <a:tblPr/>
              <a:tblGrid>
                <a:gridCol w="1371600">
                  <a:extLst>
                    <a:ext uri="{9D8B030D-6E8A-4147-A177-3AD203B41FA5}">
                      <a16:colId xmlns:a16="http://schemas.microsoft.com/office/drawing/2014/main" val="20000"/>
                    </a:ext>
                  </a:extLst>
                </a:gridCol>
              </a:tblGrid>
              <a:tr h="5191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91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7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91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91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7396" name="Text Box 79"/>
          <p:cNvSpPr txBox="1">
            <a:spLocks noChangeArrowheads="1"/>
          </p:cNvSpPr>
          <p:nvPr/>
        </p:nvSpPr>
        <p:spPr bwMode="auto">
          <a:xfrm>
            <a:off x="7162800" y="2514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57397" name="Rectangle 81"/>
          <p:cNvSpPr>
            <a:spLocks noChangeArrowheads="1"/>
          </p:cNvSpPr>
          <p:nvPr/>
        </p:nvSpPr>
        <p:spPr bwMode="auto">
          <a:xfrm>
            <a:off x="381000" y="4191000"/>
            <a:ext cx="2438400" cy="2438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7398" name="Text Box 82"/>
          <p:cNvSpPr txBox="1">
            <a:spLocks noChangeArrowheads="1"/>
          </p:cNvSpPr>
          <p:nvPr/>
        </p:nvSpPr>
        <p:spPr bwMode="auto">
          <a:xfrm>
            <a:off x="1143000" y="3657600"/>
            <a:ext cx="77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CPU</a:t>
            </a:r>
          </a:p>
        </p:txBody>
      </p:sp>
      <p:graphicFrame>
        <p:nvGraphicFramePr>
          <p:cNvPr id="298085" name="Group 101"/>
          <p:cNvGraphicFramePr>
            <a:graphicFrameLocks noGrp="1"/>
          </p:cNvGraphicFramePr>
          <p:nvPr/>
        </p:nvGraphicFramePr>
        <p:xfrm>
          <a:off x="609600" y="4876800"/>
          <a:ext cx="1828800" cy="1616076"/>
        </p:xfrm>
        <a:graphic>
          <a:graphicData uri="http://schemas.openxmlformats.org/drawingml/2006/table">
            <a:tbl>
              <a:tblPr/>
              <a:tblGrid>
                <a:gridCol w="914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tblGrid>
              <a:tr h="701316">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Arial" charset="0"/>
                          <a:ea typeface="ＭＳ Ｐゴシック" pitchFamily="50" charset="-128"/>
                        </a:rPr>
                        <a:t>ページ</a:t>
                      </a:r>
                    </a:p>
                  </a:txBody>
                  <a:tcPr marT="45738" marB="4573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Arial" charset="0"/>
                          <a:ea typeface="ＭＳ Ｐゴシック" pitchFamily="50" charset="-128"/>
                        </a:rPr>
                        <a:t>ページ枠</a:t>
                      </a:r>
                    </a:p>
                  </a:txBody>
                  <a:tcPr marT="45738" marB="4573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38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Arial" charset="0"/>
                        <a:ea typeface="ＭＳ Ｐゴシック" pitchFamily="50" charset="-128"/>
                      </a:endParaRPr>
                    </a:p>
                  </a:txBody>
                  <a:tcPr marT="45738" marB="4573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Arial" charset="0"/>
                        <a:ea typeface="ＭＳ Ｐゴシック" pitchFamily="50" charset="-128"/>
                      </a:endParaRPr>
                    </a:p>
                  </a:txBody>
                  <a:tcPr marT="45738" marB="4573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38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Arial" charset="0"/>
                        <a:ea typeface="ＭＳ Ｐゴシック" pitchFamily="50" charset="-128"/>
                      </a:endParaRPr>
                    </a:p>
                  </a:txBody>
                  <a:tcPr marT="45738" marB="45738"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Arial" charset="0"/>
                        <a:ea typeface="ＭＳ Ｐゴシック" pitchFamily="50" charset="-128"/>
                      </a:endParaRPr>
                    </a:p>
                  </a:txBody>
                  <a:tcPr marT="45738" marB="45738"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7413" name="Text Box 102"/>
          <p:cNvSpPr txBox="1">
            <a:spLocks noChangeArrowheads="1"/>
          </p:cNvSpPr>
          <p:nvPr/>
        </p:nvSpPr>
        <p:spPr bwMode="auto">
          <a:xfrm>
            <a:off x="609600" y="4419600"/>
            <a:ext cx="1836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連想レジスタ</a:t>
            </a:r>
          </a:p>
        </p:txBody>
      </p:sp>
      <p:sp>
        <p:nvSpPr>
          <p:cNvPr id="57414" name="Text Box 103"/>
          <p:cNvSpPr txBox="1">
            <a:spLocks noChangeArrowheads="1"/>
          </p:cNvSpPr>
          <p:nvPr/>
        </p:nvSpPr>
        <p:spPr bwMode="auto">
          <a:xfrm>
            <a:off x="304800" y="15240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仮想アドレス</a:t>
            </a:r>
          </a:p>
        </p:txBody>
      </p:sp>
      <p:graphicFrame>
        <p:nvGraphicFramePr>
          <p:cNvPr id="298088" name="Group 104"/>
          <p:cNvGraphicFramePr>
            <a:graphicFrameLocks noGrp="1"/>
          </p:cNvGraphicFramePr>
          <p:nvPr/>
        </p:nvGraphicFramePr>
        <p:xfrm>
          <a:off x="762000" y="1981200"/>
          <a:ext cx="1600200" cy="579438"/>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57943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05</a:t>
                      </a:r>
                    </a:p>
                  </a:txBody>
                  <a:tcPr marT="45745" marB="457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333</a:t>
                      </a:r>
                    </a:p>
                  </a:txBody>
                  <a:tcPr marT="45745" marB="457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pSp>
        <p:nvGrpSpPr>
          <p:cNvPr id="2" name="Group 112"/>
          <p:cNvGrpSpPr>
            <a:grpSpLocks/>
          </p:cNvGrpSpPr>
          <p:nvPr/>
        </p:nvGrpSpPr>
        <p:grpSpPr bwMode="auto">
          <a:xfrm>
            <a:off x="457200" y="2590800"/>
            <a:ext cx="1903413" cy="1035050"/>
            <a:chOff x="288" y="1632"/>
            <a:chExt cx="1199" cy="652"/>
          </a:xfrm>
        </p:grpSpPr>
        <p:sp>
          <p:nvSpPr>
            <p:cNvPr id="57436" name="Text Box 113"/>
            <p:cNvSpPr txBox="1">
              <a:spLocks noChangeArrowheads="1"/>
            </p:cNvSpPr>
            <p:nvPr/>
          </p:nvSpPr>
          <p:spPr bwMode="auto">
            <a:xfrm>
              <a:off x="288" y="1632"/>
              <a:ext cx="95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実アドレス</a:t>
              </a:r>
            </a:p>
          </p:txBody>
        </p:sp>
        <p:sp>
          <p:nvSpPr>
            <p:cNvPr id="57437" name="Rectangle 114"/>
            <p:cNvSpPr>
              <a:spLocks noChangeArrowheads="1"/>
            </p:cNvSpPr>
            <p:nvPr/>
          </p:nvSpPr>
          <p:spPr bwMode="auto">
            <a:xfrm>
              <a:off x="894" y="1920"/>
              <a:ext cx="593"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333</a:t>
              </a:r>
            </a:p>
          </p:txBody>
        </p:sp>
        <p:sp>
          <p:nvSpPr>
            <p:cNvPr id="57438" name="Rectangle 115"/>
            <p:cNvSpPr>
              <a:spLocks noChangeArrowheads="1"/>
            </p:cNvSpPr>
            <p:nvPr/>
          </p:nvSpPr>
          <p:spPr bwMode="auto">
            <a:xfrm>
              <a:off x="479" y="1920"/>
              <a:ext cx="415"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1</a:t>
              </a:r>
            </a:p>
          </p:txBody>
        </p:sp>
        <p:sp>
          <p:nvSpPr>
            <p:cNvPr id="57439" name="Line 116"/>
            <p:cNvSpPr>
              <a:spLocks noChangeShapeType="1"/>
            </p:cNvSpPr>
            <p:nvPr/>
          </p:nvSpPr>
          <p:spPr bwMode="auto">
            <a:xfrm>
              <a:off x="479" y="1920"/>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7440" name="Line 117"/>
            <p:cNvSpPr>
              <a:spLocks noChangeShapeType="1"/>
            </p:cNvSpPr>
            <p:nvPr/>
          </p:nvSpPr>
          <p:spPr bwMode="auto">
            <a:xfrm>
              <a:off x="479" y="2284"/>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7441" name="Line 118"/>
            <p:cNvSpPr>
              <a:spLocks noChangeShapeType="1"/>
            </p:cNvSpPr>
            <p:nvPr/>
          </p:nvSpPr>
          <p:spPr bwMode="auto">
            <a:xfrm>
              <a:off x="479"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7442" name="Line 119"/>
            <p:cNvSpPr>
              <a:spLocks noChangeShapeType="1"/>
            </p:cNvSpPr>
            <p:nvPr/>
          </p:nvSpPr>
          <p:spPr bwMode="auto">
            <a:xfrm>
              <a:off x="894" y="1920"/>
              <a:ext cx="0" cy="36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7443" name="Line 120"/>
            <p:cNvSpPr>
              <a:spLocks noChangeShapeType="1"/>
            </p:cNvSpPr>
            <p:nvPr/>
          </p:nvSpPr>
          <p:spPr bwMode="auto">
            <a:xfrm>
              <a:off x="1487"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298105" name="Line 121"/>
          <p:cNvSpPr>
            <a:spLocks noChangeShapeType="1"/>
          </p:cNvSpPr>
          <p:nvPr/>
        </p:nvSpPr>
        <p:spPr bwMode="auto">
          <a:xfrm>
            <a:off x="2362200" y="2286000"/>
            <a:ext cx="990600" cy="220980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298106" name="Line 122"/>
          <p:cNvSpPr>
            <a:spLocks noChangeShapeType="1"/>
          </p:cNvSpPr>
          <p:nvPr/>
        </p:nvSpPr>
        <p:spPr bwMode="auto">
          <a:xfrm flipV="1">
            <a:off x="6629400" y="4419600"/>
            <a:ext cx="457200" cy="7620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nvGrpSpPr>
          <p:cNvPr id="3" name="Group 123"/>
          <p:cNvGrpSpPr>
            <a:grpSpLocks/>
          </p:cNvGrpSpPr>
          <p:nvPr/>
        </p:nvGrpSpPr>
        <p:grpSpPr bwMode="auto">
          <a:xfrm>
            <a:off x="3429000" y="4279900"/>
            <a:ext cx="2414588" cy="455613"/>
            <a:chOff x="2160" y="2696"/>
            <a:chExt cx="1521" cy="287"/>
          </a:xfrm>
        </p:grpSpPr>
        <p:sp>
          <p:nvSpPr>
            <p:cNvPr id="57433" name="Rectangle 124"/>
            <p:cNvSpPr>
              <a:spLocks noChangeArrowheads="1"/>
            </p:cNvSpPr>
            <p:nvPr/>
          </p:nvSpPr>
          <p:spPr bwMode="auto">
            <a:xfrm>
              <a:off x="2631" y="2696"/>
              <a:ext cx="52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05</a:t>
              </a:r>
            </a:p>
          </p:txBody>
        </p:sp>
        <p:sp>
          <p:nvSpPr>
            <p:cNvPr id="57434" name="Rectangle 125"/>
            <p:cNvSpPr>
              <a:spLocks noChangeArrowheads="1"/>
            </p:cNvSpPr>
            <p:nvPr/>
          </p:nvSpPr>
          <p:spPr bwMode="auto">
            <a:xfrm>
              <a:off x="3156" y="2696"/>
              <a:ext cx="525"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sp>
          <p:nvSpPr>
            <p:cNvPr id="57435" name="Rectangle 126"/>
            <p:cNvSpPr>
              <a:spLocks noChangeArrowheads="1"/>
            </p:cNvSpPr>
            <p:nvPr/>
          </p:nvSpPr>
          <p:spPr bwMode="auto">
            <a:xfrm>
              <a:off x="2160" y="2696"/>
              <a:ext cx="471"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grpSp>
      <p:sp>
        <p:nvSpPr>
          <p:cNvPr id="298111" name="Rectangle 127"/>
          <p:cNvSpPr>
            <a:spLocks noChangeArrowheads="1"/>
          </p:cNvSpPr>
          <p:nvPr/>
        </p:nvSpPr>
        <p:spPr bwMode="auto">
          <a:xfrm>
            <a:off x="7086600" y="4162425"/>
            <a:ext cx="1371600" cy="520700"/>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grpSp>
        <p:nvGrpSpPr>
          <p:cNvPr id="4" name="Group 130"/>
          <p:cNvGrpSpPr>
            <a:grpSpLocks/>
          </p:cNvGrpSpPr>
          <p:nvPr/>
        </p:nvGrpSpPr>
        <p:grpSpPr bwMode="auto">
          <a:xfrm>
            <a:off x="609600" y="5576888"/>
            <a:ext cx="1828800" cy="455612"/>
            <a:chOff x="384" y="3513"/>
            <a:chExt cx="1152" cy="287"/>
          </a:xfrm>
        </p:grpSpPr>
        <p:sp>
          <p:nvSpPr>
            <p:cNvPr id="57431" name="Rectangle 128"/>
            <p:cNvSpPr>
              <a:spLocks noChangeArrowheads="1"/>
            </p:cNvSpPr>
            <p:nvPr/>
          </p:nvSpPr>
          <p:spPr bwMode="auto">
            <a:xfrm>
              <a:off x="384" y="3513"/>
              <a:ext cx="57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05</a:t>
              </a:r>
            </a:p>
          </p:txBody>
        </p:sp>
        <p:sp>
          <p:nvSpPr>
            <p:cNvPr id="57432" name="Rectangle 129"/>
            <p:cNvSpPr>
              <a:spLocks noChangeArrowheads="1"/>
            </p:cNvSpPr>
            <p:nvPr/>
          </p:nvSpPr>
          <p:spPr bwMode="auto">
            <a:xfrm>
              <a:off x="960" y="3513"/>
              <a:ext cx="57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grpSp>
      <p:sp>
        <p:nvSpPr>
          <p:cNvPr id="298115" name="Text Box 131"/>
          <p:cNvSpPr txBox="1">
            <a:spLocks noChangeArrowheads="1"/>
          </p:cNvSpPr>
          <p:nvPr/>
        </p:nvSpPr>
        <p:spPr bwMode="auto">
          <a:xfrm>
            <a:off x="4632325" y="5857875"/>
            <a:ext cx="37465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主記憶へ2回のアクセス</a:t>
            </a:r>
          </a:p>
        </p:txBody>
      </p:sp>
      <p:sp>
        <p:nvSpPr>
          <p:cNvPr id="298116" name="AutoShape 132"/>
          <p:cNvSpPr>
            <a:spLocks noChangeArrowheads="1"/>
          </p:cNvSpPr>
          <p:nvPr/>
        </p:nvSpPr>
        <p:spPr bwMode="auto">
          <a:xfrm>
            <a:off x="2590800" y="6096000"/>
            <a:ext cx="2133600" cy="533400"/>
          </a:xfrm>
          <a:prstGeom prst="wedgeRoundRectCallout">
            <a:avLst>
              <a:gd name="adj1" fmla="val -57366"/>
              <a:gd name="adj2" fmla="val -79764"/>
              <a:gd name="adj3" fmla="val 16667"/>
            </a:avLst>
          </a:prstGeom>
          <a:solidFill>
            <a:srgbClr val="003300"/>
          </a:solidFill>
          <a:ln w="19050">
            <a:solidFill>
              <a:schemeClr val="tx1"/>
            </a:solidFill>
            <a:miter lim="800000"/>
            <a:headEnd/>
            <a:tailEnd/>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ページを記憶</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98105"/>
                                        </p:tgtEl>
                                        <p:attrNameLst>
                                          <p:attrName>style.visibility</p:attrName>
                                        </p:attrNameLst>
                                      </p:cBhvr>
                                      <p:to>
                                        <p:strVal val="visible"/>
                                      </p:to>
                                    </p:set>
                                    <p:animEffect transition="in" filter="wipe(up)">
                                      <p:cBhvr>
                                        <p:cTn id="7" dur="500"/>
                                        <p:tgtEl>
                                          <p:spTgt spid="2981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8106"/>
                                        </p:tgtEl>
                                        <p:attrNameLst>
                                          <p:attrName>style.visibility</p:attrName>
                                        </p:attrNameLst>
                                      </p:cBhvr>
                                      <p:to>
                                        <p:strVal val="visible"/>
                                      </p:to>
                                    </p:set>
                                    <p:animEffect transition="in" filter="wipe(left)">
                                      <p:cBhvr>
                                        <p:cTn id="17" dur="500"/>
                                        <p:tgtEl>
                                          <p:spTgt spid="29810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98111"/>
                                        </p:tgtEl>
                                        <p:attrNameLst>
                                          <p:attrName>style.visibility</p:attrName>
                                        </p:attrNameLst>
                                      </p:cBhvr>
                                      <p:to>
                                        <p:strVal val="visible"/>
                                      </p:to>
                                    </p:set>
                                    <p:animEffect transition="in" filter="checkerboard(across)">
                                      <p:cBhvr>
                                        <p:cTn id="22" dur="500"/>
                                        <p:tgtEl>
                                          <p:spTgt spid="2981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heckerboard(across)">
                                      <p:cBhvr>
                                        <p:cTn id="27" dur="5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98115"/>
                                        </p:tgtEl>
                                        <p:attrNameLst>
                                          <p:attrName>style.visibility</p:attrName>
                                        </p:attrNameLst>
                                      </p:cBhvr>
                                      <p:to>
                                        <p:strVal val="visible"/>
                                      </p:to>
                                    </p:set>
                                    <p:animEffect transition="in" filter="checkerboard(across)">
                                      <p:cBhvr>
                                        <p:cTn id="32" dur="500"/>
                                        <p:tgtEl>
                                          <p:spTgt spid="29811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checkerboard(across)">
                                      <p:cBhvr>
                                        <p:cTn id="37" dur="500"/>
                                        <p:tgtEl>
                                          <p:spTgt spid="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98116"/>
                                        </p:tgtEl>
                                        <p:attrNameLst>
                                          <p:attrName>style.visibility</p:attrName>
                                        </p:attrNameLst>
                                      </p:cBhvr>
                                      <p:to>
                                        <p:strVal val="visible"/>
                                      </p:to>
                                    </p:set>
                                    <p:animEffect transition="in" filter="checkerboard(across)">
                                      <p:cBhvr>
                                        <p:cTn id="42" dur="500"/>
                                        <p:tgtEl>
                                          <p:spTgt spid="298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8105" grpId="0" animBg="1"/>
      <p:bldP spid="298106" grpId="0" animBg="1"/>
      <p:bldP spid="298111" grpId="0" animBg="1" autoUpdateAnimBg="0"/>
      <p:bldP spid="298115" grpId="0" autoUpdateAnimBg="0"/>
      <p:bldP spid="298116" grpId="0" animBg="1"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800100"/>
            <a:ext cx="7772400" cy="762000"/>
          </a:xfrm>
        </p:spPr>
        <p:txBody>
          <a:bodyPr/>
          <a:lstStyle/>
          <a:p>
            <a:pPr eaLnBrk="1" hangingPunct="1"/>
            <a:r>
              <a:rPr lang="ja-JP" altLang="en-US"/>
              <a:t>連想レジスタ</a:t>
            </a:r>
          </a:p>
        </p:txBody>
      </p:sp>
      <p:sp>
        <p:nvSpPr>
          <p:cNvPr id="58371" name="Rectangle 3"/>
          <p:cNvSpPr>
            <a:spLocks noChangeArrowheads="1"/>
          </p:cNvSpPr>
          <p:nvPr/>
        </p:nvSpPr>
        <p:spPr bwMode="auto">
          <a:xfrm>
            <a:off x="3200400" y="2133600"/>
            <a:ext cx="5410200" cy="4419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8372" name="Text Box 4"/>
          <p:cNvSpPr txBox="1">
            <a:spLocks noChangeArrowheads="1"/>
          </p:cNvSpPr>
          <p:nvPr/>
        </p:nvSpPr>
        <p:spPr bwMode="auto">
          <a:xfrm>
            <a:off x="5257800" y="16002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graphicFrame>
        <p:nvGraphicFramePr>
          <p:cNvPr id="300037" name="Group 5"/>
          <p:cNvGraphicFramePr>
            <a:graphicFrameLocks noGrp="1"/>
          </p:cNvGraphicFramePr>
          <p:nvPr/>
        </p:nvGraphicFramePr>
        <p:xfrm>
          <a:off x="3429000" y="3124200"/>
          <a:ext cx="3200400" cy="2529840"/>
        </p:xfrm>
        <a:graphic>
          <a:graphicData uri="http://schemas.openxmlformats.org/drawingml/2006/table">
            <a:tbl>
              <a:tblPr/>
              <a:tblGrid>
                <a:gridCol w="747713">
                  <a:extLst>
                    <a:ext uri="{9D8B030D-6E8A-4147-A177-3AD203B41FA5}">
                      <a16:colId xmlns:a16="http://schemas.microsoft.com/office/drawing/2014/main" val="20000"/>
                    </a:ext>
                  </a:extLst>
                </a:gridCol>
                <a:gridCol w="833437">
                  <a:extLst>
                    <a:ext uri="{9D8B030D-6E8A-4147-A177-3AD203B41FA5}">
                      <a16:colId xmlns:a16="http://schemas.microsoft.com/office/drawing/2014/main" val="20001"/>
                    </a:ext>
                  </a:extLst>
                </a:gridCol>
                <a:gridCol w="833438">
                  <a:extLst>
                    <a:ext uri="{9D8B030D-6E8A-4147-A177-3AD203B41FA5}">
                      <a16:colId xmlns:a16="http://schemas.microsoft.com/office/drawing/2014/main" val="20002"/>
                    </a:ext>
                  </a:extLst>
                </a:gridCol>
                <a:gridCol w="785812">
                  <a:extLst>
                    <a:ext uri="{9D8B030D-6E8A-4147-A177-3AD203B41FA5}">
                      <a16:colId xmlns:a16="http://schemas.microsoft.com/office/drawing/2014/main" val="20003"/>
                    </a:ext>
                  </a:extLst>
                </a:gridCol>
              </a:tblGrid>
              <a:tr h="609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h</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r>
                        <a:rPr kumimoji="1" lang="en-US" altLang="ja-JP" sz="24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x</a:t>
                      </a:r>
                      <a:r>
                        <a:rPr kumimoji="1" lang="en-US" altLang="ja-JP"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ポインタ</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6388">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86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8405" name="Text Box 37"/>
          <p:cNvSpPr txBox="1">
            <a:spLocks noChangeArrowheads="1"/>
          </p:cNvSpPr>
          <p:nvPr/>
        </p:nvSpPr>
        <p:spPr bwMode="auto">
          <a:xfrm>
            <a:off x="3886200" y="2514600"/>
            <a:ext cx="2179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ページテーブル</a:t>
            </a:r>
          </a:p>
        </p:txBody>
      </p:sp>
      <p:graphicFrame>
        <p:nvGraphicFramePr>
          <p:cNvPr id="300070" name="Group 38"/>
          <p:cNvGraphicFramePr>
            <a:graphicFrameLocks noGrp="1"/>
          </p:cNvGraphicFramePr>
          <p:nvPr/>
        </p:nvGraphicFramePr>
        <p:xfrm>
          <a:off x="7086600" y="3124200"/>
          <a:ext cx="1371600" cy="2597152"/>
        </p:xfrm>
        <a:graphic>
          <a:graphicData uri="http://schemas.openxmlformats.org/drawingml/2006/table">
            <a:tbl>
              <a:tblPr/>
              <a:tblGrid>
                <a:gridCol w="1371600">
                  <a:extLst>
                    <a:ext uri="{9D8B030D-6E8A-4147-A177-3AD203B41FA5}">
                      <a16:colId xmlns:a16="http://schemas.microsoft.com/office/drawing/2014/main" val="20000"/>
                    </a:ext>
                  </a:extLst>
                </a:gridCol>
              </a:tblGrid>
              <a:tr h="5191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91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700">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91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911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8420" name="Text Box 52"/>
          <p:cNvSpPr txBox="1">
            <a:spLocks noChangeArrowheads="1"/>
          </p:cNvSpPr>
          <p:nvPr/>
        </p:nvSpPr>
        <p:spPr bwMode="auto">
          <a:xfrm>
            <a:off x="7162800" y="2514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58421" name="Rectangle 53"/>
          <p:cNvSpPr>
            <a:spLocks noChangeArrowheads="1"/>
          </p:cNvSpPr>
          <p:nvPr/>
        </p:nvSpPr>
        <p:spPr bwMode="auto">
          <a:xfrm>
            <a:off x="381000" y="4191000"/>
            <a:ext cx="2438400" cy="2438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8422" name="Text Box 54"/>
          <p:cNvSpPr txBox="1">
            <a:spLocks noChangeArrowheads="1"/>
          </p:cNvSpPr>
          <p:nvPr/>
        </p:nvSpPr>
        <p:spPr bwMode="auto">
          <a:xfrm>
            <a:off x="1143000" y="3657600"/>
            <a:ext cx="77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CPU</a:t>
            </a:r>
          </a:p>
        </p:txBody>
      </p:sp>
      <p:graphicFrame>
        <p:nvGraphicFramePr>
          <p:cNvPr id="300087" name="Group 55"/>
          <p:cNvGraphicFramePr>
            <a:graphicFrameLocks noGrp="1"/>
          </p:cNvGraphicFramePr>
          <p:nvPr/>
        </p:nvGraphicFramePr>
        <p:xfrm>
          <a:off x="609600" y="4876800"/>
          <a:ext cx="1828800" cy="1615440"/>
        </p:xfrm>
        <a:graphic>
          <a:graphicData uri="http://schemas.openxmlformats.org/drawingml/2006/table">
            <a:tbl>
              <a:tblPr/>
              <a:tblGrid>
                <a:gridCol w="914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tblGrid>
              <a:tr h="32226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ページ枠</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0675">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2263">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58437" name="Text Box 69"/>
          <p:cNvSpPr txBox="1">
            <a:spLocks noChangeArrowheads="1"/>
          </p:cNvSpPr>
          <p:nvPr/>
        </p:nvSpPr>
        <p:spPr bwMode="auto">
          <a:xfrm>
            <a:off x="609600" y="4419600"/>
            <a:ext cx="1836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連想レジスタ</a:t>
            </a:r>
          </a:p>
        </p:txBody>
      </p:sp>
      <p:sp>
        <p:nvSpPr>
          <p:cNvPr id="58438" name="Text Box 70"/>
          <p:cNvSpPr txBox="1">
            <a:spLocks noChangeArrowheads="1"/>
          </p:cNvSpPr>
          <p:nvPr/>
        </p:nvSpPr>
        <p:spPr bwMode="auto">
          <a:xfrm>
            <a:off x="304800" y="15240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仮想アドレス</a:t>
            </a:r>
          </a:p>
        </p:txBody>
      </p:sp>
      <p:graphicFrame>
        <p:nvGraphicFramePr>
          <p:cNvPr id="300103" name="Group 71"/>
          <p:cNvGraphicFramePr>
            <a:graphicFrameLocks noGrp="1"/>
          </p:cNvGraphicFramePr>
          <p:nvPr/>
        </p:nvGraphicFramePr>
        <p:xfrm>
          <a:off x="762000" y="1981200"/>
          <a:ext cx="1600200" cy="579438"/>
        </p:xfrm>
        <a:graphic>
          <a:graphicData uri="http://schemas.openxmlformats.org/drawingml/2006/table">
            <a:tbl>
              <a:tblPr/>
              <a:tblGrid>
                <a:gridCol w="658813">
                  <a:extLst>
                    <a:ext uri="{9D8B030D-6E8A-4147-A177-3AD203B41FA5}">
                      <a16:colId xmlns:a16="http://schemas.microsoft.com/office/drawing/2014/main" val="20000"/>
                    </a:ext>
                  </a:extLst>
                </a:gridCol>
                <a:gridCol w="941387">
                  <a:extLst>
                    <a:ext uri="{9D8B030D-6E8A-4147-A177-3AD203B41FA5}">
                      <a16:colId xmlns:a16="http://schemas.microsoft.com/office/drawing/2014/main" val="20001"/>
                    </a:ext>
                  </a:extLst>
                </a:gridCol>
              </a:tblGrid>
              <a:tr h="579438">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05</a:t>
                      </a:r>
                    </a:p>
                  </a:txBody>
                  <a:tcPr marT="45745" marB="4574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3200" b="0" i="0" u="none" strike="noStrike" cap="none" normalizeH="0" baseline="0">
                          <a:ln>
                            <a:noFill/>
                          </a:ln>
                          <a:solidFill>
                            <a:schemeClr val="tx1"/>
                          </a:solidFill>
                          <a:effectLst/>
                          <a:latin typeface="Times New Roman" pitchFamily="18" charset="0"/>
                          <a:ea typeface="ＭＳ Ｐゴシック" pitchFamily="50" charset="-128"/>
                        </a:rPr>
                        <a:t>334</a:t>
                      </a:r>
                    </a:p>
                  </a:txBody>
                  <a:tcPr marT="45745" marB="4574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pSp>
        <p:nvGrpSpPr>
          <p:cNvPr id="2" name="Group 79"/>
          <p:cNvGrpSpPr>
            <a:grpSpLocks/>
          </p:cNvGrpSpPr>
          <p:nvPr/>
        </p:nvGrpSpPr>
        <p:grpSpPr bwMode="auto">
          <a:xfrm>
            <a:off x="457200" y="2590800"/>
            <a:ext cx="1903413" cy="1035050"/>
            <a:chOff x="288" y="1632"/>
            <a:chExt cx="1199" cy="652"/>
          </a:xfrm>
        </p:grpSpPr>
        <p:sp>
          <p:nvSpPr>
            <p:cNvPr id="58458" name="Text Box 80"/>
            <p:cNvSpPr txBox="1">
              <a:spLocks noChangeArrowheads="1"/>
            </p:cNvSpPr>
            <p:nvPr/>
          </p:nvSpPr>
          <p:spPr bwMode="auto">
            <a:xfrm>
              <a:off x="288" y="1632"/>
              <a:ext cx="95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実アドレス</a:t>
              </a:r>
            </a:p>
          </p:txBody>
        </p:sp>
        <p:sp>
          <p:nvSpPr>
            <p:cNvPr id="58459" name="Rectangle 81"/>
            <p:cNvSpPr>
              <a:spLocks noChangeArrowheads="1"/>
            </p:cNvSpPr>
            <p:nvPr/>
          </p:nvSpPr>
          <p:spPr bwMode="auto">
            <a:xfrm>
              <a:off x="894" y="1920"/>
              <a:ext cx="593"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334</a:t>
              </a:r>
            </a:p>
          </p:txBody>
        </p:sp>
        <p:sp>
          <p:nvSpPr>
            <p:cNvPr id="58460" name="Rectangle 82"/>
            <p:cNvSpPr>
              <a:spLocks noChangeArrowheads="1"/>
            </p:cNvSpPr>
            <p:nvPr/>
          </p:nvSpPr>
          <p:spPr bwMode="auto">
            <a:xfrm>
              <a:off x="479" y="1920"/>
              <a:ext cx="415"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3200"/>
                <a:t>1</a:t>
              </a:r>
            </a:p>
          </p:txBody>
        </p:sp>
        <p:sp>
          <p:nvSpPr>
            <p:cNvPr id="58461" name="Line 83"/>
            <p:cNvSpPr>
              <a:spLocks noChangeShapeType="1"/>
            </p:cNvSpPr>
            <p:nvPr/>
          </p:nvSpPr>
          <p:spPr bwMode="auto">
            <a:xfrm>
              <a:off x="479" y="1920"/>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8462" name="Line 84"/>
            <p:cNvSpPr>
              <a:spLocks noChangeShapeType="1"/>
            </p:cNvSpPr>
            <p:nvPr/>
          </p:nvSpPr>
          <p:spPr bwMode="auto">
            <a:xfrm>
              <a:off x="479" y="2284"/>
              <a:ext cx="10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8463" name="Line 85"/>
            <p:cNvSpPr>
              <a:spLocks noChangeShapeType="1"/>
            </p:cNvSpPr>
            <p:nvPr/>
          </p:nvSpPr>
          <p:spPr bwMode="auto">
            <a:xfrm>
              <a:off x="479"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8464" name="Line 86"/>
            <p:cNvSpPr>
              <a:spLocks noChangeShapeType="1"/>
            </p:cNvSpPr>
            <p:nvPr/>
          </p:nvSpPr>
          <p:spPr bwMode="auto">
            <a:xfrm>
              <a:off x="894" y="1920"/>
              <a:ext cx="0" cy="36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8465" name="Line 87"/>
            <p:cNvSpPr>
              <a:spLocks noChangeShapeType="1"/>
            </p:cNvSpPr>
            <p:nvPr/>
          </p:nvSpPr>
          <p:spPr bwMode="auto">
            <a:xfrm>
              <a:off x="1487" y="1920"/>
              <a:ext cx="0" cy="364"/>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300121" name="Line 89"/>
          <p:cNvSpPr>
            <a:spLocks noChangeShapeType="1"/>
          </p:cNvSpPr>
          <p:nvPr/>
        </p:nvSpPr>
        <p:spPr bwMode="auto">
          <a:xfrm flipV="1">
            <a:off x="2438400" y="4419600"/>
            <a:ext cx="4648200" cy="137160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00126" name="Rectangle 94"/>
          <p:cNvSpPr>
            <a:spLocks noChangeArrowheads="1"/>
          </p:cNvSpPr>
          <p:nvPr/>
        </p:nvSpPr>
        <p:spPr bwMode="auto">
          <a:xfrm>
            <a:off x="7086600" y="4162425"/>
            <a:ext cx="1371600" cy="520700"/>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grpSp>
        <p:nvGrpSpPr>
          <p:cNvPr id="3" name="Group 95"/>
          <p:cNvGrpSpPr>
            <a:grpSpLocks/>
          </p:cNvGrpSpPr>
          <p:nvPr/>
        </p:nvGrpSpPr>
        <p:grpSpPr bwMode="auto">
          <a:xfrm>
            <a:off x="609600" y="5576888"/>
            <a:ext cx="1828800" cy="455612"/>
            <a:chOff x="384" y="3513"/>
            <a:chExt cx="1152" cy="287"/>
          </a:xfrm>
        </p:grpSpPr>
        <p:sp>
          <p:nvSpPr>
            <p:cNvPr id="58456" name="Rectangle 96"/>
            <p:cNvSpPr>
              <a:spLocks noChangeArrowheads="1"/>
            </p:cNvSpPr>
            <p:nvPr/>
          </p:nvSpPr>
          <p:spPr bwMode="auto">
            <a:xfrm>
              <a:off x="384" y="3513"/>
              <a:ext cx="57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05</a:t>
              </a:r>
            </a:p>
          </p:txBody>
        </p:sp>
        <p:sp>
          <p:nvSpPr>
            <p:cNvPr id="58457" name="Rectangle 97"/>
            <p:cNvSpPr>
              <a:spLocks noChangeArrowheads="1"/>
            </p:cNvSpPr>
            <p:nvPr/>
          </p:nvSpPr>
          <p:spPr bwMode="auto">
            <a:xfrm>
              <a:off x="960" y="3513"/>
              <a:ext cx="576" cy="287"/>
            </a:xfrm>
            <a:prstGeom prst="rect">
              <a:avLst/>
            </a:prstGeom>
            <a:solidFill>
              <a:srgbClr val="C7EEA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a:solidFill>
                    <a:srgbClr val="000000"/>
                  </a:solidFill>
                </a:rPr>
                <a:t>1</a:t>
              </a:r>
            </a:p>
          </p:txBody>
        </p:sp>
      </p:grpSp>
      <p:sp>
        <p:nvSpPr>
          <p:cNvPr id="300130" name="Text Box 98"/>
          <p:cNvSpPr txBox="1">
            <a:spLocks noChangeArrowheads="1"/>
          </p:cNvSpPr>
          <p:nvPr/>
        </p:nvSpPr>
        <p:spPr bwMode="auto">
          <a:xfrm>
            <a:off x="4632325" y="5857875"/>
            <a:ext cx="37465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主記憶へ1回のアクセス</a:t>
            </a:r>
          </a:p>
        </p:txBody>
      </p:sp>
      <p:grpSp>
        <p:nvGrpSpPr>
          <p:cNvPr id="4" name="Group 103"/>
          <p:cNvGrpSpPr>
            <a:grpSpLocks/>
          </p:cNvGrpSpPr>
          <p:nvPr/>
        </p:nvGrpSpPr>
        <p:grpSpPr bwMode="auto">
          <a:xfrm>
            <a:off x="228600" y="2286000"/>
            <a:ext cx="533400" cy="3429000"/>
            <a:chOff x="144" y="1440"/>
            <a:chExt cx="336" cy="2160"/>
          </a:xfrm>
        </p:grpSpPr>
        <p:sp>
          <p:nvSpPr>
            <p:cNvPr id="58453" name="Line 100"/>
            <p:cNvSpPr>
              <a:spLocks noChangeShapeType="1"/>
            </p:cNvSpPr>
            <p:nvPr/>
          </p:nvSpPr>
          <p:spPr bwMode="auto">
            <a:xfrm flipH="1">
              <a:off x="144" y="1440"/>
              <a:ext cx="336" cy="0"/>
            </a:xfrm>
            <a:prstGeom prst="line">
              <a:avLst/>
            </a:prstGeom>
            <a:noFill/>
            <a:ln w="28575">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8454" name="Line 101"/>
            <p:cNvSpPr>
              <a:spLocks noChangeShapeType="1"/>
            </p:cNvSpPr>
            <p:nvPr/>
          </p:nvSpPr>
          <p:spPr bwMode="auto">
            <a:xfrm>
              <a:off x="144" y="1440"/>
              <a:ext cx="0" cy="2160"/>
            </a:xfrm>
            <a:prstGeom prst="line">
              <a:avLst/>
            </a:prstGeom>
            <a:noFill/>
            <a:ln w="28575">
              <a:solidFill>
                <a:srgbClr val="FF99CC"/>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8455" name="Line 102"/>
            <p:cNvSpPr>
              <a:spLocks noChangeShapeType="1"/>
            </p:cNvSpPr>
            <p:nvPr/>
          </p:nvSpPr>
          <p:spPr bwMode="auto">
            <a:xfrm>
              <a:off x="144" y="3600"/>
              <a:ext cx="240" cy="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0121"/>
                                        </p:tgtEl>
                                        <p:attrNameLst>
                                          <p:attrName>style.visibility</p:attrName>
                                        </p:attrNameLst>
                                      </p:cBhvr>
                                      <p:to>
                                        <p:strVal val="visible"/>
                                      </p:to>
                                    </p:set>
                                    <p:animEffect transition="in" filter="wipe(left)">
                                      <p:cBhvr>
                                        <p:cTn id="17" dur="500"/>
                                        <p:tgtEl>
                                          <p:spTgt spid="30012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00126"/>
                                        </p:tgtEl>
                                        <p:attrNameLst>
                                          <p:attrName>style.visibility</p:attrName>
                                        </p:attrNameLst>
                                      </p:cBhvr>
                                      <p:to>
                                        <p:strVal val="visible"/>
                                      </p:to>
                                    </p:set>
                                    <p:animEffect transition="in" filter="checkerboard(across)">
                                      <p:cBhvr>
                                        <p:cTn id="22" dur="500"/>
                                        <p:tgtEl>
                                          <p:spTgt spid="30012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heckerboard(across)">
                                      <p:cBhvr>
                                        <p:cTn id="27" dur="5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00130"/>
                                        </p:tgtEl>
                                        <p:attrNameLst>
                                          <p:attrName>style.visibility</p:attrName>
                                        </p:attrNameLst>
                                      </p:cBhvr>
                                      <p:to>
                                        <p:strVal val="visible"/>
                                      </p:to>
                                    </p:set>
                                    <p:animEffect transition="in" filter="checkerboard(across)">
                                      <p:cBhvr>
                                        <p:cTn id="32" dur="500"/>
                                        <p:tgtEl>
                                          <p:spTgt spid="300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121" grpId="0" animBg="1"/>
      <p:bldP spid="300126" grpId="0" animBg="1" autoUpdateAnimBg="0"/>
      <p:bldP spid="300130" grpId="0"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p:txBody>
          <a:bodyPr/>
          <a:lstStyle/>
          <a:p>
            <a:r>
              <a:rPr lang="ja-JP" altLang="en-US"/>
              <a:t>連想レジスタ</a:t>
            </a:r>
          </a:p>
        </p:txBody>
      </p:sp>
      <p:sp>
        <p:nvSpPr>
          <p:cNvPr id="59395" name="コンテンツ プレースホルダ 2"/>
          <p:cNvSpPr>
            <a:spLocks noGrp="1"/>
          </p:cNvSpPr>
          <p:nvPr>
            <p:ph idx="1"/>
          </p:nvPr>
        </p:nvSpPr>
        <p:spPr/>
        <p:txBody>
          <a:bodyPr/>
          <a:lstStyle/>
          <a:p>
            <a:r>
              <a:rPr lang="ja-JP" altLang="en-US">
                <a:latin typeface="Times New Roman" panose="02020603050405020304" pitchFamily="18" charset="0"/>
              </a:rPr>
              <a:t>主記憶へのアクセス回数</a:t>
            </a:r>
            <a:endParaRPr lang="en-US" altLang="ja-JP">
              <a:latin typeface="Times New Roman" panose="02020603050405020304" pitchFamily="18" charset="0"/>
            </a:endParaRPr>
          </a:p>
          <a:p>
            <a:pPr lvl="1"/>
            <a:r>
              <a:rPr lang="ja-JP" altLang="en-US">
                <a:latin typeface="Times New Roman" panose="02020603050405020304" pitchFamily="18" charset="0"/>
              </a:rPr>
              <a:t>初めてアクセスするページ</a:t>
            </a:r>
            <a:r>
              <a:rPr lang="en-US" altLang="ja-JP">
                <a:latin typeface="Times New Roman" panose="02020603050405020304" pitchFamily="18" charset="0"/>
              </a:rPr>
              <a:t>	:</a:t>
            </a:r>
            <a:r>
              <a:rPr lang="ja-JP" altLang="en-US">
                <a:latin typeface="Times New Roman" panose="02020603050405020304" pitchFamily="18" charset="0"/>
              </a:rPr>
              <a:t>　</a:t>
            </a:r>
            <a:r>
              <a:rPr lang="en-US" altLang="ja-JP">
                <a:latin typeface="Times New Roman" panose="02020603050405020304" pitchFamily="18" charset="0"/>
              </a:rPr>
              <a:t>2</a:t>
            </a:r>
            <a:r>
              <a:rPr lang="ja-JP" altLang="en-US">
                <a:latin typeface="Times New Roman" panose="02020603050405020304" pitchFamily="18" charset="0"/>
              </a:rPr>
              <a:t>回</a:t>
            </a:r>
            <a:endParaRPr lang="en-US" altLang="ja-JP">
              <a:latin typeface="Times New Roman" panose="02020603050405020304" pitchFamily="18" charset="0"/>
            </a:endParaRPr>
          </a:p>
          <a:p>
            <a:pPr lvl="1"/>
            <a:r>
              <a:rPr lang="ja-JP" altLang="en-US">
                <a:latin typeface="Times New Roman" panose="02020603050405020304" pitchFamily="18" charset="0"/>
              </a:rPr>
              <a:t>最近アクセスしたベージ</a:t>
            </a:r>
            <a:r>
              <a:rPr lang="en-US" altLang="ja-JP">
                <a:latin typeface="Times New Roman" panose="02020603050405020304" pitchFamily="18" charset="0"/>
              </a:rPr>
              <a:t>		:</a:t>
            </a:r>
            <a:r>
              <a:rPr lang="ja-JP" altLang="en-US">
                <a:latin typeface="Times New Roman" panose="02020603050405020304" pitchFamily="18" charset="0"/>
              </a:rPr>
              <a:t>　</a:t>
            </a:r>
            <a:r>
              <a:rPr lang="en-US" altLang="ja-JP">
                <a:latin typeface="Times New Roman" panose="02020603050405020304" pitchFamily="18" charset="0"/>
              </a:rPr>
              <a:t>1</a:t>
            </a:r>
            <a:r>
              <a:rPr lang="ja-JP" altLang="en-US">
                <a:latin typeface="Times New Roman" panose="02020603050405020304" pitchFamily="18" charset="0"/>
              </a:rPr>
              <a:t>回</a:t>
            </a:r>
            <a:endParaRPr lang="en-US" altLang="ja-JP">
              <a:latin typeface="Times New Roman" panose="02020603050405020304" pitchFamily="18" charset="0"/>
            </a:endParaRPr>
          </a:p>
          <a:p>
            <a:pPr lvl="1"/>
            <a:endParaRPr lang="ja-JP" altLang="en-US"/>
          </a:p>
        </p:txBody>
      </p:sp>
      <p:sp>
        <p:nvSpPr>
          <p:cNvPr id="4" name="Text Box 8"/>
          <p:cNvSpPr txBox="1">
            <a:spLocks noChangeArrowheads="1"/>
          </p:cNvSpPr>
          <p:nvPr/>
        </p:nvSpPr>
        <p:spPr bwMode="auto">
          <a:xfrm>
            <a:off x="1763713" y="4149725"/>
            <a:ext cx="5976937" cy="10763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solidFill>
                  <a:srgbClr val="000000"/>
                </a:solidFill>
              </a:rPr>
              <a:t>統計的にはレジスタが8～16 個で</a:t>
            </a:r>
            <a:endParaRPr lang="en-US" altLang="ja-JP" sz="3200">
              <a:solidFill>
                <a:srgbClr val="000000"/>
              </a:solidFill>
            </a:endParaRPr>
          </a:p>
          <a:p>
            <a:pPr eaLnBrk="1" hangingPunct="1"/>
            <a:r>
              <a:rPr lang="ja-JP" altLang="en-US" sz="3200">
                <a:solidFill>
                  <a:srgbClr val="000000"/>
                </a:solidFill>
              </a:rPr>
              <a:t>90%のヒット率</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まとめ</a:t>
            </a:r>
          </a:p>
        </p:txBody>
      </p:sp>
      <p:sp>
        <p:nvSpPr>
          <p:cNvPr id="61443" name="Rectangle 3"/>
          <p:cNvSpPr>
            <a:spLocks noGrp="1" noChangeArrowheads="1"/>
          </p:cNvSpPr>
          <p:nvPr>
            <p:ph type="body" idx="1"/>
          </p:nvPr>
        </p:nvSpPr>
        <p:spPr/>
        <p:txBody>
          <a:bodyPr/>
          <a:lstStyle/>
          <a:p>
            <a:pPr eaLnBrk="1" hangingPunct="1"/>
            <a:r>
              <a:rPr lang="ja-JP" altLang="en-US" dirty="0">
                <a:latin typeface="Times New Roman" panose="02020603050405020304" pitchFamily="18" charset="0"/>
              </a:rPr>
              <a:t>仮想記憶</a:t>
            </a:r>
          </a:p>
          <a:p>
            <a:pPr lvl="1" eaLnBrk="1" hangingPunct="1"/>
            <a:r>
              <a:rPr lang="ja-JP" altLang="en-US" dirty="0">
                <a:latin typeface="Times New Roman" panose="02020603050405020304" pitchFamily="18" charset="0"/>
              </a:rPr>
              <a:t>2次記憶を用いて主記憶よりも大きな記憶領域を確保</a:t>
            </a:r>
          </a:p>
          <a:p>
            <a:pPr lvl="1" eaLnBrk="1" hangingPunct="1"/>
            <a:r>
              <a:rPr lang="ja-JP" altLang="en-US" dirty="0">
                <a:latin typeface="Times New Roman" panose="02020603050405020304" pitchFamily="18" charset="0"/>
              </a:rPr>
              <a:t>主記憶上に無いデータはスワップイン</a:t>
            </a:r>
          </a:p>
          <a:p>
            <a:pPr eaLnBrk="1" hangingPunct="1"/>
            <a:r>
              <a:rPr lang="ja-JP" altLang="en-US" dirty="0">
                <a:latin typeface="Times New Roman" panose="02020603050405020304" pitchFamily="18" charset="0"/>
              </a:rPr>
              <a:t>ページング</a:t>
            </a:r>
          </a:p>
          <a:p>
            <a:pPr lvl="1" eaLnBrk="1" hangingPunct="1"/>
            <a:r>
              <a:rPr lang="ja-JP" altLang="en-US" dirty="0">
                <a:latin typeface="Times New Roman" panose="02020603050405020304" pitchFamily="18" charset="0"/>
              </a:rPr>
              <a:t>主記憶の再配置システム</a:t>
            </a:r>
            <a:r>
              <a:rPr lang="en-US" altLang="ja-JP" dirty="0">
                <a:latin typeface="Times New Roman" panose="02020603050405020304" pitchFamily="18" charset="0"/>
              </a:rPr>
              <a:t>(</a:t>
            </a:r>
            <a:r>
              <a:rPr lang="ja-JP" altLang="en-US" dirty="0">
                <a:latin typeface="Times New Roman" panose="02020603050405020304" pitchFamily="18" charset="0"/>
              </a:rPr>
              <a:t>非連続割り付け</a:t>
            </a:r>
            <a:r>
              <a:rPr lang="en-US" altLang="ja-JP" dirty="0">
                <a:latin typeface="Times New Roman" panose="02020603050405020304" pitchFamily="18" charset="0"/>
              </a:rPr>
              <a:t>)</a:t>
            </a:r>
            <a:endParaRPr lang="ja-JP" altLang="en-US" dirty="0">
              <a:latin typeface="Times New Roman" panose="02020603050405020304" pitchFamily="18" charset="0"/>
            </a:endParaRPr>
          </a:p>
          <a:p>
            <a:pPr lvl="1" eaLnBrk="1" hangingPunct="1"/>
            <a:r>
              <a:rPr lang="ja-JP" altLang="en-US" dirty="0">
                <a:latin typeface="Times New Roman" panose="02020603050405020304" pitchFamily="18" charset="0"/>
              </a:rPr>
              <a:t>仮想アドレスの上位(ページ番号)を実アドレスの上位(ページ枠番号)に変換</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A520EC-95B8-49F7-90A9-7F62CF3CBBDE}"/>
              </a:ext>
            </a:extLst>
          </p:cNvPr>
          <p:cNvSpPr>
            <a:spLocks noGrp="1"/>
          </p:cNvSpPr>
          <p:nvPr>
            <p:ph type="title"/>
          </p:nvPr>
        </p:nvSpPr>
        <p:spPr>
          <a:xfrm>
            <a:off x="685800" y="796380"/>
            <a:ext cx="7772400" cy="769441"/>
          </a:xfrm>
        </p:spPr>
        <p:txBody>
          <a:bodyPr/>
          <a:lstStyle/>
          <a:p>
            <a:r>
              <a:rPr kumimoji="1" lang="ja-JP" altLang="en-US" dirty="0"/>
              <a:t>まとめ：ページングの長所と短所</a:t>
            </a:r>
          </a:p>
        </p:txBody>
      </p:sp>
      <p:sp>
        <p:nvSpPr>
          <p:cNvPr id="3" name="コンテンツ プレースホルダー 2">
            <a:extLst>
              <a:ext uri="{FF2B5EF4-FFF2-40B4-BE49-F238E27FC236}">
                <a16:creationId xmlns:a16="http://schemas.microsoft.com/office/drawing/2014/main" id="{EBBA7AA0-01C4-4959-809C-06144D94236F}"/>
              </a:ext>
            </a:extLst>
          </p:cNvPr>
          <p:cNvSpPr>
            <a:spLocks noGrp="1"/>
          </p:cNvSpPr>
          <p:nvPr>
            <p:ph idx="1"/>
          </p:nvPr>
        </p:nvSpPr>
        <p:spPr/>
        <p:txBody>
          <a:bodyPr/>
          <a:lstStyle/>
          <a:p>
            <a:r>
              <a:rPr kumimoji="1" lang="ja-JP" altLang="en-US" dirty="0"/>
              <a:t>長所</a:t>
            </a:r>
            <a:endParaRPr kumimoji="1" lang="en-US" altLang="ja-JP" dirty="0"/>
          </a:p>
          <a:p>
            <a:pPr lvl="1"/>
            <a:r>
              <a:rPr lang="ja-JP" altLang="en-US" dirty="0"/>
              <a:t>外部断片化が起きない</a:t>
            </a:r>
            <a:endParaRPr lang="en-US" altLang="ja-JP" dirty="0"/>
          </a:p>
          <a:p>
            <a:pPr lvl="1"/>
            <a:r>
              <a:rPr kumimoji="1" lang="ja-JP" altLang="en-US" dirty="0"/>
              <a:t>内部断片化で無駄になる領域は少ない</a:t>
            </a:r>
            <a:endParaRPr kumimoji="1" lang="en-US" altLang="ja-JP" dirty="0"/>
          </a:p>
          <a:p>
            <a:r>
              <a:rPr lang="ja-JP" altLang="en-US" dirty="0"/>
              <a:t>短所</a:t>
            </a:r>
            <a:endParaRPr lang="en-US" altLang="ja-JP" dirty="0"/>
          </a:p>
          <a:p>
            <a:pPr lvl="1"/>
            <a:r>
              <a:rPr kumimoji="1" lang="ja-JP" altLang="en-US" dirty="0"/>
              <a:t>ページテーブルが巨大</a:t>
            </a:r>
            <a:endParaRPr kumimoji="1" lang="en-US" altLang="ja-JP" dirty="0"/>
          </a:p>
          <a:p>
            <a:pPr lvl="1"/>
            <a:r>
              <a:rPr lang="ja-JP" altLang="en-US" dirty="0"/>
              <a:t>メモリアクセスの増大</a:t>
            </a:r>
            <a:endParaRPr kumimoji="1" lang="ja-JP" altLang="en-US" dirty="0"/>
          </a:p>
        </p:txBody>
      </p:sp>
    </p:spTree>
    <p:extLst>
      <p:ext uri="{BB962C8B-B14F-4D97-AF65-F5344CB8AC3E}">
        <p14:creationId xmlns:p14="http://schemas.microsoft.com/office/powerpoint/2010/main" val="1001016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スワッピング</a:t>
            </a:r>
            <a:r>
              <a:rPr lang="ja-JP" altLang="en-US" sz="3600">
                <a:latin typeface="Times New Roman" panose="02020603050405020304" pitchFamily="18" charset="0"/>
              </a:rPr>
              <a:t>(</a:t>
            </a:r>
            <a:r>
              <a:rPr lang="en-US" altLang="ja-JP" sz="3600">
                <a:latin typeface="Times New Roman" panose="02020603050405020304" pitchFamily="18" charset="0"/>
              </a:rPr>
              <a:t>swapping)</a:t>
            </a:r>
          </a:p>
        </p:txBody>
      </p:sp>
      <p:sp>
        <p:nvSpPr>
          <p:cNvPr id="21507" name="Rectangle 3"/>
          <p:cNvSpPr>
            <a:spLocks noGrp="1" noChangeArrowheads="1"/>
          </p:cNvSpPr>
          <p:nvPr>
            <p:ph type="body" idx="1"/>
          </p:nvPr>
        </p:nvSpPr>
        <p:spPr>
          <a:xfrm>
            <a:off x="685800" y="1981200"/>
            <a:ext cx="7772400" cy="2209800"/>
          </a:xfrm>
        </p:spPr>
        <p:txBody>
          <a:bodyPr/>
          <a:lstStyle/>
          <a:p>
            <a:pPr eaLnBrk="1" hangingPunct="1"/>
            <a:r>
              <a:rPr lang="ja-JP" altLang="en-US">
                <a:latin typeface="Times New Roman" panose="02020603050405020304" pitchFamily="18" charset="0"/>
              </a:rPr>
              <a:t>スワッピング</a:t>
            </a:r>
            <a:r>
              <a:rPr lang="ja-JP" altLang="en-US" sz="2800">
                <a:latin typeface="Times New Roman" panose="02020603050405020304" pitchFamily="18" charset="0"/>
              </a:rPr>
              <a:t>(</a:t>
            </a:r>
            <a:r>
              <a:rPr lang="en-US" altLang="ja-JP" sz="2800">
                <a:latin typeface="Times New Roman" panose="02020603050405020304" pitchFamily="18" charset="0"/>
              </a:rPr>
              <a:t>swapping)</a:t>
            </a:r>
          </a:p>
          <a:p>
            <a:pPr lvl="1" eaLnBrk="1" hangingPunct="1"/>
            <a:r>
              <a:rPr lang="ja-JP" altLang="en-US">
                <a:latin typeface="Times New Roman" panose="02020603050405020304" pitchFamily="18" charset="0"/>
              </a:rPr>
              <a:t>待ち状態のプロセスを2次記憶に退避させる</a:t>
            </a:r>
          </a:p>
          <a:p>
            <a:pPr eaLnBrk="1" hangingPunct="1"/>
            <a:r>
              <a:rPr lang="ja-JP" altLang="en-US">
                <a:latin typeface="Times New Roman" panose="02020603050405020304" pitchFamily="18" charset="0"/>
              </a:rPr>
              <a:t>バッキングストア</a:t>
            </a:r>
            <a:r>
              <a:rPr lang="ja-JP" altLang="en-US" sz="2800">
                <a:latin typeface="Times New Roman" panose="02020603050405020304" pitchFamily="18" charset="0"/>
              </a:rPr>
              <a:t>(</a:t>
            </a:r>
            <a:r>
              <a:rPr lang="en-US" altLang="ja-JP" sz="2800">
                <a:latin typeface="Times New Roman" panose="02020603050405020304" pitchFamily="18" charset="0"/>
              </a:rPr>
              <a:t>backing store)</a:t>
            </a:r>
          </a:p>
          <a:p>
            <a:pPr lvl="1" eaLnBrk="1" hangingPunct="1"/>
            <a:r>
              <a:rPr lang="ja-JP" altLang="en-US">
                <a:latin typeface="Times New Roman" panose="02020603050405020304" pitchFamily="18" charset="0"/>
              </a:rPr>
              <a:t>スワッピングを行う際に使用する2次記憶</a:t>
            </a:r>
          </a:p>
        </p:txBody>
      </p:sp>
      <p:sp>
        <p:nvSpPr>
          <p:cNvPr id="21508" name="Rectangle 4"/>
          <p:cNvSpPr>
            <a:spLocks noChangeArrowheads="1"/>
          </p:cNvSpPr>
          <p:nvPr/>
        </p:nvSpPr>
        <p:spPr bwMode="auto">
          <a:xfrm>
            <a:off x="1066800" y="4572000"/>
            <a:ext cx="1752600" cy="2286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1509" name="Text Box 6"/>
          <p:cNvSpPr txBox="1">
            <a:spLocks noChangeArrowheads="1"/>
          </p:cNvSpPr>
          <p:nvPr/>
        </p:nvSpPr>
        <p:spPr bwMode="auto">
          <a:xfrm>
            <a:off x="1371600" y="41148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21510" name="Text Box 7"/>
          <p:cNvSpPr txBox="1">
            <a:spLocks noChangeArrowheads="1"/>
          </p:cNvSpPr>
          <p:nvPr/>
        </p:nvSpPr>
        <p:spPr bwMode="auto">
          <a:xfrm>
            <a:off x="5715000" y="4191000"/>
            <a:ext cx="2305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バッキングストア</a:t>
            </a:r>
          </a:p>
        </p:txBody>
      </p:sp>
      <p:sp>
        <p:nvSpPr>
          <p:cNvPr id="21511" name="AutoShape 8"/>
          <p:cNvSpPr>
            <a:spLocks noChangeArrowheads="1"/>
          </p:cNvSpPr>
          <p:nvPr/>
        </p:nvSpPr>
        <p:spPr bwMode="auto">
          <a:xfrm>
            <a:off x="5334000" y="4800600"/>
            <a:ext cx="3200400" cy="1905000"/>
          </a:xfrm>
          <a:prstGeom prst="can">
            <a:avLst>
              <a:gd name="adj" fmla="val 25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1512" name="Rectangle 11"/>
          <p:cNvSpPr>
            <a:spLocks noChangeArrowheads="1"/>
          </p:cNvSpPr>
          <p:nvPr/>
        </p:nvSpPr>
        <p:spPr bwMode="auto">
          <a:xfrm>
            <a:off x="1143000" y="5181600"/>
            <a:ext cx="1600200" cy="5334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プロセス1</a:t>
            </a:r>
          </a:p>
        </p:txBody>
      </p:sp>
      <p:grpSp>
        <p:nvGrpSpPr>
          <p:cNvPr id="2" name="Group 15"/>
          <p:cNvGrpSpPr>
            <a:grpSpLocks/>
          </p:cNvGrpSpPr>
          <p:nvPr/>
        </p:nvGrpSpPr>
        <p:grpSpPr bwMode="auto">
          <a:xfrm>
            <a:off x="2971800" y="5105400"/>
            <a:ext cx="4724400" cy="762000"/>
            <a:chOff x="1872" y="3216"/>
            <a:chExt cx="2976" cy="480"/>
          </a:xfrm>
        </p:grpSpPr>
        <p:sp>
          <p:nvSpPr>
            <p:cNvPr id="21518" name="AutoShape 9"/>
            <p:cNvSpPr>
              <a:spLocks noChangeArrowheads="1"/>
            </p:cNvSpPr>
            <p:nvPr/>
          </p:nvSpPr>
          <p:spPr bwMode="auto">
            <a:xfrm>
              <a:off x="1872" y="3216"/>
              <a:ext cx="1440" cy="480"/>
            </a:xfrm>
            <a:prstGeom prst="rightArrow">
              <a:avLst>
                <a:gd name="adj1" fmla="val 50000"/>
                <a:gd name="adj2" fmla="val 7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スワップアウト</a:t>
              </a:r>
            </a:p>
          </p:txBody>
        </p:sp>
        <p:sp>
          <p:nvSpPr>
            <p:cNvPr id="21519" name="Rectangle 12"/>
            <p:cNvSpPr>
              <a:spLocks noChangeArrowheads="1"/>
            </p:cNvSpPr>
            <p:nvPr/>
          </p:nvSpPr>
          <p:spPr bwMode="auto">
            <a:xfrm>
              <a:off x="3840" y="3264"/>
              <a:ext cx="1008" cy="336"/>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プロセス1</a:t>
              </a:r>
            </a:p>
          </p:txBody>
        </p:sp>
      </p:grpSp>
      <p:grpSp>
        <p:nvGrpSpPr>
          <p:cNvPr id="3" name="Group 16"/>
          <p:cNvGrpSpPr>
            <a:grpSpLocks/>
          </p:cNvGrpSpPr>
          <p:nvPr/>
        </p:nvGrpSpPr>
        <p:grpSpPr bwMode="auto">
          <a:xfrm>
            <a:off x="1143000" y="5791200"/>
            <a:ext cx="4038600" cy="762000"/>
            <a:chOff x="720" y="3648"/>
            <a:chExt cx="2544" cy="480"/>
          </a:xfrm>
        </p:grpSpPr>
        <p:sp>
          <p:nvSpPr>
            <p:cNvPr id="21516" name="AutoShape 10"/>
            <p:cNvSpPr>
              <a:spLocks noChangeArrowheads="1"/>
            </p:cNvSpPr>
            <p:nvPr/>
          </p:nvSpPr>
          <p:spPr bwMode="auto">
            <a:xfrm flipH="1">
              <a:off x="1824" y="3648"/>
              <a:ext cx="1440" cy="480"/>
            </a:xfrm>
            <a:prstGeom prst="rightArrow">
              <a:avLst>
                <a:gd name="adj1" fmla="val 50000"/>
                <a:gd name="adj2" fmla="val 7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スワップイン</a:t>
              </a:r>
            </a:p>
          </p:txBody>
        </p:sp>
        <p:sp>
          <p:nvSpPr>
            <p:cNvPr id="21517" name="Rectangle 13"/>
            <p:cNvSpPr>
              <a:spLocks noChangeArrowheads="1"/>
            </p:cNvSpPr>
            <p:nvPr/>
          </p:nvSpPr>
          <p:spPr bwMode="auto">
            <a:xfrm>
              <a:off x="720" y="3744"/>
              <a:ext cx="1008" cy="336"/>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プロセス2</a:t>
              </a:r>
            </a:p>
          </p:txBody>
        </p:sp>
      </p:grpSp>
      <p:sp>
        <p:nvSpPr>
          <p:cNvPr id="21515" name="Rectangle 14"/>
          <p:cNvSpPr>
            <a:spLocks noChangeArrowheads="1"/>
          </p:cNvSpPr>
          <p:nvPr/>
        </p:nvSpPr>
        <p:spPr bwMode="auto">
          <a:xfrm>
            <a:off x="6096000" y="5943600"/>
            <a:ext cx="1600200" cy="5334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righ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251520" y="457825"/>
            <a:ext cx="8441346" cy="1446550"/>
          </a:xfrm>
        </p:spPr>
        <p:txBody>
          <a:bodyPr/>
          <a:lstStyle/>
          <a:p>
            <a:pPr eaLnBrk="1" hangingPunct="1"/>
            <a:r>
              <a:rPr lang="ja-JP" altLang="en-US" dirty="0"/>
              <a:t>まとめ：ページングの問題点の解法</a:t>
            </a:r>
          </a:p>
        </p:txBody>
      </p:sp>
      <p:sp>
        <p:nvSpPr>
          <p:cNvPr id="60419" name="Rectangle 3"/>
          <p:cNvSpPr>
            <a:spLocks noGrp="1" noChangeArrowheads="1"/>
          </p:cNvSpPr>
          <p:nvPr>
            <p:ph type="body" idx="1"/>
          </p:nvPr>
        </p:nvSpPr>
        <p:spPr/>
        <p:txBody>
          <a:bodyPr/>
          <a:lstStyle/>
          <a:p>
            <a:pPr eaLnBrk="1" hangingPunct="1"/>
            <a:r>
              <a:rPr lang="ja-JP" altLang="en-US"/>
              <a:t>ページテーブルが巨大</a:t>
            </a:r>
          </a:p>
          <a:p>
            <a:pPr lvl="1" eaLnBrk="1" hangingPunct="1"/>
            <a:r>
              <a:rPr lang="ja-JP" altLang="en-US" sz="3200">
                <a:latin typeface="Times New Roman" panose="02020603050405020304" pitchFamily="18" charset="0"/>
              </a:rPr>
              <a:t>ハッシュ</a:t>
            </a:r>
            <a:r>
              <a:rPr lang="ja-JP" altLang="en-US">
                <a:latin typeface="Times New Roman" panose="02020603050405020304" pitchFamily="18" charset="0"/>
              </a:rPr>
              <a:t>(</a:t>
            </a:r>
            <a:r>
              <a:rPr lang="en-US" altLang="ja-JP">
                <a:latin typeface="Times New Roman" panose="02020603050405020304" pitchFamily="18" charset="0"/>
              </a:rPr>
              <a:t>hash)</a:t>
            </a:r>
            <a:r>
              <a:rPr lang="ja-JP" altLang="en-US" sz="3200">
                <a:latin typeface="Times New Roman" panose="02020603050405020304" pitchFamily="18" charset="0"/>
              </a:rPr>
              <a:t>関数によるページテーブル</a:t>
            </a:r>
            <a:endParaRPr lang="ja-JP" altLang="en-US"/>
          </a:p>
          <a:p>
            <a:pPr eaLnBrk="1" hangingPunct="1">
              <a:buFontTx/>
              <a:buNone/>
            </a:pPr>
            <a:endParaRPr lang="ja-JP" altLang="en-US"/>
          </a:p>
          <a:p>
            <a:pPr eaLnBrk="1" hangingPunct="1">
              <a:buFontTx/>
              <a:buNone/>
            </a:pPr>
            <a:endParaRPr lang="ja-JP" altLang="en-US"/>
          </a:p>
          <a:p>
            <a:pPr eaLnBrk="1" hangingPunct="1"/>
            <a:r>
              <a:rPr lang="ja-JP" altLang="en-US"/>
              <a:t>メモリアクセスの増大</a:t>
            </a:r>
          </a:p>
          <a:p>
            <a:pPr lvl="1" eaLnBrk="1" hangingPunct="1"/>
            <a:r>
              <a:rPr lang="ja-JP" altLang="en-US"/>
              <a:t>連想レジスタ方式</a:t>
            </a:r>
          </a:p>
        </p:txBody>
      </p:sp>
      <p:sp>
        <p:nvSpPr>
          <p:cNvPr id="306182" name="Text Box 6"/>
          <p:cNvSpPr txBox="1">
            <a:spLocks noChangeArrowheads="1"/>
          </p:cNvSpPr>
          <p:nvPr/>
        </p:nvSpPr>
        <p:spPr bwMode="auto">
          <a:xfrm>
            <a:off x="714400" y="3225969"/>
            <a:ext cx="797846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テーブルサイズ</a:t>
            </a:r>
          </a:p>
          <a:p>
            <a:pPr eaLnBrk="1" hangingPunct="1"/>
            <a:r>
              <a:rPr lang="ja-JP" altLang="en-US" sz="3200" dirty="0"/>
              <a:t>  ページ数</a:t>
            </a:r>
            <a:r>
              <a:rPr lang="en-US" altLang="ja-JP" sz="3200" dirty="0"/>
              <a:t>(</a:t>
            </a:r>
            <a:r>
              <a:rPr lang="ja-JP" altLang="en-US" sz="3200" dirty="0"/>
              <a:t>仮想記憶</a:t>
            </a:r>
            <a:r>
              <a:rPr lang="en-US" altLang="ja-JP" sz="3200" dirty="0"/>
              <a:t>)</a:t>
            </a:r>
            <a:r>
              <a:rPr lang="ja-JP" altLang="en-US" sz="3200" dirty="0"/>
              <a:t> ⇒ ぺージ枠数</a:t>
            </a:r>
            <a:r>
              <a:rPr lang="en-US" altLang="ja-JP" sz="3200" dirty="0"/>
              <a:t>(</a:t>
            </a:r>
            <a:r>
              <a:rPr lang="ja-JP" altLang="en-US" sz="3200" dirty="0"/>
              <a:t>実記憶</a:t>
            </a:r>
            <a:r>
              <a:rPr lang="en-US" altLang="ja-JP" sz="3200" dirty="0"/>
              <a:t>)</a:t>
            </a:r>
            <a:endParaRPr lang="ja-JP" altLang="en-US" sz="3200" dirty="0"/>
          </a:p>
        </p:txBody>
      </p:sp>
      <p:sp>
        <p:nvSpPr>
          <p:cNvPr id="306183" name="Text Box 7"/>
          <p:cNvSpPr txBox="1">
            <a:spLocks noChangeArrowheads="1"/>
          </p:cNvSpPr>
          <p:nvPr/>
        </p:nvSpPr>
        <p:spPr bwMode="auto">
          <a:xfrm>
            <a:off x="766763" y="5414278"/>
            <a:ext cx="609974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主記憶へのアクセス回数</a:t>
            </a:r>
          </a:p>
          <a:p>
            <a:pPr eaLnBrk="1" hangingPunct="1"/>
            <a:r>
              <a:rPr lang="ja-JP" altLang="en-US" sz="3200" dirty="0"/>
              <a:t>  2回 ⇒ 最近使用したページは1回</a:t>
            </a:r>
          </a:p>
        </p:txBody>
      </p:sp>
      <p:sp>
        <p:nvSpPr>
          <p:cNvPr id="58374" name="テキスト ボックス 5"/>
          <p:cNvSpPr txBox="1">
            <a:spLocks noChangeArrowheads="1"/>
          </p:cNvSpPr>
          <p:nvPr/>
        </p:nvSpPr>
        <p:spPr bwMode="auto">
          <a:xfrm>
            <a:off x="5543550" y="6396038"/>
            <a:ext cx="36004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統計的に</a:t>
            </a:r>
            <a:r>
              <a:rPr lang="en-US" altLang="ja-JP"/>
              <a:t>90%</a:t>
            </a:r>
            <a:r>
              <a:rPr lang="ja-JP" altLang="en-US"/>
              <a:t>ヒット</a:t>
            </a:r>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6182"/>
                                        </p:tgtEl>
                                        <p:attrNameLst>
                                          <p:attrName>style.visibility</p:attrName>
                                        </p:attrNameLst>
                                      </p:cBhvr>
                                      <p:to>
                                        <p:strVal val="visible"/>
                                      </p:to>
                                    </p:set>
                                    <p:animEffect transition="in" filter="checkerboard(across)">
                                      <p:cBhvr>
                                        <p:cTn id="7" dur="500"/>
                                        <p:tgtEl>
                                          <p:spTgt spid="3061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06183"/>
                                        </p:tgtEl>
                                        <p:attrNameLst>
                                          <p:attrName>style.visibility</p:attrName>
                                        </p:attrNameLst>
                                      </p:cBhvr>
                                      <p:to>
                                        <p:strVal val="visible"/>
                                      </p:to>
                                    </p:set>
                                    <p:animEffect transition="in" filter="checkerboard(across)">
                                      <p:cBhvr>
                                        <p:cTn id="12" dur="500"/>
                                        <p:tgtEl>
                                          <p:spTgt spid="3061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8374"/>
                                        </p:tgtEl>
                                        <p:attrNameLst>
                                          <p:attrName>style.visibility</p:attrName>
                                        </p:attrNameLst>
                                      </p:cBhvr>
                                      <p:to>
                                        <p:strVal val="visible"/>
                                      </p:to>
                                    </p:set>
                                    <p:anim calcmode="lin" valueType="num">
                                      <p:cBhvr additive="base">
                                        <p:cTn id="17" dur="500" fill="hold"/>
                                        <p:tgtEl>
                                          <p:spTgt spid="58374"/>
                                        </p:tgtEl>
                                        <p:attrNameLst>
                                          <p:attrName>ppt_x</p:attrName>
                                        </p:attrNameLst>
                                      </p:cBhvr>
                                      <p:tavLst>
                                        <p:tav tm="0">
                                          <p:val>
                                            <p:strVal val="#ppt_x"/>
                                          </p:val>
                                        </p:tav>
                                        <p:tav tm="100000">
                                          <p:val>
                                            <p:strVal val="#ppt_x"/>
                                          </p:val>
                                        </p:tav>
                                      </p:tavLst>
                                    </p:anim>
                                    <p:anim calcmode="lin" valueType="num">
                                      <p:cBhvr additive="base">
                                        <p:cTn id="18" dur="500" fill="hold"/>
                                        <p:tgtEl>
                                          <p:spTgt spid="583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82" grpId="0" autoUpdateAnimBg="0"/>
      <p:bldP spid="306183" grpId="0" autoUpdateAnimBg="0"/>
      <p:bldP spid="5837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スワップイン, スワップアウト</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swap-in, swap-out)</a:t>
            </a:r>
          </a:p>
        </p:txBody>
      </p:sp>
      <p:sp>
        <p:nvSpPr>
          <p:cNvPr id="8195"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スワップイン(</a:t>
            </a:r>
            <a:r>
              <a:rPr lang="en-US" altLang="ja-JP">
                <a:latin typeface="Times New Roman" panose="02020603050405020304" pitchFamily="18" charset="0"/>
              </a:rPr>
              <a:t>swap-in)</a:t>
            </a:r>
          </a:p>
          <a:p>
            <a:pPr lvl="1" eaLnBrk="1" hangingPunct="1"/>
            <a:r>
              <a:rPr lang="ja-JP" altLang="en-US">
                <a:latin typeface="Times New Roman" panose="02020603050405020304" pitchFamily="18" charset="0"/>
              </a:rPr>
              <a:t>プログラム, データを2次記憶から主記憶に</a:t>
            </a:r>
          </a:p>
          <a:p>
            <a:pPr lvl="1" eaLnBrk="1" hangingPunct="1"/>
            <a:r>
              <a:rPr lang="ja-JP" altLang="en-US">
                <a:latin typeface="Times New Roman" panose="02020603050405020304" pitchFamily="18" charset="0"/>
              </a:rPr>
              <a:t>実行中のプロセスに必要なものを読み込む</a:t>
            </a:r>
          </a:p>
          <a:p>
            <a:pPr eaLnBrk="1" hangingPunct="1"/>
            <a:r>
              <a:rPr lang="ja-JP" altLang="en-US">
                <a:latin typeface="Times New Roman" panose="02020603050405020304" pitchFamily="18" charset="0"/>
              </a:rPr>
              <a:t>スワップアウト(</a:t>
            </a:r>
            <a:r>
              <a:rPr lang="en-US" altLang="ja-JP">
                <a:latin typeface="Times New Roman" panose="02020603050405020304" pitchFamily="18" charset="0"/>
              </a:rPr>
              <a:t>swap-out)</a:t>
            </a:r>
          </a:p>
          <a:p>
            <a:pPr lvl="1" eaLnBrk="1" hangingPunct="1"/>
            <a:r>
              <a:rPr lang="ja-JP" altLang="en-US">
                <a:latin typeface="Times New Roman" panose="02020603050405020304" pitchFamily="18" charset="0"/>
              </a:rPr>
              <a:t>プログラム, データを主記憶から2次記憶に</a:t>
            </a:r>
          </a:p>
          <a:p>
            <a:pPr lvl="1" eaLnBrk="1" hangingPunct="1"/>
            <a:r>
              <a:rPr lang="ja-JP" altLang="en-US">
                <a:latin typeface="Times New Roman" panose="02020603050405020304" pitchFamily="18" charset="0"/>
              </a:rPr>
              <a:t>スワップインの領域を確保するために当面必要の無いものを退避させる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仮想記憶</a:t>
            </a:r>
            <a:r>
              <a:rPr lang="ja-JP" altLang="en-US" sz="3600">
                <a:latin typeface="Times New Roman" panose="02020603050405020304" pitchFamily="18" charset="0"/>
              </a:rPr>
              <a:t>(</a:t>
            </a:r>
            <a:r>
              <a:rPr lang="en-US" altLang="ja-JP" sz="3600">
                <a:latin typeface="Times New Roman" panose="02020603050405020304" pitchFamily="18" charset="0"/>
              </a:rPr>
              <a:t>virtual memory)</a:t>
            </a:r>
          </a:p>
        </p:txBody>
      </p:sp>
      <p:sp>
        <p:nvSpPr>
          <p:cNvPr id="9219" name="Rectangle 3"/>
          <p:cNvSpPr>
            <a:spLocks noGrp="1" noChangeArrowheads="1"/>
          </p:cNvSpPr>
          <p:nvPr>
            <p:ph type="body" idx="1"/>
          </p:nvPr>
        </p:nvSpPr>
        <p:spPr>
          <a:xfrm>
            <a:off x="685800" y="1981200"/>
            <a:ext cx="7772400" cy="1676400"/>
          </a:xfrm>
        </p:spPr>
        <p:txBody>
          <a:bodyPr/>
          <a:lstStyle/>
          <a:p>
            <a:pPr eaLnBrk="1" hangingPunct="1"/>
            <a:r>
              <a:rPr lang="ja-JP" altLang="en-US">
                <a:latin typeface="Times New Roman" panose="02020603050405020304" pitchFamily="18" charset="0"/>
              </a:rPr>
              <a:t>仮想記憶(</a:t>
            </a:r>
            <a:r>
              <a:rPr lang="en-US" altLang="ja-JP">
                <a:latin typeface="Times New Roman" panose="02020603050405020304" pitchFamily="18" charset="0"/>
              </a:rPr>
              <a:t>virtual memory)</a:t>
            </a:r>
          </a:p>
          <a:p>
            <a:pPr lvl="1" eaLnBrk="1" hangingPunct="1"/>
            <a:r>
              <a:rPr lang="ja-JP" altLang="en-US">
                <a:latin typeface="Times New Roman" panose="02020603050405020304" pitchFamily="18" charset="0"/>
              </a:rPr>
              <a:t>動的再配置により主記憶容量よりも大きな　アドレス空間を提供</a:t>
            </a:r>
          </a:p>
        </p:txBody>
      </p:sp>
      <p:sp>
        <p:nvSpPr>
          <p:cNvPr id="9220" name="Rectangle 4"/>
          <p:cNvSpPr>
            <a:spLocks noChangeArrowheads="1"/>
          </p:cNvSpPr>
          <p:nvPr/>
        </p:nvSpPr>
        <p:spPr bwMode="auto">
          <a:xfrm>
            <a:off x="2057400" y="4419600"/>
            <a:ext cx="1066800" cy="1371600"/>
          </a:xfrm>
          <a:prstGeom prst="rect">
            <a:avLst/>
          </a:prstGeom>
          <a:solidFill>
            <a:srgbClr val="CCFFFF"/>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9221" name="Text Box 5"/>
          <p:cNvSpPr txBox="1">
            <a:spLocks noChangeArrowheads="1"/>
          </p:cNvSpPr>
          <p:nvPr/>
        </p:nvSpPr>
        <p:spPr bwMode="auto">
          <a:xfrm>
            <a:off x="2057400" y="38862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9222" name="AutoShape 6"/>
          <p:cNvSpPr>
            <a:spLocks noChangeArrowheads="1"/>
          </p:cNvSpPr>
          <p:nvPr/>
        </p:nvSpPr>
        <p:spPr bwMode="auto">
          <a:xfrm>
            <a:off x="3505200" y="3657600"/>
            <a:ext cx="3581400" cy="2895600"/>
          </a:xfrm>
          <a:prstGeom prst="can">
            <a:avLst>
              <a:gd name="adj" fmla="val 25000"/>
            </a:avLst>
          </a:prstGeom>
          <a:solidFill>
            <a:srgbClr val="993300"/>
          </a:solidFill>
          <a:ln w="19050">
            <a:solidFill>
              <a:schemeClr val="tx1"/>
            </a:solidFill>
            <a:round/>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9223" name="Text Box 7"/>
          <p:cNvSpPr txBox="1">
            <a:spLocks noChangeArrowheads="1"/>
          </p:cNvSpPr>
          <p:nvPr/>
        </p:nvSpPr>
        <p:spPr bwMode="auto">
          <a:xfrm>
            <a:off x="4648200" y="3124200"/>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grpSp>
        <p:nvGrpSpPr>
          <p:cNvPr id="2" name="Group 10"/>
          <p:cNvGrpSpPr>
            <a:grpSpLocks/>
          </p:cNvGrpSpPr>
          <p:nvPr/>
        </p:nvGrpSpPr>
        <p:grpSpPr bwMode="auto">
          <a:xfrm>
            <a:off x="3810000" y="3733800"/>
            <a:ext cx="1403350" cy="2667000"/>
            <a:chOff x="3024" y="2352"/>
            <a:chExt cx="884" cy="1680"/>
          </a:xfrm>
        </p:grpSpPr>
        <p:sp>
          <p:nvSpPr>
            <p:cNvPr id="9226" name="Rectangle 8"/>
            <p:cNvSpPr>
              <a:spLocks noChangeArrowheads="1"/>
            </p:cNvSpPr>
            <p:nvPr/>
          </p:nvSpPr>
          <p:spPr bwMode="auto">
            <a:xfrm>
              <a:off x="3120" y="2640"/>
              <a:ext cx="672" cy="1392"/>
            </a:xfrm>
            <a:prstGeom prst="rect">
              <a:avLst/>
            </a:prstGeom>
            <a:solidFill>
              <a:srgbClr val="CCFFFF"/>
            </a:solidFill>
            <a:ln w="19050">
              <a:solidFill>
                <a:schemeClr val="tx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9227" name="Text Box 9"/>
            <p:cNvSpPr txBox="1">
              <a:spLocks noChangeArrowheads="1"/>
            </p:cNvSpPr>
            <p:nvPr/>
          </p:nvSpPr>
          <p:spPr bwMode="auto">
            <a:xfrm>
              <a:off x="3024" y="2352"/>
              <a:ext cx="8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仮想記憶</a:t>
              </a:r>
            </a:p>
          </p:txBody>
        </p:sp>
      </p:grpSp>
      <p:sp useBgFill="1">
        <p:nvSpPr>
          <p:cNvPr id="238603" name="Text Box 11"/>
          <p:cNvSpPr txBox="1">
            <a:spLocks noChangeArrowheads="1"/>
          </p:cNvSpPr>
          <p:nvPr/>
        </p:nvSpPr>
        <p:spPr bwMode="auto">
          <a:xfrm>
            <a:off x="6019800" y="5334000"/>
            <a:ext cx="2573338" cy="94615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2次記憶上に</a:t>
            </a:r>
          </a:p>
          <a:p>
            <a:pPr eaLnBrk="1" hangingPunct="1"/>
            <a:r>
              <a:rPr lang="ja-JP" altLang="en-US" sz="2800"/>
              <a:t>仮想記憶を作る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8603"/>
                                        </p:tgtEl>
                                        <p:attrNameLst>
                                          <p:attrName>style.visibility</p:attrName>
                                        </p:attrNameLst>
                                      </p:cBhvr>
                                      <p:to>
                                        <p:strVal val="visible"/>
                                      </p:to>
                                    </p:set>
                                    <p:animEffect transition="in" filter="checkerboard(across)">
                                      <p:cBhvr>
                                        <p:cTn id="12" dur="500"/>
                                        <p:tgtEl>
                                          <p:spTgt spid="238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603"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仮想アドレス</a:t>
            </a:r>
            <a:r>
              <a:rPr lang="en-US" altLang="ja-JP" sz="3600">
                <a:latin typeface="Times New Roman" panose="02020603050405020304" pitchFamily="18" charset="0"/>
              </a:rPr>
              <a:t>(virtual address)</a:t>
            </a:r>
          </a:p>
        </p:txBody>
      </p:sp>
      <p:sp>
        <p:nvSpPr>
          <p:cNvPr id="10243" name="Rectangle 3"/>
          <p:cNvSpPr>
            <a:spLocks noGrp="1" noChangeArrowheads="1"/>
          </p:cNvSpPr>
          <p:nvPr>
            <p:ph type="body" idx="1"/>
          </p:nvPr>
        </p:nvSpPr>
        <p:spPr>
          <a:xfrm>
            <a:off x="685800" y="1981200"/>
            <a:ext cx="7772400" cy="4267200"/>
          </a:xfrm>
        </p:spPr>
        <p:txBody>
          <a:bodyPr/>
          <a:lstStyle/>
          <a:p>
            <a:pPr eaLnBrk="1" hangingPunct="1"/>
            <a:r>
              <a:rPr lang="ja-JP" altLang="en-US" dirty="0">
                <a:latin typeface="Times New Roman" panose="02020603050405020304" pitchFamily="18" charset="0"/>
              </a:rPr>
              <a:t>仮想アドレス</a:t>
            </a:r>
            <a:r>
              <a:rPr lang="ja-JP" altLang="en-US" sz="2800" dirty="0">
                <a:latin typeface="Times New Roman" panose="02020603050405020304" pitchFamily="18" charset="0"/>
              </a:rPr>
              <a:t>(</a:t>
            </a:r>
            <a:r>
              <a:rPr lang="en-US" altLang="ja-JP" sz="2800" dirty="0">
                <a:latin typeface="Times New Roman" panose="02020603050405020304" pitchFamily="18" charset="0"/>
              </a:rPr>
              <a:t>virtual address)</a:t>
            </a:r>
            <a:r>
              <a:rPr lang="en-US" altLang="ja-JP" dirty="0">
                <a:latin typeface="Times New Roman" panose="02020603050405020304" pitchFamily="18" charset="0"/>
              </a:rPr>
              <a:t>                           </a:t>
            </a:r>
            <a:r>
              <a:rPr lang="ja-JP" altLang="en-US" dirty="0">
                <a:latin typeface="Times New Roman" panose="02020603050405020304" pitchFamily="18" charset="0"/>
              </a:rPr>
              <a:t>論理アドレス</a:t>
            </a:r>
            <a:r>
              <a:rPr lang="ja-JP" altLang="en-US" sz="2800" dirty="0">
                <a:latin typeface="Times New Roman" panose="02020603050405020304" pitchFamily="18" charset="0"/>
              </a:rPr>
              <a:t>(</a:t>
            </a:r>
            <a:r>
              <a:rPr lang="en-US" altLang="ja-JP" sz="2800" dirty="0">
                <a:latin typeface="Times New Roman" panose="02020603050405020304" pitchFamily="18" charset="0"/>
              </a:rPr>
              <a:t>logical address)</a:t>
            </a:r>
          </a:p>
          <a:p>
            <a:pPr lvl="1" eaLnBrk="1" hangingPunct="1"/>
            <a:r>
              <a:rPr lang="ja-JP" altLang="en-US" dirty="0">
                <a:latin typeface="Times New Roman" panose="02020603050405020304" pitchFamily="18" charset="0"/>
              </a:rPr>
              <a:t>仮想記憶で用いられるアドレス</a:t>
            </a:r>
          </a:p>
          <a:p>
            <a:pPr eaLnBrk="1" hangingPunct="1"/>
            <a:r>
              <a:rPr lang="ja-JP" altLang="en-US" dirty="0">
                <a:latin typeface="Times New Roman" panose="02020603050405020304" pitchFamily="18" charset="0"/>
              </a:rPr>
              <a:t>実アドレス</a:t>
            </a:r>
            <a:r>
              <a:rPr lang="ja-JP" altLang="en-US" sz="2800" dirty="0">
                <a:latin typeface="Times New Roman" panose="02020603050405020304" pitchFamily="18" charset="0"/>
              </a:rPr>
              <a:t>(</a:t>
            </a:r>
            <a:r>
              <a:rPr lang="en-US" altLang="ja-JP" sz="2800" dirty="0">
                <a:latin typeface="Times New Roman" panose="02020603050405020304" pitchFamily="18" charset="0"/>
              </a:rPr>
              <a:t>real address)</a:t>
            </a:r>
            <a:r>
              <a:rPr lang="en-US" altLang="ja-JP" dirty="0">
                <a:latin typeface="Times New Roman" panose="02020603050405020304" pitchFamily="18" charset="0"/>
              </a:rPr>
              <a:t>                               </a:t>
            </a:r>
            <a:r>
              <a:rPr lang="ja-JP" altLang="en-US" dirty="0">
                <a:latin typeface="Times New Roman" panose="02020603050405020304" pitchFamily="18" charset="0"/>
              </a:rPr>
              <a:t>物理アドレス</a:t>
            </a:r>
            <a:r>
              <a:rPr lang="ja-JP" altLang="en-US" sz="2800" dirty="0">
                <a:latin typeface="Times New Roman" panose="02020603050405020304" pitchFamily="18" charset="0"/>
              </a:rPr>
              <a:t>(</a:t>
            </a:r>
            <a:r>
              <a:rPr lang="en-US" altLang="ja-JP" sz="2800" dirty="0" err="1">
                <a:latin typeface="Times New Roman" panose="02020603050405020304" pitchFamily="18" charset="0"/>
              </a:rPr>
              <a:t>phisical</a:t>
            </a:r>
            <a:r>
              <a:rPr lang="en-US" altLang="ja-JP" sz="2800" dirty="0">
                <a:latin typeface="Times New Roman" panose="02020603050405020304" pitchFamily="18" charset="0"/>
              </a:rPr>
              <a:t> address)</a:t>
            </a:r>
          </a:p>
          <a:p>
            <a:pPr lvl="1" eaLnBrk="1" hangingPunct="1"/>
            <a:r>
              <a:rPr lang="ja-JP" altLang="en-US" dirty="0">
                <a:latin typeface="Times New Roman" panose="02020603050405020304" pitchFamily="18" charset="0"/>
              </a:rPr>
              <a:t>実際の主記憶で用いられるアドレス</a:t>
            </a:r>
            <a:endParaRPr lang="en-US" altLang="ja-JP"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Network Blitz">
  <a:themeElements>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fontScheme name="Network Blitz">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Network Blitz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Network Blitz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etwork Blitz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Network Blitz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Network Blitz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Designs\Network Blitz.pot</Template>
  <TotalTime>8922</TotalTime>
  <Words>9537</Words>
  <Application>Microsoft Office PowerPoint</Application>
  <PresentationFormat>画面に合わせる (4:3)</PresentationFormat>
  <Paragraphs>2123</Paragraphs>
  <Slides>60</Slides>
  <Notes>60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60</vt:i4>
      </vt:variant>
    </vt:vector>
  </HeadingPairs>
  <TitlesOfParts>
    <vt:vector size="65" baseType="lpstr">
      <vt:lpstr>Arial</vt:lpstr>
      <vt:lpstr>Arial Black</vt:lpstr>
      <vt:lpstr>Times New Roman</vt:lpstr>
      <vt:lpstr>Wingdings</vt:lpstr>
      <vt:lpstr>Network Blitz</vt:lpstr>
      <vt:lpstr>オペレーティングシステム</vt:lpstr>
      <vt:lpstr>メモリ</vt:lpstr>
      <vt:lpstr>メモリ</vt:lpstr>
      <vt:lpstr>メモリ</vt:lpstr>
      <vt:lpstr>主記憶と2次記憶</vt:lpstr>
      <vt:lpstr>スワッピング(swapping)</vt:lpstr>
      <vt:lpstr>スワップイン, スワップアウト (swap-in, swap-out)</vt:lpstr>
      <vt:lpstr>仮想記憶(virtual memory)</vt:lpstr>
      <vt:lpstr>仮想アドレス(virtual address)</vt:lpstr>
      <vt:lpstr>記憶領域の仮想化</vt:lpstr>
      <vt:lpstr>アドレス変換</vt:lpstr>
      <vt:lpstr>アドレス変換表</vt:lpstr>
      <vt:lpstr>アドレス変換 ベースレジスタ(base register)</vt:lpstr>
      <vt:lpstr>アドレス変換 ベースレジスタ</vt:lpstr>
      <vt:lpstr>アドレス変換 ベースレジスタ</vt:lpstr>
      <vt:lpstr>ページング(paging)</vt:lpstr>
      <vt:lpstr>ページング</vt:lpstr>
      <vt:lpstr>ページング</vt:lpstr>
      <vt:lpstr>ページング</vt:lpstr>
      <vt:lpstr>ページング</vt:lpstr>
      <vt:lpstr>注意</vt:lpstr>
      <vt:lpstr>ページテーブル(page table)</vt:lpstr>
      <vt:lpstr>ページテーブル</vt:lpstr>
      <vt:lpstr>ページテーブル</vt:lpstr>
      <vt:lpstr>ページングの動作</vt:lpstr>
      <vt:lpstr>ページングの動作</vt:lpstr>
      <vt:lpstr>ページングの動作</vt:lpstr>
      <vt:lpstr>ページングの動作</vt:lpstr>
      <vt:lpstr>ページングの動作</vt:lpstr>
      <vt:lpstr>ページングの動作</vt:lpstr>
      <vt:lpstr>ページングの動作</vt:lpstr>
      <vt:lpstr>ページングの動作</vt:lpstr>
      <vt:lpstr>ページングの動作</vt:lpstr>
      <vt:lpstr>外部断片化, 内部断片化 (external fragmentation, internal fragmentation)</vt:lpstr>
      <vt:lpstr>ページングの断片化</vt:lpstr>
      <vt:lpstr>ページングの断片化</vt:lpstr>
      <vt:lpstr>ページングの問題点</vt:lpstr>
      <vt:lpstr>ページングの問題点</vt:lpstr>
      <vt:lpstr>ページングの問題点</vt:lpstr>
      <vt:lpstr>アクセス時間</vt:lpstr>
      <vt:lpstr>アクセス時間</vt:lpstr>
      <vt:lpstr>アクセス時間</vt:lpstr>
      <vt:lpstr>ページテーブルの縮小</vt:lpstr>
      <vt:lpstr>ハッシュ(hash)関数</vt:lpstr>
      <vt:lpstr>ハッシュ(hash)関数</vt:lpstr>
      <vt:lpstr>ページングの動作</vt:lpstr>
      <vt:lpstr>ページングの動作</vt:lpstr>
      <vt:lpstr>ページングの動作</vt:lpstr>
      <vt:lpstr>ページングの動作</vt:lpstr>
      <vt:lpstr>ページングの動作</vt:lpstr>
      <vt:lpstr>ページングの動作</vt:lpstr>
      <vt:lpstr>ページングの動作</vt:lpstr>
      <vt:lpstr>ハッシュ関数の条件</vt:lpstr>
      <vt:lpstr>連想レジスタ</vt:lpstr>
      <vt:lpstr>連想レジスタ</vt:lpstr>
      <vt:lpstr>連想レジスタ</vt:lpstr>
      <vt:lpstr>連想レジスタ</vt:lpstr>
      <vt:lpstr>まとめ</vt:lpstr>
      <vt:lpstr>まとめ：ページングの長所と短所</vt:lpstr>
      <vt:lpstr>まとめ：ページングの問題点の解法</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dc:title>
  <dc:subject>10th</dc:subject>
  <dc:creator>T.Ishimizu</dc:creator>
  <cp:lastModifiedBy>石水隆</cp:lastModifiedBy>
  <cp:revision>280</cp:revision>
  <cp:lastPrinted>2019-11-17T23:24:57Z</cp:lastPrinted>
  <dcterms:created xsi:type="dcterms:W3CDTF">1601-01-01T00:00:00Z</dcterms:created>
  <dcterms:modified xsi:type="dcterms:W3CDTF">2022-10-25T08:17:54Z</dcterms:modified>
</cp:coreProperties>
</file>